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0" r:id="rId2"/>
    <p:sldId id="373" r:id="rId3"/>
    <p:sldId id="372" r:id="rId4"/>
    <p:sldId id="471" r:id="rId5"/>
    <p:sldId id="472" r:id="rId6"/>
    <p:sldId id="492" r:id="rId7"/>
    <p:sldId id="491" r:id="rId8"/>
    <p:sldId id="511" r:id="rId9"/>
    <p:sldId id="489" r:id="rId10"/>
    <p:sldId id="375" r:id="rId11"/>
    <p:sldId id="506" r:id="rId12"/>
    <p:sldId id="371" r:id="rId13"/>
    <p:sldId id="380" r:id="rId14"/>
    <p:sldId id="392" r:id="rId15"/>
    <p:sldId id="394" r:id="rId16"/>
    <p:sldId id="381" r:id="rId17"/>
    <p:sldId id="382" r:id="rId18"/>
    <p:sldId id="495" r:id="rId19"/>
    <p:sldId id="395" r:id="rId20"/>
    <p:sldId id="430" r:id="rId21"/>
    <p:sldId id="496" r:id="rId22"/>
    <p:sldId id="498" r:id="rId23"/>
    <p:sldId id="499" r:id="rId24"/>
    <p:sldId id="500" r:id="rId25"/>
    <p:sldId id="501" r:id="rId26"/>
    <p:sldId id="502" r:id="rId27"/>
    <p:sldId id="509" r:id="rId28"/>
    <p:sldId id="503" r:id="rId29"/>
    <p:sldId id="508" r:id="rId30"/>
  </p:sldIdLst>
  <p:sldSz cx="9144000" cy="6858000" type="screen4x3"/>
  <p:notesSz cx="6858000" cy="9144000"/>
  <p:defaultTextStyle>
    <a:defPPr>
      <a:defRPr lang="en-US"/>
    </a:defPPr>
    <a:lvl1pPr algn="l" rtl="0" eaLnBrk="0" fontAlgn="base" hangingPunct="0">
      <a:spcBef>
        <a:spcPct val="0"/>
      </a:spcBef>
      <a:spcAft>
        <a:spcPct val="0"/>
      </a:spcAft>
      <a:defRPr b="1" u="sng" kern="1200">
        <a:solidFill>
          <a:schemeClr val="tx1"/>
        </a:solidFill>
        <a:latin typeface="Arial" charset="0"/>
        <a:ea typeface="+mn-ea"/>
        <a:cs typeface="+mn-cs"/>
      </a:defRPr>
    </a:lvl1pPr>
    <a:lvl2pPr marL="457200" algn="l" rtl="0" eaLnBrk="0" fontAlgn="base" hangingPunct="0">
      <a:spcBef>
        <a:spcPct val="0"/>
      </a:spcBef>
      <a:spcAft>
        <a:spcPct val="0"/>
      </a:spcAft>
      <a:defRPr b="1" u="sng" kern="1200">
        <a:solidFill>
          <a:schemeClr val="tx1"/>
        </a:solidFill>
        <a:latin typeface="Arial" charset="0"/>
        <a:ea typeface="+mn-ea"/>
        <a:cs typeface="+mn-cs"/>
      </a:defRPr>
    </a:lvl2pPr>
    <a:lvl3pPr marL="914400" algn="l" rtl="0" eaLnBrk="0" fontAlgn="base" hangingPunct="0">
      <a:spcBef>
        <a:spcPct val="0"/>
      </a:spcBef>
      <a:spcAft>
        <a:spcPct val="0"/>
      </a:spcAft>
      <a:defRPr b="1" u="sng" kern="1200">
        <a:solidFill>
          <a:schemeClr val="tx1"/>
        </a:solidFill>
        <a:latin typeface="Arial" charset="0"/>
        <a:ea typeface="+mn-ea"/>
        <a:cs typeface="+mn-cs"/>
      </a:defRPr>
    </a:lvl3pPr>
    <a:lvl4pPr marL="1371600" algn="l" rtl="0" eaLnBrk="0" fontAlgn="base" hangingPunct="0">
      <a:spcBef>
        <a:spcPct val="0"/>
      </a:spcBef>
      <a:spcAft>
        <a:spcPct val="0"/>
      </a:spcAft>
      <a:defRPr b="1" u="sng" kern="1200">
        <a:solidFill>
          <a:schemeClr val="tx1"/>
        </a:solidFill>
        <a:latin typeface="Arial" charset="0"/>
        <a:ea typeface="+mn-ea"/>
        <a:cs typeface="+mn-cs"/>
      </a:defRPr>
    </a:lvl4pPr>
    <a:lvl5pPr marL="1828800" algn="l" rtl="0" eaLnBrk="0" fontAlgn="base" hangingPunct="0">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3300"/>
    <a:srgbClr val="663300"/>
    <a:srgbClr val="FFCCFF"/>
    <a:srgbClr val="0000FF"/>
    <a:srgbClr val="FFFFCC"/>
    <a:srgbClr val="FF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4719" autoAdjust="0"/>
  </p:normalViewPr>
  <p:slideViewPr>
    <p:cSldViewPr>
      <p:cViewPr varScale="1">
        <p:scale>
          <a:sx n="65" d="100"/>
          <a:sy n="65" d="100"/>
        </p:scale>
        <p:origin x="-129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fld id="{EA7EF77B-ABAB-40CE-BA2A-08D1F82F13C9}" type="slidenum">
              <a:rPr lang="en-US" altLang="vi-VN"/>
              <a:pPr/>
              <a:t>‹#›</a:t>
            </a:fld>
            <a:endParaRPr lang="en-US" altLang="vi-VN"/>
          </a:p>
        </p:txBody>
      </p:sp>
    </p:spTree>
    <p:extLst>
      <p:ext uri="{BB962C8B-B14F-4D97-AF65-F5344CB8AC3E}">
        <p14:creationId xmlns:p14="http://schemas.microsoft.com/office/powerpoint/2010/main" val="151331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fld id="{4BA83E62-708C-4F41-9388-86FF13EE5DEE}" type="slidenum">
              <a:rPr lang="en-US" altLang="vi-VN"/>
              <a:pPr/>
              <a:t>‹#›</a:t>
            </a:fld>
            <a:endParaRPr lang="en-US" altLang="vi-VN"/>
          </a:p>
        </p:txBody>
      </p:sp>
    </p:spTree>
    <p:extLst>
      <p:ext uri="{BB962C8B-B14F-4D97-AF65-F5344CB8AC3E}">
        <p14:creationId xmlns:p14="http://schemas.microsoft.com/office/powerpoint/2010/main" val="3785237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fld id="{4BD48733-6F44-4D0B-B9E1-2DCA9CBB3B4F}" type="slidenum">
              <a:rPr lang="en-US" altLang="vi-VN"/>
              <a:pPr/>
              <a:t>‹#›</a:t>
            </a:fld>
            <a:endParaRPr lang="en-US" altLang="vi-VN"/>
          </a:p>
        </p:txBody>
      </p:sp>
    </p:spTree>
    <p:extLst>
      <p:ext uri="{BB962C8B-B14F-4D97-AF65-F5344CB8AC3E}">
        <p14:creationId xmlns:p14="http://schemas.microsoft.com/office/powerpoint/2010/main" val="4241169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fld id="{2A972FC2-84F7-42E9-9232-5E401DD5FE6C}" type="slidenum">
              <a:rPr lang="en-US" altLang="vi-VN"/>
              <a:pPr/>
              <a:t>‹#›</a:t>
            </a:fld>
            <a:endParaRPr lang="en-US" altLang="vi-VN"/>
          </a:p>
        </p:txBody>
      </p:sp>
    </p:spTree>
    <p:extLst>
      <p:ext uri="{BB962C8B-B14F-4D97-AF65-F5344CB8AC3E}">
        <p14:creationId xmlns:p14="http://schemas.microsoft.com/office/powerpoint/2010/main" val="192491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fld id="{B0B7173C-A463-42A9-AF5F-A213852B362F}" type="slidenum">
              <a:rPr lang="en-US" altLang="vi-VN"/>
              <a:pPr/>
              <a:t>‹#›</a:t>
            </a:fld>
            <a:endParaRPr lang="en-US" altLang="vi-VN"/>
          </a:p>
        </p:txBody>
      </p:sp>
    </p:spTree>
    <p:extLst>
      <p:ext uri="{BB962C8B-B14F-4D97-AF65-F5344CB8AC3E}">
        <p14:creationId xmlns:p14="http://schemas.microsoft.com/office/powerpoint/2010/main" val="316381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fld id="{4F269030-3489-46EC-89E9-2C59EAB6C6BC}" type="slidenum">
              <a:rPr lang="en-US" altLang="vi-VN"/>
              <a:pPr/>
              <a:t>‹#›</a:t>
            </a:fld>
            <a:endParaRPr lang="en-US" altLang="vi-VN"/>
          </a:p>
        </p:txBody>
      </p:sp>
    </p:spTree>
    <p:extLst>
      <p:ext uri="{BB962C8B-B14F-4D97-AF65-F5344CB8AC3E}">
        <p14:creationId xmlns:p14="http://schemas.microsoft.com/office/powerpoint/2010/main" val="84246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fld id="{4C285F78-52CF-49D9-9D67-3087355BF1F5}" type="slidenum">
              <a:rPr lang="en-US" altLang="vi-VN"/>
              <a:pPr/>
              <a:t>‹#›</a:t>
            </a:fld>
            <a:endParaRPr lang="en-US" altLang="vi-VN"/>
          </a:p>
        </p:txBody>
      </p:sp>
    </p:spTree>
    <p:extLst>
      <p:ext uri="{BB962C8B-B14F-4D97-AF65-F5344CB8AC3E}">
        <p14:creationId xmlns:p14="http://schemas.microsoft.com/office/powerpoint/2010/main" val="301467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p:cNvSpPr>
            <a:spLocks noGrp="1" noChangeArrowheads="1"/>
          </p:cNvSpPr>
          <p:nvPr>
            <p:ph type="sldNum" sz="quarter" idx="12"/>
          </p:nvPr>
        </p:nvSpPr>
        <p:spPr>
          <a:ln/>
        </p:spPr>
        <p:txBody>
          <a:bodyPr/>
          <a:lstStyle>
            <a:lvl1pPr>
              <a:defRPr/>
            </a:lvl1pPr>
          </a:lstStyle>
          <a:p>
            <a:fld id="{4A7BAD80-4E03-4874-8393-4939A14B221F}" type="slidenum">
              <a:rPr lang="en-US" altLang="vi-VN"/>
              <a:pPr/>
              <a:t>‹#›</a:t>
            </a:fld>
            <a:endParaRPr lang="en-US" altLang="vi-VN"/>
          </a:p>
        </p:txBody>
      </p:sp>
    </p:spTree>
    <p:extLst>
      <p:ext uri="{BB962C8B-B14F-4D97-AF65-F5344CB8AC3E}">
        <p14:creationId xmlns:p14="http://schemas.microsoft.com/office/powerpoint/2010/main" val="361225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fld id="{B9D8A0DA-DB91-4D1C-ADB0-C3E903F5C417}" type="slidenum">
              <a:rPr lang="en-US" altLang="vi-VN"/>
              <a:pPr/>
              <a:t>‹#›</a:t>
            </a:fld>
            <a:endParaRPr lang="en-US" altLang="vi-VN"/>
          </a:p>
        </p:txBody>
      </p:sp>
    </p:spTree>
    <p:extLst>
      <p:ext uri="{BB962C8B-B14F-4D97-AF65-F5344CB8AC3E}">
        <p14:creationId xmlns:p14="http://schemas.microsoft.com/office/powerpoint/2010/main" val="116534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p:cNvSpPr>
            <a:spLocks noGrp="1" noChangeArrowheads="1"/>
          </p:cNvSpPr>
          <p:nvPr>
            <p:ph type="sldNum" sz="quarter" idx="12"/>
          </p:nvPr>
        </p:nvSpPr>
        <p:spPr>
          <a:ln/>
        </p:spPr>
        <p:txBody>
          <a:bodyPr/>
          <a:lstStyle>
            <a:lvl1pPr>
              <a:defRPr/>
            </a:lvl1pPr>
          </a:lstStyle>
          <a:p>
            <a:fld id="{F983722F-6460-4927-AAF7-6DC0E64279FE}" type="slidenum">
              <a:rPr lang="en-US" altLang="vi-VN"/>
              <a:pPr/>
              <a:t>‹#›</a:t>
            </a:fld>
            <a:endParaRPr lang="en-US" altLang="vi-VN"/>
          </a:p>
        </p:txBody>
      </p:sp>
    </p:spTree>
    <p:extLst>
      <p:ext uri="{BB962C8B-B14F-4D97-AF65-F5344CB8AC3E}">
        <p14:creationId xmlns:p14="http://schemas.microsoft.com/office/powerpoint/2010/main" val="198372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fld id="{A21CE350-A605-4AD7-A925-646D7285698A}" type="slidenum">
              <a:rPr lang="en-US" altLang="vi-VN"/>
              <a:pPr/>
              <a:t>‹#›</a:t>
            </a:fld>
            <a:endParaRPr lang="en-US" altLang="vi-VN"/>
          </a:p>
        </p:txBody>
      </p:sp>
    </p:spTree>
    <p:extLst>
      <p:ext uri="{BB962C8B-B14F-4D97-AF65-F5344CB8AC3E}">
        <p14:creationId xmlns:p14="http://schemas.microsoft.com/office/powerpoint/2010/main" val="10067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fld id="{5F1D4DBE-4B38-4AF1-82A1-8564CDEC3948}" type="slidenum">
              <a:rPr lang="en-US" altLang="vi-VN"/>
              <a:pPr/>
              <a:t>‹#›</a:t>
            </a:fld>
            <a:endParaRPr lang="en-US" altLang="vi-VN"/>
          </a:p>
        </p:txBody>
      </p:sp>
    </p:spTree>
    <p:extLst>
      <p:ext uri="{BB962C8B-B14F-4D97-AF65-F5344CB8AC3E}">
        <p14:creationId xmlns:p14="http://schemas.microsoft.com/office/powerpoint/2010/main" val="4276267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u="none" smtClean="0">
                <a:latin typeface="Arial" panose="020B0604020202020204" pitchFamily="34" charset="0"/>
              </a:defRPr>
            </a:lvl1pPr>
          </a:lstStyle>
          <a:p>
            <a:pPr>
              <a:defRPr/>
            </a:pPr>
            <a:endParaRPr lang="en-US" altLang="vi-V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u="none" smtClean="0">
                <a:latin typeface="Arial" panose="020B0604020202020204" pitchFamily="34" charset="0"/>
              </a:defRPr>
            </a:lvl1pPr>
          </a:lstStyle>
          <a:p>
            <a:pPr>
              <a:defRPr/>
            </a:pPr>
            <a:endParaRPr lang="en-US" altLang="vi-V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u="none"/>
            </a:lvl1pPr>
          </a:lstStyle>
          <a:p>
            <a:fld id="{AB864572-2969-43BA-B19E-120050FE98D8}"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audio" Target="file:///D:\Me\CMThang10Nga\Katioucha.WAV" TargetMode="Externa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362200" y="31242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endParaRPr lang="vi-VN" altLang="en-US"/>
          </a:p>
        </p:txBody>
      </p:sp>
      <p:sp>
        <p:nvSpPr>
          <p:cNvPr id="119811" name="WordArt 3"/>
          <p:cNvSpPr>
            <a:spLocks noChangeArrowheads="1" noChangeShapeType="1" noTextEdit="1"/>
          </p:cNvSpPr>
          <p:nvPr/>
        </p:nvSpPr>
        <p:spPr bwMode="auto">
          <a:xfrm>
            <a:off x="609600" y="2209800"/>
            <a:ext cx="8229600" cy="1181100"/>
          </a:xfrm>
          <a:prstGeom prst="rect">
            <a:avLst/>
          </a:prstGeom>
        </p:spPr>
        <p:txBody>
          <a:bodyPr wrap="none" fromWordArt="1">
            <a:prstTxWarp prst="textPlain">
              <a:avLst>
                <a:gd name="adj" fmla="val 50000"/>
              </a:avLst>
            </a:prstTxWarp>
          </a:bodyPr>
          <a:lstStyle/>
          <a:p>
            <a:pPr algn="ctr"/>
            <a:endParaRPr lang="en-US" sz="3600" kern="10">
              <a:ln w="9525">
                <a:solidFill>
                  <a:srgbClr val="FFFF00"/>
                </a:solidFill>
                <a:round/>
                <a:headEnd/>
                <a:tailEnd/>
              </a:ln>
              <a:solidFill>
                <a:srgbClr val="00CC00"/>
              </a:solidFill>
              <a:latin typeface="VNI-Bodon-Poster"/>
            </a:endParaRPr>
          </a:p>
        </p:txBody>
      </p:sp>
      <p:sp>
        <p:nvSpPr>
          <p:cNvPr id="119812" name="WordArt 4"/>
          <p:cNvSpPr>
            <a:spLocks noChangeArrowheads="1" noChangeShapeType="1" noTextEdit="1"/>
          </p:cNvSpPr>
          <p:nvPr/>
        </p:nvSpPr>
        <p:spPr bwMode="auto">
          <a:xfrm>
            <a:off x="0" y="152399"/>
            <a:ext cx="9144000" cy="145063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1364"/>
              </a:avLst>
            </a:prstTxWarp>
          </a:bodyPr>
          <a:lstStyle/>
          <a:p>
            <a:pPr algn="ctr" eaLnBrk="1" hangingPunct="1">
              <a:defRPr/>
            </a:pPr>
            <a:r>
              <a:rPr lang="vi-VN" sz="3600" kern="10" dirty="0">
                <a:ln w="9525">
                  <a:solidFill>
                    <a:schemeClr val="bg1"/>
                  </a:solidFill>
                  <a:round/>
                  <a:headEnd/>
                  <a:tailEnd/>
                </a:ln>
                <a:solidFill>
                  <a:srgbClr val="002060"/>
                </a:solidFill>
                <a:latin typeface="+mn-lt"/>
              </a:rPr>
              <a:t>Chượng v</a:t>
            </a:r>
          </a:p>
          <a:p>
            <a:pPr algn="ctr" eaLnBrk="1" hangingPunct="1">
              <a:defRPr/>
            </a:pPr>
            <a:r>
              <a:rPr lang="vi-VN" sz="3600" u="none" kern="10" dirty="0">
                <a:ln w="9525">
                  <a:solidFill>
                    <a:schemeClr val="bg1"/>
                  </a:solidFill>
                  <a:round/>
                  <a:headEnd/>
                  <a:tailEnd/>
                </a:ln>
                <a:solidFill>
                  <a:srgbClr val="002060"/>
                </a:solidFill>
                <a:latin typeface="+mn-lt"/>
              </a:rPr>
              <a:t>Cách mạng tháng Mười Nga và </a:t>
            </a:r>
          </a:p>
          <a:p>
            <a:pPr algn="ctr" eaLnBrk="1" hangingPunct="1">
              <a:defRPr/>
            </a:pPr>
            <a:r>
              <a:rPr lang="vi-VN" sz="3600" u="none" kern="10" dirty="0">
                <a:ln w="9525">
                  <a:solidFill>
                    <a:schemeClr val="bg1"/>
                  </a:solidFill>
                  <a:round/>
                  <a:headEnd/>
                  <a:tailEnd/>
                </a:ln>
                <a:solidFill>
                  <a:srgbClr val="002060"/>
                </a:solidFill>
                <a:latin typeface="+mn-lt"/>
              </a:rPr>
              <a:t>công cuộc xây dựng chủ nghĩa xã hội</a:t>
            </a:r>
          </a:p>
          <a:p>
            <a:pPr algn="ctr" eaLnBrk="1" hangingPunct="1">
              <a:defRPr/>
            </a:pPr>
            <a:r>
              <a:rPr lang="vi-VN" sz="3600" u="none" kern="10" dirty="0">
                <a:ln w="9525">
                  <a:solidFill>
                    <a:schemeClr val="bg1"/>
                  </a:solidFill>
                  <a:round/>
                  <a:headEnd/>
                  <a:tailEnd/>
                </a:ln>
                <a:solidFill>
                  <a:srgbClr val="002060"/>
                </a:solidFill>
                <a:latin typeface="+mn-lt"/>
              </a:rPr>
              <a:t>Ở Liên Xô (1921 – 1941)</a:t>
            </a:r>
          </a:p>
        </p:txBody>
      </p:sp>
      <p:sp>
        <p:nvSpPr>
          <p:cNvPr id="2053" name="Rectangle 5"/>
          <p:cNvSpPr>
            <a:spLocks noChangeArrowheads="1"/>
          </p:cNvSpPr>
          <p:nvPr/>
        </p:nvSpPr>
        <p:spPr bwMode="auto">
          <a:xfrm>
            <a:off x="2362200" y="22860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endParaRPr lang="vi-VN" altLang="en-US"/>
          </a:p>
        </p:txBody>
      </p:sp>
      <p:sp>
        <p:nvSpPr>
          <p:cNvPr id="2054" name="Line 7"/>
          <p:cNvSpPr>
            <a:spLocks noChangeShapeType="1"/>
          </p:cNvSpPr>
          <p:nvPr/>
        </p:nvSpPr>
        <p:spPr bwMode="auto">
          <a:xfrm>
            <a:off x="55563" y="18288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 name="Text Box 12"/>
          <p:cNvSpPr txBox="1">
            <a:spLocks noChangeArrowheads="1"/>
          </p:cNvSpPr>
          <p:nvPr/>
        </p:nvSpPr>
        <p:spPr bwMode="auto">
          <a:xfrm>
            <a:off x="2362200" y="1954213"/>
            <a:ext cx="502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4400" u="none">
                <a:solidFill>
                  <a:srgbClr val="CC3300"/>
                </a:solidFill>
                <a:latin typeface=".VnTimeH" pitchFamily="34" charset="0"/>
              </a:rPr>
              <a:t>TIÕT 23 - BµI 15</a:t>
            </a:r>
          </a:p>
        </p:txBody>
      </p:sp>
      <p:sp>
        <p:nvSpPr>
          <p:cNvPr id="2056" name="TextBox 1"/>
          <p:cNvSpPr txBox="1">
            <a:spLocks noChangeArrowheads="1"/>
          </p:cNvSpPr>
          <p:nvPr/>
        </p:nvSpPr>
        <p:spPr bwMode="auto">
          <a:xfrm>
            <a:off x="55563" y="2971800"/>
            <a:ext cx="90122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vi-VN" altLang="en-US" sz="3200" u="none">
                <a:solidFill>
                  <a:srgbClr val="FF0000"/>
                </a:solidFill>
              </a:rPr>
              <a:t>CÁCH MẠNG THÁNG MƯỜI NGA NĂM 1917 VÀ CUỘC ĐẤU TRANH BẢO VỆ CÁCH MẠNG (1917 – 1921)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nodePh="1">
                                  <p:stCondLst>
                                    <p:cond delay="0"/>
                                  </p:stCondLst>
                                  <p:endCondLst>
                                    <p:cond evt="begin" delay="0">
                                      <p:tn val="5"/>
                                    </p:cond>
                                  </p:endCondLst>
                                  <p:childTnLst>
                                    <p:set>
                                      <p:cBhvr>
                                        <p:cTn id="6" dur="1" fill="hold">
                                          <p:stCondLst>
                                            <p:cond delay="0"/>
                                          </p:stCondLst>
                                        </p:cTn>
                                        <p:tgtEl>
                                          <p:spTgt spid="119811"/>
                                        </p:tgtEl>
                                        <p:attrNameLst>
                                          <p:attrName>style.visibility</p:attrName>
                                        </p:attrNameLst>
                                      </p:cBhvr>
                                      <p:to>
                                        <p:strVal val="visible"/>
                                      </p:to>
                                    </p:set>
                                    <p:animEffect transition="in" filter="fade">
                                      <p:cBhvr>
                                        <p:cTn id="7" dur="1000"/>
                                        <p:tgtEl>
                                          <p:spTgt spid="119811"/>
                                        </p:tgtEl>
                                      </p:cBhvr>
                                    </p:animEffect>
                                    <p:anim calcmode="lin" valueType="num">
                                      <p:cBhvr>
                                        <p:cTn id="8" dur="1000" fill="hold"/>
                                        <p:tgtEl>
                                          <p:spTgt spid="119811"/>
                                        </p:tgtEl>
                                        <p:attrNameLst>
                                          <p:attrName>ppt_x</p:attrName>
                                        </p:attrNameLst>
                                      </p:cBhvr>
                                      <p:tavLst>
                                        <p:tav tm="0">
                                          <p:val>
                                            <p:strVal val="#ppt_x"/>
                                          </p:val>
                                        </p:tav>
                                        <p:tav tm="100000">
                                          <p:val>
                                            <p:strVal val="#ppt_x"/>
                                          </p:val>
                                        </p:tav>
                                      </p:tavLst>
                                    </p:anim>
                                    <p:anim calcmode="lin" valueType="num">
                                      <p:cBhvr>
                                        <p:cTn id="9" dur="1000" fill="hold"/>
                                        <p:tgtEl>
                                          <p:spTgt spid="1198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5"/>
          <p:cNvGrpSpPr>
            <a:grpSpLocks/>
          </p:cNvGrpSpPr>
          <p:nvPr/>
        </p:nvGrpSpPr>
        <p:grpSpPr bwMode="auto">
          <a:xfrm>
            <a:off x="0" y="0"/>
            <a:ext cx="9144000" cy="6811963"/>
            <a:chOff x="0" y="0"/>
            <a:chExt cx="5760" cy="3295"/>
          </a:xfrm>
        </p:grpSpPr>
        <p:sp>
          <p:nvSpPr>
            <p:cNvPr id="11268" name="Text Box 7"/>
            <p:cNvSpPr txBox="1">
              <a:spLocks noChangeArrowheads="1"/>
            </p:cNvSpPr>
            <p:nvPr/>
          </p:nvSpPr>
          <p:spPr bwMode="auto">
            <a:xfrm>
              <a:off x="0" y="3072"/>
              <a:ext cx="5760" cy="223"/>
            </a:xfrm>
            <a:prstGeom prst="rect">
              <a:avLst/>
            </a:prstGeom>
            <a:solidFill>
              <a:schemeClr val="bg1"/>
            </a:solidFill>
            <a:ln w="38100">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a:spcBef>
                  <a:spcPct val="50000"/>
                </a:spcBef>
              </a:pPr>
              <a:r>
                <a:rPr lang="en-US" altLang="vi-VN" sz="2400" u="none">
                  <a:latin typeface="VNI-Silver" pitchFamily="2" charset="0"/>
                </a:rPr>
                <a:t>Cheá ñoä chuyeân cheá Nga hoaøng – “Nhaø tuø caùc daân toäc” </a:t>
              </a:r>
            </a:p>
          </p:txBody>
        </p:sp>
        <p:pic>
          <p:nvPicPr>
            <p:cNvPr id="11269" name="Picture 8" descr="h4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28" cy="3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9" descr="h4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0"/>
              <a:ext cx="2832" cy="3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1267" name="Text Box 15"/>
          <p:cNvSpPr txBox="1">
            <a:spLocks noChangeArrowheads="1"/>
          </p:cNvSpPr>
          <p:nvPr/>
        </p:nvSpPr>
        <p:spPr bwMode="auto">
          <a:xfrm>
            <a:off x="2286000" y="55626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endParaRPr lang="vi-VN" altLang="vi-VN" sz="3200" b="0" u="none">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AutoShape 4"/>
          <p:cNvSpPr>
            <a:spLocks noChangeArrowheads="1"/>
          </p:cNvSpPr>
          <p:nvPr/>
        </p:nvSpPr>
        <p:spPr bwMode="auto">
          <a:xfrm>
            <a:off x="381000" y="838200"/>
            <a:ext cx="8763000" cy="4876800"/>
          </a:xfrm>
          <a:prstGeom prst="irregularSeal1">
            <a:avLst/>
          </a:prstGeom>
          <a:solidFill>
            <a:srgbClr val="FFFF99">
              <a:alpha val="43137"/>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spcBef>
                <a:spcPct val="50000"/>
              </a:spcBef>
            </a:pPr>
            <a:endParaRPr lang="en-US" altLang="vi-VN" b="0" u="none">
              <a:solidFill>
                <a:srgbClr val="0000FF"/>
              </a:solidFill>
            </a:endParaRPr>
          </a:p>
          <a:p>
            <a:pPr algn="ctr" eaLnBrk="1" hangingPunct="1">
              <a:spcBef>
                <a:spcPct val="50000"/>
              </a:spcBef>
            </a:pPr>
            <a:r>
              <a:rPr lang="en-US" altLang="vi-VN" b="0" u="none">
                <a:solidFill>
                  <a:srgbClr val="0000FF"/>
                </a:solidFill>
              </a:rPr>
              <a:t> </a:t>
            </a:r>
            <a:r>
              <a:rPr lang="en-US" altLang="vi-VN" sz="3600" u="none">
                <a:solidFill>
                  <a:srgbClr val="0000FF"/>
                </a:solidFill>
              </a:rPr>
              <a:t>Cách mạng bùng nổ là điều</a:t>
            </a:r>
          </a:p>
          <a:p>
            <a:pPr algn="ctr" eaLnBrk="1" hangingPunct="1">
              <a:spcBef>
                <a:spcPct val="50000"/>
              </a:spcBef>
            </a:pPr>
            <a:r>
              <a:rPr lang="en-US" altLang="vi-VN" sz="3600" u="none">
                <a:solidFill>
                  <a:srgbClr val="0000FF"/>
                </a:solidFill>
              </a:rPr>
              <a:t> khó tránh khỏi</a:t>
            </a:r>
          </a:p>
          <a:p>
            <a:pPr algn="ctr" eaLnBrk="1" hangingPunct="1"/>
            <a:endParaRPr lang="en-US" altLang="vi-VN" sz="3600">
              <a:solidFill>
                <a:srgbClr val="0000FF"/>
              </a:solidFill>
            </a:endParaRPr>
          </a:p>
        </p:txBody>
      </p:sp>
      <p:sp>
        <p:nvSpPr>
          <p:cNvPr id="12291" name="Rectangle 5"/>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fade">
                                      <p:cBhvr>
                                        <p:cTn id="7" dur="770" decel="100000"/>
                                        <p:tgtEl>
                                          <p:spTgt spid="288772"/>
                                        </p:tgtEl>
                                      </p:cBhvr>
                                    </p:animEffect>
                                    <p:animScale>
                                      <p:cBhvr>
                                        <p:cTn id="8" dur="770" decel="100000"/>
                                        <p:tgtEl>
                                          <p:spTgt spid="288772"/>
                                        </p:tgtEl>
                                      </p:cBhvr>
                                      <p:from x="10000" y="10000"/>
                                      <p:to x="200000" y="450000"/>
                                    </p:animScale>
                                    <p:animScale>
                                      <p:cBhvr>
                                        <p:cTn id="9" dur="1230" accel="100000" fill="hold">
                                          <p:stCondLst>
                                            <p:cond delay="770"/>
                                          </p:stCondLst>
                                        </p:cTn>
                                        <p:tgtEl>
                                          <p:spTgt spid="288772"/>
                                        </p:tgtEl>
                                      </p:cBhvr>
                                      <p:from x="200000" y="450000"/>
                                      <p:to x="100000" y="100000"/>
                                    </p:animScale>
                                    <p:set>
                                      <p:cBhvr>
                                        <p:cTn id="10" dur="770" fill="hold"/>
                                        <p:tgtEl>
                                          <p:spTgt spid="288772"/>
                                        </p:tgtEl>
                                        <p:attrNameLst>
                                          <p:attrName>ppt_x</p:attrName>
                                        </p:attrNameLst>
                                      </p:cBhvr>
                                      <p:to>
                                        <p:strVal val="(0.5)"/>
                                      </p:to>
                                    </p:set>
                                    <p:anim from="(0.5)" to="(#ppt_x)" calcmode="lin" valueType="num">
                                      <p:cBhvr>
                                        <p:cTn id="11" dur="1230" accel="100000" fill="hold">
                                          <p:stCondLst>
                                            <p:cond delay="770"/>
                                          </p:stCondLst>
                                        </p:cTn>
                                        <p:tgtEl>
                                          <p:spTgt spid="288772"/>
                                        </p:tgtEl>
                                        <p:attrNameLst>
                                          <p:attrName>ppt_x</p:attrName>
                                        </p:attrNameLst>
                                      </p:cBhvr>
                                    </p:anim>
                                    <p:set>
                                      <p:cBhvr>
                                        <p:cTn id="12" dur="770" fill="hold"/>
                                        <p:tgtEl>
                                          <p:spTgt spid="288772"/>
                                        </p:tgtEl>
                                        <p:attrNameLst>
                                          <p:attrName>ppt_y</p:attrName>
                                        </p:attrNameLst>
                                      </p:cBhvr>
                                      <p:to>
                                        <p:strVal val="(#ppt_y+0.4)"/>
                                      </p:to>
                                    </p:set>
                                    <p:anim from="(#ppt_y+0.4)" to="(#ppt_y)" calcmode="lin" valueType="num">
                                      <p:cBhvr>
                                        <p:cTn id="13" dur="1230" accel="100000" fill="hold">
                                          <p:stCondLst>
                                            <p:cond delay="770"/>
                                          </p:stCondLst>
                                        </p:cTn>
                                        <p:tgtEl>
                                          <p:spTgt spid="2887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533400"/>
            <a:ext cx="8915400" cy="762000"/>
          </a:xfrm>
        </p:spPr>
        <p:txBody>
          <a:bodyPr/>
          <a:lstStyle/>
          <a:p>
            <a:pPr algn="l" eaLnBrk="1" hangingPunct="1"/>
            <a:r>
              <a:rPr lang="en-US" altLang="vi-VN" sz="2800" b="1" u="sng" smtClean="0">
                <a:solidFill>
                  <a:srgbClr val="0000CC"/>
                </a:solidFill>
                <a:latin typeface="VNI-Times" pitchFamily="2" charset="0"/>
              </a:rPr>
              <a:t>I</a:t>
            </a:r>
            <a:r>
              <a:rPr lang="en-US" altLang="vi-VN" sz="2800" b="1" smtClean="0">
                <a:solidFill>
                  <a:srgbClr val="0000CC"/>
                </a:solidFill>
                <a:latin typeface="VNI-Times" pitchFamily="2" charset="0"/>
              </a:rPr>
              <a:t>. Hai </a:t>
            </a:r>
            <a:r>
              <a:rPr lang="en-US" altLang="vi-VN" sz="2800" b="1" smtClean="0">
                <a:solidFill>
                  <a:srgbClr val="0000CC"/>
                </a:solidFill>
                <a:latin typeface=".VnTime" pitchFamily="34" charset="0"/>
              </a:rPr>
              <a:t>cuéc</a:t>
            </a:r>
            <a:r>
              <a:rPr lang="en-US" altLang="vi-VN" sz="2800" b="1" smtClean="0">
                <a:solidFill>
                  <a:srgbClr val="0000CC"/>
                </a:solidFill>
                <a:latin typeface=".VnTimeH" pitchFamily="34" charset="0"/>
              </a:rPr>
              <a:t> </a:t>
            </a:r>
            <a:r>
              <a:rPr lang="en-US" altLang="vi-VN" sz="2800" b="1" smtClean="0">
                <a:solidFill>
                  <a:srgbClr val="0000CC"/>
                </a:solidFill>
                <a:latin typeface="VNI-Times" pitchFamily="2" charset="0"/>
              </a:rPr>
              <a:t>caùch maïng </a:t>
            </a:r>
            <a:r>
              <a:rPr lang="en-US" altLang="vi-VN" sz="2800" b="1" smtClean="0">
                <a:solidFill>
                  <a:srgbClr val="0000CC"/>
                </a:solidFill>
                <a:latin typeface=".VnTime" pitchFamily="34" charset="0"/>
              </a:rPr>
              <a:t>ë n­íc </a:t>
            </a:r>
            <a:r>
              <a:rPr lang="en-US" altLang="vi-VN" sz="2800" b="1" smtClean="0">
                <a:solidFill>
                  <a:srgbClr val="0000CC"/>
                </a:solidFill>
                <a:latin typeface="VNI-Times" pitchFamily="2" charset="0"/>
              </a:rPr>
              <a:t>Nga naêm 1917</a:t>
            </a:r>
          </a:p>
        </p:txBody>
      </p:sp>
      <p:sp>
        <p:nvSpPr>
          <p:cNvPr id="120845" name="Rectangle 13"/>
          <p:cNvSpPr>
            <a:spLocks noChangeArrowheads="1"/>
          </p:cNvSpPr>
          <p:nvPr/>
        </p:nvSpPr>
        <p:spPr bwMode="auto">
          <a:xfrm>
            <a:off x="228600" y="3611563"/>
            <a:ext cx="8686800" cy="557212"/>
          </a:xfrm>
          <a:prstGeom prst="rect">
            <a:avLst/>
          </a:prstGeom>
          <a:solidFill>
            <a:schemeClr val="bg1"/>
          </a:solidFill>
          <a:ln w="381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800" i="1" u="none">
                <a:latin typeface="Times New Roman" pitchFamily="18" charset="0"/>
              </a:rPr>
              <a:t>Nguyên nhân nào dẫn đến cách mạng tháng 2/1917</a:t>
            </a:r>
            <a:r>
              <a:rPr lang="en-US" altLang="vi-VN" sz="2800" i="1" u="none">
                <a:latin typeface="VNI-Times" pitchFamily="2" charset="0"/>
              </a:rPr>
              <a:t>?  </a:t>
            </a:r>
          </a:p>
        </p:txBody>
      </p:sp>
      <p:sp>
        <p:nvSpPr>
          <p:cNvPr id="13316" name="Text Box 16"/>
          <p:cNvSpPr txBox="1">
            <a:spLocks noChangeArrowheads="1"/>
          </p:cNvSpPr>
          <p:nvPr/>
        </p:nvSpPr>
        <p:spPr bwMode="auto">
          <a:xfrm>
            <a:off x="0" y="1066800"/>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1. Tình hình nước Nga trước cách mạng</a:t>
            </a:r>
          </a:p>
        </p:txBody>
      </p:sp>
      <p:sp>
        <p:nvSpPr>
          <p:cNvPr id="13317" name="Text Box 17"/>
          <p:cNvSpPr txBox="1">
            <a:spLocks noChangeArrowheads="1"/>
          </p:cNvSpPr>
          <p:nvPr/>
        </p:nvSpPr>
        <p:spPr bwMode="auto">
          <a:xfrm>
            <a:off x="0" y="1524000"/>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2. Cách mạng tháng Hai năm 1917</a:t>
            </a:r>
          </a:p>
        </p:txBody>
      </p:sp>
      <p:sp>
        <p:nvSpPr>
          <p:cNvPr id="120850" name="Text Box 18"/>
          <p:cNvSpPr txBox="1">
            <a:spLocks noChangeArrowheads="1"/>
          </p:cNvSpPr>
          <p:nvPr/>
        </p:nvSpPr>
        <p:spPr bwMode="auto">
          <a:xfrm>
            <a:off x="457200" y="1981200"/>
            <a:ext cx="335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u="none">
                <a:latin typeface="Times New Roman" pitchFamily="18" charset="0"/>
              </a:rPr>
              <a:t>*     Nguyên nhân:</a:t>
            </a:r>
          </a:p>
        </p:txBody>
      </p:sp>
      <p:sp>
        <p:nvSpPr>
          <p:cNvPr id="120851" name="Text Box 19"/>
          <p:cNvSpPr txBox="1">
            <a:spLocks noChangeArrowheads="1"/>
          </p:cNvSpPr>
          <p:nvPr/>
        </p:nvSpPr>
        <p:spPr bwMode="auto">
          <a:xfrm>
            <a:off x="1066800" y="2514600"/>
            <a:ext cx="3746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i="1" u="none">
                <a:latin typeface="Times New Roman" pitchFamily="18" charset="0"/>
              </a:rPr>
              <a:t>- Tư sản &gt;&lt; vô sản </a:t>
            </a:r>
          </a:p>
        </p:txBody>
      </p:sp>
      <p:sp>
        <p:nvSpPr>
          <p:cNvPr id="120853" name="Text Box 21"/>
          <p:cNvSpPr txBox="1">
            <a:spLocks noChangeArrowheads="1"/>
          </p:cNvSpPr>
          <p:nvPr/>
        </p:nvSpPr>
        <p:spPr bwMode="auto">
          <a:xfrm>
            <a:off x="1066800" y="2895600"/>
            <a:ext cx="716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i="1" u="none">
                <a:latin typeface="Times New Roman" pitchFamily="18" charset="0"/>
              </a:rPr>
              <a:t>- Nông dân &gt;&lt; Địa chủ phong kiến </a:t>
            </a:r>
          </a:p>
        </p:txBody>
      </p:sp>
      <p:sp>
        <p:nvSpPr>
          <p:cNvPr id="120854" name="Text Box 22"/>
          <p:cNvSpPr txBox="1">
            <a:spLocks noChangeArrowheads="1"/>
          </p:cNvSpPr>
          <p:nvPr/>
        </p:nvSpPr>
        <p:spPr bwMode="auto">
          <a:xfrm>
            <a:off x="1066800" y="3276600"/>
            <a:ext cx="6391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i="1" u="none">
                <a:latin typeface="Times New Roman" pitchFamily="18" charset="0"/>
              </a:rPr>
              <a:t>- Dân tộc thuộc địa &gt;&lt; ĐQ Nga </a:t>
            </a:r>
          </a:p>
        </p:txBody>
      </p:sp>
      <p:sp>
        <p:nvSpPr>
          <p:cNvPr id="120855" name="Text Box 23"/>
          <p:cNvSpPr txBox="1">
            <a:spLocks noChangeArrowheads="1"/>
          </p:cNvSpPr>
          <p:nvPr/>
        </p:nvSpPr>
        <p:spPr bwMode="auto">
          <a:xfrm>
            <a:off x="1066800" y="3657600"/>
            <a:ext cx="6391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i="1" u="none">
                <a:latin typeface="Times New Roman" pitchFamily="18" charset="0"/>
              </a:rPr>
              <a:t>- ĐQ Nga &gt;&lt; Các nước ĐQ khác </a:t>
            </a:r>
          </a:p>
        </p:txBody>
      </p:sp>
      <p:sp>
        <p:nvSpPr>
          <p:cNvPr id="13323" name="Rectangle 24"/>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
        <p:nvSpPr>
          <p:cNvPr id="120861" name="AutoShape 29"/>
          <p:cNvSpPr>
            <a:spLocks noChangeArrowheads="1"/>
          </p:cNvSpPr>
          <p:nvPr/>
        </p:nvSpPr>
        <p:spPr bwMode="auto">
          <a:xfrm>
            <a:off x="2209800" y="4800600"/>
            <a:ext cx="4495800" cy="1447800"/>
          </a:xfrm>
          <a:prstGeom prst="wedgeRoundRectCallout">
            <a:avLst>
              <a:gd name="adj1" fmla="val -60486"/>
              <a:gd name="adj2" fmla="val 69958"/>
              <a:gd name="adj3" fmla="val 16667"/>
            </a:avLst>
          </a:prstGeom>
          <a:solidFill>
            <a:srgbClr val="FF99CC">
              <a:alpha val="41176"/>
            </a:srgbClr>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800" u="none"/>
              <a:t>Cách mạng tháng  2 </a:t>
            </a:r>
          </a:p>
          <a:p>
            <a:pPr algn="ctr" eaLnBrk="1" hangingPunct="1"/>
            <a:r>
              <a:rPr lang="en-US" altLang="vi-VN" sz="2800" u="none"/>
              <a:t>diễn ra như thế nào?</a:t>
            </a:r>
          </a:p>
          <a:p>
            <a:pPr algn="ctr" eaLnBrk="1" hangingPunct="1"/>
            <a:endParaRPr lang="en-US" altLang="vi-VN" sz="2800" u="non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0845"/>
                                        </p:tgtEl>
                                        <p:attrNameLst>
                                          <p:attrName>style.visibility</p:attrName>
                                        </p:attrNameLst>
                                      </p:cBhvr>
                                      <p:to>
                                        <p:strVal val="visible"/>
                                      </p:to>
                                    </p:set>
                                    <p:animEffect transition="in" filter="plus(in)">
                                      <p:cBhvr>
                                        <p:cTn id="7" dur="1000"/>
                                        <p:tgtEl>
                                          <p:spTgt spid="120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20845"/>
                                        </p:tgtEl>
                                      </p:cBhvr>
                                    </p:animEffect>
                                    <p:set>
                                      <p:cBhvr>
                                        <p:cTn id="12" dur="1" fill="hold">
                                          <p:stCondLst>
                                            <p:cond delay="499"/>
                                          </p:stCondLst>
                                        </p:cTn>
                                        <p:tgtEl>
                                          <p:spTgt spid="12084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20850"/>
                                        </p:tgtEl>
                                        <p:attrNameLst>
                                          <p:attrName>style.visibility</p:attrName>
                                        </p:attrNameLst>
                                      </p:cBhvr>
                                      <p:to>
                                        <p:strVal val="visible"/>
                                      </p:to>
                                    </p:set>
                                    <p:animEffect transition="in" filter="wedge">
                                      <p:cBhvr>
                                        <p:cTn id="17" dur="500"/>
                                        <p:tgtEl>
                                          <p:spTgt spid="1208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20851"/>
                                        </p:tgtEl>
                                        <p:attrNameLst>
                                          <p:attrName>style.visibility</p:attrName>
                                        </p:attrNameLst>
                                      </p:cBhvr>
                                      <p:to>
                                        <p:strVal val="visible"/>
                                      </p:to>
                                    </p:set>
                                    <p:anim calcmode="discrete" valueType="clr">
                                      <p:cBhvr override="childStyle">
                                        <p:cTn id="22" dur="500"/>
                                        <p:tgtEl>
                                          <p:spTgt spid="120851"/>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120851"/>
                                        </p:tgtEl>
                                        <p:attrNameLst>
                                          <p:attrName>fillcolor</p:attrName>
                                        </p:attrNameLst>
                                      </p:cBhvr>
                                      <p:tavLst>
                                        <p:tav tm="0">
                                          <p:val>
                                            <p:clrVal>
                                              <a:schemeClr val="accent2"/>
                                            </p:clrVal>
                                          </p:val>
                                        </p:tav>
                                        <p:tav tm="50000">
                                          <p:val>
                                            <p:clrVal>
                                              <a:schemeClr val="hlink"/>
                                            </p:clrVal>
                                          </p:val>
                                        </p:tav>
                                      </p:tavLst>
                                    </p:anim>
                                    <p:set>
                                      <p:cBhvr>
                                        <p:cTn id="24" dur="500"/>
                                        <p:tgtEl>
                                          <p:spTgt spid="120851"/>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0853"/>
                                        </p:tgtEl>
                                        <p:attrNameLst>
                                          <p:attrName>style.visibility</p:attrName>
                                        </p:attrNameLst>
                                      </p:cBhvr>
                                      <p:to>
                                        <p:strVal val="visible"/>
                                      </p:to>
                                    </p:set>
                                    <p:anim calcmode="discrete" valueType="clr">
                                      <p:cBhvr override="childStyle">
                                        <p:cTn id="29" dur="500"/>
                                        <p:tgtEl>
                                          <p:spTgt spid="120853"/>
                                        </p:tgtEl>
                                        <p:attrNameLst>
                                          <p:attrName>style.color</p:attrName>
                                        </p:attrNameLst>
                                      </p:cBhvr>
                                      <p:tavLst>
                                        <p:tav tm="0">
                                          <p:val>
                                            <p:clrVal>
                                              <a:schemeClr val="accent2"/>
                                            </p:clrVal>
                                          </p:val>
                                        </p:tav>
                                        <p:tav tm="50000">
                                          <p:val>
                                            <p:clrVal>
                                              <a:schemeClr val="hlink"/>
                                            </p:clrVal>
                                          </p:val>
                                        </p:tav>
                                      </p:tavLst>
                                    </p:anim>
                                    <p:anim calcmode="discrete" valueType="clr">
                                      <p:cBhvr>
                                        <p:cTn id="30" dur="500"/>
                                        <p:tgtEl>
                                          <p:spTgt spid="120853"/>
                                        </p:tgtEl>
                                        <p:attrNameLst>
                                          <p:attrName>fillcolor</p:attrName>
                                        </p:attrNameLst>
                                      </p:cBhvr>
                                      <p:tavLst>
                                        <p:tav tm="0">
                                          <p:val>
                                            <p:clrVal>
                                              <a:schemeClr val="accent2"/>
                                            </p:clrVal>
                                          </p:val>
                                        </p:tav>
                                        <p:tav tm="50000">
                                          <p:val>
                                            <p:clrVal>
                                              <a:schemeClr val="hlink"/>
                                            </p:clrVal>
                                          </p:val>
                                        </p:tav>
                                      </p:tavLst>
                                    </p:anim>
                                    <p:set>
                                      <p:cBhvr>
                                        <p:cTn id="31" dur="500"/>
                                        <p:tgtEl>
                                          <p:spTgt spid="120853"/>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20854"/>
                                        </p:tgtEl>
                                        <p:attrNameLst>
                                          <p:attrName>style.visibility</p:attrName>
                                        </p:attrNameLst>
                                      </p:cBhvr>
                                      <p:to>
                                        <p:strVal val="visible"/>
                                      </p:to>
                                    </p:set>
                                    <p:anim calcmode="discrete" valueType="clr">
                                      <p:cBhvr override="childStyle">
                                        <p:cTn id="36" dur="500"/>
                                        <p:tgtEl>
                                          <p:spTgt spid="120854"/>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20854"/>
                                        </p:tgtEl>
                                        <p:attrNameLst>
                                          <p:attrName>fillcolor</p:attrName>
                                        </p:attrNameLst>
                                      </p:cBhvr>
                                      <p:tavLst>
                                        <p:tav tm="0">
                                          <p:val>
                                            <p:clrVal>
                                              <a:schemeClr val="accent2"/>
                                            </p:clrVal>
                                          </p:val>
                                        </p:tav>
                                        <p:tav tm="50000">
                                          <p:val>
                                            <p:clrVal>
                                              <a:schemeClr val="hlink"/>
                                            </p:clrVal>
                                          </p:val>
                                        </p:tav>
                                      </p:tavLst>
                                    </p:anim>
                                    <p:set>
                                      <p:cBhvr>
                                        <p:cTn id="38" dur="500"/>
                                        <p:tgtEl>
                                          <p:spTgt spid="120854"/>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20855"/>
                                        </p:tgtEl>
                                        <p:attrNameLst>
                                          <p:attrName>style.visibility</p:attrName>
                                        </p:attrNameLst>
                                      </p:cBhvr>
                                      <p:to>
                                        <p:strVal val="visible"/>
                                      </p:to>
                                    </p:set>
                                    <p:anim calcmode="discrete" valueType="clr">
                                      <p:cBhvr override="childStyle">
                                        <p:cTn id="43" dur="500"/>
                                        <p:tgtEl>
                                          <p:spTgt spid="120855"/>
                                        </p:tgtEl>
                                        <p:attrNameLst>
                                          <p:attrName>style.color</p:attrName>
                                        </p:attrNameLst>
                                      </p:cBhvr>
                                      <p:tavLst>
                                        <p:tav tm="0">
                                          <p:val>
                                            <p:clrVal>
                                              <a:schemeClr val="accent2"/>
                                            </p:clrVal>
                                          </p:val>
                                        </p:tav>
                                        <p:tav tm="50000">
                                          <p:val>
                                            <p:clrVal>
                                              <a:schemeClr val="hlink"/>
                                            </p:clrVal>
                                          </p:val>
                                        </p:tav>
                                      </p:tavLst>
                                    </p:anim>
                                    <p:anim calcmode="discrete" valueType="clr">
                                      <p:cBhvr>
                                        <p:cTn id="44" dur="500"/>
                                        <p:tgtEl>
                                          <p:spTgt spid="120855"/>
                                        </p:tgtEl>
                                        <p:attrNameLst>
                                          <p:attrName>fillcolor</p:attrName>
                                        </p:attrNameLst>
                                      </p:cBhvr>
                                      <p:tavLst>
                                        <p:tav tm="0">
                                          <p:val>
                                            <p:clrVal>
                                              <a:schemeClr val="accent2"/>
                                            </p:clrVal>
                                          </p:val>
                                        </p:tav>
                                        <p:tav tm="50000">
                                          <p:val>
                                            <p:clrVal>
                                              <a:schemeClr val="hlink"/>
                                            </p:clrVal>
                                          </p:val>
                                        </p:tav>
                                      </p:tavLst>
                                    </p:anim>
                                    <p:set>
                                      <p:cBhvr>
                                        <p:cTn id="45" dur="500"/>
                                        <p:tgtEl>
                                          <p:spTgt spid="120855"/>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120861"/>
                                        </p:tgtEl>
                                        <p:attrNameLst>
                                          <p:attrName>style.visibility</p:attrName>
                                        </p:attrNameLst>
                                      </p:cBhvr>
                                      <p:to>
                                        <p:strVal val="visible"/>
                                      </p:to>
                                    </p:set>
                                    <p:anim calcmode="lin" valueType="num">
                                      <p:cBhvr>
                                        <p:cTn id="50" dur="500" fill="hold"/>
                                        <p:tgtEl>
                                          <p:spTgt spid="120861"/>
                                        </p:tgtEl>
                                        <p:attrNameLst>
                                          <p:attrName>ppt_w</p:attrName>
                                        </p:attrNameLst>
                                      </p:cBhvr>
                                      <p:tavLst>
                                        <p:tav tm="0">
                                          <p:val>
                                            <p:fltVal val="0"/>
                                          </p:val>
                                        </p:tav>
                                        <p:tav tm="100000">
                                          <p:val>
                                            <p:strVal val="#ppt_w"/>
                                          </p:val>
                                        </p:tav>
                                      </p:tavLst>
                                    </p:anim>
                                    <p:anim calcmode="lin" valueType="num">
                                      <p:cBhvr>
                                        <p:cTn id="51" dur="500" fill="hold"/>
                                        <p:tgtEl>
                                          <p:spTgt spid="120861"/>
                                        </p:tgtEl>
                                        <p:attrNameLst>
                                          <p:attrName>ppt_h</p:attrName>
                                        </p:attrNameLst>
                                      </p:cBhvr>
                                      <p:tavLst>
                                        <p:tav tm="0">
                                          <p:val>
                                            <p:fltVal val="0"/>
                                          </p:val>
                                        </p:tav>
                                        <p:tav tm="100000">
                                          <p:val>
                                            <p:strVal val="#ppt_h"/>
                                          </p:val>
                                        </p:tav>
                                      </p:tavLst>
                                    </p:anim>
                                    <p:animEffect transition="in" filter="fade">
                                      <p:cBhvr>
                                        <p:cTn id="52" dur="500"/>
                                        <p:tgtEl>
                                          <p:spTgt spid="120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5" grpId="0" animBg="1"/>
      <p:bldP spid="120845" grpId="1" animBg="1"/>
      <p:bldP spid="120850" grpId="0"/>
      <p:bldP spid="120851" grpId="0"/>
      <p:bldP spid="120853" grpId="0"/>
      <p:bldP spid="120854" grpId="0"/>
      <p:bldP spid="120855" grpId="0"/>
      <p:bldP spid="1208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228600" y="6308725"/>
            <a:ext cx="891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3000" u="none">
                <a:latin typeface="VNI-Times" pitchFamily="2" charset="0"/>
              </a:rPr>
              <a:t>Ngaøy 23/2/1917, 9 vaïn coâng nhaân ôû Peâ-tô-roâ-graùt.</a:t>
            </a:r>
          </a:p>
        </p:txBody>
      </p:sp>
      <p:pic>
        <p:nvPicPr>
          <p:cNvPr id="130053" name="Picture 5" descr="M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839200" cy="548640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4340" name="Rectangle 7"/>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plus(in)">
                                      <p:cBhvr>
                                        <p:cTn id="7" dur="1000"/>
                                        <p:tgtEl>
                                          <p:spTgt spid="130052"/>
                                        </p:tgtEl>
                                      </p:cBhvr>
                                    </p:animEffect>
                                  </p:childTnLst>
                                </p:cTn>
                              </p:par>
                              <p:par>
                                <p:cTn id="8" presetID="13" presetClass="entr" presetSubtype="16"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plus(in)">
                                      <p:cBhvr>
                                        <p:cTn id="10" dur="10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5989638"/>
            <a:ext cx="9144000" cy="868362"/>
          </a:xfrm>
        </p:spPr>
        <p:txBody>
          <a:bodyPr/>
          <a:lstStyle/>
          <a:p>
            <a:pPr eaLnBrk="1" hangingPunct="1"/>
            <a:r>
              <a:rPr lang="en-US" altLang="vi-VN" sz="3600" b="1" smtClean="0">
                <a:latin typeface="VNI-Times" pitchFamily="2" charset="0"/>
              </a:rPr>
              <a:t>Trôû thaønh toång baõi coâng chính trò roäng lôùn</a:t>
            </a:r>
          </a:p>
        </p:txBody>
      </p:sp>
      <p:sp>
        <p:nvSpPr>
          <p:cNvPr id="15363" name="Rectangle 3"/>
          <p:cNvSpPr>
            <a:spLocks noGrp="1" noChangeArrowheads="1"/>
          </p:cNvSpPr>
          <p:nvPr>
            <p:ph type="body" idx="1"/>
          </p:nvPr>
        </p:nvSpPr>
        <p:spPr/>
        <p:txBody>
          <a:bodyPr/>
          <a:lstStyle/>
          <a:p>
            <a:pPr eaLnBrk="1" hangingPunct="1"/>
            <a:endParaRPr lang="vi-VN" altLang="vi-VN" smtClean="0"/>
          </a:p>
        </p:txBody>
      </p:sp>
      <p:pic>
        <p:nvPicPr>
          <p:cNvPr id="149508" name="Picture 4" descr="11568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Women and soldiers, March 19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2663"/>
            <a:ext cx="91440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plus(in)">
                                      <p:cBhvr>
                                        <p:cTn id="7" dur="1000"/>
                                        <p:tgtEl>
                                          <p:spTgt spid="149508"/>
                                        </p:tgtEl>
                                      </p:cBhvr>
                                    </p:animEffect>
                                  </p:childTnLst>
                                </p:cTn>
                              </p:par>
                            </p:childTnLst>
                          </p:cTn>
                        </p:par>
                        <p:par>
                          <p:cTn id="8" fill="hold" nodeType="afterGroup">
                            <p:stCondLst>
                              <p:cond delay="1000"/>
                            </p:stCondLst>
                            <p:childTnLst>
                              <p:par>
                                <p:cTn id="9" presetID="8" presetClass="entr" presetSubtype="16" fill="hold" nodeType="afterEffect">
                                  <p:stCondLst>
                                    <p:cond delay="0"/>
                                  </p:stCondLst>
                                  <p:childTnLst>
                                    <p:set>
                                      <p:cBhvr>
                                        <p:cTn id="10" dur="1" fill="hold">
                                          <p:stCondLst>
                                            <p:cond delay="0"/>
                                          </p:stCondLst>
                                        </p:cTn>
                                        <p:tgtEl>
                                          <p:spTgt spid="149509"/>
                                        </p:tgtEl>
                                        <p:attrNameLst>
                                          <p:attrName>style.visibility</p:attrName>
                                        </p:attrNameLst>
                                      </p:cBhvr>
                                      <p:to>
                                        <p:strVal val="visible"/>
                                      </p:to>
                                    </p:set>
                                    <p:animEffect transition="in" filter="diamond(in)">
                                      <p:cBhvr>
                                        <p:cTn id="11" dur="20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ai cong Pu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0" y="6146800"/>
            <a:ext cx="9144000" cy="711200"/>
          </a:xfrm>
          <a:prstGeom prst="rect">
            <a:avLst/>
          </a:prstGeom>
          <a:solidFill>
            <a:schemeClr val="accent1"/>
          </a:solidFill>
          <a:ln w="9525">
            <a:solidFill>
              <a:schemeClr val="tx1"/>
            </a:solidFill>
            <a:miter lim="800000"/>
            <a:headEnd/>
            <a:tailEnd/>
          </a:ln>
          <a:effectLst/>
        </p:spPr>
        <p:txBody>
          <a:bodyPr>
            <a:spAutoFit/>
          </a:bodyPr>
          <a:lstStyle/>
          <a:p>
            <a:pPr algn="ctr" eaLnBrk="1" hangingPunct="1">
              <a:spcBef>
                <a:spcPct val="50000"/>
              </a:spcBef>
              <a:defRPr/>
            </a:pPr>
            <a:endParaRPr lang="vi-VN" altLang="vi-VN" sz="4000" b="0" u="none">
              <a:solidFill>
                <a:schemeClr val="bg1"/>
              </a:solidFill>
              <a:effectLst>
                <a:outerShdw blurRad="38100" dist="38100" dir="2700000" algn="tl">
                  <a:srgbClr val="FFFFFF"/>
                </a:outerShdw>
              </a:effectLst>
              <a:latin typeface="VNI-Vari" pitchFamily="2" charset="0"/>
            </a:endParaRPr>
          </a:p>
        </p:txBody>
      </p:sp>
      <p:sp>
        <p:nvSpPr>
          <p:cNvPr id="16388" name="WordArt 4"/>
          <p:cNvSpPr>
            <a:spLocks noChangeArrowheads="1" noChangeShapeType="1" noTextEdit="1"/>
          </p:cNvSpPr>
          <p:nvPr/>
        </p:nvSpPr>
        <p:spPr bwMode="auto">
          <a:xfrm>
            <a:off x="509588" y="6248400"/>
            <a:ext cx="8029575" cy="609600"/>
          </a:xfrm>
          <a:prstGeom prst="rect">
            <a:avLst/>
          </a:prstGeom>
        </p:spPr>
        <p:txBody>
          <a:bodyPr wrap="none" fromWordArt="1">
            <a:prstTxWarp prst="textPlain">
              <a:avLst>
                <a:gd name="adj" fmla="val 50000"/>
              </a:avLst>
            </a:prstTxWarp>
          </a:bodyPr>
          <a:lstStyle/>
          <a:p>
            <a:pPr algn="ctr"/>
            <a:r>
              <a:rPr lang="en-US" sz="3600" kern="10">
                <a:ln w="19050">
                  <a:solidFill>
                    <a:srgbClr val="660033"/>
                  </a:solidFill>
                  <a:round/>
                  <a:headEnd/>
                  <a:tailEnd/>
                </a:ln>
                <a:solidFill>
                  <a:schemeClr val="bg1"/>
                </a:solidFill>
                <a:latin typeface="Vni 11 Springtime2"/>
              </a:rPr>
              <a:t>Bai coâng cuûa Coâng nhaân ôû Peâtecbua 2/1917</a:t>
            </a:r>
          </a:p>
        </p:txBody>
      </p:sp>
      <p:sp>
        <p:nvSpPr>
          <p:cNvPr id="16389" name="Rectangle 5"/>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 y="30163"/>
            <a:ext cx="87407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3200" u="none">
                <a:latin typeface="VNI-Times" pitchFamily="2" charset="0"/>
              </a:rPr>
              <a:t>Chuyeån sang khôûi nghóa vuõ trang.</a:t>
            </a:r>
          </a:p>
        </p:txBody>
      </p:sp>
      <p:pic>
        <p:nvPicPr>
          <p:cNvPr id="131078" name="Picture 6" descr="petrograd"/>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 y="762000"/>
            <a:ext cx="8991600" cy="5486400"/>
          </a:xfr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79" name="Rectangle 7"/>
          <p:cNvSpPr>
            <a:spLocks noChangeArrowheads="1"/>
          </p:cNvSpPr>
          <p:nvPr/>
        </p:nvSpPr>
        <p:spPr bwMode="auto">
          <a:xfrm>
            <a:off x="76200" y="6292850"/>
            <a:ext cx="90074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600" u="none">
                <a:latin typeface="VNI-Times" pitchFamily="2" charset="0"/>
              </a:rPr>
              <a:t>Coâng nhaân döïng chieán luyõ khôûi nghóa vuõ trang ôû Peâtôroâgrat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1078"/>
                                        </p:tgtEl>
                                        <p:attrNameLst>
                                          <p:attrName>style.visibility</p:attrName>
                                        </p:attrNameLst>
                                      </p:cBhvr>
                                      <p:to>
                                        <p:strVal val="visible"/>
                                      </p:to>
                                    </p:set>
                                    <p:anim calcmode="lin" valueType="num">
                                      <p:cBhvr>
                                        <p:cTn id="7" dur="500" fill="hold"/>
                                        <p:tgtEl>
                                          <p:spTgt spid="131078"/>
                                        </p:tgtEl>
                                        <p:attrNameLst>
                                          <p:attrName>ppt_w</p:attrName>
                                        </p:attrNameLst>
                                      </p:cBhvr>
                                      <p:tavLst>
                                        <p:tav tm="0">
                                          <p:val>
                                            <p:fltVal val="0"/>
                                          </p:val>
                                        </p:tav>
                                        <p:tav tm="100000">
                                          <p:val>
                                            <p:strVal val="#ppt_w"/>
                                          </p:val>
                                        </p:tav>
                                      </p:tavLst>
                                    </p:anim>
                                    <p:anim calcmode="lin" valueType="num">
                                      <p:cBhvr>
                                        <p:cTn id="8" dur="500" fill="hold"/>
                                        <p:tgtEl>
                                          <p:spTgt spid="13107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31079"/>
                                        </p:tgtEl>
                                        <p:attrNameLst>
                                          <p:attrName>style.visibility</p:attrName>
                                        </p:attrNameLst>
                                      </p:cBhvr>
                                      <p:to>
                                        <p:strVal val="visible"/>
                                      </p:to>
                                    </p:set>
                                    <p:anim calcmode="lin" valueType="num">
                                      <p:cBhvr>
                                        <p:cTn id="11" dur="500" fill="hold"/>
                                        <p:tgtEl>
                                          <p:spTgt spid="131079"/>
                                        </p:tgtEl>
                                        <p:attrNameLst>
                                          <p:attrName>ppt_w</p:attrName>
                                        </p:attrNameLst>
                                      </p:cBhvr>
                                      <p:tavLst>
                                        <p:tav tm="0">
                                          <p:val>
                                            <p:fltVal val="0"/>
                                          </p:val>
                                        </p:tav>
                                        <p:tav tm="100000">
                                          <p:val>
                                            <p:strVal val="#ppt_w"/>
                                          </p:val>
                                        </p:tav>
                                      </p:tavLst>
                                    </p:anim>
                                    <p:anim calcmode="lin" valueType="num">
                                      <p:cBhvr>
                                        <p:cTn id="12" dur="500" fill="hold"/>
                                        <p:tgtEl>
                                          <p:spTgt spid="1310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descr="Chuan bi khoi nghia vu tr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4724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2103" name="Text Box 7"/>
          <p:cNvSpPr txBox="1">
            <a:spLocks noChangeArrowheads="1"/>
          </p:cNvSpPr>
          <p:nvPr/>
        </p:nvSpPr>
        <p:spPr bwMode="auto">
          <a:xfrm>
            <a:off x="0" y="5562600"/>
            <a:ext cx="9144000" cy="1354138"/>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lnSpc>
                <a:spcPct val="115000"/>
              </a:lnSpc>
            </a:pPr>
            <a:r>
              <a:rPr lang="en-US" altLang="vi-VN" sz="2400" u="none">
                <a:solidFill>
                  <a:schemeClr val="bg1"/>
                </a:solidFill>
                <a:latin typeface="VNI-Times" pitchFamily="2" charset="0"/>
              </a:rPr>
              <a:t>Coâng nhaân vaø binh lính khôûi nghóa chieám caùc coâng sôû, baét caùc Boä trưởng vaø töôùng taù cuûa trieàu ñình Nga hoaøng. Cheá ñoä quaân chuû chuyeân cheá Nga hoaøng suïp ñoå (27. 2. 1917)</a:t>
            </a:r>
          </a:p>
        </p:txBody>
      </p:sp>
      <p:sp>
        <p:nvSpPr>
          <p:cNvPr id="18436" name="Rectangle 8"/>
          <p:cNvSpPr>
            <a:spLocks noChangeArrowheads="1"/>
          </p:cNvSpPr>
          <p:nvPr/>
        </p:nvSpPr>
        <p:spPr bwMode="auto">
          <a:xfrm>
            <a:off x="0" y="0"/>
            <a:ext cx="9144000" cy="6858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plus(in)">
                                      <p:cBhvr>
                                        <p:cTn id="7" dur="1000"/>
                                        <p:tgtEl>
                                          <p:spTgt spid="132100"/>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32103"/>
                                        </p:tgtEl>
                                        <p:attrNameLst>
                                          <p:attrName>style.visibility</p:attrName>
                                        </p:attrNameLst>
                                      </p:cBhvr>
                                      <p:to>
                                        <p:strVal val="visible"/>
                                      </p:to>
                                    </p:set>
                                    <p:animEffect transition="in" filter="plus(in)">
                                      <p:cBhvr>
                                        <p:cTn id="10" dur="10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76200" y="719138"/>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800">
                <a:solidFill>
                  <a:schemeClr val="tx2"/>
                </a:solidFill>
                <a:latin typeface=".VnTime" pitchFamily="34" charset="0"/>
              </a:rPr>
              <a:t>I</a:t>
            </a:r>
            <a:r>
              <a:rPr lang="en-US" altLang="vi-VN" sz="2800" u="none">
                <a:solidFill>
                  <a:schemeClr val="tx2"/>
                </a:solidFill>
                <a:latin typeface=".VnTime" pitchFamily="34" charset="0"/>
              </a:rPr>
              <a:t>. Hai cuéc c¸ch m¹ng ë n­íc Nga năm 1917</a:t>
            </a:r>
          </a:p>
        </p:txBody>
      </p:sp>
      <p:sp>
        <p:nvSpPr>
          <p:cNvPr id="19459" name="Text Box 5"/>
          <p:cNvSpPr txBox="1">
            <a:spLocks noChangeArrowheads="1"/>
          </p:cNvSpPr>
          <p:nvPr/>
        </p:nvSpPr>
        <p:spPr bwMode="auto">
          <a:xfrm>
            <a:off x="381000" y="1328738"/>
            <a:ext cx="7620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1. Tình hình nước Nga trước cách mạng</a:t>
            </a:r>
          </a:p>
        </p:txBody>
      </p:sp>
      <p:sp>
        <p:nvSpPr>
          <p:cNvPr id="19460" name="Text Box 6"/>
          <p:cNvSpPr txBox="1">
            <a:spLocks noChangeArrowheads="1"/>
          </p:cNvSpPr>
          <p:nvPr/>
        </p:nvSpPr>
        <p:spPr bwMode="auto">
          <a:xfrm>
            <a:off x="390525" y="1766888"/>
            <a:ext cx="701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2. Cách mạng tháng 2 năm 1917</a:t>
            </a:r>
          </a:p>
        </p:txBody>
      </p:sp>
      <p:sp>
        <p:nvSpPr>
          <p:cNvPr id="19461" name="Rectangle 7"/>
          <p:cNvSpPr>
            <a:spLocks noChangeArrowheads="1"/>
          </p:cNvSpPr>
          <p:nvPr/>
        </p:nvSpPr>
        <p:spPr bwMode="auto">
          <a:xfrm>
            <a:off x="0" y="0"/>
            <a:ext cx="9144000" cy="76200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400" u="none">
                <a:solidFill>
                  <a:srgbClr val="0000CC"/>
                </a:solidFill>
                <a:latin typeface="Times New Roman" pitchFamily="18" charset="0"/>
              </a:rPr>
              <a:t>TIẾT 23 BÀI 15 CÁCH MẠNG THÁNG MƯỜI NGA NĂM 1917 VÀ </a:t>
            </a:r>
          </a:p>
          <a:p>
            <a:pPr algn="ctr" eaLnBrk="1" hangingPunct="1"/>
            <a:r>
              <a:rPr lang="en-US" altLang="vi-VN" sz="2400" u="none">
                <a:solidFill>
                  <a:srgbClr val="0000CC"/>
                </a:solidFill>
                <a:latin typeface="Times New Roman" pitchFamily="18" charset="0"/>
              </a:rPr>
              <a:t>CUỘC ĐẤU TRANH BẢO VỆ CÁCH MẠNG (1917 – 1921)</a:t>
            </a:r>
          </a:p>
        </p:txBody>
      </p:sp>
      <p:sp>
        <p:nvSpPr>
          <p:cNvPr id="19462" name="Text Box 8"/>
          <p:cNvSpPr txBox="1">
            <a:spLocks noChangeArrowheads="1"/>
          </p:cNvSpPr>
          <p:nvPr/>
        </p:nvSpPr>
        <p:spPr bwMode="auto">
          <a:xfrm>
            <a:off x="685800" y="23622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endParaRPr lang="vi-VN" altLang="vi-VN" sz="2800" u="none">
              <a:solidFill>
                <a:srgbClr val="3366FF"/>
              </a:solidFill>
              <a:latin typeface="Times New Roman" pitchFamily="18" charset="0"/>
            </a:endParaRPr>
          </a:p>
        </p:txBody>
      </p:sp>
      <p:sp>
        <p:nvSpPr>
          <p:cNvPr id="275465" name="Text Box 9"/>
          <p:cNvSpPr txBox="1">
            <a:spLocks noChangeArrowheads="1"/>
          </p:cNvSpPr>
          <p:nvPr/>
        </p:nvSpPr>
        <p:spPr bwMode="auto">
          <a:xfrm>
            <a:off x="533400" y="2362200"/>
            <a:ext cx="8610600"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 Kết quả</a:t>
            </a:r>
            <a:r>
              <a:rPr lang="en-US" altLang="vi-VN" sz="2800" u="none">
                <a:latin typeface="Times New Roman" pitchFamily="18" charset="0"/>
              </a:rPr>
              <a:t>:</a:t>
            </a:r>
          </a:p>
          <a:p>
            <a:pPr eaLnBrk="1" hangingPunct="1">
              <a:spcBef>
                <a:spcPct val="50000"/>
              </a:spcBef>
            </a:pPr>
            <a:r>
              <a:rPr lang="en-US" altLang="vi-VN" sz="2800" u="none">
                <a:latin typeface="Times New Roman" pitchFamily="18" charset="0"/>
              </a:rPr>
              <a:t> -  Chế độ Nga hoàng bị lật đổ</a:t>
            </a:r>
          </a:p>
          <a:p>
            <a:pPr eaLnBrk="1" hangingPunct="1">
              <a:spcBef>
                <a:spcPct val="50000"/>
              </a:spcBef>
            </a:pPr>
            <a:r>
              <a:rPr lang="en-US" altLang="vi-VN" sz="2800" u="none">
                <a:latin typeface="Times New Roman" pitchFamily="18" charset="0"/>
              </a:rPr>
              <a:t>-  Thành lập 2 chình quyền song song: chính phủ tư sản lâm thời </a:t>
            </a:r>
            <a:r>
              <a:rPr lang="en-US" altLang="vi-VN" sz="2800" u="none"/>
              <a:t>và</a:t>
            </a:r>
            <a:r>
              <a:rPr lang="en-US" altLang="vi-VN" u="none"/>
              <a:t> </a:t>
            </a:r>
            <a:r>
              <a:rPr lang="en-US" altLang="vi-VN" sz="2800" u="none"/>
              <a:t>Xô viết của đại biểu công nhân, nông dân, binh lính</a:t>
            </a:r>
            <a:r>
              <a:rPr lang="en-US" altLang="vi-VN" sz="2800"/>
              <a:t> </a:t>
            </a:r>
          </a:p>
        </p:txBody>
      </p:sp>
      <p:sp>
        <p:nvSpPr>
          <p:cNvPr id="275468" name="AutoShape 12"/>
          <p:cNvSpPr>
            <a:spLocks noChangeArrowheads="1"/>
          </p:cNvSpPr>
          <p:nvPr/>
        </p:nvSpPr>
        <p:spPr bwMode="auto">
          <a:xfrm>
            <a:off x="0" y="3048000"/>
            <a:ext cx="9144000" cy="2971800"/>
          </a:xfrm>
          <a:prstGeom prst="ribbon">
            <a:avLst>
              <a:gd name="adj1" fmla="val 12500"/>
              <a:gd name="adj2" fmla="val 50000"/>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800" u="none"/>
              <a:t> </a:t>
            </a:r>
            <a:r>
              <a:rPr lang="en-US" altLang="vi-VN" sz="2800" u="none">
                <a:solidFill>
                  <a:srgbClr val="0000CC"/>
                </a:solidFill>
              </a:rPr>
              <a:t>Cách mạng tháng hai 1917</a:t>
            </a:r>
          </a:p>
          <a:p>
            <a:pPr algn="ctr" eaLnBrk="1" hangingPunct="1"/>
            <a:r>
              <a:rPr lang="en-US" altLang="vi-VN" sz="2800" u="none">
                <a:solidFill>
                  <a:srgbClr val="0000CC"/>
                </a:solidFill>
              </a:rPr>
              <a:t> đã đem lại kết quả </a:t>
            </a:r>
          </a:p>
          <a:p>
            <a:pPr algn="ctr" eaLnBrk="1" hangingPunct="1"/>
            <a:r>
              <a:rPr lang="en-US" altLang="vi-VN" sz="2800" u="none">
                <a:solidFill>
                  <a:srgbClr val="0000CC"/>
                </a:solidFill>
              </a:rPr>
              <a:t>như thế nào</a:t>
            </a:r>
          </a:p>
          <a:p>
            <a:pPr algn="ctr" eaLnBrk="1" hangingPunct="1"/>
            <a:r>
              <a:rPr lang="en-US" altLang="vi-VN" sz="2800" u="none">
                <a:solidFill>
                  <a:srgbClr val="0000CC"/>
                </a:solidFill>
              </a:rPr>
              <a:t> cho đất nước Nga?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75468"/>
                                        </p:tgtEl>
                                        <p:attrNameLst>
                                          <p:attrName>style.visibility</p:attrName>
                                        </p:attrNameLst>
                                      </p:cBhvr>
                                      <p:to>
                                        <p:strVal val="visible"/>
                                      </p:to>
                                    </p:set>
                                    <p:animEffect transition="in" filter="fade">
                                      <p:cBhvr>
                                        <p:cTn id="7" dur="800" decel="100000"/>
                                        <p:tgtEl>
                                          <p:spTgt spid="275468"/>
                                        </p:tgtEl>
                                      </p:cBhvr>
                                    </p:animEffect>
                                    <p:anim calcmode="lin" valueType="num">
                                      <p:cBhvr>
                                        <p:cTn id="8" dur="800" decel="100000" fill="hold"/>
                                        <p:tgtEl>
                                          <p:spTgt spid="275468"/>
                                        </p:tgtEl>
                                        <p:attrNameLst>
                                          <p:attrName>style.rotation</p:attrName>
                                        </p:attrNameLst>
                                      </p:cBhvr>
                                      <p:tavLst>
                                        <p:tav tm="0">
                                          <p:val>
                                            <p:fltVal val="-90"/>
                                          </p:val>
                                        </p:tav>
                                        <p:tav tm="100000">
                                          <p:val>
                                            <p:fltVal val="0"/>
                                          </p:val>
                                        </p:tav>
                                      </p:tavLst>
                                    </p:anim>
                                    <p:anim calcmode="lin" valueType="num">
                                      <p:cBhvr>
                                        <p:cTn id="9" dur="800" decel="100000" fill="hold"/>
                                        <p:tgtEl>
                                          <p:spTgt spid="275468"/>
                                        </p:tgtEl>
                                        <p:attrNameLst>
                                          <p:attrName>ppt_x</p:attrName>
                                        </p:attrNameLst>
                                      </p:cBhvr>
                                      <p:tavLst>
                                        <p:tav tm="0">
                                          <p:val>
                                            <p:strVal val="#ppt_x+0.4"/>
                                          </p:val>
                                        </p:tav>
                                        <p:tav tm="100000">
                                          <p:val>
                                            <p:strVal val="#ppt_x-0.05"/>
                                          </p:val>
                                        </p:tav>
                                      </p:tavLst>
                                    </p:anim>
                                    <p:anim calcmode="lin" valueType="num">
                                      <p:cBhvr>
                                        <p:cTn id="10" dur="800" decel="100000" fill="hold"/>
                                        <p:tgtEl>
                                          <p:spTgt spid="27546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546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546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xit" presetSubtype="32" fill="hold" grpId="1" nodeType="clickEffect">
                                  <p:stCondLst>
                                    <p:cond delay="0"/>
                                  </p:stCondLst>
                                  <p:childTnLst>
                                    <p:anim calcmode="lin" valueType="num">
                                      <p:cBhvr>
                                        <p:cTn id="16" dur="500"/>
                                        <p:tgtEl>
                                          <p:spTgt spid="275468"/>
                                        </p:tgtEl>
                                        <p:attrNameLst>
                                          <p:attrName>ppt_w</p:attrName>
                                        </p:attrNameLst>
                                      </p:cBhvr>
                                      <p:tavLst>
                                        <p:tav tm="0">
                                          <p:val>
                                            <p:strVal val="ppt_w"/>
                                          </p:val>
                                        </p:tav>
                                        <p:tav tm="100000">
                                          <p:val>
                                            <p:fltVal val="0"/>
                                          </p:val>
                                        </p:tav>
                                      </p:tavLst>
                                    </p:anim>
                                    <p:anim calcmode="lin" valueType="num">
                                      <p:cBhvr>
                                        <p:cTn id="17" dur="500"/>
                                        <p:tgtEl>
                                          <p:spTgt spid="275468"/>
                                        </p:tgtEl>
                                        <p:attrNameLst>
                                          <p:attrName>ppt_h</p:attrName>
                                        </p:attrNameLst>
                                      </p:cBhvr>
                                      <p:tavLst>
                                        <p:tav tm="0">
                                          <p:val>
                                            <p:strVal val="ppt_h"/>
                                          </p:val>
                                        </p:tav>
                                        <p:tav tm="100000">
                                          <p:val>
                                            <p:fltVal val="0"/>
                                          </p:val>
                                        </p:tav>
                                      </p:tavLst>
                                    </p:anim>
                                    <p:set>
                                      <p:cBhvr>
                                        <p:cTn id="18" dur="1" fill="hold">
                                          <p:stCondLst>
                                            <p:cond delay="499"/>
                                          </p:stCondLst>
                                        </p:cTn>
                                        <p:tgtEl>
                                          <p:spTgt spid="27546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75465"/>
                                        </p:tgtEl>
                                        <p:attrNameLst>
                                          <p:attrName>style.visibility</p:attrName>
                                        </p:attrNameLst>
                                      </p:cBhvr>
                                      <p:to>
                                        <p:strVal val="visible"/>
                                      </p:to>
                                    </p:set>
                                    <p:anim from="(-#ppt_w/2)" to="(#ppt_x)" calcmode="lin" valueType="num">
                                      <p:cBhvr>
                                        <p:cTn id="23" dur="600" fill="hold">
                                          <p:stCondLst>
                                            <p:cond delay="0"/>
                                          </p:stCondLst>
                                        </p:cTn>
                                        <p:tgtEl>
                                          <p:spTgt spid="275465"/>
                                        </p:tgtEl>
                                        <p:attrNameLst>
                                          <p:attrName>ppt_x</p:attrName>
                                        </p:attrNameLst>
                                      </p:cBhvr>
                                    </p:anim>
                                    <p:anim from="0" to="-1.0" calcmode="lin" valueType="num">
                                      <p:cBhvr>
                                        <p:cTn id="24" dur="200" decel="50000" autoRev="1" fill="hold">
                                          <p:stCondLst>
                                            <p:cond delay="600"/>
                                          </p:stCondLst>
                                        </p:cTn>
                                        <p:tgtEl>
                                          <p:spTgt spid="275465"/>
                                        </p:tgtEl>
                                        <p:attrNameLst>
                                          <p:attrName>xshear</p:attrName>
                                        </p:attrNameLst>
                                      </p:cBhvr>
                                    </p:anim>
                                    <p:animScale>
                                      <p:cBhvr>
                                        <p:cTn id="25" dur="200" decel="100000" autoRev="1" fill="hold">
                                          <p:stCondLst>
                                            <p:cond delay="600"/>
                                          </p:stCondLst>
                                        </p:cTn>
                                        <p:tgtEl>
                                          <p:spTgt spid="275465"/>
                                        </p:tgtEl>
                                      </p:cBhvr>
                                      <p:from x="100000" y="100000"/>
                                      <p:to x="80000" y="100000"/>
                                    </p:animScale>
                                    <p:anim by="(#ppt_h/3+#ppt_w*0.1)" calcmode="lin" valueType="num">
                                      <p:cBhvr additive="sum">
                                        <p:cTn id="26" dur="200" decel="100000" autoRev="1" fill="hold">
                                          <p:stCondLst>
                                            <p:cond delay="600"/>
                                          </p:stCondLst>
                                        </p:cTn>
                                        <p:tgtEl>
                                          <p:spTgt spid="27546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5" grpId="0"/>
      <p:bldP spid="275468" grpId="0" animBg="1"/>
      <p:bldP spid="27546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1" name="Picture 5" descr="ww_kerensky_cab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Rectangle 6"/>
          <p:cNvSpPr>
            <a:spLocks noChangeArrowheads="1"/>
          </p:cNvSpPr>
          <p:nvPr/>
        </p:nvSpPr>
        <p:spPr bwMode="auto">
          <a:xfrm>
            <a:off x="0" y="5715000"/>
            <a:ext cx="9144000" cy="731838"/>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3000" u="none">
                <a:solidFill>
                  <a:schemeClr val="bg1"/>
                </a:solidFill>
                <a:latin typeface="VNI-Times" pitchFamily="2" charset="0"/>
              </a:rPr>
              <a:t>Xoâ vieát ñaïi bieåu coâng nhaân, noâng daân vaø binh lính</a:t>
            </a:r>
          </a:p>
          <a:p>
            <a:pPr algn="ctr" eaLnBrk="1" hangingPunct="1"/>
            <a:endParaRPr lang="en-US" altLang="vi-VN" sz="1200" u="none">
              <a:solidFill>
                <a:schemeClr val="bg1"/>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box(out)">
                                      <p:cBhvr>
                                        <p:cTn id="7" dur="500"/>
                                        <p:tgtEl>
                                          <p:spTgt spid="152581"/>
                                        </p:tgtEl>
                                      </p:cBhvr>
                                    </p:animEffect>
                                  </p:childTnLst>
                                </p:cTn>
                              </p:par>
                              <p:par>
                                <p:cTn id="8" presetID="3" presetClass="entr" presetSubtype="10" fill="hold" nodeType="withEffect">
                                  <p:stCondLst>
                                    <p:cond delay="0"/>
                                  </p:stCondLst>
                                  <p:childTnLst>
                                    <p:set>
                                      <p:cBhvr>
                                        <p:cTn id="9" dur="1" fill="hold">
                                          <p:stCondLst>
                                            <p:cond delay="0"/>
                                          </p:stCondLst>
                                        </p:cTn>
                                        <p:tgtEl>
                                          <p:spTgt spid="152582">
                                            <p:txEl>
                                              <p:pRg st="0" end="0"/>
                                            </p:txEl>
                                          </p:spTgt>
                                        </p:tgtEl>
                                        <p:attrNameLst>
                                          <p:attrName>style.visibility</p:attrName>
                                        </p:attrNameLst>
                                      </p:cBhvr>
                                      <p:to>
                                        <p:strVal val="visible"/>
                                      </p:to>
                                    </p:set>
                                    <p:animEffect transition="in" filter="blinds(horizontal)">
                                      <p:cBhvr>
                                        <p:cTn id="10" dur="500"/>
                                        <p:tgtEl>
                                          <p:spTgt spid="1525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NGA NG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685800" y="762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r>
              <a:rPr lang="en-US" altLang="vi-VN" sz="2400" u="none">
                <a:solidFill>
                  <a:srgbClr val="CC0000"/>
                </a:solidFill>
                <a:latin typeface="VNI-Times" pitchFamily="2" charset="0"/>
              </a:rPr>
              <a:t>Naêm 1914, ñeá quoác Nga chieám 1/6 laõnh thoå theá giôùi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62626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spcBef>
                <a:spcPct val="50000"/>
              </a:spcBef>
            </a:pPr>
            <a:r>
              <a:rPr lang="en-US" altLang="vi-VN" sz="2800" u="none">
                <a:solidFill>
                  <a:srgbClr val="0000FF"/>
                </a:solidFill>
                <a:latin typeface="VNI-Times" pitchFamily="2" charset="0"/>
              </a:rPr>
              <a:t>XOÂ VIEÁT ÑAÏI BIEÅU COÂNG NHAÂN VAØ BINH LÍNH</a:t>
            </a:r>
          </a:p>
        </p:txBody>
      </p:sp>
      <p:pic>
        <p:nvPicPr>
          <p:cNvPr id="21507" name="Picture 3" descr="petrogradsov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76200" y="719138"/>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800">
                <a:solidFill>
                  <a:schemeClr val="tx2"/>
                </a:solidFill>
                <a:latin typeface=".VnTime" pitchFamily="34" charset="0"/>
              </a:rPr>
              <a:t>I</a:t>
            </a:r>
            <a:r>
              <a:rPr lang="en-US" altLang="vi-VN" sz="2800" u="none">
                <a:solidFill>
                  <a:schemeClr val="tx2"/>
                </a:solidFill>
                <a:latin typeface=".VnTime" pitchFamily="34" charset="0"/>
              </a:rPr>
              <a:t>. Hai cuéc c¸ch m¹ng ë n­íc Nga năm 1917</a:t>
            </a:r>
          </a:p>
        </p:txBody>
      </p:sp>
      <p:sp>
        <p:nvSpPr>
          <p:cNvPr id="22531" name="Text Box 3"/>
          <p:cNvSpPr txBox="1">
            <a:spLocks noChangeArrowheads="1"/>
          </p:cNvSpPr>
          <p:nvPr/>
        </p:nvSpPr>
        <p:spPr bwMode="auto">
          <a:xfrm>
            <a:off x="381000" y="1328738"/>
            <a:ext cx="7620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1. Tình hình nước Nga trước cách mạng</a:t>
            </a:r>
          </a:p>
        </p:txBody>
      </p:sp>
      <p:sp>
        <p:nvSpPr>
          <p:cNvPr id="22532" name="Text Box 4"/>
          <p:cNvSpPr txBox="1">
            <a:spLocks noChangeArrowheads="1"/>
          </p:cNvSpPr>
          <p:nvPr/>
        </p:nvSpPr>
        <p:spPr bwMode="auto">
          <a:xfrm>
            <a:off x="390525" y="1766888"/>
            <a:ext cx="701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2. Cách mạng tháng 2 năm 1917</a:t>
            </a:r>
          </a:p>
        </p:txBody>
      </p:sp>
      <p:sp>
        <p:nvSpPr>
          <p:cNvPr id="22533" name="Rectangle 5"/>
          <p:cNvSpPr>
            <a:spLocks noChangeArrowheads="1"/>
          </p:cNvSpPr>
          <p:nvPr/>
        </p:nvSpPr>
        <p:spPr bwMode="auto">
          <a:xfrm>
            <a:off x="0" y="0"/>
            <a:ext cx="9144000" cy="76200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400" u="none">
                <a:solidFill>
                  <a:srgbClr val="0000CC"/>
                </a:solidFill>
                <a:latin typeface="Times New Roman" pitchFamily="18" charset="0"/>
              </a:rPr>
              <a:t>TIẾT 23 BÀI 15 CÁCH MẠNG THÁNG MƯỜI NGA NĂM 1917 VÀ </a:t>
            </a:r>
          </a:p>
          <a:p>
            <a:pPr algn="ctr" eaLnBrk="1" hangingPunct="1"/>
            <a:r>
              <a:rPr lang="en-US" altLang="vi-VN" sz="2400" u="none">
                <a:solidFill>
                  <a:srgbClr val="0000CC"/>
                </a:solidFill>
                <a:latin typeface="Times New Roman" pitchFamily="18" charset="0"/>
              </a:rPr>
              <a:t>CUỘC ĐẤU TRANH BẢO VỆ CÁCH MẠNG (1917 – 1921)</a:t>
            </a:r>
          </a:p>
        </p:txBody>
      </p:sp>
      <p:sp>
        <p:nvSpPr>
          <p:cNvPr id="276488" name="Text Box 8"/>
          <p:cNvSpPr txBox="1">
            <a:spLocks noChangeArrowheads="1"/>
          </p:cNvSpPr>
          <p:nvPr/>
        </p:nvSpPr>
        <p:spPr bwMode="auto">
          <a:xfrm>
            <a:off x="609600" y="2362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u="none">
                <a:solidFill>
                  <a:srgbClr val="3366FF"/>
                </a:solidFill>
                <a:latin typeface="Times New Roman" pitchFamily="18" charset="0"/>
              </a:rPr>
              <a:t>Tình hình đó đặt ra yêu cầu gì cho nước Nga?</a:t>
            </a:r>
          </a:p>
        </p:txBody>
      </p:sp>
      <p:sp>
        <p:nvSpPr>
          <p:cNvPr id="276490" name="AutoShape 10"/>
          <p:cNvSpPr>
            <a:spLocks noChangeArrowheads="1"/>
          </p:cNvSpPr>
          <p:nvPr/>
        </p:nvSpPr>
        <p:spPr bwMode="auto">
          <a:xfrm>
            <a:off x="-990600" y="533400"/>
            <a:ext cx="11734800" cy="6858000"/>
          </a:xfrm>
          <a:prstGeom prst="irregularSeal2">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3200" u="none">
                <a:solidFill>
                  <a:srgbClr val="CC3300"/>
                </a:solidFill>
              </a:rPr>
              <a:t>Tiếp tục cách mạng</a:t>
            </a:r>
          </a:p>
          <a:p>
            <a:pPr algn="ctr" eaLnBrk="1" hangingPunct="1"/>
            <a:r>
              <a:rPr lang="en-US" altLang="vi-VN" sz="3200" u="none">
                <a:solidFill>
                  <a:srgbClr val="CC3300"/>
                </a:solidFill>
              </a:rPr>
              <a:t> lật đổ chính phủ tư sản lâm thời </a:t>
            </a:r>
          </a:p>
          <a:p>
            <a:pPr algn="ctr" eaLnBrk="1" hangingPunct="1"/>
            <a:r>
              <a:rPr lang="en-US" altLang="vi-VN" sz="3200" u="none">
                <a:solidFill>
                  <a:srgbClr val="CC3300"/>
                </a:solidFill>
              </a:rPr>
              <a:t>thiết lập chính quyền về tay xô viết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76488"/>
                                        </p:tgtEl>
                                        <p:attrNameLst>
                                          <p:attrName>style.visibility</p:attrName>
                                        </p:attrNameLst>
                                      </p:cBhvr>
                                      <p:to>
                                        <p:strVal val="visible"/>
                                      </p:to>
                                    </p:set>
                                    <p:anim from="(-#ppt_w/2)" to="(#ppt_x)" calcmode="lin" valueType="num">
                                      <p:cBhvr>
                                        <p:cTn id="7" dur="600" fill="hold">
                                          <p:stCondLst>
                                            <p:cond delay="0"/>
                                          </p:stCondLst>
                                        </p:cTn>
                                        <p:tgtEl>
                                          <p:spTgt spid="276488"/>
                                        </p:tgtEl>
                                        <p:attrNameLst>
                                          <p:attrName>ppt_x</p:attrName>
                                        </p:attrNameLst>
                                      </p:cBhvr>
                                    </p:anim>
                                    <p:anim from="0" to="-1.0" calcmode="lin" valueType="num">
                                      <p:cBhvr>
                                        <p:cTn id="8" dur="200" decel="50000" autoRev="1" fill="hold">
                                          <p:stCondLst>
                                            <p:cond delay="600"/>
                                          </p:stCondLst>
                                        </p:cTn>
                                        <p:tgtEl>
                                          <p:spTgt spid="276488"/>
                                        </p:tgtEl>
                                        <p:attrNameLst>
                                          <p:attrName>xshear</p:attrName>
                                        </p:attrNameLst>
                                      </p:cBhvr>
                                    </p:anim>
                                    <p:animScale>
                                      <p:cBhvr>
                                        <p:cTn id="9" dur="200" decel="100000" autoRev="1" fill="hold">
                                          <p:stCondLst>
                                            <p:cond delay="600"/>
                                          </p:stCondLst>
                                        </p:cTn>
                                        <p:tgtEl>
                                          <p:spTgt spid="276488"/>
                                        </p:tgtEl>
                                      </p:cBhvr>
                                      <p:from x="100000" y="100000"/>
                                      <p:to x="80000" y="100000"/>
                                    </p:animScale>
                                    <p:anim by="(#ppt_h/3+#ppt_w*0.1)" calcmode="lin" valueType="num">
                                      <p:cBhvr additive="sum">
                                        <p:cTn id="10" dur="200" decel="100000" autoRev="1" fill="hold">
                                          <p:stCondLst>
                                            <p:cond delay="600"/>
                                          </p:stCondLst>
                                        </p:cTn>
                                        <p:tgtEl>
                                          <p:spTgt spid="27648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2" presetClass="exit" presetSubtype="0" fill="hold" grpId="1" nodeType="clickEffect">
                                  <p:stCondLst>
                                    <p:cond delay="0"/>
                                  </p:stCondLst>
                                  <p:childTnLst>
                                    <p:animScale>
                                      <p:cBhvr>
                                        <p:cTn id="14" dur="1000" accel="50000">
                                          <p:stCondLst>
                                            <p:cond delay="0"/>
                                          </p:stCondLst>
                                        </p:cTn>
                                        <p:tgtEl>
                                          <p:spTgt spid="27648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276488"/>
                                        </p:tgtEl>
                                        <p:attrNameLst>
                                          <p:attrName>ppt_x</p:attrName>
                                          <p:attrName>ppt_y</p:attrName>
                                        </p:attrNameLst>
                                      </p:cBhvr>
                                    </p:animMotion>
                                    <p:animEffect transition="out" filter="fade">
                                      <p:cBhvr>
                                        <p:cTn id="16" dur="1000"/>
                                        <p:tgtEl>
                                          <p:spTgt spid="276488"/>
                                        </p:tgtEl>
                                      </p:cBhvr>
                                    </p:animEffect>
                                    <p:set>
                                      <p:cBhvr>
                                        <p:cTn id="17" dur="1" fill="hold">
                                          <p:stCondLst>
                                            <p:cond delay="999"/>
                                          </p:stCondLst>
                                        </p:cTn>
                                        <p:tgtEl>
                                          <p:spTgt spid="27648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276490"/>
                                        </p:tgtEl>
                                        <p:attrNameLst>
                                          <p:attrName>style.visibility</p:attrName>
                                        </p:attrNameLst>
                                      </p:cBhvr>
                                      <p:to>
                                        <p:strVal val="visible"/>
                                      </p:to>
                                    </p:set>
                                    <p:animEffect transition="in" filter="fade">
                                      <p:cBhvr>
                                        <p:cTn id="22" dur="770" decel="100000"/>
                                        <p:tgtEl>
                                          <p:spTgt spid="276490"/>
                                        </p:tgtEl>
                                      </p:cBhvr>
                                    </p:animEffect>
                                    <p:animScale>
                                      <p:cBhvr>
                                        <p:cTn id="23" dur="770" decel="100000"/>
                                        <p:tgtEl>
                                          <p:spTgt spid="276490"/>
                                        </p:tgtEl>
                                      </p:cBhvr>
                                      <p:from x="10000" y="10000"/>
                                      <p:to x="200000" y="450000"/>
                                    </p:animScale>
                                    <p:animScale>
                                      <p:cBhvr>
                                        <p:cTn id="24" dur="1230" accel="100000" fill="hold">
                                          <p:stCondLst>
                                            <p:cond delay="770"/>
                                          </p:stCondLst>
                                        </p:cTn>
                                        <p:tgtEl>
                                          <p:spTgt spid="276490"/>
                                        </p:tgtEl>
                                      </p:cBhvr>
                                      <p:from x="200000" y="450000"/>
                                      <p:to x="100000" y="100000"/>
                                    </p:animScale>
                                    <p:set>
                                      <p:cBhvr>
                                        <p:cTn id="25" dur="770" fill="hold"/>
                                        <p:tgtEl>
                                          <p:spTgt spid="276490"/>
                                        </p:tgtEl>
                                        <p:attrNameLst>
                                          <p:attrName>ppt_x</p:attrName>
                                        </p:attrNameLst>
                                      </p:cBhvr>
                                      <p:to>
                                        <p:strVal val="(0.5)"/>
                                      </p:to>
                                    </p:set>
                                    <p:anim from="(0.5)" to="(#ppt_x)" calcmode="lin" valueType="num">
                                      <p:cBhvr>
                                        <p:cTn id="26" dur="1230" accel="100000" fill="hold">
                                          <p:stCondLst>
                                            <p:cond delay="770"/>
                                          </p:stCondLst>
                                        </p:cTn>
                                        <p:tgtEl>
                                          <p:spTgt spid="276490"/>
                                        </p:tgtEl>
                                        <p:attrNameLst>
                                          <p:attrName>ppt_x</p:attrName>
                                        </p:attrNameLst>
                                      </p:cBhvr>
                                    </p:anim>
                                    <p:set>
                                      <p:cBhvr>
                                        <p:cTn id="27" dur="770" fill="hold"/>
                                        <p:tgtEl>
                                          <p:spTgt spid="276490"/>
                                        </p:tgtEl>
                                        <p:attrNameLst>
                                          <p:attrName>ppt_y</p:attrName>
                                        </p:attrNameLst>
                                      </p:cBhvr>
                                      <p:to>
                                        <p:strVal val="(#ppt_y+0.4)"/>
                                      </p:to>
                                    </p:set>
                                    <p:anim from="(#ppt_y+0.4)" to="(#ppt_y)" calcmode="lin" valueType="num">
                                      <p:cBhvr>
                                        <p:cTn id="28" dur="1230" accel="100000" fill="hold">
                                          <p:stCondLst>
                                            <p:cond delay="770"/>
                                          </p:stCondLst>
                                        </p:cTn>
                                        <p:tgtEl>
                                          <p:spTgt spid="2764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8" grpId="0"/>
      <p:bldP spid="276488" grpId="1"/>
      <p:bldP spid="27649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6200" y="719138"/>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800">
                <a:solidFill>
                  <a:schemeClr val="tx2"/>
                </a:solidFill>
                <a:latin typeface=".VnTime" pitchFamily="34" charset="0"/>
              </a:rPr>
              <a:t>I</a:t>
            </a:r>
            <a:r>
              <a:rPr lang="en-US" altLang="vi-VN" sz="2800" u="none">
                <a:solidFill>
                  <a:schemeClr val="tx2"/>
                </a:solidFill>
                <a:latin typeface=".VnTime" pitchFamily="34" charset="0"/>
              </a:rPr>
              <a:t>. Hai cuéc c¸ch m¹ng ë n­íc Nga năm 1917</a:t>
            </a:r>
          </a:p>
        </p:txBody>
      </p:sp>
      <p:sp>
        <p:nvSpPr>
          <p:cNvPr id="23555" name="Text Box 3"/>
          <p:cNvSpPr txBox="1">
            <a:spLocks noChangeArrowheads="1"/>
          </p:cNvSpPr>
          <p:nvPr/>
        </p:nvSpPr>
        <p:spPr bwMode="auto">
          <a:xfrm>
            <a:off x="381000" y="1328738"/>
            <a:ext cx="7620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1. Tình hình nước Nga trước cách mạng</a:t>
            </a:r>
          </a:p>
        </p:txBody>
      </p:sp>
      <p:sp>
        <p:nvSpPr>
          <p:cNvPr id="23556" name="Text Box 4"/>
          <p:cNvSpPr txBox="1">
            <a:spLocks noChangeArrowheads="1"/>
          </p:cNvSpPr>
          <p:nvPr/>
        </p:nvSpPr>
        <p:spPr bwMode="auto">
          <a:xfrm>
            <a:off x="390525" y="1766888"/>
            <a:ext cx="701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2. Cách mạng tháng Hai năm 1917</a:t>
            </a:r>
          </a:p>
        </p:txBody>
      </p:sp>
      <p:sp>
        <p:nvSpPr>
          <p:cNvPr id="23557" name="Rectangle 5"/>
          <p:cNvSpPr>
            <a:spLocks noChangeArrowheads="1"/>
          </p:cNvSpPr>
          <p:nvPr/>
        </p:nvSpPr>
        <p:spPr bwMode="auto">
          <a:xfrm>
            <a:off x="0" y="0"/>
            <a:ext cx="9144000" cy="76200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400" u="none">
                <a:solidFill>
                  <a:srgbClr val="0000CC"/>
                </a:solidFill>
                <a:latin typeface="Times New Roman" pitchFamily="18" charset="0"/>
              </a:rPr>
              <a:t>TIẾT 23 BÀI 15 CÁCH MẠNG THÁNG MƯỜI NGA NĂM 1917 VÀ </a:t>
            </a:r>
          </a:p>
          <a:p>
            <a:pPr algn="ctr" eaLnBrk="1" hangingPunct="1"/>
            <a:r>
              <a:rPr lang="en-US" altLang="vi-VN" sz="2400" u="none">
                <a:solidFill>
                  <a:srgbClr val="0000CC"/>
                </a:solidFill>
                <a:latin typeface="Times New Roman" pitchFamily="18" charset="0"/>
              </a:rPr>
              <a:t>CUỘC ĐẤU TRANH BẢO VỆ CÁCH MẠNG (1917 – 1921)</a:t>
            </a:r>
          </a:p>
        </p:txBody>
      </p:sp>
      <p:sp>
        <p:nvSpPr>
          <p:cNvPr id="278536" name="Text Box 8"/>
          <p:cNvSpPr txBox="1">
            <a:spLocks noChangeArrowheads="1"/>
          </p:cNvSpPr>
          <p:nvPr/>
        </p:nvSpPr>
        <p:spPr bwMode="auto">
          <a:xfrm>
            <a:off x="377825" y="2286000"/>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3. Cách mạng tháng Mười năm 1917</a:t>
            </a:r>
          </a:p>
        </p:txBody>
      </p:sp>
      <p:sp>
        <p:nvSpPr>
          <p:cNvPr id="23559" name="AutoShape 14"/>
          <p:cNvSpPr>
            <a:spLocks noChangeArrowheads="1"/>
          </p:cNvSpPr>
          <p:nvPr/>
        </p:nvSpPr>
        <p:spPr bwMode="auto">
          <a:xfrm>
            <a:off x="1981200" y="3200400"/>
            <a:ext cx="5562600" cy="1676400"/>
          </a:xfrm>
          <a:prstGeom prst="wedgeRectCallout">
            <a:avLst>
              <a:gd name="adj1" fmla="val -46519"/>
              <a:gd name="adj2" fmla="val 1098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spcBef>
                <a:spcPct val="50000"/>
              </a:spcBef>
            </a:pPr>
            <a:r>
              <a:rPr lang="en-US" altLang="vi-VN" sz="2800" u="none">
                <a:solidFill>
                  <a:srgbClr val="3366FF"/>
                </a:solidFill>
              </a:rPr>
              <a:t>Để tiến hành cách mạng  tháng Mười nước Nga đã chuẩn bị </a:t>
            </a:r>
          </a:p>
          <a:p>
            <a:pPr algn="ctr" eaLnBrk="1" hangingPunct="1">
              <a:spcBef>
                <a:spcPct val="50000"/>
              </a:spcBef>
            </a:pPr>
            <a:r>
              <a:rPr lang="en-US" altLang="vi-VN" sz="2800" u="none">
                <a:solidFill>
                  <a:srgbClr val="3366FF"/>
                </a:solidFill>
              </a:rPr>
              <a:t>như thế nào?</a:t>
            </a:r>
          </a:p>
          <a:p>
            <a:pPr algn="ctr" eaLnBrk="1" hangingPunct="1"/>
            <a:endParaRPr lang="en-US" altLang="vi-VN"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8536"/>
                                        </p:tgtEl>
                                        <p:attrNameLst>
                                          <p:attrName>style.visibility</p:attrName>
                                        </p:attrNameLst>
                                      </p:cBhvr>
                                      <p:to>
                                        <p:strVal val="visible"/>
                                      </p:to>
                                    </p:set>
                                    <p:animEffect transition="in" filter="diamond(in)">
                                      <p:cBhvr>
                                        <p:cTn id="7" dur="20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304800" y="134938"/>
            <a:ext cx="701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3. Cách mạng tháng 10 năm 1917</a:t>
            </a:r>
          </a:p>
        </p:txBody>
      </p:sp>
      <p:sp>
        <p:nvSpPr>
          <p:cNvPr id="24579" name="Text Box 8"/>
          <p:cNvSpPr txBox="1">
            <a:spLocks noChangeArrowheads="1"/>
          </p:cNvSpPr>
          <p:nvPr/>
        </p:nvSpPr>
        <p:spPr bwMode="auto">
          <a:xfrm>
            <a:off x="422275" y="701675"/>
            <a:ext cx="8458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u="none">
                <a:latin typeface="Times New Roman" pitchFamily="18" charset="0"/>
              </a:rPr>
              <a:t>*</a:t>
            </a:r>
            <a:r>
              <a:rPr lang="en-US" altLang="vi-VN" sz="2800">
                <a:latin typeface="Times New Roman" pitchFamily="18" charset="0"/>
              </a:rPr>
              <a:t>Chuẩn bị</a:t>
            </a:r>
            <a:r>
              <a:rPr lang="en-US" altLang="vi-VN" sz="2800" u="none">
                <a:latin typeface="Times New Roman" pitchFamily="18" charset="0"/>
              </a:rPr>
              <a:t>: </a:t>
            </a:r>
          </a:p>
        </p:txBody>
      </p:sp>
      <p:pic>
        <p:nvPicPr>
          <p:cNvPr id="279562" name="Picture 10" descr="LenintrovenuoclanhdaoCM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447800"/>
            <a:ext cx="90344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3" name="Picture 11" descr="can ve do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447800"/>
            <a:ext cx="9034462" cy="5033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9565" name="Rectangle 13"/>
          <p:cNvSpPr>
            <a:spLocks noChangeArrowheads="1"/>
          </p:cNvSpPr>
          <p:nvPr/>
        </p:nvSpPr>
        <p:spPr bwMode="auto">
          <a:xfrm rot="10800000" flipV="1">
            <a:off x="2362200" y="6438900"/>
            <a:ext cx="4343400" cy="461963"/>
          </a:xfrm>
          <a:prstGeom prst="rect">
            <a:avLst/>
          </a:prstGeom>
          <a:solidFill>
            <a:srgbClr val="FF99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400" u="none"/>
              <a:t>- Thành lập đội cận vệ đỏ</a:t>
            </a:r>
          </a:p>
        </p:txBody>
      </p:sp>
      <p:sp>
        <p:nvSpPr>
          <p:cNvPr id="24583" name="Rectangle 15"/>
          <p:cNvSpPr>
            <a:spLocks noChangeArrowheads="1"/>
          </p:cNvSpPr>
          <p:nvPr/>
        </p:nvSpPr>
        <p:spPr bwMode="auto">
          <a:xfrm>
            <a:off x="1960563" y="3246438"/>
            <a:ext cx="26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u="none"/>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79562"/>
                                        </p:tgtEl>
                                        <p:attrNameLst>
                                          <p:attrName>style.visibility</p:attrName>
                                        </p:attrNameLst>
                                      </p:cBhvr>
                                      <p:to>
                                        <p:strVal val="visible"/>
                                      </p:to>
                                    </p:set>
                                    <p:animEffect transition="in" filter="fade">
                                      <p:cBhvr>
                                        <p:cTn id="7" dur="1000"/>
                                        <p:tgtEl>
                                          <p:spTgt spid="279562"/>
                                        </p:tgtEl>
                                      </p:cBhvr>
                                    </p:animEffect>
                                    <p:anim calcmode="lin" valueType="num">
                                      <p:cBhvr>
                                        <p:cTn id="8" dur="1000" fill="hold"/>
                                        <p:tgtEl>
                                          <p:spTgt spid="279562"/>
                                        </p:tgtEl>
                                        <p:attrNameLst>
                                          <p:attrName>ppt_x</p:attrName>
                                        </p:attrNameLst>
                                      </p:cBhvr>
                                      <p:tavLst>
                                        <p:tav tm="0">
                                          <p:val>
                                            <p:strVal val="#ppt_x"/>
                                          </p:val>
                                        </p:tav>
                                        <p:tav tm="100000">
                                          <p:val>
                                            <p:strVal val="#ppt_x"/>
                                          </p:val>
                                        </p:tav>
                                      </p:tavLst>
                                    </p:anim>
                                    <p:anim calcmode="lin" valueType="num">
                                      <p:cBhvr>
                                        <p:cTn id="9" dur="1000" fill="hold"/>
                                        <p:tgtEl>
                                          <p:spTgt spid="279562"/>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79562"/>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9565"/>
                                        </p:tgtEl>
                                        <p:attrNameLst>
                                          <p:attrName>style.visibility</p:attrName>
                                        </p:attrNameLst>
                                      </p:cBhvr>
                                      <p:to>
                                        <p:strVal val="visible"/>
                                      </p:to>
                                    </p:set>
                                    <p:animEffect transition="in" filter="fade">
                                      <p:cBhvr>
                                        <p:cTn id="14" dur="1000"/>
                                        <p:tgtEl>
                                          <p:spTgt spid="279565"/>
                                        </p:tgtEl>
                                      </p:cBhvr>
                                    </p:animEffect>
                                    <p:anim calcmode="lin" valueType="num">
                                      <p:cBhvr>
                                        <p:cTn id="15" dur="1000" fill="hold"/>
                                        <p:tgtEl>
                                          <p:spTgt spid="279565"/>
                                        </p:tgtEl>
                                        <p:attrNameLst>
                                          <p:attrName>ppt_x</p:attrName>
                                        </p:attrNameLst>
                                      </p:cBhvr>
                                      <p:tavLst>
                                        <p:tav tm="0">
                                          <p:val>
                                            <p:strVal val="#ppt_x"/>
                                          </p:val>
                                        </p:tav>
                                        <p:tav tm="100000">
                                          <p:val>
                                            <p:strVal val="#ppt_x"/>
                                          </p:val>
                                        </p:tav>
                                      </p:tavLst>
                                    </p:anim>
                                    <p:anim calcmode="lin" valueType="num">
                                      <p:cBhvr>
                                        <p:cTn id="16" dur="1000" fill="hold"/>
                                        <p:tgtEl>
                                          <p:spTgt spid="27956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279563"/>
                                        </p:tgtEl>
                                        <p:attrNameLst>
                                          <p:attrName>style.visibility</p:attrName>
                                        </p:attrNameLst>
                                      </p:cBhvr>
                                      <p:to>
                                        <p:strVal val="visible"/>
                                      </p:to>
                                    </p:set>
                                    <p:anim calcmode="lin" valueType="num">
                                      <p:cBhvr>
                                        <p:cTn id="21" dur="1000" fill="hold"/>
                                        <p:tgtEl>
                                          <p:spTgt spid="279563"/>
                                        </p:tgtEl>
                                        <p:attrNameLst>
                                          <p:attrName>ppt_w</p:attrName>
                                        </p:attrNameLst>
                                      </p:cBhvr>
                                      <p:tavLst>
                                        <p:tav tm="0">
                                          <p:val>
                                            <p:fltVal val="0"/>
                                          </p:val>
                                        </p:tav>
                                        <p:tav tm="100000">
                                          <p:val>
                                            <p:strVal val="#ppt_w"/>
                                          </p:val>
                                        </p:tav>
                                      </p:tavLst>
                                    </p:anim>
                                    <p:anim calcmode="lin" valueType="num">
                                      <p:cBhvr>
                                        <p:cTn id="22" dur="1000" fill="hold"/>
                                        <p:tgtEl>
                                          <p:spTgt spid="279563"/>
                                        </p:tgtEl>
                                        <p:attrNameLst>
                                          <p:attrName>ppt_h</p:attrName>
                                        </p:attrNameLst>
                                      </p:cBhvr>
                                      <p:tavLst>
                                        <p:tav tm="0">
                                          <p:val>
                                            <p:fltVal val="0"/>
                                          </p:val>
                                        </p:tav>
                                        <p:tav tm="100000">
                                          <p:val>
                                            <p:strVal val="#ppt_h"/>
                                          </p:val>
                                        </p:tav>
                                      </p:tavLst>
                                    </p:anim>
                                    <p:anim calcmode="lin" valueType="num">
                                      <p:cBhvr>
                                        <p:cTn id="23" dur="1000" fill="hold"/>
                                        <p:tgtEl>
                                          <p:spTgt spid="279563"/>
                                        </p:tgtEl>
                                        <p:attrNameLst>
                                          <p:attrName>style.rotation</p:attrName>
                                        </p:attrNameLst>
                                      </p:cBhvr>
                                      <p:tavLst>
                                        <p:tav tm="0">
                                          <p:val>
                                            <p:fltVal val="90"/>
                                          </p:val>
                                        </p:tav>
                                        <p:tav tm="100000">
                                          <p:val>
                                            <p:fltVal val="0"/>
                                          </p:val>
                                        </p:tav>
                                      </p:tavLst>
                                    </p:anim>
                                    <p:animEffect transition="in" filter="fade">
                                      <p:cBhvr>
                                        <p:cTn id="24" dur="1000"/>
                                        <p:tgtEl>
                                          <p:spTgt spid="279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20638" y="152400"/>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3. Cách mạng tháng 10 năm 1917</a:t>
            </a:r>
          </a:p>
        </p:txBody>
      </p:sp>
      <p:pic>
        <p:nvPicPr>
          <p:cNvPr id="280585" name="Picture 9" descr="Dem truoc CMT10"/>
          <p:cNvPicPr>
            <a:picLocks noChangeAspect="1" noChangeArrowheads="1"/>
          </p:cNvPicPr>
          <p:nvPr/>
        </p:nvPicPr>
        <p:blipFill>
          <a:blip r:embed="rId2">
            <a:extLst>
              <a:ext uri="{28A0092B-C50C-407E-A947-70E740481C1C}">
                <a14:useLocalDpi xmlns:a14="http://schemas.microsoft.com/office/drawing/2010/main" val="0"/>
              </a:ext>
            </a:extLst>
          </a:blip>
          <a:srcRect l="1015" t="1900" r="1030"/>
          <a:stretch>
            <a:fillRect/>
          </a:stretch>
        </p:blipFill>
        <p:spPr bwMode="auto">
          <a:xfrm>
            <a:off x="228600" y="2286000"/>
            <a:ext cx="8686800" cy="4114800"/>
          </a:xfrm>
          <a:prstGeom prst="rect">
            <a:avLst/>
          </a:prstGeom>
          <a:noFill/>
          <a:ln w="9525">
            <a:solidFill>
              <a:srgbClr val="480000"/>
            </a:solidFill>
            <a:miter lim="800000"/>
            <a:headEnd/>
            <a:tailEnd/>
          </a:ln>
          <a:extLst>
            <a:ext uri="{909E8E84-426E-40DD-AFC4-6F175D3DCCD1}">
              <a14:hiddenFill xmlns:a14="http://schemas.microsoft.com/office/drawing/2010/main">
                <a:solidFill>
                  <a:srgbClr val="FFFFFF"/>
                </a:solidFill>
              </a14:hiddenFill>
            </a:ext>
          </a:extLst>
        </p:spPr>
      </p:pic>
      <p:sp>
        <p:nvSpPr>
          <p:cNvPr id="280586" name="Text Box 10"/>
          <p:cNvSpPr txBox="1">
            <a:spLocks noChangeArrowheads="1"/>
          </p:cNvSpPr>
          <p:nvPr/>
        </p:nvSpPr>
        <p:spPr bwMode="auto">
          <a:xfrm>
            <a:off x="152400" y="642938"/>
            <a:ext cx="8763000" cy="1323975"/>
          </a:xfrm>
          <a:prstGeom prst="rect">
            <a:avLst/>
          </a:prstGeom>
          <a:solidFill>
            <a:srgbClr val="FFFFEB"/>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lnSpc>
                <a:spcPct val="125000"/>
              </a:lnSpc>
              <a:spcBef>
                <a:spcPct val="15000"/>
              </a:spcBef>
            </a:pPr>
            <a:r>
              <a:rPr lang="en-US" altLang="vi-VN" sz="3200" b="0" u="none">
                <a:solidFill>
                  <a:srgbClr val="000066"/>
                </a:solidFill>
                <a:cs typeface="Arial" charset="0"/>
                <a:sym typeface="Wingdings 3" pitchFamily="18" charset="2"/>
              </a:rPr>
              <a:t>+ Đầu tháng 10, không khí CM bao trùm khắp nước Nga.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80585"/>
                                        </p:tgtEl>
                                        <p:attrNameLst>
                                          <p:attrName>style.visibility</p:attrName>
                                        </p:attrNameLst>
                                      </p:cBhvr>
                                      <p:to>
                                        <p:strVal val="visible"/>
                                      </p:to>
                                    </p:set>
                                    <p:anim calcmode="lin" valueType="num">
                                      <p:cBhvr>
                                        <p:cTn id="7" dur="1000" fill="hold"/>
                                        <p:tgtEl>
                                          <p:spTgt spid="280585"/>
                                        </p:tgtEl>
                                        <p:attrNameLst>
                                          <p:attrName>ppt_x</p:attrName>
                                        </p:attrNameLst>
                                      </p:cBhvr>
                                      <p:tavLst>
                                        <p:tav tm="0">
                                          <p:val>
                                            <p:strVal val="#ppt_x-.2"/>
                                          </p:val>
                                        </p:tav>
                                        <p:tav tm="100000">
                                          <p:val>
                                            <p:strVal val="#ppt_x"/>
                                          </p:val>
                                        </p:tav>
                                      </p:tavLst>
                                    </p:anim>
                                    <p:anim calcmode="lin" valueType="num">
                                      <p:cBhvr>
                                        <p:cTn id="8" dur="1000" fill="hold"/>
                                        <p:tgtEl>
                                          <p:spTgt spid="2805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058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80586"/>
                                        </p:tgtEl>
                                        <p:attrNameLst>
                                          <p:attrName>style.visibility</p:attrName>
                                        </p:attrNameLst>
                                      </p:cBhvr>
                                      <p:to>
                                        <p:strVal val="visible"/>
                                      </p:to>
                                    </p:set>
                                    <p:anim calcmode="lin" valueType="num">
                                      <p:cBhvr>
                                        <p:cTn id="12" dur="1000" fill="hold"/>
                                        <p:tgtEl>
                                          <p:spTgt spid="280586"/>
                                        </p:tgtEl>
                                        <p:attrNameLst>
                                          <p:attrName>ppt_x</p:attrName>
                                        </p:attrNameLst>
                                      </p:cBhvr>
                                      <p:tavLst>
                                        <p:tav tm="0">
                                          <p:val>
                                            <p:strVal val="#ppt_x-.2"/>
                                          </p:val>
                                        </p:tav>
                                        <p:tav tm="100000">
                                          <p:val>
                                            <p:strVal val="#ppt_x"/>
                                          </p:val>
                                        </p:tav>
                                      </p:tavLst>
                                    </p:anim>
                                    <p:anim calcmode="lin" valueType="num">
                                      <p:cBhvr>
                                        <p:cTn id="13" dur="1000" fill="hold"/>
                                        <p:tgtEl>
                                          <p:spTgt spid="28058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0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42863" y="23813"/>
            <a:ext cx="701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3. Cách mạng tháng 10 năm 1917</a:t>
            </a:r>
          </a:p>
        </p:txBody>
      </p:sp>
      <p:sp>
        <p:nvSpPr>
          <p:cNvPr id="281609" name="Text Box 9"/>
          <p:cNvSpPr txBox="1">
            <a:spLocks noChangeArrowheads="1"/>
          </p:cNvSpPr>
          <p:nvPr/>
        </p:nvSpPr>
        <p:spPr bwMode="auto">
          <a:xfrm>
            <a:off x="1474788" y="2703513"/>
            <a:ext cx="5697537"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u="none">
                <a:solidFill>
                  <a:srgbClr val="3366FF"/>
                </a:solidFill>
                <a:latin typeface="Times New Roman" pitchFamily="18" charset="0"/>
              </a:rPr>
              <a:t>Nêu những diễn biến chính của cách mạng tháng mười?</a:t>
            </a:r>
          </a:p>
        </p:txBody>
      </p:sp>
      <p:sp>
        <p:nvSpPr>
          <p:cNvPr id="281611" name="Text Box 11"/>
          <p:cNvSpPr txBox="1">
            <a:spLocks noChangeArrowheads="1"/>
          </p:cNvSpPr>
          <p:nvPr/>
        </p:nvSpPr>
        <p:spPr bwMode="auto">
          <a:xfrm>
            <a:off x="228600" y="1003300"/>
            <a:ext cx="8915400" cy="1255713"/>
          </a:xfrm>
          <a:prstGeom prst="rect">
            <a:avLst/>
          </a:prstGeom>
          <a:solidFill>
            <a:srgbClr val="FFFFEB"/>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lnSpc>
                <a:spcPct val="135000"/>
              </a:lnSpc>
              <a:spcBef>
                <a:spcPct val="15000"/>
              </a:spcBef>
            </a:pPr>
            <a:r>
              <a:rPr lang="en-US" altLang="vi-VN" sz="2800" b="0" u="none">
                <a:solidFill>
                  <a:srgbClr val="000066"/>
                </a:solidFill>
                <a:latin typeface="Times New Roman" pitchFamily="18" charset="0"/>
                <a:cs typeface="Arial" charset="0"/>
              </a:rPr>
              <a:t>+/ Đêm 24/10, Lê-nin chỉ huy cuộc không/nghĩa, chiếm được Pê-tơ-rô-gát và bao vây Cung điện Mùa Đông.</a:t>
            </a:r>
            <a:endParaRPr lang="vi-VN" altLang="vi-VN" sz="2800" b="0" u="none">
              <a:solidFill>
                <a:srgbClr val="000066"/>
              </a:solidFill>
              <a:latin typeface="Times New Roman" pitchFamily="18" charset="0"/>
              <a:cs typeface="Arial" charset="0"/>
            </a:endParaRPr>
          </a:p>
        </p:txBody>
      </p:sp>
      <p:sp>
        <p:nvSpPr>
          <p:cNvPr id="281612" name="Text Box 12"/>
          <p:cNvSpPr txBox="1">
            <a:spLocks noChangeArrowheads="1"/>
          </p:cNvSpPr>
          <p:nvPr/>
        </p:nvSpPr>
        <p:spPr bwMode="auto">
          <a:xfrm>
            <a:off x="266700" y="2538413"/>
            <a:ext cx="8894763" cy="1119187"/>
          </a:xfrm>
          <a:prstGeom prst="rect">
            <a:avLst/>
          </a:prstGeom>
          <a:solidFill>
            <a:srgbClr val="FFFFEB"/>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lnSpc>
                <a:spcPct val="125000"/>
              </a:lnSpc>
              <a:spcBef>
                <a:spcPct val="10000"/>
              </a:spcBef>
            </a:pPr>
            <a:r>
              <a:rPr lang="en-US" altLang="vi-VN" sz="2800" b="0" u="none">
                <a:solidFill>
                  <a:srgbClr val="000066"/>
                </a:solidFill>
                <a:latin typeface="Times New Roman" pitchFamily="18" charset="0"/>
                <a:cs typeface="Arial" charset="0"/>
                <a:sym typeface="Wingdings 3" pitchFamily="18" charset="2"/>
              </a:rPr>
              <a:t>+ Đêm 25/10, quân khởi nghĩa chiếm được Cung điện Mùa Đông. Chính phủ tư sản sụp đổ hoàn toàn.</a:t>
            </a:r>
          </a:p>
        </p:txBody>
      </p:sp>
      <p:sp>
        <p:nvSpPr>
          <p:cNvPr id="281614" name="Text Box 14"/>
          <p:cNvSpPr txBox="1">
            <a:spLocks noChangeArrowheads="1"/>
          </p:cNvSpPr>
          <p:nvPr/>
        </p:nvSpPr>
        <p:spPr bwMode="auto">
          <a:xfrm>
            <a:off x="266700" y="3984625"/>
            <a:ext cx="8839200" cy="581025"/>
          </a:xfrm>
          <a:prstGeom prst="rect">
            <a:avLst/>
          </a:prstGeom>
          <a:solidFill>
            <a:srgbClr val="FFFFEB"/>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lnSpc>
                <a:spcPct val="125000"/>
              </a:lnSpc>
              <a:spcBef>
                <a:spcPct val="10000"/>
              </a:spcBef>
            </a:pPr>
            <a:r>
              <a:rPr lang="en-US" altLang="vi-VN" sz="2800" b="0" u="none">
                <a:solidFill>
                  <a:srgbClr val="000066"/>
                </a:solidFill>
                <a:latin typeface="Times New Roman" pitchFamily="18" charset="0"/>
                <a:cs typeface="Arial" charset="0"/>
              </a:rPr>
              <a:t>+/ Tháng 3/1918, CM tháng 10 giành thắng lợi hoàn toàn.</a:t>
            </a:r>
          </a:p>
        </p:txBody>
      </p:sp>
      <p:pic>
        <p:nvPicPr>
          <p:cNvPr id="281616" name="Picture 16" descr="38a2d7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238" y="1768475"/>
            <a:ext cx="6570662"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
          <p:cNvSpPr txBox="1">
            <a:spLocks noChangeArrowheads="1"/>
          </p:cNvSpPr>
          <p:nvPr/>
        </p:nvSpPr>
        <p:spPr bwMode="auto">
          <a:xfrm>
            <a:off x="280988" y="542925"/>
            <a:ext cx="2538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en-US" sz="2800">
                <a:latin typeface="Times New Roman" pitchFamily="18" charset="0"/>
                <a:cs typeface="Times New Roman" pitchFamily="18" charset="0"/>
              </a:rPr>
              <a:t>* Diễn biến:</a:t>
            </a:r>
            <a:endParaRPr lang="vi-VN" altLang="en-US" sz="28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grpId="0" nodeType="clickEffect">
                                  <p:stCondLst>
                                    <p:cond delay="0"/>
                                  </p:stCondLst>
                                  <p:childTnLst>
                                    <p:anim calcmode="lin" valueType="num">
                                      <p:cBhvr>
                                        <p:cTn id="6" dur="500"/>
                                        <p:tgtEl>
                                          <p:spTgt spid="281609"/>
                                        </p:tgtEl>
                                        <p:attrNameLst>
                                          <p:attrName>ppt_w</p:attrName>
                                        </p:attrNameLst>
                                      </p:cBhvr>
                                      <p:tavLst>
                                        <p:tav tm="0">
                                          <p:val>
                                            <p:strVal val="ppt_w"/>
                                          </p:val>
                                        </p:tav>
                                        <p:tav tm="100000">
                                          <p:val>
                                            <p:fltVal val="0"/>
                                          </p:val>
                                        </p:tav>
                                      </p:tavLst>
                                    </p:anim>
                                    <p:anim calcmode="lin" valueType="num">
                                      <p:cBhvr>
                                        <p:cTn id="7" dur="500"/>
                                        <p:tgtEl>
                                          <p:spTgt spid="281609"/>
                                        </p:tgtEl>
                                        <p:attrNameLst>
                                          <p:attrName>ppt_h</p:attrName>
                                        </p:attrNameLst>
                                      </p:cBhvr>
                                      <p:tavLst>
                                        <p:tav tm="0">
                                          <p:val>
                                            <p:strVal val="ppt_h"/>
                                          </p:val>
                                        </p:tav>
                                        <p:tav tm="100000">
                                          <p:val>
                                            <p:fltVal val="0"/>
                                          </p:val>
                                        </p:tav>
                                      </p:tavLst>
                                    </p:anim>
                                    <p:animEffect transition="out" filter="fade">
                                      <p:cBhvr>
                                        <p:cTn id="8" dur="500"/>
                                        <p:tgtEl>
                                          <p:spTgt spid="281609"/>
                                        </p:tgtEl>
                                      </p:cBhvr>
                                    </p:animEffect>
                                    <p:set>
                                      <p:cBhvr>
                                        <p:cTn id="9" dur="1" fill="hold">
                                          <p:stCondLst>
                                            <p:cond delay="499"/>
                                          </p:stCondLst>
                                        </p:cTn>
                                        <p:tgtEl>
                                          <p:spTgt spid="281609"/>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281611"/>
                                        </p:tgtEl>
                                        <p:attrNameLst>
                                          <p:attrName>style.visibility</p:attrName>
                                        </p:attrNameLst>
                                      </p:cBhvr>
                                      <p:to>
                                        <p:strVal val="visible"/>
                                      </p:to>
                                    </p:set>
                                    <p:anim calcmode="lin" valueType="num">
                                      <p:cBhvr>
                                        <p:cTn id="14" dur="1000" fill="hold"/>
                                        <p:tgtEl>
                                          <p:spTgt spid="281611"/>
                                        </p:tgtEl>
                                        <p:attrNameLst>
                                          <p:attrName>ppt_w</p:attrName>
                                        </p:attrNameLst>
                                      </p:cBhvr>
                                      <p:tavLst>
                                        <p:tav tm="0">
                                          <p:val>
                                            <p:fltVal val="0"/>
                                          </p:val>
                                        </p:tav>
                                        <p:tav tm="100000">
                                          <p:val>
                                            <p:strVal val="#ppt_w"/>
                                          </p:val>
                                        </p:tav>
                                      </p:tavLst>
                                    </p:anim>
                                    <p:anim calcmode="lin" valueType="num">
                                      <p:cBhvr>
                                        <p:cTn id="15" dur="1000" fill="hold"/>
                                        <p:tgtEl>
                                          <p:spTgt spid="281611"/>
                                        </p:tgtEl>
                                        <p:attrNameLst>
                                          <p:attrName>ppt_h</p:attrName>
                                        </p:attrNameLst>
                                      </p:cBhvr>
                                      <p:tavLst>
                                        <p:tav tm="0">
                                          <p:val>
                                            <p:fltVal val="0"/>
                                          </p:val>
                                        </p:tav>
                                        <p:tav tm="100000">
                                          <p:val>
                                            <p:strVal val="#ppt_h"/>
                                          </p:val>
                                        </p:tav>
                                      </p:tavLst>
                                    </p:anim>
                                    <p:anim calcmode="lin" valueType="num">
                                      <p:cBhvr>
                                        <p:cTn id="16" dur="1000" fill="hold"/>
                                        <p:tgtEl>
                                          <p:spTgt spid="281611"/>
                                        </p:tgtEl>
                                        <p:attrNameLst>
                                          <p:attrName>style.rotation</p:attrName>
                                        </p:attrNameLst>
                                      </p:cBhvr>
                                      <p:tavLst>
                                        <p:tav tm="0">
                                          <p:val>
                                            <p:fltVal val="90"/>
                                          </p:val>
                                        </p:tav>
                                        <p:tav tm="100000">
                                          <p:val>
                                            <p:fltVal val="0"/>
                                          </p:val>
                                        </p:tav>
                                      </p:tavLst>
                                    </p:anim>
                                    <p:animEffect transition="in" filter="fade">
                                      <p:cBhvr>
                                        <p:cTn id="17" dur="1000"/>
                                        <p:tgtEl>
                                          <p:spTgt spid="281611"/>
                                        </p:tgtEl>
                                      </p:cBhvr>
                                    </p:animEffec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281612"/>
                                        </p:tgtEl>
                                        <p:attrNameLst>
                                          <p:attrName>style.visibility</p:attrName>
                                        </p:attrNameLst>
                                      </p:cBhvr>
                                      <p:to>
                                        <p:strVal val="visible"/>
                                      </p:to>
                                    </p:set>
                                    <p:anim calcmode="lin" valueType="num">
                                      <p:cBhvr>
                                        <p:cTn id="20" dur="500" fill="hold"/>
                                        <p:tgtEl>
                                          <p:spTgt spid="281612"/>
                                        </p:tgtEl>
                                        <p:attrNameLst>
                                          <p:attrName>ppt_w</p:attrName>
                                        </p:attrNameLst>
                                      </p:cBhvr>
                                      <p:tavLst>
                                        <p:tav tm="0">
                                          <p:val>
                                            <p:fltVal val="0"/>
                                          </p:val>
                                        </p:tav>
                                        <p:tav tm="100000">
                                          <p:val>
                                            <p:strVal val="#ppt_w"/>
                                          </p:val>
                                        </p:tav>
                                      </p:tavLst>
                                    </p:anim>
                                    <p:anim calcmode="lin" valueType="num">
                                      <p:cBhvr>
                                        <p:cTn id="21" dur="500" fill="hold"/>
                                        <p:tgtEl>
                                          <p:spTgt spid="281612"/>
                                        </p:tgtEl>
                                        <p:attrNameLst>
                                          <p:attrName>ppt_h</p:attrName>
                                        </p:attrNameLst>
                                      </p:cBhvr>
                                      <p:tavLst>
                                        <p:tav tm="0">
                                          <p:val>
                                            <p:fltVal val="0"/>
                                          </p:val>
                                        </p:tav>
                                        <p:tav tm="100000">
                                          <p:val>
                                            <p:strVal val="#ppt_h"/>
                                          </p:val>
                                        </p:tav>
                                      </p:tavLst>
                                    </p:anim>
                                    <p:anim calcmode="lin" valueType="num">
                                      <p:cBhvr>
                                        <p:cTn id="22" dur="500" fill="hold"/>
                                        <p:tgtEl>
                                          <p:spTgt spid="281612"/>
                                        </p:tgtEl>
                                        <p:attrNameLst>
                                          <p:attrName>style.rotation</p:attrName>
                                        </p:attrNameLst>
                                      </p:cBhvr>
                                      <p:tavLst>
                                        <p:tav tm="0">
                                          <p:val>
                                            <p:fltVal val="90"/>
                                          </p:val>
                                        </p:tav>
                                        <p:tav tm="100000">
                                          <p:val>
                                            <p:fltVal val="0"/>
                                          </p:val>
                                        </p:tav>
                                      </p:tavLst>
                                    </p:anim>
                                    <p:animEffect transition="in" filter="fade">
                                      <p:cBhvr>
                                        <p:cTn id="23" dur="500"/>
                                        <p:tgtEl>
                                          <p:spTgt spid="281612"/>
                                        </p:tgtEl>
                                      </p:cBhvr>
                                    </p:animEffect>
                                  </p:childTnLst>
                                </p:cTn>
                              </p:par>
                              <p:par>
                                <p:cTn id="24" presetID="31" presetClass="entr" presetSubtype="0" fill="hold" grpId="0" nodeType="withEffect">
                                  <p:stCondLst>
                                    <p:cond delay="0"/>
                                  </p:stCondLst>
                                  <p:iterate type="lt">
                                    <p:tmPct val="5000"/>
                                  </p:iterate>
                                  <p:childTnLst>
                                    <p:set>
                                      <p:cBhvr>
                                        <p:cTn id="25" dur="1" fill="hold">
                                          <p:stCondLst>
                                            <p:cond delay="0"/>
                                          </p:stCondLst>
                                        </p:cTn>
                                        <p:tgtEl>
                                          <p:spTgt spid="281614"/>
                                        </p:tgtEl>
                                        <p:attrNameLst>
                                          <p:attrName>style.visibility</p:attrName>
                                        </p:attrNameLst>
                                      </p:cBhvr>
                                      <p:to>
                                        <p:strVal val="visible"/>
                                      </p:to>
                                    </p:set>
                                    <p:anim calcmode="lin" valueType="num">
                                      <p:cBhvr>
                                        <p:cTn id="26" dur="500" fill="hold"/>
                                        <p:tgtEl>
                                          <p:spTgt spid="281614"/>
                                        </p:tgtEl>
                                        <p:attrNameLst>
                                          <p:attrName>ppt_w</p:attrName>
                                        </p:attrNameLst>
                                      </p:cBhvr>
                                      <p:tavLst>
                                        <p:tav tm="0">
                                          <p:val>
                                            <p:fltVal val="0"/>
                                          </p:val>
                                        </p:tav>
                                        <p:tav tm="100000">
                                          <p:val>
                                            <p:strVal val="#ppt_w"/>
                                          </p:val>
                                        </p:tav>
                                      </p:tavLst>
                                    </p:anim>
                                    <p:anim calcmode="lin" valueType="num">
                                      <p:cBhvr>
                                        <p:cTn id="27" dur="500" fill="hold"/>
                                        <p:tgtEl>
                                          <p:spTgt spid="281614"/>
                                        </p:tgtEl>
                                        <p:attrNameLst>
                                          <p:attrName>ppt_h</p:attrName>
                                        </p:attrNameLst>
                                      </p:cBhvr>
                                      <p:tavLst>
                                        <p:tav tm="0">
                                          <p:val>
                                            <p:fltVal val="0"/>
                                          </p:val>
                                        </p:tav>
                                        <p:tav tm="100000">
                                          <p:val>
                                            <p:strVal val="#ppt_h"/>
                                          </p:val>
                                        </p:tav>
                                      </p:tavLst>
                                    </p:anim>
                                    <p:anim calcmode="lin" valueType="num">
                                      <p:cBhvr>
                                        <p:cTn id="28" dur="500" fill="hold"/>
                                        <p:tgtEl>
                                          <p:spTgt spid="281614"/>
                                        </p:tgtEl>
                                        <p:attrNameLst>
                                          <p:attrName>style.rotation</p:attrName>
                                        </p:attrNameLst>
                                      </p:cBhvr>
                                      <p:tavLst>
                                        <p:tav tm="0">
                                          <p:val>
                                            <p:fltVal val="90"/>
                                          </p:val>
                                        </p:tav>
                                        <p:tav tm="100000">
                                          <p:val>
                                            <p:fltVal val="0"/>
                                          </p:val>
                                        </p:tav>
                                      </p:tavLst>
                                    </p:anim>
                                    <p:animEffect transition="in" filter="fade">
                                      <p:cBhvr>
                                        <p:cTn id="29" dur="500"/>
                                        <p:tgtEl>
                                          <p:spTgt spid="2816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3" presetClass="entr" presetSubtype="16" fill="hold" nodeType="clickEffect">
                                  <p:stCondLst>
                                    <p:cond delay="0"/>
                                  </p:stCondLst>
                                  <p:childTnLst>
                                    <p:set>
                                      <p:cBhvr>
                                        <p:cTn id="33" dur="1" fill="hold">
                                          <p:stCondLst>
                                            <p:cond delay="0"/>
                                          </p:stCondLst>
                                        </p:cTn>
                                        <p:tgtEl>
                                          <p:spTgt spid="281616"/>
                                        </p:tgtEl>
                                        <p:attrNameLst>
                                          <p:attrName>style.visibility</p:attrName>
                                        </p:attrNameLst>
                                      </p:cBhvr>
                                      <p:to>
                                        <p:strVal val="visible"/>
                                      </p:to>
                                    </p:set>
                                    <p:animEffect transition="in" filter="plus(in)">
                                      <p:cBhvr>
                                        <p:cTn id="34" dur="500"/>
                                        <p:tgtEl>
                                          <p:spTgt spid="281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9" grpId="0"/>
      <p:bldP spid="281611" grpId="0" animBg="1"/>
      <p:bldP spid="281612" grpId="0" animBg="1"/>
      <p:bldP spid="2816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76200" y="719138"/>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800" u="none">
                <a:solidFill>
                  <a:schemeClr val="tx2"/>
                </a:solidFill>
                <a:latin typeface=".VnTime" pitchFamily="34" charset="0"/>
              </a:rPr>
              <a:t>I. Hai cuéc c¸ch m¹ng ë n­íc Nga năm 1917</a:t>
            </a:r>
          </a:p>
        </p:txBody>
      </p:sp>
      <p:sp>
        <p:nvSpPr>
          <p:cNvPr id="27651" name="Text Box 3"/>
          <p:cNvSpPr txBox="1">
            <a:spLocks noChangeArrowheads="1"/>
          </p:cNvSpPr>
          <p:nvPr/>
        </p:nvSpPr>
        <p:spPr bwMode="auto">
          <a:xfrm>
            <a:off x="381000" y="1328738"/>
            <a:ext cx="7620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1. Tình hình nước Nga trước cách mạng</a:t>
            </a:r>
          </a:p>
        </p:txBody>
      </p:sp>
      <p:sp>
        <p:nvSpPr>
          <p:cNvPr id="27652" name="Text Box 4"/>
          <p:cNvSpPr txBox="1">
            <a:spLocks noChangeArrowheads="1"/>
          </p:cNvSpPr>
          <p:nvPr/>
        </p:nvSpPr>
        <p:spPr bwMode="auto">
          <a:xfrm>
            <a:off x="390525" y="1766888"/>
            <a:ext cx="701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2. Cách mạng tháng 2 năm 1917</a:t>
            </a:r>
          </a:p>
        </p:txBody>
      </p:sp>
      <p:sp>
        <p:nvSpPr>
          <p:cNvPr id="27653" name="Text Box 5"/>
          <p:cNvSpPr txBox="1">
            <a:spLocks noChangeArrowheads="1"/>
          </p:cNvSpPr>
          <p:nvPr/>
        </p:nvSpPr>
        <p:spPr bwMode="auto">
          <a:xfrm>
            <a:off x="377825" y="2286000"/>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latin typeface="Times New Roman" pitchFamily="18" charset="0"/>
              </a:rPr>
              <a:t>3. Cách mạng tháng 10 năm 1917</a:t>
            </a:r>
          </a:p>
        </p:txBody>
      </p:sp>
      <p:sp>
        <p:nvSpPr>
          <p:cNvPr id="27654" name="Rectangle 6"/>
          <p:cNvSpPr>
            <a:spLocks noChangeArrowheads="1"/>
          </p:cNvSpPr>
          <p:nvPr/>
        </p:nvSpPr>
        <p:spPr bwMode="auto">
          <a:xfrm>
            <a:off x="0" y="0"/>
            <a:ext cx="9144000" cy="76200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400" u="none">
                <a:solidFill>
                  <a:srgbClr val="0000CC"/>
                </a:solidFill>
                <a:latin typeface="Times New Roman" pitchFamily="18" charset="0"/>
              </a:rPr>
              <a:t>TIẾT 23 BÀI 15 CÁCH MẠNG THÁNG MƯỜI NGA NĂM 1917 VÀ </a:t>
            </a:r>
          </a:p>
          <a:p>
            <a:pPr algn="ctr" eaLnBrk="1" hangingPunct="1"/>
            <a:r>
              <a:rPr lang="en-US" altLang="vi-VN" sz="2400" u="none">
                <a:solidFill>
                  <a:srgbClr val="0000CC"/>
                </a:solidFill>
                <a:latin typeface="Times New Roman" pitchFamily="18" charset="0"/>
              </a:rPr>
              <a:t>CUỘC ĐẤU TRANH BẢO VỆ CÁCH MẠNG (1917 – 1921)</a:t>
            </a:r>
          </a:p>
        </p:txBody>
      </p:sp>
      <p:sp>
        <p:nvSpPr>
          <p:cNvPr id="282631" name="Text Box 7"/>
          <p:cNvSpPr txBox="1">
            <a:spLocks noChangeArrowheads="1"/>
          </p:cNvSpPr>
          <p:nvPr/>
        </p:nvSpPr>
        <p:spPr bwMode="auto">
          <a:xfrm>
            <a:off x="277813" y="3243263"/>
            <a:ext cx="88392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spcBef>
                <a:spcPct val="50000"/>
              </a:spcBef>
            </a:pPr>
            <a:r>
              <a:rPr lang="en-US" altLang="vi-VN" sz="2800" u="none">
                <a:solidFill>
                  <a:srgbClr val="3366FF"/>
                </a:solidFill>
                <a:latin typeface="Times New Roman" pitchFamily="18" charset="0"/>
              </a:rPr>
              <a:t>       So với cách mạng tháng 2 cách mạng tháng mười đã mang lại kết quả gì và tính chất của cách mạng tháng 10 là gì ?</a:t>
            </a:r>
          </a:p>
        </p:txBody>
      </p:sp>
      <p:sp>
        <p:nvSpPr>
          <p:cNvPr id="282636" name="Text Box 12"/>
          <p:cNvSpPr txBox="1">
            <a:spLocks noChangeArrowheads="1"/>
          </p:cNvSpPr>
          <p:nvPr/>
        </p:nvSpPr>
        <p:spPr bwMode="auto">
          <a:xfrm>
            <a:off x="76200" y="3352800"/>
            <a:ext cx="90678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buFontTx/>
              <a:buChar char="-"/>
            </a:pPr>
            <a:r>
              <a:rPr lang="en-US" altLang="vi-VN" sz="2800" u="none">
                <a:latin typeface="Times New Roman" pitchFamily="18" charset="0"/>
              </a:rPr>
              <a:t> Lật đổ chính phủ tư sản lâm thời</a:t>
            </a:r>
          </a:p>
          <a:p>
            <a:pPr eaLnBrk="1" hangingPunct="1">
              <a:spcBef>
                <a:spcPct val="50000"/>
              </a:spcBef>
              <a:buFontTx/>
              <a:buChar char="-"/>
            </a:pPr>
            <a:r>
              <a:rPr lang="en-US" altLang="vi-VN" sz="2800" u="none">
                <a:latin typeface="Times New Roman" pitchFamily="18" charset="0"/>
              </a:rPr>
              <a:t>  Thiết lập nhà nước vô sản</a:t>
            </a:r>
          </a:p>
          <a:p>
            <a:pPr eaLnBrk="1" hangingPunct="1">
              <a:spcBef>
                <a:spcPct val="50000"/>
              </a:spcBef>
              <a:buFontTx/>
              <a:buChar char="-"/>
            </a:pPr>
            <a:r>
              <a:rPr lang="en-US" altLang="vi-VN" sz="2800" u="none">
                <a:latin typeface="Times New Roman" pitchFamily="18" charset="0"/>
              </a:rPr>
              <a:t>  Chính quyền về tay nhân dân</a:t>
            </a:r>
          </a:p>
        </p:txBody>
      </p:sp>
      <p:sp>
        <p:nvSpPr>
          <p:cNvPr id="282637" name="Text Box 13"/>
          <p:cNvSpPr txBox="1">
            <a:spLocks noChangeArrowheads="1"/>
          </p:cNvSpPr>
          <p:nvPr/>
        </p:nvSpPr>
        <p:spPr bwMode="auto">
          <a:xfrm>
            <a:off x="381000" y="2743200"/>
            <a:ext cx="563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b="0" u="none">
                <a:latin typeface="Times New Roman" pitchFamily="18" charset="0"/>
              </a:rPr>
              <a:t>* </a:t>
            </a:r>
            <a:r>
              <a:rPr lang="en-US" altLang="vi-VN" sz="3200" u="none">
                <a:latin typeface="Times New Roman" pitchFamily="18" charset="0"/>
              </a:rPr>
              <a:t>Kết quả:</a:t>
            </a:r>
          </a:p>
        </p:txBody>
      </p:sp>
      <p:sp>
        <p:nvSpPr>
          <p:cNvPr id="282638" name="Text Box 14"/>
          <p:cNvSpPr txBox="1">
            <a:spLocks noChangeArrowheads="1"/>
          </p:cNvSpPr>
          <p:nvPr/>
        </p:nvSpPr>
        <p:spPr bwMode="auto">
          <a:xfrm>
            <a:off x="304800" y="510540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u="none">
                <a:latin typeface="Times New Roman" pitchFamily="18" charset="0"/>
              </a:rPr>
              <a:t>* Tính chất: Cuộc cách mạng vô sản đầu tiên trên thế giới giành thắng lợi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2631"/>
                                        </p:tgtEl>
                                        <p:attrNameLst>
                                          <p:attrName>style.visibility</p:attrName>
                                        </p:attrNameLst>
                                      </p:cBhvr>
                                      <p:to>
                                        <p:strVal val="visible"/>
                                      </p:to>
                                    </p:set>
                                    <p:anim calcmode="discrete" valueType="clr">
                                      <p:cBhvr override="childStyle">
                                        <p:cTn id="7" dur="80"/>
                                        <p:tgtEl>
                                          <p:spTgt spid="2826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2631"/>
                                        </p:tgtEl>
                                        <p:attrNameLst>
                                          <p:attrName>fillcolor</p:attrName>
                                        </p:attrNameLst>
                                      </p:cBhvr>
                                      <p:tavLst>
                                        <p:tav tm="0">
                                          <p:val>
                                            <p:clrVal>
                                              <a:schemeClr val="accent2"/>
                                            </p:clrVal>
                                          </p:val>
                                        </p:tav>
                                        <p:tav tm="50000">
                                          <p:val>
                                            <p:clrVal>
                                              <a:schemeClr val="hlink"/>
                                            </p:clrVal>
                                          </p:val>
                                        </p:tav>
                                      </p:tavLst>
                                    </p:anim>
                                    <p:set>
                                      <p:cBhvr>
                                        <p:cTn id="9" dur="80"/>
                                        <p:tgtEl>
                                          <p:spTgt spid="2826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grpId="1" nodeType="clickEffect">
                                  <p:stCondLst>
                                    <p:cond delay="0"/>
                                  </p:stCondLst>
                                  <p:iterate type="lt">
                                    <p:tmPct val="0"/>
                                  </p:iterate>
                                  <p:childTnLst>
                                    <p:animEffect transition="out" filter="blinds(horizontal)">
                                      <p:cBhvr>
                                        <p:cTn id="13" dur="500"/>
                                        <p:tgtEl>
                                          <p:spTgt spid="282631"/>
                                        </p:tgtEl>
                                      </p:cBhvr>
                                    </p:animEffect>
                                    <p:set>
                                      <p:cBhvr>
                                        <p:cTn id="14" dur="1" fill="hold">
                                          <p:stCondLst>
                                            <p:cond delay="499"/>
                                          </p:stCondLst>
                                        </p:cTn>
                                        <p:tgtEl>
                                          <p:spTgt spid="28263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2637"/>
                                        </p:tgtEl>
                                        <p:attrNameLst>
                                          <p:attrName>style.visibility</p:attrName>
                                        </p:attrNameLst>
                                      </p:cBhvr>
                                      <p:to>
                                        <p:strVal val="visible"/>
                                      </p:to>
                                    </p:set>
                                    <p:animEffect transition="in" filter="box(in)">
                                      <p:cBhvr>
                                        <p:cTn id="19" dur="500"/>
                                        <p:tgtEl>
                                          <p:spTgt spid="282637"/>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82636"/>
                                        </p:tgtEl>
                                        <p:attrNameLst>
                                          <p:attrName>style.visibility</p:attrName>
                                        </p:attrNameLst>
                                      </p:cBhvr>
                                      <p:to>
                                        <p:strVal val="visible"/>
                                      </p:to>
                                    </p:set>
                                    <p:animEffect transition="in" filter="box(in)">
                                      <p:cBhvr>
                                        <p:cTn id="22" dur="500"/>
                                        <p:tgtEl>
                                          <p:spTgt spid="2826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82638"/>
                                        </p:tgtEl>
                                        <p:attrNameLst>
                                          <p:attrName>style.visibility</p:attrName>
                                        </p:attrNameLst>
                                      </p:cBhvr>
                                      <p:to>
                                        <p:strVal val="visible"/>
                                      </p:to>
                                    </p:set>
                                    <p:animEffect transition="in" filter="barn(inHorizontal)">
                                      <p:cBhvr>
                                        <p:cTn id="27" dur="500"/>
                                        <p:tgtEl>
                                          <p:spTgt spid="282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1" grpId="0"/>
      <p:bldP spid="282631" grpId="1"/>
      <p:bldP spid="282636" grpId="0"/>
      <p:bldP spid="282637" grpId="0"/>
      <p:bldP spid="2826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Katioucha.WAV">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88392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993300"/>
          </a:solidFill>
          <a:ln w="9525">
            <a:solidFill>
              <a:srgbClr val="FF0000"/>
            </a:solidFill>
            <a:miter lim="800000"/>
            <a:headEnd/>
            <a:tailEnd/>
          </a:ln>
        </p:spPr>
      </p:pic>
      <p:sp>
        <p:nvSpPr>
          <p:cNvPr id="294916" name="Text Box 4"/>
          <p:cNvSpPr txBox="1">
            <a:spLocks noChangeArrowheads="1"/>
          </p:cNvSpPr>
          <p:nvPr/>
        </p:nvSpPr>
        <p:spPr bwMode="auto">
          <a:xfrm>
            <a:off x="914400" y="268288"/>
            <a:ext cx="3048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r>
              <a:rPr lang="en-US" altLang="vi-VN" sz="3200">
                <a:solidFill>
                  <a:srgbClr val="00FFFF"/>
                </a:solidFill>
                <a:latin typeface="Vni 21 Scrap Cursive" pitchFamily="2" charset="2"/>
              </a:rPr>
              <a:t>Hoà Chí Minh : </a:t>
            </a:r>
          </a:p>
        </p:txBody>
      </p:sp>
      <p:sp>
        <p:nvSpPr>
          <p:cNvPr id="294917" name="Text Box 5"/>
          <p:cNvSpPr txBox="1">
            <a:spLocks noChangeArrowheads="1"/>
          </p:cNvSpPr>
          <p:nvPr/>
        </p:nvSpPr>
        <p:spPr bwMode="auto">
          <a:xfrm>
            <a:off x="152400" y="2286000"/>
            <a:ext cx="88392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3200" b="0" u="none">
                <a:solidFill>
                  <a:srgbClr val="E9F408"/>
                </a:solidFill>
                <a:latin typeface="VNI-Swiss-Condense" pitchFamily="2" charset="0"/>
              </a:rPr>
              <a:t>“Caùch maïng thaùng Möôøi ñaõ thuùc ñaåy phong traøo giaûi phoùng daân toäc, laøm cho noù trôû thaønh moät laøn soùng maõnh lieät trong taát caû caùc nöôùc phöông Ñoâng: Trung Quoác, AÁn Ñoä, Nam Döông, Vieät Nam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94916"/>
                                        </p:tgtEl>
                                        <p:attrNameLst>
                                          <p:attrName>style.visibility</p:attrName>
                                        </p:attrNameLst>
                                      </p:cBhvr>
                                      <p:to>
                                        <p:strVal val="visible"/>
                                      </p:to>
                                    </p:set>
                                    <p:animScale>
                                      <p:cBhvr>
                                        <p:cTn id="7" dur="3000" decel="50000" fill="hold">
                                          <p:stCondLst>
                                            <p:cond delay="0"/>
                                          </p:stCondLst>
                                        </p:cTn>
                                        <p:tgtEl>
                                          <p:spTgt spid="2949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294916"/>
                                        </p:tgtEl>
                                        <p:attrNameLst>
                                          <p:attrName>ppt_x</p:attrName>
                                          <p:attrName>ppt_y</p:attrName>
                                        </p:attrNameLst>
                                      </p:cBhvr>
                                    </p:animMotion>
                                    <p:animEffect transition="in" filter="fade">
                                      <p:cBhvr>
                                        <p:cTn id="9" dur="3000"/>
                                        <p:tgtEl>
                                          <p:spTgt spid="294916"/>
                                        </p:tgtEl>
                                      </p:cBhvr>
                                    </p:animEffect>
                                  </p:childTnLst>
                                </p:cTn>
                              </p:par>
                            </p:childTnLst>
                          </p:cTn>
                        </p:par>
                        <p:par>
                          <p:cTn id="10" fill="hold" nodeType="afterGroup">
                            <p:stCondLst>
                              <p:cond delay="3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94917"/>
                                        </p:tgtEl>
                                        <p:attrNameLst>
                                          <p:attrName>style.visibility</p:attrName>
                                        </p:attrNameLst>
                                      </p:cBhvr>
                                      <p:to>
                                        <p:strVal val="visible"/>
                                      </p:to>
                                    </p:set>
                                    <p:anim calcmode="discrete" valueType="clr">
                                      <p:cBhvr override="childStyle">
                                        <p:cTn id="13" dur="80"/>
                                        <p:tgtEl>
                                          <p:spTgt spid="29491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94917"/>
                                        </p:tgtEl>
                                        <p:attrNameLst>
                                          <p:attrName>fillcolor</p:attrName>
                                        </p:attrNameLst>
                                      </p:cBhvr>
                                      <p:tavLst>
                                        <p:tav tm="0">
                                          <p:val>
                                            <p:clrVal>
                                              <a:schemeClr val="accent2"/>
                                            </p:clrVal>
                                          </p:val>
                                        </p:tav>
                                        <p:tav tm="50000">
                                          <p:val>
                                            <p:clrVal>
                                              <a:schemeClr val="hlink"/>
                                            </p:clrVal>
                                          </p:val>
                                        </p:tav>
                                      </p:tavLst>
                                    </p:anim>
                                    <p:set>
                                      <p:cBhvr>
                                        <p:cTn id="15" dur="80"/>
                                        <p:tgtEl>
                                          <p:spTgt spid="2949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294914"/>
                </p:tgtEl>
              </p:cMediaNode>
            </p:audio>
          </p:childTnLst>
        </p:cTn>
      </p:par>
    </p:tnLst>
    <p:bldLst>
      <p:bldP spid="294916" grpId="0"/>
      <p:bldP spid="2949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905000" y="609600"/>
            <a:ext cx="632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3600" u="none">
                <a:solidFill>
                  <a:srgbClr val="CC3300"/>
                </a:solidFill>
                <a:latin typeface="Times New Roman" pitchFamily="18" charset="0"/>
              </a:rPr>
              <a:t>BÀI TẬP CỦNG CỐ</a:t>
            </a:r>
          </a:p>
        </p:txBody>
      </p:sp>
      <p:sp>
        <p:nvSpPr>
          <p:cNvPr id="283653" name="Text Box 5"/>
          <p:cNvSpPr txBox="1">
            <a:spLocks noChangeArrowheads="1"/>
          </p:cNvSpPr>
          <p:nvPr/>
        </p:nvSpPr>
        <p:spPr bwMode="auto">
          <a:xfrm>
            <a:off x="457200" y="9906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spcBef>
                <a:spcPct val="50000"/>
              </a:spcBef>
            </a:pPr>
            <a:r>
              <a:rPr lang="en-US" altLang="vi-VN" sz="2800" u="none">
                <a:solidFill>
                  <a:srgbClr val="3366FF"/>
                </a:solidFill>
                <a:latin typeface="Times New Roman" pitchFamily="18" charset="0"/>
              </a:rPr>
              <a:t>Kẻ báng so sánh cách mạng tư sản kiểu cũ và cách mạng tư sản kiểu mới?</a:t>
            </a:r>
          </a:p>
        </p:txBody>
      </p:sp>
      <p:graphicFrame>
        <p:nvGraphicFramePr>
          <p:cNvPr id="283690" name="Group 42"/>
          <p:cNvGraphicFramePr>
            <a:graphicFrameLocks noGrp="1"/>
          </p:cNvGraphicFramePr>
          <p:nvPr>
            <p:ph/>
          </p:nvPr>
        </p:nvGraphicFramePr>
        <p:xfrm>
          <a:off x="457200" y="1905000"/>
          <a:ext cx="8229600" cy="4908550"/>
        </p:xfrm>
        <a:graphic>
          <a:graphicData uri="http://schemas.openxmlformats.org/drawingml/2006/table">
            <a:tbl>
              <a:tblPr/>
              <a:tblGrid>
                <a:gridCol w="1465263">
                  <a:extLst>
                    <a:ext uri="{9D8B030D-6E8A-4147-A177-3AD203B41FA5}">
                      <a16:colId xmlns:a16="http://schemas.microsoft.com/office/drawing/2014/main" xmlns="" val="3393144427"/>
                    </a:ext>
                  </a:extLst>
                </a:gridCol>
                <a:gridCol w="3206750">
                  <a:extLst>
                    <a:ext uri="{9D8B030D-6E8A-4147-A177-3AD203B41FA5}">
                      <a16:colId xmlns:a16="http://schemas.microsoft.com/office/drawing/2014/main" xmlns="" val="4288271020"/>
                    </a:ext>
                  </a:extLst>
                </a:gridCol>
                <a:gridCol w="3557587">
                  <a:extLst>
                    <a:ext uri="{9D8B030D-6E8A-4147-A177-3AD203B41FA5}">
                      <a16:colId xmlns:a16="http://schemas.microsoft.com/office/drawing/2014/main" xmlns="" val="1505381725"/>
                    </a:ext>
                  </a:extLst>
                </a:gridCol>
              </a:tblGrid>
              <a:tr h="58417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Nội dung</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CMTS (đã học)</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CM  tháng Hai</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584293390"/>
                  </a:ext>
                </a:extLst>
              </a:tr>
              <a:tr h="63496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Lãnh đạo</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Giai cấp tư sản.</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Giai cấp vô sản.</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268055545"/>
                  </a:ext>
                </a:extLst>
              </a:tr>
              <a:tr h="8960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Lực lượng</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Tư sản, nông dân, bình dân.</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Công nhân, nông dân,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binh lính.</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93461967"/>
                  </a:ext>
                </a:extLst>
              </a:tr>
              <a:tr h="199328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vi-VN" sz="2400" b="1" i="0" u="none" strike="noStrike" cap="none" normalizeH="0" baseline="0" smtClean="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Nhiệm vụ</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Lật đổ chế độ phong kiến.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Mở đường cho CNTB phát triển.</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Lật đổ chế độ quân chủ  chuyên chế Nga hoàng.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   Thành lập chính quyền Xô viết.</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654162045"/>
                  </a:ext>
                </a:extLst>
              </a:tr>
              <a:tr h="8000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Tính chất</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CMTS kiểu cũ.</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vi-VN" sz="2400" b="1" i="0" u="none" strike="noStrike" cap="none" normalizeH="0" baseline="0" smtClean="0">
                          <a:ln>
                            <a:noFill/>
                          </a:ln>
                          <a:solidFill>
                            <a:schemeClr val="tx1"/>
                          </a:solidFill>
                          <a:effectLst/>
                          <a:latin typeface="Times New Roman" panose="02020603050405020304" pitchFamily="18" charset="0"/>
                        </a:rPr>
                        <a:t>CMTS kiểu mới.</a:t>
                      </a:r>
                    </a:p>
                  </a:txBody>
                  <a:tcPr marT="45718" marB="45718"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87823001"/>
                  </a:ext>
                </a:extLst>
              </a:tr>
            </a:tbl>
          </a:graphicData>
        </a:graphic>
      </p:graphicFrame>
      <p:sp>
        <p:nvSpPr>
          <p:cNvPr id="29726" name="Rectangle 43"/>
          <p:cNvSpPr>
            <a:spLocks noChangeArrowheads="1"/>
          </p:cNvSpPr>
          <p:nvPr/>
        </p:nvSpPr>
        <p:spPr bwMode="auto">
          <a:xfrm>
            <a:off x="0" y="0"/>
            <a:ext cx="9144000" cy="6858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3"/>
                                        </p:tgtEl>
                                        <p:attrNameLst>
                                          <p:attrName>style.visibility</p:attrName>
                                        </p:attrNameLst>
                                      </p:cBhvr>
                                      <p:to>
                                        <p:strVal val="visible"/>
                                      </p:to>
                                    </p:set>
                                    <p:anim calcmode="lin" valueType="num">
                                      <p:cBhvr>
                                        <p:cTn id="7" dur="500" fill="hold"/>
                                        <p:tgtEl>
                                          <p:spTgt spid="283653"/>
                                        </p:tgtEl>
                                        <p:attrNameLst>
                                          <p:attrName>ppt_w</p:attrName>
                                        </p:attrNameLst>
                                      </p:cBhvr>
                                      <p:tavLst>
                                        <p:tav tm="0">
                                          <p:val>
                                            <p:fltVal val="0"/>
                                          </p:val>
                                        </p:tav>
                                        <p:tav tm="100000">
                                          <p:val>
                                            <p:strVal val="#ppt_w"/>
                                          </p:val>
                                        </p:tav>
                                      </p:tavLst>
                                    </p:anim>
                                    <p:anim calcmode="lin" valueType="num">
                                      <p:cBhvr>
                                        <p:cTn id="8" dur="500" fill="hold"/>
                                        <p:tgtEl>
                                          <p:spTgt spid="283653"/>
                                        </p:tgtEl>
                                        <p:attrNameLst>
                                          <p:attrName>ppt_h</p:attrName>
                                        </p:attrNameLst>
                                      </p:cBhvr>
                                      <p:tavLst>
                                        <p:tav tm="0">
                                          <p:val>
                                            <p:fltVal val="0"/>
                                          </p:val>
                                        </p:tav>
                                        <p:tav tm="100000">
                                          <p:val>
                                            <p:strVal val="#ppt_h"/>
                                          </p:val>
                                        </p:tav>
                                      </p:tavLst>
                                    </p:anim>
                                    <p:animEffect transition="in" filter="fade">
                                      <p:cBhvr>
                                        <p:cTn id="9" dur="500"/>
                                        <p:tgtEl>
                                          <p:spTgt spid="283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83690"/>
                                        </p:tgtEl>
                                        <p:attrNameLst>
                                          <p:attrName>style.visibility</p:attrName>
                                        </p:attrNameLst>
                                      </p:cBhvr>
                                      <p:to>
                                        <p:strVal val="visible"/>
                                      </p:to>
                                    </p:set>
                                    <p:anim calcmode="lin" valueType="num">
                                      <p:cBhvr>
                                        <p:cTn id="14" dur="1000" fill="hold"/>
                                        <p:tgtEl>
                                          <p:spTgt spid="283690"/>
                                        </p:tgtEl>
                                        <p:attrNameLst>
                                          <p:attrName>ppt_w</p:attrName>
                                        </p:attrNameLst>
                                      </p:cBhvr>
                                      <p:tavLst>
                                        <p:tav tm="0">
                                          <p:val>
                                            <p:strVal val="#ppt_w+.3"/>
                                          </p:val>
                                        </p:tav>
                                        <p:tav tm="100000">
                                          <p:val>
                                            <p:strVal val="#ppt_w"/>
                                          </p:val>
                                        </p:tav>
                                      </p:tavLst>
                                    </p:anim>
                                    <p:anim calcmode="lin" valueType="num">
                                      <p:cBhvr>
                                        <p:cTn id="15" dur="1000" fill="hold"/>
                                        <p:tgtEl>
                                          <p:spTgt spid="283690"/>
                                        </p:tgtEl>
                                        <p:attrNameLst>
                                          <p:attrName>ppt_h</p:attrName>
                                        </p:attrNameLst>
                                      </p:cBhvr>
                                      <p:tavLst>
                                        <p:tav tm="0">
                                          <p:val>
                                            <p:strVal val="#ppt_h"/>
                                          </p:val>
                                        </p:tav>
                                        <p:tav tm="100000">
                                          <p:val>
                                            <p:strVal val="#ppt_h"/>
                                          </p:val>
                                        </p:tav>
                                      </p:tavLst>
                                    </p:anim>
                                    <p:animEffect transition="in" filter="fade">
                                      <p:cBhvr>
                                        <p:cTn id="16" dur="1000"/>
                                        <p:tgtEl>
                                          <p:spTgt spid="283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609600" y="8382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spcBef>
                <a:spcPct val="50000"/>
              </a:spcBef>
            </a:pPr>
            <a:r>
              <a:rPr lang="en-US" altLang="vi-VN" sz="3600" u="none">
                <a:solidFill>
                  <a:srgbClr val="CC3300"/>
                </a:solidFill>
                <a:latin typeface="Times New Roman" pitchFamily="18" charset="0"/>
              </a:rPr>
              <a:t>BÀI TẬP CỦNG CỐ</a:t>
            </a:r>
          </a:p>
        </p:txBody>
      </p:sp>
      <p:sp>
        <p:nvSpPr>
          <p:cNvPr id="30723" name="Rectangle 5"/>
          <p:cNvSpPr>
            <a:spLocks noChangeArrowheads="1"/>
          </p:cNvSpPr>
          <p:nvPr/>
        </p:nvSpPr>
        <p:spPr bwMode="auto">
          <a:xfrm>
            <a:off x="0" y="0"/>
            <a:ext cx="9144000" cy="6858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
        <p:nvSpPr>
          <p:cNvPr id="293894" name="Text Box 6"/>
          <p:cNvSpPr txBox="1">
            <a:spLocks noChangeArrowheads="1"/>
          </p:cNvSpPr>
          <p:nvPr/>
        </p:nvSpPr>
        <p:spPr bwMode="auto">
          <a:xfrm>
            <a:off x="304800" y="1676400"/>
            <a:ext cx="86106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4400" u="none">
                <a:solidFill>
                  <a:srgbClr val="0000FF"/>
                </a:solidFill>
                <a:latin typeface="Times New Roman" pitchFamily="18" charset="0"/>
              </a:rPr>
              <a:t>Tại sao năm 1917 nước Nga lại có hai cuộc cách mạng ? Vai trò của Lê nin và Đảng Bôn -sê –vích đối với cách mạng tháng 10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93894"/>
                                        </p:tgtEl>
                                        <p:attrNameLst>
                                          <p:attrName>style.visibility</p:attrName>
                                        </p:attrNameLst>
                                      </p:cBhvr>
                                      <p:to>
                                        <p:strVal val="visible"/>
                                      </p:to>
                                    </p:set>
                                    <p:animEffect transition="in" filter="fade">
                                      <p:cBhvr>
                                        <p:cTn id="7" dur="192" decel="100000"/>
                                        <p:tgtEl>
                                          <p:spTgt spid="293894"/>
                                        </p:tgtEl>
                                      </p:cBhvr>
                                    </p:animEffect>
                                    <p:animScale>
                                      <p:cBhvr>
                                        <p:cTn id="8" dur="192" decel="100000"/>
                                        <p:tgtEl>
                                          <p:spTgt spid="293894"/>
                                        </p:tgtEl>
                                      </p:cBhvr>
                                      <p:from x="10000" y="10000"/>
                                      <p:to x="200000" y="450000"/>
                                    </p:animScale>
                                    <p:animScale>
                                      <p:cBhvr>
                                        <p:cTn id="9" dur="308" accel="100000" fill="hold">
                                          <p:stCondLst>
                                            <p:cond delay="192"/>
                                          </p:stCondLst>
                                        </p:cTn>
                                        <p:tgtEl>
                                          <p:spTgt spid="293894"/>
                                        </p:tgtEl>
                                      </p:cBhvr>
                                      <p:from x="200000" y="450000"/>
                                      <p:to x="100000" y="100000"/>
                                    </p:animScale>
                                    <p:set>
                                      <p:cBhvr>
                                        <p:cTn id="10" dur="192" fill="hold"/>
                                        <p:tgtEl>
                                          <p:spTgt spid="293894"/>
                                        </p:tgtEl>
                                        <p:attrNameLst>
                                          <p:attrName>ppt_x</p:attrName>
                                        </p:attrNameLst>
                                      </p:cBhvr>
                                      <p:to>
                                        <p:strVal val="(0.5)"/>
                                      </p:to>
                                    </p:set>
                                    <p:anim from="(0.5)" to="(#ppt_x)" calcmode="lin" valueType="num">
                                      <p:cBhvr>
                                        <p:cTn id="11" dur="308" accel="100000" fill="hold">
                                          <p:stCondLst>
                                            <p:cond delay="192"/>
                                          </p:stCondLst>
                                        </p:cTn>
                                        <p:tgtEl>
                                          <p:spTgt spid="293894"/>
                                        </p:tgtEl>
                                        <p:attrNameLst>
                                          <p:attrName>ppt_x</p:attrName>
                                        </p:attrNameLst>
                                      </p:cBhvr>
                                    </p:anim>
                                    <p:set>
                                      <p:cBhvr>
                                        <p:cTn id="12" dur="192" fill="hold"/>
                                        <p:tgtEl>
                                          <p:spTgt spid="293894"/>
                                        </p:tgtEl>
                                        <p:attrNameLst>
                                          <p:attrName>ppt_y</p:attrName>
                                        </p:attrNameLst>
                                      </p:cBhvr>
                                      <p:to>
                                        <p:strVal val="(#ppt_y+0.4)"/>
                                      </p:to>
                                    </p:set>
                                    <p:anim from="(#ppt_y+0.4)" to="(#ppt_y)" calcmode="lin" valueType="num">
                                      <p:cBhvr>
                                        <p:cTn id="13" dur="308" accel="100000" fill="hold">
                                          <p:stCondLst>
                                            <p:cond delay="192"/>
                                          </p:stCondLst>
                                        </p:cTn>
                                        <p:tgtEl>
                                          <p:spTgt spid="29389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656263"/>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Rectangle 5"/>
          <p:cNvSpPr>
            <a:spLocks noChangeArrowheads="1"/>
          </p:cNvSpPr>
          <p:nvPr/>
        </p:nvSpPr>
        <p:spPr bwMode="auto">
          <a:xfrm>
            <a:off x="0" y="63246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800" u="none">
                <a:solidFill>
                  <a:srgbClr val="0000FF"/>
                </a:solidFill>
                <a:latin typeface="VNI-Times" pitchFamily="2" charset="0"/>
              </a:rPr>
              <a:t>LÖÔÏC ÑOÀ CHAÂU AÂU NAÊM 1914. </a:t>
            </a:r>
          </a:p>
        </p:txBody>
      </p:sp>
      <p:sp>
        <p:nvSpPr>
          <p:cNvPr id="121875" name="Freeform 19"/>
          <p:cNvSpPr>
            <a:spLocks/>
          </p:cNvSpPr>
          <p:nvPr/>
        </p:nvSpPr>
        <p:spPr bwMode="auto">
          <a:xfrm>
            <a:off x="4343400" y="749300"/>
            <a:ext cx="4800600" cy="4533900"/>
          </a:xfrm>
          <a:custGeom>
            <a:avLst/>
            <a:gdLst>
              <a:gd name="T0" fmla="*/ 2667000 w 3024"/>
              <a:gd name="T1" fmla="*/ 88900 h 2856"/>
              <a:gd name="T2" fmla="*/ 2438400 w 3024"/>
              <a:gd name="T3" fmla="*/ 165100 h 2856"/>
              <a:gd name="T4" fmla="*/ 2514600 w 3024"/>
              <a:gd name="T5" fmla="*/ 622300 h 2856"/>
              <a:gd name="T6" fmla="*/ 2286000 w 3024"/>
              <a:gd name="T7" fmla="*/ 393700 h 2856"/>
              <a:gd name="T8" fmla="*/ 2209800 w 3024"/>
              <a:gd name="T9" fmla="*/ 317500 h 2856"/>
              <a:gd name="T10" fmla="*/ 2133600 w 3024"/>
              <a:gd name="T11" fmla="*/ 546100 h 2856"/>
              <a:gd name="T12" fmla="*/ 1981200 w 3024"/>
              <a:gd name="T13" fmla="*/ 622300 h 2856"/>
              <a:gd name="T14" fmla="*/ 1905000 w 3024"/>
              <a:gd name="T15" fmla="*/ 469900 h 2856"/>
              <a:gd name="T16" fmla="*/ 1905000 w 3024"/>
              <a:gd name="T17" fmla="*/ 622300 h 2856"/>
              <a:gd name="T18" fmla="*/ 1828800 w 3024"/>
              <a:gd name="T19" fmla="*/ 774700 h 2856"/>
              <a:gd name="T20" fmla="*/ 1676400 w 3024"/>
              <a:gd name="T21" fmla="*/ 1003300 h 2856"/>
              <a:gd name="T22" fmla="*/ 1752600 w 3024"/>
              <a:gd name="T23" fmla="*/ 1079500 h 2856"/>
              <a:gd name="T24" fmla="*/ 1524000 w 3024"/>
              <a:gd name="T25" fmla="*/ 1003300 h 2856"/>
              <a:gd name="T26" fmla="*/ 1600200 w 3024"/>
              <a:gd name="T27" fmla="*/ 1155700 h 2856"/>
              <a:gd name="T28" fmla="*/ 1447800 w 3024"/>
              <a:gd name="T29" fmla="*/ 1155700 h 2856"/>
              <a:gd name="T30" fmla="*/ 1295400 w 3024"/>
              <a:gd name="T31" fmla="*/ 927100 h 2856"/>
              <a:gd name="T32" fmla="*/ 1143000 w 3024"/>
              <a:gd name="T33" fmla="*/ 850900 h 2856"/>
              <a:gd name="T34" fmla="*/ 1600200 w 3024"/>
              <a:gd name="T35" fmla="*/ 927100 h 2856"/>
              <a:gd name="T36" fmla="*/ 1371600 w 3024"/>
              <a:gd name="T37" fmla="*/ 546100 h 2856"/>
              <a:gd name="T38" fmla="*/ 914400 w 3024"/>
              <a:gd name="T39" fmla="*/ 469900 h 2856"/>
              <a:gd name="T40" fmla="*/ 838200 w 3024"/>
              <a:gd name="T41" fmla="*/ 774700 h 2856"/>
              <a:gd name="T42" fmla="*/ 990600 w 3024"/>
              <a:gd name="T43" fmla="*/ 1308100 h 2856"/>
              <a:gd name="T44" fmla="*/ 1143000 w 3024"/>
              <a:gd name="T45" fmla="*/ 1460500 h 2856"/>
              <a:gd name="T46" fmla="*/ 1295400 w 3024"/>
              <a:gd name="T47" fmla="*/ 1689100 h 2856"/>
              <a:gd name="T48" fmla="*/ 1219200 w 3024"/>
              <a:gd name="T49" fmla="*/ 1917700 h 2856"/>
              <a:gd name="T50" fmla="*/ 990600 w 3024"/>
              <a:gd name="T51" fmla="*/ 1993900 h 2856"/>
              <a:gd name="T52" fmla="*/ 1066800 w 3024"/>
              <a:gd name="T53" fmla="*/ 2222500 h 2856"/>
              <a:gd name="T54" fmla="*/ 914400 w 3024"/>
              <a:gd name="T55" fmla="*/ 2070100 h 2856"/>
              <a:gd name="T56" fmla="*/ 609600 w 3024"/>
              <a:gd name="T57" fmla="*/ 1993900 h 2856"/>
              <a:gd name="T58" fmla="*/ 685800 w 3024"/>
              <a:gd name="T59" fmla="*/ 2222500 h 2856"/>
              <a:gd name="T60" fmla="*/ 381000 w 3024"/>
              <a:gd name="T61" fmla="*/ 2298700 h 2856"/>
              <a:gd name="T62" fmla="*/ 533400 w 3024"/>
              <a:gd name="T63" fmla="*/ 2679700 h 2856"/>
              <a:gd name="T64" fmla="*/ 76200 w 3024"/>
              <a:gd name="T65" fmla="*/ 2984500 h 2856"/>
              <a:gd name="T66" fmla="*/ 76200 w 3024"/>
              <a:gd name="T67" fmla="*/ 3289300 h 2856"/>
              <a:gd name="T68" fmla="*/ 457200 w 3024"/>
              <a:gd name="T69" fmla="*/ 3289300 h 2856"/>
              <a:gd name="T70" fmla="*/ 838200 w 3024"/>
              <a:gd name="T71" fmla="*/ 3365500 h 2856"/>
              <a:gd name="T72" fmla="*/ 1219200 w 3024"/>
              <a:gd name="T73" fmla="*/ 3746500 h 2856"/>
              <a:gd name="T74" fmla="*/ 1447800 w 3024"/>
              <a:gd name="T75" fmla="*/ 4051300 h 2856"/>
              <a:gd name="T76" fmla="*/ 1752600 w 3024"/>
              <a:gd name="T77" fmla="*/ 3898900 h 2856"/>
              <a:gd name="T78" fmla="*/ 2133600 w 3024"/>
              <a:gd name="T79" fmla="*/ 3822700 h 2856"/>
              <a:gd name="T80" fmla="*/ 2514600 w 3024"/>
              <a:gd name="T81" fmla="*/ 3594100 h 2856"/>
              <a:gd name="T82" fmla="*/ 2514600 w 3024"/>
              <a:gd name="T83" fmla="*/ 3746500 h 2856"/>
              <a:gd name="T84" fmla="*/ 2209800 w 3024"/>
              <a:gd name="T85" fmla="*/ 3975100 h 2856"/>
              <a:gd name="T86" fmla="*/ 1905000 w 3024"/>
              <a:gd name="T87" fmla="*/ 3898900 h 2856"/>
              <a:gd name="T88" fmla="*/ 2057400 w 3024"/>
              <a:gd name="T89" fmla="*/ 4127500 h 2856"/>
              <a:gd name="T90" fmla="*/ 2590800 w 3024"/>
              <a:gd name="T91" fmla="*/ 4051300 h 2856"/>
              <a:gd name="T92" fmla="*/ 3124200 w 3024"/>
              <a:gd name="T93" fmla="*/ 4432300 h 2856"/>
              <a:gd name="T94" fmla="*/ 3886200 w 3024"/>
              <a:gd name="T95" fmla="*/ 4508500 h 2856"/>
              <a:gd name="T96" fmla="*/ 4114800 w 3024"/>
              <a:gd name="T97" fmla="*/ 4279900 h 2856"/>
              <a:gd name="T98" fmla="*/ 3810000 w 3024"/>
              <a:gd name="T99" fmla="*/ 3975100 h 2856"/>
              <a:gd name="T100" fmla="*/ 3505200 w 3024"/>
              <a:gd name="T101" fmla="*/ 3517900 h 2856"/>
              <a:gd name="T102" fmla="*/ 3810000 w 3024"/>
              <a:gd name="T103" fmla="*/ 3289300 h 2856"/>
              <a:gd name="T104" fmla="*/ 4267200 w 3024"/>
              <a:gd name="T105" fmla="*/ 3289300 h 2856"/>
              <a:gd name="T106" fmla="*/ 4343400 w 3024"/>
              <a:gd name="T107" fmla="*/ 3441700 h 2856"/>
              <a:gd name="T108" fmla="*/ 4191000 w 3024"/>
              <a:gd name="T109" fmla="*/ 3441700 h 2856"/>
              <a:gd name="T110" fmla="*/ 4038600 w 3024"/>
              <a:gd name="T111" fmla="*/ 3517900 h 2856"/>
              <a:gd name="T112" fmla="*/ 4191000 w 3024"/>
              <a:gd name="T113" fmla="*/ 3746500 h 2856"/>
              <a:gd name="T114" fmla="*/ 4495800 w 3024"/>
              <a:gd name="T115" fmla="*/ 3822700 h 2856"/>
              <a:gd name="T116" fmla="*/ 4724400 w 3024"/>
              <a:gd name="T117" fmla="*/ 3898900 h 2856"/>
              <a:gd name="T118" fmla="*/ 4800600 w 3024"/>
              <a:gd name="T119" fmla="*/ 4203700 h 28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24" h="2856">
                <a:moveTo>
                  <a:pt x="1680" y="8"/>
                </a:moveTo>
                <a:cubicBezTo>
                  <a:pt x="1704" y="28"/>
                  <a:pt x="1728" y="48"/>
                  <a:pt x="1728" y="56"/>
                </a:cubicBezTo>
                <a:cubicBezTo>
                  <a:pt x="1728" y="64"/>
                  <a:pt x="1696" y="64"/>
                  <a:pt x="1680" y="56"/>
                </a:cubicBezTo>
                <a:cubicBezTo>
                  <a:pt x="1664" y="48"/>
                  <a:pt x="1648" y="0"/>
                  <a:pt x="1632" y="8"/>
                </a:cubicBezTo>
                <a:cubicBezTo>
                  <a:pt x="1616" y="16"/>
                  <a:pt x="1600" y="88"/>
                  <a:pt x="1584" y="104"/>
                </a:cubicBezTo>
                <a:cubicBezTo>
                  <a:pt x="1568" y="120"/>
                  <a:pt x="1552" y="88"/>
                  <a:pt x="1536" y="104"/>
                </a:cubicBezTo>
                <a:cubicBezTo>
                  <a:pt x="1520" y="120"/>
                  <a:pt x="1488" y="160"/>
                  <a:pt x="1488" y="200"/>
                </a:cubicBezTo>
                <a:cubicBezTo>
                  <a:pt x="1488" y="240"/>
                  <a:pt x="1520" y="312"/>
                  <a:pt x="1536" y="344"/>
                </a:cubicBezTo>
                <a:cubicBezTo>
                  <a:pt x="1552" y="376"/>
                  <a:pt x="1584" y="384"/>
                  <a:pt x="1584" y="392"/>
                </a:cubicBezTo>
                <a:cubicBezTo>
                  <a:pt x="1584" y="400"/>
                  <a:pt x="1552" y="408"/>
                  <a:pt x="1536" y="392"/>
                </a:cubicBezTo>
                <a:cubicBezTo>
                  <a:pt x="1520" y="376"/>
                  <a:pt x="1504" y="320"/>
                  <a:pt x="1488" y="296"/>
                </a:cubicBezTo>
                <a:cubicBezTo>
                  <a:pt x="1472" y="272"/>
                  <a:pt x="1440" y="272"/>
                  <a:pt x="1440" y="248"/>
                </a:cubicBezTo>
                <a:cubicBezTo>
                  <a:pt x="1440" y="224"/>
                  <a:pt x="1488" y="176"/>
                  <a:pt x="1488" y="152"/>
                </a:cubicBezTo>
                <a:cubicBezTo>
                  <a:pt x="1488" y="128"/>
                  <a:pt x="1456" y="96"/>
                  <a:pt x="1440" y="104"/>
                </a:cubicBezTo>
                <a:cubicBezTo>
                  <a:pt x="1424" y="112"/>
                  <a:pt x="1408" y="176"/>
                  <a:pt x="1392" y="200"/>
                </a:cubicBezTo>
                <a:cubicBezTo>
                  <a:pt x="1376" y="224"/>
                  <a:pt x="1360" y="224"/>
                  <a:pt x="1344" y="248"/>
                </a:cubicBezTo>
                <a:cubicBezTo>
                  <a:pt x="1328" y="272"/>
                  <a:pt x="1296" y="328"/>
                  <a:pt x="1296" y="344"/>
                </a:cubicBezTo>
                <a:cubicBezTo>
                  <a:pt x="1296" y="360"/>
                  <a:pt x="1336" y="336"/>
                  <a:pt x="1344" y="344"/>
                </a:cubicBezTo>
                <a:cubicBezTo>
                  <a:pt x="1352" y="352"/>
                  <a:pt x="1352" y="384"/>
                  <a:pt x="1344" y="392"/>
                </a:cubicBezTo>
                <a:cubicBezTo>
                  <a:pt x="1336" y="400"/>
                  <a:pt x="1312" y="392"/>
                  <a:pt x="1296" y="392"/>
                </a:cubicBezTo>
                <a:cubicBezTo>
                  <a:pt x="1280" y="392"/>
                  <a:pt x="1264" y="400"/>
                  <a:pt x="1248" y="392"/>
                </a:cubicBezTo>
                <a:cubicBezTo>
                  <a:pt x="1232" y="384"/>
                  <a:pt x="1200" y="360"/>
                  <a:pt x="1200" y="344"/>
                </a:cubicBezTo>
                <a:cubicBezTo>
                  <a:pt x="1200" y="328"/>
                  <a:pt x="1248" y="304"/>
                  <a:pt x="1248" y="296"/>
                </a:cubicBezTo>
                <a:cubicBezTo>
                  <a:pt x="1248" y="288"/>
                  <a:pt x="1216" y="304"/>
                  <a:pt x="1200" y="296"/>
                </a:cubicBezTo>
                <a:cubicBezTo>
                  <a:pt x="1184" y="288"/>
                  <a:pt x="1168" y="248"/>
                  <a:pt x="1152" y="248"/>
                </a:cubicBezTo>
                <a:cubicBezTo>
                  <a:pt x="1136" y="248"/>
                  <a:pt x="1096" y="272"/>
                  <a:pt x="1104" y="296"/>
                </a:cubicBezTo>
                <a:cubicBezTo>
                  <a:pt x="1112" y="320"/>
                  <a:pt x="1176" y="352"/>
                  <a:pt x="1200" y="392"/>
                </a:cubicBezTo>
                <a:cubicBezTo>
                  <a:pt x="1224" y="432"/>
                  <a:pt x="1248" y="520"/>
                  <a:pt x="1248" y="536"/>
                </a:cubicBezTo>
                <a:cubicBezTo>
                  <a:pt x="1248" y="552"/>
                  <a:pt x="1216" y="496"/>
                  <a:pt x="1200" y="488"/>
                </a:cubicBezTo>
                <a:cubicBezTo>
                  <a:pt x="1184" y="480"/>
                  <a:pt x="1168" y="480"/>
                  <a:pt x="1152" y="488"/>
                </a:cubicBezTo>
                <a:cubicBezTo>
                  <a:pt x="1136" y="496"/>
                  <a:pt x="1120" y="520"/>
                  <a:pt x="1104" y="536"/>
                </a:cubicBezTo>
                <a:cubicBezTo>
                  <a:pt x="1088" y="552"/>
                  <a:pt x="1064" y="568"/>
                  <a:pt x="1056" y="584"/>
                </a:cubicBezTo>
                <a:cubicBezTo>
                  <a:pt x="1048" y="600"/>
                  <a:pt x="1048" y="624"/>
                  <a:pt x="1056" y="632"/>
                </a:cubicBezTo>
                <a:cubicBezTo>
                  <a:pt x="1064" y="640"/>
                  <a:pt x="1088" y="624"/>
                  <a:pt x="1104" y="632"/>
                </a:cubicBezTo>
                <a:cubicBezTo>
                  <a:pt x="1120" y="640"/>
                  <a:pt x="1152" y="672"/>
                  <a:pt x="1152" y="680"/>
                </a:cubicBezTo>
                <a:cubicBezTo>
                  <a:pt x="1152" y="688"/>
                  <a:pt x="1120" y="680"/>
                  <a:pt x="1104" y="680"/>
                </a:cubicBezTo>
                <a:cubicBezTo>
                  <a:pt x="1088" y="680"/>
                  <a:pt x="1080" y="680"/>
                  <a:pt x="1056" y="680"/>
                </a:cubicBezTo>
                <a:cubicBezTo>
                  <a:pt x="1032" y="680"/>
                  <a:pt x="976" y="688"/>
                  <a:pt x="960" y="680"/>
                </a:cubicBezTo>
                <a:cubicBezTo>
                  <a:pt x="944" y="672"/>
                  <a:pt x="968" y="632"/>
                  <a:pt x="960" y="632"/>
                </a:cubicBezTo>
                <a:cubicBezTo>
                  <a:pt x="952" y="632"/>
                  <a:pt x="912" y="664"/>
                  <a:pt x="912" y="680"/>
                </a:cubicBezTo>
                <a:cubicBezTo>
                  <a:pt x="912" y="696"/>
                  <a:pt x="944" y="720"/>
                  <a:pt x="960" y="728"/>
                </a:cubicBezTo>
                <a:cubicBezTo>
                  <a:pt x="976" y="736"/>
                  <a:pt x="992" y="720"/>
                  <a:pt x="1008" y="728"/>
                </a:cubicBezTo>
                <a:cubicBezTo>
                  <a:pt x="1024" y="736"/>
                  <a:pt x="1064" y="768"/>
                  <a:pt x="1056" y="776"/>
                </a:cubicBezTo>
                <a:cubicBezTo>
                  <a:pt x="1048" y="784"/>
                  <a:pt x="984" y="784"/>
                  <a:pt x="960" y="776"/>
                </a:cubicBezTo>
                <a:cubicBezTo>
                  <a:pt x="936" y="768"/>
                  <a:pt x="928" y="736"/>
                  <a:pt x="912" y="728"/>
                </a:cubicBezTo>
                <a:cubicBezTo>
                  <a:pt x="896" y="720"/>
                  <a:pt x="880" y="736"/>
                  <a:pt x="864" y="728"/>
                </a:cubicBezTo>
                <a:cubicBezTo>
                  <a:pt x="848" y="720"/>
                  <a:pt x="824" y="704"/>
                  <a:pt x="816" y="680"/>
                </a:cubicBezTo>
                <a:cubicBezTo>
                  <a:pt x="808" y="656"/>
                  <a:pt x="824" y="600"/>
                  <a:pt x="816" y="584"/>
                </a:cubicBezTo>
                <a:cubicBezTo>
                  <a:pt x="808" y="568"/>
                  <a:pt x="792" y="584"/>
                  <a:pt x="768" y="584"/>
                </a:cubicBezTo>
                <a:cubicBezTo>
                  <a:pt x="744" y="584"/>
                  <a:pt x="680" y="592"/>
                  <a:pt x="672" y="584"/>
                </a:cubicBezTo>
                <a:cubicBezTo>
                  <a:pt x="664" y="576"/>
                  <a:pt x="696" y="544"/>
                  <a:pt x="720" y="536"/>
                </a:cubicBezTo>
                <a:cubicBezTo>
                  <a:pt x="744" y="528"/>
                  <a:pt x="792" y="528"/>
                  <a:pt x="816" y="536"/>
                </a:cubicBezTo>
                <a:cubicBezTo>
                  <a:pt x="840" y="544"/>
                  <a:pt x="832" y="576"/>
                  <a:pt x="864" y="584"/>
                </a:cubicBezTo>
                <a:cubicBezTo>
                  <a:pt x="896" y="592"/>
                  <a:pt x="976" y="600"/>
                  <a:pt x="1008" y="584"/>
                </a:cubicBezTo>
                <a:cubicBezTo>
                  <a:pt x="1040" y="568"/>
                  <a:pt x="1056" y="520"/>
                  <a:pt x="1056" y="488"/>
                </a:cubicBezTo>
                <a:cubicBezTo>
                  <a:pt x="1056" y="456"/>
                  <a:pt x="1040" y="416"/>
                  <a:pt x="1008" y="392"/>
                </a:cubicBezTo>
                <a:cubicBezTo>
                  <a:pt x="976" y="368"/>
                  <a:pt x="904" y="352"/>
                  <a:pt x="864" y="344"/>
                </a:cubicBezTo>
                <a:cubicBezTo>
                  <a:pt x="824" y="336"/>
                  <a:pt x="808" y="352"/>
                  <a:pt x="768" y="344"/>
                </a:cubicBezTo>
                <a:cubicBezTo>
                  <a:pt x="728" y="336"/>
                  <a:pt x="656" y="304"/>
                  <a:pt x="624" y="296"/>
                </a:cubicBezTo>
                <a:cubicBezTo>
                  <a:pt x="592" y="288"/>
                  <a:pt x="592" y="288"/>
                  <a:pt x="576" y="296"/>
                </a:cubicBezTo>
                <a:cubicBezTo>
                  <a:pt x="560" y="304"/>
                  <a:pt x="536" y="328"/>
                  <a:pt x="528" y="344"/>
                </a:cubicBezTo>
                <a:cubicBezTo>
                  <a:pt x="520" y="360"/>
                  <a:pt x="528" y="368"/>
                  <a:pt x="528" y="392"/>
                </a:cubicBezTo>
                <a:cubicBezTo>
                  <a:pt x="528" y="416"/>
                  <a:pt x="520" y="472"/>
                  <a:pt x="528" y="488"/>
                </a:cubicBezTo>
                <a:cubicBezTo>
                  <a:pt x="536" y="504"/>
                  <a:pt x="560" y="456"/>
                  <a:pt x="576" y="488"/>
                </a:cubicBezTo>
                <a:cubicBezTo>
                  <a:pt x="592" y="520"/>
                  <a:pt x="616" y="624"/>
                  <a:pt x="624" y="680"/>
                </a:cubicBezTo>
                <a:cubicBezTo>
                  <a:pt x="632" y="736"/>
                  <a:pt x="624" y="792"/>
                  <a:pt x="624" y="824"/>
                </a:cubicBezTo>
                <a:cubicBezTo>
                  <a:pt x="624" y="856"/>
                  <a:pt x="616" y="864"/>
                  <a:pt x="624" y="872"/>
                </a:cubicBezTo>
                <a:cubicBezTo>
                  <a:pt x="632" y="880"/>
                  <a:pt x="656" y="864"/>
                  <a:pt x="672" y="872"/>
                </a:cubicBezTo>
                <a:cubicBezTo>
                  <a:pt x="688" y="880"/>
                  <a:pt x="704" y="912"/>
                  <a:pt x="720" y="920"/>
                </a:cubicBezTo>
                <a:cubicBezTo>
                  <a:pt x="736" y="928"/>
                  <a:pt x="760" y="904"/>
                  <a:pt x="768" y="920"/>
                </a:cubicBezTo>
                <a:cubicBezTo>
                  <a:pt x="776" y="936"/>
                  <a:pt x="760" y="992"/>
                  <a:pt x="768" y="1016"/>
                </a:cubicBezTo>
                <a:cubicBezTo>
                  <a:pt x="776" y="1040"/>
                  <a:pt x="800" y="1048"/>
                  <a:pt x="816" y="1064"/>
                </a:cubicBezTo>
                <a:cubicBezTo>
                  <a:pt x="832" y="1080"/>
                  <a:pt x="856" y="1096"/>
                  <a:pt x="864" y="1112"/>
                </a:cubicBezTo>
                <a:cubicBezTo>
                  <a:pt x="872" y="1128"/>
                  <a:pt x="880" y="1144"/>
                  <a:pt x="864" y="1160"/>
                </a:cubicBezTo>
                <a:cubicBezTo>
                  <a:pt x="848" y="1176"/>
                  <a:pt x="792" y="1208"/>
                  <a:pt x="768" y="1208"/>
                </a:cubicBezTo>
                <a:cubicBezTo>
                  <a:pt x="744" y="1208"/>
                  <a:pt x="744" y="1160"/>
                  <a:pt x="720" y="1160"/>
                </a:cubicBezTo>
                <a:cubicBezTo>
                  <a:pt x="696" y="1160"/>
                  <a:pt x="640" y="1192"/>
                  <a:pt x="624" y="1208"/>
                </a:cubicBezTo>
                <a:cubicBezTo>
                  <a:pt x="608" y="1224"/>
                  <a:pt x="632" y="1240"/>
                  <a:pt x="624" y="1256"/>
                </a:cubicBezTo>
                <a:cubicBezTo>
                  <a:pt x="616" y="1272"/>
                  <a:pt x="576" y="1288"/>
                  <a:pt x="576" y="1304"/>
                </a:cubicBezTo>
                <a:cubicBezTo>
                  <a:pt x="576" y="1320"/>
                  <a:pt x="608" y="1336"/>
                  <a:pt x="624" y="1352"/>
                </a:cubicBezTo>
                <a:cubicBezTo>
                  <a:pt x="640" y="1368"/>
                  <a:pt x="672" y="1392"/>
                  <a:pt x="672" y="1400"/>
                </a:cubicBezTo>
                <a:cubicBezTo>
                  <a:pt x="672" y="1408"/>
                  <a:pt x="648" y="1408"/>
                  <a:pt x="624" y="1400"/>
                </a:cubicBezTo>
                <a:cubicBezTo>
                  <a:pt x="600" y="1392"/>
                  <a:pt x="536" y="1368"/>
                  <a:pt x="528" y="1352"/>
                </a:cubicBezTo>
                <a:cubicBezTo>
                  <a:pt x="520" y="1336"/>
                  <a:pt x="568" y="1320"/>
                  <a:pt x="576" y="1304"/>
                </a:cubicBezTo>
                <a:cubicBezTo>
                  <a:pt x="584" y="1288"/>
                  <a:pt x="600" y="1264"/>
                  <a:pt x="576" y="1256"/>
                </a:cubicBezTo>
                <a:cubicBezTo>
                  <a:pt x="552" y="1248"/>
                  <a:pt x="464" y="1256"/>
                  <a:pt x="432" y="1256"/>
                </a:cubicBezTo>
                <a:cubicBezTo>
                  <a:pt x="400" y="1256"/>
                  <a:pt x="400" y="1240"/>
                  <a:pt x="384" y="1256"/>
                </a:cubicBezTo>
                <a:cubicBezTo>
                  <a:pt x="368" y="1272"/>
                  <a:pt x="336" y="1328"/>
                  <a:pt x="336" y="1352"/>
                </a:cubicBezTo>
                <a:cubicBezTo>
                  <a:pt x="336" y="1376"/>
                  <a:pt x="368" y="1392"/>
                  <a:pt x="384" y="1400"/>
                </a:cubicBezTo>
                <a:cubicBezTo>
                  <a:pt x="400" y="1408"/>
                  <a:pt x="432" y="1384"/>
                  <a:pt x="432" y="1400"/>
                </a:cubicBezTo>
                <a:cubicBezTo>
                  <a:pt x="432" y="1416"/>
                  <a:pt x="408" y="1488"/>
                  <a:pt x="384" y="1496"/>
                </a:cubicBezTo>
                <a:cubicBezTo>
                  <a:pt x="360" y="1504"/>
                  <a:pt x="312" y="1456"/>
                  <a:pt x="288" y="1448"/>
                </a:cubicBezTo>
                <a:cubicBezTo>
                  <a:pt x="264" y="1440"/>
                  <a:pt x="256" y="1432"/>
                  <a:pt x="240" y="1448"/>
                </a:cubicBezTo>
                <a:cubicBezTo>
                  <a:pt x="224" y="1464"/>
                  <a:pt x="192" y="1512"/>
                  <a:pt x="192" y="1544"/>
                </a:cubicBezTo>
                <a:cubicBezTo>
                  <a:pt x="192" y="1576"/>
                  <a:pt x="216" y="1616"/>
                  <a:pt x="240" y="1640"/>
                </a:cubicBezTo>
                <a:cubicBezTo>
                  <a:pt x="264" y="1664"/>
                  <a:pt x="320" y="1656"/>
                  <a:pt x="336" y="1688"/>
                </a:cubicBezTo>
                <a:cubicBezTo>
                  <a:pt x="352" y="1720"/>
                  <a:pt x="360" y="1808"/>
                  <a:pt x="336" y="1832"/>
                </a:cubicBezTo>
                <a:cubicBezTo>
                  <a:pt x="312" y="1856"/>
                  <a:pt x="240" y="1824"/>
                  <a:pt x="192" y="1832"/>
                </a:cubicBezTo>
                <a:cubicBezTo>
                  <a:pt x="144" y="1840"/>
                  <a:pt x="72" y="1864"/>
                  <a:pt x="48" y="1880"/>
                </a:cubicBezTo>
                <a:cubicBezTo>
                  <a:pt x="24" y="1896"/>
                  <a:pt x="56" y="1912"/>
                  <a:pt x="48" y="1928"/>
                </a:cubicBezTo>
                <a:cubicBezTo>
                  <a:pt x="40" y="1944"/>
                  <a:pt x="0" y="1952"/>
                  <a:pt x="0" y="1976"/>
                </a:cubicBezTo>
                <a:cubicBezTo>
                  <a:pt x="0" y="2000"/>
                  <a:pt x="24" y="2048"/>
                  <a:pt x="48" y="2072"/>
                </a:cubicBezTo>
                <a:cubicBezTo>
                  <a:pt x="72" y="2096"/>
                  <a:pt x="112" y="2112"/>
                  <a:pt x="144" y="2120"/>
                </a:cubicBezTo>
                <a:cubicBezTo>
                  <a:pt x="176" y="2128"/>
                  <a:pt x="216" y="2128"/>
                  <a:pt x="240" y="2120"/>
                </a:cubicBezTo>
                <a:cubicBezTo>
                  <a:pt x="264" y="2112"/>
                  <a:pt x="264" y="2072"/>
                  <a:pt x="288" y="2072"/>
                </a:cubicBezTo>
                <a:cubicBezTo>
                  <a:pt x="312" y="2072"/>
                  <a:pt x="352" y="2112"/>
                  <a:pt x="384" y="2120"/>
                </a:cubicBezTo>
                <a:cubicBezTo>
                  <a:pt x="416" y="2128"/>
                  <a:pt x="456" y="2120"/>
                  <a:pt x="480" y="2120"/>
                </a:cubicBezTo>
                <a:cubicBezTo>
                  <a:pt x="504" y="2120"/>
                  <a:pt x="512" y="2112"/>
                  <a:pt x="528" y="2120"/>
                </a:cubicBezTo>
                <a:cubicBezTo>
                  <a:pt x="544" y="2128"/>
                  <a:pt x="560" y="2144"/>
                  <a:pt x="576" y="2168"/>
                </a:cubicBezTo>
                <a:cubicBezTo>
                  <a:pt x="592" y="2192"/>
                  <a:pt x="592" y="2232"/>
                  <a:pt x="624" y="2264"/>
                </a:cubicBezTo>
                <a:cubicBezTo>
                  <a:pt x="656" y="2296"/>
                  <a:pt x="744" y="2320"/>
                  <a:pt x="768" y="2360"/>
                </a:cubicBezTo>
                <a:cubicBezTo>
                  <a:pt x="792" y="2400"/>
                  <a:pt x="760" y="2472"/>
                  <a:pt x="768" y="2504"/>
                </a:cubicBezTo>
                <a:cubicBezTo>
                  <a:pt x="776" y="2536"/>
                  <a:pt x="792" y="2544"/>
                  <a:pt x="816" y="2552"/>
                </a:cubicBezTo>
                <a:cubicBezTo>
                  <a:pt x="840" y="2560"/>
                  <a:pt x="888" y="2576"/>
                  <a:pt x="912" y="2552"/>
                </a:cubicBezTo>
                <a:cubicBezTo>
                  <a:pt x="936" y="2528"/>
                  <a:pt x="936" y="2432"/>
                  <a:pt x="960" y="2408"/>
                </a:cubicBezTo>
                <a:cubicBezTo>
                  <a:pt x="984" y="2384"/>
                  <a:pt x="1032" y="2400"/>
                  <a:pt x="1056" y="2408"/>
                </a:cubicBezTo>
                <a:cubicBezTo>
                  <a:pt x="1080" y="2416"/>
                  <a:pt x="1080" y="2448"/>
                  <a:pt x="1104" y="2456"/>
                </a:cubicBezTo>
                <a:cubicBezTo>
                  <a:pt x="1128" y="2464"/>
                  <a:pt x="1176" y="2464"/>
                  <a:pt x="1200" y="2456"/>
                </a:cubicBezTo>
                <a:cubicBezTo>
                  <a:pt x="1224" y="2448"/>
                  <a:pt x="1224" y="2416"/>
                  <a:pt x="1248" y="2408"/>
                </a:cubicBezTo>
                <a:cubicBezTo>
                  <a:pt x="1272" y="2400"/>
                  <a:pt x="1320" y="2416"/>
                  <a:pt x="1344" y="2408"/>
                </a:cubicBezTo>
                <a:cubicBezTo>
                  <a:pt x="1368" y="2400"/>
                  <a:pt x="1368" y="2384"/>
                  <a:pt x="1392" y="2360"/>
                </a:cubicBezTo>
                <a:cubicBezTo>
                  <a:pt x="1416" y="2336"/>
                  <a:pt x="1456" y="2280"/>
                  <a:pt x="1488" y="2264"/>
                </a:cubicBezTo>
                <a:cubicBezTo>
                  <a:pt x="1520" y="2248"/>
                  <a:pt x="1576" y="2256"/>
                  <a:pt x="1584" y="2264"/>
                </a:cubicBezTo>
                <a:cubicBezTo>
                  <a:pt x="1592" y="2272"/>
                  <a:pt x="1552" y="2296"/>
                  <a:pt x="1536" y="2312"/>
                </a:cubicBezTo>
                <a:cubicBezTo>
                  <a:pt x="1520" y="2328"/>
                  <a:pt x="1480" y="2352"/>
                  <a:pt x="1488" y="2360"/>
                </a:cubicBezTo>
                <a:cubicBezTo>
                  <a:pt x="1496" y="2368"/>
                  <a:pt x="1576" y="2352"/>
                  <a:pt x="1584" y="2360"/>
                </a:cubicBezTo>
                <a:cubicBezTo>
                  <a:pt x="1592" y="2368"/>
                  <a:pt x="1552" y="2392"/>
                  <a:pt x="1536" y="2408"/>
                </a:cubicBezTo>
                <a:cubicBezTo>
                  <a:pt x="1520" y="2424"/>
                  <a:pt x="1512" y="2440"/>
                  <a:pt x="1488" y="2456"/>
                </a:cubicBezTo>
                <a:cubicBezTo>
                  <a:pt x="1464" y="2472"/>
                  <a:pt x="1416" y="2496"/>
                  <a:pt x="1392" y="2504"/>
                </a:cubicBezTo>
                <a:cubicBezTo>
                  <a:pt x="1368" y="2512"/>
                  <a:pt x="1360" y="2512"/>
                  <a:pt x="1344" y="2504"/>
                </a:cubicBezTo>
                <a:cubicBezTo>
                  <a:pt x="1328" y="2496"/>
                  <a:pt x="1320" y="2464"/>
                  <a:pt x="1296" y="2456"/>
                </a:cubicBezTo>
                <a:cubicBezTo>
                  <a:pt x="1272" y="2448"/>
                  <a:pt x="1224" y="2448"/>
                  <a:pt x="1200" y="2456"/>
                </a:cubicBezTo>
                <a:cubicBezTo>
                  <a:pt x="1176" y="2464"/>
                  <a:pt x="1152" y="2488"/>
                  <a:pt x="1152" y="2504"/>
                </a:cubicBezTo>
                <a:cubicBezTo>
                  <a:pt x="1152" y="2520"/>
                  <a:pt x="1176" y="2536"/>
                  <a:pt x="1200" y="2552"/>
                </a:cubicBezTo>
                <a:cubicBezTo>
                  <a:pt x="1224" y="2568"/>
                  <a:pt x="1272" y="2600"/>
                  <a:pt x="1296" y="2600"/>
                </a:cubicBezTo>
                <a:cubicBezTo>
                  <a:pt x="1320" y="2600"/>
                  <a:pt x="1312" y="2568"/>
                  <a:pt x="1344" y="2552"/>
                </a:cubicBezTo>
                <a:cubicBezTo>
                  <a:pt x="1376" y="2536"/>
                  <a:pt x="1440" y="2504"/>
                  <a:pt x="1488" y="2504"/>
                </a:cubicBezTo>
                <a:cubicBezTo>
                  <a:pt x="1536" y="2504"/>
                  <a:pt x="1568" y="2536"/>
                  <a:pt x="1632" y="2552"/>
                </a:cubicBezTo>
                <a:cubicBezTo>
                  <a:pt x="1696" y="2568"/>
                  <a:pt x="1824" y="2576"/>
                  <a:pt x="1872" y="2600"/>
                </a:cubicBezTo>
                <a:cubicBezTo>
                  <a:pt x="1920" y="2624"/>
                  <a:pt x="1904" y="2664"/>
                  <a:pt x="1920" y="2696"/>
                </a:cubicBezTo>
                <a:cubicBezTo>
                  <a:pt x="1936" y="2728"/>
                  <a:pt x="1936" y="2768"/>
                  <a:pt x="1968" y="2792"/>
                </a:cubicBezTo>
                <a:cubicBezTo>
                  <a:pt x="2000" y="2816"/>
                  <a:pt x="2056" y="2832"/>
                  <a:pt x="2112" y="2840"/>
                </a:cubicBezTo>
                <a:cubicBezTo>
                  <a:pt x="2168" y="2848"/>
                  <a:pt x="2248" y="2840"/>
                  <a:pt x="2304" y="2840"/>
                </a:cubicBezTo>
                <a:cubicBezTo>
                  <a:pt x="2360" y="2840"/>
                  <a:pt x="2424" y="2856"/>
                  <a:pt x="2448" y="2840"/>
                </a:cubicBezTo>
                <a:cubicBezTo>
                  <a:pt x="2472" y="2824"/>
                  <a:pt x="2424" y="2752"/>
                  <a:pt x="2448" y="2744"/>
                </a:cubicBezTo>
                <a:cubicBezTo>
                  <a:pt x="2472" y="2736"/>
                  <a:pt x="2568" y="2800"/>
                  <a:pt x="2592" y="2792"/>
                </a:cubicBezTo>
                <a:cubicBezTo>
                  <a:pt x="2616" y="2784"/>
                  <a:pt x="2592" y="2720"/>
                  <a:pt x="2592" y="2696"/>
                </a:cubicBezTo>
                <a:cubicBezTo>
                  <a:pt x="2592" y="2672"/>
                  <a:pt x="2608" y="2664"/>
                  <a:pt x="2592" y="2648"/>
                </a:cubicBezTo>
                <a:cubicBezTo>
                  <a:pt x="2576" y="2632"/>
                  <a:pt x="2528" y="2624"/>
                  <a:pt x="2496" y="2600"/>
                </a:cubicBezTo>
                <a:cubicBezTo>
                  <a:pt x="2464" y="2576"/>
                  <a:pt x="2432" y="2536"/>
                  <a:pt x="2400" y="2504"/>
                </a:cubicBezTo>
                <a:cubicBezTo>
                  <a:pt x="2368" y="2472"/>
                  <a:pt x="2336" y="2432"/>
                  <a:pt x="2304" y="2408"/>
                </a:cubicBezTo>
                <a:cubicBezTo>
                  <a:pt x="2272" y="2384"/>
                  <a:pt x="2224" y="2392"/>
                  <a:pt x="2208" y="2360"/>
                </a:cubicBezTo>
                <a:cubicBezTo>
                  <a:pt x="2192" y="2328"/>
                  <a:pt x="2192" y="2240"/>
                  <a:pt x="2208" y="2216"/>
                </a:cubicBezTo>
                <a:cubicBezTo>
                  <a:pt x="2224" y="2192"/>
                  <a:pt x="2288" y="2232"/>
                  <a:pt x="2304" y="2216"/>
                </a:cubicBezTo>
                <a:cubicBezTo>
                  <a:pt x="2320" y="2200"/>
                  <a:pt x="2288" y="2144"/>
                  <a:pt x="2304" y="2120"/>
                </a:cubicBezTo>
                <a:cubicBezTo>
                  <a:pt x="2320" y="2096"/>
                  <a:pt x="2384" y="2088"/>
                  <a:pt x="2400" y="2072"/>
                </a:cubicBezTo>
                <a:cubicBezTo>
                  <a:pt x="2416" y="2056"/>
                  <a:pt x="2376" y="2040"/>
                  <a:pt x="2400" y="2024"/>
                </a:cubicBezTo>
                <a:cubicBezTo>
                  <a:pt x="2424" y="2008"/>
                  <a:pt x="2496" y="1968"/>
                  <a:pt x="2544" y="1976"/>
                </a:cubicBezTo>
                <a:cubicBezTo>
                  <a:pt x="2592" y="1984"/>
                  <a:pt x="2648" y="2056"/>
                  <a:pt x="2688" y="2072"/>
                </a:cubicBezTo>
                <a:cubicBezTo>
                  <a:pt x="2728" y="2088"/>
                  <a:pt x="2776" y="2064"/>
                  <a:pt x="2784" y="2072"/>
                </a:cubicBezTo>
                <a:cubicBezTo>
                  <a:pt x="2792" y="2080"/>
                  <a:pt x="2744" y="2104"/>
                  <a:pt x="2736" y="2120"/>
                </a:cubicBezTo>
                <a:cubicBezTo>
                  <a:pt x="2728" y="2136"/>
                  <a:pt x="2744" y="2160"/>
                  <a:pt x="2736" y="2168"/>
                </a:cubicBezTo>
                <a:cubicBezTo>
                  <a:pt x="2728" y="2176"/>
                  <a:pt x="2696" y="2176"/>
                  <a:pt x="2688" y="2168"/>
                </a:cubicBezTo>
                <a:cubicBezTo>
                  <a:pt x="2680" y="2160"/>
                  <a:pt x="2696" y="2120"/>
                  <a:pt x="2688" y="2120"/>
                </a:cubicBezTo>
                <a:cubicBezTo>
                  <a:pt x="2680" y="2120"/>
                  <a:pt x="2656" y="2168"/>
                  <a:pt x="2640" y="2168"/>
                </a:cubicBezTo>
                <a:cubicBezTo>
                  <a:pt x="2624" y="2168"/>
                  <a:pt x="2616" y="2120"/>
                  <a:pt x="2592" y="2120"/>
                </a:cubicBezTo>
                <a:cubicBezTo>
                  <a:pt x="2568" y="2120"/>
                  <a:pt x="2504" y="2152"/>
                  <a:pt x="2496" y="2168"/>
                </a:cubicBezTo>
                <a:cubicBezTo>
                  <a:pt x="2488" y="2184"/>
                  <a:pt x="2552" y="2200"/>
                  <a:pt x="2544" y="2216"/>
                </a:cubicBezTo>
                <a:cubicBezTo>
                  <a:pt x="2536" y="2232"/>
                  <a:pt x="2448" y="2248"/>
                  <a:pt x="2448" y="2264"/>
                </a:cubicBezTo>
                <a:cubicBezTo>
                  <a:pt x="2448" y="2280"/>
                  <a:pt x="2512" y="2296"/>
                  <a:pt x="2544" y="2312"/>
                </a:cubicBezTo>
                <a:cubicBezTo>
                  <a:pt x="2576" y="2328"/>
                  <a:pt x="2608" y="2352"/>
                  <a:pt x="2640" y="2360"/>
                </a:cubicBezTo>
                <a:cubicBezTo>
                  <a:pt x="2672" y="2368"/>
                  <a:pt x="2720" y="2344"/>
                  <a:pt x="2736" y="2360"/>
                </a:cubicBezTo>
                <a:cubicBezTo>
                  <a:pt x="2752" y="2376"/>
                  <a:pt x="2720" y="2448"/>
                  <a:pt x="2736" y="2456"/>
                </a:cubicBezTo>
                <a:cubicBezTo>
                  <a:pt x="2752" y="2464"/>
                  <a:pt x="2816" y="2424"/>
                  <a:pt x="2832" y="2408"/>
                </a:cubicBezTo>
                <a:cubicBezTo>
                  <a:pt x="2848" y="2392"/>
                  <a:pt x="2824" y="2360"/>
                  <a:pt x="2832" y="2360"/>
                </a:cubicBezTo>
                <a:cubicBezTo>
                  <a:pt x="2840" y="2360"/>
                  <a:pt x="2856" y="2392"/>
                  <a:pt x="2880" y="2408"/>
                </a:cubicBezTo>
                <a:cubicBezTo>
                  <a:pt x="2904" y="2424"/>
                  <a:pt x="2992" y="2432"/>
                  <a:pt x="2976" y="2456"/>
                </a:cubicBezTo>
                <a:cubicBezTo>
                  <a:pt x="2960" y="2480"/>
                  <a:pt x="2784" y="2528"/>
                  <a:pt x="2784" y="2552"/>
                </a:cubicBezTo>
                <a:cubicBezTo>
                  <a:pt x="2784" y="2576"/>
                  <a:pt x="2936" y="2584"/>
                  <a:pt x="2976" y="2600"/>
                </a:cubicBezTo>
                <a:cubicBezTo>
                  <a:pt x="3016" y="2616"/>
                  <a:pt x="3020" y="2632"/>
                  <a:pt x="3024" y="2648"/>
                </a:cubicBez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Rectangle 20"/>
          <p:cNvSpPr>
            <a:spLocks noChangeArrowheads="1"/>
          </p:cNvSpPr>
          <p:nvPr/>
        </p:nvSpPr>
        <p:spPr bwMode="auto">
          <a:xfrm>
            <a:off x="685800" y="762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r>
              <a:rPr lang="en-US" altLang="vi-VN" sz="2400" u="none">
                <a:solidFill>
                  <a:srgbClr val="CC0000"/>
                </a:solidFill>
                <a:latin typeface="VNI-Times" pitchFamily="2" charset="0"/>
              </a:rPr>
              <a:t>Naêm 1914, ñeá quoác Nga chieám 1/6 laõnh thoå theá giôùi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1875"/>
                                        </p:tgtEl>
                                        <p:attrNameLst>
                                          <p:attrName>style.visibility</p:attrName>
                                        </p:attrNameLst>
                                      </p:cBhvr>
                                      <p:to>
                                        <p:strVal val="visible"/>
                                      </p:to>
                                    </p:set>
                                    <p:animEffect transition="in" filter="wedge">
                                      <p:cBhvr>
                                        <p:cTn id="7" dur="1000"/>
                                        <p:tgtEl>
                                          <p:spTgt spid="121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762000"/>
            <a:ext cx="8915400" cy="762000"/>
          </a:xfrm>
        </p:spPr>
        <p:txBody>
          <a:bodyPr/>
          <a:lstStyle/>
          <a:p>
            <a:pPr algn="l" eaLnBrk="1" hangingPunct="1"/>
            <a:r>
              <a:rPr lang="en-US" altLang="vi-VN" sz="3200" b="1" u="sng" smtClean="0">
                <a:solidFill>
                  <a:srgbClr val="0000FF"/>
                </a:solidFill>
                <a:latin typeface="VNI-Times" pitchFamily="2" charset="0"/>
              </a:rPr>
              <a:t>I. Hai cuộc caùch maïng ở  nước Nga naêm 1917</a:t>
            </a:r>
          </a:p>
        </p:txBody>
      </p:sp>
      <p:sp>
        <p:nvSpPr>
          <p:cNvPr id="5123" name="Rectangle 3"/>
          <p:cNvSpPr>
            <a:spLocks noGrp="1" noChangeArrowheads="1"/>
          </p:cNvSpPr>
          <p:nvPr>
            <p:ph type="body" idx="1"/>
          </p:nvPr>
        </p:nvSpPr>
        <p:spPr>
          <a:xfrm>
            <a:off x="0" y="1544638"/>
            <a:ext cx="6858000" cy="533400"/>
          </a:xfrm>
        </p:spPr>
        <p:txBody>
          <a:bodyPr/>
          <a:lstStyle/>
          <a:p>
            <a:pPr eaLnBrk="1" hangingPunct="1">
              <a:lnSpc>
                <a:spcPct val="90000"/>
              </a:lnSpc>
              <a:buFontTx/>
              <a:buNone/>
            </a:pPr>
            <a:r>
              <a:rPr lang="en-US" altLang="vi-VN" sz="2800" b="1" u="sng" smtClean="0">
                <a:solidFill>
                  <a:srgbClr val="0000FF"/>
                </a:solidFill>
                <a:latin typeface="VNI-Times" pitchFamily="2" charset="0"/>
              </a:rPr>
              <a:t>1. Tình hình nöôùc Nga tröôùc caùch maïng</a:t>
            </a:r>
          </a:p>
        </p:txBody>
      </p:sp>
      <p:sp>
        <p:nvSpPr>
          <p:cNvPr id="5124" name="Rectangle 11"/>
          <p:cNvSpPr>
            <a:spLocks noChangeArrowheads="1"/>
          </p:cNvSpPr>
          <p:nvPr/>
        </p:nvSpPr>
        <p:spPr bwMode="auto">
          <a:xfrm>
            <a:off x="0" y="0"/>
            <a:ext cx="9144000" cy="762000"/>
          </a:xfrm>
          <a:prstGeom prst="rect">
            <a:avLst/>
          </a:prstGeom>
          <a:solidFill>
            <a:srgbClr val="CCFFCC">
              <a:alpha val="89803"/>
            </a:srgbClr>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u="none">
                <a:solidFill>
                  <a:srgbClr val="CC3300"/>
                </a:solidFill>
              </a:rPr>
              <a:t>TIẾT 23  BÀI 15   CÁCH MẠNG THÁNG MƯỜI NGA NĂM 1917 VÀ </a:t>
            </a:r>
          </a:p>
          <a:p>
            <a:pPr algn="ctr" eaLnBrk="1" hangingPunct="1"/>
            <a:r>
              <a:rPr lang="en-US" altLang="vi-VN" u="none">
                <a:solidFill>
                  <a:srgbClr val="CC3300"/>
                </a:solidFill>
              </a:rPr>
              <a:t>CuỘC ĐẤU TRANH BẢO VỆ CÁCH MẠNG (1917 – 1921)</a:t>
            </a:r>
          </a:p>
        </p:txBody>
      </p:sp>
      <p:sp>
        <p:nvSpPr>
          <p:cNvPr id="239630" name="AutoShape 14"/>
          <p:cNvSpPr>
            <a:spLocks noChangeArrowheads="1"/>
          </p:cNvSpPr>
          <p:nvPr/>
        </p:nvSpPr>
        <p:spPr bwMode="auto">
          <a:xfrm>
            <a:off x="1066800" y="2286000"/>
            <a:ext cx="7239000" cy="3810000"/>
          </a:xfrm>
          <a:prstGeom prst="cloudCallout">
            <a:avLst>
              <a:gd name="adj1" fmla="val 4542"/>
              <a:gd name="adj2" fmla="val 77583"/>
            </a:avLst>
          </a:prstGeom>
          <a:solidFill>
            <a:srgbClr val="FFCCFF">
              <a:alpha val="63136"/>
            </a:srgbClr>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buFont typeface="Wingdings" pitchFamily="2" charset="2"/>
              <a:buNone/>
            </a:pPr>
            <a:r>
              <a:rPr lang="en-US" altLang="vi-VN" sz="3600" i="1" u="none">
                <a:latin typeface="Times New Roman" pitchFamily="18" charset="0"/>
              </a:rPr>
              <a:t>Em hãy nêu những nét chính về tình hình chính trị nước Nga sau cách mạng </a:t>
            </a:r>
          </a:p>
          <a:p>
            <a:pPr algn="ctr" eaLnBrk="1" hangingPunct="1">
              <a:buFont typeface="Wingdings" pitchFamily="2" charset="2"/>
              <a:buNone/>
            </a:pPr>
            <a:r>
              <a:rPr lang="en-US" altLang="vi-VN" sz="3600" i="1" u="none">
                <a:latin typeface="Times New Roman" pitchFamily="18" charset="0"/>
              </a:rPr>
              <a:t>1905 – 1907 ?</a:t>
            </a:r>
          </a:p>
          <a:p>
            <a:pPr algn="ctr" eaLnBrk="1" hangingPunct="1"/>
            <a:endParaRPr lang="en-US" altLang="vi-VN" sz="36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9630"/>
                                        </p:tgtEl>
                                        <p:attrNameLst>
                                          <p:attrName>style.visibility</p:attrName>
                                        </p:attrNameLst>
                                      </p:cBhvr>
                                      <p:to>
                                        <p:strVal val="visible"/>
                                      </p:to>
                                    </p:set>
                                    <p:anim calcmode="lin" valueType="num">
                                      <p:cBhvr>
                                        <p:cTn id="7" dur="1000" fill="hold"/>
                                        <p:tgtEl>
                                          <p:spTgt spid="239630"/>
                                        </p:tgtEl>
                                        <p:attrNameLst>
                                          <p:attrName>ppt_w</p:attrName>
                                        </p:attrNameLst>
                                      </p:cBhvr>
                                      <p:tavLst>
                                        <p:tav tm="0">
                                          <p:val>
                                            <p:fltVal val="0"/>
                                          </p:val>
                                        </p:tav>
                                        <p:tav tm="100000">
                                          <p:val>
                                            <p:strVal val="#ppt_w"/>
                                          </p:val>
                                        </p:tav>
                                      </p:tavLst>
                                    </p:anim>
                                    <p:anim calcmode="lin" valueType="num">
                                      <p:cBhvr>
                                        <p:cTn id="8" dur="1000" fill="hold"/>
                                        <p:tgtEl>
                                          <p:spTgt spid="239630"/>
                                        </p:tgtEl>
                                        <p:attrNameLst>
                                          <p:attrName>ppt_h</p:attrName>
                                        </p:attrNameLst>
                                      </p:cBhvr>
                                      <p:tavLst>
                                        <p:tav tm="0">
                                          <p:val>
                                            <p:fltVal val="0"/>
                                          </p:val>
                                        </p:tav>
                                        <p:tav tm="100000">
                                          <p:val>
                                            <p:strVal val="#ppt_h"/>
                                          </p:val>
                                        </p:tav>
                                      </p:tavLst>
                                    </p:anim>
                                    <p:anim calcmode="lin" valueType="num">
                                      <p:cBhvr>
                                        <p:cTn id="9" dur="1000" fill="hold"/>
                                        <p:tgtEl>
                                          <p:spTgt spid="2396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96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457200" y="0"/>
            <a:ext cx="7848600" cy="762000"/>
          </a:xfrm>
        </p:spPr>
        <p:txBody>
          <a:bodyPr/>
          <a:lstStyle/>
          <a:p>
            <a:pPr eaLnBrk="1" hangingPunct="1">
              <a:buFontTx/>
              <a:buNone/>
            </a:pPr>
            <a:r>
              <a:rPr lang="en-US" altLang="vi-VN" sz="3600" b="1" smtClean="0">
                <a:solidFill>
                  <a:srgbClr val="FFFF00"/>
                </a:solidFill>
                <a:latin typeface="VNI-Times" pitchFamily="2" charset="0"/>
              </a:rPr>
              <a:t>1.  </a:t>
            </a:r>
            <a:r>
              <a:rPr lang="en-US" altLang="vi-VN" sz="3600" b="1" u="sng" smtClean="0">
                <a:solidFill>
                  <a:srgbClr val="FFFF00"/>
                </a:solidFill>
                <a:latin typeface="VNI-Times" pitchFamily="2" charset="0"/>
              </a:rPr>
              <a:t>Nöôùc Nga tröôùc caùch maïng</a:t>
            </a:r>
            <a:endParaRPr lang="en-US" altLang="vi-VN" sz="3600" b="1" smtClean="0">
              <a:solidFill>
                <a:srgbClr val="FFFF00"/>
              </a:solidFill>
              <a:latin typeface="VNI-Times" pitchFamily="2" charset="0"/>
            </a:endParaRPr>
          </a:p>
        </p:txBody>
      </p:sp>
      <p:sp>
        <p:nvSpPr>
          <p:cNvPr id="6147" name="Rectangle 4"/>
          <p:cNvSpPr>
            <a:spLocks noChangeArrowheads="1"/>
          </p:cNvSpPr>
          <p:nvPr/>
        </p:nvSpPr>
        <p:spPr bwMode="auto">
          <a:xfrm>
            <a:off x="228600" y="1371600"/>
            <a:ext cx="2225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buFont typeface="Wingdings" pitchFamily="2" charset="2"/>
              <a:buChar char="v"/>
            </a:pPr>
            <a:r>
              <a:rPr lang="en-US" altLang="vi-VN" sz="2400" u="none">
                <a:solidFill>
                  <a:srgbClr val="0000FF"/>
                </a:solidFill>
                <a:latin typeface="VNI-Times" pitchFamily="2" charset="0"/>
              </a:rPr>
              <a:t> </a:t>
            </a:r>
            <a:r>
              <a:rPr lang="en-US" altLang="vi-VN" sz="2400">
                <a:solidFill>
                  <a:srgbClr val="0000FF"/>
                </a:solidFill>
                <a:latin typeface="VNI-Times" pitchFamily="2" charset="0"/>
              </a:rPr>
              <a:t>Veà Chính trò</a:t>
            </a:r>
          </a:p>
        </p:txBody>
      </p:sp>
      <p:grpSp>
        <p:nvGrpSpPr>
          <p:cNvPr id="240670" name="Group 30"/>
          <p:cNvGrpSpPr>
            <a:grpSpLocks/>
          </p:cNvGrpSpPr>
          <p:nvPr/>
        </p:nvGrpSpPr>
        <p:grpSpPr bwMode="auto">
          <a:xfrm>
            <a:off x="0" y="1447800"/>
            <a:ext cx="9144000" cy="5029200"/>
            <a:chOff x="0" y="912"/>
            <a:chExt cx="5760" cy="3168"/>
          </a:xfrm>
        </p:grpSpPr>
        <p:grpSp>
          <p:nvGrpSpPr>
            <p:cNvPr id="6156" name="Group 25"/>
            <p:cNvGrpSpPr>
              <a:grpSpLocks/>
            </p:cNvGrpSpPr>
            <p:nvPr/>
          </p:nvGrpSpPr>
          <p:grpSpPr bwMode="auto">
            <a:xfrm>
              <a:off x="0" y="912"/>
              <a:ext cx="5760" cy="3168"/>
              <a:chOff x="0" y="720"/>
              <a:chExt cx="5760" cy="3456"/>
            </a:xfrm>
          </p:grpSpPr>
          <p:sp>
            <p:nvSpPr>
              <p:cNvPr id="6158" name="Rectangle 5"/>
              <p:cNvSpPr>
                <a:spLocks noChangeArrowheads="1"/>
              </p:cNvSpPr>
              <p:nvPr/>
            </p:nvSpPr>
            <p:spPr bwMode="auto">
              <a:xfrm>
                <a:off x="0" y="1104"/>
                <a:ext cx="3072"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r>
                  <a:rPr lang="en-US" altLang="vi-VN" sz="3000" b="0" u="none">
                    <a:solidFill>
                      <a:srgbClr val="0000FF"/>
                    </a:solidFill>
                    <a:latin typeface="VNI-Times" pitchFamily="2" charset="0"/>
                  </a:rPr>
                  <a:t>-</a:t>
                </a:r>
                <a:r>
                  <a:rPr lang="en-US" altLang="vi-VN" sz="2600" b="0" u="none">
                    <a:solidFill>
                      <a:srgbClr val="0000FF"/>
                    </a:solidFill>
                    <a:latin typeface="VNI-Times" pitchFamily="2" charset="0"/>
                  </a:rPr>
                  <a:t>Ñaàu theá kyû XX, Nga vaãn laø nöôùc quaân chuû chuyeân cheá do Nga Hoaøng Ni-coâ-lai II ñöùng ñaàu.</a:t>
                </a:r>
              </a:p>
            </p:txBody>
          </p:sp>
          <p:pic>
            <p:nvPicPr>
              <p:cNvPr id="6159" name="Picture 6" descr="nicolas 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720"/>
                <a:ext cx="2640" cy="3456"/>
              </a:xfrm>
              <a:prstGeom prst="rect">
                <a:avLst/>
              </a:prstGeom>
              <a:noFill/>
              <a:ln w="38100">
                <a:solidFill>
                  <a:srgbClr val="663300"/>
                </a:solidFill>
                <a:miter lim="800000"/>
                <a:headEnd/>
                <a:tailEnd/>
              </a:ln>
              <a:extLst>
                <a:ext uri="{909E8E84-426E-40DD-AFC4-6F175D3DCCD1}">
                  <a14:hiddenFill xmlns:a14="http://schemas.microsoft.com/office/drawing/2010/main">
                    <a:solidFill>
                      <a:srgbClr val="FFFFFF"/>
                    </a:solidFill>
                  </a14:hiddenFill>
                </a:ext>
              </a:extLst>
            </p:spPr>
          </p:pic>
        </p:grpSp>
        <p:sp>
          <p:nvSpPr>
            <p:cNvPr id="6157" name="Text Box 10"/>
            <p:cNvSpPr txBox="1">
              <a:spLocks noChangeArrowheads="1"/>
            </p:cNvSpPr>
            <p:nvPr/>
          </p:nvSpPr>
          <p:spPr bwMode="auto">
            <a:xfrm>
              <a:off x="3120" y="3648"/>
              <a:ext cx="2640" cy="389"/>
            </a:xfrm>
            <a:prstGeom prst="rect">
              <a:avLst/>
            </a:prstGeom>
            <a:solidFill>
              <a:schemeClr val="bg1"/>
            </a:solidFill>
            <a:ln w="381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a:spcBef>
                  <a:spcPct val="50000"/>
                </a:spcBef>
              </a:pPr>
              <a:r>
                <a:rPr lang="en-US" altLang="vi-VN" sz="3200" u="none">
                  <a:latin typeface="VNI-Auchon" pitchFamily="2" charset="0"/>
                </a:rPr>
                <a:t>Nga hoaøng Ni-coâ-lai II</a:t>
              </a:r>
            </a:p>
          </p:txBody>
        </p:sp>
      </p:grpSp>
      <p:sp>
        <p:nvSpPr>
          <p:cNvPr id="6149" name="Rectangle 16"/>
          <p:cNvSpPr>
            <a:spLocks noGrp="1" noChangeArrowheads="1"/>
          </p:cNvSpPr>
          <p:nvPr>
            <p:ph type="title"/>
          </p:nvPr>
        </p:nvSpPr>
        <p:spPr>
          <a:xfrm>
            <a:off x="0" y="533400"/>
            <a:ext cx="8915400" cy="762000"/>
          </a:xfrm>
          <a:noFill/>
        </p:spPr>
        <p:txBody>
          <a:bodyPr/>
          <a:lstStyle/>
          <a:p>
            <a:pPr algn="l" eaLnBrk="1" hangingPunct="1"/>
            <a:r>
              <a:rPr lang="en-US" altLang="vi-VN" sz="2800" b="1" u="sng" smtClean="0">
                <a:solidFill>
                  <a:srgbClr val="0000FF"/>
                </a:solidFill>
                <a:latin typeface="Times New Roman" pitchFamily="18" charset="0"/>
              </a:rPr>
              <a:t>I. Hai cuộc cách mạng ở  nước Nga năm 1917</a:t>
            </a:r>
          </a:p>
        </p:txBody>
      </p:sp>
      <p:sp>
        <p:nvSpPr>
          <p:cNvPr id="6150" name="Rectangle 17"/>
          <p:cNvSpPr>
            <a:spLocks noChangeArrowheads="1"/>
          </p:cNvSpPr>
          <p:nvPr/>
        </p:nvSpPr>
        <p:spPr bwMode="auto">
          <a:xfrm>
            <a:off x="0" y="1066800"/>
            <a:ext cx="586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vi-VN" sz="2400" u="none">
                <a:solidFill>
                  <a:srgbClr val="0000FF"/>
                </a:solidFill>
                <a:latin typeface="VNI-Times" pitchFamily="2" charset="0"/>
              </a:rPr>
              <a:t>1.  Tình hình nöôùc Nga tröôùc caùch maïng</a:t>
            </a:r>
          </a:p>
        </p:txBody>
      </p:sp>
      <p:sp>
        <p:nvSpPr>
          <p:cNvPr id="240659" name="Text Box 19"/>
          <p:cNvSpPr txBox="1">
            <a:spLocks noChangeArrowheads="1"/>
          </p:cNvSpPr>
          <p:nvPr/>
        </p:nvSpPr>
        <p:spPr bwMode="auto">
          <a:xfrm>
            <a:off x="0" y="3200400"/>
            <a:ext cx="4953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b="0" u="none">
                <a:solidFill>
                  <a:srgbClr val="0000FF"/>
                </a:solidFill>
                <a:latin typeface="Times New Roman" pitchFamily="18" charset="0"/>
              </a:rPr>
              <a:t>- </a:t>
            </a:r>
            <a:r>
              <a:rPr lang="en-US" altLang="vi-VN" sz="2800" b="0" u="none">
                <a:solidFill>
                  <a:srgbClr val="0000FF"/>
                </a:solidFill>
                <a:latin typeface="Times New Roman" pitchFamily="18" charset="0"/>
              </a:rPr>
              <a:t>Nga Hoàng tham gia vào chiến tranh thế giơi  thứ nhất khiến cho nước Nga rơi vào tình trạng khủng hoảng nghiêm trọng</a:t>
            </a:r>
          </a:p>
        </p:txBody>
      </p:sp>
      <p:pic>
        <p:nvPicPr>
          <p:cNvPr id="240660" name="Picture 20" descr="Phu nu Nga dau kho tien nguoi than tham gia ctranh de q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4191000" cy="5410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86" name="Picture 14" descr="LinhNgahoangngoaimattr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47800"/>
            <a:ext cx="4191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62" name="Picture 22" descr="hinh 52 su 8 m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9144000" cy="5943600"/>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69" name="Rectangle 29"/>
          <p:cNvSpPr>
            <a:spLocks noChangeArrowheads="1"/>
          </p:cNvSpPr>
          <p:nvPr/>
        </p:nvSpPr>
        <p:spPr bwMode="auto">
          <a:xfrm>
            <a:off x="0" y="762000"/>
            <a:ext cx="9144000" cy="838200"/>
          </a:xfrm>
          <a:prstGeom prst="rect">
            <a:avLst/>
          </a:prstGeom>
          <a:solidFill>
            <a:srgbClr val="EFF7A7"/>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800" b="0" u="none">
                <a:solidFill>
                  <a:srgbClr val="FF00FF"/>
                </a:solidFill>
                <a:latin typeface="Times New Roman" pitchFamily="18" charset="0"/>
              </a:rPr>
              <a:t>Quan sát bức tranh em có nhận xét gì về tình hình</a:t>
            </a:r>
          </a:p>
          <a:p>
            <a:pPr algn="ctr" eaLnBrk="1" hangingPunct="1"/>
            <a:r>
              <a:rPr lang="en-US" altLang="vi-VN" sz="2800" b="0" u="none">
                <a:solidFill>
                  <a:srgbClr val="FF00FF"/>
                </a:solidFill>
                <a:latin typeface="Times New Roman" pitchFamily="18" charset="0"/>
              </a:rPr>
              <a:t> kinh tế nước Nga những năm đầu thế kỷ XX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40670"/>
                                        </p:tgtEl>
                                        <p:attrNameLst>
                                          <p:attrName>style.visibility</p:attrName>
                                        </p:attrNameLst>
                                      </p:cBhvr>
                                      <p:to>
                                        <p:strVal val="visible"/>
                                      </p:to>
                                    </p:set>
                                    <p:anim calcmode="lin" valueType="num">
                                      <p:cBhvr>
                                        <p:cTn id="7" dur="1000" fill="hold"/>
                                        <p:tgtEl>
                                          <p:spTgt spid="240670"/>
                                        </p:tgtEl>
                                        <p:attrNameLst>
                                          <p:attrName>ppt_w</p:attrName>
                                        </p:attrNameLst>
                                      </p:cBhvr>
                                      <p:tavLst>
                                        <p:tav tm="0">
                                          <p:val>
                                            <p:strVal val="#ppt_w*0.70"/>
                                          </p:val>
                                        </p:tav>
                                        <p:tav tm="100000">
                                          <p:val>
                                            <p:strVal val="#ppt_w"/>
                                          </p:val>
                                        </p:tav>
                                      </p:tavLst>
                                    </p:anim>
                                    <p:anim calcmode="lin" valueType="num">
                                      <p:cBhvr>
                                        <p:cTn id="8" dur="1000" fill="hold"/>
                                        <p:tgtEl>
                                          <p:spTgt spid="240670"/>
                                        </p:tgtEl>
                                        <p:attrNameLst>
                                          <p:attrName>ppt_h</p:attrName>
                                        </p:attrNameLst>
                                      </p:cBhvr>
                                      <p:tavLst>
                                        <p:tav tm="0">
                                          <p:val>
                                            <p:strVal val="#ppt_h"/>
                                          </p:val>
                                        </p:tav>
                                        <p:tav tm="100000">
                                          <p:val>
                                            <p:strVal val="#ppt_h"/>
                                          </p:val>
                                        </p:tav>
                                      </p:tavLst>
                                    </p:anim>
                                    <p:animEffect transition="in" filter="fade">
                                      <p:cBhvr>
                                        <p:cTn id="9" dur="1000"/>
                                        <p:tgtEl>
                                          <p:spTgt spid="2406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0659"/>
                                        </p:tgtEl>
                                        <p:attrNameLst>
                                          <p:attrName>style.visibility</p:attrName>
                                        </p:attrNameLst>
                                      </p:cBhvr>
                                      <p:to>
                                        <p:strVal val="visible"/>
                                      </p:to>
                                    </p:set>
                                    <p:anim calcmode="lin" valueType="num">
                                      <p:cBhvr>
                                        <p:cTn id="14" dur="1000" fill="hold"/>
                                        <p:tgtEl>
                                          <p:spTgt spid="240659"/>
                                        </p:tgtEl>
                                        <p:attrNameLst>
                                          <p:attrName>ppt_w</p:attrName>
                                        </p:attrNameLst>
                                      </p:cBhvr>
                                      <p:tavLst>
                                        <p:tav tm="0">
                                          <p:val>
                                            <p:strVal val="#ppt_w*0.70"/>
                                          </p:val>
                                        </p:tav>
                                        <p:tav tm="100000">
                                          <p:val>
                                            <p:strVal val="#ppt_w"/>
                                          </p:val>
                                        </p:tav>
                                      </p:tavLst>
                                    </p:anim>
                                    <p:anim calcmode="lin" valueType="num">
                                      <p:cBhvr>
                                        <p:cTn id="15" dur="1000" fill="hold"/>
                                        <p:tgtEl>
                                          <p:spTgt spid="240659"/>
                                        </p:tgtEl>
                                        <p:attrNameLst>
                                          <p:attrName>ppt_h</p:attrName>
                                        </p:attrNameLst>
                                      </p:cBhvr>
                                      <p:tavLst>
                                        <p:tav tm="0">
                                          <p:val>
                                            <p:strVal val="#ppt_h"/>
                                          </p:val>
                                        </p:tav>
                                        <p:tav tm="100000">
                                          <p:val>
                                            <p:strVal val="#ppt_h"/>
                                          </p:val>
                                        </p:tav>
                                      </p:tavLst>
                                    </p:anim>
                                    <p:animEffect transition="in" filter="fade">
                                      <p:cBhvr>
                                        <p:cTn id="16" dur="1000"/>
                                        <p:tgtEl>
                                          <p:spTgt spid="2406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40660"/>
                                        </p:tgtEl>
                                        <p:attrNameLst>
                                          <p:attrName>style.visibility</p:attrName>
                                        </p:attrNameLst>
                                      </p:cBhvr>
                                      <p:to>
                                        <p:strVal val="visible"/>
                                      </p:to>
                                    </p:set>
                                    <p:animEffect transition="in" filter="wipe(down)">
                                      <p:cBhvr>
                                        <p:cTn id="21" dur="500"/>
                                        <p:tgtEl>
                                          <p:spTgt spid="24066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nodeType="clickEffect">
                                  <p:stCondLst>
                                    <p:cond delay="0"/>
                                  </p:stCondLst>
                                  <p:childTnLst>
                                    <p:set>
                                      <p:cBhvr>
                                        <p:cTn id="25" dur="1" fill="hold">
                                          <p:stCondLst>
                                            <p:cond delay="0"/>
                                          </p:stCondLst>
                                        </p:cTn>
                                        <p:tgtEl>
                                          <p:spTgt spid="3086"/>
                                        </p:tgtEl>
                                        <p:attrNameLst>
                                          <p:attrName>style.visibility</p:attrName>
                                        </p:attrNameLst>
                                      </p:cBhvr>
                                      <p:to>
                                        <p:strVal val="visible"/>
                                      </p:to>
                                    </p:set>
                                    <p:animEffect transition="in" filter="wheel(4)">
                                      <p:cBhvr>
                                        <p:cTn id="26" dur="2000"/>
                                        <p:tgtEl>
                                          <p:spTgt spid="308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240662"/>
                                        </p:tgtEl>
                                        <p:attrNameLst>
                                          <p:attrName>style.visibility</p:attrName>
                                        </p:attrNameLst>
                                      </p:cBhvr>
                                      <p:to>
                                        <p:strVal val="visible"/>
                                      </p:to>
                                    </p:set>
                                    <p:anim calcmode="lin" valueType="num">
                                      <p:cBhvr>
                                        <p:cTn id="31" dur="1000" fill="hold"/>
                                        <p:tgtEl>
                                          <p:spTgt spid="240662"/>
                                        </p:tgtEl>
                                        <p:attrNameLst>
                                          <p:attrName>ppt_w</p:attrName>
                                        </p:attrNameLst>
                                      </p:cBhvr>
                                      <p:tavLst>
                                        <p:tav tm="0">
                                          <p:val>
                                            <p:strVal val="#ppt_w*0.70"/>
                                          </p:val>
                                        </p:tav>
                                        <p:tav tm="100000">
                                          <p:val>
                                            <p:strVal val="#ppt_w"/>
                                          </p:val>
                                        </p:tav>
                                      </p:tavLst>
                                    </p:anim>
                                    <p:anim calcmode="lin" valueType="num">
                                      <p:cBhvr>
                                        <p:cTn id="32" dur="1000" fill="hold"/>
                                        <p:tgtEl>
                                          <p:spTgt spid="240662"/>
                                        </p:tgtEl>
                                        <p:attrNameLst>
                                          <p:attrName>ppt_h</p:attrName>
                                        </p:attrNameLst>
                                      </p:cBhvr>
                                      <p:tavLst>
                                        <p:tav tm="0">
                                          <p:val>
                                            <p:strVal val="#ppt_h"/>
                                          </p:val>
                                        </p:tav>
                                        <p:tav tm="100000">
                                          <p:val>
                                            <p:strVal val="#ppt_h"/>
                                          </p:val>
                                        </p:tav>
                                      </p:tavLst>
                                    </p:anim>
                                    <p:animEffect transition="in" filter="fade">
                                      <p:cBhvr>
                                        <p:cTn id="33" dur="1000"/>
                                        <p:tgtEl>
                                          <p:spTgt spid="24066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40669"/>
                                        </p:tgtEl>
                                        <p:attrNameLst>
                                          <p:attrName>style.visibility</p:attrName>
                                        </p:attrNameLst>
                                      </p:cBhvr>
                                      <p:to>
                                        <p:strVal val="visible"/>
                                      </p:to>
                                    </p:set>
                                    <p:animEffect transition="in" filter="randombar(horizontal)">
                                      <p:cBhvr>
                                        <p:cTn id="38" dur="500"/>
                                        <p:tgtEl>
                                          <p:spTgt spid="240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9" grpId="0"/>
      <p:bldP spid="2406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457200" y="0"/>
            <a:ext cx="7848600" cy="762000"/>
          </a:xfrm>
        </p:spPr>
        <p:txBody>
          <a:bodyPr/>
          <a:lstStyle/>
          <a:p>
            <a:pPr eaLnBrk="1" hangingPunct="1">
              <a:buFontTx/>
              <a:buNone/>
            </a:pPr>
            <a:r>
              <a:rPr lang="en-US" altLang="vi-VN" sz="3600" b="1" smtClean="0">
                <a:solidFill>
                  <a:srgbClr val="FFFF00"/>
                </a:solidFill>
                <a:latin typeface="VNI-Times" pitchFamily="2" charset="0"/>
              </a:rPr>
              <a:t>1.  </a:t>
            </a:r>
            <a:r>
              <a:rPr lang="en-US" altLang="vi-VN" sz="3600" b="1" u="sng" smtClean="0">
                <a:solidFill>
                  <a:srgbClr val="FFFF00"/>
                </a:solidFill>
                <a:latin typeface="VNI-Times" pitchFamily="2" charset="0"/>
              </a:rPr>
              <a:t>Nöôùc Nga tröôùc caùch maïng</a:t>
            </a:r>
            <a:endParaRPr lang="en-US" altLang="vi-VN" sz="3600" b="1" smtClean="0">
              <a:solidFill>
                <a:srgbClr val="FFFF00"/>
              </a:solidFill>
              <a:latin typeface="VNI-Times" pitchFamily="2" charset="0"/>
            </a:endParaRPr>
          </a:p>
        </p:txBody>
      </p:sp>
      <p:sp>
        <p:nvSpPr>
          <p:cNvPr id="7171" name="Rectangle 3"/>
          <p:cNvSpPr>
            <a:spLocks noChangeArrowheads="1"/>
          </p:cNvSpPr>
          <p:nvPr/>
        </p:nvSpPr>
        <p:spPr bwMode="auto">
          <a:xfrm>
            <a:off x="231775" y="1641475"/>
            <a:ext cx="2455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buFont typeface="Wingdings" pitchFamily="2" charset="2"/>
              <a:buNone/>
            </a:pPr>
            <a:r>
              <a:rPr lang="en-US" altLang="vi-VN" sz="2800">
                <a:solidFill>
                  <a:srgbClr val="0000FF"/>
                </a:solidFill>
                <a:latin typeface="VNI-Times" pitchFamily="2" charset="0"/>
              </a:rPr>
              <a:t>a.Veà Chính trò</a:t>
            </a:r>
          </a:p>
        </p:txBody>
      </p:sp>
      <p:sp>
        <p:nvSpPr>
          <p:cNvPr id="7172" name="Rectangle 4"/>
          <p:cNvSpPr>
            <a:spLocks noChangeArrowheads="1"/>
          </p:cNvSpPr>
          <p:nvPr/>
        </p:nvSpPr>
        <p:spPr bwMode="auto">
          <a:xfrm>
            <a:off x="114300" y="2301875"/>
            <a:ext cx="74453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r>
              <a:rPr lang="en-US" altLang="vi-VN" sz="2800" b="0" u="none">
                <a:solidFill>
                  <a:srgbClr val="0000FF"/>
                </a:solidFill>
                <a:latin typeface="VNI-Times" pitchFamily="2" charset="0"/>
              </a:rPr>
              <a:t>-Ñaàu theá kyû XX, Nga vaãn laø nöôùc quaân chuû chuyeân cheá do Nga Hoaøng Ni-coâ-lai II ñöùng ñaàu.</a:t>
            </a:r>
          </a:p>
        </p:txBody>
      </p:sp>
      <p:sp>
        <p:nvSpPr>
          <p:cNvPr id="7173" name="Rectangle 5"/>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
        <p:nvSpPr>
          <p:cNvPr id="7174" name="Rectangle 6"/>
          <p:cNvSpPr>
            <a:spLocks noGrp="1" noChangeArrowheads="1"/>
          </p:cNvSpPr>
          <p:nvPr>
            <p:ph type="title"/>
          </p:nvPr>
        </p:nvSpPr>
        <p:spPr>
          <a:xfrm>
            <a:off x="0" y="533400"/>
            <a:ext cx="8915400" cy="762000"/>
          </a:xfrm>
          <a:noFill/>
        </p:spPr>
        <p:txBody>
          <a:bodyPr/>
          <a:lstStyle/>
          <a:p>
            <a:pPr algn="l" eaLnBrk="1" hangingPunct="1"/>
            <a:r>
              <a:rPr lang="en-US" altLang="vi-VN" sz="2800" b="1" u="sng" smtClean="0">
                <a:solidFill>
                  <a:srgbClr val="0000FF"/>
                </a:solidFill>
                <a:latin typeface="Times New Roman" pitchFamily="18" charset="0"/>
              </a:rPr>
              <a:t>I. Hai cuộc cách mạng ở  nước Nga năm 1917</a:t>
            </a:r>
          </a:p>
        </p:txBody>
      </p:sp>
      <p:sp>
        <p:nvSpPr>
          <p:cNvPr id="7175" name="Rectangle 7"/>
          <p:cNvSpPr>
            <a:spLocks noChangeArrowheads="1"/>
          </p:cNvSpPr>
          <p:nvPr/>
        </p:nvSpPr>
        <p:spPr bwMode="auto">
          <a:xfrm>
            <a:off x="0" y="1066800"/>
            <a:ext cx="716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vi-VN" sz="2800" u="none">
                <a:solidFill>
                  <a:srgbClr val="0000FF"/>
                </a:solidFill>
                <a:latin typeface="VNI-Times" pitchFamily="2" charset="0"/>
              </a:rPr>
              <a:t>1. Tình hình nöôùc Nga tröôùc caùch maïng</a:t>
            </a:r>
          </a:p>
        </p:txBody>
      </p:sp>
      <p:sp>
        <p:nvSpPr>
          <p:cNvPr id="7176" name="Text Box 8"/>
          <p:cNvSpPr txBox="1">
            <a:spLocks noChangeArrowheads="1"/>
          </p:cNvSpPr>
          <p:nvPr/>
        </p:nvSpPr>
        <p:spPr bwMode="auto">
          <a:xfrm>
            <a:off x="114300" y="3394075"/>
            <a:ext cx="73691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b="0" u="none">
                <a:solidFill>
                  <a:srgbClr val="0000FF"/>
                </a:solidFill>
                <a:latin typeface="Times New Roman" pitchFamily="18" charset="0"/>
              </a:rPr>
              <a:t>- Nga Hoàng tham gia vào chiến tranh thế giơi  thứ nhất khiến cho nước Nga rơi vào tình trạng khủng hoảng nghiêm trọng</a:t>
            </a:r>
          </a:p>
        </p:txBody>
      </p:sp>
      <p:sp>
        <p:nvSpPr>
          <p:cNvPr id="267273" name="Text Box 9"/>
          <p:cNvSpPr txBox="1">
            <a:spLocks noChangeArrowheads="1"/>
          </p:cNvSpPr>
          <p:nvPr/>
        </p:nvSpPr>
        <p:spPr bwMode="auto">
          <a:xfrm>
            <a:off x="134938" y="4937125"/>
            <a:ext cx="73691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a:solidFill>
                  <a:srgbClr val="0000FF"/>
                </a:solidFill>
                <a:latin typeface="Times New Roman" pitchFamily="18" charset="0"/>
              </a:rPr>
              <a:t>b.</a:t>
            </a:r>
            <a:r>
              <a:rPr lang="en-US" altLang="vi-VN" sz="2800">
                <a:latin typeface="Times New Roman" pitchFamily="18" charset="0"/>
              </a:rPr>
              <a:t> </a:t>
            </a:r>
            <a:r>
              <a:rPr lang="en-US" altLang="vi-VN" sz="2800">
                <a:solidFill>
                  <a:srgbClr val="0000FF"/>
                </a:solidFill>
                <a:latin typeface="Times New Roman" pitchFamily="18" charset="0"/>
              </a:rPr>
              <a:t>Kinh tế</a:t>
            </a:r>
            <a:r>
              <a:rPr lang="en-US" altLang="vi-VN" sz="2800" b="0" u="none">
                <a:solidFill>
                  <a:srgbClr val="0000FF"/>
                </a:solidFill>
                <a:latin typeface="Times New Roman" pitchFamily="18" charset="0"/>
              </a:rPr>
              <a:t>:</a:t>
            </a:r>
          </a:p>
          <a:p>
            <a:pPr algn="just" eaLnBrk="1" hangingPunct="1">
              <a:spcBef>
                <a:spcPct val="50000"/>
              </a:spcBef>
            </a:pPr>
            <a:r>
              <a:rPr lang="en-US" altLang="vi-VN" sz="2800" b="0" u="none">
                <a:solidFill>
                  <a:srgbClr val="0000FF"/>
                </a:solidFill>
                <a:latin typeface="Times New Roman" pitchFamily="18" charset="0"/>
              </a:rPr>
              <a:t>- Nông nghiệp lạc hậu, công nghiệp đình đốn suy sụp, nạn đói xảy ra khăp nơi.</a:t>
            </a:r>
          </a:p>
        </p:txBody>
      </p:sp>
      <p:sp>
        <p:nvSpPr>
          <p:cNvPr id="7178" name="Text Box 27"/>
          <p:cNvSpPr txBox="1">
            <a:spLocks noChangeArrowheads="1"/>
          </p:cNvSpPr>
          <p:nvPr/>
        </p:nvSpPr>
        <p:spPr bwMode="auto">
          <a:xfrm>
            <a:off x="4419600" y="13716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endParaRPr lang="vi-VN" altLang="vi-VN"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73"/>
                                        </p:tgtEl>
                                        <p:attrNameLst>
                                          <p:attrName>style.visibility</p:attrName>
                                        </p:attrNameLst>
                                      </p:cBhvr>
                                      <p:to>
                                        <p:strVal val="visible"/>
                                      </p:to>
                                    </p:set>
                                    <p:anim calcmode="lin" valueType="num">
                                      <p:cBhvr additive="base">
                                        <p:cTn id="7" dur="500" fill="hold"/>
                                        <p:tgtEl>
                                          <p:spTgt spid="267273"/>
                                        </p:tgtEl>
                                        <p:attrNameLst>
                                          <p:attrName>ppt_x</p:attrName>
                                        </p:attrNameLst>
                                      </p:cBhvr>
                                      <p:tavLst>
                                        <p:tav tm="0">
                                          <p:val>
                                            <p:strVal val="#ppt_x"/>
                                          </p:val>
                                        </p:tav>
                                        <p:tav tm="100000">
                                          <p:val>
                                            <p:strVal val="#ppt_x"/>
                                          </p:val>
                                        </p:tav>
                                      </p:tavLst>
                                    </p:anim>
                                    <p:anim calcmode="lin" valueType="num">
                                      <p:cBhvr additive="base">
                                        <p:cTn id="8" dur="500" fill="hold"/>
                                        <p:tgtEl>
                                          <p:spTgt spid="267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57200" y="0"/>
            <a:ext cx="7848600" cy="762000"/>
          </a:xfrm>
        </p:spPr>
        <p:txBody>
          <a:bodyPr/>
          <a:lstStyle/>
          <a:p>
            <a:pPr eaLnBrk="1" hangingPunct="1">
              <a:buFontTx/>
              <a:buNone/>
            </a:pPr>
            <a:r>
              <a:rPr lang="en-US" altLang="vi-VN" sz="3600" b="1" smtClean="0">
                <a:solidFill>
                  <a:srgbClr val="FFFF00"/>
                </a:solidFill>
                <a:latin typeface="VNI-Times" pitchFamily="2" charset="0"/>
              </a:rPr>
              <a:t>1.  </a:t>
            </a:r>
            <a:r>
              <a:rPr lang="en-US" altLang="vi-VN" sz="3600" b="1" u="sng" smtClean="0">
                <a:solidFill>
                  <a:srgbClr val="FFFF00"/>
                </a:solidFill>
                <a:latin typeface="VNI-Times" pitchFamily="2" charset="0"/>
              </a:rPr>
              <a:t>Nöôùc Nga tröôùc caùch maïng</a:t>
            </a:r>
            <a:endParaRPr lang="en-US" altLang="vi-VN" sz="3600" b="1" smtClean="0">
              <a:solidFill>
                <a:srgbClr val="FFFF00"/>
              </a:solidFill>
              <a:latin typeface="VNI-Times" pitchFamily="2" charset="0"/>
            </a:endParaRPr>
          </a:p>
        </p:txBody>
      </p:sp>
      <p:sp>
        <p:nvSpPr>
          <p:cNvPr id="8195" name="Rectangle 3"/>
          <p:cNvSpPr>
            <a:spLocks noChangeArrowheads="1"/>
          </p:cNvSpPr>
          <p:nvPr/>
        </p:nvSpPr>
        <p:spPr bwMode="auto">
          <a:xfrm>
            <a:off x="228600" y="1371600"/>
            <a:ext cx="2225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buFont typeface="Wingdings" pitchFamily="2" charset="2"/>
              <a:buChar char="v"/>
            </a:pPr>
            <a:r>
              <a:rPr lang="en-US" altLang="vi-VN" sz="2400" u="none">
                <a:solidFill>
                  <a:srgbClr val="0000FF"/>
                </a:solidFill>
                <a:latin typeface="VNI-Times" pitchFamily="2" charset="0"/>
              </a:rPr>
              <a:t> </a:t>
            </a:r>
            <a:r>
              <a:rPr lang="en-US" altLang="vi-VN" sz="2400">
                <a:solidFill>
                  <a:srgbClr val="0000FF"/>
                </a:solidFill>
                <a:latin typeface="VNI-Times" pitchFamily="2" charset="0"/>
              </a:rPr>
              <a:t>Veà Chính trò</a:t>
            </a:r>
          </a:p>
        </p:txBody>
      </p:sp>
      <p:sp>
        <p:nvSpPr>
          <p:cNvPr id="8196" name="Rectangle 4"/>
          <p:cNvSpPr>
            <a:spLocks noChangeArrowheads="1"/>
          </p:cNvSpPr>
          <p:nvPr/>
        </p:nvSpPr>
        <p:spPr bwMode="auto">
          <a:xfrm>
            <a:off x="0" y="1752600"/>
            <a:ext cx="48768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r>
              <a:rPr lang="en-US" altLang="vi-VN" sz="3000" b="0" u="none">
                <a:solidFill>
                  <a:srgbClr val="0000FF"/>
                </a:solidFill>
                <a:latin typeface="VNI-Times" pitchFamily="2" charset="0"/>
              </a:rPr>
              <a:t>-</a:t>
            </a:r>
            <a:r>
              <a:rPr lang="en-US" altLang="vi-VN" sz="2600" b="0" u="none">
                <a:solidFill>
                  <a:srgbClr val="0000FF"/>
                </a:solidFill>
                <a:latin typeface="VNI-Times" pitchFamily="2" charset="0"/>
              </a:rPr>
              <a:t>Ñaàu theá kyû XX, Nga vaãn laø nöôùc quaân chuû chuyeân cheá do Nga Hoaøng Ni-coâ-lai II ñöùng ñaàu.</a:t>
            </a:r>
          </a:p>
        </p:txBody>
      </p:sp>
      <p:sp>
        <p:nvSpPr>
          <p:cNvPr id="8197" name="Rectangle 9"/>
          <p:cNvSpPr>
            <a:spLocks noGrp="1" noChangeArrowheads="1"/>
          </p:cNvSpPr>
          <p:nvPr>
            <p:ph type="title"/>
          </p:nvPr>
        </p:nvSpPr>
        <p:spPr>
          <a:xfrm>
            <a:off x="0" y="533400"/>
            <a:ext cx="8915400" cy="762000"/>
          </a:xfrm>
          <a:noFill/>
        </p:spPr>
        <p:txBody>
          <a:bodyPr/>
          <a:lstStyle/>
          <a:p>
            <a:pPr algn="l" eaLnBrk="1" hangingPunct="1"/>
            <a:r>
              <a:rPr lang="en-US" altLang="vi-VN" sz="2800" b="1" u="sng" smtClean="0">
                <a:solidFill>
                  <a:srgbClr val="0000FF"/>
                </a:solidFill>
                <a:latin typeface="Times New Roman" pitchFamily="18" charset="0"/>
              </a:rPr>
              <a:t>I. Hai cuộc cách mạng ở  nước Nga naêm 1917</a:t>
            </a:r>
          </a:p>
        </p:txBody>
      </p:sp>
      <p:sp>
        <p:nvSpPr>
          <p:cNvPr id="8198" name="Rectangle 10"/>
          <p:cNvSpPr>
            <a:spLocks noChangeArrowheads="1"/>
          </p:cNvSpPr>
          <p:nvPr/>
        </p:nvSpPr>
        <p:spPr bwMode="auto">
          <a:xfrm>
            <a:off x="0" y="1066800"/>
            <a:ext cx="586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vi-VN" sz="2400" u="none">
                <a:solidFill>
                  <a:srgbClr val="0000FF"/>
                </a:solidFill>
                <a:latin typeface="VNI-Times" pitchFamily="2" charset="0"/>
              </a:rPr>
              <a:t>1.  Tình hình nöôùc Nga tröôùc caùch maïng</a:t>
            </a:r>
          </a:p>
        </p:txBody>
      </p:sp>
      <p:sp>
        <p:nvSpPr>
          <p:cNvPr id="8199" name="Text Box 11"/>
          <p:cNvSpPr txBox="1">
            <a:spLocks noChangeArrowheads="1"/>
          </p:cNvSpPr>
          <p:nvPr/>
        </p:nvSpPr>
        <p:spPr bwMode="auto">
          <a:xfrm>
            <a:off x="0" y="3048000"/>
            <a:ext cx="4953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b="0" u="none">
                <a:solidFill>
                  <a:srgbClr val="0000FF"/>
                </a:solidFill>
                <a:latin typeface="Times New Roman" pitchFamily="18" charset="0"/>
              </a:rPr>
              <a:t>- </a:t>
            </a:r>
            <a:r>
              <a:rPr lang="en-US" altLang="vi-VN" sz="2800" b="0" u="none">
                <a:solidFill>
                  <a:srgbClr val="0000FF"/>
                </a:solidFill>
                <a:latin typeface="Times New Roman" pitchFamily="18" charset="0"/>
              </a:rPr>
              <a:t>Nga Hoàng tham gia vào chiến tranh thế giơi  thứ nhất khiến cho nước Nga rơi vào tình trạng khủng hoảng nghiêm trọng</a:t>
            </a:r>
          </a:p>
        </p:txBody>
      </p:sp>
      <p:sp>
        <p:nvSpPr>
          <p:cNvPr id="266256" name="Text Box 16"/>
          <p:cNvSpPr txBox="1">
            <a:spLocks noChangeArrowheads="1"/>
          </p:cNvSpPr>
          <p:nvPr/>
        </p:nvSpPr>
        <p:spPr bwMode="auto">
          <a:xfrm>
            <a:off x="0" y="4724400"/>
            <a:ext cx="46482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400" b="0" u="none">
                <a:solidFill>
                  <a:srgbClr val="0000FF"/>
                </a:solidFill>
                <a:latin typeface="Times New Roman" pitchFamily="18" charset="0"/>
              </a:rPr>
              <a:t>b.</a:t>
            </a:r>
            <a:r>
              <a:rPr lang="en-US" altLang="vi-VN" sz="2400" b="0" u="none">
                <a:latin typeface="Times New Roman" pitchFamily="18" charset="0"/>
              </a:rPr>
              <a:t> </a:t>
            </a:r>
            <a:r>
              <a:rPr lang="en-US" altLang="vi-VN" sz="2400" b="0" u="none">
                <a:solidFill>
                  <a:srgbClr val="0000FF"/>
                </a:solidFill>
                <a:latin typeface="Times New Roman" pitchFamily="18" charset="0"/>
              </a:rPr>
              <a:t>Kinh tế:</a:t>
            </a:r>
          </a:p>
          <a:p>
            <a:pPr algn="just" eaLnBrk="1" hangingPunct="1">
              <a:spcBef>
                <a:spcPct val="50000"/>
              </a:spcBef>
            </a:pPr>
            <a:r>
              <a:rPr lang="en-US" altLang="vi-VN" sz="2400" b="0" u="none">
                <a:solidFill>
                  <a:srgbClr val="0000FF"/>
                </a:solidFill>
                <a:latin typeface="Times New Roman" pitchFamily="18" charset="0"/>
              </a:rPr>
              <a:t>- Nông nghiệp lạc hậu, công nghiệp đình đốn suy sụp, nạn đói sảy ra khăp nơi.</a:t>
            </a:r>
          </a:p>
        </p:txBody>
      </p:sp>
      <p:pic>
        <p:nvPicPr>
          <p:cNvPr id="266257" name="Picture 17" descr="18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609283" name="Picture 3" descr="h26-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0" name="AutoShape 20"/>
          <p:cNvSpPr>
            <a:spLocks noChangeArrowheads="1"/>
          </p:cNvSpPr>
          <p:nvPr/>
        </p:nvSpPr>
        <p:spPr bwMode="auto">
          <a:xfrm>
            <a:off x="5410200" y="2667000"/>
            <a:ext cx="3733800" cy="2362200"/>
          </a:xfrm>
          <a:prstGeom prst="wedgeRoundRectCallout">
            <a:avLst>
              <a:gd name="adj1" fmla="val -94815"/>
              <a:gd name="adj2" fmla="val 56181"/>
              <a:gd name="adj3" fmla="val 16667"/>
            </a:avLst>
          </a:prstGeom>
          <a:solidFill>
            <a:srgbClr val="FDA3D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sz="2800" b="0" u="none">
                <a:solidFill>
                  <a:srgbClr val="0000FF"/>
                </a:solidFill>
              </a:rPr>
              <a:t>Từ tình hình kinh tế chính trị em có nhận xét về xã hội Nga những năm đầu thế kỷ XX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66257"/>
                                        </p:tgtEl>
                                        <p:attrNameLst>
                                          <p:attrName>style.visibility</p:attrName>
                                        </p:attrNameLst>
                                      </p:cBhvr>
                                      <p:to>
                                        <p:strVal val="visible"/>
                                      </p:to>
                                    </p:set>
                                    <p:animEffect transition="in" filter="box(out)">
                                      <p:cBhvr>
                                        <p:cTn id="7" dur="1000"/>
                                        <p:tgtEl>
                                          <p:spTgt spid="2662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256"/>
                                        </p:tgtEl>
                                        <p:attrNameLst>
                                          <p:attrName>style.visibility</p:attrName>
                                        </p:attrNameLst>
                                      </p:cBhvr>
                                      <p:to>
                                        <p:strVal val="visible"/>
                                      </p:to>
                                    </p:set>
                                    <p:animEffect transition="in" filter="box(in)">
                                      <p:cBhvr>
                                        <p:cTn id="12" dur="500"/>
                                        <p:tgtEl>
                                          <p:spTgt spid="266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6257"/>
                                        </p:tgtEl>
                                        <p:attrNameLst>
                                          <p:attrName>style.visibility</p:attrName>
                                        </p:attrNameLst>
                                      </p:cBhvr>
                                      <p:to>
                                        <p:strVal val="visible"/>
                                      </p:to>
                                    </p:set>
                                    <p:animEffect transition="in" filter="checkerboard(across)">
                                      <p:cBhvr>
                                        <p:cTn id="17" dur="500"/>
                                        <p:tgtEl>
                                          <p:spTgt spid="266257"/>
                                        </p:tgtEl>
                                      </p:cBhvr>
                                    </p:animEffect>
                                  </p:childTnLst>
                                </p:cTn>
                              </p:par>
                              <p:par>
                                <p:cTn id="18" presetID="8" presetClass="entr" presetSubtype="32" fill="hold" nodeType="withEffect">
                                  <p:stCondLst>
                                    <p:cond delay="0"/>
                                  </p:stCondLst>
                                  <p:childTnLst>
                                    <p:set>
                                      <p:cBhvr>
                                        <p:cTn id="19" dur="1" fill="hold">
                                          <p:stCondLst>
                                            <p:cond delay="0"/>
                                          </p:stCondLst>
                                        </p:cTn>
                                        <p:tgtEl>
                                          <p:spTgt spid="609283"/>
                                        </p:tgtEl>
                                        <p:attrNameLst>
                                          <p:attrName>style.visibility</p:attrName>
                                        </p:attrNameLst>
                                      </p:cBhvr>
                                      <p:to>
                                        <p:strVal val="visible"/>
                                      </p:to>
                                    </p:set>
                                    <p:animEffect transition="in" filter="diamond(out)">
                                      <p:cBhvr>
                                        <p:cTn id="20" dur="1000"/>
                                        <p:tgtEl>
                                          <p:spTgt spid="60928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66260"/>
                                        </p:tgtEl>
                                        <p:attrNameLst>
                                          <p:attrName>style.visibility</p:attrName>
                                        </p:attrNameLst>
                                      </p:cBhvr>
                                      <p:to>
                                        <p:strVal val="visible"/>
                                      </p:to>
                                    </p:set>
                                    <p:animEffect transition="in" filter="checkerboard(across)">
                                      <p:cBhvr>
                                        <p:cTn id="25" dur="500"/>
                                        <p:tgtEl>
                                          <p:spTgt spid="26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6" grpId="0"/>
      <p:bldP spid="2662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457200" y="0"/>
            <a:ext cx="7848600" cy="762000"/>
          </a:xfrm>
        </p:spPr>
        <p:txBody>
          <a:bodyPr/>
          <a:lstStyle/>
          <a:p>
            <a:pPr eaLnBrk="1" hangingPunct="1">
              <a:buFontTx/>
              <a:buNone/>
            </a:pPr>
            <a:r>
              <a:rPr lang="en-US" altLang="vi-VN" sz="3600" b="1" smtClean="0">
                <a:solidFill>
                  <a:srgbClr val="FFFF00"/>
                </a:solidFill>
                <a:latin typeface="VNI-Times" pitchFamily="2" charset="0"/>
              </a:rPr>
              <a:t>1.  </a:t>
            </a:r>
            <a:r>
              <a:rPr lang="en-US" altLang="vi-VN" sz="3600" b="1" u="sng" smtClean="0">
                <a:solidFill>
                  <a:srgbClr val="FFFF00"/>
                </a:solidFill>
                <a:latin typeface="VNI-Times" pitchFamily="2" charset="0"/>
              </a:rPr>
              <a:t>Nöôùc Nga tröôùc caùch maïng</a:t>
            </a:r>
            <a:endParaRPr lang="en-US" altLang="vi-VN" sz="3600" b="1" smtClean="0">
              <a:solidFill>
                <a:srgbClr val="FFFF00"/>
              </a:solidFill>
              <a:latin typeface="VNI-Times" pitchFamily="2" charset="0"/>
            </a:endParaRPr>
          </a:p>
        </p:txBody>
      </p:sp>
      <p:sp>
        <p:nvSpPr>
          <p:cNvPr id="9219" name="Rectangle 3"/>
          <p:cNvSpPr>
            <a:spLocks noChangeArrowheads="1"/>
          </p:cNvSpPr>
          <p:nvPr/>
        </p:nvSpPr>
        <p:spPr bwMode="auto">
          <a:xfrm>
            <a:off x="231775" y="1641475"/>
            <a:ext cx="2455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buFont typeface="Wingdings" pitchFamily="2" charset="2"/>
              <a:buNone/>
            </a:pPr>
            <a:r>
              <a:rPr lang="en-US" altLang="vi-VN" sz="2800">
                <a:solidFill>
                  <a:srgbClr val="0000FF"/>
                </a:solidFill>
                <a:latin typeface="VNI-Times" pitchFamily="2" charset="0"/>
              </a:rPr>
              <a:t>a.Veà Chính trò</a:t>
            </a:r>
          </a:p>
        </p:txBody>
      </p:sp>
      <p:sp>
        <p:nvSpPr>
          <p:cNvPr id="9220" name="Rectangle 5"/>
          <p:cNvSpPr>
            <a:spLocks noChangeArrowheads="1"/>
          </p:cNvSpPr>
          <p:nvPr/>
        </p:nvSpPr>
        <p:spPr bwMode="auto">
          <a:xfrm>
            <a:off x="0" y="0"/>
            <a:ext cx="9144000" cy="762000"/>
          </a:xfrm>
          <a:prstGeom prst="rect">
            <a:avLst/>
          </a:prstGeom>
          <a:gradFill rotWithShape="1">
            <a:gsLst>
              <a:gs pos="0">
                <a:srgbClr val="FDA3D9"/>
              </a:gs>
              <a:gs pos="100000">
                <a:srgbClr val="754B64"/>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n-US" altLang="vi-VN" b="0" u="none">
                <a:solidFill>
                  <a:srgbClr val="0000FF"/>
                </a:solidFill>
              </a:rPr>
              <a:t>TiẾT 23  BÀI 15   CÁCH MẠNG THÁNG MƯỜI NGA NĂM 1917 VÀ </a:t>
            </a:r>
          </a:p>
          <a:p>
            <a:pPr algn="ctr" eaLnBrk="1" hangingPunct="1"/>
            <a:r>
              <a:rPr lang="en-US" altLang="vi-VN" b="0" u="none">
                <a:solidFill>
                  <a:srgbClr val="0000FF"/>
                </a:solidFill>
              </a:rPr>
              <a:t>CuỘC ĐẤU TRANH BẢO VỆ CÁCH MẠNG (1917 – 1921)</a:t>
            </a:r>
          </a:p>
        </p:txBody>
      </p:sp>
      <p:sp>
        <p:nvSpPr>
          <p:cNvPr id="9221" name="Rectangle 6"/>
          <p:cNvSpPr>
            <a:spLocks noGrp="1" noChangeArrowheads="1"/>
          </p:cNvSpPr>
          <p:nvPr>
            <p:ph type="title"/>
          </p:nvPr>
        </p:nvSpPr>
        <p:spPr>
          <a:xfrm>
            <a:off x="0" y="533400"/>
            <a:ext cx="8915400" cy="762000"/>
          </a:xfrm>
          <a:noFill/>
        </p:spPr>
        <p:txBody>
          <a:bodyPr/>
          <a:lstStyle/>
          <a:p>
            <a:pPr algn="l" eaLnBrk="1" hangingPunct="1"/>
            <a:r>
              <a:rPr lang="en-US" altLang="vi-VN" sz="2800" b="1" u="sng" smtClean="0">
                <a:solidFill>
                  <a:srgbClr val="0000FF"/>
                </a:solidFill>
                <a:latin typeface="Times New Roman" pitchFamily="18" charset="0"/>
              </a:rPr>
              <a:t>I. Hai cuộc cách mạng ở  nước Nga năm 1917</a:t>
            </a:r>
          </a:p>
        </p:txBody>
      </p:sp>
      <p:sp>
        <p:nvSpPr>
          <p:cNvPr id="9222" name="Rectangle 7"/>
          <p:cNvSpPr>
            <a:spLocks noChangeArrowheads="1"/>
          </p:cNvSpPr>
          <p:nvPr/>
        </p:nvSpPr>
        <p:spPr bwMode="auto">
          <a:xfrm>
            <a:off x="0" y="1066800"/>
            <a:ext cx="716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vi-VN" sz="2800" u="none">
                <a:solidFill>
                  <a:srgbClr val="0000FF"/>
                </a:solidFill>
                <a:latin typeface="VNI-Times" pitchFamily="2" charset="0"/>
              </a:rPr>
              <a:t>1. Tình hình nöôùc Nga tröôùc caùch maïng</a:t>
            </a:r>
          </a:p>
        </p:txBody>
      </p:sp>
      <p:sp>
        <p:nvSpPr>
          <p:cNvPr id="267273" name="Text Box 9"/>
          <p:cNvSpPr txBox="1">
            <a:spLocks noChangeArrowheads="1"/>
          </p:cNvSpPr>
          <p:nvPr/>
        </p:nvSpPr>
        <p:spPr bwMode="auto">
          <a:xfrm>
            <a:off x="231775" y="2320925"/>
            <a:ext cx="73691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just" eaLnBrk="1" hangingPunct="1">
              <a:spcBef>
                <a:spcPct val="50000"/>
              </a:spcBef>
            </a:pPr>
            <a:r>
              <a:rPr lang="en-US" altLang="vi-VN" sz="2800">
                <a:solidFill>
                  <a:srgbClr val="0000FF"/>
                </a:solidFill>
                <a:latin typeface="Times New Roman" pitchFamily="18" charset="0"/>
              </a:rPr>
              <a:t>b.</a:t>
            </a:r>
            <a:r>
              <a:rPr lang="en-US" altLang="vi-VN" sz="2800">
                <a:latin typeface="Times New Roman" pitchFamily="18" charset="0"/>
              </a:rPr>
              <a:t> </a:t>
            </a:r>
            <a:r>
              <a:rPr lang="en-US" altLang="vi-VN" sz="2800">
                <a:solidFill>
                  <a:srgbClr val="0000FF"/>
                </a:solidFill>
                <a:latin typeface="Times New Roman" pitchFamily="18" charset="0"/>
              </a:rPr>
              <a:t>Kinh tế</a:t>
            </a:r>
            <a:r>
              <a:rPr lang="en-US" altLang="vi-VN" sz="2800" b="0" u="none">
                <a:solidFill>
                  <a:srgbClr val="0000FF"/>
                </a:solidFill>
                <a:latin typeface="Times New Roman" pitchFamily="18" charset="0"/>
              </a:rPr>
              <a:t>:</a:t>
            </a:r>
          </a:p>
        </p:txBody>
      </p:sp>
      <p:sp>
        <p:nvSpPr>
          <p:cNvPr id="9224" name="Text Box 27"/>
          <p:cNvSpPr txBox="1">
            <a:spLocks noChangeArrowheads="1"/>
          </p:cNvSpPr>
          <p:nvPr/>
        </p:nvSpPr>
        <p:spPr bwMode="auto">
          <a:xfrm>
            <a:off x="231775" y="3217863"/>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endParaRPr lang="vi-VN" altLang="vi-VN" b="0"/>
          </a:p>
        </p:txBody>
      </p:sp>
      <p:sp>
        <p:nvSpPr>
          <p:cNvPr id="11" name="Text Box 21"/>
          <p:cNvSpPr txBox="1">
            <a:spLocks noChangeArrowheads="1"/>
          </p:cNvSpPr>
          <p:nvPr/>
        </p:nvSpPr>
        <p:spPr bwMode="auto">
          <a:xfrm>
            <a:off x="231775" y="2851150"/>
            <a:ext cx="21304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en-US" altLang="vi-VN" sz="2800">
                <a:solidFill>
                  <a:srgbClr val="0000FF"/>
                </a:solidFill>
                <a:latin typeface="Times New Roman" pitchFamily="18" charset="0"/>
                <a:cs typeface="Times New Roman" pitchFamily="18" charset="0"/>
              </a:rPr>
              <a:t>c. Xã hội</a:t>
            </a:r>
          </a:p>
        </p:txBody>
      </p:sp>
      <p:sp>
        <p:nvSpPr>
          <p:cNvPr id="12" name="Text Box 20"/>
          <p:cNvSpPr txBox="1">
            <a:spLocks noChangeArrowheads="1"/>
          </p:cNvSpPr>
          <p:nvPr/>
        </p:nvSpPr>
        <p:spPr bwMode="auto">
          <a:xfrm>
            <a:off x="231775" y="3400425"/>
            <a:ext cx="63976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u="sng">
                <a:solidFill>
                  <a:schemeClr val="tx1"/>
                </a:solidFill>
                <a:latin typeface="Arial" charset="0"/>
              </a:defRPr>
            </a:lvl1pPr>
            <a:lvl2pPr marL="742950" indent="-285750">
              <a:defRPr b="1" u="sng">
                <a:solidFill>
                  <a:schemeClr val="tx1"/>
                </a:solidFill>
                <a:latin typeface="Arial" charset="0"/>
              </a:defRPr>
            </a:lvl2pPr>
            <a:lvl3pPr marL="1143000" indent="-228600">
              <a:defRPr b="1" u="sng">
                <a:solidFill>
                  <a:schemeClr val="tx1"/>
                </a:solidFill>
                <a:latin typeface="Arial" charset="0"/>
              </a:defRPr>
            </a:lvl3pPr>
            <a:lvl4pPr marL="1600200" indent="-228600">
              <a:defRPr b="1" u="sng">
                <a:solidFill>
                  <a:schemeClr val="tx1"/>
                </a:solidFill>
                <a:latin typeface="Arial" charset="0"/>
              </a:defRPr>
            </a:lvl4pPr>
            <a:lvl5pPr marL="2057400" indent="-22860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r>
              <a:rPr lang="en-US" altLang="vi-VN" sz="2800" b="0" u="none">
                <a:solidFill>
                  <a:srgbClr val="0000FF"/>
                </a:solidFill>
                <a:latin typeface="Times New Roman" pitchFamily="18" charset="0"/>
                <a:cs typeface="Times New Roman" pitchFamily="18" charset="0"/>
              </a:rPr>
              <a:t>- Đời sống của nhân dân khổ cực</a:t>
            </a:r>
          </a:p>
          <a:p>
            <a:pPr eaLnBrk="1" hangingPunct="1"/>
            <a:r>
              <a:rPr lang="en-US" altLang="vi-VN" sz="2800" b="0" u="none">
                <a:solidFill>
                  <a:srgbClr val="0000FF"/>
                </a:solidFill>
                <a:latin typeface="Times New Roman" pitchFamily="18" charset="0"/>
                <a:cs typeface="Times New Roman" pitchFamily="18" charset="0"/>
              </a:rPr>
              <a:t>- Phong trào phản đối chiến tranh nổ ra khắp nơi.</a:t>
            </a:r>
          </a:p>
          <a:p>
            <a:pPr eaLnBrk="1" hangingPunct="1"/>
            <a:r>
              <a:rPr lang="en-US" altLang="vi-VN" sz="2800" b="0" u="none">
                <a:solidFill>
                  <a:srgbClr val="0000FF"/>
                </a:solidFill>
                <a:latin typeface="Times New Roman" pitchFamily="18" charset="0"/>
                <a:cs typeface="Times New Roman" pitchFamily="18" charset="0"/>
              </a:rPr>
              <a:t>- Mâu thuẫn dân tộc và giai cấp sâu sắc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73"/>
                                        </p:tgtEl>
                                        <p:attrNameLst>
                                          <p:attrName>style.visibility</p:attrName>
                                        </p:attrNameLst>
                                      </p:cBhvr>
                                      <p:to>
                                        <p:strVal val="visible"/>
                                      </p:to>
                                    </p:set>
                                    <p:anim calcmode="lin" valueType="num">
                                      <p:cBhvr additive="base">
                                        <p:cTn id="7" dur="500" fill="hold"/>
                                        <p:tgtEl>
                                          <p:spTgt spid="267273"/>
                                        </p:tgtEl>
                                        <p:attrNameLst>
                                          <p:attrName>ppt_x</p:attrName>
                                        </p:attrNameLst>
                                      </p:cBhvr>
                                      <p:tavLst>
                                        <p:tav tm="0">
                                          <p:val>
                                            <p:strVal val="#ppt_x"/>
                                          </p:val>
                                        </p:tav>
                                        <p:tav tm="100000">
                                          <p:val>
                                            <p:strVal val="#ppt_x"/>
                                          </p:val>
                                        </p:tav>
                                      </p:tavLst>
                                    </p:anim>
                                    <p:anim calcmode="lin" valueType="num">
                                      <p:cBhvr additive="base">
                                        <p:cTn id="8" dur="500" fill="hold"/>
                                        <p:tgtEl>
                                          <p:spTgt spid="26727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800" decel="100000"/>
                                        <p:tgtEl>
                                          <p:spTgt spid="12"/>
                                        </p:tgtEl>
                                      </p:cBhvr>
                                    </p:animEffect>
                                    <p:anim calcmode="lin" valueType="num">
                                      <p:cBhvr>
                                        <p:cTn id="19" dur="800" decel="100000" fill="hold"/>
                                        <p:tgtEl>
                                          <p:spTgt spid="12"/>
                                        </p:tgtEl>
                                        <p:attrNameLst>
                                          <p:attrName>style.rotation</p:attrName>
                                        </p:attrNameLst>
                                      </p:cBhvr>
                                      <p:tavLst>
                                        <p:tav tm="0">
                                          <p:val>
                                            <p:fltVal val="-90"/>
                                          </p:val>
                                        </p:tav>
                                        <p:tav tm="100000">
                                          <p:val>
                                            <p:fltVal val="0"/>
                                          </p:val>
                                        </p:tav>
                                      </p:tavLst>
                                    </p:anim>
                                    <p:anim calcmode="lin" valueType="num">
                                      <p:cBhvr>
                                        <p:cTn id="20" dur="800" decel="100000" fill="hold"/>
                                        <p:tgtEl>
                                          <p:spTgt spid="12"/>
                                        </p:tgtEl>
                                        <p:attrNameLst>
                                          <p:attrName>ppt_x</p:attrName>
                                        </p:attrNameLst>
                                      </p:cBhvr>
                                      <p:tavLst>
                                        <p:tav tm="0">
                                          <p:val>
                                            <p:strVal val="#ppt_x+0.4"/>
                                          </p:val>
                                        </p:tav>
                                        <p:tav tm="100000">
                                          <p:val>
                                            <p:strVal val="#ppt_x-0.05"/>
                                          </p:val>
                                        </p:tav>
                                      </p:tavLst>
                                    </p:anim>
                                    <p:anim calcmode="lin" valueType="num">
                                      <p:cBhvr>
                                        <p:cTn id="21" dur="800" decel="100000" fill="hold"/>
                                        <p:tgtEl>
                                          <p:spTgt spid="1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idx="4294967295"/>
          </p:nvPr>
        </p:nvSpPr>
        <p:spPr>
          <a:xfrm>
            <a:off x="381000" y="274638"/>
            <a:ext cx="8305800" cy="563562"/>
          </a:xfrm>
          <a:solidFill>
            <a:schemeClr val="accent1"/>
          </a:solidFill>
        </p:spPr>
        <p:txBody>
          <a:bodyPr/>
          <a:lstStyle/>
          <a:p>
            <a:pPr eaLnBrk="1" hangingPunct="1"/>
            <a:r>
              <a:rPr lang="en-US" altLang="vi-VN" sz="3200" b="1" smtClean="0">
                <a:solidFill>
                  <a:schemeClr val="accent2"/>
                </a:solidFill>
                <a:latin typeface="VNI-Netbut" pitchFamily="2" charset="0"/>
              </a:rPr>
              <a:t>Tình caûnh daân toäc ôû Nga</a:t>
            </a:r>
            <a:r>
              <a:rPr lang="en-US" altLang="vi-VN" sz="3200" b="1" smtClean="0">
                <a:solidFill>
                  <a:srgbClr val="00CCFF"/>
                </a:solidFill>
                <a:latin typeface="VNI-Netbut" pitchFamily="2" charset="0"/>
              </a:rPr>
              <a:t> </a:t>
            </a:r>
          </a:p>
        </p:txBody>
      </p:sp>
      <p:pic>
        <p:nvPicPr>
          <p:cNvPr id="608259" name="Picture 3" descr="h25-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3058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8258"/>
                                        </p:tgtEl>
                                        <p:attrNameLst>
                                          <p:attrName>style.visibility</p:attrName>
                                        </p:attrNameLst>
                                      </p:cBhvr>
                                      <p:to>
                                        <p:strVal val="visible"/>
                                      </p:to>
                                    </p:set>
                                    <p:animEffect transition="in" filter="wipe(left)">
                                      <p:cBhvr>
                                        <p:cTn id="7" dur="1000"/>
                                        <p:tgtEl>
                                          <p:spTgt spid="608258"/>
                                        </p:tgtEl>
                                      </p:cBhvr>
                                    </p:animEffect>
                                  </p:childTnLst>
                                </p:cTn>
                              </p:par>
                              <p:par>
                                <p:cTn id="8" presetID="29" presetClass="entr" presetSubtype="0" fill="hold" nodeType="withEffect">
                                  <p:stCondLst>
                                    <p:cond delay="0"/>
                                  </p:stCondLst>
                                  <p:childTnLst>
                                    <p:set>
                                      <p:cBhvr>
                                        <p:cTn id="9" dur="1" fill="hold">
                                          <p:stCondLst>
                                            <p:cond delay="0"/>
                                          </p:stCondLst>
                                        </p:cTn>
                                        <p:tgtEl>
                                          <p:spTgt spid="608259"/>
                                        </p:tgtEl>
                                        <p:attrNameLst>
                                          <p:attrName>style.visibility</p:attrName>
                                        </p:attrNameLst>
                                      </p:cBhvr>
                                      <p:to>
                                        <p:strVal val="visible"/>
                                      </p:to>
                                    </p:set>
                                    <p:anim calcmode="lin" valueType="num">
                                      <p:cBhvr>
                                        <p:cTn id="10" dur="1000" fill="hold"/>
                                        <p:tgtEl>
                                          <p:spTgt spid="608259"/>
                                        </p:tgtEl>
                                        <p:attrNameLst>
                                          <p:attrName>ppt_x</p:attrName>
                                        </p:attrNameLst>
                                      </p:cBhvr>
                                      <p:tavLst>
                                        <p:tav tm="0">
                                          <p:val>
                                            <p:strVal val="#ppt_x-.2"/>
                                          </p:val>
                                        </p:tav>
                                        <p:tav tm="100000">
                                          <p:val>
                                            <p:strVal val="#ppt_x"/>
                                          </p:val>
                                        </p:tav>
                                      </p:tavLst>
                                    </p:anim>
                                    <p:anim calcmode="lin" valueType="num">
                                      <p:cBhvr>
                                        <p:cTn id="11" dur="1000" fill="hold"/>
                                        <p:tgtEl>
                                          <p:spTgt spid="60825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608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8"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vi-VN"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vi-VN"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2277</TotalTime>
  <Words>1735</Words>
  <Application>Microsoft Office PowerPoint</Application>
  <PresentationFormat>On-screen Show (4:3)</PresentationFormat>
  <Paragraphs>172</Paragraphs>
  <Slides>29</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Arial</vt:lpstr>
      <vt:lpstr>Calibri</vt:lpstr>
      <vt:lpstr>.VnTimeH</vt:lpstr>
      <vt:lpstr>VNI-Times</vt:lpstr>
      <vt:lpstr>Times New Roman</vt:lpstr>
      <vt:lpstr>Wingdings</vt:lpstr>
      <vt:lpstr>VNI-Auchon</vt:lpstr>
      <vt:lpstr>VNI-Netbut</vt:lpstr>
      <vt:lpstr>VNI-Silver</vt:lpstr>
      <vt:lpstr>.VnTime</vt:lpstr>
      <vt:lpstr>VNI-Vari</vt:lpstr>
      <vt:lpstr>Wingdings 3</vt:lpstr>
      <vt:lpstr>Vni 21 Scrap Cursive</vt:lpstr>
      <vt:lpstr>VNI-Swiss-Condense</vt:lpstr>
      <vt:lpstr>Default Design</vt:lpstr>
      <vt:lpstr>PowerPoint Presentation</vt:lpstr>
      <vt:lpstr>PowerPoint Presentation</vt:lpstr>
      <vt:lpstr>PowerPoint Presentation</vt:lpstr>
      <vt:lpstr>I. Hai cuộc caùch maïng ở  nước Nga naêm 1917</vt:lpstr>
      <vt:lpstr>I. Hai cuộc cách mạng ở  nước Nga năm 1917</vt:lpstr>
      <vt:lpstr>I. Hai cuộc cách mạng ở  nước Nga năm 1917</vt:lpstr>
      <vt:lpstr>I. Hai cuộc cách mạng ở  nước Nga naêm 1917</vt:lpstr>
      <vt:lpstr>I. Hai cuộc cách mạng ở  nước Nga năm 1917</vt:lpstr>
      <vt:lpstr>Tình caûnh daân toäc ôû Nga </vt:lpstr>
      <vt:lpstr>PowerPoint Presentation</vt:lpstr>
      <vt:lpstr>PowerPoint Presentation</vt:lpstr>
      <vt:lpstr>I. Hai cuéc caùch maïng ë n­íc Nga naêm 1917</vt:lpstr>
      <vt:lpstr>PowerPoint Presentation</vt:lpstr>
      <vt:lpstr>Trôû thaønh toång baõi coâng chính trò roäng lôùn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Pham Ai Quoc</dc:creator>
  <cp:lastModifiedBy>Administrator</cp:lastModifiedBy>
  <cp:revision>115</cp:revision>
  <dcterms:created xsi:type="dcterms:W3CDTF">2007-12-02T22:43:31Z</dcterms:created>
  <dcterms:modified xsi:type="dcterms:W3CDTF">2023-03-29T03:11:00Z</dcterms:modified>
</cp:coreProperties>
</file>