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305" r:id="rId3"/>
    <p:sldId id="306" r:id="rId4"/>
    <p:sldId id="260" r:id="rId5"/>
    <p:sldId id="261" r:id="rId6"/>
    <p:sldId id="300" r:id="rId7"/>
    <p:sldId id="264" r:id="rId8"/>
    <p:sldId id="274" r:id="rId9"/>
    <p:sldId id="273" r:id="rId10"/>
    <p:sldId id="275" r:id="rId11"/>
    <p:sldId id="277" r:id="rId12"/>
    <p:sldId id="265" r:id="rId13"/>
    <p:sldId id="267" r:id="rId14"/>
    <p:sldId id="269" r:id="rId15"/>
    <p:sldId id="280" r:id="rId16"/>
    <p:sldId id="271" r:id="rId17"/>
    <p:sldId id="286" r:id="rId18"/>
    <p:sldId id="288" r:id="rId19"/>
    <p:sldId id="290" r:id="rId20"/>
    <p:sldId id="292" r:id="rId21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FF"/>
    <a:srgbClr val="CCFF99"/>
    <a:srgbClr val="FF00FF"/>
    <a:srgbClr val="FF0066"/>
    <a:srgbClr val="FFFF66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412461-4118-47EA-A455-9B58F482869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032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BCA410-092F-42C0-A6A2-87E1CAFA127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37211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E5C9E4-0F39-4B5C-8FC1-9DBEECACA8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2589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9E7858-BD06-4779-97A0-099ECAF1274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5185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F6F87-9BB5-4140-BC35-8C5D566CD36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65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EB8A95-2742-4080-A91B-C8594FCFA12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741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56720-6D60-4775-A87B-CFAE970D35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7474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82C01A-84ED-4203-B885-605F65B665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1681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E7A1A-8EC4-47CC-9727-85B2880C7C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4447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E892D-C3B8-4AD5-89C6-AE51E87195F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010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17D64-F84F-4890-AD9B-E7AB5934077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542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8D821E-D145-42F1-A23F-9A40661D83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4262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2F6651-3B15-46F1-B2F7-8200A27D808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8116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C2DEC0B-C7EE-4D3D-B50B-6074E2E5E5B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i.wikipedia.org/wiki/T%E1%BA%ADp_tin:Henry_Besseme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1.jpeg"/><Relationship Id="rId2" Type="http://schemas.openxmlformats.org/officeDocument/2006/relationships/hyperlink" Target="http://rds.yahoo.com/_ylt=A9G_RqoGfNNEbj8By8SJzbkF;_ylu=X3oDMTBwZzgzMmo2BHBvcwMyBHNlYwNzcgR2dGlkA0kwMDFfNzA-/SIG=1guspcu9i/EXP=1154796934/**http%3a/images.search.yahoo.com/search/images/view%3fback=http%253A%252F%252Fimages.search.yahoo.com%252Fsearch%252Fimages%253Fp%253DMontesquieu%252B%2526toggle%253D1%2526ei%253DUTF-8%2526fr%253DFP-tab-img-t-t400%2526b%253D1%26w=446%26h=480%26imgurl=www.lsg.musin.de%252FGesch%252F%2521daten-gesch%252F18jh%252FMontesquieu.jpg%26rurl=http%253A%252F%252Fwww.lsg.musin.de%252FGesch%252F%2521daten-gesch%252F18jh%252Faufklaerung.htm%26size=57.5kB%26name=Montesquieu.jpg%26p=Montesquieu%26type=jpeg%26no=2%26tt=7,408%26ei=UTF-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hyperlink" Target="http://rds.yahoo.com/_ylt=A9G_Rq9CfdNEDV0AtTaJzbkF;_ylu=X3oDMTBwaG5sZzluBHBvcwMxBHNlYwNzcgR2dGlkA0kwMDFfNzA-/SIG=1gqonaj9b/EXP=1154797250/**http%3a/images.search.yahoo.com/search/images/view%3fback=http%253A%252F%252Fimages.search.yahoo.com%252Fsearch%252Fimages%253Fp%253DJean%252BJacques%252B%252BRousseau%252B%2526fr%253DFP-tab-img-t-t400%2526toggle%253D1%2526cop%253D%2526ei%253DUTF-8%26w=508%26h=646%26imgurl=www.axonais.com%252Fsaintquentin%252Fmusee_lecuyer%252Fgraphs%252Frousseau.jpg%26rurl=http%253A%252F%252Fwww.rc.umd.edu%253A7000%252F5757%26size=87.7kB%26name=rousseau.jpg%26p=Jean%2bJacques%2b%2bRousseau%26type=jpeg%26no=1%26tt=7,106%26ei=UTF-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6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D:\Fim\T292253A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16.jpeg"/><Relationship Id="rId10" Type="http://schemas.openxmlformats.org/officeDocument/2006/relationships/image" Target="../media/image20.jpe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4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18.jpe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 descr="White marble"/>
          <p:cNvSpPr>
            <a:spLocks noChangeArrowheads="1"/>
          </p:cNvSpPr>
          <p:nvPr/>
        </p:nvSpPr>
        <p:spPr bwMode="auto">
          <a:xfrm>
            <a:off x="533400" y="0"/>
            <a:ext cx="198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u="sng" dirty="0" smtClean="0">
                <a:latin typeface="Times New Roman" pitchFamily="18" charset="0"/>
                <a:cs typeface="Times New Roman" pitchFamily="18" charset="0"/>
              </a:rPr>
              <a:t>CHỦ ĐỀ:</a:t>
            </a:r>
            <a:endParaRPr lang="en-US" altLang="vi-VN" sz="2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Rectangle 5" descr="White marble"/>
          <p:cNvSpPr>
            <a:spLocks noChangeArrowheads="1"/>
          </p:cNvSpPr>
          <p:nvPr/>
        </p:nvSpPr>
        <p:spPr bwMode="auto">
          <a:xfrm>
            <a:off x="533400" y="381000"/>
            <a:ext cx="83058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PHÁT TRIỂN CỦA KỸ THUẬT, KHOA HỌC, VĂN HỌC VÀ NGHỆ THUẬT THẾ KỈ XVIII-XIX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1130300"/>
            <a:ext cx="6507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 . NHỮNG THÀNH TỰU CHỦ YẾU VỀ KỸ THUẬT</a:t>
            </a:r>
          </a:p>
        </p:txBody>
      </p:sp>
      <p:sp>
        <p:nvSpPr>
          <p:cNvPr id="34823" name="Rectangle 7" descr="White marble"/>
          <p:cNvSpPr>
            <a:spLocks noChangeArrowheads="1"/>
          </p:cNvSpPr>
          <p:nvPr/>
        </p:nvSpPr>
        <p:spPr bwMode="auto">
          <a:xfrm>
            <a:off x="381000" y="1481138"/>
            <a:ext cx="1949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</a:rPr>
              <a:t>1.Công nghiệp</a:t>
            </a:r>
          </a:p>
        </p:txBody>
      </p:sp>
      <p:pic>
        <p:nvPicPr>
          <p:cNvPr id="34833" name="Picture 17" descr="250px-Henry_Bessemer">
            <a:hlinkClick r:id="rId3" tooltip="Henry Bessem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0"/>
            <a:ext cx="43434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Quặng sắt Thạch khê sẽ dùng cho liên hiệp luyện kim và xuất khẩ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68500"/>
            <a:ext cx="48006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5" name="Text Box 19" descr="White marble"/>
          <p:cNvSpPr txBox="1">
            <a:spLocks noChangeArrowheads="1"/>
          </p:cNvSpPr>
          <p:nvPr/>
        </p:nvSpPr>
        <p:spPr bwMode="auto">
          <a:xfrm>
            <a:off x="1981200" y="60960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FF"/>
                </a:solidFill>
              </a:rPr>
              <a:t>Henry Bessemer</a:t>
            </a:r>
            <a:r>
              <a:rPr lang="en-US" altLang="vi-VN" sz="2400" b="1">
                <a:solidFill>
                  <a:srgbClr val="FFFF66"/>
                </a:solidFill>
              </a:rPr>
              <a:t>  sáng chế lò luyện sắt thép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70" decel="1000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770" decel="100000"/>
                                        <p:tgtEl>
                                          <p:spTgt spid="348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70" decel="1000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770" decel="100000"/>
                                        <p:tgtEl>
                                          <p:spTgt spid="348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348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  <p:bldP spid="3483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838200"/>
            <a:ext cx="7277100" cy="3276600"/>
          </a:xfrm>
        </p:spPr>
        <p:txBody>
          <a:bodyPr/>
          <a:lstStyle/>
          <a:p>
            <a:pPr eaLnBrk="1" hangingPunct="1"/>
            <a:r>
              <a:rPr lang="en-US" altLang="vi-VN" sz="2800" i="1" smtClean="0">
                <a:latin typeface="Times New Roman" pitchFamily="18" charset="0"/>
                <a:cs typeface="Times New Roman" pitchFamily="18" charset="0"/>
              </a:rPr>
              <a:t>Tác dụng :</a:t>
            </a:r>
          </a:p>
          <a:p>
            <a:pPr eaLnBrk="1" hangingPunct="1">
              <a:buFontTx/>
              <a:buNone/>
            </a:pPr>
            <a:r>
              <a:rPr lang="en-US" altLang="vi-VN" sz="2800" i="1" smtClean="0">
                <a:latin typeface="Times New Roman" pitchFamily="18" charset="0"/>
                <a:cs typeface="Times New Roman" pitchFamily="18" charset="0"/>
              </a:rPr>
              <a:t>    Máy móc ra đời là </a:t>
            </a:r>
            <a:r>
              <a:rPr lang="en-US" altLang="vi-VN" sz="2800" i="1" u="sng" smtClean="0">
                <a:latin typeface="Times New Roman" pitchFamily="18" charset="0"/>
                <a:cs typeface="Times New Roman" pitchFamily="18" charset="0"/>
              </a:rPr>
              <a:t>cơ sở vật chất kỹ thuật</a:t>
            </a:r>
            <a:r>
              <a:rPr lang="en-US" altLang="vi-VN" sz="2800" i="1" smtClean="0">
                <a:latin typeface="Times New Roman" pitchFamily="18" charset="0"/>
                <a:cs typeface="Times New Roman" pitchFamily="18" charset="0"/>
              </a:rPr>
              <a:t> cho sự chuyển biến từ công trường thủ công sang </a:t>
            </a:r>
            <a:r>
              <a:rPr lang="en-US" altLang="vi-VN" sz="2800" i="1" u="sng" smtClean="0">
                <a:latin typeface="Times New Roman" pitchFamily="18" charset="0"/>
                <a:cs typeface="Times New Roman" pitchFamily="18" charset="0"/>
              </a:rPr>
              <a:t>công nghiệp cơ khí</a:t>
            </a:r>
            <a:r>
              <a:rPr lang="en-US" altLang="vi-VN" sz="2800" i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vi-VN" sz="2800" i="1" smtClean="0">
                <a:latin typeface="Times New Roman" pitchFamily="18" charset="0"/>
                <a:cs typeface="Times New Roman" pitchFamily="18" charset="0"/>
              </a:rPr>
              <a:t>=&gt; chuyển văn minh nhân loại từ văn minh nông nghiệp sang văn minh công nghiệp</a:t>
            </a:r>
          </a:p>
          <a:p>
            <a:pPr eaLnBrk="1" hangingPunct="1"/>
            <a:endParaRPr lang="en-US" altLang="vi-VN" sz="2800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5" name="Rectangle 5" descr="White marble"/>
          <p:cNvSpPr>
            <a:spLocks noChangeArrowheads="1"/>
          </p:cNvSpPr>
          <p:nvPr/>
        </p:nvSpPr>
        <p:spPr bwMode="auto">
          <a:xfrm>
            <a:off x="304800" y="228600"/>
            <a:ext cx="64008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u="sng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I. NHỮNG THÀNH TỰU CHỦ YẾU VỀ KỸ THUẬT</a:t>
            </a:r>
          </a:p>
        </p:txBody>
      </p:sp>
      <p:pic>
        <p:nvPicPr>
          <p:cNvPr id="12292" name="Picture 9" descr="myspace layouts, myspace codes, glitter graphics">
            <a:hlinkClick r:id="rId3" tooltip="Myspace Graphics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0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  <p:bldP spid="307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991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400" b="1" smtClean="0">
                <a:solidFill>
                  <a:srgbClr val="FF3300"/>
                </a:solidFill>
              </a:rPr>
              <a:t>	</a:t>
            </a:r>
            <a:r>
              <a:rPr lang="en-US" altLang="vi-VN" sz="2400" b="1" u="sng" smtClean="0">
                <a:solidFill>
                  <a:srgbClr val="0066FF"/>
                </a:solidFill>
              </a:rPr>
              <a:t>II. NHỮNG TIẾN BỘ VỀ KHOA HỌC TỰ NHIÊN VÀ KHOA HỌC XÃ HỘI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2400" b="1" smtClean="0">
                <a:solidFill>
                  <a:srgbClr val="0000FF"/>
                </a:solidFill>
              </a:rPr>
              <a:t>	1. Khoa học tự nhiên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1800" b="1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vi-VN" sz="1800" b="1" smtClean="0">
              <a:solidFill>
                <a:srgbClr val="FF3300"/>
              </a:solidFill>
              <a:latin typeface="VNI-Times" pitchFamily="2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vi-VN" sz="1800" smtClean="0">
                <a:solidFill>
                  <a:srgbClr val="0000FF"/>
                </a:solidFill>
                <a:latin typeface="VNI-Times" pitchFamily="2" charset="0"/>
              </a:rPr>
              <a:t>	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457200" y="6096000"/>
            <a:ext cx="807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>
                    <a:alpha val="50195"/>
                  </a:srgbClr>
                </a:solidFill>
                <a:latin typeface="Arial"/>
                <a:cs typeface="Arial"/>
              </a:rPr>
              <a:t>CÁC NHÀ KHOA HỌC TỰ NHIÊN THẾ KỶ XVIII-XIX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3038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5" descr="White marble"/>
          <p:cNvSpPr txBox="1">
            <a:spLocks noChangeArrowheads="1"/>
          </p:cNvSpPr>
          <p:nvPr/>
        </p:nvSpPr>
        <p:spPr bwMode="auto">
          <a:xfrm>
            <a:off x="517525" y="65913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304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304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 descr="White marble"/>
          <p:cNvSpPr txBox="1">
            <a:spLocks noChangeArrowheads="1"/>
          </p:cNvSpPr>
          <p:nvPr/>
        </p:nvSpPr>
        <p:spPr bwMode="auto">
          <a:xfrm>
            <a:off x="288925" y="5289550"/>
            <a:ext cx="231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E6FBA3"/>
                </a:solidFill>
              </a:rPr>
              <a:t>Niu-tơn (1643-1727)</a:t>
            </a:r>
          </a:p>
        </p:txBody>
      </p:sp>
      <p:sp>
        <p:nvSpPr>
          <p:cNvPr id="32777" name="Text Box 9" descr="White marble"/>
          <p:cNvSpPr txBox="1">
            <a:spLocks noChangeArrowheads="1"/>
          </p:cNvSpPr>
          <p:nvPr/>
        </p:nvSpPr>
        <p:spPr bwMode="auto">
          <a:xfrm>
            <a:off x="2971800" y="4913313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CCFF99"/>
                </a:solidFill>
              </a:rPr>
              <a:t>Lô-mô-nô-xốp (1720-1742)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32778" name="Text Box 10" descr="White marble"/>
          <p:cNvSpPr txBox="1">
            <a:spLocks noChangeArrowheads="1"/>
          </p:cNvSpPr>
          <p:nvPr/>
        </p:nvSpPr>
        <p:spPr bwMode="auto">
          <a:xfrm>
            <a:off x="6705600" y="52578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CCFF99"/>
                </a:solidFill>
              </a:rPr>
              <a:t>S. Đác-uyn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3" grpId="0"/>
      <p:bldP spid="32776" grpId="0"/>
      <p:bldP spid="32777" grpId="0"/>
      <p:bldP spid="327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2713" y="285750"/>
            <a:ext cx="8686800" cy="381000"/>
          </a:xfrm>
        </p:spPr>
        <p:txBody>
          <a:bodyPr/>
          <a:lstStyle/>
          <a:p>
            <a:pPr marL="812800" indent="-812800" algn="l" eaLnBrk="1" hangingPunct="1">
              <a:lnSpc>
                <a:spcPct val="90000"/>
              </a:lnSpc>
            </a:pPr>
            <a:r>
              <a:rPr lang="en-US" altLang="vi-VN" sz="2000" b="1" smtClean="0">
                <a:solidFill>
                  <a:srgbClr val="0066FF"/>
                </a:solidFill>
              </a:rPr>
              <a:t>II. NHỮNG TIẾN BỘ VỀ KHOA HỌC TỰ NHIÊN VÀ KHOA HỌC XÃ HỘI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28600" y="728663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</a:rPr>
              <a:t>1. Khoa học tự nhiên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graphicFrame>
        <p:nvGraphicFramePr>
          <p:cNvPr id="20487" name="Group 7"/>
          <p:cNvGraphicFramePr>
            <a:graphicFrameLocks noGrp="1"/>
          </p:cNvGraphicFramePr>
          <p:nvPr/>
        </p:nvGraphicFramePr>
        <p:xfrm>
          <a:off x="228600" y="1611313"/>
          <a:ext cx="8686800" cy="282575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22591778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1887413579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3068517106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Thời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Người phát minh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Tên phát minh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0939625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8108121"/>
                  </a:ext>
                </a:extLst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480308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5058801"/>
                  </a:ext>
                </a:extLst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2611430"/>
                  </a:ext>
                </a:extLst>
              </a:tr>
            </a:tbl>
          </a:graphicData>
        </a:graphic>
      </p:graphicFrame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5146675" y="3082925"/>
            <a:ext cx="3505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vi-VN" altLang="vi-VN" sz="2000" b="1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5105400" y="4348163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endParaRPr lang="vi-VN" altLang="vi-VN" sz="2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3" grpId="0"/>
      <p:bldP spid="205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322263"/>
            <a:ext cx="8686800" cy="381000"/>
          </a:xfrm>
        </p:spPr>
        <p:txBody>
          <a:bodyPr/>
          <a:lstStyle/>
          <a:p>
            <a:pPr marL="812800" indent="-812800" algn="l" eaLnBrk="1" hangingPunct="1">
              <a:lnSpc>
                <a:spcPct val="90000"/>
              </a:lnSpc>
            </a:pPr>
            <a:r>
              <a:rPr lang="en-US" altLang="vi-VN" sz="2000" b="1" smtClean="0">
                <a:solidFill>
                  <a:srgbClr val="0066FF"/>
                </a:solidFill>
              </a:rPr>
              <a:t>II. NHỮNG TIẾN BỘ VỀ KHOA HỌC TỰ NHIÊN VÀ KHOA HỌC XÃ HỘI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19088" y="877888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</a:rPr>
              <a:t>1. Khoa học tự nhiên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21336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graphicFrame>
        <p:nvGraphicFramePr>
          <p:cNvPr id="22535" name="Group 7"/>
          <p:cNvGraphicFramePr>
            <a:graphicFrameLocks noGrp="1"/>
          </p:cNvGraphicFramePr>
          <p:nvPr/>
        </p:nvGraphicFramePr>
        <p:xfrm>
          <a:off x="228600" y="2092325"/>
          <a:ext cx="8686800" cy="282575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414653555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425516356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29682440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Thời gian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Người phát minh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Tên phát minh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710599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Đầu TKXVIII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30919535"/>
                  </a:ext>
                </a:extLst>
              </a:tr>
              <a:tr h="727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Giữa TKXVIII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6812318"/>
                  </a:ext>
                </a:extLst>
              </a:tr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7685839"/>
                  </a:ext>
                </a:extLst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049759"/>
                  </a:ext>
                </a:extLst>
              </a:tr>
            </a:tbl>
          </a:graphicData>
        </a:graphic>
      </p:graphicFrame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2362200" y="2667000"/>
            <a:ext cx="2590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 b="1"/>
              <a:t>Niu-tơn (Anh)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2362200" y="3227388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 b="1"/>
              <a:t>Lô-mô-nô-xốp (Nga)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2362200" y="3836988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/>
              <a:t>Puốc-kin-giơ (Séc)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362200" y="4354513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 b="1"/>
              <a:t>Đác-uyn (Anh)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146675" y="2590800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/>
              <a:t>Thuyết vạn vật hấp dẫn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5146675" y="3082925"/>
            <a:ext cx="3505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 b="1"/>
              <a:t>Định luật bảo toàn vật chất và năng lượng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146675" y="3844925"/>
            <a:ext cx="2743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 b="1"/>
              <a:t>Thuyết tế bào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5105400" y="4348163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 b="1"/>
              <a:t>Thuyết tiến hóa và di truyền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/>
      <p:bldP spid="22562" grpId="0"/>
      <p:bldP spid="22563" grpId="0"/>
      <p:bldP spid="22564" grpId="0"/>
      <p:bldP spid="22565" grpId="0"/>
      <p:bldP spid="22566" grpId="0"/>
      <p:bldP spid="22567" grpId="0"/>
      <p:bldP spid="2256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738" y="211138"/>
            <a:ext cx="8686800" cy="381000"/>
          </a:xfrm>
        </p:spPr>
        <p:txBody>
          <a:bodyPr/>
          <a:lstStyle/>
          <a:p>
            <a:pPr marL="812800" indent="-812800" algn="l" eaLnBrk="1" hangingPunct="1">
              <a:lnSpc>
                <a:spcPct val="90000"/>
              </a:lnSpc>
            </a:pPr>
            <a:r>
              <a:rPr lang="en-US" altLang="vi-VN" sz="2000" b="1" smtClean="0">
                <a:solidFill>
                  <a:srgbClr val="0066FF"/>
                </a:solidFill>
              </a:rPr>
              <a:t>II. NHỮNG TIẾN BỘ VỀ KHOA HỌC TỰ NHIÊN VÀ KHOA HỌC XÃ HỘI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668338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</a:rPr>
              <a:t>1. Khoa học tự nhiên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34950" y="1154113"/>
            <a:ext cx="362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</a:rPr>
              <a:t>2. Khoa học xã hội</a:t>
            </a:r>
          </a:p>
        </p:txBody>
      </p:sp>
      <p:graphicFrame>
        <p:nvGraphicFramePr>
          <p:cNvPr id="24603" name="Group 27"/>
          <p:cNvGraphicFramePr>
            <a:graphicFrameLocks noGrp="1"/>
          </p:cNvGraphicFramePr>
          <p:nvPr/>
        </p:nvGraphicFramePr>
        <p:xfrm>
          <a:off x="215900" y="2667000"/>
          <a:ext cx="8728075" cy="3505201"/>
        </p:xfrm>
        <a:graphic>
          <a:graphicData uri="http://schemas.openxmlformats.org/drawingml/2006/table">
            <a:tbl>
              <a:tblPr/>
              <a:tblGrid>
                <a:gridCol w="4813300">
                  <a:extLst>
                    <a:ext uri="{9D8B030D-6E8A-4147-A177-3AD203B41FA5}">
                      <a16:colId xmlns:a16="http://schemas.microsoft.com/office/drawing/2014/main" xmlns="" val="3376774190"/>
                    </a:ext>
                  </a:extLst>
                </a:gridCol>
                <a:gridCol w="3914775">
                  <a:extLst>
                    <a:ext uri="{9D8B030D-6E8A-4147-A177-3AD203B41FA5}">
                      <a16:colId xmlns:a16="http://schemas.microsoft.com/office/drawing/2014/main" xmlns="" val="3075048260"/>
                    </a:ext>
                  </a:extLst>
                </a:gridCol>
              </a:tblGrid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Ngành khoa học xã 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Đại biểu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2985314"/>
                  </a:ext>
                </a:extLst>
              </a:tr>
              <a:tr h="715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39072637"/>
                  </a:ext>
                </a:extLst>
              </a:tr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0061412"/>
                  </a:ext>
                </a:extLst>
              </a:tr>
              <a:tr h="712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75932085"/>
                  </a:ext>
                </a:extLst>
              </a:tr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52718991"/>
                  </a:ext>
                </a:extLst>
              </a:tr>
            </a:tbl>
          </a:graphicData>
        </a:graphic>
      </p:graphicFrame>
      <p:sp>
        <p:nvSpPr>
          <p:cNvPr id="24604" name="Text Box 28" descr="White marble"/>
          <p:cNvSpPr txBox="1">
            <a:spLocks noChangeArrowheads="1"/>
          </p:cNvSpPr>
          <p:nvPr/>
        </p:nvSpPr>
        <p:spPr bwMode="auto">
          <a:xfrm>
            <a:off x="0" y="6361113"/>
            <a:ext cx="9237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</a:rPr>
              <a:t>NHỮNG ĐẠI BIỂU XUẤT SẮC CỦA CHỦ NGHĨA XÃ HỘI KHÔNG TƯỞNG</a:t>
            </a:r>
          </a:p>
        </p:txBody>
      </p:sp>
      <p:pic>
        <p:nvPicPr>
          <p:cNvPr id="2460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511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6" name="Picture 30" descr="charlesFour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070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7" name="Picture 31" descr="Robert Ow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38400"/>
            <a:ext cx="3352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8" name="Text Box 32" descr="White marble"/>
          <p:cNvSpPr txBox="1">
            <a:spLocks noChangeArrowheads="1"/>
          </p:cNvSpPr>
          <p:nvPr/>
        </p:nvSpPr>
        <p:spPr bwMode="auto">
          <a:xfrm>
            <a:off x="212725" y="5334000"/>
            <a:ext cx="245427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E6FBA3"/>
                </a:solidFill>
              </a:rPr>
              <a:t>Xanh Xi-mông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E6FBA3"/>
                </a:solidFill>
              </a:rPr>
              <a:t>   (1760-1825)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  <p:sp>
        <p:nvSpPr>
          <p:cNvPr id="24609" name="Text Box 33" descr="White marble"/>
          <p:cNvSpPr txBox="1">
            <a:spLocks noChangeArrowheads="1"/>
          </p:cNvSpPr>
          <p:nvPr/>
        </p:nvSpPr>
        <p:spPr bwMode="auto">
          <a:xfrm>
            <a:off x="2895600" y="5675313"/>
            <a:ext cx="3013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</a:rPr>
              <a:t>S.Phu-ri-ê (1772-1837)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>
              <a:solidFill>
                <a:srgbClr val="FF0000"/>
              </a:solidFill>
            </a:endParaRPr>
          </a:p>
        </p:txBody>
      </p:sp>
      <p:sp>
        <p:nvSpPr>
          <p:cNvPr id="24610" name="Text Box 34" descr="White marble"/>
          <p:cNvSpPr txBox="1">
            <a:spLocks noChangeArrowheads="1"/>
          </p:cNvSpPr>
          <p:nvPr/>
        </p:nvSpPr>
        <p:spPr bwMode="auto">
          <a:xfrm>
            <a:off x="6689725" y="5675313"/>
            <a:ext cx="243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E6FBA3"/>
                </a:solidFill>
              </a:rPr>
              <a:t>R. Ô oen (1771-1858)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246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246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581" grpId="0"/>
      <p:bldP spid="24582" grpId="0"/>
      <p:bldP spid="24604" grpId="0"/>
      <p:bldP spid="24608" grpId="0"/>
      <p:bldP spid="24609" grpId="0"/>
      <p:bldP spid="246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>
            <a:spLocks noChangeArrowheads="1"/>
          </p:cNvSpPr>
          <p:nvPr>
            <p:ph type="title" sz="quarter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vi-VN" sz="2400" b="1" smtClean="0">
                <a:solidFill>
                  <a:srgbClr val="0000FF"/>
                </a:solidFill>
              </a:rPr>
              <a:t>NHỮNG ĐẠI BIỂU XUẤT SẮC CỦA CHỦ NGHĨA XÃ HỘI KHOA HỌC</a:t>
            </a:r>
          </a:p>
        </p:txBody>
      </p:sp>
      <p:graphicFrame>
        <p:nvGraphicFramePr>
          <p:cNvPr id="17411" name="Object 7"/>
          <p:cNvGraphicFramePr>
            <a:graphicFrameLocks noChangeAspect="1"/>
          </p:cNvGraphicFramePr>
          <p:nvPr>
            <p:ph sz="quarter" idx="1"/>
          </p:nvPr>
        </p:nvGraphicFramePr>
        <p:xfrm>
          <a:off x="1836738" y="2055813"/>
          <a:ext cx="127793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r:id="rId3" imgW="1278331" imgH="1273759" progId="">
                  <p:embed/>
                </p:oleObj>
              </mc:Choice>
              <mc:Fallback>
                <p:oleObj r:id="rId3" imgW="1278331" imgH="127375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2055813"/>
                        <a:ext cx="1277937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9"/>
          <p:cNvGraphicFramePr>
            <a:graphicFrameLocks noChangeAspect="1"/>
          </p:cNvGraphicFramePr>
          <p:nvPr>
            <p:ph sz="quarter" idx="2"/>
          </p:nvPr>
        </p:nvGraphicFramePr>
        <p:xfrm>
          <a:off x="6027738" y="2055813"/>
          <a:ext cx="1277937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r:id="rId5" imgW="1278331" imgH="1273759" progId="">
                  <p:embed/>
                </p:oleObj>
              </mc:Choice>
              <mc:Fallback>
                <p:oleObj r:id="rId5" imgW="1278331" imgH="1273759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7738" y="2055813"/>
                        <a:ext cx="1277937" cy="1274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1836738" y="4394200"/>
          <a:ext cx="127793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r:id="rId6" imgW="1278331" imgH="1273759" progId="">
                  <p:embed/>
                </p:oleObj>
              </mc:Choice>
              <mc:Fallback>
                <p:oleObj r:id="rId6" imgW="1278331" imgH="1273759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394200"/>
                        <a:ext cx="1277937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3434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5" name="Text Box 4"/>
          <p:cNvSpPr txBox="1">
            <a:spLocks noChangeArrowheads="1"/>
          </p:cNvSpPr>
          <p:nvPr/>
        </p:nvSpPr>
        <p:spPr bwMode="auto">
          <a:xfrm>
            <a:off x="990600" y="6262688"/>
            <a:ext cx="307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C.Mác (1818-1883)</a:t>
            </a:r>
          </a:p>
        </p:txBody>
      </p:sp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24000"/>
            <a:ext cx="4800600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7" name="Text Box 6"/>
          <p:cNvSpPr txBox="1">
            <a:spLocks noChangeArrowheads="1"/>
          </p:cNvSpPr>
          <p:nvPr/>
        </p:nvSpPr>
        <p:spPr bwMode="auto">
          <a:xfrm>
            <a:off x="5257800" y="6262688"/>
            <a:ext cx="3276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Ph. Ăng-ghen (1820-1895)</a:t>
            </a:r>
          </a:p>
        </p:txBody>
      </p:sp>
      <p:graphicFrame>
        <p:nvGraphicFramePr>
          <p:cNvPr id="17418" name="Object 13"/>
          <p:cNvGraphicFramePr>
            <a:graphicFrameLocks noChangeAspect="1"/>
          </p:cNvGraphicFramePr>
          <p:nvPr>
            <p:ph sz="quarter" idx="4"/>
          </p:nvPr>
        </p:nvGraphicFramePr>
        <p:xfrm>
          <a:off x="0" y="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r:id="rId9" imgW="1278331" imgH="1273759" progId="">
                  <p:embed/>
                </p:oleObj>
              </mc:Choice>
              <mc:Fallback>
                <p:oleObj r:id="rId9" imgW="1278331" imgH="1273759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263" y="220663"/>
            <a:ext cx="8686800" cy="381000"/>
          </a:xfrm>
        </p:spPr>
        <p:txBody>
          <a:bodyPr/>
          <a:lstStyle/>
          <a:p>
            <a:pPr marL="812800" indent="-812800" algn="l" eaLnBrk="1" hangingPunct="1">
              <a:lnSpc>
                <a:spcPct val="90000"/>
              </a:lnSpc>
            </a:pPr>
            <a:r>
              <a:rPr lang="en-US" altLang="vi-VN" sz="2000" b="1" smtClean="0">
                <a:solidFill>
                  <a:srgbClr val="0066FF"/>
                </a:solidFill>
              </a:rPr>
              <a:t>II. NHỮNG TIẾN BỘ VỀ KHOA HỌC TỰ NHIÊN VÀ KHOA HỌC XÃ HỘI</a:t>
            </a: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88913" y="622300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</a:rPr>
              <a:t>1. Khoa học tự nhiên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28600" y="1195388"/>
            <a:ext cx="362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u="sng">
                <a:solidFill>
                  <a:srgbClr val="0000FF"/>
                </a:solidFill>
              </a:rPr>
              <a:t>2. Khoa học xã hội</a:t>
            </a:r>
          </a:p>
        </p:txBody>
      </p:sp>
      <p:graphicFrame>
        <p:nvGraphicFramePr>
          <p:cNvPr id="26631" name="Group 7"/>
          <p:cNvGraphicFramePr>
            <a:graphicFrameLocks noGrp="1"/>
          </p:cNvGraphicFramePr>
          <p:nvPr/>
        </p:nvGraphicFramePr>
        <p:xfrm>
          <a:off x="215900" y="2514600"/>
          <a:ext cx="8728075" cy="2784476"/>
        </p:xfrm>
        <a:graphic>
          <a:graphicData uri="http://schemas.openxmlformats.org/drawingml/2006/table">
            <a:tbl>
              <a:tblPr/>
              <a:tblGrid>
                <a:gridCol w="4813300">
                  <a:extLst>
                    <a:ext uri="{9D8B030D-6E8A-4147-A177-3AD203B41FA5}">
                      <a16:colId xmlns:a16="http://schemas.microsoft.com/office/drawing/2014/main" xmlns="" val="1569468301"/>
                    </a:ext>
                  </a:extLst>
                </a:gridCol>
                <a:gridCol w="3914775">
                  <a:extLst>
                    <a:ext uri="{9D8B030D-6E8A-4147-A177-3AD203B41FA5}">
                      <a16:colId xmlns:a16="http://schemas.microsoft.com/office/drawing/2014/main" xmlns="" val="3813999166"/>
                    </a:ext>
                  </a:extLst>
                </a:gridCol>
              </a:tblGrid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Ngành khoa học xã hội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Đại biểu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0190895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07157189"/>
                  </a:ext>
                </a:extLst>
              </a:tr>
              <a:tr h="534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98646674"/>
                  </a:ext>
                </a:extLst>
              </a:tr>
              <a:tr h="608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2783768"/>
                  </a:ext>
                </a:extLst>
              </a:tr>
              <a:tr h="574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52415449"/>
                  </a:ext>
                </a:extLst>
              </a:tr>
            </a:tbl>
          </a:graphicData>
        </a:graphic>
      </p:graphicFrame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28600" y="3108325"/>
            <a:ext cx="510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Chủ nghĩa duy vật và phép biện chứng</a:t>
            </a:r>
            <a:endParaRPr lang="en-US" altLang="vi-VN" sz="2000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28600" y="3665538"/>
            <a:ext cx="487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Kinh tế chính trị học tư sản</a:t>
            </a:r>
            <a:endParaRPr lang="en-US" altLang="vi-VN" sz="2000"/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228600" y="4210050"/>
            <a:ext cx="472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Chủ nghĩa xã hội không tưởng</a:t>
            </a:r>
            <a:endParaRPr lang="en-US" altLang="vi-VN" sz="2000"/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28600" y="4800600"/>
            <a:ext cx="426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Chủ nghĩa xã hội khoa học</a:t>
            </a:r>
            <a:endParaRPr lang="en-US" altLang="vi-VN" sz="2000"/>
          </a:p>
        </p:txBody>
      </p:sp>
      <p:sp>
        <p:nvSpPr>
          <p:cNvPr id="26655" name="Text Box 31"/>
          <p:cNvSpPr txBox="1">
            <a:spLocks noChangeArrowheads="1"/>
          </p:cNvSpPr>
          <p:nvPr/>
        </p:nvSpPr>
        <p:spPr bwMode="auto">
          <a:xfrm>
            <a:off x="5029200" y="31242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/>
              <a:t>Phoi -ơ-bách và He-gen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5029200" y="3651250"/>
            <a:ext cx="3657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vi-VN" sz="2000" b="1"/>
              <a:t>Xmít và Ri-các-đô</a:t>
            </a:r>
            <a:endParaRPr lang="en-US" altLang="vi-VN" sz="2000"/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5029200" y="4206875"/>
            <a:ext cx="390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Xanh Xi-mông, Phu-ri-ê, Ô-oen</a:t>
            </a:r>
            <a:endParaRPr lang="en-US" altLang="vi-VN" sz="2000"/>
          </a:p>
        </p:txBody>
      </p:sp>
      <p:sp>
        <p:nvSpPr>
          <p:cNvPr id="26658" name="Text Box 34"/>
          <p:cNvSpPr txBox="1">
            <a:spLocks noChangeArrowheads="1"/>
          </p:cNvSpPr>
          <p:nvPr/>
        </p:nvSpPr>
        <p:spPr bwMode="auto">
          <a:xfrm>
            <a:off x="5029200" y="4800600"/>
            <a:ext cx="3810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/>
              <a:t>C.Mác và Ph. Ăng-ghen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51" grpId="0"/>
      <p:bldP spid="26652" grpId="0"/>
      <p:bldP spid="26653" grpId="0"/>
      <p:bldP spid="26654" grpId="0"/>
      <p:bldP spid="26654" grpId="1"/>
      <p:bldP spid="26655" grpId="0"/>
      <p:bldP spid="26656" grpId="0"/>
      <p:bldP spid="26657" grpId="0"/>
      <p:bldP spid="26658" grpId="0"/>
      <p:bldP spid="2665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90588"/>
            <a:ext cx="6019800" cy="633412"/>
          </a:xfrm>
        </p:spPr>
        <p:txBody>
          <a:bodyPr/>
          <a:lstStyle/>
          <a:p>
            <a:pPr eaLnBrk="1" hangingPunct="1"/>
            <a:r>
              <a:rPr lang="en-US" altLang="vi-VN" sz="2000" b="1" smtClean="0">
                <a:solidFill>
                  <a:srgbClr val="0000FF"/>
                </a:solidFill>
              </a:rPr>
              <a:t>CÁC NHÀ VĂN, NHÀ TƯ TƯỞNG PHÁP</a:t>
            </a:r>
          </a:p>
        </p:txBody>
      </p:sp>
      <p:pic>
        <p:nvPicPr>
          <p:cNvPr id="20483" name="Picture 3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38" y="1638300"/>
            <a:ext cx="2773362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1644650"/>
            <a:ext cx="28067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628775"/>
            <a:ext cx="28241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429000" y="514985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S. Mông-te-xki-ơ (1689-1755)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838200" y="514985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Vôn-te (1694-1778)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6477000" y="514985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G.G. Rút-xô (1712-1778)</a:t>
            </a:r>
          </a:p>
        </p:txBody>
      </p:sp>
      <p:sp>
        <p:nvSpPr>
          <p:cNvPr id="9" name="Text Box 26" descr="White marble"/>
          <p:cNvSpPr txBox="1">
            <a:spLocks noChangeArrowheads="1"/>
          </p:cNvSpPr>
          <p:nvPr/>
        </p:nvSpPr>
        <p:spPr bwMode="auto">
          <a:xfrm>
            <a:off x="150813" y="152400"/>
            <a:ext cx="6326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7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66FF"/>
                </a:solidFill>
              </a:rPr>
              <a:t>3. Sự phát triển của văn học và nghệ thuật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6" grpId="0"/>
      <p:bldP spid="20487" grpId="0"/>
      <p:bldP spid="2048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100" y="5151438"/>
            <a:ext cx="1981200" cy="563562"/>
          </a:xfrm>
          <a:noFill/>
        </p:spPr>
        <p:txBody>
          <a:bodyPr/>
          <a:lstStyle/>
          <a:p>
            <a:pPr eaLnBrk="1" hangingPunct="1"/>
            <a:r>
              <a:rPr lang="en-US" altLang="vi-VN" sz="1800" b="1" smtClean="0"/>
              <a:t>Vic-to Hy-go (1802-1885) </a:t>
            </a:r>
          </a:p>
        </p:txBody>
      </p:sp>
      <p:pic>
        <p:nvPicPr>
          <p:cNvPr id="20483" name="Picture 3" descr="victor hu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711325"/>
            <a:ext cx="29083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46838" y="5105400"/>
            <a:ext cx="205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chemeClr val="tx2"/>
                </a:solidFill>
              </a:rPr>
              <a:t>Lép Tôn-xtôi (1828-1910) </a:t>
            </a:r>
          </a:p>
        </p:txBody>
      </p:sp>
      <p:pic>
        <p:nvPicPr>
          <p:cNvPr id="20485" name="Picture 5" descr="lep tonsto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1730375"/>
            <a:ext cx="2697162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88950" y="5181600"/>
            <a:ext cx="1752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chemeClr val="tx2"/>
                </a:solidFill>
              </a:rPr>
              <a:t>Ban-dắc (1799-1850) </a:t>
            </a:r>
          </a:p>
        </p:txBody>
      </p:sp>
      <p:pic>
        <p:nvPicPr>
          <p:cNvPr id="20487" name="Picture 7" descr="200px-HBalza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90688"/>
            <a:ext cx="25701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19200" y="381000"/>
            <a:ext cx="647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NHỮNG NHÀ VĂN TIÊU BIỂU CỦA NỀN VĂN HỌC HIỆN THỰC PHÊ PHÁN</a:t>
            </a:r>
          </a:p>
        </p:txBody>
      </p:sp>
      <p:pic>
        <p:nvPicPr>
          <p:cNvPr id="20489" name="Picture 16" descr="myspace layouts, myspace codes, glitter graphics">
            <a:hlinkClick r:id="rId5" tooltip="Myspace Graphics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/>
            <a:r>
              <a:rPr lang="en-US" altLang="vi-VN" sz="2400" b="1" smtClean="0">
                <a:solidFill>
                  <a:srgbClr val="0000FF"/>
                </a:solidFill>
              </a:rPr>
              <a:t>CÁC NHẠC SĨ THIÊN TÀI</a:t>
            </a:r>
          </a:p>
        </p:txBody>
      </p:sp>
      <p:pic>
        <p:nvPicPr>
          <p:cNvPr id="21507" name="Picture 3" descr="Moz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41388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895600" y="2617788"/>
            <a:ext cx="1676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Mô-da   (1756-1791)</a:t>
            </a:r>
          </a:p>
        </p:txBody>
      </p:sp>
      <p:pic>
        <p:nvPicPr>
          <p:cNvPr id="21509" name="Picture 5" descr="480px-Beetho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017588"/>
            <a:ext cx="18923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7315200" y="2617788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Bét-tô-ven (1770-1791)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608388"/>
            <a:ext cx="246697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40038" y="5818188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Sô-panh (1800-1849)</a:t>
            </a:r>
          </a:p>
        </p:txBody>
      </p:sp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3836988"/>
            <a:ext cx="2082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86600" y="6137275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Trai-cốp-xki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49263" y="1498600"/>
            <a:ext cx="5991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u="sng">
                <a:solidFill>
                  <a:srgbClr val="0066FF"/>
                </a:solidFill>
              </a:rPr>
              <a:t>I . NHỮNG THÀNH TỰU CHỦ YẾU VỀ KỸ THUẬT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36725" y="4989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73075" y="1897063"/>
            <a:ext cx="2297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66FF"/>
                </a:solidFill>
              </a:rPr>
              <a:t>1.Công nghiệp</a:t>
            </a:r>
          </a:p>
        </p:txBody>
      </p:sp>
      <p:sp>
        <p:nvSpPr>
          <p:cNvPr id="4103" name="Text Box 7" descr="White marble"/>
          <p:cNvSpPr txBox="1">
            <a:spLocks noChangeArrowheads="1"/>
          </p:cNvSpPr>
          <p:nvPr/>
        </p:nvSpPr>
        <p:spPr bwMode="auto">
          <a:xfrm>
            <a:off x="2117725" y="3389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04" name="Text Box 8" descr="White marble"/>
          <p:cNvSpPr txBox="1">
            <a:spLocks noChangeArrowheads="1"/>
          </p:cNvSpPr>
          <p:nvPr/>
        </p:nvSpPr>
        <p:spPr bwMode="auto">
          <a:xfrm>
            <a:off x="593725" y="3541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05" name="Text Box 9" descr="White marble"/>
          <p:cNvSpPr txBox="1">
            <a:spLocks noChangeArrowheads="1"/>
          </p:cNvSpPr>
          <p:nvPr/>
        </p:nvSpPr>
        <p:spPr bwMode="auto">
          <a:xfrm>
            <a:off x="3260725" y="2703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106" name="Text Box 10" descr="White marble"/>
          <p:cNvSpPr txBox="1">
            <a:spLocks noChangeArrowheads="1"/>
          </p:cNvSpPr>
          <p:nvPr/>
        </p:nvSpPr>
        <p:spPr bwMode="auto">
          <a:xfrm>
            <a:off x="1203325" y="4303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71691" name="Picture 11" descr="máy gien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3950"/>
            <a:ext cx="2895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11" descr="May_keo_soi_chay_bang_suc_nuo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03700"/>
            <a:ext cx="2819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Ac-crai-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09813"/>
            <a:ext cx="2819400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4" name="Picture 4" descr="spinningjenny 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54263"/>
            <a:ext cx="342900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5" name="Picture 15" descr="490px-James_Hargreav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895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6" name="Picture 16" descr="Nha_may_det_the_ki_XIX[1]"/>
          <p:cNvPicPr>
            <a:picLocks noChangeAspect="1" noChangeArrowheads="1"/>
          </p:cNvPicPr>
          <p:nvPr/>
        </p:nvPicPr>
        <p:blipFill>
          <a:blip r:embed="rId8">
            <a:lum bright="-18000" contras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354263"/>
            <a:ext cx="9144000" cy="53736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697" name="Text Box 17" descr="White marble"/>
          <p:cNvSpPr txBox="1">
            <a:spLocks noChangeArrowheads="1"/>
          </p:cNvSpPr>
          <p:nvPr/>
        </p:nvSpPr>
        <p:spPr bwMode="auto">
          <a:xfrm>
            <a:off x="1600200" y="6326188"/>
            <a:ext cx="4275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FF00"/>
                </a:solidFill>
              </a:rPr>
              <a:t>Xưởng dệt đầu tiên của Anh</a:t>
            </a:r>
          </a:p>
        </p:txBody>
      </p:sp>
      <p:sp>
        <p:nvSpPr>
          <p:cNvPr id="71698" name="Text Box 18" descr="White marble"/>
          <p:cNvSpPr txBox="1">
            <a:spLocks noChangeArrowheads="1"/>
          </p:cNvSpPr>
          <p:nvPr/>
        </p:nvSpPr>
        <p:spPr bwMode="auto">
          <a:xfrm>
            <a:off x="2819400" y="2819400"/>
            <a:ext cx="21097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MÁY KÉO SỢI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GIEN NI</a:t>
            </a:r>
          </a:p>
        </p:txBody>
      </p:sp>
      <p:sp>
        <p:nvSpPr>
          <p:cNvPr id="71699" name="Text Box 19" descr="White marble"/>
          <p:cNvSpPr txBox="1">
            <a:spLocks noChangeArrowheads="1"/>
          </p:cNvSpPr>
          <p:nvPr/>
        </p:nvSpPr>
        <p:spPr bwMode="auto">
          <a:xfrm>
            <a:off x="6602413" y="2354263"/>
            <a:ext cx="14097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chemeClr val="bg1"/>
                </a:solidFill>
              </a:rPr>
              <a:t>Áccraitơ</a:t>
            </a:r>
          </a:p>
        </p:txBody>
      </p:sp>
      <p:sp>
        <p:nvSpPr>
          <p:cNvPr id="71700" name="Text Box 20" descr="White marble"/>
          <p:cNvSpPr txBox="1">
            <a:spLocks noChangeArrowheads="1"/>
          </p:cNvSpPr>
          <p:nvPr/>
        </p:nvSpPr>
        <p:spPr bwMode="auto">
          <a:xfrm>
            <a:off x="6537325" y="5803900"/>
            <a:ext cx="42799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66FF"/>
                </a:solidFill>
              </a:rPr>
              <a:t>Máy kéo sợi chạy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66FF"/>
                </a:solidFill>
              </a:rPr>
              <a:t> bằng sức nước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1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1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71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71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71697" grpId="0"/>
      <p:bldP spid="71698" grpId="0"/>
      <p:bldP spid="71698" grpId="1"/>
      <p:bldP spid="71699" grpId="0"/>
      <p:bldP spid="71699" grpId="1"/>
      <p:bldP spid="71700" grpId="0"/>
      <p:bldP spid="7170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T292253A.WMV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8305800" cy="6229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33400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n-US" altLang="vi-VN" sz="2400" b="1" smtClean="0">
                <a:solidFill>
                  <a:schemeClr val="bg1"/>
                </a:solidFill>
              </a:rPr>
              <a:t>Trích vở “HỒ THIÊN NGA” </a:t>
            </a:r>
            <a:br>
              <a:rPr lang="en-US" altLang="vi-VN" sz="2400" b="1" smtClean="0">
                <a:solidFill>
                  <a:schemeClr val="bg1"/>
                </a:solidFill>
              </a:rPr>
            </a:br>
            <a:r>
              <a:rPr lang="en-US" altLang="vi-VN" sz="2400" b="1" smtClean="0">
                <a:solidFill>
                  <a:schemeClr val="bg1"/>
                </a:solidFill>
              </a:rPr>
              <a:t>Nhạc Trai-cốp-xki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73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4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734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 descr="White marble"/>
          <p:cNvSpPr txBox="1">
            <a:spLocks noChangeArrowheads="1"/>
          </p:cNvSpPr>
          <p:nvPr/>
        </p:nvSpPr>
        <p:spPr bwMode="auto">
          <a:xfrm>
            <a:off x="-92075" y="950913"/>
            <a:ext cx="1006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710" name="Text Box 6" descr="White marble"/>
          <p:cNvSpPr txBox="1">
            <a:spLocks noChangeArrowheads="1"/>
          </p:cNvSpPr>
          <p:nvPr/>
        </p:nvSpPr>
        <p:spPr bwMode="auto">
          <a:xfrm>
            <a:off x="0" y="153988"/>
            <a:ext cx="55848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AutoNum type="romanUcPeriod"/>
            </a:pPr>
            <a:r>
              <a:rPr lang="en-US" altLang="vi-VN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 thành tựu chủ yếu về kĩ thuật</a:t>
            </a:r>
            <a:r>
              <a:rPr lang="en-US" altLang="vi-VN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altLang="vi-VN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1. Công nghiệp :</a:t>
            </a:r>
          </a:p>
        </p:txBody>
      </p:sp>
      <p:pic>
        <p:nvPicPr>
          <p:cNvPr id="72711" name="Picture 7" descr="máy hơi nước jame wat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257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james wa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396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4" name="WordArt 10"/>
          <p:cNvSpPr>
            <a:spLocks noChangeArrowheads="1" noChangeShapeType="1" noTextEdit="1"/>
          </p:cNvSpPr>
          <p:nvPr/>
        </p:nvSpPr>
        <p:spPr bwMode="auto">
          <a:xfrm>
            <a:off x="1504950" y="6248400"/>
            <a:ext cx="61341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Máy hơi nước của Giêm Oát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72715" name="Picture 11" descr="krup_industrial_revolu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25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6" name="WordArt 12"/>
          <p:cNvSpPr>
            <a:spLocks noChangeArrowheads="1" noChangeShapeType="1" noTextEdit="1"/>
          </p:cNvSpPr>
          <p:nvPr/>
        </p:nvSpPr>
        <p:spPr bwMode="auto">
          <a:xfrm>
            <a:off x="552450" y="5334000"/>
            <a:ext cx="85915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Nước Anh là “ Công xưởng của thế giới”</a:t>
            </a:r>
            <a:endParaRPr lang="en-US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727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727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0" grpId="1"/>
      <p:bldP spid="72714" grpId="0" animBg="1"/>
      <p:bldP spid="727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88925" y="1027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10160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 u="sng">
                <a:solidFill>
                  <a:srgbClr val="FFFFFF"/>
                </a:solidFill>
              </a:rPr>
              <a:t>I . NHỮNG THÀNH TỰU CHỦ YẾU VỀ KỸ THUẬT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228600" y="482600"/>
            <a:ext cx="891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E6FBA3"/>
                </a:solidFill>
              </a:rPr>
              <a:t>1.Công nghiệp:</a:t>
            </a:r>
            <a:endParaRPr lang="en-US" altLang="vi-VN" sz="2400" b="1" i="1">
              <a:solidFill>
                <a:srgbClr val="FFFFFF"/>
              </a:solidFill>
            </a:endParaRP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28600" y="966788"/>
            <a:ext cx="8991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E6FBA3"/>
                </a:solidFill>
              </a:rPr>
              <a:t>2. Giao thông vận tải –Thông tin </a:t>
            </a:r>
          </a:p>
        </p:txBody>
      </p:sp>
      <p:pic>
        <p:nvPicPr>
          <p:cNvPr id="9252" name="Picture 36" descr="xe ngua t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724400" cy="2438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4" name="AutoShape 38"/>
          <p:cNvSpPr>
            <a:spLocks noChangeArrowheads="1"/>
          </p:cNvSpPr>
          <p:nvPr/>
        </p:nvSpPr>
        <p:spPr bwMode="auto">
          <a:xfrm rot="5400000">
            <a:off x="2095500" y="3390900"/>
            <a:ext cx="762000" cy="990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pic>
        <p:nvPicPr>
          <p:cNvPr id="9255" name="Picture 39" descr="stephensons_rocket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4800600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56" name="Picture 40" descr="stephnson1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419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7" name="Picture 41" descr="xelua_absa1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343400"/>
            <a:ext cx="4343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8" name="Text Box 42" descr="White marble"/>
          <p:cNvSpPr txBox="1">
            <a:spLocks noChangeArrowheads="1"/>
          </p:cNvSpPr>
          <p:nvPr/>
        </p:nvSpPr>
        <p:spPr bwMode="auto">
          <a:xfrm>
            <a:off x="2378075" y="5867400"/>
            <a:ext cx="6765925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defRPr/>
            </a:pPr>
            <a:r>
              <a:rPr lang="en-US" altLang="vi-VN" sz="2400" i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Đầu máy xe lửa đầu tiên do Xti-phen-tơn chế tạo</a:t>
            </a:r>
          </a:p>
          <a:p>
            <a:pPr eaLnBrk="1" hangingPunct="1">
              <a:defRPr/>
            </a:pPr>
            <a:endParaRPr lang="en-US" altLang="vi-VN">
              <a:latin typeface="Arial" panose="020B0604020202020204" pitchFamily="34" charset="0"/>
            </a:endParaRPr>
          </a:p>
        </p:txBody>
      </p:sp>
      <p:pic>
        <p:nvPicPr>
          <p:cNvPr id="9267" name="Picture 51" descr="nhung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533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vtrain"/>
          <p:cNvPicPr>
            <a:picLocks noChangeAspect="1" noChangeArrowheads="1"/>
          </p:cNvPicPr>
          <p:nvPr/>
        </p:nvPicPr>
        <p:blipFill>
          <a:blip r:embed="rId8">
            <a:lum bright="-4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4038600" cy="48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69" name="Text Box 53" descr="White marble"/>
          <p:cNvSpPr txBox="1">
            <a:spLocks noChangeArrowheads="1"/>
          </p:cNvSpPr>
          <p:nvPr/>
        </p:nvSpPr>
        <p:spPr bwMode="auto">
          <a:xfrm>
            <a:off x="5572125" y="3962400"/>
            <a:ext cx="3571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6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66"/>
                </a:solidFill>
              </a:rPr>
              <a:t>Chuyến tàu hỏa đầu tiên ở Anh</a:t>
            </a:r>
          </a:p>
        </p:txBody>
      </p:sp>
      <p:grpSp>
        <p:nvGrpSpPr>
          <p:cNvPr id="20" name="Group 149"/>
          <p:cNvGrpSpPr>
            <a:grpSpLocks/>
          </p:cNvGrpSpPr>
          <p:nvPr/>
        </p:nvGrpSpPr>
        <p:grpSpPr bwMode="auto">
          <a:xfrm>
            <a:off x="0" y="2057400"/>
            <a:ext cx="9144000" cy="4953000"/>
            <a:chOff x="480" y="624"/>
            <a:chExt cx="5088" cy="2700"/>
          </a:xfrm>
        </p:grpSpPr>
        <p:pic>
          <p:nvPicPr>
            <p:cNvPr id="6160" name="Picture 150" descr="Robert Fult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624"/>
              <a:ext cx="2190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1" name="Picture 151" descr="Robert Fulton 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624"/>
              <a:ext cx="2928" cy="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2" name="Text Box 152"/>
            <p:cNvSpPr txBox="1">
              <a:spLocks noChangeArrowheads="1"/>
            </p:cNvSpPr>
            <p:nvPr/>
          </p:nvSpPr>
          <p:spPr bwMode="auto">
            <a:xfrm>
              <a:off x="1056" y="3070"/>
              <a:ext cx="124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400" b="1">
                  <a:solidFill>
                    <a:schemeClr val="bg1"/>
                  </a:solidFill>
                  <a:cs typeface="Arial" charset="0"/>
                </a:rPr>
                <a:t>Robert Fulton</a:t>
              </a:r>
            </a:p>
          </p:txBody>
        </p:sp>
        <p:sp>
          <p:nvSpPr>
            <p:cNvPr id="6163" name="Text Box 153"/>
            <p:cNvSpPr txBox="1">
              <a:spLocks noChangeArrowheads="1"/>
            </p:cNvSpPr>
            <p:nvPr/>
          </p:nvSpPr>
          <p:spPr bwMode="auto">
            <a:xfrm>
              <a:off x="3360" y="3068"/>
              <a:ext cx="1920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400" b="1">
                  <a:solidFill>
                    <a:schemeClr val="bg1"/>
                  </a:solidFill>
                  <a:cs typeface="Arial" charset="0"/>
                </a:rPr>
                <a:t>Tàu thủy chạy bằng hơi nước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0" decel="100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9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70" decel="1000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770" decel="100000"/>
                                        <p:tgtEl>
                                          <p:spTgt spid="92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  <p:bldP spid="9224" grpId="0"/>
      <p:bldP spid="9225" grpId="0"/>
      <p:bldP spid="9258" grpId="0"/>
      <p:bldP spid="9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212725" y="1331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0" y="123825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u="sng">
                <a:solidFill>
                  <a:srgbClr val="FFFFFF"/>
                </a:solidFill>
              </a:rPr>
              <a:t>I . NHỮNG THÀNH TỰU CHỦ YẾU VỀ KỸ THUẬT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2863" y="569913"/>
            <a:ext cx="35385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E6FBA3"/>
                </a:solidFill>
              </a:rPr>
              <a:t>1.Công nghiệp</a:t>
            </a:r>
            <a:endParaRPr lang="en-US" altLang="vi-VN" sz="2400" b="1" i="1">
              <a:solidFill>
                <a:srgbClr val="FFFFFF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3338" y="1039813"/>
            <a:ext cx="354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 i="1">
                <a:solidFill>
                  <a:srgbClr val="E6FBA3"/>
                </a:solidFill>
              </a:rPr>
              <a:t>2.Giao thông vận tải :</a:t>
            </a:r>
            <a:endParaRPr lang="en-US" altLang="vi-VN" sz="2400" b="1" i="1"/>
          </a:p>
        </p:txBody>
      </p:sp>
      <p:pic>
        <p:nvPicPr>
          <p:cNvPr id="12319" name="Picture 31" descr="Logo_1Me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 descr="A_Lich%20su%20Mercedes-Benz20090213221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1524000"/>
            <a:ext cx="3238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 descr="A_Lich%20su%20Mercedes-Benz200902132217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 descr="A_Lich%20su%20Mercedes-Benz200902132217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Picture 35" descr="A_Lich%20su%20Mercedes-Benz200902132217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36" descr="A_Lich%20su%20Mercedes-Benz200902132218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04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7" descr="110318004733-455-25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6" name="Picture 38" descr="110318004733-664-6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240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7" name="Picture 39" descr="Samuel F. B. Mors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49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8" name="Picture 40" descr="Telegraph Key Se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648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29" name="WordArt 41"/>
          <p:cNvSpPr>
            <a:spLocks noChangeArrowheads="1" noChangeShapeType="1" noTextEdit="1"/>
          </p:cNvSpPr>
          <p:nvPr/>
        </p:nvSpPr>
        <p:spPr bwMode="auto">
          <a:xfrm>
            <a:off x="762000" y="6334125"/>
            <a:ext cx="24574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S. Mooc-xơ</a:t>
            </a:r>
            <a:endParaRPr lang="en-US" sz="3600" b="1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330" name="WordArt 42" descr="White marble"/>
          <p:cNvSpPr>
            <a:spLocks noChangeArrowheads="1" noChangeShapeType="1" noTextEdit="1"/>
          </p:cNvSpPr>
          <p:nvPr/>
        </p:nvSpPr>
        <p:spPr bwMode="auto">
          <a:xfrm>
            <a:off x="4648200" y="6324600"/>
            <a:ext cx="2638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vi-VN" sz="3600" b="1" kern="10">
                <a:ln w="9525">
                  <a:round/>
                  <a:headEnd/>
                  <a:tailE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Máy điện tín</a:t>
            </a:r>
            <a:endParaRPr lang="en-US" sz="3600" b="1" kern="10">
              <a:ln w="9525">
                <a:round/>
                <a:headEnd/>
                <a:tailEnd/>
              </a:ln>
              <a:blipFill dpi="0" rotWithShape="0">
                <a:blip r:embed="rId1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2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30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5" grpId="0"/>
      <p:bldP spid="12296" grpId="0"/>
      <p:bldP spid="12329" grpId="0" animBg="1"/>
      <p:bldP spid="123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12725" y="1331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65540" name="Text Box 4"/>
          <p:cNvSpPr txBox="1">
            <a:spLocks noChangeArrowheads="1"/>
          </p:cNvSpPr>
          <p:nvPr/>
        </p:nvSpPr>
        <p:spPr bwMode="auto">
          <a:xfrm>
            <a:off x="14288" y="188913"/>
            <a:ext cx="716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 u="sng">
                <a:solidFill>
                  <a:schemeClr val="hlink"/>
                </a:solidFill>
              </a:rPr>
              <a:t>I . NHỮNG THÀNH TỰU CHỦ YẾU VỀ KỸ THUẬT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52400" y="661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FF"/>
                </a:solidFill>
              </a:rPr>
              <a:t>1.Công nghiệp</a:t>
            </a:r>
            <a:endParaRPr lang="en-US" altLang="vi-VN" sz="2400" b="1" i="1">
              <a:solidFill>
                <a:srgbClr val="FF00FF"/>
              </a:solidFill>
            </a:endParaRPr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120650" y="1116013"/>
            <a:ext cx="3689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66FF"/>
                </a:solidFill>
              </a:rPr>
              <a:t>2. Giao thông vận tải :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52400" y="1585913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9900FF"/>
                </a:solidFill>
              </a:rPr>
              <a:t>3.Nông nghiệp :</a:t>
            </a:r>
          </a:p>
        </p:txBody>
      </p:sp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228600" y="2895600"/>
            <a:ext cx="187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8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E6FBA3"/>
                </a:solidFill>
              </a:rPr>
              <a:t>4.Quân sự :</a:t>
            </a:r>
          </a:p>
        </p:txBody>
      </p:sp>
      <p:pic>
        <p:nvPicPr>
          <p:cNvPr id="65545" name="Picture 9" descr="H16,MaÌy moÌc trong nong nghieÌ£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6" name="WordArt 10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7696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Máy hơi nước được sửdụng</a:t>
            </a:r>
          </a:p>
          <a:p>
            <a:pPr algn="ctr"/>
            <a:r>
              <a:rPr lang="vi-VN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          trong nông nghiệp</a:t>
            </a:r>
            <a:endParaRPr lang="en-US" sz="3600" b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0" y="2590800"/>
            <a:ext cx="9144000" cy="4773613"/>
            <a:chOff x="2379" y="593"/>
            <a:chExt cx="3264" cy="3247"/>
          </a:xfrm>
        </p:grpSpPr>
        <p:pic>
          <p:nvPicPr>
            <p:cNvPr id="8206" name="Picture 12" descr="thomas_newcom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593"/>
              <a:ext cx="3264" cy="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Rectangle 13"/>
            <p:cNvSpPr>
              <a:spLocks noChangeArrowheads="1"/>
            </p:cNvSpPr>
            <p:nvPr/>
          </p:nvSpPr>
          <p:spPr bwMode="auto">
            <a:xfrm>
              <a:off x="2928" y="3581"/>
              <a:ext cx="211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 b="1"/>
            </a:p>
          </p:txBody>
        </p:sp>
      </p:grpSp>
      <p:sp>
        <p:nvSpPr>
          <p:cNvPr id="65550" name="WordArt 14" descr="Narrow vertical"/>
          <p:cNvSpPr>
            <a:spLocks noChangeArrowheads="1" noChangeShapeType="1" noTextEdit="1"/>
          </p:cNvSpPr>
          <p:nvPr/>
        </p:nvSpPr>
        <p:spPr bwMode="auto">
          <a:xfrm>
            <a:off x="1966913" y="2986088"/>
            <a:ext cx="5210175" cy="8921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Cơ khí hóa nông nghiệp</a:t>
            </a:r>
            <a:endParaRPr lang="en-US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5551" name="Picture 15" descr="msotw9_temp0"/>
          <p:cNvPicPr>
            <a:picLocks noChangeAspect="1" noChangeArrowheads="1"/>
          </p:cNvPicPr>
          <p:nvPr/>
        </p:nvPicPr>
        <p:blipFill>
          <a:blip r:embed="rId5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343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52" name="Picture 16" descr="May_cay6744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800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0" grpId="0"/>
      <p:bldP spid="65541" grpId="0"/>
      <p:bldP spid="65542" grpId="0"/>
      <p:bldP spid="65543" grpId="0"/>
      <p:bldP spid="65544" grpId="0"/>
      <p:bldP spid="65546" grpId="0" animBg="1"/>
      <p:bldP spid="655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fusilles_commune187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24000"/>
            <a:ext cx="4572000" cy="53340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72000" cy="533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6" name="Rectangle 10" descr="White marble"/>
          <p:cNvSpPr>
            <a:spLocks noChangeArrowheads="1"/>
          </p:cNvSpPr>
          <p:nvPr/>
        </p:nvSpPr>
        <p:spPr bwMode="auto">
          <a:xfrm>
            <a:off x="304800" y="152400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 b="1" u="sng">
                <a:solidFill>
                  <a:srgbClr val="0000CC"/>
                </a:solidFill>
              </a:rPr>
              <a:t>I . NHỮNG THÀNH TỰU CHỦ YẾU VỀ KỸ THUẬT</a:t>
            </a:r>
          </a:p>
        </p:txBody>
      </p:sp>
      <p:sp>
        <p:nvSpPr>
          <p:cNvPr id="19467" name="Text Box 11" descr="White marble"/>
          <p:cNvSpPr txBox="1">
            <a:spLocks noChangeArrowheads="1"/>
          </p:cNvSpPr>
          <p:nvPr/>
        </p:nvSpPr>
        <p:spPr bwMode="auto">
          <a:xfrm>
            <a:off x="511175" y="531813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4">
                    <a:alphaModFix amt="73000"/>
                  </a:blip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FFFF00"/>
                </a:solidFill>
                <a:prstDash val="lg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chemeClr val="hlink"/>
                </a:solidFill>
              </a:rPr>
              <a:t>4. Quân sự</a:t>
            </a:r>
          </a:p>
        </p:txBody>
      </p:sp>
      <p:pic>
        <p:nvPicPr>
          <p:cNvPr id="19468" name="Picture 12" descr="300px-Virginia_class_submar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495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300px-FS_Redoutable_torpil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57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4" descr="Khinh khi cau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72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Ballon-eutelsa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572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400" decel="100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304800" y="3200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FFFF"/>
                </a:solidFill>
              </a:rPr>
              <a:t>S. Mooc-xơ</a:t>
            </a:r>
          </a:p>
        </p:txBody>
      </p:sp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487362"/>
          </a:xfrm>
          <a:noFill/>
        </p:spPr>
        <p:txBody>
          <a:bodyPr/>
          <a:lstStyle/>
          <a:p>
            <a:pPr eaLnBrk="1" hangingPunct="1"/>
            <a:r>
              <a:rPr lang="en-US" altLang="vi-VN" sz="2400" b="1" smtClean="0">
                <a:solidFill>
                  <a:srgbClr val="0000FF"/>
                </a:solidFill>
              </a:rPr>
              <a:t>NHỮNG THÀNH TỰU VỀ KỸ THUẬT</a:t>
            </a:r>
          </a:p>
        </p:txBody>
      </p:sp>
      <p:sp>
        <p:nvSpPr>
          <p:cNvPr id="10244" name="Line 7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5" name="Group 8"/>
          <p:cNvGrpSpPr>
            <a:grpSpLocks/>
          </p:cNvGrpSpPr>
          <p:nvPr/>
        </p:nvGrpSpPr>
        <p:grpSpPr bwMode="auto">
          <a:xfrm>
            <a:off x="6096000" y="762000"/>
            <a:ext cx="3048000" cy="3276600"/>
            <a:chOff x="2379" y="593"/>
            <a:chExt cx="3264" cy="3247"/>
          </a:xfrm>
        </p:grpSpPr>
        <p:pic>
          <p:nvPicPr>
            <p:cNvPr id="10251" name="Picture 9" descr="thomas_newcom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9" y="593"/>
              <a:ext cx="3264" cy="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2" name="Rectangle 10"/>
            <p:cNvSpPr>
              <a:spLocks noChangeArrowheads="1"/>
            </p:cNvSpPr>
            <p:nvPr/>
          </p:nvSpPr>
          <p:spPr bwMode="auto">
            <a:xfrm>
              <a:off x="2928" y="3581"/>
              <a:ext cx="2112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1800" b="1"/>
                <a:t>Cơ khí hóa nông nghiệp</a:t>
              </a:r>
            </a:p>
          </p:txBody>
        </p:sp>
      </p:grpSp>
      <p:pic>
        <p:nvPicPr>
          <p:cNvPr id="10246" name="Picture 11" descr="A_Lich%20su%20Mercedes-Benz200902132217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576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2" descr="Khinh khi cau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3127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revtra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2895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 descr="PU67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85800"/>
            <a:ext cx="3124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6" descr="stephensonsrocket_tcm4-1398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0050618-watts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85800"/>
            <a:ext cx="2819400" cy="309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457200" y="32004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FFFF"/>
                </a:solidFill>
              </a:rPr>
              <a:t>Giêm Oát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276600" y="32146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FFFF"/>
                </a:solidFill>
              </a:rPr>
              <a:t>Máy hơi nước</a:t>
            </a:r>
          </a:p>
        </p:txBody>
      </p:sp>
      <p:sp>
        <p:nvSpPr>
          <p:cNvPr id="11269" name="Rectangle 12"/>
          <p:cNvSpPr>
            <a:spLocks noChangeArrowheads="1"/>
          </p:cNvSpPr>
          <p:nvPr/>
        </p:nvSpPr>
        <p:spPr bwMode="auto">
          <a:xfrm>
            <a:off x="457200" y="198438"/>
            <a:ext cx="8229600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NHỮNG THÀNH TỰU VỀ KỸ THUẬT</a:t>
            </a:r>
          </a:p>
        </p:txBody>
      </p:sp>
      <p:sp>
        <p:nvSpPr>
          <p:cNvPr id="11270" name="Line 13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1" name="Picture 16" descr="Telegraph Key 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2895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7" descr="Samuel F. B. Mo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0"/>
            <a:ext cx="297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9" descr="110318004733-455-2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62000"/>
            <a:ext cx="3352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0" descr="A_Lich%20su%20Mercedes-Benz200902132217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3276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9" descr="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2895600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3&quot; value=&quot;-1&quot;/&gt;&lt;property id=&quot;20307&quot; value=&quot;302&quot;/&gt;&lt;/object&gt;&lt;object type=&quot;3&quot; unique_id=&quot;10005&quot;&gt;&lt;property id=&quot;20148&quot; value=&quot;5&quot;/&gt;&lt;property id=&quot;20300&quot; value=&quot;Slide 2&quot;/&gt;&lt;property id=&quot;20303&quot; value=&quot;-1&quot;/&gt;&lt;property id=&quot;20307&quot; value=&quot;278&quot;/&gt;&lt;/object&gt;&lt;object type=&quot;3&quot; unique_id=&quot;10006&quot;&gt;&lt;property id=&quot;20148&quot; value=&quot;5&quot;/&gt;&lt;property id=&quot;20300&quot; value=&quot;Slide 3&quot;/&gt;&lt;property id=&quot;20303&quot; value=&quot;-1&quot;/&gt;&lt;property id=&quot;20307&quot; value=&quot;305&quot;/&gt;&lt;/object&gt;&lt;object type=&quot;3&quot; unique_id=&quot;10007&quot;&gt;&lt;property id=&quot;20148&quot; value=&quot;5&quot;/&gt;&lt;property id=&quot;20300&quot; value=&quot;Slide 4&quot;/&gt;&lt;property id=&quot;20303&quot; value=&quot;-1&quot;/&gt;&lt;property id=&quot;20307&quot; value=&quot;306&quot;/&gt;&lt;/object&gt;&lt;object type=&quot;3&quot; unique_id=&quot;10008&quot;&gt;&lt;property id=&quot;20148&quot; value=&quot;5&quot;/&gt;&lt;property id=&quot;20300&quot; value=&quot;Slide 5&quot;/&gt;&lt;property id=&quot;20303&quot; value=&quot;-1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3&quot; value=&quot;-1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3&quot; value=&quot;-1&quot;/&gt;&lt;property id=&quot;20307&quot; value=&quot;300&quot;/&gt;&lt;/object&gt;&lt;object type=&quot;3&quot; unique_id=&quot;10011&quot;&gt;&lt;property id=&quot;20148&quot; value=&quot;5&quot;/&gt;&lt;property id=&quot;20300&quot; value=&quot;Slide 8&quot;/&gt;&lt;property id=&quot;20303&quot; value=&quot;-1&quot;/&gt;&lt;property id=&quot;20307&quot; value=&quot;264&quot;/&gt;&lt;/object&gt;&lt;object type=&quot;3&quot; unique_id=&quot;10012&quot;&gt;&lt;property id=&quot;20148&quot; value=&quot;5&quot;/&gt;&lt;property id=&quot;20300&quot; value=&quot;Slide 9 - &amp;quot;NHỮNG THÀNH TỰU VỀ KỸ THUẬT&amp;quot;&quot;/&gt;&lt;property id=&quot;20303&quot; value=&quot;-1&quot;/&gt;&lt;property id=&quot;20307&quot; value=&quot;274&quot;/&gt;&lt;/object&gt;&lt;object type=&quot;3&quot; unique_id=&quot;10013&quot;&gt;&lt;property id=&quot;20148&quot; value=&quot;5&quot;/&gt;&lt;property id=&quot;20300&quot; value=&quot;Slide 10&quot;/&gt;&lt;property id=&quot;20303&quot; value=&quot;-1&quot;/&gt;&lt;property id=&quot;20307&quot; value=&quot;273&quot;/&gt;&lt;/object&gt;&lt;object type=&quot;3&quot; unique_id=&quot;10014&quot;&gt;&lt;property id=&quot;20148&quot; value=&quot;5&quot;/&gt;&lt;property id=&quot;20300&quot; value=&quot;Slide 11&quot;/&gt;&lt;property id=&quot;20303&quot; value=&quot;-1&quot;/&gt;&lt;property id=&quot;20307&quot; value=&quot;275&quot;/&gt;&lt;/object&gt;&lt;object type=&quot;3&quot; unique_id=&quot;10015&quot;&gt;&lt;property id=&quot;20148&quot; value=&quot;5&quot;/&gt;&lt;property id=&quot;20300&quot; value=&quot;Slide 12&quot;/&gt;&lt;property id=&quot;20303&quot; value=&quot;-1&quot;/&gt;&lt;property id=&quot;20307&quot; value=&quot;277&quot;/&gt;&lt;/object&gt;&lt;object type=&quot;3&quot; unique_id=&quot;10016&quot;&gt;&lt;property id=&quot;20148&quot; value=&quot;5&quot;/&gt;&lt;property id=&quot;20300&quot; value=&quot;Slide 13 - &amp;quot;SỰ PHÁT TRIỂN CỦA KỸ THUẬT, KHOA HỌC, VĂN HỌC VÀ NGHỆ THUẬT THẾ KỶ XVIII-XIX&amp;quot;&quot;/&gt;&lt;property id=&quot;20303&quot; value=&quot;-1&quot;/&gt;&lt;property id=&quot;20307&quot; value=&quot;265&quot;/&gt;&lt;/object&gt;&lt;object type=&quot;3&quot; unique_id=&quot;10017&quot;&gt;&lt;property id=&quot;20148&quot; value=&quot;5&quot;/&gt;&lt;property id=&quot;20300&quot; value=&quot;Slide 14 - &amp;quot;SỰ PHÁT TRIỂN CỦA KỸ THUẬT, KHOA HỌC, VĂN HỌC VÀ NGHỆ THUẬT THẾ KỶ XVIII-XIX&amp;quot;&quot;/&gt;&lt;property id=&quot;20303&quot; value=&quot;-1&quot;/&gt;&lt;property id=&quot;20307&quot; value=&quot;267&quot;/&gt;&lt;/object&gt;&lt;object type=&quot;3&quot; unique_id=&quot;10018&quot;&gt;&lt;property id=&quot;20148&quot; value=&quot;5&quot;/&gt;&lt;property id=&quot;20300&quot; value=&quot;Slide 15 - &amp;quot;SỰ PHÁT TRIỂN CỦA KỸ THUẬT, KHOA HỌC, VĂN HỌC VÀ NGHỆ THUẬT THẾ KỶ XVIII-XIX&amp;quot;&quot;/&gt;&lt;property id=&quot;20303&quot; value=&quot;-1&quot;/&gt;&lt;property id=&quot;20307&quot; value=&quot;269&quot;/&gt;&lt;/object&gt;&lt;object type=&quot;3&quot; unique_id=&quot;10019&quot;&gt;&lt;property id=&quot;20148&quot; value=&quot;5&quot;/&gt;&lt;property id=&quot;20300&quot; value=&quot;Slide 16 - &amp;quot;NHỮNG ĐẠI BIỂU XUẤT SẮC CỦA CHỦ NGHĨA XÃ HỘI KHOA HỌC&amp;quot;&quot;/&gt;&lt;property id=&quot;20303&quot; value=&quot;-1&quot;/&gt;&lt;property id=&quot;20307&quot; value=&quot;280&quot;/&gt;&lt;/object&gt;&lt;object type=&quot;3&quot; unique_id=&quot;10020&quot;&gt;&lt;property id=&quot;20148&quot; value=&quot;5&quot;/&gt;&lt;property id=&quot;20300&quot; value=&quot;Slide 17 - &amp;quot;SỰ PHÁT TRIỂN CỦA KỸ THUẬT, KHOA HỌC, VĂN HỌC VÀ NGHỆ THUẬT THẾ KỶ XVIII-XIX&amp;quot;&quot;/&gt;&lt;property id=&quot;20303&quot; value=&quot;-1&quot;/&gt;&lt;property id=&quot;20307&quot; value=&quot;271&quot;/&gt;&lt;/object&gt;&lt;object type=&quot;3&quot; unique_id=&quot;10021&quot;&gt;&lt;property id=&quot;20148&quot; value=&quot;5&quot;/&gt;&lt;property id=&quot;20300&quot; value=&quot;Slide 18&quot;/&gt;&lt;property id=&quot;20303&quot; value=&quot;-1&quot;/&gt;&lt;property id=&quot;20307&quot; value=&quot;282&quot;/&gt;&lt;/object&gt;&lt;object type=&quot;3&quot; unique_id=&quot;10022&quot;&gt;&lt;property id=&quot;20148&quot; value=&quot;5&quot;/&gt;&lt;property id=&quot;20300&quot; value=&quot;Slide 19 - &amp;quot;CÁC NHÀ VĂN, NHÀ TƯ TƯỞNG PHÁP&amp;#x0D;&amp;#x0A;&amp;quot;&quot;/&gt;&lt;property id=&quot;20303&quot; value=&quot;-1&quot;/&gt;&lt;property id=&quot;20307&quot; value=&quot;286&quot;/&gt;&lt;/object&gt;&lt;object type=&quot;3&quot; unique_id=&quot;10023&quot;&gt;&lt;property id=&quot;20148&quot; value=&quot;5&quot;/&gt;&lt;property id=&quot;20300&quot; value=&quot;Slide 20 - &amp;quot;Vic-to Hy-go (1802-1885) &amp;quot;&quot;/&gt;&lt;property id=&quot;20303&quot; value=&quot;-1&quot;/&gt;&lt;property id=&quot;20307&quot; value=&quot;288&quot;/&gt;&lt;/object&gt;&lt;object type=&quot;3&quot; unique_id=&quot;10024&quot;&gt;&lt;property id=&quot;20148&quot; value=&quot;5&quot;/&gt;&lt;property id=&quot;20300&quot; value=&quot;Slide 21 - &amp;quot;CÁC NHẠC SĨ THIÊN TÀI&amp;quot;&quot;/&gt;&lt;property id=&quot;20303&quot; value=&quot;-1&quot;/&gt;&lt;property id=&quot;20307&quot; value=&quot;290&quot;/&gt;&lt;/object&gt;&lt;object type=&quot;3&quot; unique_id=&quot;10025&quot;&gt;&lt;property id=&quot;20148&quot; value=&quot;5&quot;/&gt;&lt;property id=&quot;20300&quot; value=&quot;Slide 22 - &amp;quot;Trích vở “HỒ THIÊN NGA” &amp;#x0D;&amp;#x0A;Nhạc Trai-cốp-xki &amp;quot;&quot;/&gt;&lt;property id=&quot;20303&quot; value=&quot;-1&quot;/&gt;&lt;property id=&quot;20307&quot; value=&quot;292&quot;/&gt;&lt;/object&gt;&lt;object type=&quot;3&quot; unique_id=&quot;10026&quot;&gt;&lt;property id=&quot;20148&quot; value=&quot;5&quot;/&gt;&lt;property id=&quot;20300&quot; value=&quot;Slide 23 - &amp;quot;DANH HỌA TÂY BAN NHA&amp;quot;&quot;/&gt;&lt;property id=&quot;20303&quot; value=&quot;-1&quot;/&gt;&lt;property id=&quot;20307&quot; value=&quot;294&quot;/&gt;&lt;/object&gt;&lt;object type=&quot;3&quot; unique_id=&quot;10027&quot;&gt;&lt;property id=&quot;20148&quot; value=&quot;5&quot;/&gt;&lt;property id=&quot;20300&quot; value=&quot;Slide 24 - &amp;quot;SỰ PHÁT TRIỂN CỦA KỸ THUẬT, KHOA HỌC, VĂN HỌC VÀ NGHỆ THUẬT THẾ KỶ XVIII-XIX&amp;quot;&quot;/&gt;&lt;property id=&quot;20303&quot; value=&quot;-1&quot;/&gt;&lt;property id=&quot;20307&quot; value=&quot;296&quot;/&gt;&lt;/object&gt;&lt;object type=&quot;3&quot; unique_id=&quot;10028&quot;&gt;&lt;property id=&quot;20148&quot; value=&quot;5&quot;/&gt;&lt;property id=&quot;20300&quot; value=&quot;Slide 25&quot;/&gt;&lt;property id=&quot;20303&quot; value=&quot;-1&quot;/&gt;&lt;property id=&quot;20307&quot; value=&quot;284&quot;/&gt;&lt;/object&gt;&lt;object type=&quot;3&quot; unique_id=&quot;10029&quot;&gt;&lt;property id=&quot;20148&quot; value=&quot;5&quot;/&gt;&lt;property id=&quot;20300&quot; value=&quot;Slide 26&quot;/&gt;&lt;property id=&quot;20303&quot; value=&quot;-1&quot;/&gt;&lt;property id=&quot;20307&quot; value=&quot;298&quot;/&gt;&lt;/object&gt;&lt;/object&gt;&lt;object type=&quot;8&quot; unique_id=&quot;1008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>
            <a:alphaModFix amt="73000"/>
          </a:blip>
          <a:srcRect/>
          <a:tile tx="0" ty="0" sx="100000" sy="100000" flip="none" algn="tl"/>
        </a:blipFill>
        <a:ln w="15875" cap="flat" cmpd="sng" algn="ctr">
          <a:solidFill>
            <a:srgbClr val="FFFF00"/>
          </a:solidFill>
          <a:prstDash val="lgDash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>
            <a:alphaModFix amt="73000"/>
          </a:blip>
          <a:srcRect/>
          <a:tile tx="0" ty="0" sx="100000" sy="100000" flip="none" algn="tl"/>
        </a:blipFill>
        <a:ln w="15875" cap="flat" cmpd="sng" algn="ctr">
          <a:solidFill>
            <a:srgbClr val="FFFF00"/>
          </a:solidFill>
          <a:prstDash val="lgDash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682</Words>
  <Application>Microsoft Office PowerPoint</Application>
  <PresentationFormat>On-screen Show (4:3)</PresentationFormat>
  <Paragraphs>131</Paragraphs>
  <Slides>20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Times New Roman</vt:lpstr>
      <vt:lpstr>Wingdings 2</vt:lpstr>
      <vt:lpstr>VNI-Times</vt:lpstr>
      <vt:lpstr>.VnTime</vt:lpstr>
      <vt:lpstr>.VnTimeH</vt:lpstr>
      <vt:lpstr>.VnArial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THÀNH TỰU VỀ KỸ THUẬT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ĐẠI BIỂU XUẤT SẮC CỦA CHỦ NGHĨA XÃ HỘI KHOA HỌC</vt:lpstr>
      <vt:lpstr>PowerPoint Presentation</vt:lpstr>
      <vt:lpstr>CÁC NHÀ VĂN, NHÀ TƯ TƯỞNG PHÁP</vt:lpstr>
      <vt:lpstr>Vic-to Hy-go (1802-1885) </vt:lpstr>
      <vt:lpstr>CÁC NHẠC SĨ THIÊN TÀI</vt:lpstr>
      <vt:lpstr>Trích vở “HỒ THIÊN NGA”  Nhạc Trai-cốp-xki </vt:lpstr>
    </vt:vector>
  </TitlesOfParts>
  <Company>&lt;egyptian hak&gt;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Windows</dc:creator>
  <cp:lastModifiedBy>Administrator</cp:lastModifiedBy>
  <cp:revision>72</cp:revision>
  <dcterms:created xsi:type="dcterms:W3CDTF">2011-09-28T17:18:12Z</dcterms:created>
  <dcterms:modified xsi:type="dcterms:W3CDTF">2023-03-29T03:05:50Z</dcterms:modified>
</cp:coreProperties>
</file>