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30"/>
  </p:notesMasterIdLst>
  <p:sldIdLst>
    <p:sldId id="315" r:id="rId2"/>
    <p:sldId id="313" r:id="rId3"/>
    <p:sldId id="294" r:id="rId4"/>
    <p:sldId id="260" r:id="rId5"/>
    <p:sldId id="291" r:id="rId6"/>
    <p:sldId id="289" r:id="rId7"/>
    <p:sldId id="265" r:id="rId8"/>
    <p:sldId id="296" r:id="rId9"/>
    <p:sldId id="268" r:id="rId10"/>
    <p:sldId id="269" r:id="rId11"/>
    <p:sldId id="271" r:id="rId12"/>
    <p:sldId id="273" r:id="rId13"/>
    <p:sldId id="274" r:id="rId14"/>
    <p:sldId id="298" r:id="rId15"/>
    <p:sldId id="300" r:id="rId16"/>
    <p:sldId id="301" r:id="rId17"/>
    <p:sldId id="303" r:id="rId18"/>
    <p:sldId id="304" r:id="rId19"/>
    <p:sldId id="305" r:id="rId20"/>
    <p:sldId id="306" r:id="rId21"/>
    <p:sldId id="307" r:id="rId22"/>
    <p:sldId id="308" r:id="rId23"/>
    <p:sldId id="309" r:id="rId24"/>
    <p:sldId id="310" r:id="rId25"/>
    <p:sldId id="311" r:id="rId26"/>
    <p:sldId id="312" r:id="rId27"/>
    <p:sldId id="314" r:id="rId28"/>
    <p:sldId id="302" r:id="rId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980"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9E948682-35B4-425A-ADC8-FFF4F529ADAA}" type="datetimeFigureOut">
              <a:rPr lang="en-US"/>
              <a:pPr>
                <a:defRPr/>
              </a:pPr>
              <a:t>10/29/2019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DFC2CCD4-2823-4F03-88EA-2CB94DFF9D80}" type="slidenum">
              <a:rPr lang="en-US"/>
              <a:pPr/>
              <a:t>‹#›</a:t>
            </a:fld>
            <a:endParaRPr lang="en-US"/>
          </a:p>
        </p:txBody>
      </p:sp>
    </p:spTree>
    <p:extLst>
      <p:ext uri="{BB962C8B-B14F-4D97-AF65-F5344CB8AC3E}">
        <p14:creationId xmlns:p14="http://schemas.microsoft.com/office/powerpoint/2010/main" val="31840817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vi-VN" smtClean="0">
              <a:latin typeface="Calibri" panose="020F0502020204030204" pitchFamily="34" charset="0"/>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fld id="{8164AFDF-5D7D-49D5-AABB-922A0DC30037}" type="slidenum">
              <a:rPr lang="en-US" altLang="vi-VN" sz="1200"/>
              <a:pPr eaLnBrk="1" hangingPunct="1"/>
              <a:t>1</a:t>
            </a:fld>
            <a:endParaRPr lang="en-US" altLang="vi-VN" sz="1200"/>
          </a:p>
        </p:txBody>
      </p:sp>
    </p:spTree>
    <p:extLst>
      <p:ext uri="{BB962C8B-B14F-4D97-AF65-F5344CB8AC3E}">
        <p14:creationId xmlns:p14="http://schemas.microsoft.com/office/powerpoint/2010/main" val="866302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ề bản chiếu">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a:t>
            </a:r>
            <a:endParaRPr lang="en-US" dirty="0"/>
          </a:p>
        </p:txBody>
      </p:sp>
      <p:sp>
        <p:nvSpPr>
          <p:cNvPr id="4" name="Date Placeholder 3"/>
          <p:cNvSpPr>
            <a:spLocks noGrp="1"/>
          </p:cNvSpPr>
          <p:nvPr>
            <p:ph type="dt" sz="half" idx="10"/>
          </p:nvPr>
        </p:nvSpPr>
        <p:spPr/>
        <p:txBody>
          <a:bodyPr/>
          <a:lstStyle/>
          <a:p>
            <a:pPr>
              <a:defRPr/>
            </a:pPr>
            <a:fld id="{F3CD4B4B-A3B9-4EF2-B182-035E67949571}" type="datetimeFigureOut">
              <a:rPr lang="en-US" smtClean="0"/>
              <a:pPr>
                <a:defRPr/>
              </a:pPr>
              <a:t>10/29/2019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E4B4130-AA3F-41D6-9745-428DF1AA8E46}"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vi-VN" smtClean="0"/>
              <a:t>Bấm &amp; sửa kiểu tiêu đề</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&amp; sửa kiểu tiêu đề</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Date Placeholder 3"/>
          <p:cNvSpPr>
            <a:spLocks noGrp="1"/>
          </p:cNvSpPr>
          <p:nvPr>
            <p:ph type="dt" sz="half" idx="10"/>
          </p:nvPr>
        </p:nvSpPr>
        <p:spPr/>
        <p:txBody>
          <a:bodyPr/>
          <a:lstStyle/>
          <a:p>
            <a:pPr>
              <a:defRPr/>
            </a:pPr>
            <a:fld id="{F3CD4B4B-A3B9-4EF2-B182-035E67949571}" type="datetimeFigureOut">
              <a:rPr lang="en-US" smtClean="0"/>
              <a:pPr>
                <a:defRPr/>
              </a:pPr>
              <a:t>10/29/2019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E4B4130-AA3F-41D6-9745-428DF1AA8E4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vi-VN" smtClean="0"/>
              <a:t>Bấm &amp; sửa kiểu tiêu đề</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4" name="Date Placeholder 3"/>
          <p:cNvSpPr>
            <a:spLocks noGrp="1"/>
          </p:cNvSpPr>
          <p:nvPr>
            <p:ph type="dt" sz="half" idx="10"/>
          </p:nvPr>
        </p:nvSpPr>
        <p:spPr/>
        <p:txBody>
          <a:bodyPr/>
          <a:lstStyle/>
          <a:p>
            <a:pPr>
              <a:defRPr/>
            </a:pPr>
            <a:fld id="{F3CD4B4B-A3B9-4EF2-B182-035E67949571}" type="datetimeFigureOut">
              <a:rPr lang="en-US" smtClean="0"/>
              <a:pPr>
                <a:defRPr/>
              </a:pPr>
              <a:t>10/29/2019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E4B4130-AA3F-41D6-9745-428DF1AA8E4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F3CD4B4B-A3B9-4EF2-B182-035E67949571}" type="datetimeFigureOut">
              <a:rPr lang="en-US" smtClean="0"/>
              <a:pPr>
                <a:defRPr/>
              </a:pPr>
              <a:t>10/29/2019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E4B4130-AA3F-41D6-9745-428DF1AA8E46}" type="slidenum">
              <a:rPr lang="en-US" smtClean="0"/>
              <a:pPr/>
              <a:t>‹#›</a:t>
            </a:fld>
            <a:endParaRPr lang="en-US"/>
          </a:p>
        </p:txBody>
      </p:sp>
      <p:sp>
        <p:nvSpPr>
          <p:cNvPr id="8" name="Title 7"/>
          <p:cNvSpPr>
            <a:spLocks noGrp="1"/>
          </p:cNvSpPr>
          <p:nvPr>
            <p:ph type="title"/>
          </p:nvPr>
        </p:nvSpPr>
        <p:spPr/>
        <p:txBody>
          <a:bodyPr/>
          <a:lstStyle/>
          <a:p>
            <a:r>
              <a:rPr lang="vi-VN" smtClean="0"/>
              <a:t>Bấm &amp; sửa kiểu tiêu đề</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vi-VN" smtClean="0"/>
              <a:t>Bấm &amp; sửa kiểu tiêu đề</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smtClean="0"/>
              <a:t>Bấm &amp; sửa kiểu tiêu đề</a:t>
            </a:r>
          </a:p>
        </p:txBody>
      </p:sp>
      <p:sp>
        <p:nvSpPr>
          <p:cNvPr id="4" name="Date Placeholder 3"/>
          <p:cNvSpPr>
            <a:spLocks noGrp="1"/>
          </p:cNvSpPr>
          <p:nvPr>
            <p:ph type="dt" sz="half" idx="10"/>
          </p:nvPr>
        </p:nvSpPr>
        <p:spPr/>
        <p:txBody>
          <a:bodyPr/>
          <a:lstStyle/>
          <a:p>
            <a:pPr>
              <a:defRPr/>
            </a:pPr>
            <a:fld id="{F3CD4B4B-A3B9-4EF2-B182-035E67949571}" type="datetimeFigureOut">
              <a:rPr lang="en-US" smtClean="0"/>
              <a:pPr>
                <a:defRPr/>
              </a:pPr>
              <a:t>10/29/2019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E4B4130-AA3F-41D6-9745-428DF1AA8E4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F3CD4B4B-A3B9-4EF2-B182-035E67949571}" type="datetimeFigureOut">
              <a:rPr lang="en-US" smtClean="0"/>
              <a:pPr>
                <a:defRPr/>
              </a:pPr>
              <a:t>10/29/2019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E4B4130-AA3F-41D6-9745-428DF1AA8E46}" type="slidenum">
              <a:rPr lang="en-US" smtClean="0"/>
              <a:pPr/>
              <a:t>‹#›</a:t>
            </a:fld>
            <a:endParaRPr lang="en-US"/>
          </a:p>
        </p:txBody>
      </p:sp>
      <p:sp>
        <p:nvSpPr>
          <p:cNvPr id="8" name="Title 7"/>
          <p:cNvSpPr>
            <a:spLocks noGrp="1"/>
          </p:cNvSpPr>
          <p:nvPr>
            <p:ph type="title"/>
          </p:nvPr>
        </p:nvSpPr>
        <p:spPr/>
        <p:txBody>
          <a:bodyPr/>
          <a:lstStyle/>
          <a:p>
            <a:r>
              <a:rPr lang="vi-VN" smtClean="0"/>
              <a:t>Bấm &amp; sửa kiểu tiêu đề</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vi-VN" smtClean="0"/>
              <a:t>Bấm &amp; sửa kiểu tiêu đề</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7" name="Date Placeholder 6"/>
          <p:cNvSpPr>
            <a:spLocks noGrp="1"/>
          </p:cNvSpPr>
          <p:nvPr>
            <p:ph type="dt" sz="half" idx="10"/>
          </p:nvPr>
        </p:nvSpPr>
        <p:spPr/>
        <p:txBody>
          <a:bodyPr/>
          <a:lstStyle/>
          <a:p>
            <a:pPr>
              <a:defRPr/>
            </a:pPr>
            <a:fld id="{F3CD4B4B-A3B9-4EF2-B182-035E67949571}" type="datetimeFigureOut">
              <a:rPr lang="en-US" smtClean="0"/>
              <a:pPr>
                <a:defRPr/>
              </a:pPr>
              <a:t>10/29/2019</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BE4B4130-AA3F-41D6-9745-428DF1AA8E46}" type="slidenum">
              <a:rPr lang="en-US" smtClean="0"/>
              <a:pPr/>
              <a:t>‹#›</a:t>
            </a:fld>
            <a:endParaRPr lang="en-US"/>
          </a:p>
        </p:txBody>
      </p:sp>
      <p:sp>
        <p:nvSpPr>
          <p:cNvPr id="10" name="Title 9"/>
          <p:cNvSpPr>
            <a:spLocks noGrp="1"/>
          </p:cNvSpPr>
          <p:nvPr>
            <p:ph type="title"/>
          </p:nvPr>
        </p:nvSpPr>
        <p:spPr/>
        <p:txBody>
          <a:bodyPr/>
          <a:lstStyle/>
          <a:p>
            <a:r>
              <a:rPr lang="vi-VN" smtClean="0"/>
              <a:t>Bấm &amp; sửa kiểu tiêu đề</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mtClean="0"/>
              <a:t>Bấm &amp; sửa kiểu tiêu đề</a:t>
            </a:r>
            <a:endParaRPr lang="en-US" dirty="0"/>
          </a:p>
        </p:txBody>
      </p:sp>
      <p:sp>
        <p:nvSpPr>
          <p:cNvPr id="3" name="Date Placeholder 2"/>
          <p:cNvSpPr>
            <a:spLocks noGrp="1"/>
          </p:cNvSpPr>
          <p:nvPr>
            <p:ph type="dt" sz="half" idx="10"/>
          </p:nvPr>
        </p:nvSpPr>
        <p:spPr/>
        <p:txBody>
          <a:bodyPr/>
          <a:lstStyle/>
          <a:p>
            <a:pPr>
              <a:defRPr/>
            </a:pPr>
            <a:fld id="{F3CD4B4B-A3B9-4EF2-B182-035E67949571}" type="datetimeFigureOut">
              <a:rPr lang="en-US" smtClean="0"/>
              <a:pPr>
                <a:defRPr/>
              </a:pPr>
              <a:t>10/29/2019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BE4B4130-AA3F-41D6-9745-428DF1AA8E4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3CD4B4B-A3B9-4EF2-B182-035E67949571}" type="datetimeFigureOut">
              <a:rPr lang="en-US" smtClean="0"/>
              <a:pPr>
                <a:defRPr/>
              </a:pPr>
              <a:t>10/29/2019</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BE4B4130-AA3F-41D6-9745-428DF1AA8E4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vi-VN" smtClean="0"/>
              <a:t>Bấm &amp; sửa kiểu tiêu đề</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Date Placeholder 4"/>
          <p:cNvSpPr>
            <a:spLocks noGrp="1"/>
          </p:cNvSpPr>
          <p:nvPr>
            <p:ph type="dt" sz="half" idx="10"/>
          </p:nvPr>
        </p:nvSpPr>
        <p:spPr/>
        <p:txBody>
          <a:bodyPr/>
          <a:lstStyle/>
          <a:p>
            <a:pPr>
              <a:defRPr/>
            </a:pPr>
            <a:fld id="{F3CD4B4B-A3B9-4EF2-B182-035E67949571}" type="datetimeFigureOut">
              <a:rPr lang="en-US" smtClean="0"/>
              <a:pPr>
                <a:defRPr/>
              </a:pPr>
              <a:t>10/29/2019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E4B4130-AA3F-41D6-9745-428DF1AA8E4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Ảnh với Phụ đề">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smtClean="0"/>
              <a:t>Bấm biểu tượng để thêm hình ảnh</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Date Placeholder 4"/>
          <p:cNvSpPr>
            <a:spLocks noGrp="1"/>
          </p:cNvSpPr>
          <p:nvPr>
            <p:ph type="dt" sz="half" idx="10"/>
          </p:nvPr>
        </p:nvSpPr>
        <p:spPr/>
        <p:txBody>
          <a:bodyPr/>
          <a:lstStyle/>
          <a:p>
            <a:pPr>
              <a:defRPr/>
            </a:pPr>
            <a:fld id="{F3CD4B4B-A3B9-4EF2-B182-035E67949571}" type="datetimeFigureOut">
              <a:rPr lang="en-US" smtClean="0"/>
              <a:pPr>
                <a:defRPr/>
              </a:pPr>
              <a:t>10/29/2019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E4B4130-AA3F-41D6-9745-428DF1AA8E46}"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vi-VN" smtClean="0"/>
              <a:t>Bấm &amp; sửa kiểu tiêu đề</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vi-VN" smtClean="0"/>
              <a:t>Bấm &amp; sửa kiểu tiêu đề</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fld id="{F3CD4B4B-A3B9-4EF2-B182-035E67949571}" type="datetimeFigureOut">
              <a:rPr lang="en-US" smtClean="0"/>
              <a:pPr>
                <a:defRPr/>
              </a:pPr>
              <a:t>10/29/2019</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E4B4130-AA3F-41D6-9745-428DF1AA8E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gi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b&#224;i%208/thu%20hoach%20lua.wmv"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file:///C:\Documents%20and%20Settings\Administrator\My%20Documents\Downloads\b&#224;i%208\thu%20hoach%20lua.wmv" TargetMode="External"/><Relationship Id="rId7"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4.jpeg"/><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1143000" y="0"/>
            <a:ext cx="7143750" cy="1295400"/>
          </a:xfrm>
          <a:prstGeom prst="rect">
            <a:avLst/>
          </a:prstGeom>
          <a:solidFill>
            <a:srgbClr val="CCCCFF">
              <a:alpha val="1490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vi-VN" altLang="vi-VN"/>
          </a:p>
        </p:txBody>
      </p:sp>
      <p:sp>
        <p:nvSpPr>
          <p:cNvPr id="122883" name="Rectangle 3"/>
          <p:cNvSpPr>
            <a:spLocks noChangeArrowheads="1"/>
          </p:cNvSpPr>
          <p:nvPr/>
        </p:nvSpPr>
        <p:spPr bwMode="auto">
          <a:xfrm>
            <a:off x="1143000" y="5257800"/>
            <a:ext cx="7029450" cy="1600200"/>
          </a:xfrm>
          <a:prstGeom prst="rect">
            <a:avLst/>
          </a:prstGeom>
          <a:solidFill>
            <a:srgbClr val="CCCCFF">
              <a:alpha val="3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vi-VN" altLang="vi-VN"/>
          </a:p>
        </p:txBody>
      </p:sp>
      <p:pic>
        <p:nvPicPr>
          <p:cNvPr id="2052" name="Picture 4" descr="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67" y="3858"/>
            <a:ext cx="897681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WordArt 6"/>
          <p:cNvSpPr>
            <a:spLocks noChangeArrowheads="1" noChangeShapeType="1" noTextEdit="1"/>
          </p:cNvSpPr>
          <p:nvPr/>
        </p:nvSpPr>
        <p:spPr bwMode="auto">
          <a:xfrm>
            <a:off x="1009787" y="381000"/>
            <a:ext cx="6934199" cy="6553200"/>
          </a:xfrm>
          <a:prstGeom prst="rect">
            <a:avLst/>
          </a:prstGeom>
        </p:spPr>
        <p:txBody>
          <a:bodyPr wrap="none" fromWordArt="1">
            <a:prstTxWarp prst="textArchUp">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kern="1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Times New Roman" panose="02020603050405020304" pitchFamily="18" charset="0"/>
              </a:rPr>
              <a:t>CHÀO MỪNG CÔ VÀ CÁC BẠN ĐÃ ĐẾN DỰ BÀI THUYẾT TRÌNH CỦA TỔ MÌNH </a:t>
            </a:r>
            <a:endParaRPr lang="vi-VN"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Times New Roman" panose="02020603050405020304" pitchFamily="18" charset="0"/>
            </a:endParaRPr>
          </a:p>
        </p:txBody>
      </p:sp>
      <p:pic>
        <p:nvPicPr>
          <p:cNvPr id="2055" name="Picture 7" descr="earthblack"/>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71900" y="3429000"/>
            <a:ext cx="16573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152093"/>
      </p:ext>
    </p:extLst>
  </p:cSld>
  <p:clrMapOvr>
    <a:masterClrMapping/>
  </p:clrMapOvr>
  <p:transition>
    <p:sndAc>
      <p:stSnd loop="1">
        <p:snd r:embed="rId3" name="Bai ca Ha Noi.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2883"/>
                                        </p:tgtEl>
                                        <p:attrNameLst>
                                          <p:attrName>style.visibility</p:attrName>
                                        </p:attrNameLst>
                                      </p:cBhvr>
                                      <p:to>
                                        <p:strVal val="visible"/>
                                      </p:to>
                                    </p:set>
                                    <p:animEffect transition="in" filter="dissolve">
                                      <p:cBhvr>
                                        <p:cTn id="7" dur="500"/>
                                        <p:tgtEl>
                                          <p:spTgt spid="12288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2882"/>
                                        </p:tgtEl>
                                        <p:attrNameLst>
                                          <p:attrName>style.visibility</p:attrName>
                                        </p:attrNameLst>
                                      </p:cBhvr>
                                      <p:to>
                                        <p:strVal val="visible"/>
                                      </p:to>
                                    </p:set>
                                    <p:animEffect transition="in" filter="dissolve">
                                      <p:cBhvr>
                                        <p:cTn id="10" dur="500"/>
                                        <p:tgtEl>
                                          <p:spTgt spid="122882"/>
                                        </p:tgtEl>
                                      </p:cBhvr>
                                    </p:animEffect>
                                  </p:childTnLst>
                                </p:cTn>
                              </p:par>
                              <p:par>
                                <p:cTn id="11" presetID="22" presetClass="emph" presetSubtype="0" repeatCount="indefinite" fill="hold" nodeType="withEffect">
                                  <p:stCondLst>
                                    <p:cond delay="0"/>
                                  </p:stCondLst>
                                  <p:childTnLst>
                                    <p:animClr clrSpc="hsl" dir="cw">
                                      <p:cBhvr override="childStyle">
                                        <p:cTn id="12" dur="500" fill="hold"/>
                                        <p:tgtEl>
                                          <p:spTgt spid="122886"/>
                                        </p:tgtEl>
                                        <p:attrNameLst>
                                          <p:attrName>style.color</p:attrName>
                                        </p:attrNameLst>
                                      </p:cBhvr>
                                      <p:by>
                                        <p:hsl h="-7200000" s="0" l="0"/>
                                      </p:by>
                                    </p:animClr>
                                    <p:animClr clrSpc="hsl" dir="cw">
                                      <p:cBhvr>
                                        <p:cTn id="13" dur="500" fill="hold"/>
                                        <p:tgtEl>
                                          <p:spTgt spid="122886"/>
                                        </p:tgtEl>
                                        <p:attrNameLst>
                                          <p:attrName>fillcolor</p:attrName>
                                        </p:attrNameLst>
                                      </p:cBhvr>
                                      <p:by>
                                        <p:hsl h="-7200000" s="0" l="0"/>
                                      </p:by>
                                    </p:animClr>
                                    <p:animClr clrSpc="hsl" dir="cw">
                                      <p:cBhvr>
                                        <p:cTn id="14" dur="500" fill="hold"/>
                                        <p:tgtEl>
                                          <p:spTgt spid="122886"/>
                                        </p:tgtEl>
                                        <p:attrNameLst>
                                          <p:attrName>stroke.color</p:attrName>
                                        </p:attrNameLst>
                                      </p:cBhvr>
                                      <p:by>
                                        <p:hsl h="-7200000" s="0" l="0"/>
                                      </p:by>
                                    </p:animClr>
                                    <p:set>
                                      <p:cBhvr>
                                        <p:cTn id="15" dur="500" fill="hold"/>
                                        <p:tgtEl>
                                          <p:spTgt spid="1228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animBg="1"/>
      <p:bldP spid="12288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7" name="Group 19"/>
          <p:cNvGrpSpPr>
            <a:grpSpLocks/>
          </p:cNvGrpSpPr>
          <p:nvPr/>
        </p:nvGrpSpPr>
        <p:grpSpPr bwMode="auto">
          <a:xfrm>
            <a:off x="0" y="101600"/>
            <a:ext cx="8991600" cy="6527800"/>
            <a:chOff x="64" y="208"/>
            <a:chExt cx="5664" cy="4112"/>
          </a:xfrm>
        </p:grpSpPr>
        <p:pic>
          <p:nvPicPr>
            <p:cNvPr id="16389"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 y="504"/>
              <a:ext cx="5664" cy="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21"/>
            <p:cNvSpPr txBox="1">
              <a:spLocks noChangeArrowheads="1"/>
            </p:cNvSpPr>
            <p:nvPr/>
          </p:nvSpPr>
          <p:spPr bwMode="auto">
            <a:xfrm>
              <a:off x="976" y="208"/>
              <a:ext cx="422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US" sz="2400" b="1">
                  <a:solidFill>
                    <a:srgbClr val="FF0000"/>
                  </a:solidFill>
                  <a:latin typeface="Arial" panose="020B0604020202020204" pitchFamily="34" charset="0"/>
                </a:rPr>
                <a:t>Xuất khẩu gạo của Việt Nam 2004 - 2009</a:t>
              </a:r>
            </a:p>
          </p:txBody>
        </p:sp>
      </p:grpSp>
    </p:spTree>
  </p:cSld>
  <p:clrMapOvr>
    <a:masterClrMapping/>
  </p:clrMapOvr>
  <p:transition spd="med">
    <p:wheel spokes="3"/>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8" descr="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5410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1" name="TextBox 2"/>
          <p:cNvSpPr txBox="1">
            <a:spLocks noChangeArrowheads="1"/>
          </p:cNvSpPr>
          <p:nvPr/>
        </p:nvSpPr>
        <p:spPr bwMode="auto">
          <a:xfrm>
            <a:off x="6248400" y="0"/>
            <a:ext cx="28956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buFontTx/>
              <a:buChar char="-"/>
            </a:pPr>
            <a:r>
              <a:rPr lang="en-US" sz="2800">
                <a:solidFill>
                  <a:srgbClr val="0000FF"/>
                </a:solidFill>
                <a:latin typeface="Arial" panose="020B0604020202020204" pitchFamily="34" charset="0"/>
              </a:rPr>
              <a:t> Mô tả nội dung bức </a:t>
            </a:r>
            <a:r>
              <a:rPr lang="en-US" sz="2800" smtClean="0">
                <a:solidFill>
                  <a:srgbClr val="0000FF"/>
                </a:solidFill>
                <a:latin typeface="Arial" panose="020B0604020202020204" pitchFamily="34" charset="0"/>
              </a:rPr>
              <a:t>ảnh theo gợi ý sau:</a:t>
            </a:r>
            <a:endParaRPr lang="en-US" sz="2800">
              <a:solidFill>
                <a:srgbClr val="0000FF"/>
              </a:solidFill>
              <a:latin typeface="Arial" panose="020B0604020202020204" pitchFamily="34" charset="0"/>
            </a:endParaRPr>
          </a:p>
          <a:p>
            <a:pPr algn="just"/>
            <a:r>
              <a:rPr lang="en-US" sz="2800">
                <a:latin typeface="Arial" panose="020B0604020202020204" pitchFamily="34" charset="0"/>
              </a:rPr>
              <a:t>+ Diện tích thửa ruộng?</a:t>
            </a:r>
          </a:p>
          <a:p>
            <a:pPr algn="just"/>
            <a:r>
              <a:rPr lang="en-US" sz="2800">
                <a:latin typeface="Arial" panose="020B0604020202020204" pitchFamily="34" charset="0"/>
              </a:rPr>
              <a:t>+ Số người lao động ở đó?</a:t>
            </a:r>
          </a:p>
          <a:p>
            <a:pPr algn="just"/>
            <a:r>
              <a:rPr lang="en-US" sz="2800">
                <a:latin typeface="Arial" panose="020B0604020202020204" pitchFamily="34" charset="0"/>
              </a:rPr>
              <a:t>+ Dụng cụ lao động?</a:t>
            </a:r>
          </a:p>
          <a:p>
            <a:pPr algn="just"/>
            <a:r>
              <a:rPr lang="en-US" sz="2800">
                <a:latin typeface="Arial" panose="020B0604020202020204" pitchFamily="34" charset="0"/>
              </a:rPr>
              <a:t>+ Trình độ sản xuất nông nghiệp?</a:t>
            </a:r>
            <a:endParaRPr lang="en-US" sz="2000">
              <a:latin typeface="Arial" panose="020B0604020202020204" pitchFamily="34" charset="0"/>
            </a:endParaRPr>
          </a:p>
        </p:txBody>
      </p:sp>
    </p:spTree>
  </p:cSld>
  <p:clrMapOvr>
    <a:masterClrMapping/>
  </p:clrMapOvr>
  <p:transition spd="med">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cay lua philip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426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nvSpPr>
        <p:spPr bwMode="auto">
          <a:xfrm>
            <a:off x="6003925" y="1560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vi-VN">
              <a:latin typeface="Arial" panose="020B0604020202020204" pitchFamily="34" charset="0"/>
            </a:endParaRPr>
          </a:p>
        </p:txBody>
      </p:sp>
      <p:pic>
        <p:nvPicPr>
          <p:cNvPr id="18436" name="Picture 18" descr="3">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288" y="228600"/>
            <a:ext cx="4343400" cy="304800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pic>
      <p:sp>
        <p:nvSpPr>
          <p:cNvPr id="18437" name="Text Box 7"/>
          <p:cNvSpPr txBox="1">
            <a:spLocks noChangeArrowheads="1"/>
          </p:cNvSpPr>
          <p:nvPr/>
        </p:nvSpPr>
        <p:spPr bwMode="auto">
          <a:xfrm>
            <a:off x="1371600" y="2895600"/>
            <a:ext cx="194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solidFill>
                  <a:srgbClr val="FF0000"/>
                </a:solidFill>
              </a:rPr>
              <a:t>Cấy lúa ở philippin</a:t>
            </a:r>
          </a:p>
        </p:txBody>
      </p:sp>
      <p:pic>
        <p:nvPicPr>
          <p:cNvPr id="18438" name="Picture 9" descr="inde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352800"/>
            <a:ext cx="4419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10"/>
          <p:cNvSpPr txBox="1">
            <a:spLocks noChangeArrowheads="1"/>
          </p:cNvSpPr>
          <p:nvPr/>
        </p:nvSpPr>
        <p:spPr bwMode="auto">
          <a:xfrm>
            <a:off x="5562600" y="601980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b="1">
                <a:solidFill>
                  <a:srgbClr val="FF0000"/>
                </a:solidFill>
              </a:rPr>
              <a:t>Cày ruộng ở Campuchia</a:t>
            </a:r>
          </a:p>
        </p:txBody>
      </p:sp>
      <p:pic>
        <p:nvPicPr>
          <p:cNvPr id="18440" name="Picture 11" descr="Planting_paddy_rice_in_La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352800"/>
            <a:ext cx="426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Text Box 12"/>
          <p:cNvSpPr txBox="1">
            <a:spLocks noChangeArrowheads="1"/>
          </p:cNvSpPr>
          <p:nvPr/>
        </p:nvSpPr>
        <p:spPr bwMode="auto">
          <a:xfrm>
            <a:off x="1447800" y="5943600"/>
            <a:ext cx="1716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b="1">
                <a:solidFill>
                  <a:srgbClr val="FF0000"/>
                </a:solidFill>
              </a:rPr>
              <a:t>Cấy lúa ở Lào</a:t>
            </a:r>
          </a:p>
        </p:txBody>
      </p:sp>
      <p:pic>
        <p:nvPicPr>
          <p:cNvPr id="18442" name="Picture 13" descr="maymocthietb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228600"/>
            <a:ext cx="42672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4" descr="imag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9463" y="225425"/>
            <a:ext cx="43259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Text Box 15"/>
          <p:cNvSpPr txBox="1">
            <a:spLocks noChangeArrowheads="1"/>
          </p:cNvSpPr>
          <p:nvPr/>
        </p:nvSpPr>
        <p:spPr bwMode="auto">
          <a:xfrm>
            <a:off x="6477000" y="2819400"/>
            <a:ext cx="746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solidFill>
                  <a:srgbClr val="FF0000"/>
                </a:solidFill>
              </a:rPr>
              <a:t>Israel</a:t>
            </a:r>
          </a:p>
        </p:txBody>
      </p:sp>
      <p:sp>
        <p:nvSpPr>
          <p:cNvPr id="18445" name="Text Box 16"/>
          <p:cNvSpPr txBox="1">
            <a:spLocks noChangeArrowheads="1"/>
          </p:cNvSpPr>
          <p:nvPr/>
        </p:nvSpPr>
        <p:spPr bwMode="auto">
          <a:xfrm>
            <a:off x="1752600" y="2895600"/>
            <a:ext cx="1220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b="1">
                <a:solidFill>
                  <a:srgbClr val="FF0000"/>
                </a:solidFill>
              </a:rPr>
              <a:t>Việt Nam</a:t>
            </a:r>
          </a:p>
        </p:txBody>
      </p:sp>
      <p:pic>
        <p:nvPicPr>
          <p:cNvPr id="18446" name="Picture 17" descr="nong nghiep nhat b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3352800"/>
            <a:ext cx="426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Text Box 18"/>
          <p:cNvSpPr txBox="1">
            <a:spLocks noChangeArrowheads="1"/>
          </p:cNvSpPr>
          <p:nvPr/>
        </p:nvSpPr>
        <p:spPr bwMode="auto">
          <a:xfrm>
            <a:off x="1752600" y="5943600"/>
            <a:ext cx="1222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b="1">
                <a:solidFill>
                  <a:srgbClr val="FF0000"/>
                </a:solidFill>
              </a:rPr>
              <a:t>Nhật Bản</a:t>
            </a:r>
          </a:p>
        </p:txBody>
      </p:sp>
      <p:pic>
        <p:nvPicPr>
          <p:cNvPr id="18448" name="Picture 19" descr="tq"/>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3352800"/>
            <a:ext cx="4419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Text Box 20"/>
          <p:cNvSpPr txBox="1">
            <a:spLocks noChangeArrowheads="1"/>
          </p:cNvSpPr>
          <p:nvPr/>
        </p:nvSpPr>
        <p:spPr bwMode="auto">
          <a:xfrm>
            <a:off x="6096000" y="6019800"/>
            <a:ext cx="1517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b="1">
                <a:solidFill>
                  <a:srgbClr val="FF0000"/>
                </a:solidFill>
              </a:rPr>
              <a:t>Trung Quốc</a:t>
            </a:r>
          </a:p>
        </p:txBody>
      </p:sp>
      <p:sp>
        <p:nvSpPr>
          <p:cNvPr id="18450" name="Rectangle 21"/>
          <p:cNvSpPr>
            <a:spLocks noChangeArrowheads="1"/>
          </p:cNvSpPr>
          <p:nvPr/>
        </p:nvSpPr>
        <p:spPr bwMode="auto">
          <a:xfrm>
            <a:off x="0" y="6415088"/>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b="1" i="1">
                <a:latin typeface="Arial" panose="020B0604020202020204" pitchFamily="34" charset="0"/>
              </a:rPr>
              <a:t>Nhận xét gì về trình độ sản xuất nông nghiệp ở các nước châu Á hiện nay?</a:t>
            </a:r>
          </a:p>
        </p:txBody>
      </p:sp>
    </p:spTree>
  </p:cSld>
  <p:clrMapOvr>
    <a:masterClrMapping/>
  </p:clrMapOvr>
  <p:transition spd="med">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vi-VN" smtClean="0">
              <a:latin typeface="Calibri" panose="020F0502020204030204" pitchFamily="34" charset="0"/>
            </a:endParaRPr>
          </a:p>
        </p:txBody>
      </p:sp>
      <p:sp>
        <p:nvSpPr>
          <p:cNvPr id="19459" name="Rectangle 3"/>
          <p:cNvSpPr>
            <a:spLocks noGrp="1" noChangeArrowheads="1"/>
          </p:cNvSpPr>
          <p:nvPr>
            <p:ph sz="quarter" idx="13"/>
          </p:nvPr>
        </p:nvSpPr>
        <p:spPr>
          <a:xfrm>
            <a:off x="0" y="6019800"/>
            <a:ext cx="9144000" cy="868363"/>
          </a:xfrm>
        </p:spPr>
        <p:txBody>
          <a:bodyPr/>
          <a:lstStyle/>
          <a:p>
            <a:pPr algn="ctr">
              <a:lnSpc>
                <a:spcPct val="90000"/>
              </a:lnSpc>
              <a:buFont typeface="Wingdings" panose="05000000000000000000" pitchFamily="2" charset="2"/>
              <a:buNone/>
            </a:pPr>
            <a:r>
              <a:rPr lang="en-US" sz="2400" smtClean="0">
                <a:latin typeface="Times New Roman" panose="02020603050405020304" pitchFamily="18" charset="0"/>
                <a:cs typeface="Times New Roman" panose="02020603050405020304" pitchFamily="18" charset="0"/>
              </a:rPr>
              <a:t>Trồng trọt theo phương pháp sinh học</a:t>
            </a:r>
            <a:r>
              <a:rPr lang="en-US" sz="2400" smtClean="0">
                <a:latin typeface=".VnTime" panose="020B7200000000000000" pitchFamily="34" charset="0"/>
              </a:rPr>
              <a:t>: </a:t>
            </a:r>
            <a:r>
              <a:rPr lang="en-US" sz="2400" smtClean="0">
                <a:latin typeface="Times New Roman" panose="02020603050405020304" pitchFamily="18" charset="0"/>
                <a:cs typeface="Times New Roman" panose="02020603050405020304" pitchFamily="18" charset="0"/>
              </a:rPr>
              <a:t>nhiệt độ, độ ẩm và ánh sáng</a:t>
            </a:r>
            <a:r>
              <a:rPr lang="en-US" sz="2400" smtClean="0">
                <a:latin typeface=".VnTime" panose="020B7200000000000000" pitchFamily="34" charset="0"/>
              </a:rPr>
              <a:t> </a:t>
            </a:r>
            <a:r>
              <a:rPr lang="en-US" sz="2400" smtClean="0">
                <a:latin typeface="Times New Roman" panose="02020603050405020304" pitchFamily="18" charset="0"/>
                <a:cs typeface="Times New Roman" panose="02020603050405020304" pitchFamily="18" charset="0"/>
              </a:rPr>
              <a:t>đều do máy tính kiểm soát</a:t>
            </a:r>
            <a:r>
              <a:rPr lang="en-US" sz="2400" smtClean="0">
                <a:latin typeface=".VnTime" panose="020B7200000000000000" pitchFamily="34" charset="0"/>
              </a:rPr>
              <a:t>, </a:t>
            </a:r>
            <a:r>
              <a:rPr lang="en-US" sz="2400" smtClean="0">
                <a:latin typeface="Times New Roman" panose="02020603050405020304" pitchFamily="18" charset="0"/>
                <a:cs typeface="Times New Roman" panose="02020603050405020304" pitchFamily="18" charset="0"/>
              </a:rPr>
              <a:t>lai tạo nhiều giống mới</a:t>
            </a:r>
          </a:p>
        </p:txBody>
      </p:sp>
      <p:pic>
        <p:nvPicPr>
          <p:cNvPr id="19460" name="Picture 4" descr="trongtrotsinhhocNh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19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trongtrotsinhhoc4N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0"/>
            <a:ext cx="4724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 descr="dua o nh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048000"/>
            <a:ext cx="4648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9463" name="Picture 3" descr="Caull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048000"/>
            <a:ext cx="4419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3648" y="300287"/>
            <a:ext cx="9130352" cy="2250706"/>
            <a:chOff x="13648" y="436767"/>
            <a:chExt cx="9130352" cy="2250706"/>
          </a:xfrm>
        </p:grpSpPr>
        <p:sp>
          <p:nvSpPr>
            <p:cNvPr id="6151" name="Rectangle 30"/>
            <p:cNvSpPr>
              <a:spLocks noChangeArrowheads="1"/>
            </p:cNvSpPr>
            <p:nvPr/>
          </p:nvSpPr>
          <p:spPr bwMode="auto">
            <a:xfrm>
              <a:off x="2286000" y="436767"/>
              <a:ext cx="51054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4800" b="1">
                  <a:solidFill>
                    <a:srgbClr val="FF0000"/>
                  </a:solidFill>
                </a:rPr>
                <a:t>Tiết 11 </a:t>
              </a:r>
              <a:r>
                <a:rPr lang="en-US" sz="4800" b="1" smtClean="0">
                  <a:solidFill>
                    <a:srgbClr val="FF0000"/>
                  </a:solidFill>
                </a:rPr>
                <a:t>- </a:t>
              </a:r>
              <a:r>
                <a:rPr lang="en-US" sz="4800" b="1">
                  <a:solidFill>
                    <a:srgbClr val="FF0000"/>
                  </a:solidFill>
                </a:rPr>
                <a:t>Bài 8</a:t>
              </a:r>
              <a:r>
                <a:rPr lang="en-US" sz="4800">
                  <a:solidFill>
                    <a:srgbClr val="FF0000"/>
                  </a:solidFill>
                </a:rPr>
                <a:t/>
              </a:r>
              <a:br>
                <a:rPr lang="en-US" sz="4800">
                  <a:solidFill>
                    <a:srgbClr val="FF0000"/>
                  </a:solidFill>
                </a:rPr>
              </a:br>
              <a:endParaRPr lang="en-US" sz="4800">
                <a:solidFill>
                  <a:srgbClr val="FF0000"/>
                </a:solidFill>
              </a:endParaRPr>
            </a:p>
          </p:txBody>
        </p:sp>
        <p:sp>
          <p:nvSpPr>
            <p:cNvPr id="2" name="Rectangle 1"/>
            <p:cNvSpPr/>
            <p:nvPr/>
          </p:nvSpPr>
          <p:spPr>
            <a:xfrm>
              <a:off x="13648" y="738023"/>
              <a:ext cx="9130352" cy="19494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smtClean="0">
                  <a:solidFill>
                    <a:srgbClr val="0000FF"/>
                  </a:solidFill>
                  <a:latin typeface="Arial" panose="020B0604020202020204" pitchFamily="34" charset="0"/>
                  <a:cs typeface="Arial" panose="020B0604020202020204" pitchFamily="34" charset="0"/>
                </a:rPr>
                <a:t>TÌNH HÌNH PHÁT TRIỂN KINH TẾ - XÃ HỘI Ở CÁC NƯỚC CHÂU Á</a:t>
              </a:r>
              <a:endParaRPr lang="vi-VN" sz="3600" b="1">
                <a:solidFill>
                  <a:srgbClr val="0000FF"/>
                </a:solidFill>
                <a:latin typeface="Arial" panose="020B0604020202020204" pitchFamily="34" charset="0"/>
                <a:cs typeface="Arial" panose="020B0604020202020204" pitchFamily="34" charset="0"/>
              </a:endParaRPr>
            </a:p>
          </p:txBody>
        </p:sp>
      </p:grpSp>
      <p:sp>
        <p:nvSpPr>
          <p:cNvPr id="3" name="Rectangle 2"/>
          <p:cNvSpPr/>
          <p:nvPr/>
        </p:nvSpPr>
        <p:spPr>
          <a:xfrm>
            <a:off x="304800" y="2157293"/>
            <a:ext cx="4648200" cy="65722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3200" b="1" smtClean="0">
                <a:latin typeface="Arial" panose="020B0604020202020204" pitchFamily="34" charset="0"/>
                <a:cs typeface="Arial" panose="020B0604020202020204" pitchFamily="34" charset="0"/>
              </a:rPr>
              <a:t>1. Nông nghiệp</a:t>
            </a:r>
            <a:endParaRPr lang="vi-VN" sz="3200" b="1">
              <a:latin typeface="Arial" panose="020B0604020202020204" pitchFamily="34" charset="0"/>
              <a:cs typeface="Arial" panose="020B0604020202020204" pitchFamily="34" charset="0"/>
            </a:endParaRPr>
          </a:p>
        </p:txBody>
      </p:sp>
      <p:sp>
        <p:nvSpPr>
          <p:cNvPr id="8" name="Rectangle 7"/>
          <p:cNvSpPr/>
          <p:nvPr/>
        </p:nvSpPr>
        <p:spPr>
          <a:xfrm>
            <a:off x="434452" y="2814517"/>
            <a:ext cx="3706501" cy="3977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smtClean="0">
                <a:latin typeface="Arial" panose="020B0604020202020204" pitchFamily="34" charset="0"/>
                <a:cs typeface="Arial" panose="020B0604020202020204" pitchFamily="34" charset="0"/>
              </a:rPr>
              <a:t>a</a:t>
            </a:r>
            <a:r>
              <a:rPr lang="en-US" sz="2400" b="1" smtClean="0">
                <a:latin typeface="Arial" panose="020B0604020202020204" pitchFamily="34" charset="0"/>
                <a:cs typeface="Arial" panose="020B0604020202020204" pitchFamily="34" charset="0"/>
              </a:rPr>
              <a:t>. </a:t>
            </a:r>
            <a:r>
              <a:rPr lang="en-US" sz="2800" b="1" smtClean="0">
                <a:latin typeface="Arial" panose="020B0604020202020204" pitchFamily="34" charset="0"/>
                <a:cs typeface="Arial" panose="020B0604020202020204" pitchFamily="34" charset="0"/>
              </a:rPr>
              <a:t>Trồng</a:t>
            </a:r>
            <a:r>
              <a:rPr lang="en-US" sz="2400" b="1" smtClean="0">
                <a:latin typeface="Arial" panose="020B0604020202020204" pitchFamily="34" charset="0"/>
                <a:cs typeface="Arial" panose="020B0604020202020204" pitchFamily="34" charset="0"/>
              </a:rPr>
              <a:t> </a:t>
            </a:r>
            <a:r>
              <a:rPr lang="en-US" sz="2800" b="1" smtClean="0">
                <a:latin typeface="Arial" panose="020B0604020202020204" pitchFamily="34" charset="0"/>
                <a:cs typeface="Arial" panose="020B0604020202020204" pitchFamily="34" charset="0"/>
              </a:rPr>
              <a:t>trọt</a:t>
            </a:r>
            <a:endParaRPr lang="vi-VN" sz="2800" b="1"/>
          </a:p>
        </p:txBody>
      </p:sp>
      <p:sp>
        <p:nvSpPr>
          <p:cNvPr id="11" name="Rectangle 10"/>
          <p:cNvSpPr/>
          <p:nvPr/>
        </p:nvSpPr>
        <p:spPr>
          <a:xfrm>
            <a:off x="434452" y="3228804"/>
            <a:ext cx="3706501" cy="3977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a:latin typeface="Arial" panose="020B0604020202020204" pitchFamily="34" charset="0"/>
                <a:cs typeface="Arial" panose="020B0604020202020204" pitchFamily="34" charset="0"/>
              </a:rPr>
              <a:t>b</a:t>
            </a:r>
            <a:r>
              <a:rPr lang="en-US" sz="2800" b="1" smtClean="0">
                <a:latin typeface="Arial" panose="020B0604020202020204" pitchFamily="34" charset="0"/>
                <a:cs typeface="Arial" panose="020B0604020202020204" pitchFamily="34" charset="0"/>
              </a:rPr>
              <a:t>. Chăn nuôi</a:t>
            </a:r>
            <a:endParaRPr lang="vi-VN" sz="2800" b="1"/>
          </a:p>
        </p:txBody>
      </p:sp>
    </p:spTree>
    <p:extLst>
      <p:ext uri="{BB962C8B-B14F-4D97-AF65-F5344CB8AC3E}">
        <p14:creationId xmlns:p14="http://schemas.microsoft.com/office/powerpoint/2010/main" val="676119617"/>
      </p:ext>
    </p:extLst>
  </p:cSld>
  <p:clrMapOvr>
    <a:masterClrMapping/>
  </p:clrMapOvr>
  <p:transition spd="med">
    <p:newsfla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629400"/>
          </a:xfrm>
          <a:prstGeom prst="rect">
            <a:avLst/>
          </a:prstGeom>
          <a:noFill/>
          <a:ln>
            <a:noFill/>
          </a:ln>
        </p:spPr>
      </p:pic>
      <p:sp>
        <p:nvSpPr>
          <p:cNvPr id="18440" name="Freeform 8"/>
          <p:cNvSpPr>
            <a:spLocks/>
          </p:cNvSpPr>
          <p:nvPr/>
        </p:nvSpPr>
        <p:spPr bwMode="auto">
          <a:xfrm>
            <a:off x="0" y="1676400"/>
            <a:ext cx="5761038" cy="2603500"/>
          </a:xfrm>
          <a:custGeom>
            <a:avLst/>
            <a:gdLst>
              <a:gd name="T0" fmla="*/ 2147483647 w 3629"/>
              <a:gd name="T1" fmla="*/ 2147483647 h 1640"/>
              <a:gd name="T2" fmla="*/ 2147483647 w 3629"/>
              <a:gd name="T3" fmla="*/ 2147483647 h 1640"/>
              <a:gd name="T4" fmla="*/ 2147483647 w 3629"/>
              <a:gd name="T5" fmla="*/ 2147483647 h 1640"/>
              <a:gd name="T6" fmla="*/ 2147483647 w 3629"/>
              <a:gd name="T7" fmla="*/ 2147483647 h 1640"/>
              <a:gd name="T8" fmla="*/ 2147483647 w 3629"/>
              <a:gd name="T9" fmla="*/ 2147483647 h 1640"/>
              <a:gd name="T10" fmla="*/ 2147483647 w 3629"/>
              <a:gd name="T11" fmla="*/ 2147483647 h 1640"/>
              <a:gd name="T12" fmla="*/ 2147483647 w 3629"/>
              <a:gd name="T13" fmla="*/ 2147483647 h 1640"/>
              <a:gd name="T14" fmla="*/ 2147483647 w 3629"/>
              <a:gd name="T15" fmla="*/ 2147483647 h 1640"/>
              <a:gd name="T16" fmla="*/ 2147483647 w 3629"/>
              <a:gd name="T17" fmla="*/ 2147483647 h 1640"/>
              <a:gd name="T18" fmla="*/ 2147483647 w 3629"/>
              <a:gd name="T19" fmla="*/ 2147483647 h 1640"/>
              <a:gd name="T20" fmla="*/ 2147483647 w 3629"/>
              <a:gd name="T21" fmla="*/ 2147483647 h 1640"/>
              <a:gd name="T22" fmla="*/ 2147483647 w 3629"/>
              <a:gd name="T23" fmla="*/ 2147483647 h 1640"/>
              <a:gd name="T24" fmla="*/ 2147483647 w 3629"/>
              <a:gd name="T25" fmla="*/ 2147483647 h 1640"/>
              <a:gd name="T26" fmla="*/ 2147483647 w 3629"/>
              <a:gd name="T27" fmla="*/ 2147483647 h 1640"/>
              <a:gd name="T28" fmla="*/ 2147483647 w 3629"/>
              <a:gd name="T29" fmla="*/ 2147483647 h 1640"/>
              <a:gd name="T30" fmla="*/ 2147483647 w 3629"/>
              <a:gd name="T31" fmla="*/ 2147483647 h 1640"/>
              <a:gd name="T32" fmla="*/ 2147483647 w 3629"/>
              <a:gd name="T33" fmla="*/ 2147483647 h 1640"/>
              <a:gd name="T34" fmla="*/ 2147483647 w 3629"/>
              <a:gd name="T35" fmla="*/ 2147483647 h 1640"/>
              <a:gd name="T36" fmla="*/ 2147483647 w 3629"/>
              <a:gd name="T37" fmla="*/ 2147483647 h 1640"/>
              <a:gd name="T38" fmla="*/ 2147483647 w 3629"/>
              <a:gd name="T39" fmla="*/ 2147483647 h 1640"/>
              <a:gd name="T40" fmla="*/ 2147483647 w 3629"/>
              <a:gd name="T41" fmla="*/ 2147483647 h 1640"/>
              <a:gd name="T42" fmla="*/ 2147483647 w 3629"/>
              <a:gd name="T43" fmla="*/ 2147483647 h 1640"/>
              <a:gd name="T44" fmla="*/ 2147483647 w 3629"/>
              <a:gd name="T45" fmla="*/ 2147483647 h 1640"/>
              <a:gd name="T46" fmla="*/ 2147483647 w 3629"/>
              <a:gd name="T47" fmla="*/ 2147483647 h 1640"/>
              <a:gd name="T48" fmla="*/ 2147483647 w 3629"/>
              <a:gd name="T49" fmla="*/ 2147483647 h 1640"/>
              <a:gd name="T50" fmla="*/ 2147483647 w 3629"/>
              <a:gd name="T51" fmla="*/ 2147483647 h 1640"/>
              <a:gd name="T52" fmla="*/ 2147483647 w 3629"/>
              <a:gd name="T53" fmla="*/ 2147483647 h 1640"/>
              <a:gd name="T54" fmla="*/ 2147483647 w 3629"/>
              <a:gd name="T55" fmla="*/ 2147483647 h 1640"/>
              <a:gd name="T56" fmla="*/ 2147483647 w 3629"/>
              <a:gd name="T57" fmla="*/ 2147483647 h 1640"/>
              <a:gd name="T58" fmla="*/ 2147483647 w 3629"/>
              <a:gd name="T59" fmla="*/ 2147483647 h 1640"/>
              <a:gd name="T60" fmla="*/ 2147483647 w 3629"/>
              <a:gd name="T61" fmla="*/ 2147483647 h 1640"/>
              <a:gd name="T62" fmla="*/ 2147483647 w 3629"/>
              <a:gd name="T63" fmla="*/ 2147483647 h 1640"/>
              <a:gd name="T64" fmla="*/ 2147483647 w 3629"/>
              <a:gd name="T65" fmla="*/ 2147483647 h 1640"/>
              <a:gd name="T66" fmla="*/ 2147483647 w 3629"/>
              <a:gd name="T67" fmla="*/ 2147483647 h 1640"/>
              <a:gd name="T68" fmla="*/ 2147483647 w 3629"/>
              <a:gd name="T69" fmla="*/ 2147483647 h 1640"/>
              <a:gd name="T70" fmla="*/ 2147483647 w 3629"/>
              <a:gd name="T71" fmla="*/ 2147483647 h 1640"/>
              <a:gd name="T72" fmla="*/ 2147483647 w 3629"/>
              <a:gd name="T73" fmla="*/ 2147483647 h 1640"/>
              <a:gd name="T74" fmla="*/ 2147483647 w 3629"/>
              <a:gd name="T75" fmla="*/ 2147483647 h 1640"/>
              <a:gd name="T76" fmla="*/ 2147483647 w 3629"/>
              <a:gd name="T77" fmla="*/ 2147483647 h 1640"/>
              <a:gd name="T78" fmla="*/ 2147483647 w 3629"/>
              <a:gd name="T79" fmla="*/ 2147483647 h 1640"/>
              <a:gd name="T80" fmla="*/ 2147483647 w 3629"/>
              <a:gd name="T81" fmla="*/ 2147483647 h 1640"/>
              <a:gd name="T82" fmla="*/ 2147483647 w 3629"/>
              <a:gd name="T83" fmla="*/ 0 h 16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29"/>
              <a:gd name="T127" fmla="*/ 0 h 1640"/>
              <a:gd name="T128" fmla="*/ 3629 w 3629"/>
              <a:gd name="T129" fmla="*/ 1640 h 16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29" h="1640">
                <a:moveTo>
                  <a:pt x="1716" y="0"/>
                </a:moveTo>
                <a:cubicBezTo>
                  <a:pt x="1738" y="45"/>
                  <a:pt x="1757" y="57"/>
                  <a:pt x="1794" y="88"/>
                </a:cubicBezTo>
                <a:cubicBezTo>
                  <a:pt x="1805" y="97"/>
                  <a:pt x="1810" y="115"/>
                  <a:pt x="1823" y="117"/>
                </a:cubicBezTo>
                <a:cubicBezTo>
                  <a:pt x="1884" y="128"/>
                  <a:pt x="1947" y="124"/>
                  <a:pt x="2009" y="127"/>
                </a:cubicBezTo>
                <a:cubicBezTo>
                  <a:pt x="2198" y="221"/>
                  <a:pt x="2328" y="217"/>
                  <a:pt x="2545" y="224"/>
                </a:cubicBezTo>
                <a:cubicBezTo>
                  <a:pt x="2612" y="247"/>
                  <a:pt x="2640" y="255"/>
                  <a:pt x="2711" y="263"/>
                </a:cubicBezTo>
                <a:cubicBezTo>
                  <a:pt x="2721" y="266"/>
                  <a:pt x="2732" y="268"/>
                  <a:pt x="2741" y="273"/>
                </a:cubicBezTo>
                <a:cubicBezTo>
                  <a:pt x="2761" y="284"/>
                  <a:pt x="2799" y="312"/>
                  <a:pt x="2799" y="312"/>
                </a:cubicBezTo>
                <a:cubicBezTo>
                  <a:pt x="2818" y="340"/>
                  <a:pt x="2893" y="410"/>
                  <a:pt x="2926" y="420"/>
                </a:cubicBezTo>
                <a:cubicBezTo>
                  <a:pt x="2954" y="429"/>
                  <a:pt x="2985" y="426"/>
                  <a:pt x="3014" y="429"/>
                </a:cubicBezTo>
                <a:cubicBezTo>
                  <a:pt x="3200" y="423"/>
                  <a:pt x="3254" y="450"/>
                  <a:pt x="3375" y="371"/>
                </a:cubicBezTo>
                <a:cubicBezTo>
                  <a:pt x="3382" y="361"/>
                  <a:pt x="3386" y="349"/>
                  <a:pt x="3395" y="342"/>
                </a:cubicBezTo>
                <a:cubicBezTo>
                  <a:pt x="3403" y="336"/>
                  <a:pt x="3415" y="336"/>
                  <a:pt x="3424" y="332"/>
                </a:cubicBezTo>
                <a:cubicBezTo>
                  <a:pt x="3476" y="309"/>
                  <a:pt x="3516" y="273"/>
                  <a:pt x="3571" y="254"/>
                </a:cubicBezTo>
                <a:cubicBezTo>
                  <a:pt x="3590" y="247"/>
                  <a:pt x="3629" y="234"/>
                  <a:pt x="3629" y="234"/>
                </a:cubicBezTo>
                <a:cubicBezTo>
                  <a:pt x="3615" y="276"/>
                  <a:pt x="3602" y="319"/>
                  <a:pt x="3590" y="361"/>
                </a:cubicBezTo>
                <a:cubicBezTo>
                  <a:pt x="3584" y="383"/>
                  <a:pt x="3578" y="422"/>
                  <a:pt x="3561" y="439"/>
                </a:cubicBezTo>
                <a:cubicBezTo>
                  <a:pt x="3551" y="449"/>
                  <a:pt x="3535" y="452"/>
                  <a:pt x="3522" y="459"/>
                </a:cubicBezTo>
                <a:cubicBezTo>
                  <a:pt x="3507" y="502"/>
                  <a:pt x="3470" y="537"/>
                  <a:pt x="3444" y="576"/>
                </a:cubicBezTo>
                <a:cubicBezTo>
                  <a:pt x="3435" y="590"/>
                  <a:pt x="3426" y="645"/>
                  <a:pt x="3424" y="654"/>
                </a:cubicBezTo>
                <a:cubicBezTo>
                  <a:pt x="3433" y="810"/>
                  <a:pt x="3507" y="1059"/>
                  <a:pt x="3336" y="1142"/>
                </a:cubicBezTo>
                <a:cubicBezTo>
                  <a:pt x="3261" y="1256"/>
                  <a:pt x="3088" y="1245"/>
                  <a:pt x="2975" y="1250"/>
                </a:cubicBezTo>
                <a:cubicBezTo>
                  <a:pt x="2900" y="1253"/>
                  <a:pt x="2825" y="1256"/>
                  <a:pt x="2750" y="1259"/>
                </a:cubicBezTo>
                <a:cubicBezTo>
                  <a:pt x="2686" y="1275"/>
                  <a:pt x="2582" y="1246"/>
                  <a:pt x="2516" y="1240"/>
                </a:cubicBezTo>
                <a:cubicBezTo>
                  <a:pt x="2464" y="1229"/>
                  <a:pt x="2418" y="1206"/>
                  <a:pt x="2370" y="1181"/>
                </a:cubicBezTo>
                <a:cubicBezTo>
                  <a:pt x="2293" y="1220"/>
                  <a:pt x="2157" y="1186"/>
                  <a:pt x="2077" y="1181"/>
                </a:cubicBezTo>
                <a:cubicBezTo>
                  <a:pt x="1928" y="1192"/>
                  <a:pt x="1812" y="1175"/>
                  <a:pt x="1686" y="1240"/>
                </a:cubicBezTo>
                <a:cubicBezTo>
                  <a:pt x="1672" y="1261"/>
                  <a:pt x="1649" y="1276"/>
                  <a:pt x="1638" y="1298"/>
                </a:cubicBezTo>
                <a:cubicBezTo>
                  <a:pt x="1621" y="1332"/>
                  <a:pt x="1608" y="1423"/>
                  <a:pt x="1598" y="1464"/>
                </a:cubicBezTo>
                <a:cubicBezTo>
                  <a:pt x="1590" y="1529"/>
                  <a:pt x="1592" y="1616"/>
                  <a:pt x="1520" y="1640"/>
                </a:cubicBezTo>
                <a:cubicBezTo>
                  <a:pt x="1482" y="1627"/>
                  <a:pt x="1451" y="1604"/>
                  <a:pt x="1413" y="1591"/>
                </a:cubicBezTo>
                <a:cubicBezTo>
                  <a:pt x="1364" y="1542"/>
                  <a:pt x="1331" y="1486"/>
                  <a:pt x="1267" y="1455"/>
                </a:cubicBezTo>
                <a:cubicBezTo>
                  <a:pt x="1242" y="1417"/>
                  <a:pt x="1203" y="1381"/>
                  <a:pt x="1159" y="1367"/>
                </a:cubicBezTo>
                <a:cubicBezTo>
                  <a:pt x="1124" y="1331"/>
                  <a:pt x="1089" y="1305"/>
                  <a:pt x="1042" y="1289"/>
                </a:cubicBezTo>
                <a:cubicBezTo>
                  <a:pt x="1022" y="1283"/>
                  <a:pt x="983" y="1269"/>
                  <a:pt x="983" y="1269"/>
                </a:cubicBezTo>
                <a:cubicBezTo>
                  <a:pt x="949" y="1218"/>
                  <a:pt x="984" y="1256"/>
                  <a:pt x="925" y="1230"/>
                </a:cubicBezTo>
                <a:cubicBezTo>
                  <a:pt x="883" y="1212"/>
                  <a:pt x="854" y="1183"/>
                  <a:pt x="808" y="1171"/>
                </a:cubicBezTo>
                <a:cubicBezTo>
                  <a:pt x="789" y="1159"/>
                  <a:pt x="767" y="1154"/>
                  <a:pt x="749" y="1142"/>
                </a:cubicBezTo>
                <a:cubicBezTo>
                  <a:pt x="680" y="1096"/>
                  <a:pt x="763" y="1124"/>
                  <a:pt x="681" y="1103"/>
                </a:cubicBezTo>
                <a:cubicBezTo>
                  <a:pt x="666" y="1081"/>
                  <a:pt x="656" y="1072"/>
                  <a:pt x="651" y="1045"/>
                </a:cubicBezTo>
                <a:cubicBezTo>
                  <a:pt x="635" y="954"/>
                  <a:pt x="670" y="974"/>
                  <a:pt x="612" y="957"/>
                </a:cubicBezTo>
                <a:cubicBezTo>
                  <a:pt x="583" y="937"/>
                  <a:pt x="554" y="927"/>
                  <a:pt x="525" y="908"/>
                </a:cubicBezTo>
                <a:cubicBezTo>
                  <a:pt x="514" y="950"/>
                  <a:pt x="516" y="1004"/>
                  <a:pt x="534" y="1045"/>
                </a:cubicBezTo>
                <a:cubicBezTo>
                  <a:pt x="544" y="1066"/>
                  <a:pt x="573" y="1103"/>
                  <a:pt x="573" y="1103"/>
                </a:cubicBezTo>
                <a:cubicBezTo>
                  <a:pt x="579" y="1126"/>
                  <a:pt x="574" y="1157"/>
                  <a:pt x="593" y="1171"/>
                </a:cubicBezTo>
                <a:cubicBezTo>
                  <a:pt x="616" y="1189"/>
                  <a:pt x="645" y="1197"/>
                  <a:pt x="671" y="1210"/>
                </a:cubicBezTo>
                <a:cubicBezTo>
                  <a:pt x="722" y="1236"/>
                  <a:pt x="782" y="1274"/>
                  <a:pt x="837" y="1289"/>
                </a:cubicBezTo>
                <a:cubicBezTo>
                  <a:pt x="872" y="1298"/>
                  <a:pt x="944" y="1308"/>
                  <a:pt x="944" y="1308"/>
                </a:cubicBezTo>
                <a:cubicBezTo>
                  <a:pt x="946" y="1320"/>
                  <a:pt x="966" y="1413"/>
                  <a:pt x="944" y="1435"/>
                </a:cubicBezTo>
                <a:cubicBezTo>
                  <a:pt x="930" y="1450"/>
                  <a:pt x="905" y="1448"/>
                  <a:pt x="886" y="1455"/>
                </a:cubicBezTo>
                <a:cubicBezTo>
                  <a:pt x="859" y="1464"/>
                  <a:pt x="832" y="1478"/>
                  <a:pt x="808" y="1494"/>
                </a:cubicBezTo>
                <a:cubicBezTo>
                  <a:pt x="788" y="1507"/>
                  <a:pt x="769" y="1520"/>
                  <a:pt x="749" y="1533"/>
                </a:cubicBezTo>
                <a:cubicBezTo>
                  <a:pt x="738" y="1541"/>
                  <a:pt x="734" y="1560"/>
                  <a:pt x="720" y="1562"/>
                </a:cubicBezTo>
                <a:cubicBezTo>
                  <a:pt x="607" y="1579"/>
                  <a:pt x="492" y="1572"/>
                  <a:pt x="378" y="1581"/>
                </a:cubicBezTo>
                <a:cubicBezTo>
                  <a:pt x="355" y="1579"/>
                  <a:pt x="248" y="1573"/>
                  <a:pt x="212" y="1562"/>
                </a:cubicBezTo>
                <a:cubicBezTo>
                  <a:pt x="198" y="1558"/>
                  <a:pt x="187" y="1547"/>
                  <a:pt x="173" y="1542"/>
                </a:cubicBezTo>
                <a:cubicBezTo>
                  <a:pt x="160" y="1537"/>
                  <a:pt x="147" y="1536"/>
                  <a:pt x="134" y="1533"/>
                </a:cubicBezTo>
                <a:cubicBezTo>
                  <a:pt x="98" y="1508"/>
                  <a:pt x="77" y="1476"/>
                  <a:pt x="46" y="1445"/>
                </a:cubicBezTo>
                <a:cubicBezTo>
                  <a:pt x="13" y="1377"/>
                  <a:pt x="0" y="1345"/>
                  <a:pt x="56" y="1289"/>
                </a:cubicBezTo>
                <a:cubicBezTo>
                  <a:pt x="81" y="1191"/>
                  <a:pt x="49" y="1092"/>
                  <a:pt x="27" y="996"/>
                </a:cubicBezTo>
                <a:cubicBezTo>
                  <a:pt x="32" y="946"/>
                  <a:pt x="46" y="771"/>
                  <a:pt x="56" y="732"/>
                </a:cubicBezTo>
                <a:cubicBezTo>
                  <a:pt x="64" y="700"/>
                  <a:pt x="126" y="689"/>
                  <a:pt x="144" y="683"/>
                </a:cubicBezTo>
                <a:cubicBezTo>
                  <a:pt x="223" y="656"/>
                  <a:pt x="263" y="592"/>
                  <a:pt x="320" y="537"/>
                </a:cubicBezTo>
                <a:cubicBezTo>
                  <a:pt x="302" y="434"/>
                  <a:pt x="275" y="460"/>
                  <a:pt x="163" y="439"/>
                </a:cubicBezTo>
                <a:cubicBezTo>
                  <a:pt x="64" y="368"/>
                  <a:pt x="119" y="413"/>
                  <a:pt x="66" y="332"/>
                </a:cubicBezTo>
                <a:cubicBezTo>
                  <a:pt x="77" y="269"/>
                  <a:pt x="75" y="272"/>
                  <a:pt x="134" y="254"/>
                </a:cubicBezTo>
                <a:cubicBezTo>
                  <a:pt x="231" y="276"/>
                  <a:pt x="327" y="277"/>
                  <a:pt x="427" y="283"/>
                </a:cubicBezTo>
                <a:cubicBezTo>
                  <a:pt x="488" y="304"/>
                  <a:pt x="486" y="329"/>
                  <a:pt x="534" y="361"/>
                </a:cubicBezTo>
                <a:cubicBezTo>
                  <a:pt x="558" y="408"/>
                  <a:pt x="575" y="416"/>
                  <a:pt x="622" y="439"/>
                </a:cubicBezTo>
                <a:cubicBezTo>
                  <a:pt x="683" y="423"/>
                  <a:pt x="671" y="403"/>
                  <a:pt x="720" y="371"/>
                </a:cubicBezTo>
                <a:cubicBezTo>
                  <a:pt x="758" y="409"/>
                  <a:pt x="783" y="419"/>
                  <a:pt x="837" y="429"/>
                </a:cubicBezTo>
                <a:cubicBezTo>
                  <a:pt x="857" y="442"/>
                  <a:pt x="889" y="446"/>
                  <a:pt x="896" y="469"/>
                </a:cubicBezTo>
                <a:cubicBezTo>
                  <a:pt x="919" y="538"/>
                  <a:pt x="898" y="515"/>
                  <a:pt x="944" y="547"/>
                </a:cubicBezTo>
                <a:cubicBezTo>
                  <a:pt x="960" y="592"/>
                  <a:pt x="960" y="681"/>
                  <a:pt x="974" y="713"/>
                </a:cubicBezTo>
                <a:cubicBezTo>
                  <a:pt x="980" y="726"/>
                  <a:pt x="1000" y="726"/>
                  <a:pt x="1013" y="732"/>
                </a:cubicBezTo>
                <a:cubicBezTo>
                  <a:pt x="1061" y="709"/>
                  <a:pt x="1067" y="691"/>
                  <a:pt x="1091" y="644"/>
                </a:cubicBezTo>
                <a:cubicBezTo>
                  <a:pt x="1088" y="586"/>
                  <a:pt x="1087" y="527"/>
                  <a:pt x="1081" y="469"/>
                </a:cubicBezTo>
                <a:cubicBezTo>
                  <a:pt x="1076" y="414"/>
                  <a:pt x="1046" y="357"/>
                  <a:pt x="1032" y="303"/>
                </a:cubicBezTo>
                <a:cubicBezTo>
                  <a:pt x="1046" y="233"/>
                  <a:pt x="1045" y="251"/>
                  <a:pt x="1110" y="234"/>
                </a:cubicBezTo>
                <a:cubicBezTo>
                  <a:pt x="1292" y="244"/>
                  <a:pt x="1308" y="234"/>
                  <a:pt x="1442" y="322"/>
                </a:cubicBezTo>
                <a:cubicBezTo>
                  <a:pt x="1513" y="312"/>
                  <a:pt x="1596" y="325"/>
                  <a:pt x="1638" y="263"/>
                </a:cubicBezTo>
                <a:cubicBezTo>
                  <a:pt x="1644" y="205"/>
                  <a:pt x="1646" y="146"/>
                  <a:pt x="1657" y="88"/>
                </a:cubicBezTo>
                <a:cubicBezTo>
                  <a:pt x="1672" y="9"/>
                  <a:pt x="1674" y="96"/>
                  <a:pt x="1706" y="49"/>
                </a:cubicBezTo>
                <a:cubicBezTo>
                  <a:pt x="1715" y="35"/>
                  <a:pt x="1713" y="16"/>
                  <a:pt x="1716" y="0"/>
                </a:cubicBezTo>
                <a:close/>
              </a:path>
            </a:pathLst>
          </a:custGeom>
          <a:noFill/>
          <a:ln w="539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vi-VN"/>
          </a:p>
        </p:txBody>
      </p:sp>
      <p:sp>
        <p:nvSpPr>
          <p:cNvPr id="18437" name="Freeform 5"/>
          <p:cNvSpPr>
            <a:spLocks/>
          </p:cNvSpPr>
          <p:nvPr/>
        </p:nvSpPr>
        <p:spPr bwMode="auto">
          <a:xfrm>
            <a:off x="2700953" y="1447800"/>
            <a:ext cx="6269038" cy="4600575"/>
          </a:xfrm>
          <a:custGeom>
            <a:avLst/>
            <a:gdLst>
              <a:gd name="T0" fmla="*/ 2147483647 w 3949"/>
              <a:gd name="T1" fmla="*/ 2147483647 h 2898"/>
              <a:gd name="T2" fmla="*/ 2147483647 w 3949"/>
              <a:gd name="T3" fmla="*/ 2147483647 h 2898"/>
              <a:gd name="T4" fmla="*/ 2147483647 w 3949"/>
              <a:gd name="T5" fmla="*/ 2147483647 h 2898"/>
              <a:gd name="T6" fmla="*/ 2147483647 w 3949"/>
              <a:gd name="T7" fmla="*/ 2147483647 h 2898"/>
              <a:gd name="T8" fmla="*/ 2147483647 w 3949"/>
              <a:gd name="T9" fmla="*/ 2147483647 h 2898"/>
              <a:gd name="T10" fmla="*/ 2147483647 w 3949"/>
              <a:gd name="T11" fmla="*/ 2147483647 h 2898"/>
              <a:gd name="T12" fmla="*/ 2147483647 w 3949"/>
              <a:gd name="T13" fmla="*/ 2147483647 h 2898"/>
              <a:gd name="T14" fmla="*/ 2147483647 w 3949"/>
              <a:gd name="T15" fmla="*/ 2147483647 h 2898"/>
              <a:gd name="T16" fmla="*/ 2147483647 w 3949"/>
              <a:gd name="T17" fmla="*/ 2147483647 h 2898"/>
              <a:gd name="T18" fmla="*/ 2147483647 w 3949"/>
              <a:gd name="T19" fmla="*/ 2147483647 h 2898"/>
              <a:gd name="T20" fmla="*/ 2147483647 w 3949"/>
              <a:gd name="T21" fmla="*/ 2147483647 h 2898"/>
              <a:gd name="T22" fmla="*/ 2147483647 w 3949"/>
              <a:gd name="T23" fmla="*/ 2147483647 h 2898"/>
              <a:gd name="T24" fmla="*/ 2147483647 w 3949"/>
              <a:gd name="T25" fmla="*/ 2147483647 h 2898"/>
              <a:gd name="T26" fmla="*/ 2147483647 w 3949"/>
              <a:gd name="T27" fmla="*/ 2147483647 h 2898"/>
              <a:gd name="T28" fmla="*/ 2147483647 w 3949"/>
              <a:gd name="T29" fmla="*/ 2147483647 h 2898"/>
              <a:gd name="T30" fmla="*/ 2147483647 w 3949"/>
              <a:gd name="T31" fmla="*/ 2147483647 h 2898"/>
              <a:gd name="T32" fmla="*/ 2147483647 w 3949"/>
              <a:gd name="T33" fmla="*/ 2147483647 h 2898"/>
              <a:gd name="T34" fmla="*/ 2147483647 w 3949"/>
              <a:gd name="T35" fmla="*/ 2147483647 h 2898"/>
              <a:gd name="T36" fmla="*/ 2147483647 w 3949"/>
              <a:gd name="T37" fmla="*/ 2147483647 h 2898"/>
              <a:gd name="T38" fmla="*/ 2147483647 w 3949"/>
              <a:gd name="T39" fmla="*/ 2147483647 h 2898"/>
              <a:gd name="T40" fmla="*/ 2147483647 w 3949"/>
              <a:gd name="T41" fmla="*/ 2147483647 h 2898"/>
              <a:gd name="T42" fmla="*/ 2147483647 w 3949"/>
              <a:gd name="T43" fmla="*/ 2147483647 h 2898"/>
              <a:gd name="T44" fmla="*/ 2147483647 w 3949"/>
              <a:gd name="T45" fmla="*/ 2147483647 h 2898"/>
              <a:gd name="T46" fmla="*/ 2147483647 w 3949"/>
              <a:gd name="T47" fmla="*/ 2147483647 h 2898"/>
              <a:gd name="T48" fmla="*/ 2147483647 w 3949"/>
              <a:gd name="T49" fmla="*/ 2147483647 h 2898"/>
              <a:gd name="T50" fmla="*/ 2147483647 w 3949"/>
              <a:gd name="T51" fmla="*/ 2147483647 h 2898"/>
              <a:gd name="T52" fmla="*/ 2147483647 w 3949"/>
              <a:gd name="T53" fmla="*/ 2147483647 h 2898"/>
              <a:gd name="T54" fmla="*/ 2147483647 w 3949"/>
              <a:gd name="T55" fmla="*/ 2147483647 h 2898"/>
              <a:gd name="T56" fmla="*/ 2147483647 w 3949"/>
              <a:gd name="T57" fmla="*/ 2147483647 h 2898"/>
              <a:gd name="T58" fmla="*/ 2147483647 w 3949"/>
              <a:gd name="T59" fmla="*/ 2147483647 h 2898"/>
              <a:gd name="T60" fmla="*/ 2147483647 w 3949"/>
              <a:gd name="T61" fmla="*/ 2147483647 h 2898"/>
              <a:gd name="T62" fmla="*/ 2147483647 w 3949"/>
              <a:gd name="T63" fmla="*/ 2147483647 h 2898"/>
              <a:gd name="T64" fmla="*/ 2147483647 w 3949"/>
              <a:gd name="T65" fmla="*/ 2147483647 h 2898"/>
              <a:gd name="T66" fmla="*/ 2147483647 w 3949"/>
              <a:gd name="T67" fmla="*/ 2147483647 h 2898"/>
              <a:gd name="T68" fmla="*/ 2147483647 w 3949"/>
              <a:gd name="T69" fmla="*/ 2147483647 h 2898"/>
              <a:gd name="T70" fmla="*/ 2147483647 w 3949"/>
              <a:gd name="T71" fmla="*/ 2147483647 h 2898"/>
              <a:gd name="T72" fmla="*/ 2147483647 w 3949"/>
              <a:gd name="T73" fmla="*/ 2147483647 h 2898"/>
              <a:gd name="T74" fmla="*/ 2147483647 w 3949"/>
              <a:gd name="T75" fmla="*/ 2147483647 h 2898"/>
              <a:gd name="T76" fmla="*/ 2147483647 w 3949"/>
              <a:gd name="T77" fmla="*/ 2147483647 h 2898"/>
              <a:gd name="T78" fmla="*/ 2147483647 w 3949"/>
              <a:gd name="T79" fmla="*/ 2147483647 h 2898"/>
              <a:gd name="T80" fmla="*/ 2147483647 w 3949"/>
              <a:gd name="T81" fmla="*/ 2147483647 h 2898"/>
              <a:gd name="T82" fmla="*/ 2147483647 w 3949"/>
              <a:gd name="T83" fmla="*/ 2147483647 h 2898"/>
              <a:gd name="T84" fmla="*/ 2147483647 w 3949"/>
              <a:gd name="T85" fmla="*/ 2147483647 h 2898"/>
              <a:gd name="T86" fmla="*/ 2147483647 w 3949"/>
              <a:gd name="T87" fmla="*/ 2147483647 h 2898"/>
              <a:gd name="T88" fmla="*/ 2147483647 w 3949"/>
              <a:gd name="T89" fmla="*/ 2147483647 h 2898"/>
              <a:gd name="T90" fmla="*/ 2147483647 w 3949"/>
              <a:gd name="T91" fmla="*/ 2147483647 h 2898"/>
              <a:gd name="T92" fmla="*/ 2147483647 w 3949"/>
              <a:gd name="T93" fmla="*/ 2147483647 h 2898"/>
              <a:gd name="T94" fmla="*/ 2147483647 w 3949"/>
              <a:gd name="T95" fmla="*/ 2147483647 h 2898"/>
              <a:gd name="T96" fmla="*/ 2147483647 w 3949"/>
              <a:gd name="T97" fmla="*/ 2147483647 h 28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49"/>
              <a:gd name="T148" fmla="*/ 0 h 2898"/>
              <a:gd name="T149" fmla="*/ 3949 w 3949"/>
              <a:gd name="T150" fmla="*/ 2898 h 28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49" h="2898">
                <a:moveTo>
                  <a:pt x="122" y="2116"/>
                </a:moveTo>
                <a:cubicBezTo>
                  <a:pt x="136" y="2062"/>
                  <a:pt x="142" y="2043"/>
                  <a:pt x="93" y="2009"/>
                </a:cubicBezTo>
                <a:cubicBezTo>
                  <a:pt x="87" y="1996"/>
                  <a:pt x="82" y="1982"/>
                  <a:pt x="74" y="1970"/>
                </a:cubicBezTo>
                <a:cubicBezTo>
                  <a:pt x="66" y="1959"/>
                  <a:pt x="46" y="1955"/>
                  <a:pt x="44" y="1941"/>
                </a:cubicBezTo>
                <a:cubicBezTo>
                  <a:pt x="35" y="1888"/>
                  <a:pt x="60" y="1822"/>
                  <a:pt x="83" y="1775"/>
                </a:cubicBezTo>
                <a:cubicBezTo>
                  <a:pt x="86" y="1736"/>
                  <a:pt x="83" y="1696"/>
                  <a:pt x="93" y="1658"/>
                </a:cubicBezTo>
                <a:cubicBezTo>
                  <a:pt x="97" y="1645"/>
                  <a:pt x="114" y="1640"/>
                  <a:pt x="122" y="1628"/>
                </a:cubicBezTo>
                <a:cubicBezTo>
                  <a:pt x="145" y="1593"/>
                  <a:pt x="149" y="1563"/>
                  <a:pt x="181" y="1531"/>
                </a:cubicBezTo>
                <a:cubicBezTo>
                  <a:pt x="206" y="1456"/>
                  <a:pt x="170" y="1544"/>
                  <a:pt x="220" y="1482"/>
                </a:cubicBezTo>
                <a:cubicBezTo>
                  <a:pt x="226" y="1474"/>
                  <a:pt x="223" y="1461"/>
                  <a:pt x="230" y="1453"/>
                </a:cubicBezTo>
                <a:cubicBezTo>
                  <a:pt x="290" y="1381"/>
                  <a:pt x="443" y="1331"/>
                  <a:pt x="532" y="1316"/>
                </a:cubicBezTo>
                <a:cubicBezTo>
                  <a:pt x="561" y="1319"/>
                  <a:pt x="591" y="1323"/>
                  <a:pt x="620" y="1326"/>
                </a:cubicBezTo>
                <a:cubicBezTo>
                  <a:pt x="692" y="1333"/>
                  <a:pt x="835" y="1345"/>
                  <a:pt x="835" y="1345"/>
                </a:cubicBezTo>
                <a:cubicBezTo>
                  <a:pt x="918" y="1403"/>
                  <a:pt x="782" y="1315"/>
                  <a:pt x="933" y="1375"/>
                </a:cubicBezTo>
                <a:cubicBezTo>
                  <a:pt x="946" y="1380"/>
                  <a:pt x="950" y="1398"/>
                  <a:pt x="962" y="1404"/>
                </a:cubicBezTo>
                <a:cubicBezTo>
                  <a:pt x="976" y="1410"/>
                  <a:pt x="1094" y="1422"/>
                  <a:pt x="1099" y="1423"/>
                </a:cubicBezTo>
                <a:cubicBezTo>
                  <a:pt x="1214" y="1457"/>
                  <a:pt x="1286" y="1451"/>
                  <a:pt x="1411" y="1443"/>
                </a:cubicBezTo>
                <a:cubicBezTo>
                  <a:pt x="1468" y="1428"/>
                  <a:pt x="1519" y="1397"/>
                  <a:pt x="1577" y="1384"/>
                </a:cubicBezTo>
                <a:cubicBezTo>
                  <a:pt x="1642" y="1369"/>
                  <a:pt x="1603" y="1378"/>
                  <a:pt x="1694" y="1355"/>
                </a:cubicBezTo>
                <a:cubicBezTo>
                  <a:pt x="1718" y="1349"/>
                  <a:pt x="1739" y="1334"/>
                  <a:pt x="1763" y="1326"/>
                </a:cubicBezTo>
                <a:cubicBezTo>
                  <a:pt x="1782" y="1320"/>
                  <a:pt x="1821" y="1306"/>
                  <a:pt x="1821" y="1306"/>
                </a:cubicBezTo>
                <a:cubicBezTo>
                  <a:pt x="1841" y="1287"/>
                  <a:pt x="1883" y="1275"/>
                  <a:pt x="1880" y="1248"/>
                </a:cubicBezTo>
                <a:cubicBezTo>
                  <a:pt x="1874" y="1186"/>
                  <a:pt x="1871" y="1132"/>
                  <a:pt x="1860" y="1072"/>
                </a:cubicBezTo>
                <a:cubicBezTo>
                  <a:pt x="1852" y="1030"/>
                  <a:pt x="1811" y="955"/>
                  <a:pt x="1811" y="955"/>
                </a:cubicBezTo>
                <a:cubicBezTo>
                  <a:pt x="1817" y="824"/>
                  <a:pt x="1794" y="673"/>
                  <a:pt x="1919" y="594"/>
                </a:cubicBezTo>
                <a:cubicBezTo>
                  <a:pt x="1938" y="517"/>
                  <a:pt x="1915" y="590"/>
                  <a:pt x="1958" y="515"/>
                </a:cubicBezTo>
                <a:cubicBezTo>
                  <a:pt x="2069" y="325"/>
                  <a:pt x="1959" y="512"/>
                  <a:pt x="2007" y="398"/>
                </a:cubicBezTo>
                <a:cubicBezTo>
                  <a:pt x="2018" y="371"/>
                  <a:pt x="2046" y="320"/>
                  <a:pt x="2046" y="320"/>
                </a:cubicBezTo>
                <a:cubicBezTo>
                  <a:pt x="2051" y="257"/>
                  <a:pt x="2049" y="158"/>
                  <a:pt x="2124" y="135"/>
                </a:cubicBezTo>
                <a:cubicBezTo>
                  <a:pt x="2166" y="107"/>
                  <a:pt x="2200" y="74"/>
                  <a:pt x="2241" y="47"/>
                </a:cubicBezTo>
                <a:cubicBezTo>
                  <a:pt x="2252" y="25"/>
                  <a:pt x="2284" y="0"/>
                  <a:pt x="2290" y="18"/>
                </a:cubicBezTo>
                <a:cubicBezTo>
                  <a:pt x="2287" y="32"/>
                  <a:pt x="2280" y="45"/>
                  <a:pt x="2280" y="59"/>
                </a:cubicBezTo>
                <a:cubicBezTo>
                  <a:pt x="2280" y="69"/>
                  <a:pt x="2291" y="76"/>
                  <a:pt x="2290" y="86"/>
                </a:cubicBezTo>
                <a:cubicBezTo>
                  <a:pt x="2287" y="132"/>
                  <a:pt x="2277" y="177"/>
                  <a:pt x="2270" y="223"/>
                </a:cubicBezTo>
                <a:cubicBezTo>
                  <a:pt x="2326" y="258"/>
                  <a:pt x="2348" y="251"/>
                  <a:pt x="2417" y="242"/>
                </a:cubicBezTo>
                <a:cubicBezTo>
                  <a:pt x="2430" y="236"/>
                  <a:pt x="2446" y="233"/>
                  <a:pt x="2456" y="223"/>
                </a:cubicBezTo>
                <a:cubicBezTo>
                  <a:pt x="2463" y="216"/>
                  <a:pt x="2460" y="202"/>
                  <a:pt x="2465" y="193"/>
                </a:cubicBezTo>
                <a:cubicBezTo>
                  <a:pt x="2470" y="182"/>
                  <a:pt x="2477" y="172"/>
                  <a:pt x="2485" y="164"/>
                </a:cubicBezTo>
                <a:cubicBezTo>
                  <a:pt x="2501" y="148"/>
                  <a:pt x="2534" y="134"/>
                  <a:pt x="2553" y="125"/>
                </a:cubicBezTo>
                <a:cubicBezTo>
                  <a:pt x="2577" y="140"/>
                  <a:pt x="2598" y="160"/>
                  <a:pt x="2622" y="174"/>
                </a:cubicBezTo>
                <a:cubicBezTo>
                  <a:pt x="2647" y="189"/>
                  <a:pt x="2700" y="213"/>
                  <a:pt x="2700" y="213"/>
                </a:cubicBezTo>
                <a:cubicBezTo>
                  <a:pt x="2776" y="315"/>
                  <a:pt x="2681" y="204"/>
                  <a:pt x="2768" y="262"/>
                </a:cubicBezTo>
                <a:cubicBezTo>
                  <a:pt x="2778" y="268"/>
                  <a:pt x="2778" y="285"/>
                  <a:pt x="2788" y="291"/>
                </a:cubicBezTo>
                <a:cubicBezTo>
                  <a:pt x="2811" y="306"/>
                  <a:pt x="2841" y="308"/>
                  <a:pt x="2866" y="320"/>
                </a:cubicBezTo>
                <a:cubicBezTo>
                  <a:pt x="2895" y="364"/>
                  <a:pt x="2962" y="388"/>
                  <a:pt x="3002" y="428"/>
                </a:cubicBezTo>
                <a:cubicBezTo>
                  <a:pt x="3042" y="468"/>
                  <a:pt x="3081" y="558"/>
                  <a:pt x="3100" y="613"/>
                </a:cubicBezTo>
                <a:cubicBezTo>
                  <a:pt x="3092" y="815"/>
                  <a:pt x="3126" y="940"/>
                  <a:pt x="2944" y="1033"/>
                </a:cubicBezTo>
                <a:cubicBezTo>
                  <a:pt x="2909" y="1084"/>
                  <a:pt x="2944" y="1047"/>
                  <a:pt x="2885" y="1072"/>
                </a:cubicBezTo>
                <a:cubicBezTo>
                  <a:pt x="2788" y="1113"/>
                  <a:pt x="2732" y="1137"/>
                  <a:pt x="2622" y="1150"/>
                </a:cubicBezTo>
                <a:cubicBezTo>
                  <a:pt x="2564" y="1233"/>
                  <a:pt x="2651" y="1102"/>
                  <a:pt x="2583" y="1238"/>
                </a:cubicBezTo>
                <a:cubicBezTo>
                  <a:pt x="2570" y="1264"/>
                  <a:pt x="2544" y="1316"/>
                  <a:pt x="2544" y="1316"/>
                </a:cubicBezTo>
                <a:cubicBezTo>
                  <a:pt x="2547" y="1339"/>
                  <a:pt x="2543" y="1364"/>
                  <a:pt x="2553" y="1384"/>
                </a:cubicBezTo>
                <a:cubicBezTo>
                  <a:pt x="2558" y="1393"/>
                  <a:pt x="2574" y="1389"/>
                  <a:pt x="2583" y="1394"/>
                </a:cubicBezTo>
                <a:cubicBezTo>
                  <a:pt x="2638" y="1425"/>
                  <a:pt x="2657" y="1458"/>
                  <a:pt x="2700" y="1501"/>
                </a:cubicBezTo>
                <a:cubicBezTo>
                  <a:pt x="2723" y="1571"/>
                  <a:pt x="2691" y="1488"/>
                  <a:pt x="2739" y="1560"/>
                </a:cubicBezTo>
                <a:cubicBezTo>
                  <a:pt x="2761" y="1592"/>
                  <a:pt x="2751" y="1654"/>
                  <a:pt x="2788" y="1677"/>
                </a:cubicBezTo>
                <a:cubicBezTo>
                  <a:pt x="2819" y="1697"/>
                  <a:pt x="2889" y="1717"/>
                  <a:pt x="2924" y="1726"/>
                </a:cubicBezTo>
                <a:cubicBezTo>
                  <a:pt x="2957" y="1748"/>
                  <a:pt x="2995" y="1760"/>
                  <a:pt x="3032" y="1775"/>
                </a:cubicBezTo>
                <a:cubicBezTo>
                  <a:pt x="3051" y="1783"/>
                  <a:pt x="3090" y="1794"/>
                  <a:pt x="3090" y="1794"/>
                </a:cubicBezTo>
                <a:cubicBezTo>
                  <a:pt x="3110" y="1807"/>
                  <a:pt x="3136" y="1813"/>
                  <a:pt x="3149" y="1833"/>
                </a:cubicBezTo>
                <a:cubicBezTo>
                  <a:pt x="3155" y="1843"/>
                  <a:pt x="3159" y="1856"/>
                  <a:pt x="3168" y="1863"/>
                </a:cubicBezTo>
                <a:cubicBezTo>
                  <a:pt x="3176" y="1870"/>
                  <a:pt x="3188" y="1869"/>
                  <a:pt x="3198" y="1872"/>
                </a:cubicBezTo>
                <a:cubicBezTo>
                  <a:pt x="3261" y="1914"/>
                  <a:pt x="3273" y="1929"/>
                  <a:pt x="3344" y="1941"/>
                </a:cubicBezTo>
                <a:cubicBezTo>
                  <a:pt x="3409" y="1980"/>
                  <a:pt x="3469" y="2005"/>
                  <a:pt x="3539" y="2029"/>
                </a:cubicBezTo>
                <a:cubicBezTo>
                  <a:pt x="3588" y="2077"/>
                  <a:pt x="3624" y="2070"/>
                  <a:pt x="3696" y="2077"/>
                </a:cubicBezTo>
                <a:cubicBezTo>
                  <a:pt x="3794" y="2111"/>
                  <a:pt x="3890" y="2149"/>
                  <a:pt x="3930" y="2253"/>
                </a:cubicBezTo>
                <a:cubicBezTo>
                  <a:pt x="3933" y="2262"/>
                  <a:pt x="3947" y="2322"/>
                  <a:pt x="3949" y="2331"/>
                </a:cubicBezTo>
                <a:cubicBezTo>
                  <a:pt x="3940" y="2452"/>
                  <a:pt x="3946" y="2524"/>
                  <a:pt x="3823" y="2566"/>
                </a:cubicBezTo>
                <a:cubicBezTo>
                  <a:pt x="3772" y="2615"/>
                  <a:pt x="3686" y="2637"/>
                  <a:pt x="3617" y="2653"/>
                </a:cubicBezTo>
                <a:cubicBezTo>
                  <a:pt x="3529" y="2698"/>
                  <a:pt x="3442" y="2713"/>
                  <a:pt x="3344" y="2722"/>
                </a:cubicBezTo>
                <a:cubicBezTo>
                  <a:pt x="3262" y="2750"/>
                  <a:pt x="3356" y="2721"/>
                  <a:pt x="3168" y="2741"/>
                </a:cubicBezTo>
                <a:cubicBezTo>
                  <a:pt x="3146" y="2743"/>
                  <a:pt x="3119" y="2764"/>
                  <a:pt x="3100" y="2771"/>
                </a:cubicBezTo>
                <a:cubicBezTo>
                  <a:pt x="3084" y="2777"/>
                  <a:pt x="3011" y="2789"/>
                  <a:pt x="3002" y="2790"/>
                </a:cubicBezTo>
                <a:cubicBezTo>
                  <a:pt x="2850" y="2809"/>
                  <a:pt x="2696" y="2811"/>
                  <a:pt x="2544" y="2829"/>
                </a:cubicBezTo>
                <a:cubicBezTo>
                  <a:pt x="2392" y="2868"/>
                  <a:pt x="2252" y="2889"/>
                  <a:pt x="2095" y="2898"/>
                </a:cubicBezTo>
                <a:cubicBezTo>
                  <a:pt x="1994" y="2881"/>
                  <a:pt x="1892" y="2869"/>
                  <a:pt x="1792" y="2849"/>
                </a:cubicBezTo>
                <a:cubicBezTo>
                  <a:pt x="1782" y="2847"/>
                  <a:pt x="1709" y="2829"/>
                  <a:pt x="1684" y="2819"/>
                </a:cubicBezTo>
                <a:cubicBezTo>
                  <a:pt x="1672" y="2814"/>
                  <a:pt x="1633" y="2792"/>
                  <a:pt x="1616" y="2790"/>
                </a:cubicBezTo>
                <a:cubicBezTo>
                  <a:pt x="1555" y="2784"/>
                  <a:pt x="1493" y="2783"/>
                  <a:pt x="1431" y="2780"/>
                </a:cubicBezTo>
                <a:cubicBezTo>
                  <a:pt x="1409" y="2766"/>
                  <a:pt x="1381" y="2760"/>
                  <a:pt x="1362" y="2741"/>
                </a:cubicBezTo>
                <a:cubicBezTo>
                  <a:pt x="1345" y="2724"/>
                  <a:pt x="1290" y="2647"/>
                  <a:pt x="1274" y="2624"/>
                </a:cubicBezTo>
                <a:cubicBezTo>
                  <a:pt x="1259" y="2577"/>
                  <a:pt x="1224" y="2509"/>
                  <a:pt x="1196" y="2468"/>
                </a:cubicBezTo>
                <a:cubicBezTo>
                  <a:pt x="1189" y="2444"/>
                  <a:pt x="1170" y="2424"/>
                  <a:pt x="1167" y="2400"/>
                </a:cubicBezTo>
                <a:cubicBezTo>
                  <a:pt x="1161" y="2355"/>
                  <a:pt x="1206" y="2333"/>
                  <a:pt x="1235" y="2312"/>
                </a:cubicBezTo>
                <a:cubicBezTo>
                  <a:pt x="1271" y="2286"/>
                  <a:pt x="1299" y="2261"/>
                  <a:pt x="1323" y="2224"/>
                </a:cubicBezTo>
                <a:cubicBezTo>
                  <a:pt x="1320" y="2185"/>
                  <a:pt x="1323" y="2145"/>
                  <a:pt x="1313" y="2107"/>
                </a:cubicBezTo>
                <a:cubicBezTo>
                  <a:pt x="1309" y="2094"/>
                  <a:pt x="1293" y="2088"/>
                  <a:pt x="1284" y="2077"/>
                </a:cubicBezTo>
                <a:cubicBezTo>
                  <a:pt x="1234" y="2012"/>
                  <a:pt x="1188" y="1958"/>
                  <a:pt x="1118" y="1911"/>
                </a:cubicBezTo>
                <a:cubicBezTo>
                  <a:pt x="1094" y="1875"/>
                  <a:pt x="1053" y="1835"/>
                  <a:pt x="1011" y="1824"/>
                </a:cubicBezTo>
                <a:cubicBezTo>
                  <a:pt x="985" y="1817"/>
                  <a:pt x="933" y="1804"/>
                  <a:pt x="933" y="1804"/>
                </a:cubicBezTo>
                <a:cubicBezTo>
                  <a:pt x="874" y="1813"/>
                  <a:pt x="847" y="1818"/>
                  <a:pt x="796" y="1843"/>
                </a:cubicBezTo>
                <a:cubicBezTo>
                  <a:pt x="740" y="1959"/>
                  <a:pt x="816" y="1819"/>
                  <a:pt x="747" y="1902"/>
                </a:cubicBezTo>
                <a:cubicBezTo>
                  <a:pt x="738" y="1913"/>
                  <a:pt x="737" y="1930"/>
                  <a:pt x="728" y="1941"/>
                </a:cubicBezTo>
                <a:cubicBezTo>
                  <a:pt x="675" y="2004"/>
                  <a:pt x="558" y="2029"/>
                  <a:pt x="484" y="2038"/>
                </a:cubicBezTo>
                <a:cubicBezTo>
                  <a:pt x="366" y="2078"/>
                  <a:pt x="228" y="2081"/>
                  <a:pt x="103" y="2097"/>
                </a:cubicBezTo>
                <a:cubicBezTo>
                  <a:pt x="93" y="2107"/>
                  <a:pt x="85" y="2118"/>
                  <a:pt x="74" y="2126"/>
                </a:cubicBezTo>
                <a:cubicBezTo>
                  <a:pt x="66" y="2132"/>
                  <a:pt x="0" y="2139"/>
                  <a:pt x="25" y="2175"/>
                </a:cubicBezTo>
                <a:cubicBezTo>
                  <a:pt x="33" y="2186"/>
                  <a:pt x="53" y="2172"/>
                  <a:pt x="64" y="2165"/>
                </a:cubicBezTo>
                <a:cubicBezTo>
                  <a:pt x="86" y="2152"/>
                  <a:pt x="103" y="2132"/>
                  <a:pt x="122" y="2116"/>
                </a:cubicBezTo>
                <a:close/>
              </a:path>
            </a:pathLst>
          </a:custGeom>
          <a:noFill/>
          <a:ln w="7937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vi-VN"/>
          </a:p>
        </p:txBody>
      </p:sp>
      <p:sp>
        <p:nvSpPr>
          <p:cNvPr id="4" name="Oval Callout 3"/>
          <p:cNvSpPr/>
          <p:nvPr/>
        </p:nvSpPr>
        <p:spPr>
          <a:xfrm>
            <a:off x="7365243" y="2346831"/>
            <a:ext cx="1778757" cy="1967188"/>
          </a:xfrm>
          <a:prstGeom prst="wedgeEllipseCallout">
            <a:avLst>
              <a:gd name="adj1" fmla="val -77763"/>
              <a:gd name="adj2" fmla="val 222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mtClean="0">
                <a:solidFill>
                  <a:srgbClr val="FFFF00"/>
                </a:solidFill>
                <a:latin typeface="Arial" panose="020B0604020202020204" pitchFamily="34" charset="0"/>
                <a:cs typeface="Arial" panose="020B0604020202020204" pitchFamily="34" charset="0"/>
              </a:rPr>
              <a:t>Khu vực khí hậu gió mùa</a:t>
            </a:r>
            <a:endParaRPr lang="vi-VN" sz="2400">
              <a:solidFill>
                <a:srgbClr val="FFFF00"/>
              </a:solidFill>
              <a:latin typeface="Arial" panose="020B0604020202020204" pitchFamily="34" charset="0"/>
              <a:cs typeface="Arial" panose="020B0604020202020204" pitchFamily="34" charset="0"/>
            </a:endParaRPr>
          </a:p>
        </p:txBody>
      </p:sp>
      <p:sp>
        <p:nvSpPr>
          <p:cNvPr id="11" name="Oval Callout 10"/>
          <p:cNvSpPr/>
          <p:nvPr/>
        </p:nvSpPr>
        <p:spPr>
          <a:xfrm>
            <a:off x="212510" y="100477"/>
            <a:ext cx="2133600" cy="1967188"/>
          </a:xfrm>
          <a:prstGeom prst="wedgeEllipseCallout">
            <a:avLst>
              <a:gd name="adj1" fmla="val 35457"/>
              <a:gd name="adj2" fmla="val 458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mtClean="0">
                <a:solidFill>
                  <a:srgbClr val="FFFF00"/>
                </a:solidFill>
                <a:latin typeface="Arial" panose="020B0604020202020204" pitchFamily="34" charset="0"/>
                <a:cs typeface="Arial" panose="020B0604020202020204" pitchFamily="34" charset="0"/>
              </a:rPr>
              <a:t>Khu vực khí hậu lục địa</a:t>
            </a:r>
            <a:endParaRPr lang="vi-VN" sz="2400">
              <a:solidFill>
                <a:srgbClr val="FFFF00"/>
              </a:solidFill>
              <a:latin typeface="Arial" panose="020B0604020202020204" pitchFamily="34" charset="0"/>
              <a:cs typeface="Arial" panose="020B0604020202020204" pitchFamily="34" charset="0"/>
            </a:endParaRPr>
          </a:p>
        </p:txBody>
      </p:sp>
      <p:sp>
        <p:nvSpPr>
          <p:cNvPr id="8" name="Rectangle 7"/>
          <p:cNvSpPr/>
          <p:nvPr/>
        </p:nvSpPr>
        <p:spPr>
          <a:xfrm>
            <a:off x="2366582" y="228600"/>
            <a:ext cx="4796218" cy="828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FF0000"/>
                </a:solidFill>
              </a:rPr>
              <a:t>Kể tên các vật nuôi chủ yếu ở các khu vực khác nhau</a:t>
            </a:r>
            <a:endParaRPr lang="vi-VN" sz="3200">
              <a:solidFill>
                <a:srgbClr val="FF0000"/>
              </a:solidFill>
            </a:endParaRPr>
          </a:p>
        </p:txBody>
      </p:sp>
      <p:sp>
        <p:nvSpPr>
          <p:cNvPr id="12" name="Oval Callout 11"/>
          <p:cNvSpPr/>
          <p:nvPr/>
        </p:nvSpPr>
        <p:spPr>
          <a:xfrm>
            <a:off x="7086600" y="0"/>
            <a:ext cx="1778757" cy="1967188"/>
          </a:xfrm>
          <a:prstGeom prst="wedgeEllipseCallout">
            <a:avLst>
              <a:gd name="adj1" fmla="val -104617"/>
              <a:gd name="adj2" fmla="val 167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mtClean="0">
                <a:solidFill>
                  <a:srgbClr val="FFFF00"/>
                </a:solidFill>
                <a:latin typeface="Arial" panose="020B0604020202020204" pitchFamily="34" charset="0"/>
                <a:cs typeface="Arial" panose="020B0604020202020204" pitchFamily="34" charset="0"/>
              </a:rPr>
              <a:t>Khu vực khí hậu lạnh</a:t>
            </a:r>
            <a:endParaRPr lang="vi-VN" sz="240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5217474"/>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18437"/>
                                        </p:tgtEl>
                                        <p:attrNameLst>
                                          <p:attrName>style.visibility</p:attrName>
                                        </p:attrNameLst>
                                      </p:cBhvr>
                                      <p:to>
                                        <p:strVal val="visible"/>
                                      </p:to>
                                    </p:set>
                                    <p:animEffect transition="in" filter="wipe(down)">
                                      <p:cBhvr>
                                        <p:cTn id="17" dur="500"/>
                                        <p:tgtEl>
                                          <p:spTgt spid="18437"/>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18440"/>
                                        </p:tgtEl>
                                        <p:attrNameLst>
                                          <p:attrName>style.visibility</p:attrName>
                                        </p:attrNameLst>
                                      </p:cBhvr>
                                      <p:to>
                                        <p:strVal val="visible"/>
                                      </p:to>
                                    </p:set>
                                    <p:animEffect transition="in" filter="barn(inVertical)">
                                      <p:cBhvr>
                                        <p:cTn id="25" dur="500"/>
                                        <p:tgtEl>
                                          <p:spTgt spid="18440"/>
                                        </p:tgtEl>
                                      </p:cBhvr>
                                    </p:animEffect>
                                  </p:childTnLst>
                                </p:cTn>
                              </p:par>
                            </p:childTnLst>
                          </p:cTn>
                        </p:par>
                        <p:par>
                          <p:cTn id="26" fill="hold">
                            <p:stCondLst>
                              <p:cond delay="3000"/>
                            </p:stCondLst>
                            <p:childTnLst>
                              <p:par>
                                <p:cTn id="27" presetID="16" presetClass="entr" presetSubtype="2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animBg="1"/>
      <p:bldP spid="18437" grpId="0" animBg="1"/>
      <p:bldP spid="4" grpId="0" animBg="1"/>
      <p:bldP spid="11" grpId="0" animBg="1"/>
      <p:bldP spid="8"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3648" y="300287"/>
            <a:ext cx="9130352" cy="2250706"/>
            <a:chOff x="13648" y="436767"/>
            <a:chExt cx="9130352" cy="2250706"/>
          </a:xfrm>
        </p:grpSpPr>
        <p:sp>
          <p:nvSpPr>
            <p:cNvPr id="6151" name="Rectangle 30"/>
            <p:cNvSpPr>
              <a:spLocks noChangeArrowheads="1"/>
            </p:cNvSpPr>
            <p:nvPr/>
          </p:nvSpPr>
          <p:spPr bwMode="auto">
            <a:xfrm>
              <a:off x="2286000" y="436767"/>
              <a:ext cx="51054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4800" b="1">
                  <a:solidFill>
                    <a:srgbClr val="FF0000"/>
                  </a:solidFill>
                </a:rPr>
                <a:t>Tiết 11 </a:t>
              </a:r>
              <a:r>
                <a:rPr lang="en-US" sz="4800" b="1" smtClean="0">
                  <a:solidFill>
                    <a:srgbClr val="FF0000"/>
                  </a:solidFill>
                </a:rPr>
                <a:t>- </a:t>
              </a:r>
              <a:r>
                <a:rPr lang="en-US" sz="4800" b="1">
                  <a:solidFill>
                    <a:srgbClr val="FF0000"/>
                  </a:solidFill>
                </a:rPr>
                <a:t>Bài 8</a:t>
              </a:r>
              <a:r>
                <a:rPr lang="en-US" sz="4800">
                  <a:solidFill>
                    <a:srgbClr val="FF0000"/>
                  </a:solidFill>
                </a:rPr>
                <a:t/>
              </a:r>
              <a:br>
                <a:rPr lang="en-US" sz="4800">
                  <a:solidFill>
                    <a:srgbClr val="FF0000"/>
                  </a:solidFill>
                </a:rPr>
              </a:br>
              <a:endParaRPr lang="en-US" sz="4800">
                <a:solidFill>
                  <a:srgbClr val="FF0000"/>
                </a:solidFill>
              </a:endParaRPr>
            </a:p>
          </p:txBody>
        </p:sp>
        <p:sp>
          <p:nvSpPr>
            <p:cNvPr id="2" name="Rectangle 1"/>
            <p:cNvSpPr/>
            <p:nvPr/>
          </p:nvSpPr>
          <p:spPr>
            <a:xfrm>
              <a:off x="13648" y="738023"/>
              <a:ext cx="9130352" cy="19494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smtClean="0">
                  <a:solidFill>
                    <a:srgbClr val="0000FF"/>
                  </a:solidFill>
                  <a:latin typeface="Arial" panose="020B0604020202020204" pitchFamily="34" charset="0"/>
                  <a:cs typeface="Arial" panose="020B0604020202020204" pitchFamily="34" charset="0"/>
                </a:rPr>
                <a:t>TÌNH HÌNH PHÁT TRIỂN KINH TẾ - XÃ HỘI Ở CÁC NƯỚC CHÂU Á</a:t>
              </a:r>
              <a:endParaRPr lang="vi-VN" sz="3600" b="1">
                <a:solidFill>
                  <a:srgbClr val="0000FF"/>
                </a:solidFill>
                <a:latin typeface="Arial" panose="020B0604020202020204" pitchFamily="34" charset="0"/>
                <a:cs typeface="Arial" panose="020B0604020202020204" pitchFamily="34" charset="0"/>
              </a:endParaRPr>
            </a:p>
          </p:txBody>
        </p:sp>
      </p:grpSp>
      <p:sp>
        <p:nvSpPr>
          <p:cNvPr id="3" name="Rectangle 2"/>
          <p:cNvSpPr/>
          <p:nvPr/>
        </p:nvSpPr>
        <p:spPr>
          <a:xfrm>
            <a:off x="304800" y="2157293"/>
            <a:ext cx="4648200" cy="65722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3200" b="1" smtClean="0">
                <a:latin typeface="Arial" panose="020B0604020202020204" pitchFamily="34" charset="0"/>
                <a:cs typeface="Arial" panose="020B0604020202020204" pitchFamily="34" charset="0"/>
              </a:rPr>
              <a:t>1. Nông nghiệp</a:t>
            </a:r>
            <a:endParaRPr lang="vi-VN" sz="3200" b="1">
              <a:latin typeface="Arial" panose="020B0604020202020204" pitchFamily="34" charset="0"/>
              <a:cs typeface="Arial" panose="020B0604020202020204" pitchFamily="34" charset="0"/>
            </a:endParaRPr>
          </a:p>
        </p:txBody>
      </p:sp>
      <p:sp>
        <p:nvSpPr>
          <p:cNvPr id="8" name="Rectangle 7"/>
          <p:cNvSpPr/>
          <p:nvPr/>
        </p:nvSpPr>
        <p:spPr>
          <a:xfrm>
            <a:off x="434452" y="2814517"/>
            <a:ext cx="3706501" cy="3977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smtClean="0">
                <a:latin typeface="Arial" panose="020B0604020202020204" pitchFamily="34" charset="0"/>
                <a:cs typeface="Arial" panose="020B0604020202020204" pitchFamily="34" charset="0"/>
              </a:rPr>
              <a:t>a</a:t>
            </a:r>
            <a:r>
              <a:rPr lang="en-US" sz="2400" b="1" smtClean="0">
                <a:latin typeface="Arial" panose="020B0604020202020204" pitchFamily="34" charset="0"/>
                <a:cs typeface="Arial" panose="020B0604020202020204" pitchFamily="34" charset="0"/>
              </a:rPr>
              <a:t>. </a:t>
            </a:r>
            <a:r>
              <a:rPr lang="en-US" sz="2800" b="1" smtClean="0">
                <a:latin typeface="Arial" panose="020B0604020202020204" pitchFamily="34" charset="0"/>
                <a:cs typeface="Arial" panose="020B0604020202020204" pitchFamily="34" charset="0"/>
              </a:rPr>
              <a:t>Trồng</a:t>
            </a:r>
            <a:r>
              <a:rPr lang="en-US" sz="2400" b="1" smtClean="0">
                <a:latin typeface="Arial" panose="020B0604020202020204" pitchFamily="34" charset="0"/>
                <a:cs typeface="Arial" panose="020B0604020202020204" pitchFamily="34" charset="0"/>
              </a:rPr>
              <a:t> </a:t>
            </a:r>
            <a:r>
              <a:rPr lang="en-US" sz="2800" b="1" smtClean="0">
                <a:latin typeface="Arial" panose="020B0604020202020204" pitchFamily="34" charset="0"/>
                <a:cs typeface="Arial" panose="020B0604020202020204" pitchFamily="34" charset="0"/>
              </a:rPr>
              <a:t>trọt</a:t>
            </a:r>
            <a:endParaRPr lang="vi-VN" sz="2800" b="1"/>
          </a:p>
        </p:txBody>
      </p:sp>
      <p:sp>
        <p:nvSpPr>
          <p:cNvPr id="11" name="Rectangle 10"/>
          <p:cNvSpPr/>
          <p:nvPr/>
        </p:nvSpPr>
        <p:spPr>
          <a:xfrm>
            <a:off x="434452" y="3228804"/>
            <a:ext cx="3706501" cy="3977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a:latin typeface="Arial" panose="020B0604020202020204" pitchFamily="34" charset="0"/>
                <a:cs typeface="Arial" panose="020B0604020202020204" pitchFamily="34" charset="0"/>
              </a:rPr>
              <a:t>b</a:t>
            </a:r>
            <a:r>
              <a:rPr lang="en-US" sz="2800" b="1" smtClean="0">
                <a:latin typeface="Arial" panose="020B0604020202020204" pitchFamily="34" charset="0"/>
                <a:cs typeface="Arial" panose="020B0604020202020204" pitchFamily="34" charset="0"/>
              </a:rPr>
              <a:t>. Chăn nuôi</a:t>
            </a:r>
            <a:endParaRPr lang="vi-VN" sz="2800" b="1"/>
          </a:p>
        </p:txBody>
      </p:sp>
      <p:sp>
        <p:nvSpPr>
          <p:cNvPr id="10" name="Rectangle 9"/>
          <p:cNvSpPr/>
          <p:nvPr/>
        </p:nvSpPr>
        <p:spPr>
          <a:xfrm>
            <a:off x="1226024" y="3736330"/>
            <a:ext cx="3706501" cy="3977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smtClean="0">
                <a:latin typeface="Arial" panose="020B0604020202020204" pitchFamily="34" charset="0"/>
                <a:cs typeface="Arial" panose="020B0604020202020204" pitchFamily="34" charset="0"/>
              </a:rPr>
              <a:t>Phát triển đa dạng:</a:t>
            </a:r>
            <a:endParaRPr lang="vi-VN" sz="2800"/>
          </a:p>
        </p:txBody>
      </p:sp>
      <p:sp>
        <p:nvSpPr>
          <p:cNvPr id="12" name="Rectangle 11"/>
          <p:cNvSpPr/>
          <p:nvPr/>
        </p:nvSpPr>
        <p:spPr>
          <a:xfrm>
            <a:off x="466297" y="4171413"/>
            <a:ext cx="8601503" cy="78158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smtClean="0">
                <a:latin typeface="Arial" panose="020B0604020202020204" pitchFamily="34" charset="0"/>
                <a:cs typeface="Arial" panose="020B0604020202020204" pitchFamily="34" charset="0"/>
              </a:rPr>
              <a:t>+ Khu vực khí hậu ẩm ướt vật nuôi chủ yếu là trâu, bò, lợn, gà...</a:t>
            </a:r>
            <a:endParaRPr lang="vi-VN" sz="2800"/>
          </a:p>
        </p:txBody>
      </p:sp>
      <p:sp>
        <p:nvSpPr>
          <p:cNvPr id="13" name="Rectangle 12"/>
          <p:cNvSpPr/>
          <p:nvPr/>
        </p:nvSpPr>
        <p:spPr>
          <a:xfrm>
            <a:off x="478811" y="4951863"/>
            <a:ext cx="8601503" cy="78158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smtClean="0">
                <a:latin typeface="Arial" panose="020B0604020202020204" pitchFamily="34" charset="0"/>
                <a:cs typeface="Arial" panose="020B0604020202020204" pitchFamily="34" charset="0"/>
              </a:rPr>
              <a:t>+ Khu vực khí hậu khô vật nuôi chủ yếu là dê, cừu, bò, ngựa...</a:t>
            </a:r>
            <a:endParaRPr lang="vi-VN" sz="2800"/>
          </a:p>
        </p:txBody>
      </p:sp>
      <p:sp>
        <p:nvSpPr>
          <p:cNvPr id="14" name="Rectangle 13"/>
          <p:cNvSpPr/>
          <p:nvPr/>
        </p:nvSpPr>
        <p:spPr>
          <a:xfrm>
            <a:off x="478811" y="5791833"/>
            <a:ext cx="8601503" cy="78158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smtClean="0">
                <a:latin typeface="Arial" panose="020B0604020202020204" pitchFamily="34" charset="0"/>
                <a:cs typeface="Arial" panose="020B0604020202020204" pitchFamily="34" charset="0"/>
              </a:rPr>
              <a:t>+ Khu vực khí hậu lạnh (Bắc Á) vật nuôi chủ yếu là tuần lộc.</a:t>
            </a:r>
            <a:endParaRPr lang="vi-VN" sz="2800"/>
          </a:p>
        </p:txBody>
      </p:sp>
    </p:spTree>
    <p:extLst>
      <p:ext uri="{BB962C8B-B14F-4D97-AF65-F5344CB8AC3E}">
        <p14:creationId xmlns:p14="http://schemas.microsoft.com/office/powerpoint/2010/main" val="1011636205"/>
      </p:ext>
    </p:extLst>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0" y="1066800"/>
            <a:ext cx="5029200" cy="5791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5539" name="Group 3"/>
          <p:cNvGrpSpPr>
            <a:grpSpLocks/>
          </p:cNvGrpSpPr>
          <p:nvPr/>
        </p:nvGrpSpPr>
        <p:grpSpPr bwMode="auto">
          <a:xfrm>
            <a:off x="0" y="0"/>
            <a:ext cx="9144000" cy="1066800"/>
            <a:chOff x="0" y="0"/>
            <a:chExt cx="5760" cy="672"/>
          </a:xfrm>
        </p:grpSpPr>
        <p:sp>
          <p:nvSpPr>
            <p:cNvPr id="65540" name="Rectangle 4"/>
            <p:cNvSpPr>
              <a:spLocks noChangeArrowheads="1"/>
            </p:cNvSpPr>
            <p:nvPr/>
          </p:nvSpPr>
          <p:spPr bwMode="auto">
            <a:xfrm>
              <a:off x="0" y="0"/>
              <a:ext cx="5760" cy="672"/>
            </a:xfrm>
            <a:prstGeom prst="rect">
              <a:avLst/>
            </a:prstGeom>
            <a:solidFill>
              <a:schemeClr val="folHlink">
                <a:alpha val="50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1" name="Rectangle 5"/>
            <p:cNvSpPr>
              <a:spLocks noChangeArrowheads="1"/>
            </p:cNvSpPr>
            <p:nvPr/>
          </p:nvSpPr>
          <p:spPr bwMode="auto">
            <a:xfrm>
              <a:off x="0" y="48"/>
              <a:ext cx="5760" cy="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600" b="1">
                  <a:solidFill>
                    <a:schemeClr val="accent2"/>
                  </a:solidFill>
                  <a:latin typeface="Arial" pitchFamily="34" charset="0"/>
                </a:rPr>
                <a:t>Bài 8: TÌNH HÌNH PHÁT TRIỂN KINH TẾ - XÃ HỘI </a:t>
              </a:r>
            </a:p>
            <a:p>
              <a:pPr algn="ctr"/>
              <a:r>
                <a:rPr lang="en-US" sz="2600" b="1">
                  <a:solidFill>
                    <a:schemeClr val="accent2"/>
                  </a:solidFill>
                  <a:latin typeface="Arial" pitchFamily="34" charset="0"/>
                </a:rPr>
                <a:t>Ở CÁC NƯỚC CHÂU Á</a:t>
              </a:r>
            </a:p>
          </p:txBody>
        </p:sp>
      </p:grpSp>
      <p:sp>
        <p:nvSpPr>
          <p:cNvPr id="65542" name="Rectangle 6"/>
          <p:cNvSpPr>
            <a:spLocks noChangeArrowheads="1"/>
          </p:cNvSpPr>
          <p:nvPr/>
        </p:nvSpPr>
        <p:spPr bwMode="auto">
          <a:xfrm>
            <a:off x="76200" y="1143000"/>
            <a:ext cx="2473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US" sz="2200" b="1">
                <a:solidFill>
                  <a:srgbClr val="FF0000"/>
                </a:solidFill>
              </a:rPr>
              <a:t>1. </a:t>
            </a:r>
            <a:r>
              <a:rPr lang="en-US" sz="2200" b="1" u="sng">
                <a:solidFill>
                  <a:srgbClr val="FF0000"/>
                </a:solidFill>
              </a:rPr>
              <a:t>NÔNG NGHIỆP</a:t>
            </a:r>
          </a:p>
        </p:txBody>
      </p:sp>
      <p:sp>
        <p:nvSpPr>
          <p:cNvPr id="65543" name="TextBox 13"/>
          <p:cNvSpPr txBox="1">
            <a:spLocks noChangeArrowheads="1"/>
          </p:cNvSpPr>
          <p:nvPr/>
        </p:nvSpPr>
        <p:spPr bwMode="auto">
          <a:xfrm>
            <a:off x="76200" y="1524000"/>
            <a:ext cx="24733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2200" b="1">
                <a:solidFill>
                  <a:srgbClr val="FF0000"/>
                </a:solidFill>
                <a:latin typeface="Times New Roman" pitchFamily="18" charset="0"/>
              </a:rPr>
              <a:t>2. </a:t>
            </a:r>
            <a:r>
              <a:rPr lang="en-US" sz="2200" b="1" u="sng">
                <a:solidFill>
                  <a:srgbClr val="FF0000"/>
                </a:solidFill>
                <a:latin typeface="Times New Roman" pitchFamily="18" charset="0"/>
              </a:rPr>
              <a:t>CÔNG NGHIỆP</a:t>
            </a:r>
          </a:p>
        </p:txBody>
      </p:sp>
      <p:sp>
        <p:nvSpPr>
          <p:cNvPr id="65544" name="Rectangle 8"/>
          <p:cNvSpPr>
            <a:spLocks noChangeArrowheads="1"/>
          </p:cNvSpPr>
          <p:nvPr/>
        </p:nvSpPr>
        <p:spPr bwMode="auto">
          <a:xfrm>
            <a:off x="5257800" y="1143000"/>
            <a:ext cx="3886200" cy="17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200">
                <a:solidFill>
                  <a:srgbClr val="FF0000"/>
                </a:solidFill>
              </a:rPr>
              <a:t>Dựa vào kiến thức bài 7, Bảng 7.2 q/sát tỉ trọng CN các nước Châu Á</a:t>
            </a:r>
          </a:p>
          <a:p>
            <a:r>
              <a:rPr lang="en-US" sz="2200">
                <a:solidFill>
                  <a:srgbClr val="FF0000"/>
                </a:solidFill>
              </a:rPr>
              <a:t>Nhận xét CN các nước Châu Á như thế nào ?</a:t>
            </a:r>
          </a:p>
        </p:txBody>
      </p:sp>
      <p:sp>
        <p:nvSpPr>
          <p:cNvPr id="65545" name="Rectangle 9"/>
          <p:cNvSpPr>
            <a:spLocks noChangeArrowheads="1"/>
          </p:cNvSpPr>
          <p:nvPr/>
        </p:nvSpPr>
        <p:spPr bwMode="auto">
          <a:xfrm>
            <a:off x="381000" y="1905000"/>
            <a:ext cx="457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200" i="1">
                <a:solidFill>
                  <a:srgbClr val="0000FF"/>
                </a:solidFill>
              </a:rPr>
              <a:t>- Sản xuất CN rất đa dạng, phát triển chưa đều </a:t>
            </a:r>
          </a:p>
        </p:txBody>
      </p:sp>
      <p:sp>
        <p:nvSpPr>
          <p:cNvPr id="65546" name="Rectangle 10"/>
          <p:cNvSpPr>
            <a:spLocks noChangeArrowheads="1"/>
          </p:cNvSpPr>
          <p:nvPr/>
        </p:nvSpPr>
        <p:spPr bwMode="auto">
          <a:xfrm>
            <a:off x="5257800" y="1295400"/>
            <a:ext cx="388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200">
                <a:solidFill>
                  <a:srgbClr val="FF0000"/>
                </a:solidFill>
              </a:rPr>
              <a:t>Kể tên các ngành công nghiệp phát triển,thuộc các nước nào?</a:t>
            </a:r>
          </a:p>
        </p:txBody>
      </p:sp>
    </p:spTree>
    <p:extLst>
      <p:ext uri="{BB962C8B-B14F-4D97-AF65-F5344CB8AC3E}">
        <p14:creationId xmlns:p14="http://schemas.microsoft.com/office/powerpoint/2010/main" val="456872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5543"/>
                                        </p:tgtEl>
                                        <p:attrNameLst>
                                          <p:attrName>style.visibility</p:attrName>
                                        </p:attrNameLst>
                                      </p:cBhvr>
                                      <p:to>
                                        <p:strVal val="visible"/>
                                      </p:to>
                                    </p:set>
                                    <p:animEffect transition="in" filter="blinds(horizontal)">
                                      <p:cBhvr>
                                        <p:cTn id="7" dur="500"/>
                                        <p:tgtEl>
                                          <p:spTgt spid="655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5544"/>
                                        </p:tgtEl>
                                        <p:attrNameLst>
                                          <p:attrName>style.visibility</p:attrName>
                                        </p:attrNameLst>
                                      </p:cBhvr>
                                      <p:to>
                                        <p:strVal val="visible"/>
                                      </p:to>
                                    </p:set>
                                    <p:animEffect transition="in" filter="blinds(horizontal)">
                                      <p:cBhvr>
                                        <p:cTn id="12" dur="500"/>
                                        <p:tgtEl>
                                          <p:spTgt spid="655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5545"/>
                                        </p:tgtEl>
                                        <p:attrNameLst>
                                          <p:attrName>style.visibility</p:attrName>
                                        </p:attrNameLst>
                                      </p:cBhvr>
                                      <p:to>
                                        <p:strVal val="visible"/>
                                      </p:to>
                                    </p:set>
                                    <p:animEffect transition="in" filter="box(in)">
                                      <p:cBhvr>
                                        <p:cTn id="17" dur="500"/>
                                        <p:tgtEl>
                                          <p:spTgt spid="655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1" nodeType="clickEffect">
                                  <p:stCondLst>
                                    <p:cond delay="0"/>
                                  </p:stCondLst>
                                  <p:childTnLst>
                                    <p:animEffect transition="out" filter="blinds(horizontal)">
                                      <p:cBhvr>
                                        <p:cTn id="21" dur="500"/>
                                        <p:tgtEl>
                                          <p:spTgt spid="65544"/>
                                        </p:tgtEl>
                                      </p:cBhvr>
                                    </p:animEffect>
                                    <p:set>
                                      <p:cBhvr>
                                        <p:cTn id="22" dur="1" fill="hold">
                                          <p:stCondLst>
                                            <p:cond delay="499"/>
                                          </p:stCondLst>
                                        </p:cTn>
                                        <p:tgtEl>
                                          <p:spTgt spid="6554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5546"/>
                                        </p:tgtEl>
                                        <p:attrNameLst>
                                          <p:attrName>style.visibility</p:attrName>
                                        </p:attrNameLst>
                                      </p:cBhvr>
                                      <p:to>
                                        <p:strVal val="visible"/>
                                      </p:to>
                                    </p:set>
                                    <p:animEffect transition="in" filter="blinds(horizontal)">
                                      <p:cBhvr>
                                        <p:cTn id="27" dur="500"/>
                                        <p:tgtEl>
                                          <p:spTgt spid="65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3" grpId="0"/>
      <p:bldP spid="65544" grpId="0"/>
      <p:bldP spid="65544" grpId="1"/>
      <p:bldP spid="65545" grpId="0"/>
      <p:bldP spid="655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ChangeArrowheads="1"/>
          </p:cNvSpPr>
          <p:nvPr/>
        </p:nvSpPr>
        <p:spPr bwMode="auto">
          <a:xfrm>
            <a:off x="2743200" y="228600"/>
            <a:ext cx="3575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2400">
                <a:solidFill>
                  <a:srgbClr val="FF0000"/>
                </a:solidFill>
              </a:rPr>
              <a:t>Khai thác: Dầu mỏ, khí đốt </a:t>
            </a:r>
          </a:p>
        </p:txBody>
      </p:sp>
      <p:pic>
        <p:nvPicPr>
          <p:cNvPr id="66566" name="Picture 6" descr="20840404-images1757244_42-151235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4343400" cy="2835275"/>
          </a:xfrm>
          <a:prstGeom prst="rect">
            <a:avLst/>
          </a:prstGeom>
          <a:noFill/>
          <a:extLst>
            <a:ext uri="{909E8E84-426E-40DD-AFC4-6F175D3DCCD1}">
              <a14:hiddenFill xmlns:a14="http://schemas.microsoft.com/office/drawing/2010/main">
                <a:solidFill>
                  <a:srgbClr val="FFFFFF"/>
                </a:solidFill>
              </a14:hiddenFill>
            </a:ext>
          </a:extLst>
        </p:spPr>
      </p:pic>
      <p:pic>
        <p:nvPicPr>
          <p:cNvPr id="66568" name="Picture 8" descr="iraq-oil-pipe-477x318201208201748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38200"/>
            <a:ext cx="4267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66570" name="Picture 10" descr="north_dakota_frac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10000"/>
            <a:ext cx="43434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6572" name="Picture 12" descr="khaithacdau0_aud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810000"/>
            <a:ext cx="42672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5407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ChangeArrowheads="1"/>
          </p:cNvSpPr>
          <p:nvPr/>
        </p:nvSpPr>
        <p:spPr bwMode="auto">
          <a:xfrm>
            <a:off x="0" y="0"/>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400">
                <a:solidFill>
                  <a:srgbClr val="FF0000"/>
                </a:solidFill>
              </a:rPr>
              <a:t>Ngành Luyện kim, Cơ khí, Chế tạo máy, Điện tử…</a:t>
            </a:r>
          </a:p>
          <a:p>
            <a:pPr algn="ctr"/>
            <a:r>
              <a:rPr lang="en-US" sz="2400">
                <a:solidFill>
                  <a:srgbClr val="FF0000"/>
                </a:solidFill>
              </a:rPr>
              <a:t>(Nhật Bản, Hàn Quốc, Xigapo)</a:t>
            </a:r>
          </a:p>
        </p:txBody>
      </p:sp>
      <p:pic>
        <p:nvPicPr>
          <p:cNvPr id="14345" name="Picture 9" descr="Prius-201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838200"/>
            <a:ext cx="4343400" cy="2971800"/>
          </a:xfrm>
          <a:prstGeom prst="rect">
            <a:avLst/>
          </a:prstGeom>
          <a:noFill/>
          <a:ln w="9525">
            <a:solidFill>
              <a:srgbClr val="CC00CC"/>
            </a:solidFill>
            <a:miter lim="800000"/>
            <a:headEnd/>
            <a:tailEnd/>
          </a:ln>
          <a:extLst>
            <a:ext uri="{909E8E84-426E-40DD-AFC4-6F175D3DCCD1}">
              <a14:hiddenFill xmlns:a14="http://schemas.microsoft.com/office/drawing/2010/main">
                <a:solidFill>
                  <a:srgbClr val="FFFFFF"/>
                </a:solidFill>
              </a14:hiddenFill>
            </a:ext>
          </a:extLst>
        </p:spPr>
      </p:pic>
      <p:pic>
        <p:nvPicPr>
          <p:cNvPr id="67599" name="Picture 15" descr="luyen%20kim%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838200"/>
            <a:ext cx="42862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67601" name="Picture 17" descr="Tham-nha-may-san-xuat-Lexus-RX-tai-Nhat-Ban_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86200"/>
            <a:ext cx="4267200" cy="2892425"/>
          </a:xfrm>
          <a:prstGeom prst="rect">
            <a:avLst/>
          </a:prstGeom>
          <a:noFill/>
          <a:extLst>
            <a:ext uri="{909E8E84-426E-40DD-AFC4-6F175D3DCCD1}">
              <a14:hiddenFill xmlns:a14="http://schemas.microsoft.com/office/drawing/2010/main">
                <a:solidFill>
                  <a:srgbClr val="FFFFFF"/>
                </a:solidFill>
              </a14:hiddenFill>
            </a:ext>
          </a:extLst>
        </p:spPr>
      </p:pic>
      <p:pic>
        <p:nvPicPr>
          <p:cNvPr id="67603" name="Picture 19" descr="xkl%C4%91-nh%E1%BA%ADt-b%E1%BA%A3n-ng%C3%A0nh-%C4%91i%E1%BB%87n-t%E1%BB%AD-n%E1%BB%A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86200"/>
            <a:ext cx="4381500" cy="2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769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4345"/>
                                        </p:tgtEl>
                                        <p:attrNameLst>
                                          <p:attrName>style.visibility</p:attrName>
                                        </p:attrNameLst>
                                      </p:cBhvr>
                                      <p:to>
                                        <p:strVal val="visible"/>
                                      </p:to>
                                    </p:set>
                                    <p:animEffect transition="in" filter="wheel(4)">
                                      <p:cBhvr>
                                        <p:cTn id="7" dur="1000"/>
                                        <p:tgtEl>
                                          <p:spTgt spid="143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xit" presetSubtype="16" fill="hold" nodeType="clickEffect">
                                  <p:stCondLst>
                                    <p:cond delay="0"/>
                                  </p:stCondLst>
                                  <p:childTnLst>
                                    <p:animEffect transition="out" filter="diamond(in)">
                                      <p:cBhvr>
                                        <p:cTn id="11" dur="2000"/>
                                        <p:tgtEl>
                                          <p:spTgt spid="14345"/>
                                        </p:tgtEl>
                                      </p:cBhvr>
                                    </p:animEffect>
                                    <p:set>
                                      <p:cBhvr>
                                        <p:cTn id="12" dur="1" fill="hold">
                                          <p:stCondLst>
                                            <p:cond delay="1999"/>
                                          </p:stCondLst>
                                        </p:cTn>
                                        <p:tgtEl>
                                          <p:spTgt spid="143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6"/>
          <p:cNvSpPr>
            <a:spLocks noChangeArrowheads="1"/>
          </p:cNvSpPr>
          <p:nvPr/>
        </p:nvSpPr>
        <p:spPr bwMode="auto">
          <a:xfrm>
            <a:off x="76200" y="90488"/>
            <a:ext cx="9144000" cy="6767512"/>
          </a:xfrm>
          <a:prstGeom prst="rect">
            <a:avLst/>
          </a:prstGeom>
          <a:noFill/>
          <a:ln w="57150" cmpd="thinThick">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34" charset="0"/>
            </a:endParaRPr>
          </a:p>
        </p:txBody>
      </p:sp>
      <p:pic>
        <p:nvPicPr>
          <p:cNvPr id="6147" name="Picture 24" descr="SailBoa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267200"/>
            <a:ext cx="3200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25" descr="th_50a9093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876800"/>
            <a:ext cx="1752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Oval 26" descr="Copy of winxpap14"/>
          <p:cNvSpPr>
            <a:spLocks noChangeArrowheads="1"/>
          </p:cNvSpPr>
          <p:nvPr/>
        </p:nvSpPr>
        <p:spPr bwMode="auto">
          <a:xfrm>
            <a:off x="0" y="152400"/>
            <a:ext cx="2438400" cy="1676400"/>
          </a:xfrm>
          <a:prstGeom prst="ellipse">
            <a:avLst/>
          </a:prstGeom>
          <a:blipFill dpi="0" rotWithShape="1">
            <a:blip r:embed="rId4"/>
            <a:srcRect/>
            <a:stretch>
              <a:fillRect/>
            </a:stretch>
          </a:blipFill>
          <a:ln w="57150" cmpd="thickThin">
            <a:solidFill>
              <a:schemeClr val="tx2"/>
            </a:solidFill>
            <a:round/>
            <a:headEnd/>
            <a:tailEnd/>
          </a:ln>
        </p:spPr>
        <p:txBody>
          <a:bodyPr wrap="none" anchor="ctr"/>
          <a:lstStyle/>
          <a:p>
            <a:endParaRPr lang="en-US">
              <a:latin typeface="Calibri" pitchFamily="34" charset="0"/>
            </a:endParaRPr>
          </a:p>
        </p:txBody>
      </p:sp>
      <p:pic>
        <p:nvPicPr>
          <p:cNvPr id="6150" name="Picture 27" descr="Earth-16-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152400"/>
            <a:ext cx="1981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30"/>
          <p:cNvSpPr>
            <a:spLocks noChangeArrowheads="1"/>
          </p:cNvSpPr>
          <p:nvPr/>
        </p:nvSpPr>
        <p:spPr bwMode="auto">
          <a:xfrm>
            <a:off x="1981200" y="533400"/>
            <a:ext cx="51054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800" b="1" i="1" smtClean="0">
                <a:solidFill>
                  <a:srgbClr val="FF0000"/>
                </a:solidFill>
                <a:latin typeface="Calibri" pitchFamily="34" charset="0"/>
              </a:rPr>
              <a:t>Bài </a:t>
            </a:r>
            <a:r>
              <a:rPr lang="en-US" sz="4800" b="1" i="1">
                <a:solidFill>
                  <a:srgbClr val="FF0000"/>
                </a:solidFill>
                <a:latin typeface="Calibri" pitchFamily="34" charset="0"/>
              </a:rPr>
              <a:t>8</a:t>
            </a:r>
            <a:r>
              <a:rPr lang="en-US" sz="4800">
                <a:solidFill>
                  <a:srgbClr val="FF0000"/>
                </a:solidFill>
                <a:latin typeface="Calibri" pitchFamily="34" charset="0"/>
              </a:rPr>
              <a:t/>
            </a:r>
            <a:br>
              <a:rPr lang="en-US" sz="4800">
                <a:solidFill>
                  <a:srgbClr val="FF0000"/>
                </a:solidFill>
                <a:latin typeface="Calibri" pitchFamily="34" charset="0"/>
              </a:rPr>
            </a:br>
            <a:endParaRPr lang="en-US" sz="4800">
              <a:solidFill>
                <a:srgbClr val="FF0000"/>
              </a:solidFill>
              <a:latin typeface="Calibri" pitchFamily="34" charset="0"/>
            </a:endParaRPr>
          </a:p>
        </p:txBody>
      </p:sp>
      <p:sp>
        <p:nvSpPr>
          <p:cNvPr id="10" name="TextBox 9"/>
          <p:cNvSpPr txBox="1"/>
          <p:nvPr/>
        </p:nvSpPr>
        <p:spPr>
          <a:xfrm>
            <a:off x="-228600" y="2362200"/>
            <a:ext cx="9144000" cy="1569660"/>
          </a:xfrm>
          <a:prstGeom prst="rect">
            <a:avLst/>
          </a:prstGeom>
          <a:noFill/>
        </p:spPr>
        <p:txBody>
          <a:bodyPr>
            <a:spAutoFit/>
            <a:scene3d>
              <a:camera prst="perspectiveLeft"/>
              <a:lightRig rig="contrasting" dir="t">
                <a:rot lat="0" lon="0" rev="4500000"/>
              </a:lightRig>
            </a:scene3d>
            <a:sp3d extrusionH="57150" contourW="6350" prstMaterial="metal">
              <a:bevelT w="127000" h="31750" prst="cross"/>
              <a:contourClr>
                <a:schemeClr val="accent1">
                  <a:shade val="75000"/>
                </a:schemeClr>
              </a:contourClr>
            </a:sp3d>
          </a:bodyPr>
          <a:lstStyle/>
          <a:p>
            <a:pPr algn="ctr" fontAlgn="auto">
              <a:spcBef>
                <a:spcPts val="0"/>
              </a:spcBef>
              <a:spcAft>
                <a:spcPts val="0"/>
              </a:spcAft>
              <a:defRPr/>
            </a:pPr>
            <a:r>
              <a:rPr lang="en-US" sz="4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Tình</a:t>
            </a:r>
            <a:r>
              <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a:t>
            </a:r>
            <a:r>
              <a:rPr lang="en-US" sz="4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hình</a:t>
            </a:r>
            <a:r>
              <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a:t>
            </a:r>
            <a:r>
              <a:rPr lang="en-US" sz="4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phát</a:t>
            </a:r>
            <a:r>
              <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a:t>
            </a:r>
            <a:r>
              <a:rPr lang="en-US" sz="4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triển</a:t>
            </a:r>
            <a:r>
              <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a:t>
            </a:r>
            <a:r>
              <a:rPr lang="en-US" sz="4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kinh</a:t>
            </a:r>
            <a:r>
              <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a:t>
            </a:r>
            <a:r>
              <a:rPr lang="en-US" sz="4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tế</a:t>
            </a:r>
            <a:r>
              <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 </a:t>
            </a:r>
            <a:r>
              <a:rPr lang="en-US" sz="4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xã</a:t>
            </a:r>
            <a:r>
              <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a:t>
            </a:r>
            <a:r>
              <a:rPr lang="en-US" sz="4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hội</a:t>
            </a:r>
            <a:r>
              <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ở </a:t>
            </a:r>
            <a:r>
              <a:rPr lang="en-US" sz="4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các</a:t>
            </a:r>
            <a:r>
              <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a:t>
            </a:r>
            <a:r>
              <a:rPr lang="en-US" sz="4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nước</a:t>
            </a:r>
            <a:r>
              <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a:t>
            </a:r>
            <a:r>
              <a:rPr lang="en-US" sz="4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châu</a:t>
            </a:r>
            <a:r>
              <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cs typeface="+mn-cs"/>
              </a:rPr>
              <a:t> á</a:t>
            </a:r>
          </a:p>
        </p:txBody>
      </p:sp>
    </p:spTree>
    <p:extLst>
      <p:ext uri="{BB962C8B-B14F-4D97-AF65-F5344CB8AC3E}">
        <p14:creationId xmlns:p14="http://schemas.microsoft.com/office/powerpoint/2010/main" val="3277482858"/>
      </p:ext>
    </p:extLst>
  </p:cSld>
  <p:clrMapOvr>
    <a:masterClrMapping/>
  </p:clrMapOvr>
  <p:transition spd="med">
    <p:newsfla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ChangeArrowheads="1"/>
          </p:cNvSpPr>
          <p:nvPr/>
        </p:nvSpPr>
        <p:spPr bwMode="auto">
          <a:xfrm>
            <a:off x="914400" y="0"/>
            <a:ext cx="7315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400">
                <a:solidFill>
                  <a:srgbClr val="FF0000"/>
                </a:solidFill>
              </a:rPr>
              <a:t>Công nghiệp nhẹ (hàng tiêu dùng, chế biến thực phẩm) Phát triển hầu hết các nước </a:t>
            </a:r>
          </a:p>
        </p:txBody>
      </p:sp>
      <p:pic>
        <p:nvPicPr>
          <p:cNvPr id="68614" name="Picture 6" descr="laod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4419600" cy="2946400"/>
          </a:xfrm>
          <a:prstGeom prst="rect">
            <a:avLst/>
          </a:prstGeom>
          <a:noFill/>
          <a:extLst>
            <a:ext uri="{909E8E84-426E-40DD-AFC4-6F175D3DCCD1}">
              <a14:hiddenFill xmlns:a14="http://schemas.microsoft.com/office/drawing/2010/main">
                <a:solidFill>
                  <a:srgbClr val="FFFFFF"/>
                </a:solidFill>
              </a14:hiddenFill>
            </a:ext>
          </a:extLst>
        </p:spPr>
      </p:pic>
      <p:pic>
        <p:nvPicPr>
          <p:cNvPr id="68616" name="Picture 8" descr="che-bien-thuc-pham-nhat-b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38200"/>
            <a:ext cx="4248150" cy="2947988"/>
          </a:xfrm>
          <a:prstGeom prst="rect">
            <a:avLst/>
          </a:prstGeom>
          <a:noFill/>
          <a:extLst>
            <a:ext uri="{909E8E84-426E-40DD-AFC4-6F175D3DCCD1}">
              <a14:hiddenFill xmlns:a14="http://schemas.microsoft.com/office/drawing/2010/main">
                <a:solidFill>
                  <a:srgbClr val="FFFFFF"/>
                </a:solidFill>
              </a14:hiddenFill>
            </a:ext>
          </a:extLst>
        </p:spPr>
      </p:pic>
      <p:pic>
        <p:nvPicPr>
          <p:cNvPr id="68618" name="Picture 10" descr="detmay1910-2c9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10000"/>
            <a:ext cx="44196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68620" name="Picture 12" descr="images460985_PR7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810000"/>
            <a:ext cx="4268788"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0378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1066800"/>
            <a:ext cx="5029200" cy="5791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0659" name="Group 3"/>
          <p:cNvGrpSpPr>
            <a:grpSpLocks/>
          </p:cNvGrpSpPr>
          <p:nvPr/>
        </p:nvGrpSpPr>
        <p:grpSpPr bwMode="auto">
          <a:xfrm>
            <a:off x="0" y="0"/>
            <a:ext cx="9144000" cy="1066800"/>
            <a:chOff x="0" y="0"/>
            <a:chExt cx="5760" cy="672"/>
          </a:xfrm>
        </p:grpSpPr>
        <p:sp>
          <p:nvSpPr>
            <p:cNvPr id="70660" name="Rectangle 4"/>
            <p:cNvSpPr>
              <a:spLocks noChangeArrowheads="1"/>
            </p:cNvSpPr>
            <p:nvPr/>
          </p:nvSpPr>
          <p:spPr bwMode="auto">
            <a:xfrm>
              <a:off x="0" y="0"/>
              <a:ext cx="5760" cy="672"/>
            </a:xfrm>
            <a:prstGeom prst="rect">
              <a:avLst/>
            </a:prstGeom>
            <a:solidFill>
              <a:schemeClr val="folHlink">
                <a:alpha val="50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1" name="Rectangle 5"/>
            <p:cNvSpPr>
              <a:spLocks noChangeArrowheads="1"/>
            </p:cNvSpPr>
            <p:nvPr/>
          </p:nvSpPr>
          <p:spPr bwMode="auto">
            <a:xfrm>
              <a:off x="0" y="48"/>
              <a:ext cx="5760" cy="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600" b="1">
                  <a:solidFill>
                    <a:schemeClr val="accent2"/>
                  </a:solidFill>
                  <a:latin typeface="Arial" pitchFamily="34" charset="0"/>
                </a:rPr>
                <a:t>Bài 8: TÌNH HÌNH PHÁT TRIỂN KINH TẾ - XÃ HỘI </a:t>
              </a:r>
            </a:p>
            <a:p>
              <a:pPr algn="ctr"/>
              <a:r>
                <a:rPr lang="en-US" sz="2600" b="1">
                  <a:solidFill>
                    <a:schemeClr val="accent2"/>
                  </a:solidFill>
                  <a:latin typeface="Arial" pitchFamily="34" charset="0"/>
                </a:rPr>
                <a:t>Ở CÁC NƯỚC CHÂU Á</a:t>
              </a:r>
            </a:p>
          </p:txBody>
        </p:sp>
      </p:grpSp>
      <p:sp>
        <p:nvSpPr>
          <p:cNvPr id="70662" name="Rectangle 6"/>
          <p:cNvSpPr>
            <a:spLocks noChangeArrowheads="1"/>
          </p:cNvSpPr>
          <p:nvPr/>
        </p:nvSpPr>
        <p:spPr bwMode="auto">
          <a:xfrm>
            <a:off x="76200" y="1143000"/>
            <a:ext cx="2473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US" sz="2200" b="1">
                <a:solidFill>
                  <a:srgbClr val="FF0000"/>
                </a:solidFill>
              </a:rPr>
              <a:t>1. </a:t>
            </a:r>
            <a:r>
              <a:rPr lang="en-US" sz="2200" b="1" u="sng">
                <a:solidFill>
                  <a:srgbClr val="FF0000"/>
                </a:solidFill>
              </a:rPr>
              <a:t>NÔNG NGHIỆP</a:t>
            </a:r>
          </a:p>
        </p:txBody>
      </p:sp>
      <p:sp>
        <p:nvSpPr>
          <p:cNvPr id="70663" name="TextBox 13"/>
          <p:cNvSpPr txBox="1">
            <a:spLocks noChangeArrowheads="1"/>
          </p:cNvSpPr>
          <p:nvPr/>
        </p:nvSpPr>
        <p:spPr bwMode="auto">
          <a:xfrm>
            <a:off x="76200" y="1524000"/>
            <a:ext cx="24733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2200" b="1">
                <a:solidFill>
                  <a:srgbClr val="FF0000"/>
                </a:solidFill>
                <a:latin typeface="Times New Roman" pitchFamily="18" charset="0"/>
              </a:rPr>
              <a:t>2. </a:t>
            </a:r>
            <a:r>
              <a:rPr lang="en-US" sz="2200" b="1" u="sng">
                <a:solidFill>
                  <a:srgbClr val="FF0000"/>
                </a:solidFill>
                <a:latin typeface="Times New Roman" pitchFamily="18" charset="0"/>
              </a:rPr>
              <a:t>CÔNG NGHIỆP</a:t>
            </a:r>
          </a:p>
        </p:txBody>
      </p:sp>
      <p:sp>
        <p:nvSpPr>
          <p:cNvPr id="70665" name="Rectangle 9"/>
          <p:cNvSpPr>
            <a:spLocks noChangeArrowheads="1"/>
          </p:cNvSpPr>
          <p:nvPr/>
        </p:nvSpPr>
        <p:spPr bwMode="auto">
          <a:xfrm>
            <a:off x="381000" y="1905000"/>
            <a:ext cx="457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200" i="1">
                <a:solidFill>
                  <a:srgbClr val="0000FF"/>
                </a:solidFill>
              </a:rPr>
              <a:t>- Sản xuất CN rất đa dạng, phát triển chưa đều </a:t>
            </a:r>
          </a:p>
        </p:txBody>
      </p:sp>
      <p:sp>
        <p:nvSpPr>
          <p:cNvPr id="70667" name="Rectangle 11"/>
          <p:cNvSpPr>
            <a:spLocks noChangeArrowheads="1"/>
          </p:cNvSpPr>
          <p:nvPr/>
        </p:nvSpPr>
        <p:spPr bwMode="auto">
          <a:xfrm>
            <a:off x="166687" y="2850015"/>
            <a:ext cx="4765675"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200" i="1">
                <a:solidFill>
                  <a:srgbClr val="0000FF"/>
                </a:solidFill>
              </a:rPr>
              <a:t>- Gồm các ngành CN phát triển:</a:t>
            </a:r>
          </a:p>
          <a:p>
            <a:r>
              <a:rPr lang="en-US" sz="2200" i="1">
                <a:solidFill>
                  <a:srgbClr val="0000FF"/>
                </a:solidFill>
              </a:rPr>
              <a:t> + Khai thác: Dầu mỏ, khí đốt (A-rập Xê ut…)</a:t>
            </a:r>
          </a:p>
          <a:p>
            <a:r>
              <a:rPr lang="en-US" sz="2200" i="1">
                <a:solidFill>
                  <a:srgbClr val="0000FF"/>
                </a:solidFill>
              </a:rPr>
              <a:t> +Ngành Luyện kim, Cơ khí, Chế tạo máy, Điện tử…(Nhật Bản, Hàn Quốc, </a:t>
            </a:r>
          </a:p>
          <a:p>
            <a:r>
              <a:rPr lang="en-US" sz="2200" i="1">
                <a:solidFill>
                  <a:srgbClr val="0000FF"/>
                </a:solidFill>
              </a:rPr>
              <a:t>Xigapo)</a:t>
            </a:r>
          </a:p>
          <a:p>
            <a:r>
              <a:rPr lang="en-US" sz="2200" i="1">
                <a:solidFill>
                  <a:srgbClr val="0000FF"/>
                </a:solidFill>
              </a:rPr>
              <a:t> + CN nhẹ (hàng tiêu dùng, chế biến thực phẩm) Phát triển hầu hết các nước </a:t>
            </a:r>
          </a:p>
        </p:txBody>
      </p:sp>
      <p:sp>
        <p:nvSpPr>
          <p:cNvPr id="70668" name="TextBox 20"/>
          <p:cNvSpPr txBox="1">
            <a:spLocks noChangeArrowheads="1"/>
          </p:cNvSpPr>
          <p:nvPr/>
        </p:nvSpPr>
        <p:spPr bwMode="auto">
          <a:xfrm>
            <a:off x="34724" y="5863985"/>
            <a:ext cx="13874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2200" b="1">
                <a:solidFill>
                  <a:srgbClr val="FF0000"/>
                </a:solidFill>
                <a:latin typeface="Times New Roman" pitchFamily="18" charset="0"/>
              </a:rPr>
              <a:t>3. Dịch vụ</a:t>
            </a:r>
          </a:p>
        </p:txBody>
      </p:sp>
      <p:sp>
        <p:nvSpPr>
          <p:cNvPr id="70669" name="Rectangle 13"/>
          <p:cNvSpPr>
            <a:spLocks noChangeArrowheads="1"/>
          </p:cNvSpPr>
          <p:nvPr/>
        </p:nvSpPr>
        <p:spPr bwMode="auto">
          <a:xfrm>
            <a:off x="5486400" y="1265238"/>
            <a:ext cx="3429000" cy="444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200"/>
              <a:t>- Dựa vào bảng 7.2 .Cho biết tên các nước có ngành DV phát triển.</a:t>
            </a:r>
          </a:p>
          <a:p>
            <a:r>
              <a:rPr lang="en-US" sz="2200"/>
              <a:t>-Tỉ trọng giá trị GDPcủa Nhật Bản, Hàn Quốc ?</a:t>
            </a:r>
          </a:p>
          <a:p>
            <a:r>
              <a:rPr lang="en-US" sz="2200"/>
              <a:t>-Mối quan hệ giữa tỉ trọng giá trị DV trong cơ cấu GDP theo ñầu người ở các nước như trên ntn</a:t>
            </a:r>
          </a:p>
          <a:p>
            <a:r>
              <a:rPr lang="en-US" sz="2200"/>
              <a:t>-Kể tên các ngành DV phát triển các Châu Á </a:t>
            </a:r>
          </a:p>
          <a:p>
            <a:r>
              <a:rPr lang="en-US" sz="2200"/>
              <a:t>-Vai trò của ngành DV ñối với sự phát triển KT- XH</a:t>
            </a:r>
          </a:p>
        </p:txBody>
      </p:sp>
    </p:spTree>
    <p:extLst>
      <p:ext uri="{BB962C8B-B14F-4D97-AF65-F5344CB8AC3E}">
        <p14:creationId xmlns:p14="http://schemas.microsoft.com/office/powerpoint/2010/main" val="132985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0667">
                                            <p:txEl>
                                              <p:pRg st="0" end="0"/>
                                            </p:txEl>
                                          </p:spTgt>
                                        </p:tgtEl>
                                        <p:attrNameLst>
                                          <p:attrName>style.visibility</p:attrName>
                                        </p:attrNameLst>
                                      </p:cBhvr>
                                      <p:to>
                                        <p:strVal val="visible"/>
                                      </p:to>
                                    </p:set>
                                    <p:animEffect transition="in" filter="blinds(horizontal)">
                                      <p:cBhvr>
                                        <p:cTn id="7" dur="500"/>
                                        <p:tgtEl>
                                          <p:spTgt spid="7066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0667">
                                            <p:txEl>
                                              <p:pRg st="1" end="1"/>
                                            </p:txEl>
                                          </p:spTgt>
                                        </p:tgtEl>
                                        <p:attrNameLst>
                                          <p:attrName>style.visibility</p:attrName>
                                        </p:attrNameLst>
                                      </p:cBhvr>
                                      <p:to>
                                        <p:strVal val="visible"/>
                                      </p:to>
                                    </p:set>
                                    <p:animEffect transition="in" filter="blinds(horizontal)">
                                      <p:cBhvr>
                                        <p:cTn id="10" dur="500"/>
                                        <p:tgtEl>
                                          <p:spTgt spid="7066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0667">
                                            <p:txEl>
                                              <p:pRg st="2" end="2"/>
                                            </p:txEl>
                                          </p:spTgt>
                                        </p:tgtEl>
                                        <p:attrNameLst>
                                          <p:attrName>style.visibility</p:attrName>
                                        </p:attrNameLst>
                                      </p:cBhvr>
                                      <p:to>
                                        <p:strVal val="visible"/>
                                      </p:to>
                                    </p:set>
                                    <p:animEffect transition="in" filter="blinds(horizontal)">
                                      <p:cBhvr>
                                        <p:cTn id="13" dur="500"/>
                                        <p:tgtEl>
                                          <p:spTgt spid="70667">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0667">
                                            <p:txEl>
                                              <p:pRg st="3" end="3"/>
                                            </p:txEl>
                                          </p:spTgt>
                                        </p:tgtEl>
                                        <p:attrNameLst>
                                          <p:attrName>style.visibility</p:attrName>
                                        </p:attrNameLst>
                                      </p:cBhvr>
                                      <p:to>
                                        <p:strVal val="visible"/>
                                      </p:to>
                                    </p:set>
                                    <p:animEffect transition="in" filter="blinds(horizontal)">
                                      <p:cBhvr>
                                        <p:cTn id="16" dur="500"/>
                                        <p:tgtEl>
                                          <p:spTgt spid="70667">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70667">
                                            <p:txEl>
                                              <p:pRg st="4" end="4"/>
                                            </p:txEl>
                                          </p:spTgt>
                                        </p:tgtEl>
                                        <p:attrNameLst>
                                          <p:attrName>style.visibility</p:attrName>
                                        </p:attrNameLst>
                                      </p:cBhvr>
                                      <p:to>
                                        <p:strVal val="visible"/>
                                      </p:to>
                                    </p:set>
                                    <p:animEffect transition="in" filter="blinds(horizontal)">
                                      <p:cBhvr>
                                        <p:cTn id="19" dur="500"/>
                                        <p:tgtEl>
                                          <p:spTgt spid="70667">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0668"/>
                                        </p:tgtEl>
                                        <p:attrNameLst>
                                          <p:attrName>style.visibility</p:attrName>
                                        </p:attrNameLst>
                                      </p:cBhvr>
                                      <p:to>
                                        <p:strVal val="visible"/>
                                      </p:to>
                                    </p:set>
                                    <p:animEffect transition="in" filter="blinds(horizontal)">
                                      <p:cBhvr>
                                        <p:cTn id="24" dur="500"/>
                                        <p:tgtEl>
                                          <p:spTgt spid="70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Group 2"/>
          <p:cNvGraphicFramePr>
            <a:graphicFrameLocks noGrp="1"/>
          </p:cNvGraphicFramePr>
          <p:nvPr/>
        </p:nvGraphicFramePr>
        <p:xfrm>
          <a:off x="127000" y="530225"/>
          <a:ext cx="8915400" cy="5337494"/>
        </p:xfrm>
        <a:graphic>
          <a:graphicData uri="http://schemas.openxmlformats.org/drawingml/2006/table">
            <a:tbl>
              <a:tblPr/>
              <a:tblGrid>
                <a:gridCol w="1930400"/>
                <a:gridCol w="990600"/>
                <a:gridCol w="990600"/>
                <a:gridCol w="990600"/>
                <a:gridCol w="1295400"/>
                <a:gridCol w="1463675"/>
                <a:gridCol w="1254125"/>
              </a:tblGrid>
              <a:tr h="688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CC0066"/>
                          </a:solidFill>
                          <a:effectLst/>
                          <a:latin typeface="VNI-Times" pitchFamily="2" charset="0"/>
                        </a:rPr>
                        <a:t>Quoác gia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CC0066"/>
                          </a:solidFill>
                          <a:effectLst/>
                          <a:latin typeface="VNI-Times" pitchFamily="2" charset="0"/>
                        </a:rPr>
                        <a:t>Cơ cấu GDP/năm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CC0066"/>
                          </a:solidFill>
                          <a:effectLst/>
                          <a:latin typeface="VNI-Times" pitchFamily="2" charset="0"/>
                        </a:rPr>
                        <a:t>Tỉ lệ tăng GDP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CC0066"/>
                          </a:solidFill>
                          <a:effectLst/>
                          <a:latin typeface="VNI-Times" pitchFamily="2" charset="0"/>
                        </a:rPr>
                        <a:t>Bình </a:t>
                      </a:r>
                      <a:r>
                        <a:rPr kumimoji="0" lang="en-US" sz="1800" b="1" i="0" u="none" strike="noStrike" cap="none" normalizeH="0" baseline="0" smtClean="0">
                          <a:ln>
                            <a:noFill/>
                          </a:ln>
                          <a:solidFill>
                            <a:srgbClr val="CC0066"/>
                          </a:solidFill>
                          <a:effectLst/>
                          <a:latin typeface="Times New Roman" pitchFamily="18" charset="0"/>
                        </a:rPr>
                        <a:t>quân</a:t>
                      </a:r>
                      <a:r>
                        <a:rPr kumimoji="0" lang="en-US" sz="1800" b="1" i="0" u="none" strike="noStrike" cap="none" normalizeH="0" baseline="0" smtClean="0">
                          <a:ln>
                            <a:noFill/>
                          </a:ln>
                          <a:solidFill>
                            <a:srgbClr val="CC0066"/>
                          </a:solidFill>
                          <a:effectLst/>
                          <a:latin typeface="VNI-Times" pitchFamily="2" charset="0"/>
                        </a:rPr>
                        <a:t> năm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CC0066"/>
                          </a:solidFill>
                          <a:effectLst/>
                          <a:latin typeface="VNI-Times" pitchFamily="2" charset="0"/>
                        </a:rPr>
                        <a:t>GDP/người (USD)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CC0066"/>
                          </a:solidFill>
                          <a:effectLst/>
                          <a:latin typeface="VNI-Times" pitchFamily="2" charset="0"/>
                        </a:rPr>
                        <a:t>Mức thu nhập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r>
              <a:tr h="425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CC0066"/>
                        </a:solidFill>
                        <a:effectLst/>
                        <a:latin typeface="VNI-Times" pitchFamily="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3300"/>
                          </a:solidFill>
                          <a:effectLst/>
                          <a:latin typeface="VNI-Times" pitchFamily="2" charset="0"/>
                        </a:rPr>
                        <a:t>Noâng nghieäp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3300"/>
                          </a:solidFill>
                          <a:effectLst/>
                          <a:latin typeface="VNI-Times" pitchFamily="2" charset="0"/>
                        </a:rPr>
                        <a:t>Coâng nghieäp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3300"/>
                          </a:solidFill>
                          <a:effectLst/>
                          <a:latin typeface="VNI-Times" pitchFamily="2" charset="0"/>
                        </a:rPr>
                        <a:t>Dòch vuï</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vMerge="1">
                  <a:txBody>
                    <a:bodyPr/>
                    <a:lstStyle/>
                    <a:p>
                      <a:endParaRPr lang="en-US"/>
                    </a:p>
                  </a:txBody>
                  <a:tcPr/>
                </a:tc>
                <a:tc vMerge="1">
                  <a:txBody>
                    <a:bodyPr/>
                    <a:lstStyle/>
                    <a:p>
                      <a:endParaRPr lang="en-US"/>
                    </a:p>
                  </a:txBody>
                  <a:tcPr/>
                </a:tc>
                <a:tc vMerge="1">
                  <a:txBody>
                    <a:bodyPr/>
                    <a:lstStyle/>
                    <a:p>
                      <a:endParaRPr lang="en-US"/>
                    </a:p>
                  </a:txBody>
                  <a:tcPr/>
                </a:tc>
              </a:tr>
              <a:tr h="427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Nhaät Baûn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32,1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66,4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- 0,4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33.400.0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Cao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Coâ-oeùt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41,8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19.040,0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Cao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Haøn Quoác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41,4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54,1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8.861.0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TB treân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Ma-lai-xi-a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49,6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41,9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3.680,0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TB treân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r>
              <a:tr h="4921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Trung Quoác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911,0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TB döôùi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Xi-ri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23,8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29,7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46,5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1.081,0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TB döôùi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r>
              <a:tr h="468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U-dô-beâ-ki-xtan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21,4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42,6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449,0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Thấp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Laøo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22,7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24,3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317,0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Thấp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Vieät Nam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23,6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37,8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38,6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VNI-Times" pitchFamily="2" charset="0"/>
                        </a:rPr>
                        <a:t>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415.0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0000FF"/>
                          </a:solidFill>
                          <a:effectLst/>
                          <a:latin typeface="VNI-Times" pitchFamily="2" charset="0"/>
                        </a:rPr>
                        <a:t>Thấp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CC"/>
                    </a:solidFill>
                  </a:tcPr>
                </a:tc>
              </a:tr>
            </a:tbl>
          </a:graphicData>
        </a:graphic>
      </p:graphicFrame>
      <p:sp>
        <p:nvSpPr>
          <p:cNvPr id="10344" name="Text Box 104"/>
          <p:cNvSpPr txBox="1">
            <a:spLocks noChangeArrowheads="1"/>
          </p:cNvSpPr>
          <p:nvPr/>
        </p:nvSpPr>
        <p:spPr bwMode="auto">
          <a:xfrm>
            <a:off x="0" y="0"/>
            <a:ext cx="9226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b="1">
                <a:solidFill>
                  <a:srgbClr val="A50021"/>
                </a:solidFill>
                <a:latin typeface="VNI-Times" pitchFamily="2" charset="0"/>
              </a:rPr>
              <a:t>Baûng 7.2</a:t>
            </a:r>
            <a:r>
              <a:rPr lang="en-US" b="1">
                <a:solidFill>
                  <a:srgbClr val="0000FF"/>
                </a:solidFill>
                <a:latin typeface="VNI-Times" pitchFamily="2" charset="0"/>
              </a:rPr>
              <a:t>. Moät soá chæ tieâu kinh teá-xaõ hoäi ôû moät soá nöôùc chaâu AÙ naêm 2001</a:t>
            </a:r>
          </a:p>
        </p:txBody>
      </p:sp>
      <p:sp>
        <p:nvSpPr>
          <p:cNvPr id="10404" name="Text Box 164"/>
          <p:cNvSpPr txBox="1">
            <a:spLocks noChangeArrowheads="1"/>
          </p:cNvSpPr>
          <p:nvPr/>
        </p:nvSpPr>
        <p:spPr bwMode="auto">
          <a:xfrm>
            <a:off x="190500" y="1866900"/>
            <a:ext cx="12954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b="1">
                <a:solidFill>
                  <a:srgbClr val="FF0000"/>
                </a:solidFill>
                <a:latin typeface="Times New Roman" pitchFamily="18" charset="0"/>
              </a:rPr>
              <a:t>Nhật Bản</a:t>
            </a:r>
          </a:p>
        </p:txBody>
      </p:sp>
      <p:sp>
        <p:nvSpPr>
          <p:cNvPr id="10409" name="Text Box 169"/>
          <p:cNvSpPr txBox="1">
            <a:spLocks noChangeArrowheads="1"/>
          </p:cNvSpPr>
          <p:nvPr/>
        </p:nvSpPr>
        <p:spPr bwMode="auto">
          <a:xfrm>
            <a:off x="4191000" y="1879600"/>
            <a:ext cx="6858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b="1">
                <a:solidFill>
                  <a:srgbClr val="FF0000"/>
                </a:solidFill>
                <a:latin typeface="Times New Roman" pitchFamily="18" charset="0"/>
              </a:rPr>
              <a:t>66,4</a:t>
            </a:r>
          </a:p>
        </p:txBody>
      </p:sp>
      <p:sp>
        <p:nvSpPr>
          <p:cNvPr id="10410" name="Text Box 170"/>
          <p:cNvSpPr txBox="1">
            <a:spLocks noChangeArrowheads="1"/>
          </p:cNvSpPr>
          <p:nvPr/>
        </p:nvSpPr>
        <p:spPr bwMode="auto">
          <a:xfrm>
            <a:off x="190500" y="2768600"/>
            <a:ext cx="12954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b="1">
                <a:solidFill>
                  <a:srgbClr val="FF0000"/>
                </a:solidFill>
                <a:latin typeface="Times New Roman" pitchFamily="18" charset="0"/>
              </a:rPr>
              <a:t>Hàn Quốc</a:t>
            </a:r>
          </a:p>
        </p:txBody>
      </p:sp>
      <p:sp>
        <p:nvSpPr>
          <p:cNvPr id="10411" name="Text Box 171"/>
          <p:cNvSpPr txBox="1">
            <a:spLocks noChangeArrowheads="1"/>
          </p:cNvSpPr>
          <p:nvPr/>
        </p:nvSpPr>
        <p:spPr bwMode="auto">
          <a:xfrm>
            <a:off x="4191000" y="2768600"/>
            <a:ext cx="6858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b="1">
                <a:solidFill>
                  <a:srgbClr val="FF0000"/>
                </a:solidFill>
                <a:latin typeface="Times New Roman" pitchFamily="18" charset="0"/>
              </a:rPr>
              <a:t>54,1</a:t>
            </a:r>
          </a:p>
        </p:txBody>
      </p:sp>
      <p:sp>
        <p:nvSpPr>
          <p:cNvPr id="10412" name="Text Box 172"/>
          <p:cNvSpPr txBox="1">
            <a:spLocks noChangeArrowheads="1"/>
          </p:cNvSpPr>
          <p:nvPr/>
        </p:nvSpPr>
        <p:spPr bwMode="auto">
          <a:xfrm>
            <a:off x="8077200" y="1866900"/>
            <a:ext cx="7620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b="1">
                <a:solidFill>
                  <a:srgbClr val="FF0000"/>
                </a:solidFill>
                <a:latin typeface="Times New Roman" pitchFamily="18" charset="0"/>
              </a:rPr>
              <a:t>Cao</a:t>
            </a:r>
          </a:p>
        </p:txBody>
      </p:sp>
      <p:sp>
        <p:nvSpPr>
          <p:cNvPr id="10413" name="Text Box 173"/>
          <p:cNvSpPr txBox="1">
            <a:spLocks noChangeArrowheads="1"/>
          </p:cNvSpPr>
          <p:nvPr/>
        </p:nvSpPr>
        <p:spPr bwMode="auto">
          <a:xfrm>
            <a:off x="7797800" y="2768600"/>
            <a:ext cx="12192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b="1">
                <a:solidFill>
                  <a:srgbClr val="FF0000"/>
                </a:solidFill>
                <a:latin typeface="Times New Roman" pitchFamily="18" charset="0"/>
              </a:rPr>
              <a:t>TB trên</a:t>
            </a:r>
          </a:p>
        </p:txBody>
      </p:sp>
      <p:sp>
        <p:nvSpPr>
          <p:cNvPr id="10416" name="Text Box 176"/>
          <p:cNvSpPr txBox="1">
            <a:spLocks noChangeArrowheads="1"/>
          </p:cNvSpPr>
          <p:nvPr/>
        </p:nvSpPr>
        <p:spPr bwMode="auto">
          <a:xfrm>
            <a:off x="4203700" y="5422900"/>
            <a:ext cx="6858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b="1">
                <a:solidFill>
                  <a:srgbClr val="00CC00"/>
                </a:solidFill>
                <a:latin typeface="Times New Roman" pitchFamily="18" charset="0"/>
              </a:rPr>
              <a:t>38,6</a:t>
            </a:r>
          </a:p>
        </p:txBody>
      </p:sp>
      <p:sp>
        <p:nvSpPr>
          <p:cNvPr id="10419" name="Text Box 179"/>
          <p:cNvSpPr txBox="1">
            <a:spLocks noChangeArrowheads="1"/>
          </p:cNvSpPr>
          <p:nvPr/>
        </p:nvSpPr>
        <p:spPr bwMode="auto">
          <a:xfrm>
            <a:off x="203200" y="5461000"/>
            <a:ext cx="13716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b="1">
                <a:solidFill>
                  <a:srgbClr val="00CC00"/>
                </a:solidFill>
                <a:latin typeface="Times New Roman" pitchFamily="18" charset="0"/>
              </a:rPr>
              <a:t>Việt Nam</a:t>
            </a:r>
          </a:p>
        </p:txBody>
      </p:sp>
      <p:sp>
        <p:nvSpPr>
          <p:cNvPr id="10420" name="Text Box 180"/>
          <p:cNvSpPr txBox="1">
            <a:spLocks noChangeArrowheads="1"/>
          </p:cNvSpPr>
          <p:nvPr/>
        </p:nvSpPr>
        <p:spPr bwMode="auto">
          <a:xfrm>
            <a:off x="8026400" y="5422900"/>
            <a:ext cx="8382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b="1">
                <a:solidFill>
                  <a:srgbClr val="00CC00"/>
                </a:solidFill>
                <a:latin typeface="Times New Roman" pitchFamily="18" charset="0"/>
              </a:rPr>
              <a:t>Thấp</a:t>
            </a:r>
          </a:p>
        </p:txBody>
      </p:sp>
      <p:sp>
        <p:nvSpPr>
          <p:cNvPr id="10421" name="Text Box 181"/>
          <p:cNvSpPr txBox="1">
            <a:spLocks noChangeArrowheads="1"/>
          </p:cNvSpPr>
          <p:nvPr/>
        </p:nvSpPr>
        <p:spPr bwMode="auto">
          <a:xfrm>
            <a:off x="8039100" y="5003800"/>
            <a:ext cx="8382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b="1">
                <a:solidFill>
                  <a:srgbClr val="00CC00"/>
                </a:solidFill>
                <a:latin typeface="Times New Roman" pitchFamily="18" charset="0"/>
              </a:rPr>
              <a:t>Thấp</a:t>
            </a:r>
          </a:p>
        </p:txBody>
      </p:sp>
      <p:sp>
        <p:nvSpPr>
          <p:cNvPr id="10422" name="Text Box 182"/>
          <p:cNvSpPr txBox="1">
            <a:spLocks noChangeArrowheads="1"/>
          </p:cNvSpPr>
          <p:nvPr/>
        </p:nvSpPr>
        <p:spPr bwMode="auto">
          <a:xfrm>
            <a:off x="165100" y="5003800"/>
            <a:ext cx="9144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b="1">
                <a:solidFill>
                  <a:srgbClr val="00CC00"/>
                </a:solidFill>
                <a:latin typeface="Times New Roman" pitchFamily="18" charset="0"/>
              </a:rPr>
              <a:t>Lào</a:t>
            </a:r>
          </a:p>
        </p:txBody>
      </p:sp>
      <p:sp>
        <p:nvSpPr>
          <p:cNvPr id="10423" name="Text Box 183"/>
          <p:cNvSpPr txBox="1">
            <a:spLocks noChangeArrowheads="1"/>
          </p:cNvSpPr>
          <p:nvPr/>
        </p:nvSpPr>
        <p:spPr bwMode="auto">
          <a:xfrm>
            <a:off x="4191000" y="5003800"/>
            <a:ext cx="7493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b="1">
                <a:solidFill>
                  <a:srgbClr val="00CC00"/>
                </a:solidFill>
                <a:latin typeface="Times New Roman" pitchFamily="18" charset="0"/>
              </a:rPr>
              <a:t>24,3</a:t>
            </a:r>
          </a:p>
        </p:txBody>
      </p:sp>
      <p:sp>
        <p:nvSpPr>
          <p:cNvPr id="10424" name="Text Box 184"/>
          <p:cNvSpPr txBox="1">
            <a:spLocks noChangeArrowheads="1"/>
          </p:cNvSpPr>
          <p:nvPr/>
        </p:nvSpPr>
        <p:spPr bwMode="auto">
          <a:xfrm>
            <a:off x="6565900" y="2755900"/>
            <a:ext cx="1066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1800" b="1">
                <a:solidFill>
                  <a:srgbClr val="FF0000"/>
                </a:solidFill>
                <a:latin typeface="Calibri" pitchFamily="34" charset="0"/>
              </a:rPr>
              <a:t>8.861,0</a:t>
            </a:r>
          </a:p>
        </p:txBody>
      </p:sp>
      <p:sp>
        <p:nvSpPr>
          <p:cNvPr id="10425" name="Text Box 185"/>
          <p:cNvSpPr txBox="1">
            <a:spLocks noChangeArrowheads="1"/>
          </p:cNvSpPr>
          <p:nvPr/>
        </p:nvSpPr>
        <p:spPr bwMode="auto">
          <a:xfrm>
            <a:off x="6438900" y="1866900"/>
            <a:ext cx="1295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1800" b="1">
                <a:solidFill>
                  <a:srgbClr val="FF0000"/>
                </a:solidFill>
                <a:latin typeface="Calibri" pitchFamily="34" charset="0"/>
              </a:rPr>
              <a:t>33.400,0</a:t>
            </a:r>
          </a:p>
        </p:txBody>
      </p:sp>
      <p:sp>
        <p:nvSpPr>
          <p:cNvPr id="10426" name="Text Box 186"/>
          <p:cNvSpPr txBox="1">
            <a:spLocks noChangeArrowheads="1"/>
          </p:cNvSpPr>
          <p:nvPr/>
        </p:nvSpPr>
        <p:spPr bwMode="auto">
          <a:xfrm>
            <a:off x="6629400" y="5422900"/>
            <a:ext cx="914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20000"/>
              </a:spcBef>
            </a:pPr>
            <a:r>
              <a:rPr lang="en-US" sz="1800" b="1">
                <a:solidFill>
                  <a:srgbClr val="00CC00"/>
                </a:solidFill>
                <a:latin typeface="Calibri" pitchFamily="34" charset="0"/>
              </a:rPr>
              <a:t>415,0</a:t>
            </a:r>
          </a:p>
        </p:txBody>
      </p:sp>
      <p:sp>
        <p:nvSpPr>
          <p:cNvPr id="10427" name="Text Box 187"/>
          <p:cNvSpPr txBox="1">
            <a:spLocks noChangeArrowheads="1"/>
          </p:cNvSpPr>
          <p:nvPr/>
        </p:nvSpPr>
        <p:spPr bwMode="auto">
          <a:xfrm>
            <a:off x="6654800" y="5029200"/>
            <a:ext cx="914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1800" b="1">
                <a:solidFill>
                  <a:srgbClr val="00CC00"/>
                </a:solidFill>
                <a:latin typeface="Calibri" pitchFamily="34" charset="0"/>
              </a:rPr>
              <a:t>317,0</a:t>
            </a:r>
          </a:p>
        </p:txBody>
      </p:sp>
      <p:sp>
        <p:nvSpPr>
          <p:cNvPr id="71794" name="Rectangle 114"/>
          <p:cNvSpPr>
            <a:spLocks noChangeArrowheads="1"/>
          </p:cNvSpPr>
          <p:nvPr/>
        </p:nvSpPr>
        <p:spPr bwMode="auto">
          <a:xfrm>
            <a:off x="457200" y="6172200"/>
            <a:ext cx="8169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FF0000"/>
                </a:solidFill>
              </a:rPr>
              <a:t>Dựa vào bảng 7.2 .Cho biết tên các nước có ngành DV phát triển.</a:t>
            </a:r>
          </a:p>
        </p:txBody>
      </p:sp>
      <p:sp>
        <p:nvSpPr>
          <p:cNvPr id="71795" name="Rectangle 115"/>
          <p:cNvSpPr>
            <a:spLocks noChangeArrowheads="1"/>
          </p:cNvSpPr>
          <p:nvPr/>
        </p:nvSpPr>
        <p:spPr bwMode="auto">
          <a:xfrm>
            <a:off x="381000" y="5851525"/>
            <a:ext cx="8534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solidFill>
                  <a:srgbClr val="FF0000"/>
                </a:solidFill>
              </a:rPr>
              <a:t>-Tỉ trọng giá trị GDPcủa Nhật Bản, Hàn Quốc ?</a:t>
            </a:r>
          </a:p>
          <a:p>
            <a:r>
              <a:rPr lang="en-US">
                <a:solidFill>
                  <a:srgbClr val="FF0000"/>
                </a:solidFill>
              </a:rPr>
              <a:t>-Mối quan hệ giữa tỉ trọng giá trị DV trong cơ cấu GDP theo đầu người ở các nước như trên ntn</a:t>
            </a:r>
          </a:p>
        </p:txBody>
      </p:sp>
    </p:spTree>
    <p:extLst>
      <p:ext uri="{BB962C8B-B14F-4D97-AF65-F5344CB8AC3E}">
        <p14:creationId xmlns:p14="http://schemas.microsoft.com/office/powerpoint/2010/main" val="3578577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7168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34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71794"/>
                                        </p:tgtEl>
                                        <p:attrNameLst>
                                          <p:attrName>style.visibility</p:attrName>
                                        </p:attrNameLst>
                                      </p:cBhvr>
                                      <p:to>
                                        <p:strVal val="visible"/>
                                      </p:to>
                                    </p:set>
                                    <p:animEffect transition="in" filter="blinds(horizontal)">
                                      <p:cBhvr>
                                        <p:cTn id="14" dur="500"/>
                                        <p:tgtEl>
                                          <p:spTgt spid="7179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404"/>
                                        </p:tgtEl>
                                        <p:attrNameLst>
                                          <p:attrName>style.visibility</p:attrName>
                                        </p:attrNameLst>
                                      </p:cBhvr>
                                      <p:to>
                                        <p:strVal val="visible"/>
                                      </p:to>
                                    </p:se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499"/>
                                          </p:stCondLst>
                                        </p:cTn>
                                        <p:tgtEl>
                                          <p:spTgt spid="10409"/>
                                        </p:tgtEl>
                                        <p:attrNameLst>
                                          <p:attrName>style.visibility</p:attrName>
                                        </p:attrNameLst>
                                      </p:cBhvr>
                                      <p:to>
                                        <p:strVal val="visible"/>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499"/>
                                          </p:stCondLst>
                                        </p:cTn>
                                        <p:tgtEl>
                                          <p:spTgt spid="10410"/>
                                        </p:tgtEl>
                                        <p:attrNameLst>
                                          <p:attrName>style.visibility</p:attrName>
                                        </p:attrNameLst>
                                      </p:cBhvr>
                                      <p:to>
                                        <p:strVal val="visible"/>
                                      </p:to>
                                    </p:set>
                                  </p:childTnLst>
                                </p:cTn>
                              </p:par>
                            </p:childTnLst>
                          </p:cTn>
                        </p:par>
                        <p:par>
                          <p:cTn id="25" fill="hold" nodeType="afterGroup">
                            <p:stCondLst>
                              <p:cond delay="1500"/>
                            </p:stCondLst>
                            <p:childTnLst>
                              <p:par>
                                <p:cTn id="26" presetID="1" presetClass="entr" presetSubtype="0" fill="hold" grpId="0" nodeType="afterEffect">
                                  <p:stCondLst>
                                    <p:cond delay="0"/>
                                  </p:stCondLst>
                                  <p:childTnLst>
                                    <p:set>
                                      <p:cBhvr>
                                        <p:cTn id="27" dur="1" fill="hold">
                                          <p:stCondLst>
                                            <p:cond delay="499"/>
                                          </p:stCondLst>
                                        </p:cTn>
                                        <p:tgtEl>
                                          <p:spTgt spid="10411"/>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grpId="1" nodeType="clickEffect">
                                  <p:stCondLst>
                                    <p:cond delay="0"/>
                                  </p:stCondLst>
                                  <p:childTnLst>
                                    <p:animEffect transition="out" filter="blinds(horizontal)">
                                      <p:cBhvr>
                                        <p:cTn id="31" dur="500"/>
                                        <p:tgtEl>
                                          <p:spTgt spid="71794"/>
                                        </p:tgtEl>
                                      </p:cBhvr>
                                    </p:animEffect>
                                    <p:set>
                                      <p:cBhvr>
                                        <p:cTn id="32" dur="1" fill="hold">
                                          <p:stCondLst>
                                            <p:cond delay="499"/>
                                          </p:stCondLst>
                                        </p:cTn>
                                        <p:tgtEl>
                                          <p:spTgt spid="7179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1795"/>
                                        </p:tgtEl>
                                        <p:attrNameLst>
                                          <p:attrName>style.visibility</p:attrName>
                                        </p:attrNameLst>
                                      </p:cBhvr>
                                      <p:to>
                                        <p:strVal val="visible"/>
                                      </p:to>
                                    </p:set>
                                    <p:animEffect transition="in" filter="blinds(horizontal)">
                                      <p:cBhvr>
                                        <p:cTn id="37" dur="500"/>
                                        <p:tgtEl>
                                          <p:spTgt spid="7179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10425"/>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499"/>
                                          </p:stCondLst>
                                        </p:cTn>
                                        <p:tgtEl>
                                          <p:spTgt spid="10412"/>
                                        </p:tgtEl>
                                        <p:attrNameLst>
                                          <p:attrName>style.visibility</p:attrName>
                                        </p:attrNameLst>
                                      </p:cBhvr>
                                      <p:to>
                                        <p:strVal val="visible"/>
                                      </p:to>
                                    </p:set>
                                  </p:childTnLst>
                                </p:cTn>
                              </p:par>
                            </p:childTnLst>
                          </p:cTn>
                        </p:par>
                        <p:par>
                          <p:cTn id="45" fill="hold" nodeType="afterGroup">
                            <p:stCondLst>
                              <p:cond delay="1000"/>
                            </p:stCondLst>
                            <p:childTnLst>
                              <p:par>
                                <p:cTn id="46" presetID="1" presetClass="entr" presetSubtype="0" fill="hold" grpId="0" nodeType="afterEffect">
                                  <p:stCondLst>
                                    <p:cond delay="0"/>
                                  </p:stCondLst>
                                  <p:childTnLst>
                                    <p:set>
                                      <p:cBhvr>
                                        <p:cTn id="47" dur="1" fill="hold">
                                          <p:stCondLst>
                                            <p:cond delay="499"/>
                                          </p:stCondLst>
                                        </p:cTn>
                                        <p:tgtEl>
                                          <p:spTgt spid="10424"/>
                                        </p:tgtEl>
                                        <p:attrNameLst>
                                          <p:attrName>style.visibility</p:attrName>
                                        </p:attrNameLst>
                                      </p:cBhvr>
                                      <p:to>
                                        <p:strVal val="visible"/>
                                      </p:to>
                                    </p:set>
                                  </p:childTnLst>
                                </p:cTn>
                              </p:par>
                            </p:childTnLst>
                          </p:cTn>
                        </p:par>
                        <p:par>
                          <p:cTn id="48" fill="hold" nodeType="afterGroup">
                            <p:stCondLst>
                              <p:cond delay="1500"/>
                            </p:stCondLst>
                            <p:childTnLst>
                              <p:par>
                                <p:cTn id="49" presetID="1" presetClass="entr" presetSubtype="0" fill="hold" grpId="0" nodeType="afterEffect">
                                  <p:stCondLst>
                                    <p:cond delay="0"/>
                                  </p:stCondLst>
                                  <p:childTnLst>
                                    <p:set>
                                      <p:cBhvr>
                                        <p:cTn id="50" dur="1" fill="hold">
                                          <p:stCondLst>
                                            <p:cond delay="499"/>
                                          </p:stCondLst>
                                        </p:cTn>
                                        <p:tgtEl>
                                          <p:spTgt spid="1041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0422"/>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499"/>
                                          </p:stCondLst>
                                        </p:cTn>
                                        <p:tgtEl>
                                          <p:spTgt spid="10423"/>
                                        </p:tgtEl>
                                        <p:attrNameLst>
                                          <p:attrName>style.visibility</p:attrName>
                                        </p:attrNameLst>
                                      </p:cBhvr>
                                      <p:to>
                                        <p:strVal val="visible"/>
                                      </p:to>
                                    </p:set>
                                  </p:childTnLst>
                                </p:cTn>
                              </p:par>
                            </p:childTnLst>
                          </p:cTn>
                        </p:par>
                        <p:par>
                          <p:cTn id="58" fill="hold" nodeType="afterGroup">
                            <p:stCondLst>
                              <p:cond delay="1000"/>
                            </p:stCondLst>
                            <p:childTnLst>
                              <p:par>
                                <p:cTn id="59" presetID="1" presetClass="entr" presetSubtype="0" fill="hold" grpId="0" nodeType="afterEffect">
                                  <p:stCondLst>
                                    <p:cond delay="0"/>
                                  </p:stCondLst>
                                  <p:childTnLst>
                                    <p:set>
                                      <p:cBhvr>
                                        <p:cTn id="60" dur="1" fill="hold">
                                          <p:stCondLst>
                                            <p:cond delay="499"/>
                                          </p:stCondLst>
                                        </p:cTn>
                                        <p:tgtEl>
                                          <p:spTgt spid="10427"/>
                                        </p:tgtEl>
                                        <p:attrNameLst>
                                          <p:attrName>style.visibility</p:attrName>
                                        </p:attrNameLst>
                                      </p:cBhvr>
                                      <p:to>
                                        <p:strVal val="visible"/>
                                      </p:to>
                                    </p:set>
                                  </p:childTnLst>
                                </p:cTn>
                              </p:par>
                            </p:childTnLst>
                          </p:cTn>
                        </p:par>
                        <p:par>
                          <p:cTn id="61" fill="hold" nodeType="afterGroup">
                            <p:stCondLst>
                              <p:cond delay="1500"/>
                            </p:stCondLst>
                            <p:childTnLst>
                              <p:par>
                                <p:cTn id="62" presetID="1" presetClass="entr" presetSubtype="0" fill="hold" grpId="0" nodeType="afterEffect">
                                  <p:stCondLst>
                                    <p:cond delay="0"/>
                                  </p:stCondLst>
                                  <p:childTnLst>
                                    <p:set>
                                      <p:cBhvr>
                                        <p:cTn id="63" dur="1" fill="hold">
                                          <p:stCondLst>
                                            <p:cond delay="499"/>
                                          </p:stCondLst>
                                        </p:cTn>
                                        <p:tgtEl>
                                          <p:spTgt spid="10421"/>
                                        </p:tgtEl>
                                        <p:attrNameLst>
                                          <p:attrName>style.visibility</p:attrName>
                                        </p:attrNameLst>
                                      </p:cBhvr>
                                      <p:to>
                                        <p:strVal val="visible"/>
                                      </p:to>
                                    </p:set>
                                  </p:childTnLst>
                                </p:cTn>
                              </p:par>
                            </p:childTnLst>
                          </p:cTn>
                        </p:par>
                        <p:par>
                          <p:cTn id="64" fill="hold" nodeType="afterGroup">
                            <p:stCondLst>
                              <p:cond delay="2000"/>
                            </p:stCondLst>
                            <p:childTnLst>
                              <p:par>
                                <p:cTn id="65" presetID="1" presetClass="entr" presetSubtype="0" fill="hold" grpId="0" nodeType="afterEffect">
                                  <p:stCondLst>
                                    <p:cond delay="0"/>
                                  </p:stCondLst>
                                  <p:childTnLst>
                                    <p:set>
                                      <p:cBhvr>
                                        <p:cTn id="66" dur="1" fill="hold">
                                          <p:stCondLst>
                                            <p:cond delay="499"/>
                                          </p:stCondLst>
                                        </p:cTn>
                                        <p:tgtEl>
                                          <p:spTgt spid="10419"/>
                                        </p:tgtEl>
                                        <p:attrNameLst>
                                          <p:attrName>style.visibility</p:attrName>
                                        </p:attrNameLst>
                                      </p:cBhvr>
                                      <p:to>
                                        <p:strVal val="visible"/>
                                      </p:to>
                                    </p:se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499"/>
                                          </p:stCondLst>
                                        </p:cTn>
                                        <p:tgtEl>
                                          <p:spTgt spid="10416"/>
                                        </p:tgtEl>
                                        <p:attrNameLst>
                                          <p:attrName>style.visibility</p:attrName>
                                        </p:attrNameLst>
                                      </p:cBhvr>
                                      <p:to>
                                        <p:strVal val="visible"/>
                                      </p:to>
                                    </p:set>
                                  </p:childTnLst>
                                </p:cTn>
                              </p:par>
                            </p:childTnLst>
                          </p:cTn>
                        </p:par>
                        <p:par>
                          <p:cTn id="70" fill="hold" nodeType="afterGroup">
                            <p:stCondLst>
                              <p:cond delay="3000"/>
                            </p:stCondLst>
                            <p:childTnLst>
                              <p:par>
                                <p:cTn id="71" presetID="1" presetClass="entr" presetSubtype="0" fill="hold" grpId="0" nodeType="afterEffect">
                                  <p:stCondLst>
                                    <p:cond delay="0"/>
                                  </p:stCondLst>
                                  <p:childTnLst>
                                    <p:set>
                                      <p:cBhvr>
                                        <p:cTn id="72" dur="1" fill="hold">
                                          <p:stCondLst>
                                            <p:cond delay="499"/>
                                          </p:stCondLst>
                                        </p:cTn>
                                        <p:tgtEl>
                                          <p:spTgt spid="10426"/>
                                        </p:tgtEl>
                                        <p:attrNameLst>
                                          <p:attrName>style.visibility</p:attrName>
                                        </p:attrNameLst>
                                      </p:cBhvr>
                                      <p:to>
                                        <p:strVal val="visible"/>
                                      </p:to>
                                    </p:set>
                                  </p:childTnLst>
                                </p:cTn>
                              </p:par>
                            </p:childTnLst>
                          </p:cTn>
                        </p:par>
                        <p:par>
                          <p:cTn id="73" fill="hold" nodeType="afterGroup">
                            <p:stCondLst>
                              <p:cond delay="3500"/>
                            </p:stCondLst>
                            <p:childTnLst>
                              <p:par>
                                <p:cTn id="74" presetID="1" presetClass="entr" presetSubtype="0" fill="hold" grpId="0" nodeType="afterEffect">
                                  <p:stCondLst>
                                    <p:cond delay="0"/>
                                  </p:stCondLst>
                                  <p:childTnLst>
                                    <p:set>
                                      <p:cBhvr>
                                        <p:cTn id="75" dur="1" fill="hold">
                                          <p:stCondLst>
                                            <p:cond delay="499"/>
                                          </p:stCondLst>
                                        </p:cTn>
                                        <p:tgtEl>
                                          <p:spTgt spid="10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4" grpId="0" autoUpdateAnimBg="0"/>
      <p:bldP spid="10404" grpId="0" animBg="1" autoUpdateAnimBg="0"/>
      <p:bldP spid="10409" grpId="0" animBg="1" autoUpdateAnimBg="0"/>
      <p:bldP spid="10410" grpId="0" animBg="1" autoUpdateAnimBg="0"/>
      <p:bldP spid="10411" grpId="0" animBg="1" autoUpdateAnimBg="0"/>
      <p:bldP spid="10412" grpId="0" animBg="1" autoUpdateAnimBg="0"/>
      <p:bldP spid="10413" grpId="0" animBg="1" autoUpdateAnimBg="0"/>
      <p:bldP spid="10416" grpId="0" animBg="1" autoUpdateAnimBg="0"/>
      <p:bldP spid="10419" grpId="0" animBg="1" autoUpdateAnimBg="0"/>
      <p:bldP spid="10420" grpId="0" animBg="1" autoUpdateAnimBg="0"/>
      <p:bldP spid="10421" grpId="0" animBg="1" autoUpdateAnimBg="0"/>
      <p:bldP spid="10422" grpId="0" animBg="1" autoUpdateAnimBg="0"/>
      <p:bldP spid="10423" grpId="0" animBg="1" autoUpdateAnimBg="0"/>
      <p:bldP spid="10424" grpId="0" animBg="1" autoUpdateAnimBg="0"/>
      <p:bldP spid="10425" grpId="0" animBg="1" autoUpdateAnimBg="0"/>
      <p:bldP spid="10426" grpId="0" animBg="1" autoUpdateAnimBg="0"/>
      <p:bldP spid="10427" grpId="0" animBg="1" autoUpdateAnimBg="0"/>
      <p:bldP spid="71794" grpId="0"/>
      <p:bldP spid="71794" grpId="1"/>
      <p:bldP spid="7179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248" name="Group 168"/>
          <p:cNvGraphicFramePr>
            <a:graphicFrameLocks noGrp="1"/>
          </p:cNvGraphicFramePr>
          <p:nvPr>
            <p:ph idx="4294967295"/>
          </p:nvPr>
        </p:nvGraphicFramePr>
        <p:xfrm>
          <a:off x="76200" y="1066800"/>
          <a:ext cx="8991600" cy="4235450"/>
        </p:xfrm>
        <a:graphic>
          <a:graphicData uri="http://schemas.openxmlformats.org/drawingml/2006/table">
            <a:tbl>
              <a:tblPr/>
              <a:tblGrid>
                <a:gridCol w="2514600"/>
                <a:gridCol w="1676400"/>
                <a:gridCol w="1600200"/>
                <a:gridCol w="1524000"/>
                <a:gridCol w="1676400"/>
              </a:tblGrid>
              <a:tr h="762000">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3333FF"/>
                          </a:solidFill>
                          <a:effectLst/>
                          <a:latin typeface="Arial" pitchFamily="34" charset="0"/>
                        </a:rPr>
                        <a:t>              </a:t>
                      </a:r>
                      <a:r>
                        <a:rPr kumimoji="0" lang="en-US" sz="2000" b="1" i="0" u="none" strike="noStrike" cap="none" normalizeH="0" baseline="0" smtClean="0">
                          <a:ln>
                            <a:noFill/>
                          </a:ln>
                          <a:solidFill>
                            <a:srgbClr val="3333FF"/>
                          </a:solidFill>
                          <a:effectLst/>
                          <a:latin typeface="Arial" pitchFamily="34" charset="0"/>
                        </a:rPr>
                        <a:t>Tiêu chí</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3333FF"/>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FF"/>
                          </a:solidFill>
                          <a:effectLst/>
                          <a:latin typeface="Arial" pitchFamily="34" charset="0"/>
                        </a:rPr>
                        <a:t>Quốc gia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FF"/>
                          </a:solidFill>
                          <a:effectLst/>
                          <a:latin typeface="Arial" pitchFamily="34" charset="0"/>
                        </a:rPr>
                        <a:t>Sản lượng than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FF"/>
                          </a:solidFill>
                          <a:effectLst/>
                          <a:latin typeface="Arial" pitchFamily="34" charset="0"/>
                        </a:rPr>
                        <a:t>(triệu tấn)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FF"/>
                          </a:solidFill>
                          <a:effectLst/>
                          <a:latin typeface="Arial" pitchFamily="34" charset="0"/>
                        </a:rPr>
                        <a:t>Sản lượng dầu mỏ</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FF"/>
                          </a:solidFill>
                          <a:effectLst/>
                          <a:latin typeface="Arial" pitchFamily="34" charset="0"/>
                        </a:rPr>
                        <a:t>(triệu tấn)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488950">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FF"/>
                          </a:solidFill>
                          <a:effectLst/>
                          <a:latin typeface="Arial" pitchFamily="34" charset="0"/>
                        </a:rPr>
                        <a:t>Khai thác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FF"/>
                          </a:solidFill>
                          <a:effectLst/>
                          <a:latin typeface="Arial" pitchFamily="34" charset="0"/>
                        </a:rPr>
                        <a:t>Tiêu dùng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FF"/>
                          </a:solidFill>
                          <a:effectLst/>
                          <a:latin typeface="Arial" pitchFamily="34" charset="0"/>
                        </a:rPr>
                        <a:t>Khai thác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FF"/>
                          </a:solidFill>
                          <a:effectLst/>
                          <a:latin typeface="Arial" pitchFamily="34" charset="0"/>
                        </a:rPr>
                        <a:t>Tiêu dùng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6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Arial" pitchFamily="34" charset="0"/>
                        </a:rPr>
                        <a:t>Trung Quốc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FF000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1228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173,7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Arial" pitchFamily="34" charset="0"/>
                        </a:rPr>
                        <a:t>Nhật Bản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pitchFamily="34" charset="0"/>
                        </a:rPr>
                        <a:t>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132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pitchFamily="34" charset="0"/>
                        </a:rPr>
                        <a:t>0,45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214,1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000" b="1" i="1" u="none" strike="noStrike" cap="none" normalizeH="0" baseline="0" smtClean="0">
                          <a:ln>
                            <a:noFill/>
                          </a:ln>
                          <a:solidFill>
                            <a:schemeClr val="tx1"/>
                          </a:solidFill>
                          <a:effectLst/>
                          <a:latin typeface="Arial" pitchFamily="34" charset="0"/>
                        </a:rPr>
                        <a:t>In-đô-nê-xi-a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pitchFamily="34" charset="0"/>
                        </a:rPr>
                        <a:t>65,48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45,21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000" b="1" i="1" u="none" strike="noStrike" cap="none" normalizeH="0" baseline="0" smtClean="0">
                          <a:ln>
                            <a:noFill/>
                          </a:ln>
                          <a:solidFill>
                            <a:schemeClr val="tx1"/>
                          </a:solidFill>
                          <a:effectLst/>
                          <a:latin typeface="Arial" pitchFamily="34" charset="0"/>
                        </a:rPr>
                        <a:t>A-rập Xê-út</a:t>
                      </a:r>
                      <a:endParaRPr kumimoji="0" lang="en-US" sz="1800" b="1" i="1"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92,4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000" b="1" i="1" u="none" strike="noStrike" cap="none" normalizeH="0" baseline="0" smtClean="0">
                          <a:ln>
                            <a:noFill/>
                          </a:ln>
                          <a:solidFill>
                            <a:schemeClr val="tx1"/>
                          </a:solidFill>
                          <a:effectLst/>
                          <a:latin typeface="Arial" pitchFamily="34" charset="0"/>
                        </a:rPr>
                        <a:t>Cô-oét</a:t>
                      </a:r>
                      <a:endParaRPr kumimoji="0" lang="en-US" sz="1200" b="1" i="1"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43,6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000" b="1" i="1" u="none" strike="noStrike" cap="none" normalizeH="0" baseline="0" smtClean="0">
                          <a:ln>
                            <a:noFill/>
                          </a:ln>
                          <a:solidFill>
                            <a:schemeClr val="tx1"/>
                          </a:solidFill>
                          <a:effectLst/>
                          <a:latin typeface="Arial" pitchFamily="34" charset="0"/>
                        </a:rPr>
                        <a:t>Ấn Độ</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FF000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312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pitchFamily="34" charset="0"/>
                        </a:rPr>
                        <a:t>32,97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71,5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6202" name="Text Box 122"/>
          <p:cNvSpPr txBox="1">
            <a:spLocks noChangeArrowheads="1"/>
          </p:cNvSpPr>
          <p:nvPr/>
        </p:nvSpPr>
        <p:spPr bwMode="auto">
          <a:xfrm>
            <a:off x="0" y="228600"/>
            <a:ext cx="8839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sz="2400" b="1">
                <a:solidFill>
                  <a:srgbClr val="FF0000"/>
                </a:solidFill>
                <a:latin typeface="Calibri" pitchFamily="34" charset="0"/>
              </a:rPr>
              <a:t>Bảng 8.1. Sản lượng khai thác than và dầu mỏ ở một số nước châu Á năm 1998</a:t>
            </a:r>
          </a:p>
        </p:txBody>
      </p:sp>
      <p:sp>
        <p:nvSpPr>
          <p:cNvPr id="46203" name="Text Box 123"/>
          <p:cNvSpPr txBox="1">
            <a:spLocks noChangeArrowheads="1"/>
          </p:cNvSpPr>
          <p:nvPr/>
        </p:nvSpPr>
        <p:spPr bwMode="auto">
          <a:xfrm>
            <a:off x="6146800" y="3878263"/>
            <a:ext cx="1028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b="1">
                <a:solidFill>
                  <a:srgbClr val="FF0000"/>
                </a:solidFill>
                <a:latin typeface="Calibri" pitchFamily="34" charset="0"/>
              </a:rPr>
              <a:t>413,12</a:t>
            </a:r>
          </a:p>
        </p:txBody>
      </p:sp>
      <p:sp>
        <p:nvSpPr>
          <p:cNvPr id="46217" name="Text Box 137"/>
          <p:cNvSpPr txBox="1">
            <a:spLocks noChangeArrowheads="1"/>
          </p:cNvSpPr>
          <p:nvPr/>
        </p:nvSpPr>
        <p:spPr bwMode="auto">
          <a:xfrm>
            <a:off x="3022600" y="3281363"/>
            <a:ext cx="1028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2400" b="1">
                <a:solidFill>
                  <a:srgbClr val="FF0000"/>
                </a:solidFill>
                <a:latin typeface="Calibri" pitchFamily="34" charset="0"/>
              </a:rPr>
              <a:t> </a:t>
            </a:r>
            <a:r>
              <a:rPr lang="en-US" b="1">
                <a:solidFill>
                  <a:srgbClr val="FF0000"/>
                </a:solidFill>
                <a:latin typeface="Calibri" pitchFamily="34" charset="0"/>
              </a:rPr>
              <a:t>60,3</a:t>
            </a:r>
          </a:p>
        </p:txBody>
      </p:sp>
      <p:sp>
        <p:nvSpPr>
          <p:cNvPr id="46230" name="Rectangle 150"/>
          <p:cNvSpPr>
            <a:spLocks noChangeArrowheads="1"/>
          </p:cNvSpPr>
          <p:nvPr/>
        </p:nvSpPr>
        <p:spPr bwMode="auto">
          <a:xfrm>
            <a:off x="6299200" y="2405063"/>
            <a:ext cx="56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FF0000"/>
                </a:solidFill>
                <a:latin typeface="Calibri" pitchFamily="34" charset="0"/>
              </a:rPr>
              <a:t>161</a:t>
            </a:r>
          </a:p>
        </p:txBody>
      </p:sp>
      <p:sp>
        <p:nvSpPr>
          <p:cNvPr id="46231" name="Text Box 151"/>
          <p:cNvSpPr txBox="1">
            <a:spLocks noChangeArrowheads="1"/>
          </p:cNvSpPr>
          <p:nvPr/>
        </p:nvSpPr>
        <p:spPr bwMode="auto">
          <a:xfrm>
            <a:off x="6146800" y="4322763"/>
            <a:ext cx="1028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b="1">
                <a:solidFill>
                  <a:srgbClr val="FF0000"/>
                </a:solidFill>
                <a:latin typeface="Calibri" pitchFamily="34" charset="0"/>
              </a:rPr>
              <a:t>103,93</a:t>
            </a:r>
          </a:p>
        </p:txBody>
      </p:sp>
      <p:sp>
        <p:nvSpPr>
          <p:cNvPr id="46236" name="Text Box 156"/>
          <p:cNvSpPr txBox="1">
            <a:spLocks noChangeArrowheads="1"/>
          </p:cNvSpPr>
          <p:nvPr/>
        </p:nvSpPr>
        <p:spPr bwMode="auto">
          <a:xfrm>
            <a:off x="2921000" y="2290763"/>
            <a:ext cx="10287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2800" b="1">
                <a:solidFill>
                  <a:srgbClr val="FF0000"/>
                </a:solidFill>
                <a:latin typeface="Calibri" pitchFamily="34" charset="0"/>
              </a:rPr>
              <a:t> </a:t>
            </a:r>
            <a:r>
              <a:rPr lang="en-US" b="1">
                <a:solidFill>
                  <a:srgbClr val="FF0000"/>
                </a:solidFill>
                <a:latin typeface="Calibri" pitchFamily="34" charset="0"/>
              </a:rPr>
              <a:t>1250</a:t>
            </a:r>
          </a:p>
        </p:txBody>
      </p:sp>
      <p:sp>
        <p:nvSpPr>
          <p:cNvPr id="46237" name="Text Box 157"/>
          <p:cNvSpPr txBox="1">
            <a:spLocks noChangeArrowheads="1"/>
          </p:cNvSpPr>
          <p:nvPr/>
        </p:nvSpPr>
        <p:spPr bwMode="auto">
          <a:xfrm>
            <a:off x="2997200" y="4627563"/>
            <a:ext cx="10287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0000"/>
                </a:solidFill>
                <a:latin typeface="Calibri" pitchFamily="34" charset="0"/>
              </a:rPr>
              <a:t> </a:t>
            </a:r>
            <a:r>
              <a:rPr lang="en-US" b="1">
                <a:solidFill>
                  <a:srgbClr val="FF0000"/>
                </a:solidFill>
                <a:latin typeface="Calibri" pitchFamily="34" charset="0"/>
              </a:rPr>
              <a:t>297,8</a:t>
            </a:r>
          </a:p>
        </p:txBody>
      </p:sp>
      <p:sp>
        <p:nvSpPr>
          <p:cNvPr id="46238" name="Text Box 158"/>
          <p:cNvSpPr txBox="1">
            <a:spLocks noChangeArrowheads="1"/>
          </p:cNvSpPr>
          <p:nvPr/>
        </p:nvSpPr>
        <p:spPr bwMode="auto">
          <a:xfrm>
            <a:off x="127000" y="3357563"/>
            <a:ext cx="1752600"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b="1" i="1">
                <a:solidFill>
                  <a:srgbClr val="3333FF"/>
                </a:solidFill>
                <a:latin typeface="Calibri" pitchFamily="34" charset="0"/>
              </a:rPr>
              <a:t>In-đô-nê-xi-a</a:t>
            </a:r>
          </a:p>
        </p:txBody>
      </p:sp>
      <p:sp>
        <p:nvSpPr>
          <p:cNvPr id="46243" name="Rectangle 163"/>
          <p:cNvSpPr>
            <a:spLocks noChangeArrowheads="1"/>
          </p:cNvSpPr>
          <p:nvPr/>
        </p:nvSpPr>
        <p:spPr bwMode="auto">
          <a:xfrm>
            <a:off x="127000" y="3878263"/>
            <a:ext cx="1392238"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1">
                <a:solidFill>
                  <a:srgbClr val="008000"/>
                </a:solidFill>
                <a:latin typeface="Calibri" pitchFamily="34" charset="0"/>
              </a:rPr>
              <a:t>A-rập Xê-út</a:t>
            </a:r>
          </a:p>
        </p:txBody>
      </p:sp>
      <p:sp>
        <p:nvSpPr>
          <p:cNvPr id="46244" name="Text Box 164"/>
          <p:cNvSpPr txBox="1">
            <a:spLocks noChangeArrowheads="1"/>
          </p:cNvSpPr>
          <p:nvPr/>
        </p:nvSpPr>
        <p:spPr bwMode="auto">
          <a:xfrm>
            <a:off x="152400" y="4348163"/>
            <a:ext cx="1066800"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b="1" i="1">
                <a:solidFill>
                  <a:srgbClr val="008000"/>
                </a:solidFill>
                <a:latin typeface="Calibri" pitchFamily="34" charset="0"/>
              </a:rPr>
              <a:t>Cô-oét</a:t>
            </a:r>
          </a:p>
        </p:txBody>
      </p:sp>
      <p:sp>
        <p:nvSpPr>
          <p:cNvPr id="69700" name="Rectangle 68"/>
          <p:cNvSpPr>
            <a:spLocks noChangeArrowheads="1"/>
          </p:cNvSpPr>
          <p:nvPr/>
        </p:nvSpPr>
        <p:spPr bwMode="auto">
          <a:xfrm>
            <a:off x="762000" y="5486400"/>
            <a:ext cx="80772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200">
                <a:solidFill>
                  <a:srgbClr val="FF0000"/>
                </a:solidFill>
              </a:rPr>
              <a:t>Những nước nào khai thác than, và dầu mỏ nhiều nhất </a:t>
            </a:r>
          </a:p>
          <a:p>
            <a:r>
              <a:rPr lang="en-US" sz="2200">
                <a:solidFill>
                  <a:srgbClr val="FF0000"/>
                </a:solidFill>
              </a:rPr>
              <a:t>Những nước nào sử dụng sản phẩm khai thác chủ yếu để xuất khẩu (So sánh sản lượng khai thác , sản lượng tiêu dùng )</a:t>
            </a:r>
          </a:p>
        </p:txBody>
      </p:sp>
    </p:spTree>
    <p:extLst>
      <p:ext uri="{BB962C8B-B14F-4D97-AF65-F5344CB8AC3E}">
        <p14:creationId xmlns:p14="http://schemas.microsoft.com/office/powerpoint/2010/main" val="34493600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6248"/>
                                        </p:tgtEl>
                                        <p:attrNameLst>
                                          <p:attrName>style.visibility</p:attrName>
                                        </p:attrNameLst>
                                      </p:cBhvr>
                                      <p:to>
                                        <p:strVal val="visible"/>
                                      </p:to>
                                    </p:set>
                                    <p:anim calcmode="lin" valueType="num">
                                      <p:cBhvr>
                                        <p:cTn id="7" dur="500" fill="hold"/>
                                        <p:tgtEl>
                                          <p:spTgt spid="46248"/>
                                        </p:tgtEl>
                                        <p:attrNameLst>
                                          <p:attrName>ppt_w</p:attrName>
                                        </p:attrNameLst>
                                      </p:cBhvr>
                                      <p:tavLst>
                                        <p:tav tm="0">
                                          <p:val>
                                            <p:fltVal val="0"/>
                                          </p:val>
                                        </p:tav>
                                        <p:tav tm="100000">
                                          <p:val>
                                            <p:strVal val="#ppt_w"/>
                                          </p:val>
                                        </p:tav>
                                      </p:tavLst>
                                    </p:anim>
                                    <p:anim calcmode="lin" valueType="num">
                                      <p:cBhvr>
                                        <p:cTn id="8" dur="500" fill="hold"/>
                                        <p:tgtEl>
                                          <p:spTgt spid="46248"/>
                                        </p:tgtEl>
                                        <p:attrNameLst>
                                          <p:attrName>ppt_h</p:attrName>
                                        </p:attrNameLst>
                                      </p:cBhvr>
                                      <p:tavLst>
                                        <p:tav tm="0">
                                          <p:val>
                                            <p:fltVal val="0"/>
                                          </p:val>
                                        </p:tav>
                                        <p:tav tm="100000">
                                          <p:val>
                                            <p:strVal val="#ppt_h"/>
                                          </p:val>
                                        </p:tav>
                                      </p:tavLst>
                                    </p:anim>
                                    <p:animEffect transition="in" filter="fade">
                                      <p:cBhvr>
                                        <p:cTn id="9" dur="500"/>
                                        <p:tgtEl>
                                          <p:spTgt spid="4624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6202"/>
                                        </p:tgtEl>
                                        <p:attrNameLst>
                                          <p:attrName>style.visibility</p:attrName>
                                        </p:attrNameLst>
                                      </p:cBhvr>
                                      <p:to>
                                        <p:strVal val="visible"/>
                                      </p:to>
                                    </p:set>
                                    <p:anim calcmode="lin" valueType="num">
                                      <p:cBhvr>
                                        <p:cTn id="12" dur="500" fill="hold"/>
                                        <p:tgtEl>
                                          <p:spTgt spid="46202"/>
                                        </p:tgtEl>
                                        <p:attrNameLst>
                                          <p:attrName>ppt_w</p:attrName>
                                        </p:attrNameLst>
                                      </p:cBhvr>
                                      <p:tavLst>
                                        <p:tav tm="0">
                                          <p:val>
                                            <p:fltVal val="0"/>
                                          </p:val>
                                        </p:tav>
                                        <p:tav tm="100000">
                                          <p:val>
                                            <p:strVal val="#ppt_w"/>
                                          </p:val>
                                        </p:tav>
                                      </p:tavLst>
                                    </p:anim>
                                    <p:anim calcmode="lin" valueType="num">
                                      <p:cBhvr>
                                        <p:cTn id="13" dur="500" fill="hold"/>
                                        <p:tgtEl>
                                          <p:spTgt spid="46202"/>
                                        </p:tgtEl>
                                        <p:attrNameLst>
                                          <p:attrName>ppt_h</p:attrName>
                                        </p:attrNameLst>
                                      </p:cBhvr>
                                      <p:tavLst>
                                        <p:tav tm="0">
                                          <p:val>
                                            <p:fltVal val="0"/>
                                          </p:val>
                                        </p:tav>
                                        <p:tav tm="100000">
                                          <p:val>
                                            <p:strVal val="#ppt_h"/>
                                          </p:val>
                                        </p:tav>
                                      </p:tavLst>
                                    </p:anim>
                                    <p:animEffect transition="in" filter="fade">
                                      <p:cBhvr>
                                        <p:cTn id="14" dur="500"/>
                                        <p:tgtEl>
                                          <p:spTgt spid="46202"/>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6203"/>
                                        </p:tgtEl>
                                        <p:attrNameLst>
                                          <p:attrName>style.visibility</p:attrName>
                                        </p:attrNameLst>
                                      </p:cBhvr>
                                      <p:to>
                                        <p:strVal val="visible"/>
                                      </p:to>
                                    </p:set>
                                    <p:anim calcmode="lin" valueType="num">
                                      <p:cBhvr>
                                        <p:cTn id="17" dur="500" fill="hold"/>
                                        <p:tgtEl>
                                          <p:spTgt spid="46203"/>
                                        </p:tgtEl>
                                        <p:attrNameLst>
                                          <p:attrName>ppt_w</p:attrName>
                                        </p:attrNameLst>
                                      </p:cBhvr>
                                      <p:tavLst>
                                        <p:tav tm="0">
                                          <p:val>
                                            <p:fltVal val="0"/>
                                          </p:val>
                                        </p:tav>
                                        <p:tav tm="100000">
                                          <p:val>
                                            <p:strVal val="#ppt_w"/>
                                          </p:val>
                                        </p:tav>
                                      </p:tavLst>
                                    </p:anim>
                                    <p:anim calcmode="lin" valueType="num">
                                      <p:cBhvr>
                                        <p:cTn id="18" dur="500" fill="hold"/>
                                        <p:tgtEl>
                                          <p:spTgt spid="46203"/>
                                        </p:tgtEl>
                                        <p:attrNameLst>
                                          <p:attrName>ppt_h</p:attrName>
                                        </p:attrNameLst>
                                      </p:cBhvr>
                                      <p:tavLst>
                                        <p:tav tm="0">
                                          <p:val>
                                            <p:fltVal val="0"/>
                                          </p:val>
                                        </p:tav>
                                        <p:tav tm="100000">
                                          <p:val>
                                            <p:strVal val="#ppt_h"/>
                                          </p:val>
                                        </p:tav>
                                      </p:tavLst>
                                    </p:anim>
                                    <p:animEffect transition="in" filter="fade">
                                      <p:cBhvr>
                                        <p:cTn id="19" dur="500"/>
                                        <p:tgtEl>
                                          <p:spTgt spid="46203"/>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46217"/>
                                        </p:tgtEl>
                                        <p:attrNameLst>
                                          <p:attrName>style.visibility</p:attrName>
                                        </p:attrNameLst>
                                      </p:cBhvr>
                                      <p:to>
                                        <p:strVal val="visible"/>
                                      </p:to>
                                    </p:set>
                                    <p:anim calcmode="lin" valueType="num">
                                      <p:cBhvr>
                                        <p:cTn id="22" dur="500" fill="hold"/>
                                        <p:tgtEl>
                                          <p:spTgt spid="46217"/>
                                        </p:tgtEl>
                                        <p:attrNameLst>
                                          <p:attrName>ppt_w</p:attrName>
                                        </p:attrNameLst>
                                      </p:cBhvr>
                                      <p:tavLst>
                                        <p:tav tm="0">
                                          <p:val>
                                            <p:fltVal val="0"/>
                                          </p:val>
                                        </p:tav>
                                        <p:tav tm="100000">
                                          <p:val>
                                            <p:strVal val="#ppt_w"/>
                                          </p:val>
                                        </p:tav>
                                      </p:tavLst>
                                    </p:anim>
                                    <p:anim calcmode="lin" valueType="num">
                                      <p:cBhvr>
                                        <p:cTn id="23" dur="500" fill="hold"/>
                                        <p:tgtEl>
                                          <p:spTgt spid="46217"/>
                                        </p:tgtEl>
                                        <p:attrNameLst>
                                          <p:attrName>ppt_h</p:attrName>
                                        </p:attrNameLst>
                                      </p:cBhvr>
                                      <p:tavLst>
                                        <p:tav tm="0">
                                          <p:val>
                                            <p:fltVal val="0"/>
                                          </p:val>
                                        </p:tav>
                                        <p:tav tm="100000">
                                          <p:val>
                                            <p:strVal val="#ppt_h"/>
                                          </p:val>
                                        </p:tav>
                                      </p:tavLst>
                                    </p:anim>
                                    <p:animEffect transition="in" filter="fade">
                                      <p:cBhvr>
                                        <p:cTn id="24" dur="500"/>
                                        <p:tgtEl>
                                          <p:spTgt spid="46217"/>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46230"/>
                                        </p:tgtEl>
                                        <p:attrNameLst>
                                          <p:attrName>style.visibility</p:attrName>
                                        </p:attrNameLst>
                                      </p:cBhvr>
                                      <p:to>
                                        <p:strVal val="visible"/>
                                      </p:to>
                                    </p:set>
                                    <p:anim calcmode="lin" valueType="num">
                                      <p:cBhvr>
                                        <p:cTn id="27" dur="500" fill="hold"/>
                                        <p:tgtEl>
                                          <p:spTgt spid="46230"/>
                                        </p:tgtEl>
                                        <p:attrNameLst>
                                          <p:attrName>ppt_w</p:attrName>
                                        </p:attrNameLst>
                                      </p:cBhvr>
                                      <p:tavLst>
                                        <p:tav tm="0">
                                          <p:val>
                                            <p:fltVal val="0"/>
                                          </p:val>
                                        </p:tav>
                                        <p:tav tm="100000">
                                          <p:val>
                                            <p:strVal val="#ppt_w"/>
                                          </p:val>
                                        </p:tav>
                                      </p:tavLst>
                                    </p:anim>
                                    <p:anim calcmode="lin" valueType="num">
                                      <p:cBhvr>
                                        <p:cTn id="28" dur="500" fill="hold"/>
                                        <p:tgtEl>
                                          <p:spTgt spid="46230"/>
                                        </p:tgtEl>
                                        <p:attrNameLst>
                                          <p:attrName>ppt_h</p:attrName>
                                        </p:attrNameLst>
                                      </p:cBhvr>
                                      <p:tavLst>
                                        <p:tav tm="0">
                                          <p:val>
                                            <p:fltVal val="0"/>
                                          </p:val>
                                        </p:tav>
                                        <p:tav tm="100000">
                                          <p:val>
                                            <p:strVal val="#ppt_h"/>
                                          </p:val>
                                        </p:tav>
                                      </p:tavLst>
                                    </p:anim>
                                    <p:animEffect transition="in" filter="fade">
                                      <p:cBhvr>
                                        <p:cTn id="29" dur="500"/>
                                        <p:tgtEl>
                                          <p:spTgt spid="46230"/>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46231"/>
                                        </p:tgtEl>
                                        <p:attrNameLst>
                                          <p:attrName>style.visibility</p:attrName>
                                        </p:attrNameLst>
                                      </p:cBhvr>
                                      <p:to>
                                        <p:strVal val="visible"/>
                                      </p:to>
                                    </p:set>
                                    <p:anim calcmode="lin" valueType="num">
                                      <p:cBhvr>
                                        <p:cTn id="32" dur="500" fill="hold"/>
                                        <p:tgtEl>
                                          <p:spTgt spid="46231"/>
                                        </p:tgtEl>
                                        <p:attrNameLst>
                                          <p:attrName>ppt_w</p:attrName>
                                        </p:attrNameLst>
                                      </p:cBhvr>
                                      <p:tavLst>
                                        <p:tav tm="0">
                                          <p:val>
                                            <p:fltVal val="0"/>
                                          </p:val>
                                        </p:tav>
                                        <p:tav tm="100000">
                                          <p:val>
                                            <p:strVal val="#ppt_w"/>
                                          </p:val>
                                        </p:tav>
                                      </p:tavLst>
                                    </p:anim>
                                    <p:anim calcmode="lin" valueType="num">
                                      <p:cBhvr>
                                        <p:cTn id="33" dur="500" fill="hold"/>
                                        <p:tgtEl>
                                          <p:spTgt spid="46231"/>
                                        </p:tgtEl>
                                        <p:attrNameLst>
                                          <p:attrName>ppt_h</p:attrName>
                                        </p:attrNameLst>
                                      </p:cBhvr>
                                      <p:tavLst>
                                        <p:tav tm="0">
                                          <p:val>
                                            <p:fltVal val="0"/>
                                          </p:val>
                                        </p:tav>
                                        <p:tav tm="100000">
                                          <p:val>
                                            <p:strVal val="#ppt_h"/>
                                          </p:val>
                                        </p:tav>
                                      </p:tavLst>
                                    </p:anim>
                                    <p:animEffect transition="in" filter="fade">
                                      <p:cBhvr>
                                        <p:cTn id="34" dur="500"/>
                                        <p:tgtEl>
                                          <p:spTgt spid="46231"/>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46236"/>
                                        </p:tgtEl>
                                        <p:attrNameLst>
                                          <p:attrName>style.visibility</p:attrName>
                                        </p:attrNameLst>
                                      </p:cBhvr>
                                      <p:to>
                                        <p:strVal val="visible"/>
                                      </p:to>
                                    </p:set>
                                    <p:anim calcmode="lin" valueType="num">
                                      <p:cBhvr>
                                        <p:cTn id="37" dur="500" fill="hold"/>
                                        <p:tgtEl>
                                          <p:spTgt spid="46236"/>
                                        </p:tgtEl>
                                        <p:attrNameLst>
                                          <p:attrName>ppt_w</p:attrName>
                                        </p:attrNameLst>
                                      </p:cBhvr>
                                      <p:tavLst>
                                        <p:tav tm="0">
                                          <p:val>
                                            <p:fltVal val="0"/>
                                          </p:val>
                                        </p:tav>
                                        <p:tav tm="100000">
                                          <p:val>
                                            <p:strVal val="#ppt_w"/>
                                          </p:val>
                                        </p:tav>
                                      </p:tavLst>
                                    </p:anim>
                                    <p:anim calcmode="lin" valueType="num">
                                      <p:cBhvr>
                                        <p:cTn id="38" dur="500" fill="hold"/>
                                        <p:tgtEl>
                                          <p:spTgt spid="46236"/>
                                        </p:tgtEl>
                                        <p:attrNameLst>
                                          <p:attrName>ppt_h</p:attrName>
                                        </p:attrNameLst>
                                      </p:cBhvr>
                                      <p:tavLst>
                                        <p:tav tm="0">
                                          <p:val>
                                            <p:fltVal val="0"/>
                                          </p:val>
                                        </p:tav>
                                        <p:tav tm="100000">
                                          <p:val>
                                            <p:strVal val="#ppt_h"/>
                                          </p:val>
                                        </p:tav>
                                      </p:tavLst>
                                    </p:anim>
                                    <p:animEffect transition="in" filter="fade">
                                      <p:cBhvr>
                                        <p:cTn id="39" dur="500"/>
                                        <p:tgtEl>
                                          <p:spTgt spid="46236"/>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46237"/>
                                        </p:tgtEl>
                                        <p:attrNameLst>
                                          <p:attrName>style.visibility</p:attrName>
                                        </p:attrNameLst>
                                      </p:cBhvr>
                                      <p:to>
                                        <p:strVal val="visible"/>
                                      </p:to>
                                    </p:set>
                                    <p:anim calcmode="lin" valueType="num">
                                      <p:cBhvr>
                                        <p:cTn id="42" dur="500" fill="hold"/>
                                        <p:tgtEl>
                                          <p:spTgt spid="46237"/>
                                        </p:tgtEl>
                                        <p:attrNameLst>
                                          <p:attrName>ppt_w</p:attrName>
                                        </p:attrNameLst>
                                      </p:cBhvr>
                                      <p:tavLst>
                                        <p:tav tm="0">
                                          <p:val>
                                            <p:fltVal val="0"/>
                                          </p:val>
                                        </p:tav>
                                        <p:tav tm="100000">
                                          <p:val>
                                            <p:strVal val="#ppt_w"/>
                                          </p:val>
                                        </p:tav>
                                      </p:tavLst>
                                    </p:anim>
                                    <p:anim calcmode="lin" valueType="num">
                                      <p:cBhvr>
                                        <p:cTn id="43" dur="500" fill="hold"/>
                                        <p:tgtEl>
                                          <p:spTgt spid="46237"/>
                                        </p:tgtEl>
                                        <p:attrNameLst>
                                          <p:attrName>ppt_h</p:attrName>
                                        </p:attrNameLst>
                                      </p:cBhvr>
                                      <p:tavLst>
                                        <p:tav tm="0">
                                          <p:val>
                                            <p:fltVal val="0"/>
                                          </p:val>
                                        </p:tav>
                                        <p:tav tm="100000">
                                          <p:val>
                                            <p:strVal val="#ppt_h"/>
                                          </p:val>
                                        </p:tav>
                                      </p:tavLst>
                                    </p:anim>
                                    <p:animEffect transition="in" filter="fade">
                                      <p:cBhvr>
                                        <p:cTn id="44" dur="500"/>
                                        <p:tgtEl>
                                          <p:spTgt spid="46237"/>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46238"/>
                                        </p:tgtEl>
                                        <p:attrNameLst>
                                          <p:attrName>style.visibility</p:attrName>
                                        </p:attrNameLst>
                                      </p:cBhvr>
                                      <p:to>
                                        <p:strVal val="visible"/>
                                      </p:to>
                                    </p:set>
                                    <p:anim calcmode="lin" valueType="num">
                                      <p:cBhvr>
                                        <p:cTn id="47" dur="500" fill="hold"/>
                                        <p:tgtEl>
                                          <p:spTgt spid="46238"/>
                                        </p:tgtEl>
                                        <p:attrNameLst>
                                          <p:attrName>ppt_w</p:attrName>
                                        </p:attrNameLst>
                                      </p:cBhvr>
                                      <p:tavLst>
                                        <p:tav tm="0">
                                          <p:val>
                                            <p:fltVal val="0"/>
                                          </p:val>
                                        </p:tav>
                                        <p:tav tm="100000">
                                          <p:val>
                                            <p:strVal val="#ppt_w"/>
                                          </p:val>
                                        </p:tav>
                                      </p:tavLst>
                                    </p:anim>
                                    <p:anim calcmode="lin" valueType="num">
                                      <p:cBhvr>
                                        <p:cTn id="48" dur="500" fill="hold"/>
                                        <p:tgtEl>
                                          <p:spTgt spid="46238"/>
                                        </p:tgtEl>
                                        <p:attrNameLst>
                                          <p:attrName>ppt_h</p:attrName>
                                        </p:attrNameLst>
                                      </p:cBhvr>
                                      <p:tavLst>
                                        <p:tav tm="0">
                                          <p:val>
                                            <p:fltVal val="0"/>
                                          </p:val>
                                        </p:tav>
                                        <p:tav tm="100000">
                                          <p:val>
                                            <p:strVal val="#ppt_h"/>
                                          </p:val>
                                        </p:tav>
                                      </p:tavLst>
                                    </p:anim>
                                    <p:animEffect transition="in" filter="fade">
                                      <p:cBhvr>
                                        <p:cTn id="49" dur="500"/>
                                        <p:tgtEl>
                                          <p:spTgt spid="46238"/>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46243"/>
                                        </p:tgtEl>
                                        <p:attrNameLst>
                                          <p:attrName>style.visibility</p:attrName>
                                        </p:attrNameLst>
                                      </p:cBhvr>
                                      <p:to>
                                        <p:strVal val="visible"/>
                                      </p:to>
                                    </p:set>
                                    <p:anim calcmode="lin" valueType="num">
                                      <p:cBhvr>
                                        <p:cTn id="52" dur="500" fill="hold"/>
                                        <p:tgtEl>
                                          <p:spTgt spid="46243"/>
                                        </p:tgtEl>
                                        <p:attrNameLst>
                                          <p:attrName>ppt_w</p:attrName>
                                        </p:attrNameLst>
                                      </p:cBhvr>
                                      <p:tavLst>
                                        <p:tav tm="0">
                                          <p:val>
                                            <p:fltVal val="0"/>
                                          </p:val>
                                        </p:tav>
                                        <p:tav tm="100000">
                                          <p:val>
                                            <p:strVal val="#ppt_w"/>
                                          </p:val>
                                        </p:tav>
                                      </p:tavLst>
                                    </p:anim>
                                    <p:anim calcmode="lin" valueType="num">
                                      <p:cBhvr>
                                        <p:cTn id="53" dur="500" fill="hold"/>
                                        <p:tgtEl>
                                          <p:spTgt spid="46243"/>
                                        </p:tgtEl>
                                        <p:attrNameLst>
                                          <p:attrName>ppt_h</p:attrName>
                                        </p:attrNameLst>
                                      </p:cBhvr>
                                      <p:tavLst>
                                        <p:tav tm="0">
                                          <p:val>
                                            <p:fltVal val="0"/>
                                          </p:val>
                                        </p:tav>
                                        <p:tav tm="100000">
                                          <p:val>
                                            <p:strVal val="#ppt_h"/>
                                          </p:val>
                                        </p:tav>
                                      </p:tavLst>
                                    </p:anim>
                                    <p:animEffect transition="in" filter="fade">
                                      <p:cBhvr>
                                        <p:cTn id="54" dur="500"/>
                                        <p:tgtEl>
                                          <p:spTgt spid="46243"/>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46244"/>
                                        </p:tgtEl>
                                        <p:attrNameLst>
                                          <p:attrName>style.visibility</p:attrName>
                                        </p:attrNameLst>
                                      </p:cBhvr>
                                      <p:to>
                                        <p:strVal val="visible"/>
                                      </p:to>
                                    </p:set>
                                    <p:anim calcmode="lin" valueType="num">
                                      <p:cBhvr>
                                        <p:cTn id="57" dur="500" fill="hold"/>
                                        <p:tgtEl>
                                          <p:spTgt spid="46244"/>
                                        </p:tgtEl>
                                        <p:attrNameLst>
                                          <p:attrName>ppt_w</p:attrName>
                                        </p:attrNameLst>
                                      </p:cBhvr>
                                      <p:tavLst>
                                        <p:tav tm="0">
                                          <p:val>
                                            <p:fltVal val="0"/>
                                          </p:val>
                                        </p:tav>
                                        <p:tav tm="100000">
                                          <p:val>
                                            <p:strVal val="#ppt_w"/>
                                          </p:val>
                                        </p:tav>
                                      </p:tavLst>
                                    </p:anim>
                                    <p:anim calcmode="lin" valueType="num">
                                      <p:cBhvr>
                                        <p:cTn id="58" dur="500" fill="hold"/>
                                        <p:tgtEl>
                                          <p:spTgt spid="46244"/>
                                        </p:tgtEl>
                                        <p:attrNameLst>
                                          <p:attrName>ppt_h</p:attrName>
                                        </p:attrNameLst>
                                      </p:cBhvr>
                                      <p:tavLst>
                                        <p:tav tm="0">
                                          <p:val>
                                            <p:fltVal val="0"/>
                                          </p:val>
                                        </p:tav>
                                        <p:tav tm="100000">
                                          <p:val>
                                            <p:strVal val="#ppt_h"/>
                                          </p:val>
                                        </p:tav>
                                      </p:tavLst>
                                    </p:anim>
                                    <p:animEffect transition="in" filter="fade">
                                      <p:cBhvr>
                                        <p:cTn id="59" dur="500"/>
                                        <p:tgtEl>
                                          <p:spTgt spid="4624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9700"/>
                                        </p:tgtEl>
                                        <p:attrNameLst>
                                          <p:attrName>style.visibility</p:attrName>
                                        </p:attrNameLst>
                                      </p:cBhvr>
                                      <p:to>
                                        <p:strVal val="visible"/>
                                      </p:to>
                                    </p:set>
                                    <p:animEffect transition="in" filter="blinds(horizontal)">
                                      <p:cBhvr>
                                        <p:cTn id="64" dur="500"/>
                                        <p:tgtEl>
                                          <p:spTgt spid="6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2" grpId="0"/>
      <p:bldP spid="46203" grpId="0"/>
      <p:bldP spid="46217" grpId="0"/>
      <p:bldP spid="46230" grpId="0"/>
      <p:bldP spid="46231" grpId="0"/>
      <p:bldP spid="46236" grpId="0"/>
      <p:bldP spid="46237" grpId="0"/>
      <p:bldP spid="46238" grpId="0" animBg="1"/>
      <p:bldP spid="46243" grpId="0" animBg="1"/>
      <p:bldP spid="46244" grpId="0" animBg="1"/>
      <p:bldP spid="6970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0" y="1066800"/>
            <a:ext cx="5029200" cy="5791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3731" name="Group 3"/>
          <p:cNvGrpSpPr>
            <a:grpSpLocks/>
          </p:cNvGrpSpPr>
          <p:nvPr/>
        </p:nvGrpSpPr>
        <p:grpSpPr bwMode="auto">
          <a:xfrm>
            <a:off x="0" y="0"/>
            <a:ext cx="9144000" cy="1066800"/>
            <a:chOff x="0" y="0"/>
            <a:chExt cx="5760" cy="672"/>
          </a:xfrm>
        </p:grpSpPr>
        <p:sp>
          <p:nvSpPr>
            <p:cNvPr id="73732" name="Rectangle 4"/>
            <p:cNvSpPr>
              <a:spLocks noChangeArrowheads="1"/>
            </p:cNvSpPr>
            <p:nvPr/>
          </p:nvSpPr>
          <p:spPr bwMode="auto">
            <a:xfrm>
              <a:off x="0" y="0"/>
              <a:ext cx="5760" cy="672"/>
            </a:xfrm>
            <a:prstGeom prst="rect">
              <a:avLst/>
            </a:prstGeom>
            <a:solidFill>
              <a:schemeClr val="folHlink">
                <a:alpha val="50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33" name="Rectangle 5"/>
            <p:cNvSpPr>
              <a:spLocks noChangeArrowheads="1"/>
            </p:cNvSpPr>
            <p:nvPr/>
          </p:nvSpPr>
          <p:spPr bwMode="auto">
            <a:xfrm>
              <a:off x="0" y="48"/>
              <a:ext cx="5760" cy="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600" b="1">
                  <a:solidFill>
                    <a:schemeClr val="accent2"/>
                  </a:solidFill>
                  <a:latin typeface="Arial" pitchFamily="34" charset="0"/>
                </a:rPr>
                <a:t>Bài 8: TÌNH HÌNH PHÁT TRIỂN KINH TẾ - XÃ HỘI </a:t>
              </a:r>
            </a:p>
            <a:p>
              <a:pPr algn="ctr"/>
              <a:r>
                <a:rPr lang="en-US" sz="2600" b="1">
                  <a:solidFill>
                    <a:schemeClr val="accent2"/>
                  </a:solidFill>
                  <a:latin typeface="Arial" pitchFamily="34" charset="0"/>
                </a:rPr>
                <a:t>Ở CÁC NƯỚC CHÂU Á</a:t>
              </a:r>
            </a:p>
          </p:txBody>
        </p:sp>
      </p:grpSp>
      <p:sp>
        <p:nvSpPr>
          <p:cNvPr id="73734" name="Rectangle 6"/>
          <p:cNvSpPr>
            <a:spLocks noChangeArrowheads="1"/>
          </p:cNvSpPr>
          <p:nvPr/>
        </p:nvSpPr>
        <p:spPr bwMode="auto">
          <a:xfrm>
            <a:off x="76200" y="1143000"/>
            <a:ext cx="24733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US" sz="2200" b="1">
                <a:solidFill>
                  <a:srgbClr val="FF0000"/>
                </a:solidFill>
              </a:rPr>
              <a:t>1. </a:t>
            </a:r>
            <a:r>
              <a:rPr lang="en-US" sz="2200" b="1" u="sng">
                <a:solidFill>
                  <a:srgbClr val="FF0000"/>
                </a:solidFill>
              </a:rPr>
              <a:t>NÔNG NGHIỆP</a:t>
            </a:r>
          </a:p>
        </p:txBody>
      </p:sp>
      <p:sp>
        <p:nvSpPr>
          <p:cNvPr id="73735" name="TextBox 13"/>
          <p:cNvSpPr txBox="1">
            <a:spLocks noChangeArrowheads="1"/>
          </p:cNvSpPr>
          <p:nvPr/>
        </p:nvSpPr>
        <p:spPr bwMode="auto">
          <a:xfrm>
            <a:off x="76200" y="1524000"/>
            <a:ext cx="24733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2200" b="1">
                <a:solidFill>
                  <a:srgbClr val="FF0000"/>
                </a:solidFill>
                <a:latin typeface="Times New Roman" pitchFamily="18" charset="0"/>
              </a:rPr>
              <a:t>2. </a:t>
            </a:r>
            <a:r>
              <a:rPr lang="en-US" sz="2200" b="1" u="sng">
                <a:solidFill>
                  <a:srgbClr val="FF0000"/>
                </a:solidFill>
                <a:latin typeface="Times New Roman" pitchFamily="18" charset="0"/>
              </a:rPr>
              <a:t>CÔNG NGHIỆP</a:t>
            </a:r>
          </a:p>
        </p:txBody>
      </p:sp>
      <p:sp>
        <p:nvSpPr>
          <p:cNvPr id="73738" name="TextBox 20"/>
          <p:cNvSpPr txBox="1">
            <a:spLocks noChangeArrowheads="1"/>
          </p:cNvSpPr>
          <p:nvPr/>
        </p:nvSpPr>
        <p:spPr bwMode="auto">
          <a:xfrm>
            <a:off x="76200" y="1905000"/>
            <a:ext cx="13874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2200" b="1">
                <a:solidFill>
                  <a:srgbClr val="FF0000"/>
                </a:solidFill>
                <a:latin typeface="Times New Roman" pitchFamily="18" charset="0"/>
              </a:rPr>
              <a:t>3. </a:t>
            </a:r>
            <a:r>
              <a:rPr lang="en-US" sz="2200" b="1" u="sng">
                <a:solidFill>
                  <a:srgbClr val="FF0000"/>
                </a:solidFill>
                <a:latin typeface="Times New Roman" pitchFamily="18" charset="0"/>
              </a:rPr>
              <a:t>Dịch vụ</a:t>
            </a:r>
          </a:p>
        </p:txBody>
      </p:sp>
      <p:sp>
        <p:nvSpPr>
          <p:cNvPr id="73739" name="Rectangle 11"/>
          <p:cNvSpPr>
            <a:spLocks noChangeArrowheads="1"/>
          </p:cNvSpPr>
          <p:nvPr/>
        </p:nvSpPr>
        <p:spPr bwMode="auto">
          <a:xfrm>
            <a:off x="5105400" y="1295400"/>
            <a:ext cx="40386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200">
                <a:solidFill>
                  <a:srgbClr val="FF0000"/>
                </a:solidFill>
              </a:rPr>
              <a:t>-Kể tên các ngành DV phát triển các Châu Á </a:t>
            </a:r>
          </a:p>
          <a:p>
            <a:r>
              <a:rPr lang="en-US" sz="2200">
                <a:solidFill>
                  <a:srgbClr val="FF0000"/>
                </a:solidFill>
              </a:rPr>
              <a:t>-Vai trò của ngành DV ñối với sự phát triển KT- XH</a:t>
            </a:r>
          </a:p>
        </p:txBody>
      </p:sp>
      <p:sp>
        <p:nvSpPr>
          <p:cNvPr id="73740" name="Rectangle 12"/>
          <p:cNvSpPr>
            <a:spLocks noChangeArrowheads="1"/>
          </p:cNvSpPr>
          <p:nvPr/>
        </p:nvSpPr>
        <p:spPr bwMode="auto">
          <a:xfrm>
            <a:off x="228600" y="2271713"/>
            <a:ext cx="4800600"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200" i="1">
                <a:solidFill>
                  <a:srgbClr val="0000FF"/>
                </a:solidFill>
              </a:rPr>
              <a:t>- Các nước có hoạt động ngành DV cao như Nhật Bản, Hàn Quốc, Xigapo. Đó cũng là những nước có trình độ phát triển cao, đời sống nhân dân được nâng cao và cải thiện </a:t>
            </a:r>
          </a:p>
        </p:txBody>
      </p:sp>
    </p:spTree>
    <p:extLst>
      <p:ext uri="{BB962C8B-B14F-4D97-AF65-F5344CB8AC3E}">
        <p14:creationId xmlns:p14="http://schemas.microsoft.com/office/powerpoint/2010/main" val="2012739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3739"/>
                                        </p:tgtEl>
                                        <p:attrNameLst>
                                          <p:attrName>style.visibility</p:attrName>
                                        </p:attrNameLst>
                                      </p:cBhvr>
                                      <p:to>
                                        <p:strVal val="visible"/>
                                      </p:to>
                                    </p:set>
                                    <p:animEffect transition="in" filter="blinds(horizontal)">
                                      <p:cBhvr>
                                        <p:cTn id="7" dur="500"/>
                                        <p:tgtEl>
                                          <p:spTgt spid="73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3740"/>
                                        </p:tgtEl>
                                        <p:attrNameLst>
                                          <p:attrName>style.visibility</p:attrName>
                                        </p:attrNameLst>
                                      </p:cBhvr>
                                      <p:to>
                                        <p:strVal val="visible"/>
                                      </p:to>
                                    </p:set>
                                    <p:animEffect transition="in" filter="blinds(horizontal)">
                                      <p:cBhvr>
                                        <p:cTn id="12" dur="500"/>
                                        <p:tgtEl>
                                          <p:spTgt spid="73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9" grpId="0"/>
      <p:bldP spid="737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248" name="Group 168"/>
          <p:cNvGraphicFramePr>
            <a:graphicFrameLocks noGrp="1"/>
          </p:cNvGraphicFramePr>
          <p:nvPr>
            <p:ph idx="4294967295"/>
          </p:nvPr>
        </p:nvGraphicFramePr>
        <p:xfrm>
          <a:off x="76200" y="1066800"/>
          <a:ext cx="8991600" cy="4235450"/>
        </p:xfrm>
        <a:graphic>
          <a:graphicData uri="http://schemas.openxmlformats.org/drawingml/2006/table">
            <a:tbl>
              <a:tblPr/>
              <a:tblGrid>
                <a:gridCol w="2514600"/>
                <a:gridCol w="1676400"/>
                <a:gridCol w="1600200"/>
                <a:gridCol w="1524000"/>
                <a:gridCol w="1676400"/>
              </a:tblGrid>
              <a:tr h="762000">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3333FF"/>
                          </a:solidFill>
                          <a:effectLst/>
                          <a:latin typeface="Arial" pitchFamily="34" charset="0"/>
                        </a:rPr>
                        <a:t>              </a:t>
                      </a:r>
                      <a:r>
                        <a:rPr kumimoji="0" lang="en-US" sz="2000" b="1" i="0" u="none" strike="noStrike" cap="none" normalizeH="0" baseline="0" smtClean="0">
                          <a:ln>
                            <a:noFill/>
                          </a:ln>
                          <a:solidFill>
                            <a:srgbClr val="3333FF"/>
                          </a:solidFill>
                          <a:effectLst/>
                          <a:latin typeface="Arial" pitchFamily="34" charset="0"/>
                        </a:rPr>
                        <a:t>Tiêu chí</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3333FF"/>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FF"/>
                          </a:solidFill>
                          <a:effectLst/>
                          <a:latin typeface="Arial" pitchFamily="34" charset="0"/>
                        </a:rPr>
                        <a:t>Quốc gia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FF"/>
                          </a:solidFill>
                          <a:effectLst/>
                          <a:latin typeface="Arial" pitchFamily="34" charset="0"/>
                        </a:rPr>
                        <a:t>Sản lượng than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FF"/>
                          </a:solidFill>
                          <a:effectLst/>
                          <a:latin typeface="Arial" pitchFamily="34" charset="0"/>
                        </a:rPr>
                        <a:t>(triệu tấn)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FF"/>
                          </a:solidFill>
                          <a:effectLst/>
                          <a:latin typeface="Arial" pitchFamily="34" charset="0"/>
                        </a:rPr>
                        <a:t>Sản lượng dầu mỏ</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FF"/>
                          </a:solidFill>
                          <a:effectLst/>
                          <a:latin typeface="Arial" pitchFamily="34" charset="0"/>
                        </a:rPr>
                        <a:t>(triệu tấn)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488950">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FF"/>
                          </a:solidFill>
                          <a:effectLst/>
                          <a:latin typeface="Arial" pitchFamily="34" charset="0"/>
                        </a:rPr>
                        <a:t>Khai thác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FF"/>
                          </a:solidFill>
                          <a:effectLst/>
                          <a:latin typeface="Arial" pitchFamily="34" charset="0"/>
                        </a:rPr>
                        <a:t>Tiêu dùng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FF"/>
                          </a:solidFill>
                          <a:effectLst/>
                          <a:latin typeface="Arial" pitchFamily="34" charset="0"/>
                        </a:rPr>
                        <a:t>Khai thác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3333FF"/>
                          </a:solidFill>
                          <a:effectLst/>
                          <a:latin typeface="Arial" pitchFamily="34" charset="0"/>
                        </a:rPr>
                        <a:t>Tiêu dùng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6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Arial" pitchFamily="34" charset="0"/>
                        </a:rPr>
                        <a:t>Trung Quốc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FF000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1228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173,7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smtClean="0">
                          <a:ln>
                            <a:noFill/>
                          </a:ln>
                          <a:solidFill>
                            <a:schemeClr val="tx1"/>
                          </a:solidFill>
                          <a:effectLst/>
                          <a:latin typeface="Arial" pitchFamily="34" charset="0"/>
                        </a:rPr>
                        <a:t>Nhật Bản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pitchFamily="34" charset="0"/>
                        </a:rPr>
                        <a:t>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132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pitchFamily="34" charset="0"/>
                        </a:rPr>
                        <a:t>0,45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214,1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000" b="1" i="1" u="none" strike="noStrike" cap="none" normalizeH="0" baseline="0" smtClean="0">
                          <a:ln>
                            <a:noFill/>
                          </a:ln>
                          <a:solidFill>
                            <a:schemeClr val="tx1"/>
                          </a:solidFill>
                          <a:effectLst/>
                          <a:latin typeface="Arial" pitchFamily="34" charset="0"/>
                        </a:rPr>
                        <a:t>In-đô-nê-xi-a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pitchFamily="34" charset="0"/>
                        </a:rPr>
                        <a:t>65,48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45,21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000" b="1" i="1" u="none" strike="noStrike" cap="none" normalizeH="0" baseline="0" smtClean="0">
                          <a:ln>
                            <a:noFill/>
                          </a:ln>
                          <a:solidFill>
                            <a:schemeClr val="tx1"/>
                          </a:solidFill>
                          <a:effectLst/>
                          <a:latin typeface="Arial" pitchFamily="34" charset="0"/>
                        </a:rPr>
                        <a:t>A-rập Xê-út</a:t>
                      </a:r>
                      <a:endParaRPr kumimoji="0" lang="en-US" sz="1800" b="1" i="1"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92,4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000" b="1" i="1" u="none" strike="noStrike" cap="none" normalizeH="0" baseline="0" smtClean="0">
                          <a:ln>
                            <a:noFill/>
                          </a:ln>
                          <a:solidFill>
                            <a:schemeClr val="tx1"/>
                          </a:solidFill>
                          <a:effectLst/>
                          <a:latin typeface="Arial" pitchFamily="34" charset="0"/>
                        </a:rPr>
                        <a:t>Cô-oét</a:t>
                      </a:r>
                      <a:endParaRPr kumimoji="0" lang="en-US" sz="1200" b="1" i="1"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43,6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000" b="1" i="1" u="none" strike="noStrike" cap="none" normalizeH="0" baseline="0" smtClean="0">
                          <a:ln>
                            <a:noFill/>
                          </a:ln>
                          <a:solidFill>
                            <a:schemeClr val="tx1"/>
                          </a:solidFill>
                          <a:effectLst/>
                          <a:latin typeface="Arial" pitchFamily="34" charset="0"/>
                        </a:rPr>
                        <a:t>Ấn Độ</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smtClean="0">
                        <a:ln>
                          <a:noFill/>
                        </a:ln>
                        <a:solidFill>
                          <a:srgbClr val="FF0000"/>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312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0000"/>
                          </a:solidFill>
                          <a:effectLst/>
                          <a:latin typeface="Arial" pitchFamily="34" charset="0"/>
                        </a:rPr>
                        <a:t>32,97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71,5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6202" name="Text Box 122"/>
          <p:cNvSpPr txBox="1">
            <a:spLocks noChangeArrowheads="1"/>
          </p:cNvSpPr>
          <p:nvPr/>
        </p:nvSpPr>
        <p:spPr bwMode="auto">
          <a:xfrm>
            <a:off x="0" y="228600"/>
            <a:ext cx="8839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sz="2400" b="1">
                <a:solidFill>
                  <a:srgbClr val="FF0000"/>
                </a:solidFill>
                <a:latin typeface="Calibri" pitchFamily="34" charset="0"/>
              </a:rPr>
              <a:t>Bảng 8.1. Sản lượng khai thác than và dầu mỏ ở một số nước châu Á năm 1998</a:t>
            </a:r>
          </a:p>
        </p:txBody>
      </p:sp>
      <p:sp>
        <p:nvSpPr>
          <p:cNvPr id="46203" name="Text Box 123"/>
          <p:cNvSpPr txBox="1">
            <a:spLocks noChangeArrowheads="1"/>
          </p:cNvSpPr>
          <p:nvPr/>
        </p:nvSpPr>
        <p:spPr bwMode="auto">
          <a:xfrm>
            <a:off x="6146800" y="3878263"/>
            <a:ext cx="1028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b="1">
                <a:solidFill>
                  <a:srgbClr val="FF0000"/>
                </a:solidFill>
                <a:latin typeface="Calibri" pitchFamily="34" charset="0"/>
              </a:rPr>
              <a:t>413,12</a:t>
            </a:r>
          </a:p>
        </p:txBody>
      </p:sp>
      <p:sp>
        <p:nvSpPr>
          <p:cNvPr id="46217" name="Text Box 137"/>
          <p:cNvSpPr txBox="1">
            <a:spLocks noChangeArrowheads="1"/>
          </p:cNvSpPr>
          <p:nvPr/>
        </p:nvSpPr>
        <p:spPr bwMode="auto">
          <a:xfrm>
            <a:off x="3022600" y="3281363"/>
            <a:ext cx="1028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2400" b="1">
                <a:solidFill>
                  <a:srgbClr val="FF0000"/>
                </a:solidFill>
                <a:latin typeface="Calibri" pitchFamily="34" charset="0"/>
              </a:rPr>
              <a:t> </a:t>
            </a:r>
            <a:r>
              <a:rPr lang="en-US" b="1">
                <a:solidFill>
                  <a:srgbClr val="FF0000"/>
                </a:solidFill>
                <a:latin typeface="Calibri" pitchFamily="34" charset="0"/>
              </a:rPr>
              <a:t>60,3</a:t>
            </a:r>
          </a:p>
        </p:txBody>
      </p:sp>
      <p:sp>
        <p:nvSpPr>
          <p:cNvPr id="46230" name="Rectangle 150"/>
          <p:cNvSpPr>
            <a:spLocks noChangeArrowheads="1"/>
          </p:cNvSpPr>
          <p:nvPr/>
        </p:nvSpPr>
        <p:spPr bwMode="auto">
          <a:xfrm>
            <a:off x="6299200" y="2405063"/>
            <a:ext cx="569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FF0000"/>
                </a:solidFill>
                <a:latin typeface="Calibri" pitchFamily="34" charset="0"/>
              </a:rPr>
              <a:t>161</a:t>
            </a:r>
          </a:p>
        </p:txBody>
      </p:sp>
      <p:sp>
        <p:nvSpPr>
          <p:cNvPr id="46231" name="Text Box 151"/>
          <p:cNvSpPr txBox="1">
            <a:spLocks noChangeArrowheads="1"/>
          </p:cNvSpPr>
          <p:nvPr/>
        </p:nvSpPr>
        <p:spPr bwMode="auto">
          <a:xfrm>
            <a:off x="6146800" y="4322763"/>
            <a:ext cx="1028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b="1">
                <a:solidFill>
                  <a:srgbClr val="FF0000"/>
                </a:solidFill>
                <a:latin typeface="Calibri" pitchFamily="34" charset="0"/>
              </a:rPr>
              <a:t>103,93</a:t>
            </a:r>
          </a:p>
        </p:txBody>
      </p:sp>
      <p:sp>
        <p:nvSpPr>
          <p:cNvPr id="46236" name="Text Box 156"/>
          <p:cNvSpPr txBox="1">
            <a:spLocks noChangeArrowheads="1"/>
          </p:cNvSpPr>
          <p:nvPr/>
        </p:nvSpPr>
        <p:spPr bwMode="auto">
          <a:xfrm>
            <a:off x="2921000" y="2290763"/>
            <a:ext cx="10287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2800" b="1">
                <a:solidFill>
                  <a:srgbClr val="FF0000"/>
                </a:solidFill>
                <a:latin typeface="Calibri" pitchFamily="34" charset="0"/>
              </a:rPr>
              <a:t> </a:t>
            </a:r>
            <a:r>
              <a:rPr lang="en-US" b="1">
                <a:solidFill>
                  <a:srgbClr val="FF0000"/>
                </a:solidFill>
                <a:latin typeface="Calibri" pitchFamily="34" charset="0"/>
              </a:rPr>
              <a:t>1250</a:t>
            </a:r>
          </a:p>
        </p:txBody>
      </p:sp>
      <p:sp>
        <p:nvSpPr>
          <p:cNvPr id="46237" name="Text Box 157"/>
          <p:cNvSpPr txBox="1">
            <a:spLocks noChangeArrowheads="1"/>
          </p:cNvSpPr>
          <p:nvPr/>
        </p:nvSpPr>
        <p:spPr bwMode="auto">
          <a:xfrm>
            <a:off x="2997200" y="4627563"/>
            <a:ext cx="10287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0000"/>
                </a:solidFill>
                <a:latin typeface="Calibri" pitchFamily="34" charset="0"/>
              </a:rPr>
              <a:t> </a:t>
            </a:r>
            <a:r>
              <a:rPr lang="en-US" b="1">
                <a:solidFill>
                  <a:srgbClr val="FF0000"/>
                </a:solidFill>
                <a:latin typeface="Calibri" pitchFamily="34" charset="0"/>
              </a:rPr>
              <a:t>297,8</a:t>
            </a:r>
          </a:p>
        </p:txBody>
      </p:sp>
      <p:sp>
        <p:nvSpPr>
          <p:cNvPr id="46238" name="Text Box 158"/>
          <p:cNvSpPr txBox="1">
            <a:spLocks noChangeArrowheads="1"/>
          </p:cNvSpPr>
          <p:nvPr/>
        </p:nvSpPr>
        <p:spPr bwMode="auto">
          <a:xfrm>
            <a:off x="127000" y="3357563"/>
            <a:ext cx="1752600"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b="1" i="1">
                <a:solidFill>
                  <a:srgbClr val="3333FF"/>
                </a:solidFill>
                <a:latin typeface="Calibri" pitchFamily="34" charset="0"/>
              </a:rPr>
              <a:t>In-đô-nê-xi-a</a:t>
            </a:r>
          </a:p>
        </p:txBody>
      </p:sp>
      <p:sp>
        <p:nvSpPr>
          <p:cNvPr id="46243" name="Rectangle 163"/>
          <p:cNvSpPr>
            <a:spLocks noChangeArrowheads="1"/>
          </p:cNvSpPr>
          <p:nvPr/>
        </p:nvSpPr>
        <p:spPr bwMode="auto">
          <a:xfrm>
            <a:off x="127000" y="3878263"/>
            <a:ext cx="1392238"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1">
                <a:solidFill>
                  <a:srgbClr val="008000"/>
                </a:solidFill>
                <a:latin typeface="Calibri" pitchFamily="34" charset="0"/>
              </a:rPr>
              <a:t>A-rập Xê-út</a:t>
            </a:r>
          </a:p>
        </p:txBody>
      </p:sp>
      <p:sp>
        <p:nvSpPr>
          <p:cNvPr id="46244" name="Text Box 164"/>
          <p:cNvSpPr txBox="1">
            <a:spLocks noChangeArrowheads="1"/>
          </p:cNvSpPr>
          <p:nvPr/>
        </p:nvSpPr>
        <p:spPr bwMode="auto">
          <a:xfrm>
            <a:off x="152400" y="4348163"/>
            <a:ext cx="1066800" cy="3968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b="1" i="1">
                <a:solidFill>
                  <a:srgbClr val="008000"/>
                </a:solidFill>
                <a:latin typeface="Calibri" pitchFamily="34" charset="0"/>
              </a:rPr>
              <a:t>Cô-oét</a:t>
            </a:r>
          </a:p>
        </p:txBody>
      </p:sp>
      <p:sp>
        <p:nvSpPr>
          <p:cNvPr id="69700" name="Rectangle 68"/>
          <p:cNvSpPr>
            <a:spLocks noChangeArrowheads="1"/>
          </p:cNvSpPr>
          <p:nvPr/>
        </p:nvSpPr>
        <p:spPr bwMode="auto">
          <a:xfrm>
            <a:off x="762000" y="5486400"/>
            <a:ext cx="80772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200">
                <a:solidFill>
                  <a:srgbClr val="FF0000"/>
                </a:solidFill>
              </a:rPr>
              <a:t>Những nước nào khai thác than, và dầu mỏ nhiều nhất </a:t>
            </a:r>
          </a:p>
          <a:p>
            <a:r>
              <a:rPr lang="en-US" sz="2200">
                <a:solidFill>
                  <a:srgbClr val="FF0000"/>
                </a:solidFill>
              </a:rPr>
              <a:t>Những nước nào sử dụng sản phẩm khai thác chủ yếu để xuất khẩu (So sánh sản lượng khai thác , sản lượng tiêu dùng )</a:t>
            </a:r>
          </a:p>
        </p:txBody>
      </p:sp>
    </p:spTree>
    <p:extLst>
      <p:ext uri="{BB962C8B-B14F-4D97-AF65-F5344CB8AC3E}">
        <p14:creationId xmlns:p14="http://schemas.microsoft.com/office/powerpoint/2010/main" val="1981295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6248"/>
                                        </p:tgtEl>
                                        <p:attrNameLst>
                                          <p:attrName>style.visibility</p:attrName>
                                        </p:attrNameLst>
                                      </p:cBhvr>
                                      <p:to>
                                        <p:strVal val="visible"/>
                                      </p:to>
                                    </p:set>
                                    <p:anim calcmode="lin" valueType="num">
                                      <p:cBhvr>
                                        <p:cTn id="7" dur="500" fill="hold"/>
                                        <p:tgtEl>
                                          <p:spTgt spid="46248"/>
                                        </p:tgtEl>
                                        <p:attrNameLst>
                                          <p:attrName>ppt_w</p:attrName>
                                        </p:attrNameLst>
                                      </p:cBhvr>
                                      <p:tavLst>
                                        <p:tav tm="0">
                                          <p:val>
                                            <p:fltVal val="0"/>
                                          </p:val>
                                        </p:tav>
                                        <p:tav tm="100000">
                                          <p:val>
                                            <p:strVal val="#ppt_w"/>
                                          </p:val>
                                        </p:tav>
                                      </p:tavLst>
                                    </p:anim>
                                    <p:anim calcmode="lin" valueType="num">
                                      <p:cBhvr>
                                        <p:cTn id="8" dur="500" fill="hold"/>
                                        <p:tgtEl>
                                          <p:spTgt spid="46248"/>
                                        </p:tgtEl>
                                        <p:attrNameLst>
                                          <p:attrName>ppt_h</p:attrName>
                                        </p:attrNameLst>
                                      </p:cBhvr>
                                      <p:tavLst>
                                        <p:tav tm="0">
                                          <p:val>
                                            <p:fltVal val="0"/>
                                          </p:val>
                                        </p:tav>
                                        <p:tav tm="100000">
                                          <p:val>
                                            <p:strVal val="#ppt_h"/>
                                          </p:val>
                                        </p:tav>
                                      </p:tavLst>
                                    </p:anim>
                                    <p:animEffect transition="in" filter="fade">
                                      <p:cBhvr>
                                        <p:cTn id="9" dur="500"/>
                                        <p:tgtEl>
                                          <p:spTgt spid="4624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6202"/>
                                        </p:tgtEl>
                                        <p:attrNameLst>
                                          <p:attrName>style.visibility</p:attrName>
                                        </p:attrNameLst>
                                      </p:cBhvr>
                                      <p:to>
                                        <p:strVal val="visible"/>
                                      </p:to>
                                    </p:set>
                                    <p:anim calcmode="lin" valueType="num">
                                      <p:cBhvr>
                                        <p:cTn id="12" dur="500" fill="hold"/>
                                        <p:tgtEl>
                                          <p:spTgt spid="46202"/>
                                        </p:tgtEl>
                                        <p:attrNameLst>
                                          <p:attrName>ppt_w</p:attrName>
                                        </p:attrNameLst>
                                      </p:cBhvr>
                                      <p:tavLst>
                                        <p:tav tm="0">
                                          <p:val>
                                            <p:fltVal val="0"/>
                                          </p:val>
                                        </p:tav>
                                        <p:tav tm="100000">
                                          <p:val>
                                            <p:strVal val="#ppt_w"/>
                                          </p:val>
                                        </p:tav>
                                      </p:tavLst>
                                    </p:anim>
                                    <p:anim calcmode="lin" valueType="num">
                                      <p:cBhvr>
                                        <p:cTn id="13" dur="500" fill="hold"/>
                                        <p:tgtEl>
                                          <p:spTgt spid="46202"/>
                                        </p:tgtEl>
                                        <p:attrNameLst>
                                          <p:attrName>ppt_h</p:attrName>
                                        </p:attrNameLst>
                                      </p:cBhvr>
                                      <p:tavLst>
                                        <p:tav tm="0">
                                          <p:val>
                                            <p:fltVal val="0"/>
                                          </p:val>
                                        </p:tav>
                                        <p:tav tm="100000">
                                          <p:val>
                                            <p:strVal val="#ppt_h"/>
                                          </p:val>
                                        </p:tav>
                                      </p:tavLst>
                                    </p:anim>
                                    <p:animEffect transition="in" filter="fade">
                                      <p:cBhvr>
                                        <p:cTn id="14" dur="500"/>
                                        <p:tgtEl>
                                          <p:spTgt spid="46202"/>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6203"/>
                                        </p:tgtEl>
                                        <p:attrNameLst>
                                          <p:attrName>style.visibility</p:attrName>
                                        </p:attrNameLst>
                                      </p:cBhvr>
                                      <p:to>
                                        <p:strVal val="visible"/>
                                      </p:to>
                                    </p:set>
                                    <p:anim calcmode="lin" valueType="num">
                                      <p:cBhvr>
                                        <p:cTn id="17" dur="500" fill="hold"/>
                                        <p:tgtEl>
                                          <p:spTgt spid="46203"/>
                                        </p:tgtEl>
                                        <p:attrNameLst>
                                          <p:attrName>ppt_w</p:attrName>
                                        </p:attrNameLst>
                                      </p:cBhvr>
                                      <p:tavLst>
                                        <p:tav tm="0">
                                          <p:val>
                                            <p:fltVal val="0"/>
                                          </p:val>
                                        </p:tav>
                                        <p:tav tm="100000">
                                          <p:val>
                                            <p:strVal val="#ppt_w"/>
                                          </p:val>
                                        </p:tav>
                                      </p:tavLst>
                                    </p:anim>
                                    <p:anim calcmode="lin" valueType="num">
                                      <p:cBhvr>
                                        <p:cTn id="18" dur="500" fill="hold"/>
                                        <p:tgtEl>
                                          <p:spTgt spid="46203"/>
                                        </p:tgtEl>
                                        <p:attrNameLst>
                                          <p:attrName>ppt_h</p:attrName>
                                        </p:attrNameLst>
                                      </p:cBhvr>
                                      <p:tavLst>
                                        <p:tav tm="0">
                                          <p:val>
                                            <p:fltVal val="0"/>
                                          </p:val>
                                        </p:tav>
                                        <p:tav tm="100000">
                                          <p:val>
                                            <p:strVal val="#ppt_h"/>
                                          </p:val>
                                        </p:tav>
                                      </p:tavLst>
                                    </p:anim>
                                    <p:animEffect transition="in" filter="fade">
                                      <p:cBhvr>
                                        <p:cTn id="19" dur="500"/>
                                        <p:tgtEl>
                                          <p:spTgt spid="46203"/>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46217"/>
                                        </p:tgtEl>
                                        <p:attrNameLst>
                                          <p:attrName>style.visibility</p:attrName>
                                        </p:attrNameLst>
                                      </p:cBhvr>
                                      <p:to>
                                        <p:strVal val="visible"/>
                                      </p:to>
                                    </p:set>
                                    <p:anim calcmode="lin" valueType="num">
                                      <p:cBhvr>
                                        <p:cTn id="22" dur="500" fill="hold"/>
                                        <p:tgtEl>
                                          <p:spTgt spid="46217"/>
                                        </p:tgtEl>
                                        <p:attrNameLst>
                                          <p:attrName>ppt_w</p:attrName>
                                        </p:attrNameLst>
                                      </p:cBhvr>
                                      <p:tavLst>
                                        <p:tav tm="0">
                                          <p:val>
                                            <p:fltVal val="0"/>
                                          </p:val>
                                        </p:tav>
                                        <p:tav tm="100000">
                                          <p:val>
                                            <p:strVal val="#ppt_w"/>
                                          </p:val>
                                        </p:tav>
                                      </p:tavLst>
                                    </p:anim>
                                    <p:anim calcmode="lin" valueType="num">
                                      <p:cBhvr>
                                        <p:cTn id="23" dur="500" fill="hold"/>
                                        <p:tgtEl>
                                          <p:spTgt spid="46217"/>
                                        </p:tgtEl>
                                        <p:attrNameLst>
                                          <p:attrName>ppt_h</p:attrName>
                                        </p:attrNameLst>
                                      </p:cBhvr>
                                      <p:tavLst>
                                        <p:tav tm="0">
                                          <p:val>
                                            <p:fltVal val="0"/>
                                          </p:val>
                                        </p:tav>
                                        <p:tav tm="100000">
                                          <p:val>
                                            <p:strVal val="#ppt_h"/>
                                          </p:val>
                                        </p:tav>
                                      </p:tavLst>
                                    </p:anim>
                                    <p:animEffect transition="in" filter="fade">
                                      <p:cBhvr>
                                        <p:cTn id="24" dur="500"/>
                                        <p:tgtEl>
                                          <p:spTgt spid="46217"/>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46230"/>
                                        </p:tgtEl>
                                        <p:attrNameLst>
                                          <p:attrName>style.visibility</p:attrName>
                                        </p:attrNameLst>
                                      </p:cBhvr>
                                      <p:to>
                                        <p:strVal val="visible"/>
                                      </p:to>
                                    </p:set>
                                    <p:anim calcmode="lin" valueType="num">
                                      <p:cBhvr>
                                        <p:cTn id="27" dur="500" fill="hold"/>
                                        <p:tgtEl>
                                          <p:spTgt spid="46230"/>
                                        </p:tgtEl>
                                        <p:attrNameLst>
                                          <p:attrName>ppt_w</p:attrName>
                                        </p:attrNameLst>
                                      </p:cBhvr>
                                      <p:tavLst>
                                        <p:tav tm="0">
                                          <p:val>
                                            <p:fltVal val="0"/>
                                          </p:val>
                                        </p:tav>
                                        <p:tav tm="100000">
                                          <p:val>
                                            <p:strVal val="#ppt_w"/>
                                          </p:val>
                                        </p:tav>
                                      </p:tavLst>
                                    </p:anim>
                                    <p:anim calcmode="lin" valueType="num">
                                      <p:cBhvr>
                                        <p:cTn id="28" dur="500" fill="hold"/>
                                        <p:tgtEl>
                                          <p:spTgt spid="46230"/>
                                        </p:tgtEl>
                                        <p:attrNameLst>
                                          <p:attrName>ppt_h</p:attrName>
                                        </p:attrNameLst>
                                      </p:cBhvr>
                                      <p:tavLst>
                                        <p:tav tm="0">
                                          <p:val>
                                            <p:fltVal val="0"/>
                                          </p:val>
                                        </p:tav>
                                        <p:tav tm="100000">
                                          <p:val>
                                            <p:strVal val="#ppt_h"/>
                                          </p:val>
                                        </p:tav>
                                      </p:tavLst>
                                    </p:anim>
                                    <p:animEffect transition="in" filter="fade">
                                      <p:cBhvr>
                                        <p:cTn id="29" dur="500"/>
                                        <p:tgtEl>
                                          <p:spTgt spid="46230"/>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46231"/>
                                        </p:tgtEl>
                                        <p:attrNameLst>
                                          <p:attrName>style.visibility</p:attrName>
                                        </p:attrNameLst>
                                      </p:cBhvr>
                                      <p:to>
                                        <p:strVal val="visible"/>
                                      </p:to>
                                    </p:set>
                                    <p:anim calcmode="lin" valueType="num">
                                      <p:cBhvr>
                                        <p:cTn id="32" dur="500" fill="hold"/>
                                        <p:tgtEl>
                                          <p:spTgt spid="46231"/>
                                        </p:tgtEl>
                                        <p:attrNameLst>
                                          <p:attrName>ppt_w</p:attrName>
                                        </p:attrNameLst>
                                      </p:cBhvr>
                                      <p:tavLst>
                                        <p:tav tm="0">
                                          <p:val>
                                            <p:fltVal val="0"/>
                                          </p:val>
                                        </p:tav>
                                        <p:tav tm="100000">
                                          <p:val>
                                            <p:strVal val="#ppt_w"/>
                                          </p:val>
                                        </p:tav>
                                      </p:tavLst>
                                    </p:anim>
                                    <p:anim calcmode="lin" valueType="num">
                                      <p:cBhvr>
                                        <p:cTn id="33" dur="500" fill="hold"/>
                                        <p:tgtEl>
                                          <p:spTgt spid="46231"/>
                                        </p:tgtEl>
                                        <p:attrNameLst>
                                          <p:attrName>ppt_h</p:attrName>
                                        </p:attrNameLst>
                                      </p:cBhvr>
                                      <p:tavLst>
                                        <p:tav tm="0">
                                          <p:val>
                                            <p:fltVal val="0"/>
                                          </p:val>
                                        </p:tav>
                                        <p:tav tm="100000">
                                          <p:val>
                                            <p:strVal val="#ppt_h"/>
                                          </p:val>
                                        </p:tav>
                                      </p:tavLst>
                                    </p:anim>
                                    <p:animEffect transition="in" filter="fade">
                                      <p:cBhvr>
                                        <p:cTn id="34" dur="500"/>
                                        <p:tgtEl>
                                          <p:spTgt spid="46231"/>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46236"/>
                                        </p:tgtEl>
                                        <p:attrNameLst>
                                          <p:attrName>style.visibility</p:attrName>
                                        </p:attrNameLst>
                                      </p:cBhvr>
                                      <p:to>
                                        <p:strVal val="visible"/>
                                      </p:to>
                                    </p:set>
                                    <p:anim calcmode="lin" valueType="num">
                                      <p:cBhvr>
                                        <p:cTn id="37" dur="500" fill="hold"/>
                                        <p:tgtEl>
                                          <p:spTgt spid="46236"/>
                                        </p:tgtEl>
                                        <p:attrNameLst>
                                          <p:attrName>ppt_w</p:attrName>
                                        </p:attrNameLst>
                                      </p:cBhvr>
                                      <p:tavLst>
                                        <p:tav tm="0">
                                          <p:val>
                                            <p:fltVal val="0"/>
                                          </p:val>
                                        </p:tav>
                                        <p:tav tm="100000">
                                          <p:val>
                                            <p:strVal val="#ppt_w"/>
                                          </p:val>
                                        </p:tav>
                                      </p:tavLst>
                                    </p:anim>
                                    <p:anim calcmode="lin" valueType="num">
                                      <p:cBhvr>
                                        <p:cTn id="38" dur="500" fill="hold"/>
                                        <p:tgtEl>
                                          <p:spTgt spid="46236"/>
                                        </p:tgtEl>
                                        <p:attrNameLst>
                                          <p:attrName>ppt_h</p:attrName>
                                        </p:attrNameLst>
                                      </p:cBhvr>
                                      <p:tavLst>
                                        <p:tav tm="0">
                                          <p:val>
                                            <p:fltVal val="0"/>
                                          </p:val>
                                        </p:tav>
                                        <p:tav tm="100000">
                                          <p:val>
                                            <p:strVal val="#ppt_h"/>
                                          </p:val>
                                        </p:tav>
                                      </p:tavLst>
                                    </p:anim>
                                    <p:animEffect transition="in" filter="fade">
                                      <p:cBhvr>
                                        <p:cTn id="39" dur="500"/>
                                        <p:tgtEl>
                                          <p:spTgt spid="46236"/>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46237"/>
                                        </p:tgtEl>
                                        <p:attrNameLst>
                                          <p:attrName>style.visibility</p:attrName>
                                        </p:attrNameLst>
                                      </p:cBhvr>
                                      <p:to>
                                        <p:strVal val="visible"/>
                                      </p:to>
                                    </p:set>
                                    <p:anim calcmode="lin" valueType="num">
                                      <p:cBhvr>
                                        <p:cTn id="42" dur="500" fill="hold"/>
                                        <p:tgtEl>
                                          <p:spTgt spid="46237"/>
                                        </p:tgtEl>
                                        <p:attrNameLst>
                                          <p:attrName>ppt_w</p:attrName>
                                        </p:attrNameLst>
                                      </p:cBhvr>
                                      <p:tavLst>
                                        <p:tav tm="0">
                                          <p:val>
                                            <p:fltVal val="0"/>
                                          </p:val>
                                        </p:tav>
                                        <p:tav tm="100000">
                                          <p:val>
                                            <p:strVal val="#ppt_w"/>
                                          </p:val>
                                        </p:tav>
                                      </p:tavLst>
                                    </p:anim>
                                    <p:anim calcmode="lin" valueType="num">
                                      <p:cBhvr>
                                        <p:cTn id="43" dur="500" fill="hold"/>
                                        <p:tgtEl>
                                          <p:spTgt spid="46237"/>
                                        </p:tgtEl>
                                        <p:attrNameLst>
                                          <p:attrName>ppt_h</p:attrName>
                                        </p:attrNameLst>
                                      </p:cBhvr>
                                      <p:tavLst>
                                        <p:tav tm="0">
                                          <p:val>
                                            <p:fltVal val="0"/>
                                          </p:val>
                                        </p:tav>
                                        <p:tav tm="100000">
                                          <p:val>
                                            <p:strVal val="#ppt_h"/>
                                          </p:val>
                                        </p:tav>
                                      </p:tavLst>
                                    </p:anim>
                                    <p:animEffect transition="in" filter="fade">
                                      <p:cBhvr>
                                        <p:cTn id="44" dur="500"/>
                                        <p:tgtEl>
                                          <p:spTgt spid="46237"/>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46238"/>
                                        </p:tgtEl>
                                        <p:attrNameLst>
                                          <p:attrName>style.visibility</p:attrName>
                                        </p:attrNameLst>
                                      </p:cBhvr>
                                      <p:to>
                                        <p:strVal val="visible"/>
                                      </p:to>
                                    </p:set>
                                    <p:anim calcmode="lin" valueType="num">
                                      <p:cBhvr>
                                        <p:cTn id="47" dur="500" fill="hold"/>
                                        <p:tgtEl>
                                          <p:spTgt spid="46238"/>
                                        </p:tgtEl>
                                        <p:attrNameLst>
                                          <p:attrName>ppt_w</p:attrName>
                                        </p:attrNameLst>
                                      </p:cBhvr>
                                      <p:tavLst>
                                        <p:tav tm="0">
                                          <p:val>
                                            <p:fltVal val="0"/>
                                          </p:val>
                                        </p:tav>
                                        <p:tav tm="100000">
                                          <p:val>
                                            <p:strVal val="#ppt_w"/>
                                          </p:val>
                                        </p:tav>
                                      </p:tavLst>
                                    </p:anim>
                                    <p:anim calcmode="lin" valueType="num">
                                      <p:cBhvr>
                                        <p:cTn id="48" dur="500" fill="hold"/>
                                        <p:tgtEl>
                                          <p:spTgt spid="46238"/>
                                        </p:tgtEl>
                                        <p:attrNameLst>
                                          <p:attrName>ppt_h</p:attrName>
                                        </p:attrNameLst>
                                      </p:cBhvr>
                                      <p:tavLst>
                                        <p:tav tm="0">
                                          <p:val>
                                            <p:fltVal val="0"/>
                                          </p:val>
                                        </p:tav>
                                        <p:tav tm="100000">
                                          <p:val>
                                            <p:strVal val="#ppt_h"/>
                                          </p:val>
                                        </p:tav>
                                      </p:tavLst>
                                    </p:anim>
                                    <p:animEffect transition="in" filter="fade">
                                      <p:cBhvr>
                                        <p:cTn id="49" dur="500"/>
                                        <p:tgtEl>
                                          <p:spTgt spid="46238"/>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46243"/>
                                        </p:tgtEl>
                                        <p:attrNameLst>
                                          <p:attrName>style.visibility</p:attrName>
                                        </p:attrNameLst>
                                      </p:cBhvr>
                                      <p:to>
                                        <p:strVal val="visible"/>
                                      </p:to>
                                    </p:set>
                                    <p:anim calcmode="lin" valueType="num">
                                      <p:cBhvr>
                                        <p:cTn id="52" dur="500" fill="hold"/>
                                        <p:tgtEl>
                                          <p:spTgt spid="46243"/>
                                        </p:tgtEl>
                                        <p:attrNameLst>
                                          <p:attrName>ppt_w</p:attrName>
                                        </p:attrNameLst>
                                      </p:cBhvr>
                                      <p:tavLst>
                                        <p:tav tm="0">
                                          <p:val>
                                            <p:fltVal val="0"/>
                                          </p:val>
                                        </p:tav>
                                        <p:tav tm="100000">
                                          <p:val>
                                            <p:strVal val="#ppt_w"/>
                                          </p:val>
                                        </p:tav>
                                      </p:tavLst>
                                    </p:anim>
                                    <p:anim calcmode="lin" valueType="num">
                                      <p:cBhvr>
                                        <p:cTn id="53" dur="500" fill="hold"/>
                                        <p:tgtEl>
                                          <p:spTgt spid="46243"/>
                                        </p:tgtEl>
                                        <p:attrNameLst>
                                          <p:attrName>ppt_h</p:attrName>
                                        </p:attrNameLst>
                                      </p:cBhvr>
                                      <p:tavLst>
                                        <p:tav tm="0">
                                          <p:val>
                                            <p:fltVal val="0"/>
                                          </p:val>
                                        </p:tav>
                                        <p:tav tm="100000">
                                          <p:val>
                                            <p:strVal val="#ppt_h"/>
                                          </p:val>
                                        </p:tav>
                                      </p:tavLst>
                                    </p:anim>
                                    <p:animEffect transition="in" filter="fade">
                                      <p:cBhvr>
                                        <p:cTn id="54" dur="500"/>
                                        <p:tgtEl>
                                          <p:spTgt spid="46243"/>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46244"/>
                                        </p:tgtEl>
                                        <p:attrNameLst>
                                          <p:attrName>style.visibility</p:attrName>
                                        </p:attrNameLst>
                                      </p:cBhvr>
                                      <p:to>
                                        <p:strVal val="visible"/>
                                      </p:to>
                                    </p:set>
                                    <p:anim calcmode="lin" valueType="num">
                                      <p:cBhvr>
                                        <p:cTn id="57" dur="500" fill="hold"/>
                                        <p:tgtEl>
                                          <p:spTgt spid="46244"/>
                                        </p:tgtEl>
                                        <p:attrNameLst>
                                          <p:attrName>ppt_w</p:attrName>
                                        </p:attrNameLst>
                                      </p:cBhvr>
                                      <p:tavLst>
                                        <p:tav tm="0">
                                          <p:val>
                                            <p:fltVal val="0"/>
                                          </p:val>
                                        </p:tav>
                                        <p:tav tm="100000">
                                          <p:val>
                                            <p:strVal val="#ppt_w"/>
                                          </p:val>
                                        </p:tav>
                                      </p:tavLst>
                                    </p:anim>
                                    <p:anim calcmode="lin" valueType="num">
                                      <p:cBhvr>
                                        <p:cTn id="58" dur="500" fill="hold"/>
                                        <p:tgtEl>
                                          <p:spTgt spid="46244"/>
                                        </p:tgtEl>
                                        <p:attrNameLst>
                                          <p:attrName>ppt_h</p:attrName>
                                        </p:attrNameLst>
                                      </p:cBhvr>
                                      <p:tavLst>
                                        <p:tav tm="0">
                                          <p:val>
                                            <p:fltVal val="0"/>
                                          </p:val>
                                        </p:tav>
                                        <p:tav tm="100000">
                                          <p:val>
                                            <p:strVal val="#ppt_h"/>
                                          </p:val>
                                        </p:tav>
                                      </p:tavLst>
                                    </p:anim>
                                    <p:animEffect transition="in" filter="fade">
                                      <p:cBhvr>
                                        <p:cTn id="59" dur="500"/>
                                        <p:tgtEl>
                                          <p:spTgt spid="4624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9700"/>
                                        </p:tgtEl>
                                        <p:attrNameLst>
                                          <p:attrName>style.visibility</p:attrName>
                                        </p:attrNameLst>
                                      </p:cBhvr>
                                      <p:to>
                                        <p:strVal val="visible"/>
                                      </p:to>
                                    </p:set>
                                    <p:animEffect transition="in" filter="blinds(horizontal)">
                                      <p:cBhvr>
                                        <p:cTn id="64" dur="500"/>
                                        <p:tgtEl>
                                          <p:spTgt spid="6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2" grpId="0"/>
      <p:bldP spid="46203" grpId="0"/>
      <p:bldP spid="46217" grpId="0"/>
      <p:bldP spid="46230" grpId="0"/>
      <p:bldP spid="46231" grpId="0"/>
      <p:bldP spid="46236" grpId="0"/>
      <p:bldP spid="46237" grpId="0"/>
      <p:bldP spid="46238" grpId="0" animBg="1"/>
      <p:bldP spid="46243" grpId="0" animBg="1"/>
      <p:bldP spid="46244" grpId="0" animBg="1"/>
      <p:bldP spid="6970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ANd9GcQShLRRKkVInF1q99DdIkE9X5HrDPd_gt02KX7-T6hwONpNziccS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3276600"/>
          </a:xfrm>
          <a:prstGeom prst="rect">
            <a:avLst/>
          </a:prstGeom>
          <a:noFill/>
          <a:extLst>
            <a:ext uri="{909E8E84-426E-40DD-AFC4-6F175D3DCCD1}">
              <a14:hiddenFill xmlns:a14="http://schemas.microsoft.com/office/drawing/2010/main">
                <a:solidFill>
                  <a:srgbClr val="FFFFFF"/>
                </a:solidFill>
              </a14:hiddenFill>
            </a:ext>
          </a:extLst>
        </p:spPr>
      </p:pic>
      <p:sp>
        <p:nvSpPr>
          <p:cNvPr id="72707" name="Text Box 10"/>
          <p:cNvSpPr txBox="1">
            <a:spLocks noChangeArrowheads="1"/>
          </p:cNvSpPr>
          <p:nvPr/>
        </p:nvSpPr>
        <p:spPr bwMode="auto">
          <a:xfrm>
            <a:off x="5486400" y="0"/>
            <a:ext cx="302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b="1">
                <a:latin typeface="VNI-Times" pitchFamily="2" charset="0"/>
              </a:rPr>
              <a:t>Toøa thaùp</a:t>
            </a:r>
            <a:r>
              <a:rPr lang="en-US" b="1">
                <a:latin typeface="Calibri" pitchFamily="34" charset="0"/>
              </a:rPr>
              <a:t> viễn thông</a:t>
            </a:r>
          </a:p>
        </p:txBody>
      </p:sp>
      <p:pic>
        <p:nvPicPr>
          <p:cNvPr id="72708" name="Picture 20" descr="58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276600"/>
            <a:ext cx="4572000" cy="35814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2709" name="Text Box 21"/>
          <p:cNvSpPr txBox="1">
            <a:spLocks noChangeArrowheads="1"/>
          </p:cNvSpPr>
          <p:nvPr/>
        </p:nvSpPr>
        <p:spPr bwMode="auto">
          <a:xfrm>
            <a:off x="4724400" y="335121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2400" b="1">
                <a:solidFill>
                  <a:srgbClr val="FF0000"/>
                </a:solidFill>
                <a:latin typeface="Calibri" pitchFamily="34" charset="0"/>
              </a:rPr>
              <a:t>Du lịch</a:t>
            </a:r>
          </a:p>
        </p:txBody>
      </p:sp>
      <p:pic>
        <p:nvPicPr>
          <p:cNvPr id="72710" name="Picture 6" descr="toky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72712" name="Picture 8" descr="ANd9GcQuPC5h3db3KHdOELzn7EoUeZlWchFg5tWCah5o43s1PzuvYxr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76600"/>
            <a:ext cx="45720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5969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4966" y="1703388"/>
            <a:ext cx="180975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436" y="1116013"/>
            <a:ext cx="2602706"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image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9194" y="1711325"/>
            <a:ext cx="26765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image0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9195" y="1795465"/>
            <a:ext cx="2680097"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image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2591" y="3192463"/>
            <a:ext cx="195143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image0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47162">
            <a:off x="5222083" y="2840041"/>
            <a:ext cx="2432447" cy="89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image00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4450" y="3217865"/>
            <a:ext cx="2705100" cy="187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image0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7320" y="3343277"/>
            <a:ext cx="2461022"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image0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46872" y="3211513"/>
            <a:ext cx="1719263"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image0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33951" y="4646613"/>
            <a:ext cx="2740819"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image0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33951" y="4533164"/>
            <a:ext cx="3089567" cy="232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6"/>
          <p:cNvSpPr txBox="1">
            <a:spLocks noChangeArrowheads="1"/>
          </p:cNvSpPr>
          <p:nvPr/>
        </p:nvSpPr>
        <p:spPr bwMode="auto">
          <a:xfrm>
            <a:off x="788159" y="2763555"/>
            <a:ext cx="3003983" cy="1569660"/>
          </a:xfrm>
          <a:prstGeom prst="rect">
            <a:avLst/>
          </a:prstGeom>
          <a:noFill/>
          <a:ln w="9525">
            <a:noFill/>
            <a:miter lim="800000"/>
            <a:headEnd/>
            <a:tailEnd/>
          </a:ln>
          <a:effectLst/>
        </p:spPr>
        <p:txBody>
          <a:bodyPr wrap="square">
            <a:spAutoFit/>
          </a:bodyPr>
          <a:lstStyle/>
          <a:p>
            <a:pPr algn="ctr">
              <a:spcBef>
                <a:spcPct val="50000"/>
              </a:spcBef>
              <a:defRPr/>
            </a:pP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TÌNH HÌNH PHÁT TRIỂN KINH TẾ- XÃ HỘI Ở CÁC NƯỚC CHÂU Á</a:t>
            </a:r>
          </a:p>
        </p:txBody>
      </p:sp>
      <p:sp>
        <p:nvSpPr>
          <p:cNvPr id="15" name="Hộp_Văn_Bản 14"/>
          <p:cNvSpPr txBox="1"/>
          <p:nvPr/>
        </p:nvSpPr>
        <p:spPr>
          <a:xfrm>
            <a:off x="1828800" y="304800"/>
            <a:ext cx="4634602" cy="400110"/>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0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TÓM TẮT BÀI BẰNG SƠ ĐỒ TƯ DUY</a:t>
            </a:r>
            <a:endParaRPr lang="en-US" sz="20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62592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up)">
                                      <p:cBhvr>
                                        <p:cTn id="52" dur="500"/>
                                        <p:tgtEl>
                                          <p:spTgt spid="1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up)">
                                      <p:cBhvr>
                                        <p:cTn id="57" dur="500"/>
                                        <p:tgtEl>
                                          <p:spTgt spid="1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up)">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65375"/>
            <a:ext cx="8229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Hộp_Văn_Bản 3"/>
          <p:cNvSpPr txBox="1"/>
          <p:nvPr/>
        </p:nvSpPr>
        <p:spPr>
          <a:xfrm>
            <a:off x="2743200" y="1600200"/>
            <a:ext cx="184731" cy="369332"/>
          </a:xfrm>
          <a:prstGeom prst="rect">
            <a:avLst/>
          </a:prstGeom>
          <a:noFill/>
        </p:spPr>
        <p:txBody>
          <a:bodyPr wrap="none" rtlCol="0">
            <a:spAutoFit/>
          </a:bodyPr>
          <a:lstStyle/>
          <a:p>
            <a:endParaRPr lang="en-US"/>
          </a:p>
        </p:txBody>
      </p:sp>
      <p:sp>
        <p:nvSpPr>
          <p:cNvPr id="5" name="Hộp_Văn_Bản 4"/>
          <p:cNvSpPr txBox="1"/>
          <p:nvPr/>
        </p:nvSpPr>
        <p:spPr>
          <a:xfrm>
            <a:off x="228600" y="228599"/>
            <a:ext cx="8686800" cy="6781801"/>
          </a:xfrm>
          <a:prstGeom prst="rect">
            <a:avLst/>
          </a:prstGeom>
          <a:noFill/>
        </p:spPr>
        <p:txBody>
          <a:bodyPr wrap="none" rtlCol="0">
            <a:prstTxWarp prst="textArchUp">
              <a:avLst>
                <a:gd name="adj" fmla="val 10762609"/>
              </a:avLst>
            </a:prstTxWarp>
            <a:spAutoFit/>
          </a:bodyPr>
          <a:lstStyle/>
          <a:p>
            <a:pPr algn="ctr"/>
            <a:r>
              <a:rPr lang="en-US" sz="3600" b="1" kern="10">
                <a:ln w="12700">
                  <a:solidFill>
                    <a:srgbClr val="FF0000"/>
                  </a:solidFill>
                  <a:round/>
                  <a:headEnd/>
                  <a:tailEnd/>
                </a:ln>
                <a:solidFill>
                  <a:srgbClr val="0070C0">
                    <a:alpha val="50195"/>
                  </a:srgbClr>
                </a:solidFill>
                <a:effectLst>
                  <a:outerShdw dist="45791" dir="2021404" algn="ctr" rotWithShape="0">
                    <a:srgbClr val="9999FF"/>
                  </a:outerShdw>
                </a:effectLst>
                <a:cs typeface="Times New Roman" panose="02020603050405020304" pitchFamily="18" charset="0"/>
              </a:rPr>
              <a:t>TỔ 2 CẢM ƠN CÔ VÀ CÁC BẠN ĐÃ TỚI DỰ BÀI THUYẾT TRÌNH NÀY </a:t>
            </a:r>
            <a:endParaRPr lang="vi-VN" sz="3600" b="1" kern="10" dirty="0">
              <a:ln w="12700">
                <a:solidFill>
                  <a:srgbClr val="FF0000"/>
                </a:solidFill>
                <a:round/>
                <a:headEnd/>
                <a:tailEnd/>
              </a:ln>
              <a:solidFill>
                <a:srgbClr val="0070C0">
                  <a:alpha val="50195"/>
                </a:srgbClr>
              </a:solidFill>
              <a:effectLst>
                <a:outerShdw dist="45791" dir="2021404" algn="ctr" rotWithShape="0">
                  <a:srgbClr val="9999FF"/>
                </a:outerShdw>
              </a:effectLst>
              <a:cs typeface="Times New Roman" panose="02020603050405020304" pitchFamily="18" charset="0"/>
            </a:endParaRPr>
          </a:p>
        </p:txBody>
      </p:sp>
      <p:sp>
        <p:nvSpPr>
          <p:cNvPr id="3" name="Hộp_Văn_Bản 2"/>
          <p:cNvSpPr txBox="1"/>
          <p:nvPr/>
        </p:nvSpPr>
        <p:spPr>
          <a:xfrm>
            <a:off x="1981200" y="1018572"/>
            <a:ext cx="4929555" cy="369332"/>
          </a:xfrm>
          <a:prstGeom prst="rect">
            <a:avLst/>
          </a:prstGeom>
          <a:noFill/>
        </p:spPr>
        <p:txBody>
          <a:bodyPr wrap="none" rtlCol="0">
            <a:spAutoFit/>
          </a:bodyPr>
          <a:lstStyle/>
          <a:p>
            <a:pPr algn="ctr"/>
            <a:r>
              <a:rPr lang="en-US" b="1" kern="10">
                <a:ln w="9525">
                  <a:solidFill>
                    <a:srgbClr val="0000FF"/>
                  </a:solidFill>
                  <a:round/>
                  <a:headEnd/>
                  <a:tailEnd/>
                </a:ln>
                <a:effectLst>
                  <a:outerShdw dist="35921" dir="2700000" algn="ctr" rotWithShape="0">
                    <a:srgbClr val="808080">
                      <a:alpha val="79999"/>
                    </a:srgbClr>
                  </a:outerShdw>
                </a:effectLst>
                <a:cs typeface="Times New Roman" panose="02020603050405020304" pitchFamily="18" charset="0"/>
              </a:rPr>
              <a:t>CHÚC CÁC BẠN CÓ MỘT TIẾT HỌC VUI VẺ</a:t>
            </a:r>
            <a:endParaRPr lang="vi-VN" b="1" kern="10" dirty="0">
              <a:ln w="9525">
                <a:solidFill>
                  <a:srgbClr val="0000FF"/>
                </a:solidFill>
                <a:round/>
                <a:headEnd/>
                <a:tailEnd/>
              </a:ln>
              <a:effectLst>
                <a:outerShdw dist="35921" dir="2700000" algn="ctr" rotWithShape="0">
                  <a:srgbClr val="808080">
                    <a:alpha val="79999"/>
                  </a:srgbClr>
                </a:outerShdw>
              </a:effectLst>
              <a:cs typeface="Times New Roman" panose="02020603050405020304" pitchFamily="18" charset="0"/>
            </a:endParaRPr>
          </a:p>
        </p:txBody>
      </p:sp>
    </p:spTree>
    <p:extLst>
      <p:ext uri="{BB962C8B-B14F-4D97-AF65-F5344CB8AC3E}">
        <p14:creationId xmlns:p14="http://schemas.microsoft.com/office/powerpoint/2010/main" val="198178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Rectangle 30"/>
          <p:cNvSpPr>
            <a:spLocks noChangeArrowheads="1"/>
          </p:cNvSpPr>
          <p:nvPr/>
        </p:nvSpPr>
        <p:spPr bwMode="auto">
          <a:xfrm>
            <a:off x="2286000" y="300301"/>
            <a:ext cx="51054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4800" b="1" smtClean="0">
                <a:solidFill>
                  <a:srgbClr val="FF0000"/>
                </a:solidFill>
              </a:rPr>
              <a:t> </a:t>
            </a:r>
            <a:r>
              <a:rPr lang="en-US" sz="4800" b="1">
                <a:solidFill>
                  <a:srgbClr val="FF0000"/>
                </a:solidFill>
              </a:rPr>
              <a:t>Bài 8</a:t>
            </a:r>
            <a:r>
              <a:rPr lang="en-US" sz="4800">
                <a:solidFill>
                  <a:srgbClr val="FF0000"/>
                </a:solidFill>
              </a:rPr>
              <a:t/>
            </a:r>
            <a:br>
              <a:rPr lang="en-US" sz="4800">
                <a:solidFill>
                  <a:srgbClr val="FF0000"/>
                </a:solidFill>
              </a:rPr>
            </a:br>
            <a:endParaRPr lang="en-US" sz="4800">
              <a:solidFill>
                <a:srgbClr val="FF0000"/>
              </a:solidFill>
            </a:endParaRPr>
          </a:p>
        </p:txBody>
      </p:sp>
      <p:sp>
        <p:nvSpPr>
          <p:cNvPr id="2" name="Rectangle 1"/>
          <p:cNvSpPr/>
          <p:nvPr/>
        </p:nvSpPr>
        <p:spPr>
          <a:xfrm>
            <a:off x="13648" y="710729"/>
            <a:ext cx="9130352" cy="19494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smtClean="0">
                <a:solidFill>
                  <a:srgbClr val="0000FF"/>
                </a:solidFill>
                <a:latin typeface="Arial" panose="020B0604020202020204" pitchFamily="34" charset="0"/>
                <a:cs typeface="Arial" panose="020B0604020202020204" pitchFamily="34" charset="0"/>
              </a:rPr>
              <a:t>TÌNH HÌNH PHÁT TRIỂN KINH TẾ - XÃ HỘI Ở CÁC NƯỚC CHÂU Á</a:t>
            </a:r>
            <a:endParaRPr lang="vi-VN" sz="3600" b="1">
              <a:solidFill>
                <a:srgbClr val="0000FF"/>
              </a:solidFill>
              <a:latin typeface="Arial" panose="020B0604020202020204" pitchFamily="34" charset="0"/>
              <a:cs typeface="Arial" panose="020B0604020202020204" pitchFamily="34" charset="0"/>
            </a:endParaRPr>
          </a:p>
        </p:txBody>
      </p:sp>
      <p:sp>
        <p:nvSpPr>
          <p:cNvPr id="3" name="Rectangle 2"/>
          <p:cNvSpPr/>
          <p:nvPr/>
        </p:nvSpPr>
        <p:spPr>
          <a:xfrm>
            <a:off x="304800" y="2293769"/>
            <a:ext cx="4648200" cy="65722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3200" b="1" smtClean="0">
                <a:latin typeface="Arial" panose="020B0604020202020204" pitchFamily="34" charset="0"/>
                <a:cs typeface="Arial" panose="020B0604020202020204" pitchFamily="34" charset="0"/>
              </a:rPr>
              <a:t>1. Nông nghiệp</a:t>
            </a:r>
            <a:endParaRPr lang="vi-VN" sz="3200" b="1">
              <a:latin typeface="Arial" panose="020B0604020202020204" pitchFamily="34" charset="0"/>
              <a:cs typeface="Arial" panose="020B0604020202020204" pitchFamily="34" charset="0"/>
            </a:endParaRPr>
          </a:p>
        </p:txBody>
      </p:sp>
      <p:cxnSp>
        <p:nvCxnSpPr>
          <p:cNvPr id="5" name="Straight Connector 4"/>
          <p:cNvCxnSpPr/>
          <p:nvPr/>
        </p:nvCxnSpPr>
        <p:spPr>
          <a:xfrm>
            <a:off x="4471912" y="2661216"/>
            <a:ext cx="0" cy="3183672"/>
          </a:xfrm>
          <a:prstGeom prst="line">
            <a:avLst/>
          </a:prstGeom>
        </p:spPr>
        <p:style>
          <a:lnRef idx="1">
            <a:schemeClr val="dk1"/>
          </a:lnRef>
          <a:fillRef idx="0">
            <a:schemeClr val="dk1"/>
          </a:fillRef>
          <a:effectRef idx="0">
            <a:schemeClr val="dk1"/>
          </a:effectRef>
          <a:fontRef idx="minor">
            <a:schemeClr val="tx1"/>
          </a:fontRef>
        </p:style>
      </p:cxnSp>
      <p:sp>
        <p:nvSpPr>
          <p:cNvPr id="6" name="Oval Callout 5"/>
          <p:cNvSpPr/>
          <p:nvPr/>
        </p:nvSpPr>
        <p:spPr>
          <a:xfrm>
            <a:off x="4499208" y="2661216"/>
            <a:ext cx="4492392" cy="3016250"/>
          </a:xfrm>
          <a:prstGeom prst="wedgeEllipseCallout">
            <a:avLst>
              <a:gd name="adj1" fmla="val -50225"/>
              <a:gd name="adj2" fmla="val 54491"/>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smtClean="0">
                <a:latin typeface="Arial" panose="020B0604020202020204" pitchFamily="34" charset="0"/>
                <a:cs typeface="Arial" panose="020B0604020202020204" pitchFamily="34" charset="0"/>
              </a:rPr>
              <a:t>Hãy cho biết nền kinh tế nông nghiệp châu Á gồm những phân ngành chính nào ? </a:t>
            </a:r>
            <a:endParaRPr lang="vi-VN" sz="2800">
              <a:latin typeface="Arial" panose="020B0604020202020204" pitchFamily="34" charset="0"/>
              <a:cs typeface="Arial" panose="020B0604020202020204" pitchFamily="34" charset="0"/>
            </a:endParaRPr>
          </a:p>
        </p:txBody>
      </p:sp>
      <p:sp>
        <p:nvSpPr>
          <p:cNvPr id="7" name="Rectangle 6"/>
          <p:cNvSpPr/>
          <p:nvPr/>
        </p:nvSpPr>
        <p:spPr>
          <a:xfrm>
            <a:off x="502693" y="3083989"/>
            <a:ext cx="3813408" cy="1828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smtClean="0">
                <a:latin typeface="Arial" panose="020B0604020202020204" pitchFamily="34" charset="0"/>
                <a:cs typeface="Arial" panose="020B0604020202020204" pitchFamily="34" charset="0"/>
              </a:rPr>
              <a:t>Nền kinh tế nhiều nước châu Á chủ yếu vẫn dựa vào nông nghiệp.</a:t>
            </a:r>
            <a:endParaRPr lang="vi-VN" sz="2800"/>
          </a:p>
        </p:txBody>
      </p:sp>
      <p:sp>
        <p:nvSpPr>
          <p:cNvPr id="8" name="Rectangle 7"/>
          <p:cNvSpPr/>
          <p:nvPr/>
        </p:nvSpPr>
        <p:spPr>
          <a:xfrm>
            <a:off x="514064" y="4966642"/>
            <a:ext cx="3706501" cy="533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smtClean="0">
                <a:latin typeface="Arial" panose="020B0604020202020204" pitchFamily="34" charset="0"/>
                <a:cs typeface="Arial" panose="020B0604020202020204" pitchFamily="34" charset="0"/>
              </a:rPr>
              <a:t>a. </a:t>
            </a:r>
            <a:r>
              <a:rPr lang="en-US" sz="2800" b="1" smtClean="0">
                <a:latin typeface="Arial" panose="020B0604020202020204" pitchFamily="34" charset="0"/>
                <a:cs typeface="Arial" panose="020B0604020202020204" pitchFamily="34" charset="0"/>
              </a:rPr>
              <a:t>Trồng</a:t>
            </a:r>
            <a:r>
              <a:rPr lang="en-US" sz="2400" b="1" smtClean="0">
                <a:latin typeface="Arial" panose="020B0604020202020204" pitchFamily="34" charset="0"/>
                <a:cs typeface="Arial" panose="020B0604020202020204" pitchFamily="34" charset="0"/>
              </a:rPr>
              <a:t> </a:t>
            </a:r>
            <a:r>
              <a:rPr lang="en-US" sz="2800" b="1" smtClean="0">
                <a:latin typeface="Arial" panose="020B0604020202020204" pitchFamily="34" charset="0"/>
                <a:cs typeface="Arial" panose="020B0604020202020204" pitchFamily="34" charset="0"/>
              </a:rPr>
              <a:t>trọt</a:t>
            </a:r>
            <a:endParaRPr lang="vi-VN" sz="2800" b="1"/>
          </a:p>
        </p:txBody>
      </p:sp>
    </p:spTree>
    <p:extLst>
      <p:ext uri="{BB962C8B-B14F-4D97-AF65-F5344CB8AC3E}">
        <p14:creationId xmlns:p14="http://schemas.microsoft.com/office/powerpoint/2010/main" val="557783853"/>
      </p:ext>
    </p:extLst>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500"/>
                            </p:stCondLst>
                            <p:childTnLst>
                              <p:par>
                                <p:cTn id="20" presetID="53" presetClass="exit" presetSubtype="32" fill="hold" grpId="0" nodeType="afterEffect">
                                  <p:stCondLst>
                                    <p:cond delay="0"/>
                                  </p:stCondLst>
                                  <p:childTnLst>
                                    <p:anim calcmode="lin" valueType="num">
                                      <p:cBhvr>
                                        <p:cTn id="21" dur="500"/>
                                        <p:tgtEl>
                                          <p:spTgt spid="6"/>
                                        </p:tgtEl>
                                        <p:attrNameLst>
                                          <p:attrName>ppt_w</p:attrName>
                                        </p:attrNameLst>
                                      </p:cBhvr>
                                      <p:tavLst>
                                        <p:tav tm="0">
                                          <p:val>
                                            <p:strVal val="ppt_w"/>
                                          </p:val>
                                        </p:tav>
                                        <p:tav tm="100000">
                                          <p:val>
                                            <p:fltVal val="0"/>
                                          </p:val>
                                        </p:tav>
                                      </p:tavLst>
                                    </p:anim>
                                    <p:anim calcmode="lin" valueType="num">
                                      <p:cBhvr>
                                        <p:cTn id="22" dur="500"/>
                                        <p:tgtEl>
                                          <p:spTgt spid="6"/>
                                        </p:tgtEl>
                                        <p:attrNameLst>
                                          <p:attrName>ppt_h</p:attrName>
                                        </p:attrNameLst>
                                      </p:cBhvr>
                                      <p:tavLst>
                                        <p:tav tm="0">
                                          <p:val>
                                            <p:strVal val="ppt_h"/>
                                          </p:val>
                                        </p:tav>
                                        <p:tav tm="100000">
                                          <p:val>
                                            <p:fltVal val="0"/>
                                          </p:val>
                                        </p:tav>
                                      </p:tavLst>
                                    </p:anim>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712"/>
            <a:ext cx="838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85800" y="152400"/>
            <a:ext cx="7467600" cy="1143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endParaRPr lang="vi-VN" sz="2400">
              <a:solidFill>
                <a:srgbClr val="FF0000"/>
              </a:solidFill>
              <a:latin typeface="Arial" panose="020B0604020202020204" pitchFamily="34" charset="0"/>
              <a:cs typeface="Arial" panose="020B0604020202020204" pitchFamily="34" charset="0"/>
            </a:endParaRPr>
          </a:p>
        </p:txBody>
      </p:sp>
      <p:sp>
        <p:nvSpPr>
          <p:cNvPr id="4" name="Rectangle 3"/>
          <p:cNvSpPr/>
          <p:nvPr/>
        </p:nvSpPr>
        <p:spPr>
          <a:xfrm>
            <a:off x="311624" y="5867400"/>
            <a:ext cx="8285328" cy="1143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smtClean="0">
                <a:solidFill>
                  <a:srgbClr val="0000FF"/>
                </a:solidFill>
                <a:latin typeface="Arial" panose="020B0604020202020204" pitchFamily="34" charset="0"/>
                <a:cs typeface="Arial" panose="020B0604020202020204" pitchFamily="34" charset="0"/>
              </a:rPr>
              <a:t>Sự phát triển nông nghiệp của các nước châu Á không đồng đều giữa các khu vực khí hậu.</a:t>
            </a:r>
            <a:endParaRPr lang="vi-VN" sz="2400">
              <a:solidFill>
                <a:srgbClr val="0000FF"/>
              </a:solidFill>
              <a:latin typeface="Arial" panose="020B0604020202020204" pitchFamily="34" charset="0"/>
              <a:cs typeface="Arial" panose="020B0604020202020204" pitchFamily="34" charset="0"/>
            </a:endParaRPr>
          </a:p>
        </p:txBody>
      </p:sp>
      <p:sp>
        <p:nvSpPr>
          <p:cNvPr id="5" name="Rectangle 4"/>
          <p:cNvSpPr/>
          <p:nvPr/>
        </p:nvSpPr>
        <p:spPr>
          <a:xfrm>
            <a:off x="311624" y="152400"/>
            <a:ext cx="7841776" cy="1143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smtClean="0">
                <a:solidFill>
                  <a:srgbClr val="FF0000"/>
                </a:solidFill>
                <a:latin typeface="Arial" panose="020B0604020202020204" pitchFamily="34" charset="0"/>
                <a:cs typeface="Arial" panose="020B0604020202020204" pitchFamily="34" charset="0"/>
              </a:rPr>
              <a:t>Quan sát lược đồ em có nhận xét chung gì về tình hình sản xuất nông nghiệp châu Á ?</a:t>
            </a:r>
            <a:endParaRPr lang="vi-VN" sz="2800">
              <a:solidFill>
                <a:srgbClr val="FF0000"/>
              </a:solidFill>
              <a:latin typeface="Arial" panose="020B0604020202020204" pitchFamily="34" charset="0"/>
              <a:cs typeface="Arial" panose="020B0604020202020204" pitchFamily="34" charset="0"/>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629400"/>
          </a:xfrm>
          <a:prstGeom prst="rect">
            <a:avLst/>
          </a:prstGeom>
          <a:noFill/>
          <a:ln>
            <a:noFill/>
          </a:ln>
        </p:spPr>
      </p:pic>
      <p:sp>
        <p:nvSpPr>
          <p:cNvPr id="18440" name="Freeform 8"/>
          <p:cNvSpPr>
            <a:spLocks/>
          </p:cNvSpPr>
          <p:nvPr/>
        </p:nvSpPr>
        <p:spPr bwMode="auto">
          <a:xfrm>
            <a:off x="250128" y="1676400"/>
            <a:ext cx="5761038" cy="2603500"/>
          </a:xfrm>
          <a:custGeom>
            <a:avLst/>
            <a:gdLst>
              <a:gd name="T0" fmla="*/ 2147483647 w 3629"/>
              <a:gd name="T1" fmla="*/ 2147483647 h 1640"/>
              <a:gd name="T2" fmla="*/ 2147483647 w 3629"/>
              <a:gd name="T3" fmla="*/ 2147483647 h 1640"/>
              <a:gd name="T4" fmla="*/ 2147483647 w 3629"/>
              <a:gd name="T5" fmla="*/ 2147483647 h 1640"/>
              <a:gd name="T6" fmla="*/ 2147483647 w 3629"/>
              <a:gd name="T7" fmla="*/ 2147483647 h 1640"/>
              <a:gd name="T8" fmla="*/ 2147483647 w 3629"/>
              <a:gd name="T9" fmla="*/ 2147483647 h 1640"/>
              <a:gd name="T10" fmla="*/ 2147483647 w 3629"/>
              <a:gd name="T11" fmla="*/ 2147483647 h 1640"/>
              <a:gd name="T12" fmla="*/ 2147483647 w 3629"/>
              <a:gd name="T13" fmla="*/ 2147483647 h 1640"/>
              <a:gd name="T14" fmla="*/ 2147483647 w 3629"/>
              <a:gd name="T15" fmla="*/ 2147483647 h 1640"/>
              <a:gd name="T16" fmla="*/ 2147483647 w 3629"/>
              <a:gd name="T17" fmla="*/ 2147483647 h 1640"/>
              <a:gd name="T18" fmla="*/ 2147483647 w 3629"/>
              <a:gd name="T19" fmla="*/ 2147483647 h 1640"/>
              <a:gd name="T20" fmla="*/ 2147483647 w 3629"/>
              <a:gd name="T21" fmla="*/ 2147483647 h 1640"/>
              <a:gd name="T22" fmla="*/ 2147483647 w 3629"/>
              <a:gd name="T23" fmla="*/ 2147483647 h 1640"/>
              <a:gd name="T24" fmla="*/ 2147483647 w 3629"/>
              <a:gd name="T25" fmla="*/ 2147483647 h 1640"/>
              <a:gd name="T26" fmla="*/ 2147483647 w 3629"/>
              <a:gd name="T27" fmla="*/ 2147483647 h 1640"/>
              <a:gd name="T28" fmla="*/ 2147483647 w 3629"/>
              <a:gd name="T29" fmla="*/ 2147483647 h 1640"/>
              <a:gd name="T30" fmla="*/ 2147483647 w 3629"/>
              <a:gd name="T31" fmla="*/ 2147483647 h 1640"/>
              <a:gd name="T32" fmla="*/ 2147483647 w 3629"/>
              <a:gd name="T33" fmla="*/ 2147483647 h 1640"/>
              <a:gd name="T34" fmla="*/ 2147483647 w 3629"/>
              <a:gd name="T35" fmla="*/ 2147483647 h 1640"/>
              <a:gd name="T36" fmla="*/ 2147483647 w 3629"/>
              <a:gd name="T37" fmla="*/ 2147483647 h 1640"/>
              <a:gd name="T38" fmla="*/ 2147483647 w 3629"/>
              <a:gd name="T39" fmla="*/ 2147483647 h 1640"/>
              <a:gd name="T40" fmla="*/ 2147483647 w 3629"/>
              <a:gd name="T41" fmla="*/ 2147483647 h 1640"/>
              <a:gd name="T42" fmla="*/ 2147483647 w 3629"/>
              <a:gd name="T43" fmla="*/ 2147483647 h 1640"/>
              <a:gd name="T44" fmla="*/ 2147483647 w 3629"/>
              <a:gd name="T45" fmla="*/ 2147483647 h 1640"/>
              <a:gd name="T46" fmla="*/ 2147483647 w 3629"/>
              <a:gd name="T47" fmla="*/ 2147483647 h 1640"/>
              <a:gd name="T48" fmla="*/ 2147483647 w 3629"/>
              <a:gd name="T49" fmla="*/ 2147483647 h 1640"/>
              <a:gd name="T50" fmla="*/ 2147483647 w 3629"/>
              <a:gd name="T51" fmla="*/ 2147483647 h 1640"/>
              <a:gd name="T52" fmla="*/ 2147483647 w 3629"/>
              <a:gd name="T53" fmla="*/ 2147483647 h 1640"/>
              <a:gd name="T54" fmla="*/ 2147483647 w 3629"/>
              <a:gd name="T55" fmla="*/ 2147483647 h 1640"/>
              <a:gd name="T56" fmla="*/ 2147483647 w 3629"/>
              <a:gd name="T57" fmla="*/ 2147483647 h 1640"/>
              <a:gd name="T58" fmla="*/ 2147483647 w 3629"/>
              <a:gd name="T59" fmla="*/ 2147483647 h 1640"/>
              <a:gd name="T60" fmla="*/ 2147483647 w 3629"/>
              <a:gd name="T61" fmla="*/ 2147483647 h 1640"/>
              <a:gd name="T62" fmla="*/ 2147483647 w 3629"/>
              <a:gd name="T63" fmla="*/ 2147483647 h 1640"/>
              <a:gd name="T64" fmla="*/ 2147483647 w 3629"/>
              <a:gd name="T65" fmla="*/ 2147483647 h 1640"/>
              <a:gd name="T66" fmla="*/ 2147483647 w 3629"/>
              <a:gd name="T67" fmla="*/ 2147483647 h 1640"/>
              <a:gd name="T68" fmla="*/ 2147483647 w 3629"/>
              <a:gd name="T69" fmla="*/ 2147483647 h 1640"/>
              <a:gd name="T70" fmla="*/ 2147483647 w 3629"/>
              <a:gd name="T71" fmla="*/ 2147483647 h 1640"/>
              <a:gd name="T72" fmla="*/ 2147483647 w 3629"/>
              <a:gd name="T73" fmla="*/ 2147483647 h 1640"/>
              <a:gd name="T74" fmla="*/ 2147483647 w 3629"/>
              <a:gd name="T75" fmla="*/ 2147483647 h 1640"/>
              <a:gd name="T76" fmla="*/ 2147483647 w 3629"/>
              <a:gd name="T77" fmla="*/ 2147483647 h 1640"/>
              <a:gd name="T78" fmla="*/ 2147483647 w 3629"/>
              <a:gd name="T79" fmla="*/ 2147483647 h 1640"/>
              <a:gd name="T80" fmla="*/ 2147483647 w 3629"/>
              <a:gd name="T81" fmla="*/ 2147483647 h 1640"/>
              <a:gd name="T82" fmla="*/ 2147483647 w 3629"/>
              <a:gd name="T83" fmla="*/ 0 h 16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29"/>
              <a:gd name="T127" fmla="*/ 0 h 1640"/>
              <a:gd name="T128" fmla="*/ 3629 w 3629"/>
              <a:gd name="T129" fmla="*/ 1640 h 16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29" h="1640">
                <a:moveTo>
                  <a:pt x="1716" y="0"/>
                </a:moveTo>
                <a:cubicBezTo>
                  <a:pt x="1738" y="45"/>
                  <a:pt x="1757" y="57"/>
                  <a:pt x="1794" y="88"/>
                </a:cubicBezTo>
                <a:cubicBezTo>
                  <a:pt x="1805" y="97"/>
                  <a:pt x="1810" y="115"/>
                  <a:pt x="1823" y="117"/>
                </a:cubicBezTo>
                <a:cubicBezTo>
                  <a:pt x="1884" y="128"/>
                  <a:pt x="1947" y="124"/>
                  <a:pt x="2009" y="127"/>
                </a:cubicBezTo>
                <a:cubicBezTo>
                  <a:pt x="2198" y="221"/>
                  <a:pt x="2328" y="217"/>
                  <a:pt x="2545" y="224"/>
                </a:cubicBezTo>
                <a:cubicBezTo>
                  <a:pt x="2612" y="247"/>
                  <a:pt x="2640" y="255"/>
                  <a:pt x="2711" y="263"/>
                </a:cubicBezTo>
                <a:cubicBezTo>
                  <a:pt x="2721" y="266"/>
                  <a:pt x="2732" y="268"/>
                  <a:pt x="2741" y="273"/>
                </a:cubicBezTo>
                <a:cubicBezTo>
                  <a:pt x="2761" y="284"/>
                  <a:pt x="2799" y="312"/>
                  <a:pt x="2799" y="312"/>
                </a:cubicBezTo>
                <a:cubicBezTo>
                  <a:pt x="2818" y="340"/>
                  <a:pt x="2893" y="410"/>
                  <a:pt x="2926" y="420"/>
                </a:cubicBezTo>
                <a:cubicBezTo>
                  <a:pt x="2954" y="429"/>
                  <a:pt x="2985" y="426"/>
                  <a:pt x="3014" y="429"/>
                </a:cubicBezTo>
                <a:cubicBezTo>
                  <a:pt x="3200" y="423"/>
                  <a:pt x="3254" y="450"/>
                  <a:pt x="3375" y="371"/>
                </a:cubicBezTo>
                <a:cubicBezTo>
                  <a:pt x="3382" y="361"/>
                  <a:pt x="3386" y="349"/>
                  <a:pt x="3395" y="342"/>
                </a:cubicBezTo>
                <a:cubicBezTo>
                  <a:pt x="3403" y="336"/>
                  <a:pt x="3415" y="336"/>
                  <a:pt x="3424" y="332"/>
                </a:cubicBezTo>
                <a:cubicBezTo>
                  <a:pt x="3476" y="309"/>
                  <a:pt x="3516" y="273"/>
                  <a:pt x="3571" y="254"/>
                </a:cubicBezTo>
                <a:cubicBezTo>
                  <a:pt x="3590" y="247"/>
                  <a:pt x="3629" y="234"/>
                  <a:pt x="3629" y="234"/>
                </a:cubicBezTo>
                <a:cubicBezTo>
                  <a:pt x="3615" y="276"/>
                  <a:pt x="3602" y="319"/>
                  <a:pt x="3590" y="361"/>
                </a:cubicBezTo>
                <a:cubicBezTo>
                  <a:pt x="3584" y="383"/>
                  <a:pt x="3578" y="422"/>
                  <a:pt x="3561" y="439"/>
                </a:cubicBezTo>
                <a:cubicBezTo>
                  <a:pt x="3551" y="449"/>
                  <a:pt x="3535" y="452"/>
                  <a:pt x="3522" y="459"/>
                </a:cubicBezTo>
                <a:cubicBezTo>
                  <a:pt x="3507" y="502"/>
                  <a:pt x="3470" y="537"/>
                  <a:pt x="3444" y="576"/>
                </a:cubicBezTo>
                <a:cubicBezTo>
                  <a:pt x="3435" y="590"/>
                  <a:pt x="3426" y="645"/>
                  <a:pt x="3424" y="654"/>
                </a:cubicBezTo>
                <a:cubicBezTo>
                  <a:pt x="3433" y="810"/>
                  <a:pt x="3507" y="1059"/>
                  <a:pt x="3336" y="1142"/>
                </a:cubicBezTo>
                <a:cubicBezTo>
                  <a:pt x="3261" y="1256"/>
                  <a:pt x="3088" y="1245"/>
                  <a:pt x="2975" y="1250"/>
                </a:cubicBezTo>
                <a:cubicBezTo>
                  <a:pt x="2900" y="1253"/>
                  <a:pt x="2825" y="1256"/>
                  <a:pt x="2750" y="1259"/>
                </a:cubicBezTo>
                <a:cubicBezTo>
                  <a:pt x="2686" y="1275"/>
                  <a:pt x="2582" y="1246"/>
                  <a:pt x="2516" y="1240"/>
                </a:cubicBezTo>
                <a:cubicBezTo>
                  <a:pt x="2464" y="1229"/>
                  <a:pt x="2418" y="1206"/>
                  <a:pt x="2370" y="1181"/>
                </a:cubicBezTo>
                <a:cubicBezTo>
                  <a:pt x="2293" y="1220"/>
                  <a:pt x="2157" y="1186"/>
                  <a:pt x="2077" y="1181"/>
                </a:cubicBezTo>
                <a:cubicBezTo>
                  <a:pt x="1928" y="1192"/>
                  <a:pt x="1812" y="1175"/>
                  <a:pt x="1686" y="1240"/>
                </a:cubicBezTo>
                <a:cubicBezTo>
                  <a:pt x="1672" y="1261"/>
                  <a:pt x="1649" y="1276"/>
                  <a:pt x="1638" y="1298"/>
                </a:cubicBezTo>
                <a:cubicBezTo>
                  <a:pt x="1621" y="1332"/>
                  <a:pt x="1608" y="1423"/>
                  <a:pt x="1598" y="1464"/>
                </a:cubicBezTo>
                <a:cubicBezTo>
                  <a:pt x="1590" y="1529"/>
                  <a:pt x="1592" y="1616"/>
                  <a:pt x="1520" y="1640"/>
                </a:cubicBezTo>
                <a:cubicBezTo>
                  <a:pt x="1482" y="1627"/>
                  <a:pt x="1451" y="1604"/>
                  <a:pt x="1413" y="1591"/>
                </a:cubicBezTo>
                <a:cubicBezTo>
                  <a:pt x="1364" y="1542"/>
                  <a:pt x="1331" y="1486"/>
                  <a:pt x="1267" y="1455"/>
                </a:cubicBezTo>
                <a:cubicBezTo>
                  <a:pt x="1242" y="1417"/>
                  <a:pt x="1203" y="1381"/>
                  <a:pt x="1159" y="1367"/>
                </a:cubicBezTo>
                <a:cubicBezTo>
                  <a:pt x="1124" y="1331"/>
                  <a:pt x="1089" y="1305"/>
                  <a:pt x="1042" y="1289"/>
                </a:cubicBezTo>
                <a:cubicBezTo>
                  <a:pt x="1022" y="1283"/>
                  <a:pt x="983" y="1269"/>
                  <a:pt x="983" y="1269"/>
                </a:cubicBezTo>
                <a:cubicBezTo>
                  <a:pt x="949" y="1218"/>
                  <a:pt x="984" y="1256"/>
                  <a:pt x="925" y="1230"/>
                </a:cubicBezTo>
                <a:cubicBezTo>
                  <a:pt x="883" y="1212"/>
                  <a:pt x="854" y="1183"/>
                  <a:pt x="808" y="1171"/>
                </a:cubicBezTo>
                <a:cubicBezTo>
                  <a:pt x="789" y="1159"/>
                  <a:pt x="767" y="1154"/>
                  <a:pt x="749" y="1142"/>
                </a:cubicBezTo>
                <a:cubicBezTo>
                  <a:pt x="680" y="1096"/>
                  <a:pt x="763" y="1124"/>
                  <a:pt x="681" y="1103"/>
                </a:cubicBezTo>
                <a:cubicBezTo>
                  <a:pt x="666" y="1081"/>
                  <a:pt x="656" y="1072"/>
                  <a:pt x="651" y="1045"/>
                </a:cubicBezTo>
                <a:cubicBezTo>
                  <a:pt x="635" y="954"/>
                  <a:pt x="670" y="974"/>
                  <a:pt x="612" y="957"/>
                </a:cubicBezTo>
                <a:cubicBezTo>
                  <a:pt x="583" y="937"/>
                  <a:pt x="554" y="927"/>
                  <a:pt x="525" y="908"/>
                </a:cubicBezTo>
                <a:cubicBezTo>
                  <a:pt x="514" y="950"/>
                  <a:pt x="516" y="1004"/>
                  <a:pt x="534" y="1045"/>
                </a:cubicBezTo>
                <a:cubicBezTo>
                  <a:pt x="544" y="1066"/>
                  <a:pt x="573" y="1103"/>
                  <a:pt x="573" y="1103"/>
                </a:cubicBezTo>
                <a:cubicBezTo>
                  <a:pt x="579" y="1126"/>
                  <a:pt x="574" y="1157"/>
                  <a:pt x="593" y="1171"/>
                </a:cubicBezTo>
                <a:cubicBezTo>
                  <a:pt x="616" y="1189"/>
                  <a:pt x="645" y="1197"/>
                  <a:pt x="671" y="1210"/>
                </a:cubicBezTo>
                <a:cubicBezTo>
                  <a:pt x="722" y="1236"/>
                  <a:pt x="782" y="1274"/>
                  <a:pt x="837" y="1289"/>
                </a:cubicBezTo>
                <a:cubicBezTo>
                  <a:pt x="872" y="1298"/>
                  <a:pt x="944" y="1308"/>
                  <a:pt x="944" y="1308"/>
                </a:cubicBezTo>
                <a:cubicBezTo>
                  <a:pt x="946" y="1320"/>
                  <a:pt x="966" y="1413"/>
                  <a:pt x="944" y="1435"/>
                </a:cubicBezTo>
                <a:cubicBezTo>
                  <a:pt x="930" y="1450"/>
                  <a:pt x="905" y="1448"/>
                  <a:pt x="886" y="1455"/>
                </a:cubicBezTo>
                <a:cubicBezTo>
                  <a:pt x="859" y="1464"/>
                  <a:pt x="832" y="1478"/>
                  <a:pt x="808" y="1494"/>
                </a:cubicBezTo>
                <a:cubicBezTo>
                  <a:pt x="788" y="1507"/>
                  <a:pt x="769" y="1520"/>
                  <a:pt x="749" y="1533"/>
                </a:cubicBezTo>
                <a:cubicBezTo>
                  <a:pt x="738" y="1541"/>
                  <a:pt x="734" y="1560"/>
                  <a:pt x="720" y="1562"/>
                </a:cubicBezTo>
                <a:cubicBezTo>
                  <a:pt x="607" y="1579"/>
                  <a:pt x="492" y="1572"/>
                  <a:pt x="378" y="1581"/>
                </a:cubicBezTo>
                <a:cubicBezTo>
                  <a:pt x="355" y="1579"/>
                  <a:pt x="248" y="1573"/>
                  <a:pt x="212" y="1562"/>
                </a:cubicBezTo>
                <a:cubicBezTo>
                  <a:pt x="198" y="1558"/>
                  <a:pt x="187" y="1547"/>
                  <a:pt x="173" y="1542"/>
                </a:cubicBezTo>
                <a:cubicBezTo>
                  <a:pt x="160" y="1537"/>
                  <a:pt x="147" y="1536"/>
                  <a:pt x="134" y="1533"/>
                </a:cubicBezTo>
                <a:cubicBezTo>
                  <a:pt x="98" y="1508"/>
                  <a:pt x="77" y="1476"/>
                  <a:pt x="46" y="1445"/>
                </a:cubicBezTo>
                <a:cubicBezTo>
                  <a:pt x="13" y="1377"/>
                  <a:pt x="0" y="1345"/>
                  <a:pt x="56" y="1289"/>
                </a:cubicBezTo>
                <a:cubicBezTo>
                  <a:pt x="81" y="1191"/>
                  <a:pt x="49" y="1092"/>
                  <a:pt x="27" y="996"/>
                </a:cubicBezTo>
                <a:cubicBezTo>
                  <a:pt x="32" y="946"/>
                  <a:pt x="46" y="771"/>
                  <a:pt x="56" y="732"/>
                </a:cubicBezTo>
                <a:cubicBezTo>
                  <a:pt x="64" y="700"/>
                  <a:pt x="126" y="689"/>
                  <a:pt x="144" y="683"/>
                </a:cubicBezTo>
                <a:cubicBezTo>
                  <a:pt x="223" y="656"/>
                  <a:pt x="263" y="592"/>
                  <a:pt x="320" y="537"/>
                </a:cubicBezTo>
                <a:cubicBezTo>
                  <a:pt x="302" y="434"/>
                  <a:pt x="275" y="460"/>
                  <a:pt x="163" y="439"/>
                </a:cubicBezTo>
                <a:cubicBezTo>
                  <a:pt x="64" y="368"/>
                  <a:pt x="119" y="413"/>
                  <a:pt x="66" y="332"/>
                </a:cubicBezTo>
                <a:cubicBezTo>
                  <a:pt x="77" y="269"/>
                  <a:pt x="75" y="272"/>
                  <a:pt x="134" y="254"/>
                </a:cubicBezTo>
                <a:cubicBezTo>
                  <a:pt x="231" y="276"/>
                  <a:pt x="327" y="277"/>
                  <a:pt x="427" y="283"/>
                </a:cubicBezTo>
                <a:cubicBezTo>
                  <a:pt x="488" y="304"/>
                  <a:pt x="486" y="329"/>
                  <a:pt x="534" y="361"/>
                </a:cubicBezTo>
                <a:cubicBezTo>
                  <a:pt x="558" y="408"/>
                  <a:pt x="575" y="416"/>
                  <a:pt x="622" y="439"/>
                </a:cubicBezTo>
                <a:cubicBezTo>
                  <a:pt x="683" y="423"/>
                  <a:pt x="671" y="403"/>
                  <a:pt x="720" y="371"/>
                </a:cubicBezTo>
                <a:cubicBezTo>
                  <a:pt x="758" y="409"/>
                  <a:pt x="783" y="419"/>
                  <a:pt x="837" y="429"/>
                </a:cubicBezTo>
                <a:cubicBezTo>
                  <a:pt x="857" y="442"/>
                  <a:pt x="889" y="446"/>
                  <a:pt x="896" y="469"/>
                </a:cubicBezTo>
                <a:cubicBezTo>
                  <a:pt x="919" y="538"/>
                  <a:pt x="898" y="515"/>
                  <a:pt x="944" y="547"/>
                </a:cubicBezTo>
                <a:cubicBezTo>
                  <a:pt x="960" y="592"/>
                  <a:pt x="960" y="681"/>
                  <a:pt x="974" y="713"/>
                </a:cubicBezTo>
                <a:cubicBezTo>
                  <a:pt x="980" y="726"/>
                  <a:pt x="1000" y="726"/>
                  <a:pt x="1013" y="732"/>
                </a:cubicBezTo>
                <a:cubicBezTo>
                  <a:pt x="1061" y="709"/>
                  <a:pt x="1067" y="691"/>
                  <a:pt x="1091" y="644"/>
                </a:cubicBezTo>
                <a:cubicBezTo>
                  <a:pt x="1088" y="586"/>
                  <a:pt x="1087" y="527"/>
                  <a:pt x="1081" y="469"/>
                </a:cubicBezTo>
                <a:cubicBezTo>
                  <a:pt x="1076" y="414"/>
                  <a:pt x="1046" y="357"/>
                  <a:pt x="1032" y="303"/>
                </a:cubicBezTo>
                <a:cubicBezTo>
                  <a:pt x="1046" y="233"/>
                  <a:pt x="1045" y="251"/>
                  <a:pt x="1110" y="234"/>
                </a:cubicBezTo>
                <a:cubicBezTo>
                  <a:pt x="1292" y="244"/>
                  <a:pt x="1308" y="234"/>
                  <a:pt x="1442" y="322"/>
                </a:cubicBezTo>
                <a:cubicBezTo>
                  <a:pt x="1513" y="312"/>
                  <a:pt x="1596" y="325"/>
                  <a:pt x="1638" y="263"/>
                </a:cubicBezTo>
                <a:cubicBezTo>
                  <a:pt x="1644" y="205"/>
                  <a:pt x="1646" y="146"/>
                  <a:pt x="1657" y="88"/>
                </a:cubicBezTo>
                <a:cubicBezTo>
                  <a:pt x="1672" y="9"/>
                  <a:pt x="1674" y="96"/>
                  <a:pt x="1706" y="49"/>
                </a:cubicBezTo>
                <a:cubicBezTo>
                  <a:pt x="1715" y="35"/>
                  <a:pt x="1713" y="16"/>
                  <a:pt x="1716" y="0"/>
                </a:cubicBezTo>
                <a:close/>
              </a:path>
            </a:pathLst>
          </a:custGeom>
          <a:noFill/>
          <a:ln w="539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vi-VN"/>
          </a:p>
        </p:txBody>
      </p:sp>
      <p:sp>
        <p:nvSpPr>
          <p:cNvPr id="18437" name="Freeform 5"/>
          <p:cNvSpPr>
            <a:spLocks/>
          </p:cNvSpPr>
          <p:nvPr/>
        </p:nvSpPr>
        <p:spPr bwMode="auto">
          <a:xfrm>
            <a:off x="2700953" y="1447800"/>
            <a:ext cx="6269038" cy="4600575"/>
          </a:xfrm>
          <a:custGeom>
            <a:avLst/>
            <a:gdLst>
              <a:gd name="T0" fmla="*/ 2147483647 w 3949"/>
              <a:gd name="T1" fmla="*/ 2147483647 h 2898"/>
              <a:gd name="T2" fmla="*/ 2147483647 w 3949"/>
              <a:gd name="T3" fmla="*/ 2147483647 h 2898"/>
              <a:gd name="T4" fmla="*/ 2147483647 w 3949"/>
              <a:gd name="T5" fmla="*/ 2147483647 h 2898"/>
              <a:gd name="T6" fmla="*/ 2147483647 w 3949"/>
              <a:gd name="T7" fmla="*/ 2147483647 h 2898"/>
              <a:gd name="T8" fmla="*/ 2147483647 w 3949"/>
              <a:gd name="T9" fmla="*/ 2147483647 h 2898"/>
              <a:gd name="T10" fmla="*/ 2147483647 w 3949"/>
              <a:gd name="T11" fmla="*/ 2147483647 h 2898"/>
              <a:gd name="T12" fmla="*/ 2147483647 w 3949"/>
              <a:gd name="T13" fmla="*/ 2147483647 h 2898"/>
              <a:gd name="T14" fmla="*/ 2147483647 w 3949"/>
              <a:gd name="T15" fmla="*/ 2147483647 h 2898"/>
              <a:gd name="T16" fmla="*/ 2147483647 w 3949"/>
              <a:gd name="T17" fmla="*/ 2147483647 h 2898"/>
              <a:gd name="T18" fmla="*/ 2147483647 w 3949"/>
              <a:gd name="T19" fmla="*/ 2147483647 h 2898"/>
              <a:gd name="T20" fmla="*/ 2147483647 w 3949"/>
              <a:gd name="T21" fmla="*/ 2147483647 h 2898"/>
              <a:gd name="T22" fmla="*/ 2147483647 w 3949"/>
              <a:gd name="T23" fmla="*/ 2147483647 h 2898"/>
              <a:gd name="T24" fmla="*/ 2147483647 w 3949"/>
              <a:gd name="T25" fmla="*/ 2147483647 h 2898"/>
              <a:gd name="T26" fmla="*/ 2147483647 w 3949"/>
              <a:gd name="T27" fmla="*/ 2147483647 h 2898"/>
              <a:gd name="T28" fmla="*/ 2147483647 w 3949"/>
              <a:gd name="T29" fmla="*/ 2147483647 h 2898"/>
              <a:gd name="T30" fmla="*/ 2147483647 w 3949"/>
              <a:gd name="T31" fmla="*/ 2147483647 h 2898"/>
              <a:gd name="T32" fmla="*/ 2147483647 w 3949"/>
              <a:gd name="T33" fmla="*/ 2147483647 h 2898"/>
              <a:gd name="T34" fmla="*/ 2147483647 w 3949"/>
              <a:gd name="T35" fmla="*/ 2147483647 h 2898"/>
              <a:gd name="T36" fmla="*/ 2147483647 w 3949"/>
              <a:gd name="T37" fmla="*/ 2147483647 h 2898"/>
              <a:gd name="T38" fmla="*/ 2147483647 w 3949"/>
              <a:gd name="T39" fmla="*/ 2147483647 h 2898"/>
              <a:gd name="T40" fmla="*/ 2147483647 w 3949"/>
              <a:gd name="T41" fmla="*/ 2147483647 h 2898"/>
              <a:gd name="T42" fmla="*/ 2147483647 w 3949"/>
              <a:gd name="T43" fmla="*/ 2147483647 h 2898"/>
              <a:gd name="T44" fmla="*/ 2147483647 w 3949"/>
              <a:gd name="T45" fmla="*/ 2147483647 h 2898"/>
              <a:gd name="T46" fmla="*/ 2147483647 w 3949"/>
              <a:gd name="T47" fmla="*/ 2147483647 h 2898"/>
              <a:gd name="T48" fmla="*/ 2147483647 w 3949"/>
              <a:gd name="T49" fmla="*/ 2147483647 h 2898"/>
              <a:gd name="T50" fmla="*/ 2147483647 w 3949"/>
              <a:gd name="T51" fmla="*/ 2147483647 h 2898"/>
              <a:gd name="T52" fmla="*/ 2147483647 w 3949"/>
              <a:gd name="T53" fmla="*/ 2147483647 h 2898"/>
              <a:gd name="T54" fmla="*/ 2147483647 w 3949"/>
              <a:gd name="T55" fmla="*/ 2147483647 h 2898"/>
              <a:gd name="T56" fmla="*/ 2147483647 w 3949"/>
              <a:gd name="T57" fmla="*/ 2147483647 h 2898"/>
              <a:gd name="T58" fmla="*/ 2147483647 w 3949"/>
              <a:gd name="T59" fmla="*/ 2147483647 h 2898"/>
              <a:gd name="T60" fmla="*/ 2147483647 w 3949"/>
              <a:gd name="T61" fmla="*/ 2147483647 h 2898"/>
              <a:gd name="T62" fmla="*/ 2147483647 w 3949"/>
              <a:gd name="T63" fmla="*/ 2147483647 h 2898"/>
              <a:gd name="T64" fmla="*/ 2147483647 w 3949"/>
              <a:gd name="T65" fmla="*/ 2147483647 h 2898"/>
              <a:gd name="T66" fmla="*/ 2147483647 w 3949"/>
              <a:gd name="T67" fmla="*/ 2147483647 h 2898"/>
              <a:gd name="T68" fmla="*/ 2147483647 w 3949"/>
              <a:gd name="T69" fmla="*/ 2147483647 h 2898"/>
              <a:gd name="T70" fmla="*/ 2147483647 w 3949"/>
              <a:gd name="T71" fmla="*/ 2147483647 h 2898"/>
              <a:gd name="T72" fmla="*/ 2147483647 w 3949"/>
              <a:gd name="T73" fmla="*/ 2147483647 h 2898"/>
              <a:gd name="T74" fmla="*/ 2147483647 w 3949"/>
              <a:gd name="T75" fmla="*/ 2147483647 h 2898"/>
              <a:gd name="T76" fmla="*/ 2147483647 w 3949"/>
              <a:gd name="T77" fmla="*/ 2147483647 h 2898"/>
              <a:gd name="T78" fmla="*/ 2147483647 w 3949"/>
              <a:gd name="T79" fmla="*/ 2147483647 h 2898"/>
              <a:gd name="T80" fmla="*/ 2147483647 w 3949"/>
              <a:gd name="T81" fmla="*/ 2147483647 h 2898"/>
              <a:gd name="T82" fmla="*/ 2147483647 w 3949"/>
              <a:gd name="T83" fmla="*/ 2147483647 h 2898"/>
              <a:gd name="T84" fmla="*/ 2147483647 w 3949"/>
              <a:gd name="T85" fmla="*/ 2147483647 h 2898"/>
              <a:gd name="T86" fmla="*/ 2147483647 w 3949"/>
              <a:gd name="T87" fmla="*/ 2147483647 h 2898"/>
              <a:gd name="T88" fmla="*/ 2147483647 w 3949"/>
              <a:gd name="T89" fmla="*/ 2147483647 h 2898"/>
              <a:gd name="T90" fmla="*/ 2147483647 w 3949"/>
              <a:gd name="T91" fmla="*/ 2147483647 h 2898"/>
              <a:gd name="T92" fmla="*/ 2147483647 w 3949"/>
              <a:gd name="T93" fmla="*/ 2147483647 h 2898"/>
              <a:gd name="T94" fmla="*/ 2147483647 w 3949"/>
              <a:gd name="T95" fmla="*/ 2147483647 h 2898"/>
              <a:gd name="T96" fmla="*/ 2147483647 w 3949"/>
              <a:gd name="T97" fmla="*/ 2147483647 h 28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49"/>
              <a:gd name="T148" fmla="*/ 0 h 2898"/>
              <a:gd name="T149" fmla="*/ 3949 w 3949"/>
              <a:gd name="T150" fmla="*/ 2898 h 289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49" h="2898">
                <a:moveTo>
                  <a:pt x="122" y="2116"/>
                </a:moveTo>
                <a:cubicBezTo>
                  <a:pt x="136" y="2062"/>
                  <a:pt x="142" y="2043"/>
                  <a:pt x="93" y="2009"/>
                </a:cubicBezTo>
                <a:cubicBezTo>
                  <a:pt x="87" y="1996"/>
                  <a:pt x="82" y="1982"/>
                  <a:pt x="74" y="1970"/>
                </a:cubicBezTo>
                <a:cubicBezTo>
                  <a:pt x="66" y="1959"/>
                  <a:pt x="46" y="1955"/>
                  <a:pt x="44" y="1941"/>
                </a:cubicBezTo>
                <a:cubicBezTo>
                  <a:pt x="35" y="1888"/>
                  <a:pt x="60" y="1822"/>
                  <a:pt x="83" y="1775"/>
                </a:cubicBezTo>
                <a:cubicBezTo>
                  <a:pt x="86" y="1736"/>
                  <a:pt x="83" y="1696"/>
                  <a:pt x="93" y="1658"/>
                </a:cubicBezTo>
                <a:cubicBezTo>
                  <a:pt x="97" y="1645"/>
                  <a:pt x="114" y="1640"/>
                  <a:pt x="122" y="1628"/>
                </a:cubicBezTo>
                <a:cubicBezTo>
                  <a:pt x="145" y="1593"/>
                  <a:pt x="149" y="1563"/>
                  <a:pt x="181" y="1531"/>
                </a:cubicBezTo>
                <a:cubicBezTo>
                  <a:pt x="206" y="1456"/>
                  <a:pt x="170" y="1544"/>
                  <a:pt x="220" y="1482"/>
                </a:cubicBezTo>
                <a:cubicBezTo>
                  <a:pt x="226" y="1474"/>
                  <a:pt x="223" y="1461"/>
                  <a:pt x="230" y="1453"/>
                </a:cubicBezTo>
                <a:cubicBezTo>
                  <a:pt x="290" y="1381"/>
                  <a:pt x="443" y="1331"/>
                  <a:pt x="532" y="1316"/>
                </a:cubicBezTo>
                <a:cubicBezTo>
                  <a:pt x="561" y="1319"/>
                  <a:pt x="591" y="1323"/>
                  <a:pt x="620" y="1326"/>
                </a:cubicBezTo>
                <a:cubicBezTo>
                  <a:pt x="692" y="1333"/>
                  <a:pt x="835" y="1345"/>
                  <a:pt x="835" y="1345"/>
                </a:cubicBezTo>
                <a:cubicBezTo>
                  <a:pt x="918" y="1403"/>
                  <a:pt x="782" y="1315"/>
                  <a:pt x="933" y="1375"/>
                </a:cubicBezTo>
                <a:cubicBezTo>
                  <a:pt x="946" y="1380"/>
                  <a:pt x="950" y="1398"/>
                  <a:pt x="962" y="1404"/>
                </a:cubicBezTo>
                <a:cubicBezTo>
                  <a:pt x="976" y="1410"/>
                  <a:pt x="1094" y="1422"/>
                  <a:pt x="1099" y="1423"/>
                </a:cubicBezTo>
                <a:cubicBezTo>
                  <a:pt x="1214" y="1457"/>
                  <a:pt x="1286" y="1451"/>
                  <a:pt x="1411" y="1443"/>
                </a:cubicBezTo>
                <a:cubicBezTo>
                  <a:pt x="1468" y="1428"/>
                  <a:pt x="1519" y="1397"/>
                  <a:pt x="1577" y="1384"/>
                </a:cubicBezTo>
                <a:cubicBezTo>
                  <a:pt x="1642" y="1369"/>
                  <a:pt x="1603" y="1378"/>
                  <a:pt x="1694" y="1355"/>
                </a:cubicBezTo>
                <a:cubicBezTo>
                  <a:pt x="1718" y="1349"/>
                  <a:pt x="1739" y="1334"/>
                  <a:pt x="1763" y="1326"/>
                </a:cubicBezTo>
                <a:cubicBezTo>
                  <a:pt x="1782" y="1320"/>
                  <a:pt x="1821" y="1306"/>
                  <a:pt x="1821" y="1306"/>
                </a:cubicBezTo>
                <a:cubicBezTo>
                  <a:pt x="1841" y="1287"/>
                  <a:pt x="1883" y="1275"/>
                  <a:pt x="1880" y="1248"/>
                </a:cubicBezTo>
                <a:cubicBezTo>
                  <a:pt x="1874" y="1186"/>
                  <a:pt x="1871" y="1132"/>
                  <a:pt x="1860" y="1072"/>
                </a:cubicBezTo>
                <a:cubicBezTo>
                  <a:pt x="1852" y="1030"/>
                  <a:pt x="1811" y="955"/>
                  <a:pt x="1811" y="955"/>
                </a:cubicBezTo>
                <a:cubicBezTo>
                  <a:pt x="1817" y="824"/>
                  <a:pt x="1794" y="673"/>
                  <a:pt x="1919" y="594"/>
                </a:cubicBezTo>
                <a:cubicBezTo>
                  <a:pt x="1938" y="517"/>
                  <a:pt x="1915" y="590"/>
                  <a:pt x="1958" y="515"/>
                </a:cubicBezTo>
                <a:cubicBezTo>
                  <a:pt x="2069" y="325"/>
                  <a:pt x="1959" y="512"/>
                  <a:pt x="2007" y="398"/>
                </a:cubicBezTo>
                <a:cubicBezTo>
                  <a:pt x="2018" y="371"/>
                  <a:pt x="2046" y="320"/>
                  <a:pt x="2046" y="320"/>
                </a:cubicBezTo>
                <a:cubicBezTo>
                  <a:pt x="2051" y="257"/>
                  <a:pt x="2049" y="158"/>
                  <a:pt x="2124" y="135"/>
                </a:cubicBezTo>
                <a:cubicBezTo>
                  <a:pt x="2166" y="107"/>
                  <a:pt x="2200" y="74"/>
                  <a:pt x="2241" y="47"/>
                </a:cubicBezTo>
                <a:cubicBezTo>
                  <a:pt x="2252" y="25"/>
                  <a:pt x="2284" y="0"/>
                  <a:pt x="2290" y="18"/>
                </a:cubicBezTo>
                <a:cubicBezTo>
                  <a:pt x="2287" y="32"/>
                  <a:pt x="2280" y="45"/>
                  <a:pt x="2280" y="59"/>
                </a:cubicBezTo>
                <a:cubicBezTo>
                  <a:pt x="2280" y="69"/>
                  <a:pt x="2291" y="76"/>
                  <a:pt x="2290" y="86"/>
                </a:cubicBezTo>
                <a:cubicBezTo>
                  <a:pt x="2287" y="132"/>
                  <a:pt x="2277" y="177"/>
                  <a:pt x="2270" y="223"/>
                </a:cubicBezTo>
                <a:cubicBezTo>
                  <a:pt x="2326" y="258"/>
                  <a:pt x="2348" y="251"/>
                  <a:pt x="2417" y="242"/>
                </a:cubicBezTo>
                <a:cubicBezTo>
                  <a:pt x="2430" y="236"/>
                  <a:pt x="2446" y="233"/>
                  <a:pt x="2456" y="223"/>
                </a:cubicBezTo>
                <a:cubicBezTo>
                  <a:pt x="2463" y="216"/>
                  <a:pt x="2460" y="202"/>
                  <a:pt x="2465" y="193"/>
                </a:cubicBezTo>
                <a:cubicBezTo>
                  <a:pt x="2470" y="182"/>
                  <a:pt x="2477" y="172"/>
                  <a:pt x="2485" y="164"/>
                </a:cubicBezTo>
                <a:cubicBezTo>
                  <a:pt x="2501" y="148"/>
                  <a:pt x="2534" y="134"/>
                  <a:pt x="2553" y="125"/>
                </a:cubicBezTo>
                <a:cubicBezTo>
                  <a:pt x="2577" y="140"/>
                  <a:pt x="2598" y="160"/>
                  <a:pt x="2622" y="174"/>
                </a:cubicBezTo>
                <a:cubicBezTo>
                  <a:pt x="2647" y="189"/>
                  <a:pt x="2700" y="213"/>
                  <a:pt x="2700" y="213"/>
                </a:cubicBezTo>
                <a:cubicBezTo>
                  <a:pt x="2776" y="315"/>
                  <a:pt x="2681" y="204"/>
                  <a:pt x="2768" y="262"/>
                </a:cubicBezTo>
                <a:cubicBezTo>
                  <a:pt x="2778" y="268"/>
                  <a:pt x="2778" y="285"/>
                  <a:pt x="2788" y="291"/>
                </a:cubicBezTo>
                <a:cubicBezTo>
                  <a:pt x="2811" y="306"/>
                  <a:pt x="2841" y="308"/>
                  <a:pt x="2866" y="320"/>
                </a:cubicBezTo>
                <a:cubicBezTo>
                  <a:pt x="2895" y="364"/>
                  <a:pt x="2962" y="388"/>
                  <a:pt x="3002" y="428"/>
                </a:cubicBezTo>
                <a:cubicBezTo>
                  <a:pt x="3042" y="468"/>
                  <a:pt x="3081" y="558"/>
                  <a:pt x="3100" y="613"/>
                </a:cubicBezTo>
                <a:cubicBezTo>
                  <a:pt x="3092" y="815"/>
                  <a:pt x="3126" y="940"/>
                  <a:pt x="2944" y="1033"/>
                </a:cubicBezTo>
                <a:cubicBezTo>
                  <a:pt x="2909" y="1084"/>
                  <a:pt x="2944" y="1047"/>
                  <a:pt x="2885" y="1072"/>
                </a:cubicBezTo>
                <a:cubicBezTo>
                  <a:pt x="2788" y="1113"/>
                  <a:pt x="2732" y="1137"/>
                  <a:pt x="2622" y="1150"/>
                </a:cubicBezTo>
                <a:cubicBezTo>
                  <a:pt x="2564" y="1233"/>
                  <a:pt x="2651" y="1102"/>
                  <a:pt x="2583" y="1238"/>
                </a:cubicBezTo>
                <a:cubicBezTo>
                  <a:pt x="2570" y="1264"/>
                  <a:pt x="2544" y="1316"/>
                  <a:pt x="2544" y="1316"/>
                </a:cubicBezTo>
                <a:cubicBezTo>
                  <a:pt x="2547" y="1339"/>
                  <a:pt x="2543" y="1364"/>
                  <a:pt x="2553" y="1384"/>
                </a:cubicBezTo>
                <a:cubicBezTo>
                  <a:pt x="2558" y="1393"/>
                  <a:pt x="2574" y="1389"/>
                  <a:pt x="2583" y="1394"/>
                </a:cubicBezTo>
                <a:cubicBezTo>
                  <a:pt x="2638" y="1425"/>
                  <a:pt x="2657" y="1458"/>
                  <a:pt x="2700" y="1501"/>
                </a:cubicBezTo>
                <a:cubicBezTo>
                  <a:pt x="2723" y="1571"/>
                  <a:pt x="2691" y="1488"/>
                  <a:pt x="2739" y="1560"/>
                </a:cubicBezTo>
                <a:cubicBezTo>
                  <a:pt x="2761" y="1592"/>
                  <a:pt x="2751" y="1654"/>
                  <a:pt x="2788" y="1677"/>
                </a:cubicBezTo>
                <a:cubicBezTo>
                  <a:pt x="2819" y="1697"/>
                  <a:pt x="2889" y="1717"/>
                  <a:pt x="2924" y="1726"/>
                </a:cubicBezTo>
                <a:cubicBezTo>
                  <a:pt x="2957" y="1748"/>
                  <a:pt x="2995" y="1760"/>
                  <a:pt x="3032" y="1775"/>
                </a:cubicBezTo>
                <a:cubicBezTo>
                  <a:pt x="3051" y="1783"/>
                  <a:pt x="3090" y="1794"/>
                  <a:pt x="3090" y="1794"/>
                </a:cubicBezTo>
                <a:cubicBezTo>
                  <a:pt x="3110" y="1807"/>
                  <a:pt x="3136" y="1813"/>
                  <a:pt x="3149" y="1833"/>
                </a:cubicBezTo>
                <a:cubicBezTo>
                  <a:pt x="3155" y="1843"/>
                  <a:pt x="3159" y="1856"/>
                  <a:pt x="3168" y="1863"/>
                </a:cubicBezTo>
                <a:cubicBezTo>
                  <a:pt x="3176" y="1870"/>
                  <a:pt x="3188" y="1869"/>
                  <a:pt x="3198" y="1872"/>
                </a:cubicBezTo>
                <a:cubicBezTo>
                  <a:pt x="3261" y="1914"/>
                  <a:pt x="3273" y="1929"/>
                  <a:pt x="3344" y="1941"/>
                </a:cubicBezTo>
                <a:cubicBezTo>
                  <a:pt x="3409" y="1980"/>
                  <a:pt x="3469" y="2005"/>
                  <a:pt x="3539" y="2029"/>
                </a:cubicBezTo>
                <a:cubicBezTo>
                  <a:pt x="3588" y="2077"/>
                  <a:pt x="3624" y="2070"/>
                  <a:pt x="3696" y="2077"/>
                </a:cubicBezTo>
                <a:cubicBezTo>
                  <a:pt x="3794" y="2111"/>
                  <a:pt x="3890" y="2149"/>
                  <a:pt x="3930" y="2253"/>
                </a:cubicBezTo>
                <a:cubicBezTo>
                  <a:pt x="3933" y="2262"/>
                  <a:pt x="3947" y="2322"/>
                  <a:pt x="3949" y="2331"/>
                </a:cubicBezTo>
                <a:cubicBezTo>
                  <a:pt x="3940" y="2452"/>
                  <a:pt x="3946" y="2524"/>
                  <a:pt x="3823" y="2566"/>
                </a:cubicBezTo>
                <a:cubicBezTo>
                  <a:pt x="3772" y="2615"/>
                  <a:pt x="3686" y="2637"/>
                  <a:pt x="3617" y="2653"/>
                </a:cubicBezTo>
                <a:cubicBezTo>
                  <a:pt x="3529" y="2698"/>
                  <a:pt x="3442" y="2713"/>
                  <a:pt x="3344" y="2722"/>
                </a:cubicBezTo>
                <a:cubicBezTo>
                  <a:pt x="3262" y="2750"/>
                  <a:pt x="3356" y="2721"/>
                  <a:pt x="3168" y="2741"/>
                </a:cubicBezTo>
                <a:cubicBezTo>
                  <a:pt x="3146" y="2743"/>
                  <a:pt x="3119" y="2764"/>
                  <a:pt x="3100" y="2771"/>
                </a:cubicBezTo>
                <a:cubicBezTo>
                  <a:pt x="3084" y="2777"/>
                  <a:pt x="3011" y="2789"/>
                  <a:pt x="3002" y="2790"/>
                </a:cubicBezTo>
                <a:cubicBezTo>
                  <a:pt x="2850" y="2809"/>
                  <a:pt x="2696" y="2811"/>
                  <a:pt x="2544" y="2829"/>
                </a:cubicBezTo>
                <a:cubicBezTo>
                  <a:pt x="2392" y="2868"/>
                  <a:pt x="2252" y="2889"/>
                  <a:pt x="2095" y="2898"/>
                </a:cubicBezTo>
                <a:cubicBezTo>
                  <a:pt x="1994" y="2881"/>
                  <a:pt x="1892" y="2869"/>
                  <a:pt x="1792" y="2849"/>
                </a:cubicBezTo>
                <a:cubicBezTo>
                  <a:pt x="1782" y="2847"/>
                  <a:pt x="1709" y="2829"/>
                  <a:pt x="1684" y="2819"/>
                </a:cubicBezTo>
                <a:cubicBezTo>
                  <a:pt x="1672" y="2814"/>
                  <a:pt x="1633" y="2792"/>
                  <a:pt x="1616" y="2790"/>
                </a:cubicBezTo>
                <a:cubicBezTo>
                  <a:pt x="1555" y="2784"/>
                  <a:pt x="1493" y="2783"/>
                  <a:pt x="1431" y="2780"/>
                </a:cubicBezTo>
                <a:cubicBezTo>
                  <a:pt x="1409" y="2766"/>
                  <a:pt x="1381" y="2760"/>
                  <a:pt x="1362" y="2741"/>
                </a:cubicBezTo>
                <a:cubicBezTo>
                  <a:pt x="1345" y="2724"/>
                  <a:pt x="1290" y="2647"/>
                  <a:pt x="1274" y="2624"/>
                </a:cubicBezTo>
                <a:cubicBezTo>
                  <a:pt x="1259" y="2577"/>
                  <a:pt x="1224" y="2509"/>
                  <a:pt x="1196" y="2468"/>
                </a:cubicBezTo>
                <a:cubicBezTo>
                  <a:pt x="1189" y="2444"/>
                  <a:pt x="1170" y="2424"/>
                  <a:pt x="1167" y="2400"/>
                </a:cubicBezTo>
                <a:cubicBezTo>
                  <a:pt x="1161" y="2355"/>
                  <a:pt x="1206" y="2333"/>
                  <a:pt x="1235" y="2312"/>
                </a:cubicBezTo>
                <a:cubicBezTo>
                  <a:pt x="1271" y="2286"/>
                  <a:pt x="1299" y="2261"/>
                  <a:pt x="1323" y="2224"/>
                </a:cubicBezTo>
                <a:cubicBezTo>
                  <a:pt x="1320" y="2185"/>
                  <a:pt x="1323" y="2145"/>
                  <a:pt x="1313" y="2107"/>
                </a:cubicBezTo>
                <a:cubicBezTo>
                  <a:pt x="1309" y="2094"/>
                  <a:pt x="1293" y="2088"/>
                  <a:pt x="1284" y="2077"/>
                </a:cubicBezTo>
                <a:cubicBezTo>
                  <a:pt x="1234" y="2012"/>
                  <a:pt x="1188" y="1958"/>
                  <a:pt x="1118" y="1911"/>
                </a:cubicBezTo>
                <a:cubicBezTo>
                  <a:pt x="1094" y="1875"/>
                  <a:pt x="1053" y="1835"/>
                  <a:pt x="1011" y="1824"/>
                </a:cubicBezTo>
                <a:cubicBezTo>
                  <a:pt x="985" y="1817"/>
                  <a:pt x="933" y="1804"/>
                  <a:pt x="933" y="1804"/>
                </a:cubicBezTo>
                <a:cubicBezTo>
                  <a:pt x="874" y="1813"/>
                  <a:pt x="847" y="1818"/>
                  <a:pt x="796" y="1843"/>
                </a:cubicBezTo>
                <a:cubicBezTo>
                  <a:pt x="740" y="1959"/>
                  <a:pt x="816" y="1819"/>
                  <a:pt x="747" y="1902"/>
                </a:cubicBezTo>
                <a:cubicBezTo>
                  <a:pt x="738" y="1913"/>
                  <a:pt x="737" y="1930"/>
                  <a:pt x="728" y="1941"/>
                </a:cubicBezTo>
                <a:cubicBezTo>
                  <a:pt x="675" y="2004"/>
                  <a:pt x="558" y="2029"/>
                  <a:pt x="484" y="2038"/>
                </a:cubicBezTo>
                <a:cubicBezTo>
                  <a:pt x="366" y="2078"/>
                  <a:pt x="228" y="2081"/>
                  <a:pt x="103" y="2097"/>
                </a:cubicBezTo>
                <a:cubicBezTo>
                  <a:pt x="93" y="2107"/>
                  <a:pt x="85" y="2118"/>
                  <a:pt x="74" y="2126"/>
                </a:cubicBezTo>
                <a:cubicBezTo>
                  <a:pt x="66" y="2132"/>
                  <a:pt x="0" y="2139"/>
                  <a:pt x="25" y="2175"/>
                </a:cubicBezTo>
                <a:cubicBezTo>
                  <a:pt x="33" y="2186"/>
                  <a:pt x="53" y="2172"/>
                  <a:pt x="64" y="2165"/>
                </a:cubicBezTo>
                <a:cubicBezTo>
                  <a:pt x="86" y="2152"/>
                  <a:pt x="103" y="2132"/>
                  <a:pt x="122" y="2116"/>
                </a:cubicBezTo>
                <a:close/>
              </a:path>
            </a:pathLst>
          </a:custGeom>
          <a:noFill/>
          <a:ln w="79375">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vi-VN"/>
          </a:p>
        </p:txBody>
      </p:sp>
      <p:sp>
        <p:nvSpPr>
          <p:cNvPr id="4" name="Oval Callout 3"/>
          <p:cNvSpPr/>
          <p:nvPr/>
        </p:nvSpPr>
        <p:spPr>
          <a:xfrm>
            <a:off x="6858000" y="86829"/>
            <a:ext cx="2133600" cy="196718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mtClean="0">
                <a:solidFill>
                  <a:srgbClr val="FFFF00"/>
                </a:solidFill>
                <a:latin typeface="Arial" panose="020B0604020202020204" pitchFamily="34" charset="0"/>
                <a:cs typeface="Arial" panose="020B0604020202020204" pitchFamily="34" charset="0"/>
              </a:rPr>
              <a:t>Khu vực khí hậu gió mùa</a:t>
            </a:r>
            <a:endParaRPr lang="vi-VN" sz="2400">
              <a:solidFill>
                <a:srgbClr val="FFFF00"/>
              </a:solidFill>
              <a:latin typeface="Arial" panose="020B0604020202020204" pitchFamily="34" charset="0"/>
              <a:cs typeface="Arial" panose="020B0604020202020204" pitchFamily="34" charset="0"/>
            </a:endParaRPr>
          </a:p>
        </p:txBody>
      </p:sp>
      <p:sp>
        <p:nvSpPr>
          <p:cNvPr id="11" name="Oval Callout 10"/>
          <p:cNvSpPr/>
          <p:nvPr/>
        </p:nvSpPr>
        <p:spPr>
          <a:xfrm>
            <a:off x="212510" y="100477"/>
            <a:ext cx="2133600" cy="1967188"/>
          </a:xfrm>
          <a:prstGeom prst="wedgeEllipseCallout">
            <a:avLst>
              <a:gd name="adj1" fmla="val 35457"/>
              <a:gd name="adj2" fmla="val 458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mtClean="0">
                <a:solidFill>
                  <a:srgbClr val="FFFF00"/>
                </a:solidFill>
                <a:latin typeface="Arial" panose="020B0604020202020204" pitchFamily="34" charset="0"/>
                <a:cs typeface="Arial" panose="020B0604020202020204" pitchFamily="34" charset="0"/>
              </a:rPr>
              <a:t>Khu vực khí hậu lục địa</a:t>
            </a:r>
            <a:endParaRPr lang="vi-VN" sz="2400">
              <a:solidFill>
                <a:srgbClr val="FFFF00"/>
              </a:solidFill>
              <a:latin typeface="Arial" panose="020B0604020202020204" pitchFamily="34" charset="0"/>
              <a:cs typeface="Arial" panose="020B0604020202020204" pitchFamily="34" charset="0"/>
            </a:endParaRPr>
          </a:p>
        </p:txBody>
      </p:sp>
      <p:sp>
        <p:nvSpPr>
          <p:cNvPr id="8" name="Rectangle 7"/>
          <p:cNvSpPr/>
          <p:nvPr/>
        </p:nvSpPr>
        <p:spPr>
          <a:xfrm>
            <a:off x="2366582" y="228600"/>
            <a:ext cx="4491418" cy="828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FF0000"/>
                </a:solidFill>
              </a:rPr>
              <a:t>Kể tên các cây trồng ở các khu vực khác nhau</a:t>
            </a:r>
            <a:endParaRPr lang="vi-VN" sz="3200">
              <a:solidFill>
                <a:srgbClr val="FF0000"/>
              </a:solidFill>
            </a:endParaRPr>
          </a:p>
        </p:txBody>
      </p:sp>
    </p:spTree>
    <p:extLst>
      <p:ext uri="{BB962C8B-B14F-4D97-AF65-F5344CB8AC3E}">
        <p14:creationId xmlns:p14="http://schemas.microsoft.com/office/powerpoint/2010/main" val="1877301909"/>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18437"/>
                                        </p:tgtEl>
                                        <p:attrNameLst>
                                          <p:attrName>style.visibility</p:attrName>
                                        </p:attrNameLst>
                                      </p:cBhvr>
                                      <p:to>
                                        <p:strVal val="visible"/>
                                      </p:to>
                                    </p:set>
                                    <p:animEffect transition="in" filter="wipe(down)">
                                      <p:cBhvr>
                                        <p:cTn id="17" dur="500"/>
                                        <p:tgtEl>
                                          <p:spTgt spid="18437"/>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18440"/>
                                        </p:tgtEl>
                                        <p:attrNameLst>
                                          <p:attrName>style.visibility</p:attrName>
                                        </p:attrNameLst>
                                      </p:cBhvr>
                                      <p:to>
                                        <p:strVal val="visible"/>
                                      </p:to>
                                    </p:set>
                                    <p:animEffect transition="in" filter="barn(inVertical)">
                                      <p:cBhvr>
                                        <p:cTn id="25" dur="5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animBg="1"/>
      <p:bldP spid="18437" grpId="0" animBg="1"/>
      <p:bldP spid="4" grpId="0" animBg="1"/>
      <p:bldP spid="11"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3648" y="300287"/>
            <a:ext cx="9130352" cy="2250706"/>
            <a:chOff x="13648" y="436767"/>
            <a:chExt cx="9130352" cy="2250706"/>
          </a:xfrm>
        </p:grpSpPr>
        <p:sp>
          <p:nvSpPr>
            <p:cNvPr id="6151" name="Rectangle 30"/>
            <p:cNvSpPr>
              <a:spLocks noChangeArrowheads="1"/>
            </p:cNvSpPr>
            <p:nvPr/>
          </p:nvSpPr>
          <p:spPr bwMode="auto">
            <a:xfrm>
              <a:off x="2286000" y="436767"/>
              <a:ext cx="51054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4800" b="1">
                  <a:solidFill>
                    <a:srgbClr val="FF0000"/>
                  </a:solidFill>
                </a:rPr>
                <a:t>Tiết 11 </a:t>
              </a:r>
              <a:r>
                <a:rPr lang="en-US" sz="4800" b="1" smtClean="0">
                  <a:solidFill>
                    <a:srgbClr val="FF0000"/>
                  </a:solidFill>
                </a:rPr>
                <a:t>- </a:t>
              </a:r>
              <a:r>
                <a:rPr lang="en-US" sz="4800" b="1">
                  <a:solidFill>
                    <a:srgbClr val="FF0000"/>
                  </a:solidFill>
                </a:rPr>
                <a:t>Bài 8</a:t>
              </a:r>
              <a:r>
                <a:rPr lang="en-US" sz="4800">
                  <a:solidFill>
                    <a:srgbClr val="FF0000"/>
                  </a:solidFill>
                </a:rPr>
                <a:t/>
              </a:r>
              <a:br>
                <a:rPr lang="en-US" sz="4800">
                  <a:solidFill>
                    <a:srgbClr val="FF0000"/>
                  </a:solidFill>
                </a:rPr>
              </a:br>
              <a:endParaRPr lang="en-US" sz="4800">
                <a:solidFill>
                  <a:srgbClr val="FF0000"/>
                </a:solidFill>
              </a:endParaRPr>
            </a:p>
          </p:txBody>
        </p:sp>
        <p:sp>
          <p:nvSpPr>
            <p:cNvPr id="2" name="Rectangle 1"/>
            <p:cNvSpPr/>
            <p:nvPr/>
          </p:nvSpPr>
          <p:spPr>
            <a:xfrm>
              <a:off x="13648" y="738023"/>
              <a:ext cx="9130352" cy="19494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smtClean="0">
                  <a:solidFill>
                    <a:srgbClr val="0000FF"/>
                  </a:solidFill>
                  <a:latin typeface="Arial" panose="020B0604020202020204" pitchFamily="34" charset="0"/>
                  <a:cs typeface="Arial" panose="020B0604020202020204" pitchFamily="34" charset="0"/>
                </a:rPr>
                <a:t>TÌNH HÌNH PHÁT TRIỂN KINH TẾ - XÃ HỘI Ở CÁC NƯỚC CHÂU Á</a:t>
              </a:r>
              <a:endParaRPr lang="vi-VN" sz="3600" b="1">
                <a:solidFill>
                  <a:srgbClr val="0000FF"/>
                </a:solidFill>
                <a:latin typeface="Arial" panose="020B0604020202020204" pitchFamily="34" charset="0"/>
                <a:cs typeface="Arial" panose="020B0604020202020204" pitchFamily="34" charset="0"/>
              </a:endParaRPr>
            </a:p>
          </p:txBody>
        </p:sp>
      </p:grpSp>
      <p:grpSp>
        <p:nvGrpSpPr>
          <p:cNvPr id="10" name="Group 9"/>
          <p:cNvGrpSpPr/>
          <p:nvPr/>
        </p:nvGrpSpPr>
        <p:grpSpPr>
          <a:xfrm>
            <a:off x="304800" y="2157293"/>
            <a:ext cx="4648200" cy="1054933"/>
            <a:chOff x="304800" y="2321058"/>
            <a:chExt cx="4648200" cy="1054933"/>
          </a:xfrm>
        </p:grpSpPr>
        <p:sp>
          <p:nvSpPr>
            <p:cNvPr id="3" name="Rectangle 2"/>
            <p:cNvSpPr/>
            <p:nvPr/>
          </p:nvSpPr>
          <p:spPr>
            <a:xfrm>
              <a:off x="304800" y="2321058"/>
              <a:ext cx="4648200" cy="65722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3200" b="1" smtClean="0">
                  <a:latin typeface="Arial" panose="020B0604020202020204" pitchFamily="34" charset="0"/>
                  <a:cs typeface="Arial" panose="020B0604020202020204" pitchFamily="34" charset="0"/>
                </a:rPr>
                <a:t>1. Nông nghiệp</a:t>
              </a:r>
              <a:endParaRPr lang="vi-VN" sz="3200" b="1">
                <a:latin typeface="Arial" panose="020B0604020202020204" pitchFamily="34" charset="0"/>
                <a:cs typeface="Arial" panose="020B0604020202020204" pitchFamily="34" charset="0"/>
              </a:endParaRPr>
            </a:p>
          </p:txBody>
        </p:sp>
        <p:sp>
          <p:nvSpPr>
            <p:cNvPr id="8" name="Rectangle 7"/>
            <p:cNvSpPr/>
            <p:nvPr/>
          </p:nvSpPr>
          <p:spPr>
            <a:xfrm>
              <a:off x="434452" y="2978282"/>
              <a:ext cx="3706501" cy="3977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smtClean="0">
                  <a:latin typeface="Arial" panose="020B0604020202020204" pitchFamily="34" charset="0"/>
                  <a:cs typeface="Arial" panose="020B0604020202020204" pitchFamily="34" charset="0"/>
                </a:rPr>
                <a:t>a. </a:t>
              </a:r>
              <a:r>
                <a:rPr lang="en-US" sz="2800" b="1" smtClean="0">
                  <a:latin typeface="Arial" panose="020B0604020202020204" pitchFamily="34" charset="0"/>
                  <a:cs typeface="Arial" panose="020B0604020202020204" pitchFamily="34" charset="0"/>
                </a:rPr>
                <a:t>Trồng</a:t>
              </a:r>
              <a:r>
                <a:rPr lang="en-US" sz="2400" b="1" smtClean="0">
                  <a:latin typeface="Arial" panose="020B0604020202020204" pitchFamily="34" charset="0"/>
                  <a:cs typeface="Arial" panose="020B0604020202020204" pitchFamily="34" charset="0"/>
                </a:rPr>
                <a:t> </a:t>
              </a:r>
              <a:r>
                <a:rPr lang="en-US" sz="2800" b="1" smtClean="0">
                  <a:latin typeface="Arial" panose="020B0604020202020204" pitchFamily="34" charset="0"/>
                  <a:cs typeface="Arial" panose="020B0604020202020204" pitchFamily="34" charset="0"/>
                </a:rPr>
                <a:t>trọt</a:t>
              </a:r>
              <a:endParaRPr lang="vi-VN" sz="2800" b="1"/>
            </a:p>
          </p:txBody>
        </p:sp>
      </p:grpSp>
      <p:sp>
        <p:nvSpPr>
          <p:cNvPr id="13" name="Rectangle 12"/>
          <p:cNvSpPr/>
          <p:nvPr/>
        </p:nvSpPr>
        <p:spPr>
          <a:xfrm>
            <a:off x="337782" y="3418340"/>
            <a:ext cx="8285328" cy="1143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spcBef>
                <a:spcPts val="600"/>
              </a:spcBef>
            </a:pPr>
            <a:r>
              <a:rPr lang="en-US" sz="2800" smtClean="0">
                <a:solidFill>
                  <a:schemeClr val="tx1"/>
                </a:solidFill>
                <a:latin typeface="Arial" panose="020B0604020202020204" pitchFamily="34" charset="0"/>
                <a:cs typeface="Arial" panose="020B0604020202020204" pitchFamily="34" charset="0"/>
              </a:rPr>
              <a:t>- Khu vực khí hậu gió mùa với nông nghiệp phát triển mạnh mẽ. Cây lúa gạo là cây quan trọng nhất của khu vực này.</a:t>
            </a:r>
            <a:endParaRPr lang="vi-VN" sz="280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340058" y="4549086"/>
            <a:ext cx="8285328" cy="1143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smtClean="0">
                <a:solidFill>
                  <a:schemeClr val="tx1"/>
                </a:solidFill>
                <a:latin typeface="Arial" panose="020B0604020202020204" pitchFamily="34" charset="0"/>
                <a:cs typeface="Arial" panose="020B0604020202020204" pitchFamily="34" charset="0"/>
              </a:rPr>
              <a:t>- Khu vực khí hậu lục địa nông nghiệp chậm phát triển.</a:t>
            </a:r>
            <a:endParaRPr lang="vi-VN" sz="2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0381089"/>
      </p:ext>
    </p:extLst>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Text Box 9"/>
          <p:cNvSpPr txBox="1">
            <a:spLocks noChangeArrowheads="1"/>
          </p:cNvSpPr>
          <p:nvPr/>
        </p:nvSpPr>
        <p:spPr bwMode="auto">
          <a:xfrm>
            <a:off x="8747125" y="6284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vi-VN">
              <a:latin typeface="Arial" panose="020B0604020202020204" pitchFamily="34" charset="0"/>
            </a:endParaRPr>
          </a:p>
        </p:txBody>
      </p:sp>
      <p:grpSp>
        <p:nvGrpSpPr>
          <p:cNvPr id="3" name="Group 2"/>
          <p:cNvGrpSpPr/>
          <p:nvPr/>
        </p:nvGrpSpPr>
        <p:grpSpPr>
          <a:xfrm>
            <a:off x="0" y="76200"/>
            <a:ext cx="9144000" cy="6572250"/>
            <a:chOff x="0" y="76200"/>
            <a:chExt cx="9144000" cy="6572250"/>
          </a:xfrm>
        </p:grpSpPr>
        <p:sp>
          <p:nvSpPr>
            <p:cNvPr id="12292" name="Text Box 8"/>
            <p:cNvSpPr txBox="1">
              <a:spLocks noChangeArrowheads="1"/>
            </p:cNvSpPr>
            <p:nvPr/>
          </p:nvSpPr>
          <p:spPr bwMode="auto">
            <a:xfrm>
              <a:off x="0" y="62484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2000" b="1" i="1" smtClean="0">
                  <a:latin typeface="Arial" panose="020B0604020202020204" pitchFamily="34" charset="0"/>
                </a:rPr>
                <a:t>Một số cây lương thực chính</a:t>
              </a:r>
              <a:endParaRPr lang="en-US" sz="2000" b="1" i="1">
                <a:latin typeface="Arial" panose="020B0604020202020204" pitchFamily="34" charset="0"/>
              </a:endParaRPr>
            </a:p>
          </p:txBody>
        </p:sp>
        <p:pic>
          <p:nvPicPr>
            <p:cNvPr id="12294" name="Picture 12" descr="DSC012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4" descr="wheat-green-1600x9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352800"/>
              <a:ext cx="4267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http://nongnghiep.vn/Upload/Image/2009/7/26/26072009112246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333750"/>
              <a:ext cx="43434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69672_cay-n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04800"/>
              <a:ext cx="4343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3648" y="300287"/>
            <a:ext cx="9130352" cy="2250706"/>
            <a:chOff x="13648" y="436767"/>
            <a:chExt cx="9130352" cy="2250706"/>
          </a:xfrm>
        </p:grpSpPr>
        <p:sp>
          <p:nvSpPr>
            <p:cNvPr id="6151" name="Rectangle 30"/>
            <p:cNvSpPr>
              <a:spLocks noChangeArrowheads="1"/>
            </p:cNvSpPr>
            <p:nvPr/>
          </p:nvSpPr>
          <p:spPr bwMode="auto">
            <a:xfrm>
              <a:off x="2286000" y="436767"/>
              <a:ext cx="51054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4800" b="1">
                  <a:solidFill>
                    <a:srgbClr val="FF0000"/>
                  </a:solidFill>
                </a:rPr>
                <a:t>Tiết 11 </a:t>
              </a:r>
              <a:r>
                <a:rPr lang="en-US" sz="4800" b="1" smtClean="0">
                  <a:solidFill>
                    <a:srgbClr val="FF0000"/>
                  </a:solidFill>
                </a:rPr>
                <a:t>- </a:t>
              </a:r>
              <a:r>
                <a:rPr lang="en-US" sz="4800" b="1">
                  <a:solidFill>
                    <a:srgbClr val="FF0000"/>
                  </a:solidFill>
                </a:rPr>
                <a:t>Bài 8</a:t>
              </a:r>
              <a:r>
                <a:rPr lang="en-US" sz="4800">
                  <a:solidFill>
                    <a:srgbClr val="FF0000"/>
                  </a:solidFill>
                </a:rPr>
                <a:t/>
              </a:r>
              <a:br>
                <a:rPr lang="en-US" sz="4800">
                  <a:solidFill>
                    <a:srgbClr val="FF0000"/>
                  </a:solidFill>
                </a:rPr>
              </a:br>
              <a:endParaRPr lang="en-US" sz="4800">
                <a:solidFill>
                  <a:srgbClr val="FF0000"/>
                </a:solidFill>
              </a:endParaRPr>
            </a:p>
          </p:txBody>
        </p:sp>
        <p:sp>
          <p:nvSpPr>
            <p:cNvPr id="2" name="Rectangle 1"/>
            <p:cNvSpPr/>
            <p:nvPr/>
          </p:nvSpPr>
          <p:spPr>
            <a:xfrm>
              <a:off x="13648" y="738023"/>
              <a:ext cx="9130352" cy="19494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smtClean="0">
                  <a:solidFill>
                    <a:srgbClr val="0000FF"/>
                  </a:solidFill>
                  <a:latin typeface="Arial" panose="020B0604020202020204" pitchFamily="34" charset="0"/>
                  <a:cs typeface="Arial" panose="020B0604020202020204" pitchFamily="34" charset="0"/>
                </a:rPr>
                <a:t>TÌNH HÌNH PHÁT TRIỂN KINH TẾ - XÃ HỘI Ở CÁC NƯỚC CHÂU Á</a:t>
              </a:r>
              <a:endParaRPr lang="vi-VN" sz="3600" b="1">
                <a:solidFill>
                  <a:srgbClr val="0000FF"/>
                </a:solidFill>
                <a:latin typeface="Arial" panose="020B0604020202020204" pitchFamily="34" charset="0"/>
                <a:cs typeface="Arial" panose="020B0604020202020204" pitchFamily="34" charset="0"/>
              </a:endParaRPr>
            </a:p>
          </p:txBody>
        </p:sp>
      </p:grpSp>
      <p:grpSp>
        <p:nvGrpSpPr>
          <p:cNvPr id="10" name="Group 9"/>
          <p:cNvGrpSpPr/>
          <p:nvPr/>
        </p:nvGrpSpPr>
        <p:grpSpPr>
          <a:xfrm>
            <a:off x="304800" y="2157293"/>
            <a:ext cx="4648200" cy="1054933"/>
            <a:chOff x="304800" y="2321058"/>
            <a:chExt cx="4648200" cy="1054933"/>
          </a:xfrm>
        </p:grpSpPr>
        <p:sp>
          <p:nvSpPr>
            <p:cNvPr id="3" name="Rectangle 2"/>
            <p:cNvSpPr/>
            <p:nvPr/>
          </p:nvSpPr>
          <p:spPr>
            <a:xfrm>
              <a:off x="304800" y="2321058"/>
              <a:ext cx="4648200" cy="65722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3200" b="1" smtClean="0">
                  <a:latin typeface="Arial" panose="020B0604020202020204" pitchFamily="34" charset="0"/>
                  <a:cs typeface="Arial" panose="020B0604020202020204" pitchFamily="34" charset="0"/>
                </a:rPr>
                <a:t>1. Nông nghiệp</a:t>
              </a:r>
              <a:endParaRPr lang="vi-VN" sz="3200" b="1">
                <a:latin typeface="Arial" panose="020B0604020202020204" pitchFamily="34" charset="0"/>
                <a:cs typeface="Arial" panose="020B0604020202020204" pitchFamily="34" charset="0"/>
              </a:endParaRPr>
            </a:p>
          </p:txBody>
        </p:sp>
        <p:sp>
          <p:nvSpPr>
            <p:cNvPr id="8" name="Rectangle 7"/>
            <p:cNvSpPr/>
            <p:nvPr/>
          </p:nvSpPr>
          <p:spPr>
            <a:xfrm>
              <a:off x="434452" y="2978282"/>
              <a:ext cx="3706501" cy="3977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smtClean="0">
                  <a:latin typeface="Arial" panose="020B0604020202020204" pitchFamily="34" charset="0"/>
                  <a:cs typeface="Arial" panose="020B0604020202020204" pitchFamily="34" charset="0"/>
                </a:rPr>
                <a:t>a</a:t>
              </a:r>
              <a:r>
                <a:rPr lang="en-US" sz="2400" b="1" smtClean="0">
                  <a:latin typeface="Arial" panose="020B0604020202020204" pitchFamily="34" charset="0"/>
                  <a:cs typeface="Arial" panose="020B0604020202020204" pitchFamily="34" charset="0"/>
                </a:rPr>
                <a:t>. </a:t>
              </a:r>
              <a:r>
                <a:rPr lang="en-US" sz="2800" b="1" smtClean="0">
                  <a:latin typeface="Arial" panose="020B0604020202020204" pitchFamily="34" charset="0"/>
                  <a:cs typeface="Arial" panose="020B0604020202020204" pitchFamily="34" charset="0"/>
                </a:rPr>
                <a:t>Trồng</a:t>
              </a:r>
              <a:r>
                <a:rPr lang="en-US" sz="2400" b="1" smtClean="0">
                  <a:latin typeface="Arial" panose="020B0604020202020204" pitchFamily="34" charset="0"/>
                  <a:cs typeface="Arial" panose="020B0604020202020204" pitchFamily="34" charset="0"/>
                </a:rPr>
                <a:t> </a:t>
              </a:r>
              <a:r>
                <a:rPr lang="en-US" sz="2800" b="1" smtClean="0">
                  <a:latin typeface="Arial" panose="020B0604020202020204" pitchFamily="34" charset="0"/>
                  <a:cs typeface="Arial" panose="020B0604020202020204" pitchFamily="34" charset="0"/>
                </a:rPr>
                <a:t>trọt</a:t>
              </a:r>
              <a:endParaRPr lang="vi-VN" sz="2800" b="1"/>
            </a:p>
          </p:txBody>
        </p:sp>
      </p:grpSp>
      <p:sp>
        <p:nvSpPr>
          <p:cNvPr id="16" name="Rectangle 15"/>
          <p:cNvSpPr/>
          <p:nvPr/>
        </p:nvSpPr>
        <p:spPr>
          <a:xfrm>
            <a:off x="436160" y="3198578"/>
            <a:ext cx="3704793" cy="68762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smtClean="0">
                <a:solidFill>
                  <a:schemeClr val="tx1"/>
                </a:solidFill>
                <a:latin typeface="Arial" panose="020B0604020202020204" pitchFamily="34" charset="0"/>
                <a:cs typeface="Arial" panose="020B0604020202020204" pitchFamily="34" charset="0"/>
              </a:rPr>
              <a:t>- Thành tựu trồng trọt:</a:t>
            </a:r>
            <a:endParaRPr lang="vi-VN" sz="2800">
              <a:solidFill>
                <a:schemeClr val="tx1"/>
              </a:solidFill>
              <a:latin typeface="Arial" panose="020B0604020202020204" pitchFamily="34" charset="0"/>
              <a:cs typeface="Arial" panose="020B0604020202020204" pitchFamily="34" charset="0"/>
            </a:endParaRPr>
          </a:p>
        </p:txBody>
      </p:sp>
      <p:cxnSp>
        <p:nvCxnSpPr>
          <p:cNvPr id="5" name="Straight Connector 4"/>
          <p:cNvCxnSpPr/>
          <p:nvPr/>
        </p:nvCxnSpPr>
        <p:spPr>
          <a:xfrm>
            <a:off x="4236488" y="3429000"/>
            <a:ext cx="0" cy="3276600"/>
          </a:xfrm>
          <a:prstGeom prst="line">
            <a:avLst/>
          </a:prstGeom>
        </p:spPr>
        <p:style>
          <a:lnRef idx="1">
            <a:schemeClr val="dk1"/>
          </a:lnRef>
          <a:fillRef idx="0">
            <a:schemeClr val="dk1"/>
          </a:fillRef>
          <a:effectRef idx="0">
            <a:schemeClr val="dk1"/>
          </a:effectRef>
          <a:fontRef idx="minor">
            <a:schemeClr val="tx1"/>
          </a:fontRef>
        </p:style>
      </p:cxnSp>
      <p:grpSp>
        <p:nvGrpSpPr>
          <p:cNvPr id="7" name="Group 6"/>
          <p:cNvGrpSpPr/>
          <p:nvPr/>
        </p:nvGrpSpPr>
        <p:grpSpPr>
          <a:xfrm>
            <a:off x="4140953" y="2129994"/>
            <a:ext cx="5003047" cy="4203702"/>
            <a:chOff x="4140953" y="2157293"/>
            <a:chExt cx="5003047" cy="4203702"/>
          </a:xfrm>
        </p:grpSpPr>
        <p:pic>
          <p:nvPicPr>
            <p:cNvPr id="12" name="Picture 4" desc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1559" y="3937481"/>
              <a:ext cx="4678339" cy="242351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Oval Callout 5"/>
            <p:cNvSpPr/>
            <p:nvPr/>
          </p:nvSpPr>
          <p:spPr>
            <a:xfrm>
              <a:off x="4140953" y="2157293"/>
              <a:ext cx="5003047" cy="1576508"/>
            </a:xfrm>
            <a:prstGeom prst="wedgeEllipseCallout">
              <a:avLst>
                <a:gd name="adj1" fmla="val -28744"/>
                <a:gd name="adj2" fmla="val 607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smtClean="0">
                  <a:latin typeface="Arial" panose="020B0604020202020204" pitchFamily="34" charset="0"/>
                  <a:cs typeface="Arial" panose="020B0604020202020204" pitchFamily="34" charset="0"/>
                </a:rPr>
                <a:t>Dựa vào kiến thức SKG trang 26 và biểu đồ dưới đây em hãy cho biết những thành tựu trong nông nghiệp châu Á ?</a:t>
              </a:r>
              <a:endParaRPr lang="vi-VN" sz="2000">
                <a:latin typeface="Arial" panose="020B0604020202020204" pitchFamily="34" charset="0"/>
                <a:cs typeface="Arial" panose="020B0604020202020204" pitchFamily="34" charset="0"/>
              </a:endParaRPr>
            </a:p>
          </p:txBody>
        </p:sp>
      </p:grpSp>
      <p:sp>
        <p:nvSpPr>
          <p:cNvPr id="17" name="Rectangle 16"/>
          <p:cNvSpPr/>
          <p:nvPr/>
        </p:nvSpPr>
        <p:spPr>
          <a:xfrm>
            <a:off x="306506" y="3770294"/>
            <a:ext cx="3929982" cy="13351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smtClean="0">
                <a:solidFill>
                  <a:schemeClr val="tx1"/>
                </a:solidFill>
                <a:latin typeface="Arial" panose="020B0604020202020204" pitchFamily="34" charset="0"/>
                <a:cs typeface="Arial" panose="020B0604020202020204" pitchFamily="34" charset="0"/>
              </a:rPr>
              <a:t>+ Lúa gạo chiếm 93%, lúa mì chiếm 39% sản lượng toàn thế giới.</a:t>
            </a:r>
            <a:endParaRPr lang="vi-VN" sz="280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268971" y="5067300"/>
            <a:ext cx="3929982" cy="170876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smtClean="0">
                <a:solidFill>
                  <a:schemeClr val="tx1"/>
                </a:solidFill>
                <a:latin typeface="Arial" panose="020B0604020202020204" pitchFamily="34" charset="0"/>
                <a:cs typeface="Arial" panose="020B0604020202020204" pitchFamily="34" charset="0"/>
              </a:rPr>
              <a:t>+ Trung Quốc và Ấn Độ là những nước sản xuất nhiều lúa gạo nhất thế giới.</a:t>
            </a:r>
            <a:endParaRPr lang="vi-VN" sz="2800">
              <a:solidFill>
                <a:schemeClr val="tx1"/>
              </a:solidFill>
              <a:latin typeface="Arial" panose="020B0604020202020204" pitchFamily="34" charset="0"/>
              <a:cs typeface="Arial" panose="020B0604020202020204" pitchFamily="34" charset="0"/>
            </a:endParaRPr>
          </a:p>
        </p:txBody>
      </p:sp>
      <p:sp>
        <p:nvSpPr>
          <p:cNvPr id="15" name="Oval Callout 14"/>
          <p:cNvSpPr/>
          <p:nvPr/>
        </p:nvSpPr>
        <p:spPr>
          <a:xfrm>
            <a:off x="4546977" y="2318980"/>
            <a:ext cx="4292223" cy="2738558"/>
          </a:xfrm>
          <a:prstGeom prst="wedgeEllipseCallout">
            <a:avLst>
              <a:gd name="adj1" fmla="val -47542"/>
              <a:gd name="adj2" fmla="val 644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latin typeface="Arial" panose="020B0604020202020204" pitchFamily="34" charset="0"/>
                <a:cs typeface="Arial" panose="020B0604020202020204" pitchFamily="34" charset="0"/>
              </a:rPr>
              <a:t>Tại sao Trung Quốc và Ấn Độ không </a:t>
            </a:r>
            <a:r>
              <a:rPr lang="en-US" sz="2400" smtClean="0">
                <a:latin typeface="Arial" panose="020B0604020202020204" pitchFamily="34" charset="0"/>
                <a:cs typeface="Arial" panose="020B0604020202020204" pitchFamily="34" charset="0"/>
              </a:rPr>
              <a:t>xuất </a:t>
            </a:r>
            <a:r>
              <a:rPr lang="en-US" sz="2400">
                <a:latin typeface="Arial" panose="020B0604020202020204" pitchFamily="34" charset="0"/>
                <a:cs typeface="Arial" panose="020B0604020202020204" pitchFamily="34" charset="0"/>
              </a:rPr>
              <a:t>khẩu lúa gạo nhiều như Thái Lan và Việt Nam ?</a:t>
            </a:r>
            <a:endParaRPr lang="vi-VN" sz="2400">
              <a:cs typeface="Arial" panose="020B0604020202020204" pitchFamily="34" charset="0"/>
            </a:endParaRPr>
          </a:p>
          <a:p>
            <a:pPr algn="ctr"/>
            <a:endParaRPr lang="vi-VN"/>
          </a:p>
        </p:txBody>
      </p:sp>
      <p:sp>
        <p:nvSpPr>
          <p:cNvPr id="22" name="Rectangle 21"/>
          <p:cNvSpPr/>
          <p:nvPr/>
        </p:nvSpPr>
        <p:spPr>
          <a:xfrm>
            <a:off x="4509445" y="2996846"/>
            <a:ext cx="3929982" cy="170876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smtClean="0">
                <a:solidFill>
                  <a:schemeClr val="tx1"/>
                </a:solidFill>
                <a:latin typeface="Arial" panose="020B0604020202020204" pitchFamily="34" charset="0"/>
                <a:cs typeface="Arial" panose="020B0604020202020204" pitchFamily="34" charset="0"/>
              </a:rPr>
              <a:t>+ Thái Lan và Việt </a:t>
            </a:r>
            <a:r>
              <a:rPr lang="en-US" sz="2800">
                <a:solidFill>
                  <a:schemeClr val="tx1"/>
                </a:solidFill>
                <a:latin typeface="Arial" panose="020B0604020202020204" pitchFamily="34" charset="0"/>
                <a:cs typeface="Arial" panose="020B0604020202020204" pitchFamily="34" charset="0"/>
              </a:rPr>
              <a:t>Nam</a:t>
            </a:r>
            <a:r>
              <a:rPr lang="en-US" sz="2800" smtClean="0">
                <a:solidFill>
                  <a:schemeClr val="tx1"/>
                </a:solidFill>
                <a:latin typeface="Arial" panose="020B0604020202020204" pitchFamily="34" charset="0"/>
                <a:cs typeface="Arial" panose="020B0604020202020204" pitchFamily="34" charset="0"/>
              </a:rPr>
              <a:t> là hai nước xuất khẩu lúa gạo lớn thứ nhất, nhì thế giới.</a:t>
            </a:r>
            <a:endParaRPr lang="vi-VN" sz="2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0978123"/>
      </p:ext>
    </p:extLst>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barn(inVertic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barn(inVertical)">
                                      <p:cBhvr>
                                        <p:cTn id="22" dur="500"/>
                                        <p:tgtEl>
                                          <p:spTgt spid="1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nodeType="clickEffect">
                                  <p:stCondLst>
                                    <p:cond delay="0"/>
                                  </p:stCondLst>
                                  <p:childTnLst>
                                    <p:anim calcmode="lin" valueType="num">
                                      <p:cBhvr>
                                        <p:cTn id="26" dur="500"/>
                                        <p:tgtEl>
                                          <p:spTgt spid="7"/>
                                        </p:tgtEl>
                                        <p:attrNameLst>
                                          <p:attrName>ppt_w</p:attrName>
                                        </p:attrNameLst>
                                      </p:cBhvr>
                                      <p:tavLst>
                                        <p:tav tm="0">
                                          <p:val>
                                            <p:strVal val="ppt_w"/>
                                          </p:val>
                                        </p:tav>
                                        <p:tav tm="100000">
                                          <p:val>
                                            <p:fltVal val="0"/>
                                          </p:val>
                                        </p:tav>
                                      </p:tavLst>
                                    </p:anim>
                                    <p:anim calcmode="lin" valueType="num">
                                      <p:cBhvr>
                                        <p:cTn id="27" dur="500"/>
                                        <p:tgtEl>
                                          <p:spTgt spid="7"/>
                                        </p:tgtEl>
                                        <p:attrNameLst>
                                          <p:attrName>ppt_h</p:attrName>
                                        </p:attrNameLst>
                                      </p:cBhvr>
                                      <p:tavLst>
                                        <p:tav tm="0">
                                          <p:val>
                                            <p:strVal val="ppt_h"/>
                                          </p:val>
                                        </p:tav>
                                        <p:tav tm="100000">
                                          <p:val>
                                            <p:fltVal val="0"/>
                                          </p:val>
                                        </p:tav>
                                      </p:tavLst>
                                    </p:anim>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par>
                          <p:cTn id="30" fill="hold">
                            <p:stCondLst>
                              <p:cond delay="500"/>
                            </p:stCondLst>
                            <p:childTnLst>
                              <p:par>
                                <p:cTn id="31" presetID="16" presetClass="entr" presetSubtype="21" fill="hold" grpId="1"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0" nodeType="clickEffect">
                                  <p:stCondLst>
                                    <p:cond delay="0"/>
                                  </p:stCondLst>
                                  <p:childTnLst>
                                    <p:anim calcmode="lin" valueType="num">
                                      <p:cBhvr>
                                        <p:cTn id="37" dur="500"/>
                                        <p:tgtEl>
                                          <p:spTgt spid="15"/>
                                        </p:tgtEl>
                                        <p:attrNameLst>
                                          <p:attrName>ppt_w</p:attrName>
                                        </p:attrNameLst>
                                      </p:cBhvr>
                                      <p:tavLst>
                                        <p:tav tm="0">
                                          <p:val>
                                            <p:strVal val="ppt_w"/>
                                          </p:val>
                                        </p:tav>
                                        <p:tav tm="100000">
                                          <p:val>
                                            <p:fltVal val="0"/>
                                          </p:val>
                                        </p:tav>
                                      </p:tavLst>
                                    </p:anim>
                                    <p:anim calcmode="lin" valueType="num">
                                      <p:cBhvr>
                                        <p:cTn id="38" dur="500"/>
                                        <p:tgtEl>
                                          <p:spTgt spid="15"/>
                                        </p:tgtEl>
                                        <p:attrNameLst>
                                          <p:attrName>ppt_h</p:attrName>
                                        </p:attrNameLst>
                                      </p:cBhvr>
                                      <p:tavLst>
                                        <p:tav tm="0">
                                          <p:val>
                                            <p:strVal val="ppt_h"/>
                                          </p:val>
                                        </p:tav>
                                        <p:tav tm="100000">
                                          <p:val>
                                            <p:fltVal val="0"/>
                                          </p:val>
                                        </p:tav>
                                      </p:tavLst>
                                    </p:anim>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barn(inVertical)">
                                      <p:cBhvr>
                                        <p:cTn id="4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152400" y="228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2400" b="1">
                <a:solidFill>
                  <a:srgbClr val="FF0000"/>
                </a:solidFill>
                <a:latin typeface="Arial" panose="020B0604020202020204" pitchFamily="34" charset="0"/>
                <a:sym typeface="+mn-ea"/>
              </a:rPr>
              <a:t>10 quốc gia xuất khẩu gạo h</a:t>
            </a:r>
            <a:r>
              <a:rPr lang="en-US" sz="2400" b="1">
                <a:solidFill>
                  <a:srgbClr val="FF0000"/>
                </a:solidFill>
                <a:latin typeface="Arial" panose="020B0604020202020204" pitchFamily="34" charset="0"/>
                <a:ea typeface="Times New Roman" panose="02020603050405020304" pitchFamily="18" charset="0"/>
                <a:sym typeface="+mn-ea"/>
              </a:rPr>
              <a:t>à</a:t>
            </a:r>
            <a:r>
              <a:rPr lang="en-US" sz="2400" b="1">
                <a:solidFill>
                  <a:srgbClr val="FF0000"/>
                </a:solidFill>
                <a:latin typeface="Arial" panose="020B0604020202020204" pitchFamily="34" charset="0"/>
                <a:sym typeface="+mn-ea"/>
              </a:rPr>
              <a:t>ng đầu thế giới 2011 (triệu tấn)</a:t>
            </a:r>
            <a:endParaRPr lang="en-US" sz="2400" b="1">
              <a:solidFill>
                <a:srgbClr val="FF0000"/>
              </a:solidFill>
              <a:latin typeface="Arial" panose="020B0604020202020204" pitchFamily="34" charset="0"/>
            </a:endParaRPr>
          </a:p>
        </p:txBody>
      </p:sp>
      <p:graphicFrame>
        <p:nvGraphicFramePr>
          <p:cNvPr id="6" name="Table 5"/>
          <p:cNvGraphicFramePr/>
          <p:nvPr/>
        </p:nvGraphicFramePr>
        <p:xfrm>
          <a:off x="1371600" y="685800"/>
          <a:ext cx="6664325" cy="5597526"/>
        </p:xfrm>
        <a:graphic>
          <a:graphicData uri="http://schemas.openxmlformats.org/drawingml/2006/table">
            <a:tbl>
              <a:tblPr firstRow="1" bandRow="1">
                <a:tableStyleId>{5940675A-B579-460E-94D1-54222C63F5DA}</a:tableStyleId>
              </a:tblPr>
              <a:tblGrid>
                <a:gridCol w="836315"/>
                <a:gridCol w="3113320"/>
                <a:gridCol w="2714690"/>
              </a:tblGrid>
              <a:tr h="508866">
                <a:tc>
                  <a:txBody>
                    <a:bodyPr/>
                    <a:lstStyle/>
                    <a:p>
                      <a:pPr indent="0" algn="ctr">
                        <a:buNone/>
                      </a:pPr>
                      <a:r>
                        <a:rPr sz="2400" b="1">
                          <a:latin typeface="Arial" pitchFamily="34" charset="0"/>
                          <a:cs typeface="Arial" pitchFamily="34" charset="0"/>
                        </a:rPr>
                        <a:t>STT</a:t>
                      </a:r>
                      <a:endParaRPr lang="en-US" sz="2400" b="1"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1">
                          <a:latin typeface="Arial" pitchFamily="34" charset="0"/>
                          <a:cs typeface="Arial" pitchFamily="34" charset="0"/>
                        </a:rPr>
                        <a:t>Quốc gia</a:t>
                      </a:r>
                      <a:endParaRPr lang="en-US" sz="2400" b="1"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1">
                          <a:latin typeface="Arial" pitchFamily="34" charset="0"/>
                          <a:cs typeface="Arial" pitchFamily="34" charset="0"/>
                        </a:rPr>
                        <a:t>Xuất khẩu</a:t>
                      </a:r>
                      <a:endParaRPr lang="en-US" sz="2400" b="1" dirty="0">
                        <a:latin typeface="Arial" pitchFamily="34" charset="0"/>
                        <a:ea typeface="Times New Roman" panose="02020603050405020304" pitchFamily="18" charset="0"/>
                        <a:cs typeface="Arial" pitchFamily="34" charset="0"/>
                      </a:endParaRPr>
                    </a:p>
                  </a:txBody>
                  <a:tcPr marL="0" marR="0" marT="0" marB="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508866">
                <a:tc>
                  <a:txBody>
                    <a:bodyPr/>
                    <a:lstStyle/>
                    <a:p>
                      <a:pPr indent="0" algn="ctr">
                        <a:buNone/>
                      </a:pPr>
                      <a:r>
                        <a:rPr sz="2400" b="0">
                          <a:latin typeface="Arial" pitchFamily="34" charset="0"/>
                          <a:cs typeface="Arial" pitchFamily="34" charset="0"/>
                        </a:rPr>
                        <a:t>1</a:t>
                      </a:r>
                      <a:endParaRPr lang="en-US" sz="2400" b="0"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0">
                          <a:latin typeface="Arial" pitchFamily="34" charset="0"/>
                          <a:cs typeface="Arial" pitchFamily="34" charset="0"/>
                        </a:rPr>
                        <a:t>Thái Lan</a:t>
                      </a:r>
                      <a:endParaRPr lang="en-US" sz="2400" b="0"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0">
                          <a:latin typeface="Arial" pitchFamily="34" charset="0"/>
                          <a:cs typeface="Arial" pitchFamily="34" charset="0"/>
                        </a:rPr>
                        <a:t>10,64</a:t>
                      </a:r>
                      <a:endParaRPr lang="en-US" sz="2400" b="0" dirty="0">
                        <a:latin typeface="Arial" pitchFamily="34" charset="0"/>
                        <a:ea typeface="Times New Roman" panose="02020603050405020304" pitchFamily="18" charset="0"/>
                        <a:cs typeface="Arial" pitchFamily="34" charset="0"/>
                      </a:endParaRPr>
                    </a:p>
                  </a:txBody>
                  <a:tcPr marL="0" marR="0" marT="0" marB="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508866">
                <a:tc>
                  <a:txBody>
                    <a:bodyPr/>
                    <a:lstStyle/>
                    <a:p>
                      <a:pPr indent="0" algn="ctr">
                        <a:buNone/>
                      </a:pPr>
                      <a:r>
                        <a:rPr sz="2400" b="0">
                          <a:latin typeface="Arial" pitchFamily="34" charset="0"/>
                          <a:cs typeface="Arial" pitchFamily="34" charset="0"/>
                        </a:rPr>
                        <a:t>2</a:t>
                      </a:r>
                      <a:endParaRPr lang="en-US" sz="2400" b="0"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0">
                          <a:latin typeface="Arial" pitchFamily="34" charset="0"/>
                          <a:cs typeface="Arial" pitchFamily="34" charset="0"/>
                        </a:rPr>
                        <a:t>Việt Nam</a:t>
                      </a:r>
                      <a:endParaRPr lang="en-US" sz="2400" b="0"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0">
                          <a:latin typeface="Arial" pitchFamily="34" charset="0"/>
                          <a:cs typeface="Arial" pitchFamily="34" charset="0"/>
                        </a:rPr>
                        <a:t>7,00</a:t>
                      </a:r>
                      <a:endParaRPr lang="en-US" sz="2400" b="0" dirty="0">
                        <a:latin typeface="Arial" pitchFamily="34" charset="0"/>
                        <a:ea typeface="Times New Roman" panose="02020603050405020304" pitchFamily="18" charset="0"/>
                        <a:cs typeface="Arial" pitchFamily="34" charset="0"/>
                      </a:endParaRPr>
                    </a:p>
                  </a:txBody>
                  <a:tcPr marL="0" marR="0" marT="0" marB="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508866">
                <a:tc>
                  <a:txBody>
                    <a:bodyPr/>
                    <a:lstStyle/>
                    <a:p>
                      <a:pPr indent="0" algn="ctr">
                        <a:buNone/>
                      </a:pPr>
                      <a:r>
                        <a:rPr sz="2400" b="0">
                          <a:latin typeface="Arial" pitchFamily="34" charset="0"/>
                          <a:cs typeface="Arial" pitchFamily="34" charset="0"/>
                        </a:rPr>
                        <a:t>3</a:t>
                      </a:r>
                      <a:endParaRPr lang="en-US" sz="2400" b="0"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0">
                          <a:latin typeface="Arial" pitchFamily="34" charset="0"/>
                          <a:cs typeface="Arial" pitchFamily="34" charset="0"/>
                        </a:rPr>
                        <a:t>Ấn Độ</a:t>
                      </a:r>
                      <a:endParaRPr lang="en-US" sz="2400" b="0"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0">
                          <a:latin typeface="Arial" pitchFamily="34" charset="0"/>
                          <a:cs typeface="Arial" pitchFamily="34" charset="0"/>
                        </a:rPr>
                        <a:t>4,63</a:t>
                      </a:r>
                      <a:endParaRPr lang="en-US" sz="2400" b="0" dirty="0">
                        <a:latin typeface="Arial" pitchFamily="34" charset="0"/>
                        <a:ea typeface="Times New Roman" panose="02020603050405020304" pitchFamily="18" charset="0"/>
                        <a:cs typeface="Arial" pitchFamily="34" charset="0"/>
                      </a:endParaRPr>
                    </a:p>
                  </a:txBody>
                  <a:tcPr marL="0" marR="0" marT="0" marB="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508866">
                <a:tc>
                  <a:txBody>
                    <a:bodyPr/>
                    <a:lstStyle/>
                    <a:p>
                      <a:pPr indent="0" algn="ctr">
                        <a:buNone/>
                      </a:pPr>
                      <a:r>
                        <a:rPr sz="2400" b="0">
                          <a:latin typeface="Arial" pitchFamily="34" charset="0"/>
                          <a:cs typeface="Arial" pitchFamily="34" charset="0"/>
                        </a:rPr>
                        <a:t>4</a:t>
                      </a:r>
                      <a:endParaRPr lang="en-US" sz="2400" b="0"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0">
                          <a:latin typeface="Arial" pitchFamily="34" charset="0"/>
                          <a:cs typeface="Arial" pitchFamily="34" charset="0"/>
                        </a:rPr>
                        <a:t>Pakistan</a:t>
                      </a:r>
                      <a:endParaRPr lang="en-US" sz="2400" b="0"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0">
                          <a:latin typeface="Arial" pitchFamily="34" charset="0"/>
                          <a:cs typeface="Arial" pitchFamily="34" charset="0"/>
                        </a:rPr>
                        <a:t>3,41</a:t>
                      </a:r>
                      <a:endParaRPr lang="en-US" sz="2400" b="0" dirty="0">
                        <a:latin typeface="Arial" pitchFamily="34" charset="0"/>
                        <a:ea typeface="Times New Roman" panose="02020603050405020304" pitchFamily="18" charset="0"/>
                        <a:cs typeface="Arial" pitchFamily="34" charset="0"/>
                      </a:endParaRPr>
                    </a:p>
                  </a:txBody>
                  <a:tcPr marL="0" marR="0" marT="0" marB="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508866">
                <a:tc>
                  <a:txBody>
                    <a:bodyPr/>
                    <a:lstStyle/>
                    <a:p>
                      <a:pPr indent="0" algn="ctr">
                        <a:buNone/>
                      </a:pPr>
                      <a:r>
                        <a:rPr sz="2400" b="0">
                          <a:latin typeface="Arial" pitchFamily="34" charset="0"/>
                          <a:cs typeface="Arial" pitchFamily="34" charset="0"/>
                        </a:rPr>
                        <a:t>5</a:t>
                      </a:r>
                      <a:endParaRPr lang="en-US" sz="2400" b="0"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0">
                          <a:latin typeface="Arial" pitchFamily="34" charset="0"/>
                          <a:cs typeface="Arial" pitchFamily="34" charset="0"/>
                        </a:rPr>
                        <a:t>Brazil</a:t>
                      </a:r>
                      <a:endParaRPr lang="en-US" sz="2400" b="0"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0">
                          <a:latin typeface="Arial" pitchFamily="34" charset="0"/>
                          <a:cs typeface="Arial" pitchFamily="34" charset="0"/>
                        </a:rPr>
                        <a:t>1,29</a:t>
                      </a:r>
                      <a:endParaRPr lang="en-US" sz="2400" b="0" dirty="0">
                        <a:latin typeface="Arial" pitchFamily="34" charset="0"/>
                        <a:ea typeface="Times New Roman" panose="02020603050405020304" pitchFamily="18" charset="0"/>
                        <a:cs typeface="Arial" pitchFamily="34" charset="0"/>
                      </a:endParaRPr>
                    </a:p>
                  </a:txBody>
                  <a:tcPr marL="0" marR="0" marT="0" marB="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508866">
                <a:tc>
                  <a:txBody>
                    <a:bodyPr/>
                    <a:lstStyle/>
                    <a:p>
                      <a:pPr indent="0" algn="ctr">
                        <a:buNone/>
                      </a:pPr>
                      <a:r>
                        <a:rPr sz="2400" b="0">
                          <a:latin typeface="Arial" pitchFamily="34" charset="0"/>
                          <a:cs typeface="Arial" pitchFamily="34" charset="0"/>
                        </a:rPr>
                        <a:t>6</a:t>
                      </a:r>
                      <a:endParaRPr lang="en-US" sz="2400" b="0"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0">
                          <a:latin typeface="Arial" pitchFamily="34" charset="0"/>
                          <a:cs typeface="Arial" pitchFamily="34" charset="0"/>
                        </a:rPr>
                        <a:t>Campuchia</a:t>
                      </a:r>
                      <a:endParaRPr lang="en-US" sz="2400" b="0"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0">
                          <a:latin typeface="Arial" pitchFamily="34" charset="0"/>
                          <a:cs typeface="Arial" pitchFamily="34" charset="0"/>
                        </a:rPr>
                        <a:t>0,86</a:t>
                      </a:r>
                      <a:endParaRPr lang="en-US" sz="2400" b="0" dirty="0">
                        <a:latin typeface="Arial" pitchFamily="34" charset="0"/>
                        <a:ea typeface="Times New Roman" panose="02020603050405020304" pitchFamily="18" charset="0"/>
                        <a:cs typeface="Arial" pitchFamily="34" charset="0"/>
                      </a:endParaRPr>
                    </a:p>
                  </a:txBody>
                  <a:tcPr marL="0" marR="0" marT="0" marB="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508866">
                <a:tc>
                  <a:txBody>
                    <a:bodyPr/>
                    <a:lstStyle/>
                    <a:p>
                      <a:pPr indent="0" algn="ctr">
                        <a:buNone/>
                      </a:pPr>
                      <a:r>
                        <a:rPr sz="2400" b="0">
                          <a:latin typeface="Arial" pitchFamily="34" charset="0"/>
                          <a:cs typeface="Arial" pitchFamily="34" charset="0"/>
                        </a:rPr>
                        <a:t>7</a:t>
                      </a:r>
                      <a:endParaRPr lang="en-US" sz="2400" b="0"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0">
                          <a:latin typeface="Arial" pitchFamily="34" charset="0"/>
                          <a:cs typeface="Arial" pitchFamily="34" charset="0"/>
                        </a:rPr>
                        <a:t>Uruguay</a:t>
                      </a:r>
                      <a:endParaRPr lang="en-US" sz="2400" b="0"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0">
                          <a:latin typeface="Arial" pitchFamily="34" charset="0"/>
                          <a:cs typeface="Arial" pitchFamily="34" charset="0"/>
                        </a:rPr>
                        <a:t>0,84</a:t>
                      </a:r>
                      <a:endParaRPr lang="en-US" sz="2400" b="0" dirty="0">
                        <a:latin typeface="Arial" pitchFamily="34" charset="0"/>
                        <a:ea typeface="Times New Roman" panose="02020603050405020304" pitchFamily="18" charset="0"/>
                        <a:cs typeface="Arial" pitchFamily="34" charset="0"/>
                      </a:endParaRPr>
                    </a:p>
                  </a:txBody>
                  <a:tcPr marL="0" marR="0" marT="0" marB="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508866">
                <a:tc>
                  <a:txBody>
                    <a:bodyPr/>
                    <a:lstStyle/>
                    <a:p>
                      <a:pPr indent="0" algn="ctr">
                        <a:buNone/>
                      </a:pPr>
                      <a:r>
                        <a:rPr sz="2400" b="0">
                          <a:latin typeface="Arial" pitchFamily="34" charset="0"/>
                          <a:cs typeface="Arial" pitchFamily="34" charset="0"/>
                        </a:rPr>
                        <a:t>8</a:t>
                      </a:r>
                      <a:endParaRPr lang="en-US" sz="2400" b="0"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0">
                          <a:latin typeface="Arial" pitchFamily="34" charset="0"/>
                          <a:cs typeface="Arial" pitchFamily="34" charset="0"/>
                        </a:rPr>
                        <a:t>Myanmar</a:t>
                      </a:r>
                      <a:endParaRPr lang="en-US" sz="2400" b="0"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0">
                          <a:latin typeface="Arial" pitchFamily="34" charset="0"/>
                          <a:cs typeface="Arial" pitchFamily="34" charset="0"/>
                        </a:rPr>
                        <a:t>0,77</a:t>
                      </a:r>
                      <a:endParaRPr lang="en-US" sz="2400" b="0" dirty="0">
                        <a:latin typeface="Arial" pitchFamily="34" charset="0"/>
                        <a:ea typeface="Times New Roman" panose="02020603050405020304" pitchFamily="18" charset="0"/>
                        <a:cs typeface="Arial" pitchFamily="34" charset="0"/>
                      </a:endParaRPr>
                    </a:p>
                  </a:txBody>
                  <a:tcPr marL="0" marR="0" marT="0" marB="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508866">
                <a:tc>
                  <a:txBody>
                    <a:bodyPr/>
                    <a:lstStyle/>
                    <a:p>
                      <a:pPr indent="0" algn="ctr">
                        <a:buNone/>
                      </a:pPr>
                      <a:r>
                        <a:rPr sz="2400" b="0">
                          <a:latin typeface="Arial" pitchFamily="34" charset="0"/>
                          <a:cs typeface="Arial" pitchFamily="34" charset="0"/>
                        </a:rPr>
                        <a:t>9</a:t>
                      </a:r>
                      <a:endParaRPr lang="en-US" sz="2400" b="0"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0">
                          <a:latin typeface="Arial" pitchFamily="34" charset="0"/>
                          <a:cs typeface="Arial" pitchFamily="34" charset="0"/>
                        </a:rPr>
                        <a:t>Argentina</a:t>
                      </a:r>
                      <a:endParaRPr lang="en-US" sz="2400" b="0"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0">
                          <a:latin typeface="Arial" pitchFamily="34" charset="0"/>
                          <a:cs typeface="Arial" pitchFamily="34" charset="0"/>
                        </a:rPr>
                        <a:t>0,73</a:t>
                      </a:r>
                      <a:endParaRPr lang="en-US" sz="2400" b="0" dirty="0">
                        <a:latin typeface="Arial" pitchFamily="34" charset="0"/>
                        <a:ea typeface="Times New Roman" panose="02020603050405020304" pitchFamily="18" charset="0"/>
                        <a:cs typeface="Arial" pitchFamily="34" charset="0"/>
                      </a:endParaRPr>
                    </a:p>
                  </a:txBody>
                  <a:tcPr marL="0" marR="0" marT="0" marB="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508866">
                <a:tc>
                  <a:txBody>
                    <a:bodyPr/>
                    <a:lstStyle/>
                    <a:p>
                      <a:pPr indent="0" algn="ctr">
                        <a:buNone/>
                      </a:pPr>
                      <a:r>
                        <a:rPr sz="2400" b="0">
                          <a:latin typeface="Arial" pitchFamily="34" charset="0"/>
                          <a:cs typeface="Arial" pitchFamily="34" charset="0"/>
                        </a:rPr>
                        <a:t>10</a:t>
                      </a:r>
                      <a:endParaRPr lang="en-US" sz="2400" b="0"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0">
                          <a:latin typeface="Arial" pitchFamily="34" charset="0"/>
                          <a:cs typeface="Arial" pitchFamily="34" charset="0"/>
                        </a:rPr>
                        <a:t>Trung Quốc</a:t>
                      </a:r>
                      <a:endParaRPr lang="en-US" sz="2400" b="0" dirty="0">
                        <a:latin typeface="Arial" pitchFamily="34" charset="0"/>
                        <a:ea typeface="Times New Roman" panose="02020603050405020304" pitchFamily="18" charset="0"/>
                        <a:cs typeface="Arial" pitchFamily="34" charset="0"/>
                      </a:endParaRPr>
                    </a:p>
                  </a:txBody>
                  <a:tcPr marL="0" marR="0" marT="0" marB="0"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sz="2400" b="0">
                          <a:latin typeface="Arial" pitchFamily="34" charset="0"/>
                          <a:cs typeface="Arial" pitchFamily="34" charset="0"/>
                        </a:rPr>
                        <a:t>0,48</a:t>
                      </a:r>
                      <a:endParaRPr lang="en-US" sz="2400" b="0" dirty="0">
                        <a:latin typeface="Arial" pitchFamily="34" charset="0"/>
                        <a:ea typeface="Times New Roman" panose="02020603050405020304" pitchFamily="18" charset="0"/>
                        <a:cs typeface="Arial" pitchFamily="34" charset="0"/>
                      </a:endParaRPr>
                    </a:p>
                  </a:txBody>
                  <a:tcPr marL="0" marR="0" marT="0" marB="0"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bl>
          </a:graphicData>
        </a:graphic>
      </p:graphicFrame>
    </p:spTree>
  </p:cSld>
  <p:clrMapOvr>
    <a:masterClrMapping/>
  </p:clrMapOvr>
  <p:transition spd="med">
    <p:comb dir="vert"/>
  </p:transition>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484</TotalTime>
  <Words>1570</Words>
  <Application>Microsoft Office PowerPoint</Application>
  <PresentationFormat>On-screen Show (4:3)</PresentationFormat>
  <Paragraphs>319</Paragraphs>
  <Slides>28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.VnTime</vt:lpstr>
      <vt:lpstr>Arial</vt:lpstr>
      <vt:lpstr>Calibri</vt:lpstr>
      <vt:lpstr>Georgia</vt:lpstr>
      <vt:lpstr>Tahoma</vt:lpstr>
      <vt:lpstr>Times New Roman</vt:lpstr>
      <vt:lpstr>Trebuchet MS</vt:lpstr>
      <vt:lpstr>VNI-Times</vt:lpstr>
      <vt:lpstr>Wingdings</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PAC</dc:creator>
  <cp:lastModifiedBy>Windows User</cp:lastModifiedBy>
  <cp:revision>132</cp:revision>
  <dcterms:created xsi:type="dcterms:W3CDTF">2018-10-31T07:43:06Z</dcterms:created>
  <dcterms:modified xsi:type="dcterms:W3CDTF">2019-10-30T03:22:22Z</dcterms:modified>
</cp:coreProperties>
</file>