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323" r:id="rId3"/>
    <p:sldId id="257" r:id="rId4"/>
    <p:sldId id="311" r:id="rId5"/>
    <p:sldId id="263" r:id="rId6"/>
    <p:sldId id="266" r:id="rId7"/>
    <p:sldId id="314" r:id="rId8"/>
    <p:sldId id="316" r:id="rId9"/>
    <p:sldId id="318" r:id="rId10"/>
    <p:sldId id="275" r:id="rId11"/>
    <p:sldId id="276" r:id="rId12"/>
    <p:sldId id="277" r:id="rId13"/>
    <p:sldId id="285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01452-26A3-43D3-89C0-1F8B4F759154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992F-7B4F-4F14-9D4A-FC1612944A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82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09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76445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72542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5715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45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13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5825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524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916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266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4478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60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68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86138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8847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1849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38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1" y="365138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955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8636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94429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6291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19321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7588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70300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/>
              <a:t>29/03/2023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3933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86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microsoft.com/office/2007/relationships/media" Target="../media/media3.avi"/><Relationship Id="rId7" Type="http://schemas.openxmlformats.org/officeDocument/2006/relationships/image" Target="../media/image6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avi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245400" y="515939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vi-VN" altLang="vi-VN" sz="2800">
              <a:solidFill>
                <a:schemeClr val="tx1"/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ltGray">
          <a:xfrm rot="5400000">
            <a:off x="-2423517" y="2074271"/>
            <a:ext cx="4824413" cy="34063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ltGray">
          <a:xfrm rot="5400000" flipH="1">
            <a:off x="-2359601" y="1970008"/>
            <a:ext cx="5270163" cy="340846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5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619678" y="4872928"/>
            <a:ext cx="4305593" cy="5738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vi-VN" sz="2800" b="1" smtClean="0"/>
          </a:p>
          <a:p>
            <a:pPr eaLnBrk="0" hangingPunct="0"/>
            <a:r>
              <a:rPr lang="en-US" altLang="vi-VN" sz="2800" b="1" smtClean="0"/>
              <a:t>3. LUYỆN TẬP </a:t>
            </a:r>
          </a:p>
          <a:p>
            <a:pPr algn="l" eaLnBrk="0" hangingPunct="0"/>
            <a:endParaRPr lang="en-US" altLang="vi-VN" sz="2800" b="1" dirty="0">
              <a:solidFill>
                <a:schemeClr val="tx1"/>
              </a:solidFill>
            </a:endParaRPr>
          </a:p>
        </p:txBody>
      </p:sp>
      <p:sp>
        <p:nvSpPr>
          <p:cNvPr id="10" name="AutoShape 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488528" y="1256536"/>
            <a:ext cx="4676775" cy="58315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0" hangingPunct="0"/>
            <a:r>
              <a:rPr lang="en-US" altLang="vi-VN" sz="2800" b="1" dirty="0"/>
              <a:t>1</a:t>
            </a:r>
            <a:r>
              <a:rPr lang="en-US" altLang="vi-VN" sz="2800" b="1" smtClean="0"/>
              <a:t>. KHỞI ĐỘNG</a:t>
            </a:r>
            <a:endParaRPr lang="en-US" altLang="vi-VN" sz="2800" b="1" dirty="0"/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078947" y="1230695"/>
            <a:ext cx="457200" cy="604837"/>
            <a:chOff x="2078" y="1680"/>
            <a:chExt cx="1615" cy="1615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1314909" y="4832685"/>
            <a:ext cx="426244" cy="604839"/>
            <a:chOff x="2078" y="1680"/>
            <a:chExt cx="1615" cy="1615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254" y="1795"/>
              <a:ext cx="984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984" cy="1387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2" name="AutoShape 2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434219" y="5679146"/>
            <a:ext cx="4280054" cy="51433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vi-VN" sz="2800" b="1" smtClean="0"/>
          </a:p>
          <a:p>
            <a:pPr eaLnBrk="0" hangingPunct="0"/>
            <a:endParaRPr lang="en-US" altLang="vi-VN" sz="2800" b="1" smtClean="0"/>
          </a:p>
          <a:p>
            <a:pPr eaLnBrk="0" hangingPunct="0"/>
            <a:r>
              <a:rPr lang="en-US" altLang="vi-VN" sz="2800" b="1" smtClean="0"/>
              <a:t> 4. VẬN DỤNG</a:t>
            </a:r>
          </a:p>
          <a:p>
            <a:pPr eaLnBrk="0" hangingPunct="0"/>
            <a:endParaRPr lang="en-US" altLang="vi-VN" sz="2800" b="1" smtClean="0"/>
          </a:p>
          <a:p>
            <a:pPr eaLnBrk="0" hangingPunct="0"/>
            <a:endParaRPr lang="en-US" altLang="vi-VN" sz="2800" b="1" dirty="0"/>
          </a:p>
        </p:txBody>
      </p: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1069640" y="5611885"/>
            <a:ext cx="457200" cy="604837"/>
            <a:chOff x="2078" y="1680"/>
            <a:chExt cx="1615" cy="1615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0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231108" y="2812127"/>
            <a:ext cx="1954708" cy="2062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vi-VN" sz="3200" b="1">
                <a:solidFill>
                  <a:srgbClr val="6600CC"/>
                </a:solidFill>
              </a:rPr>
              <a:t>NỘI </a:t>
            </a:r>
            <a:r>
              <a:rPr lang="en-US" altLang="vi-VN" sz="3200" b="1" smtClean="0">
                <a:solidFill>
                  <a:srgbClr val="6600CC"/>
                </a:solidFill>
              </a:rPr>
              <a:t/>
            </a:r>
            <a:br>
              <a:rPr lang="en-US" altLang="vi-VN" sz="3200" b="1" smtClean="0">
                <a:solidFill>
                  <a:srgbClr val="6600CC"/>
                </a:solidFill>
              </a:rPr>
            </a:br>
            <a:r>
              <a:rPr lang="en-US" altLang="vi-VN" sz="3200" b="1" smtClean="0">
                <a:solidFill>
                  <a:srgbClr val="6600CC"/>
                </a:solidFill>
              </a:rPr>
              <a:t>DUNG</a:t>
            </a:r>
            <a:br>
              <a:rPr lang="en-US" altLang="vi-VN" sz="3200" b="1" smtClean="0">
                <a:solidFill>
                  <a:srgbClr val="6600CC"/>
                </a:solidFill>
              </a:rPr>
            </a:br>
            <a:r>
              <a:rPr lang="en-US" altLang="vi-VN" sz="3200" b="1" smtClean="0">
                <a:solidFill>
                  <a:srgbClr val="6600CC"/>
                </a:solidFill>
              </a:rPr>
              <a:t> </a:t>
            </a:r>
            <a:r>
              <a:rPr lang="en-US" altLang="vi-VN" sz="3200" b="1" dirty="0">
                <a:solidFill>
                  <a:srgbClr val="6600CC"/>
                </a:solidFill>
              </a:rPr>
              <a:t>BÀI </a:t>
            </a:r>
            <a:r>
              <a:rPr lang="en-US" altLang="vi-VN" sz="3200" b="1" dirty="0" smtClean="0">
                <a:solidFill>
                  <a:srgbClr val="6600CC"/>
                </a:solidFill>
              </a:rPr>
              <a:t/>
            </a:r>
            <a:br>
              <a:rPr lang="en-US" altLang="vi-VN" sz="3200" b="1" dirty="0" smtClean="0">
                <a:solidFill>
                  <a:srgbClr val="6600CC"/>
                </a:solidFill>
              </a:rPr>
            </a:br>
            <a:r>
              <a:rPr lang="en-US" altLang="vi-VN" sz="3200" b="1" dirty="0" smtClean="0">
                <a:solidFill>
                  <a:srgbClr val="6600CC"/>
                </a:solidFill>
              </a:rPr>
              <a:t>HỌC</a:t>
            </a:r>
            <a:endParaRPr lang="en-US" altLang="vi-VN" sz="3200" b="1" dirty="0">
              <a:solidFill>
                <a:srgbClr val="6600CC"/>
              </a:solidFill>
            </a:endParaRPr>
          </a:p>
        </p:txBody>
      </p:sp>
      <p:sp>
        <p:nvSpPr>
          <p:cNvPr id="50" name="AutoShape 6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951166" y="3073292"/>
            <a:ext cx="6869306" cy="57173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2800" b="1" smtClean="0"/>
              <a:t>2.1. BIỂU DIỄN THÔNG TIN TRONG MÁY TÍNH</a:t>
            </a:r>
            <a:endParaRPr lang="en-US" altLang="vi-VN" sz="2800" b="1" dirty="0"/>
          </a:p>
        </p:txBody>
      </p:sp>
      <p:sp>
        <p:nvSpPr>
          <p:cNvPr id="51" name="AutoShape 6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1920344" y="3976124"/>
            <a:ext cx="6900128" cy="54344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2800" b="1" smtClean="0"/>
              <a:t> 2.2. ĐƠN VỊ ĐO THÔNG TIN</a:t>
            </a:r>
            <a:endParaRPr lang="en-US" altLang="vi-VN" sz="2800" b="1" dirty="0"/>
          </a:p>
        </p:txBody>
      </p:sp>
      <p:grpSp>
        <p:nvGrpSpPr>
          <p:cNvPr id="53" name="Group 15"/>
          <p:cNvGrpSpPr>
            <a:grpSpLocks/>
          </p:cNvGrpSpPr>
          <p:nvPr/>
        </p:nvGrpSpPr>
        <p:grpSpPr bwMode="auto">
          <a:xfrm>
            <a:off x="1582670" y="3030221"/>
            <a:ext cx="457200" cy="604839"/>
            <a:chOff x="2078" y="1680"/>
            <a:chExt cx="1615" cy="1615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grpSp>
        <p:nvGrpSpPr>
          <p:cNvPr id="60" name="Group 15"/>
          <p:cNvGrpSpPr>
            <a:grpSpLocks/>
          </p:cNvGrpSpPr>
          <p:nvPr/>
        </p:nvGrpSpPr>
        <p:grpSpPr bwMode="auto">
          <a:xfrm>
            <a:off x="1621065" y="3933057"/>
            <a:ext cx="457200" cy="604839"/>
            <a:chOff x="2078" y="1680"/>
            <a:chExt cx="1615" cy="1615"/>
          </a:xfrm>
        </p:grpSpPr>
        <p:sp>
          <p:nvSpPr>
            <p:cNvPr id="61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" name="Oval 18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4" name="Oval 19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67" name="AutoShape 6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716607" y="2201893"/>
            <a:ext cx="4573264" cy="559051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altLang="vi-VN" sz="2800" b="1" dirty="0" smtClean="0"/>
              <a:t>2</a:t>
            </a:r>
            <a:r>
              <a:rPr lang="en-US" altLang="vi-VN" sz="2800" b="1" smtClean="0"/>
              <a:t>. HÌNH THÀNH KIẾN THỨC</a:t>
            </a:r>
            <a:endParaRPr lang="en-US" altLang="vi-VN" sz="2800" b="1" dirty="0"/>
          </a:p>
        </p:txBody>
      </p: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1383814" y="2143833"/>
            <a:ext cx="457200" cy="604839"/>
            <a:chOff x="2078" y="1680"/>
            <a:chExt cx="1615" cy="1615"/>
          </a:xfrm>
        </p:grpSpPr>
        <p:sp>
          <p:nvSpPr>
            <p:cNvPr id="19" name="Oval 1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254" y="1795"/>
              <a:ext cx="91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pic>
        <p:nvPicPr>
          <p:cNvPr id="68" name="Picture 6" descr="C:\Users\Administrator\Downloads\tiêu_đề-removebg-preview (6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"/>
            <a:ext cx="8316416" cy="11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93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397081"/>
            <a:ext cx="2200752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7" y="3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38" y="484147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Máy tính sử dụng dãy bit để làm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3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31" y="5308438"/>
            <a:ext cx="1772813" cy="114491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các số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39708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5308438"/>
            <a:ext cx="1845476" cy="114491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bản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39708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3" y="5308438"/>
            <a:ext cx="2140694" cy="114491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39708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738621" y="5308438"/>
            <a:ext cx="2405385" cy="114491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số, văn bản, hình ảnh, âm thanh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54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366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91" y="2975367"/>
            <a:ext cx="1603497" cy="2137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7" y="3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38" y="484147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Dữ liệu trong máy tính được mã hóa thành dãy bit vì: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3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đáng tin cậy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10" y="2975367"/>
            <a:ext cx="1603497" cy="213799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3" y="4990687"/>
            <a:ext cx="1842066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chỉ làm việc với hai kí tự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26" y="2975367"/>
            <a:ext cx="1603497" cy="213799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83244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được xử lí dễ dàng hơn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4" y="2975367"/>
            <a:ext cx="1603497" cy="213799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907462" y="4990687"/>
            <a:ext cx="1842065" cy="165935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chiếm ít dung lượng nhớ hơn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54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>
          <a:xfrm>
            <a:off x="8656817" y="6428368"/>
            <a:ext cx="487698" cy="398653"/>
            <a:chOff x="5865813" y="3517900"/>
            <a:chExt cx="430213" cy="379413"/>
          </a:xfrm>
        </p:grpSpPr>
        <p:sp>
          <p:nvSpPr>
            <p:cNvPr id="16" name="Freeform 28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5940425" y="3617913"/>
              <a:ext cx="282575" cy="279400"/>
            </a:xfrm>
            <a:custGeom>
              <a:avLst/>
              <a:gdLst>
                <a:gd name="T0" fmla="*/ 265 w 532"/>
                <a:gd name="T1" fmla="*/ 0 h 530"/>
                <a:gd name="T2" fmla="*/ 0 w 532"/>
                <a:gd name="T3" fmla="*/ 191 h 530"/>
                <a:gd name="T4" fmla="*/ 0 w 532"/>
                <a:gd name="T5" fmla="*/ 456 h 530"/>
                <a:gd name="T6" fmla="*/ 0 w 532"/>
                <a:gd name="T7" fmla="*/ 456 h 530"/>
                <a:gd name="T8" fmla="*/ 2 w 532"/>
                <a:gd name="T9" fmla="*/ 471 h 530"/>
                <a:gd name="T10" fmla="*/ 6 w 532"/>
                <a:gd name="T11" fmla="*/ 486 h 530"/>
                <a:gd name="T12" fmla="*/ 12 w 532"/>
                <a:gd name="T13" fmla="*/ 498 h 530"/>
                <a:gd name="T14" fmla="*/ 21 w 532"/>
                <a:gd name="T15" fmla="*/ 508 h 530"/>
                <a:gd name="T16" fmla="*/ 33 w 532"/>
                <a:gd name="T17" fmla="*/ 517 h 530"/>
                <a:gd name="T18" fmla="*/ 44 w 532"/>
                <a:gd name="T19" fmla="*/ 524 h 530"/>
                <a:gd name="T20" fmla="*/ 58 w 532"/>
                <a:gd name="T21" fmla="*/ 529 h 530"/>
                <a:gd name="T22" fmla="*/ 73 w 532"/>
                <a:gd name="T23" fmla="*/ 530 h 530"/>
                <a:gd name="T24" fmla="*/ 194 w 532"/>
                <a:gd name="T25" fmla="*/ 530 h 530"/>
                <a:gd name="T26" fmla="*/ 194 w 532"/>
                <a:gd name="T27" fmla="*/ 282 h 530"/>
                <a:gd name="T28" fmla="*/ 336 w 532"/>
                <a:gd name="T29" fmla="*/ 282 h 530"/>
                <a:gd name="T30" fmla="*/ 336 w 532"/>
                <a:gd name="T31" fmla="*/ 530 h 530"/>
                <a:gd name="T32" fmla="*/ 458 w 532"/>
                <a:gd name="T33" fmla="*/ 530 h 530"/>
                <a:gd name="T34" fmla="*/ 458 w 532"/>
                <a:gd name="T35" fmla="*/ 530 h 530"/>
                <a:gd name="T36" fmla="*/ 472 w 532"/>
                <a:gd name="T37" fmla="*/ 529 h 530"/>
                <a:gd name="T38" fmla="*/ 486 w 532"/>
                <a:gd name="T39" fmla="*/ 524 h 530"/>
                <a:gd name="T40" fmla="*/ 499 w 532"/>
                <a:gd name="T41" fmla="*/ 517 h 530"/>
                <a:gd name="T42" fmla="*/ 509 w 532"/>
                <a:gd name="T43" fmla="*/ 508 h 530"/>
                <a:gd name="T44" fmla="*/ 518 w 532"/>
                <a:gd name="T45" fmla="*/ 498 h 530"/>
                <a:gd name="T46" fmla="*/ 526 w 532"/>
                <a:gd name="T47" fmla="*/ 486 h 530"/>
                <a:gd name="T48" fmla="*/ 530 w 532"/>
                <a:gd name="T49" fmla="*/ 471 h 530"/>
                <a:gd name="T50" fmla="*/ 532 w 532"/>
                <a:gd name="T51" fmla="*/ 456 h 530"/>
                <a:gd name="T52" fmla="*/ 532 w 532"/>
                <a:gd name="T53" fmla="*/ 191 h 530"/>
                <a:gd name="T54" fmla="*/ 265 w 532"/>
                <a:gd name="T5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2" h="530">
                  <a:moveTo>
                    <a:pt x="265" y="0"/>
                  </a:moveTo>
                  <a:lnTo>
                    <a:pt x="0" y="191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" y="471"/>
                  </a:lnTo>
                  <a:lnTo>
                    <a:pt x="6" y="486"/>
                  </a:lnTo>
                  <a:lnTo>
                    <a:pt x="12" y="498"/>
                  </a:lnTo>
                  <a:lnTo>
                    <a:pt x="21" y="508"/>
                  </a:lnTo>
                  <a:lnTo>
                    <a:pt x="33" y="517"/>
                  </a:lnTo>
                  <a:lnTo>
                    <a:pt x="44" y="524"/>
                  </a:lnTo>
                  <a:lnTo>
                    <a:pt x="58" y="529"/>
                  </a:lnTo>
                  <a:lnTo>
                    <a:pt x="73" y="530"/>
                  </a:lnTo>
                  <a:lnTo>
                    <a:pt x="194" y="530"/>
                  </a:lnTo>
                  <a:lnTo>
                    <a:pt x="194" y="282"/>
                  </a:lnTo>
                  <a:lnTo>
                    <a:pt x="336" y="282"/>
                  </a:lnTo>
                  <a:lnTo>
                    <a:pt x="336" y="530"/>
                  </a:lnTo>
                  <a:lnTo>
                    <a:pt x="458" y="530"/>
                  </a:lnTo>
                  <a:lnTo>
                    <a:pt x="458" y="530"/>
                  </a:lnTo>
                  <a:lnTo>
                    <a:pt x="472" y="529"/>
                  </a:lnTo>
                  <a:lnTo>
                    <a:pt x="486" y="524"/>
                  </a:lnTo>
                  <a:lnTo>
                    <a:pt x="499" y="517"/>
                  </a:lnTo>
                  <a:lnTo>
                    <a:pt x="509" y="508"/>
                  </a:lnTo>
                  <a:lnTo>
                    <a:pt x="518" y="498"/>
                  </a:lnTo>
                  <a:lnTo>
                    <a:pt x="526" y="486"/>
                  </a:lnTo>
                  <a:lnTo>
                    <a:pt x="530" y="471"/>
                  </a:lnTo>
                  <a:lnTo>
                    <a:pt x="532" y="456"/>
                  </a:lnTo>
                  <a:lnTo>
                    <a:pt x="532" y="19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Freeform 288"/>
            <p:cNvSpPr>
              <a:spLocks/>
            </p:cNvSpPr>
            <p:nvPr/>
          </p:nvSpPr>
          <p:spPr bwMode="auto">
            <a:xfrm>
              <a:off x="5865813" y="3517900"/>
              <a:ext cx="430213" cy="193675"/>
            </a:xfrm>
            <a:custGeom>
              <a:avLst/>
              <a:gdLst>
                <a:gd name="T0" fmla="*/ 21 w 813"/>
                <a:gd name="T1" fmla="*/ 353 h 366"/>
                <a:gd name="T2" fmla="*/ 36 w 813"/>
                <a:gd name="T3" fmla="*/ 363 h 366"/>
                <a:gd name="T4" fmla="*/ 54 w 813"/>
                <a:gd name="T5" fmla="*/ 366 h 366"/>
                <a:gd name="T6" fmla="*/ 406 w 813"/>
                <a:gd name="T7" fmla="*/ 113 h 366"/>
                <a:gd name="T8" fmla="*/ 406 w 813"/>
                <a:gd name="T9" fmla="*/ 113 h 366"/>
                <a:gd name="T10" fmla="*/ 758 w 813"/>
                <a:gd name="T11" fmla="*/ 366 h 366"/>
                <a:gd name="T12" fmla="*/ 769 w 813"/>
                <a:gd name="T13" fmla="*/ 366 h 366"/>
                <a:gd name="T14" fmla="*/ 785 w 813"/>
                <a:gd name="T15" fmla="*/ 359 h 366"/>
                <a:gd name="T16" fmla="*/ 806 w 813"/>
                <a:gd name="T17" fmla="*/ 333 h 366"/>
                <a:gd name="T18" fmla="*/ 809 w 813"/>
                <a:gd name="T19" fmla="*/ 326 h 366"/>
                <a:gd name="T20" fmla="*/ 813 w 813"/>
                <a:gd name="T21" fmla="*/ 313 h 366"/>
                <a:gd name="T22" fmla="*/ 810 w 813"/>
                <a:gd name="T23" fmla="*/ 299 h 366"/>
                <a:gd name="T24" fmla="*/ 803 w 813"/>
                <a:gd name="T25" fmla="*/ 288 h 366"/>
                <a:gd name="T26" fmla="*/ 699 w 813"/>
                <a:gd name="T27" fmla="*/ 212 h 366"/>
                <a:gd name="T28" fmla="*/ 693 w 813"/>
                <a:gd name="T29" fmla="*/ 206 h 366"/>
                <a:gd name="T30" fmla="*/ 679 w 813"/>
                <a:gd name="T31" fmla="*/ 185 h 366"/>
                <a:gd name="T32" fmla="*/ 671 w 813"/>
                <a:gd name="T33" fmla="*/ 162 h 366"/>
                <a:gd name="T34" fmla="*/ 670 w 813"/>
                <a:gd name="T35" fmla="*/ 37 h 366"/>
                <a:gd name="T36" fmla="*/ 670 w 813"/>
                <a:gd name="T37" fmla="*/ 30 h 366"/>
                <a:gd name="T38" fmla="*/ 664 w 813"/>
                <a:gd name="T39" fmla="*/ 18 h 366"/>
                <a:gd name="T40" fmla="*/ 655 w 813"/>
                <a:gd name="T41" fmla="*/ 8 h 366"/>
                <a:gd name="T42" fmla="*/ 641 w 813"/>
                <a:gd name="T43" fmla="*/ 2 h 366"/>
                <a:gd name="T44" fmla="*/ 600 w 813"/>
                <a:gd name="T45" fmla="*/ 2 h 366"/>
                <a:gd name="T46" fmla="*/ 593 w 813"/>
                <a:gd name="T47" fmla="*/ 2 h 366"/>
                <a:gd name="T48" fmla="*/ 579 w 813"/>
                <a:gd name="T49" fmla="*/ 8 h 366"/>
                <a:gd name="T50" fmla="*/ 569 w 813"/>
                <a:gd name="T51" fmla="*/ 18 h 366"/>
                <a:gd name="T52" fmla="*/ 564 w 813"/>
                <a:gd name="T53" fmla="*/ 30 h 366"/>
                <a:gd name="T54" fmla="*/ 563 w 813"/>
                <a:gd name="T55" fmla="*/ 76 h 366"/>
                <a:gd name="T56" fmla="*/ 563 w 813"/>
                <a:gd name="T57" fmla="*/ 83 h 366"/>
                <a:gd name="T58" fmla="*/ 559 w 813"/>
                <a:gd name="T59" fmla="*/ 94 h 366"/>
                <a:gd name="T60" fmla="*/ 550 w 813"/>
                <a:gd name="T61" fmla="*/ 97 h 366"/>
                <a:gd name="T62" fmla="*/ 539 w 813"/>
                <a:gd name="T63" fmla="*/ 95 h 366"/>
                <a:gd name="T64" fmla="*/ 437 w 813"/>
                <a:gd name="T65" fmla="*/ 23 h 366"/>
                <a:gd name="T66" fmla="*/ 408 w 813"/>
                <a:gd name="T67" fmla="*/ 0 h 366"/>
                <a:gd name="T68" fmla="*/ 406 w 813"/>
                <a:gd name="T69" fmla="*/ 0 h 366"/>
                <a:gd name="T70" fmla="*/ 406 w 813"/>
                <a:gd name="T71" fmla="*/ 0 h 366"/>
                <a:gd name="T72" fmla="*/ 406 w 813"/>
                <a:gd name="T73" fmla="*/ 0 h 366"/>
                <a:gd name="T74" fmla="*/ 376 w 813"/>
                <a:gd name="T75" fmla="*/ 23 h 366"/>
                <a:gd name="T76" fmla="*/ 15 w 813"/>
                <a:gd name="T77" fmla="*/ 282 h 366"/>
                <a:gd name="T78" fmla="*/ 5 w 813"/>
                <a:gd name="T79" fmla="*/ 292 h 366"/>
                <a:gd name="T80" fmla="*/ 0 w 813"/>
                <a:gd name="T81" fmla="*/ 305 h 366"/>
                <a:gd name="T82" fmla="*/ 0 w 813"/>
                <a:gd name="T83" fmla="*/ 320 h 366"/>
                <a:gd name="T84" fmla="*/ 6 w 813"/>
                <a:gd name="T85" fmla="*/ 33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3" h="366">
                  <a:moveTo>
                    <a:pt x="21" y="353"/>
                  </a:moveTo>
                  <a:lnTo>
                    <a:pt x="21" y="353"/>
                  </a:lnTo>
                  <a:lnTo>
                    <a:pt x="27" y="359"/>
                  </a:lnTo>
                  <a:lnTo>
                    <a:pt x="36" y="363"/>
                  </a:lnTo>
                  <a:lnTo>
                    <a:pt x="45" y="366"/>
                  </a:lnTo>
                  <a:lnTo>
                    <a:pt x="54" y="366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758" y="366"/>
                  </a:lnTo>
                  <a:lnTo>
                    <a:pt x="758" y="366"/>
                  </a:lnTo>
                  <a:lnTo>
                    <a:pt x="769" y="366"/>
                  </a:lnTo>
                  <a:lnTo>
                    <a:pt x="778" y="363"/>
                  </a:lnTo>
                  <a:lnTo>
                    <a:pt x="785" y="359"/>
                  </a:lnTo>
                  <a:lnTo>
                    <a:pt x="793" y="353"/>
                  </a:lnTo>
                  <a:lnTo>
                    <a:pt x="806" y="333"/>
                  </a:lnTo>
                  <a:lnTo>
                    <a:pt x="806" y="333"/>
                  </a:lnTo>
                  <a:lnTo>
                    <a:pt x="809" y="326"/>
                  </a:lnTo>
                  <a:lnTo>
                    <a:pt x="812" y="320"/>
                  </a:lnTo>
                  <a:lnTo>
                    <a:pt x="813" y="313"/>
                  </a:lnTo>
                  <a:lnTo>
                    <a:pt x="812" y="305"/>
                  </a:lnTo>
                  <a:lnTo>
                    <a:pt x="810" y="299"/>
                  </a:lnTo>
                  <a:lnTo>
                    <a:pt x="807" y="292"/>
                  </a:lnTo>
                  <a:lnTo>
                    <a:pt x="803" y="288"/>
                  </a:lnTo>
                  <a:lnTo>
                    <a:pt x="797" y="28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3" y="206"/>
                  </a:lnTo>
                  <a:lnTo>
                    <a:pt x="689" y="200"/>
                  </a:lnTo>
                  <a:lnTo>
                    <a:pt x="679" y="185"/>
                  </a:lnTo>
                  <a:lnTo>
                    <a:pt x="673" y="169"/>
                  </a:lnTo>
                  <a:lnTo>
                    <a:pt x="671" y="162"/>
                  </a:lnTo>
                  <a:lnTo>
                    <a:pt x="670" y="154"/>
                  </a:lnTo>
                  <a:lnTo>
                    <a:pt x="670" y="37"/>
                  </a:lnTo>
                  <a:lnTo>
                    <a:pt x="670" y="37"/>
                  </a:lnTo>
                  <a:lnTo>
                    <a:pt x="670" y="30"/>
                  </a:lnTo>
                  <a:lnTo>
                    <a:pt x="667" y="24"/>
                  </a:lnTo>
                  <a:lnTo>
                    <a:pt x="664" y="18"/>
                  </a:lnTo>
                  <a:lnTo>
                    <a:pt x="659" y="12"/>
                  </a:lnTo>
                  <a:lnTo>
                    <a:pt x="655" y="8"/>
                  </a:lnTo>
                  <a:lnTo>
                    <a:pt x="647" y="5"/>
                  </a:lnTo>
                  <a:lnTo>
                    <a:pt x="641" y="2"/>
                  </a:lnTo>
                  <a:lnTo>
                    <a:pt x="634" y="2"/>
                  </a:lnTo>
                  <a:lnTo>
                    <a:pt x="600" y="2"/>
                  </a:lnTo>
                  <a:lnTo>
                    <a:pt x="600" y="2"/>
                  </a:lnTo>
                  <a:lnTo>
                    <a:pt x="593" y="2"/>
                  </a:lnTo>
                  <a:lnTo>
                    <a:pt x="585" y="5"/>
                  </a:lnTo>
                  <a:lnTo>
                    <a:pt x="579" y="8"/>
                  </a:lnTo>
                  <a:lnTo>
                    <a:pt x="573" y="12"/>
                  </a:lnTo>
                  <a:lnTo>
                    <a:pt x="569" y="18"/>
                  </a:lnTo>
                  <a:lnTo>
                    <a:pt x="566" y="24"/>
                  </a:lnTo>
                  <a:lnTo>
                    <a:pt x="564" y="30"/>
                  </a:lnTo>
                  <a:lnTo>
                    <a:pt x="563" y="37"/>
                  </a:lnTo>
                  <a:lnTo>
                    <a:pt x="563" y="76"/>
                  </a:lnTo>
                  <a:lnTo>
                    <a:pt x="563" y="76"/>
                  </a:lnTo>
                  <a:lnTo>
                    <a:pt x="563" y="83"/>
                  </a:lnTo>
                  <a:lnTo>
                    <a:pt x="560" y="89"/>
                  </a:lnTo>
                  <a:lnTo>
                    <a:pt x="559" y="94"/>
                  </a:lnTo>
                  <a:lnTo>
                    <a:pt x="554" y="95"/>
                  </a:lnTo>
                  <a:lnTo>
                    <a:pt x="550" y="97"/>
                  </a:lnTo>
                  <a:lnTo>
                    <a:pt x="545" y="97"/>
                  </a:lnTo>
                  <a:lnTo>
                    <a:pt x="539" y="95"/>
                  </a:lnTo>
                  <a:lnTo>
                    <a:pt x="533" y="91"/>
                  </a:lnTo>
                  <a:lnTo>
                    <a:pt x="437" y="23"/>
                  </a:lnTo>
                  <a:lnTo>
                    <a:pt x="437" y="23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76" y="23"/>
                  </a:lnTo>
                  <a:lnTo>
                    <a:pt x="15" y="282"/>
                  </a:lnTo>
                  <a:lnTo>
                    <a:pt x="15" y="282"/>
                  </a:lnTo>
                  <a:lnTo>
                    <a:pt x="9" y="288"/>
                  </a:lnTo>
                  <a:lnTo>
                    <a:pt x="5" y="292"/>
                  </a:lnTo>
                  <a:lnTo>
                    <a:pt x="2" y="299"/>
                  </a:lnTo>
                  <a:lnTo>
                    <a:pt x="0" y="305"/>
                  </a:lnTo>
                  <a:lnTo>
                    <a:pt x="0" y="313"/>
                  </a:lnTo>
                  <a:lnTo>
                    <a:pt x="0" y="320"/>
                  </a:lnTo>
                  <a:lnTo>
                    <a:pt x="3" y="326"/>
                  </a:lnTo>
                  <a:lnTo>
                    <a:pt x="6" y="333"/>
                  </a:lnTo>
                  <a:lnTo>
                    <a:pt x="21" y="353"/>
                  </a:lnTo>
                  <a:close/>
                </a:path>
              </a:pathLst>
            </a:custGeom>
            <a:solidFill>
              <a:srgbClr val="14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77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98813"/>
            <a:ext cx="5184576" cy="63408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HƯỚNG DẪN VỀ NHÀ</a:t>
            </a:r>
            <a:endParaRPr lang="vi-VN" sz="3600" b="1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1878232"/>
            <a:ext cx="8064896" cy="367240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Ôn lại kiến thức đã học bài 3. Thông tin trong máy tính.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Hoàn thành Câu 2 trong hoạt động vận dụng trong SGK trang 15.</a:t>
            </a:r>
          </a:p>
          <a:p>
            <a:pPr marL="457200" indent="-457200" algn="just">
              <a:buFontTx/>
              <a:buChar char="-"/>
            </a:pPr>
            <a:r>
              <a:rPr lang="vi-VN" sz="3200" smtClean="0">
                <a:latin typeface="+mj-lt"/>
              </a:rPr>
              <a:t>Xem trước bài 4: Mạng máy tính.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-24721" y="6093296"/>
            <a:ext cx="720370" cy="715687"/>
            <a:chOff x="5865813" y="3517900"/>
            <a:chExt cx="430213" cy="379413"/>
          </a:xfrm>
        </p:grpSpPr>
        <p:sp>
          <p:nvSpPr>
            <p:cNvPr id="6" name="Freeform 287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5940425" y="3617913"/>
              <a:ext cx="282575" cy="279400"/>
            </a:xfrm>
            <a:custGeom>
              <a:avLst/>
              <a:gdLst>
                <a:gd name="T0" fmla="*/ 265 w 532"/>
                <a:gd name="T1" fmla="*/ 0 h 530"/>
                <a:gd name="T2" fmla="*/ 0 w 532"/>
                <a:gd name="T3" fmla="*/ 191 h 530"/>
                <a:gd name="T4" fmla="*/ 0 w 532"/>
                <a:gd name="T5" fmla="*/ 456 h 530"/>
                <a:gd name="T6" fmla="*/ 0 w 532"/>
                <a:gd name="T7" fmla="*/ 456 h 530"/>
                <a:gd name="T8" fmla="*/ 2 w 532"/>
                <a:gd name="T9" fmla="*/ 471 h 530"/>
                <a:gd name="T10" fmla="*/ 6 w 532"/>
                <a:gd name="T11" fmla="*/ 486 h 530"/>
                <a:gd name="T12" fmla="*/ 12 w 532"/>
                <a:gd name="T13" fmla="*/ 498 h 530"/>
                <a:gd name="T14" fmla="*/ 21 w 532"/>
                <a:gd name="T15" fmla="*/ 508 h 530"/>
                <a:gd name="T16" fmla="*/ 33 w 532"/>
                <a:gd name="T17" fmla="*/ 517 h 530"/>
                <a:gd name="T18" fmla="*/ 44 w 532"/>
                <a:gd name="T19" fmla="*/ 524 h 530"/>
                <a:gd name="T20" fmla="*/ 58 w 532"/>
                <a:gd name="T21" fmla="*/ 529 h 530"/>
                <a:gd name="T22" fmla="*/ 73 w 532"/>
                <a:gd name="T23" fmla="*/ 530 h 530"/>
                <a:gd name="T24" fmla="*/ 194 w 532"/>
                <a:gd name="T25" fmla="*/ 530 h 530"/>
                <a:gd name="T26" fmla="*/ 194 w 532"/>
                <a:gd name="T27" fmla="*/ 282 h 530"/>
                <a:gd name="T28" fmla="*/ 336 w 532"/>
                <a:gd name="T29" fmla="*/ 282 h 530"/>
                <a:gd name="T30" fmla="*/ 336 w 532"/>
                <a:gd name="T31" fmla="*/ 530 h 530"/>
                <a:gd name="T32" fmla="*/ 458 w 532"/>
                <a:gd name="T33" fmla="*/ 530 h 530"/>
                <a:gd name="T34" fmla="*/ 458 w 532"/>
                <a:gd name="T35" fmla="*/ 530 h 530"/>
                <a:gd name="T36" fmla="*/ 472 w 532"/>
                <a:gd name="T37" fmla="*/ 529 h 530"/>
                <a:gd name="T38" fmla="*/ 486 w 532"/>
                <a:gd name="T39" fmla="*/ 524 h 530"/>
                <a:gd name="T40" fmla="*/ 499 w 532"/>
                <a:gd name="T41" fmla="*/ 517 h 530"/>
                <a:gd name="T42" fmla="*/ 509 w 532"/>
                <a:gd name="T43" fmla="*/ 508 h 530"/>
                <a:gd name="T44" fmla="*/ 518 w 532"/>
                <a:gd name="T45" fmla="*/ 498 h 530"/>
                <a:gd name="T46" fmla="*/ 526 w 532"/>
                <a:gd name="T47" fmla="*/ 486 h 530"/>
                <a:gd name="T48" fmla="*/ 530 w 532"/>
                <a:gd name="T49" fmla="*/ 471 h 530"/>
                <a:gd name="T50" fmla="*/ 532 w 532"/>
                <a:gd name="T51" fmla="*/ 456 h 530"/>
                <a:gd name="T52" fmla="*/ 532 w 532"/>
                <a:gd name="T53" fmla="*/ 191 h 530"/>
                <a:gd name="T54" fmla="*/ 265 w 532"/>
                <a:gd name="T5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2" h="530">
                  <a:moveTo>
                    <a:pt x="265" y="0"/>
                  </a:moveTo>
                  <a:lnTo>
                    <a:pt x="0" y="191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" y="471"/>
                  </a:lnTo>
                  <a:lnTo>
                    <a:pt x="6" y="486"/>
                  </a:lnTo>
                  <a:lnTo>
                    <a:pt x="12" y="498"/>
                  </a:lnTo>
                  <a:lnTo>
                    <a:pt x="21" y="508"/>
                  </a:lnTo>
                  <a:lnTo>
                    <a:pt x="33" y="517"/>
                  </a:lnTo>
                  <a:lnTo>
                    <a:pt x="44" y="524"/>
                  </a:lnTo>
                  <a:lnTo>
                    <a:pt x="58" y="529"/>
                  </a:lnTo>
                  <a:lnTo>
                    <a:pt x="73" y="530"/>
                  </a:lnTo>
                  <a:lnTo>
                    <a:pt x="194" y="530"/>
                  </a:lnTo>
                  <a:lnTo>
                    <a:pt x="194" y="282"/>
                  </a:lnTo>
                  <a:lnTo>
                    <a:pt x="336" y="282"/>
                  </a:lnTo>
                  <a:lnTo>
                    <a:pt x="336" y="530"/>
                  </a:lnTo>
                  <a:lnTo>
                    <a:pt x="458" y="530"/>
                  </a:lnTo>
                  <a:lnTo>
                    <a:pt x="458" y="530"/>
                  </a:lnTo>
                  <a:lnTo>
                    <a:pt x="472" y="529"/>
                  </a:lnTo>
                  <a:lnTo>
                    <a:pt x="486" y="524"/>
                  </a:lnTo>
                  <a:lnTo>
                    <a:pt x="499" y="517"/>
                  </a:lnTo>
                  <a:lnTo>
                    <a:pt x="509" y="508"/>
                  </a:lnTo>
                  <a:lnTo>
                    <a:pt x="518" y="498"/>
                  </a:lnTo>
                  <a:lnTo>
                    <a:pt x="526" y="486"/>
                  </a:lnTo>
                  <a:lnTo>
                    <a:pt x="530" y="471"/>
                  </a:lnTo>
                  <a:lnTo>
                    <a:pt x="532" y="456"/>
                  </a:lnTo>
                  <a:lnTo>
                    <a:pt x="532" y="19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288">
              <a:hlinkClick r:id="rId2" action="ppaction://hlinksldjump"/>
            </p:cNvPr>
            <p:cNvSpPr>
              <a:spLocks/>
            </p:cNvSpPr>
            <p:nvPr/>
          </p:nvSpPr>
          <p:spPr bwMode="auto">
            <a:xfrm>
              <a:off x="5865813" y="3517900"/>
              <a:ext cx="430213" cy="193675"/>
            </a:xfrm>
            <a:custGeom>
              <a:avLst/>
              <a:gdLst>
                <a:gd name="T0" fmla="*/ 21 w 813"/>
                <a:gd name="T1" fmla="*/ 353 h 366"/>
                <a:gd name="T2" fmla="*/ 36 w 813"/>
                <a:gd name="T3" fmla="*/ 363 h 366"/>
                <a:gd name="T4" fmla="*/ 54 w 813"/>
                <a:gd name="T5" fmla="*/ 366 h 366"/>
                <a:gd name="T6" fmla="*/ 406 w 813"/>
                <a:gd name="T7" fmla="*/ 113 h 366"/>
                <a:gd name="T8" fmla="*/ 406 w 813"/>
                <a:gd name="T9" fmla="*/ 113 h 366"/>
                <a:gd name="T10" fmla="*/ 758 w 813"/>
                <a:gd name="T11" fmla="*/ 366 h 366"/>
                <a:gd name="T12" fmla="*/ 769 w 813"/>
                <a:gd name="T13" fmla="*/ 366 h 366"/>
                <a:gd name="T14" fmla="*/ 785 w 813"/>
                <a:gd name="T15" fmla="*/ 359 h 366"/>
                <a:gd name="T16" fmla="*/ 806 w 813"/>
                <a:gd name="T17" fmla="*/ 333 h 366"/>
                <a:gd name="T18" fmla="*/ 809 w 813"/>
                <a:gd name="T19" fmla="*/ 326 h 366"/>
                <a:gd name="T20" fmla="*/ 813 w 813"/>
                <a:gd name="T21" fmla="*/ 313 h 366"/>
                <a:gd name="T22" fmla="*/ 810 w 813"/>
                <a:gd name="T23" fmla="*/ 299 h 366"/>
                <a:gd name="T24" fmla="*/ 803 w 813"/>
                <a:gd name="T25" fmla="*/ 288 h 366"/>
                <a:gd name="T26" fmla="*/ 699 w 813"/>
                <a:gd name="T27" fmla="*/ 212 h 366"/>
                <a:gd name="T28" fmla="*/ 693 w 813"/>
                <a:gd name="T29" fmla="*/ 206 h 366"/>
                <a:gd name="T30" fmla="*/ 679 w 813"/>
                <a:gd name="T31" fmla="*/ 185 h 366"/>
                <a:gd name="T32" fmla="*/ 671 w 813"/>
                <a:gd name="T33" fmla="*/ 162 h 366"/>
                <a:gd name="T34" fmla="*/ 670 w 813"/>
                <a:gd name="T35" fmla="*/ 37 h 366"/>
                <a:gd name="T36" fmla="*/ 670 w 813"/>
                <a:gd name="T37" fmla="*/ 30 h 366"/>
                <a:gd name="T38" fmla="*/ 664 w 813"/>
                <a:gd name="T39" fmla="*/ 18 h 366"/>
                <a:gd name="T40" fmla="*/ 655 w 813"/>
                <a:gd name="T41" fmla="*/ 8 h 366"/>
                <a:gd name="T42" fmla="*/ 641 w 813"/>
                <a:gd name="T43" fmla="*/ 2 h 366"/>
                <a:gd name="T44" fmla="*/ 600 w 813"/>
                <a:gd name="T45" fmla="*/ 2 h 366"/>
                <a:gd name="T46" fmla="*/ 593 w 813"/>
                <a:gd name="T47" fmla="*/ 2 h 366"/>
                <a:gd name="T48" fmla="*/ 579 w 813"/>
                <a:gd name="T49" fmla="*/ 8 h 366"/>
                <a:gd name="T50" fmla="*/ 569 w 813"/>
                <a:gd name="T51" fmla="*/ 18 h 366"/>
                <a:gd name="T52" fmla="*/ 564 w 813"/>
                <a:gd name="T53" fmla="*/ 30 h 366"/>
                <a:gd name="T54" fmla="*/ 563 w 813"/>
                <a:gd name="T55" fmla="*/ 76 h 366"/>
                <a:gd name="T56" fmla="*/ 563 w 813"/>
                <a:gd name="T57" fmla="*/ 83 h 366"/>
                <a:gd name="T58" fmla="*/ 559 w 813"/>
                <a:gd name="T59" fmla="*/ 94 h 366"/>
                <a:gd name="T60" fmla="*/ 550 w 813"/>
                <a:gd name="T61" fmla="*/ 97 h 366"/>
                <a:gd name="T62" fmla="*/ 539 w 813"/>
                <a:gd name="T63" fmla="*/ 95 h 366"/>
                <a:gd name="T64" fmla="*/ 437 w 813"/>
                <a:gd name="T65" fmla="*/ 23 h 366"/>
                <a:gd name="T66" fmla="*/ 408 w 813"/>
                <a:gd name="T67" fmla="*/ 0 h 366"/>
                <a:gd name="T68" fmla="*/ 406 w 813"/>
                <a:gd name="T69" fmla="*/ 0 h 366"/>
                <a:gd name="T70" fmla="*/ 406 w 813"/>
                <a:gd name="T71" fmla="*/ 0 h 366"/>
                <a:gd name="T72" fmla="*/ 406 w 813"/>
                <a:gd name="T73" fmla="*/ 0 h 366"/>
                <a:gd name="T74" fmla="*/ 376 w 813"/>
                <a:gd name="T75" fmla="*/ 23 h 366"/>
                <a:gd name="T76" fmla="*/ 15 w 813"/>
                <a:gd name="T77" fmla="*/ 282 h 366"/>
                <a:gd name="T78" fmla="*/ 5 w 813"/>
                <a:gd name="T79" fmla="*/ 292 h 366"/>
                <a:gd name="T80" fmla="*/ 0 w 813"/>
                <a:gd name="T81" fmla="*/ 305 h 366"/>
                <a:gd name="T82" fmla="*/ 0 w 813"/>
                <a:gd name="T83" fmla="*/ 320 h 366"/>
                <a:gd name="T84" fmla="*/ 6 w 813"/>
                <a:gd name="T85" fmla="*/ 33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3" h="366">
                  <a:moveTo>
                    <a:pt x="21" y="353"/>
                  </a:moveTo>
                  <a:lnTo>
                    <a:pt x="21" y="353"/>
                  </a:lnTo>
                  <a:lnTo>
                    <a:pt x="27" y="359"/>
                  </a:lnTo>
                  <a:lnTo>
                    <a:pt x="36" y="363"/>
                  </a:lnTo>
                  <a:lnTo>
                    <a:pt x="45" y="366"/>
                  </a:lnTo>
                  <a:lnTo>
                    <a:pt x="54" y="366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758" y="366"/>
                  </a:lnTo>
                  <a:lnTo>
                    <a:pt x="758" y="366"/>
                  </a:lnTo>
                  <a:lnTo>
                    <a:pt x="769" y="366"/>
                  </a:lnTo>
                  <a:lnTo>
                    <a:pt x="778" y="363"/>
                  </a:lnTo>
                  <a:lnTo>
                    <a:pt x="785" y="359"/>
                  </a:lnTo>
                  <a:lnTo>
                    <a:pt x="793" y="353"/>
                  </a:lnTo>
                  <a:lnTo>
                    <a:pt x="806" y="333"/>
                  </a:lnTo>
                  <a:lnTo>
                    <a:pt x="806" y="333"/>
                  </a:lnTo>
                  <a:lnTo>
                    <a:pt x="809" y="326"/>
                  </a:lnTo>
                  <a:lnTo>
                    <a:pt x="812" y="320"/>
                  </a:lnTo>
                  <a:lnTo>
                    <a:pt x="813" y="313"/>
                  </a:lnTo>
                  <a:lnTo>
                    <a:pt x="812" y="305"/>
                  </a:lnTo>
                  <a:lnTo>
                    <a:pt x="810" y="299"/>
                  </a:lnTo>
                  <a:lnTo>
                    <a:pt x="807" y="292"/>
                  </a:lnTo>
                  <a:lnTo>
                    <a:pt x="803" y="288"/>
                  </a:lnTo>
                  <a:lnTo>
                    <a:pt x="797" y="28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3" y="206"/>
                  </a:lnTo>
                  <a:lnTo>
                    <a:pt x="689" y="200"/>
                  </a:lnTo>
                  <a:lnTo>
                    <a:pt x="679" y="185"/>
                  </a:lnTo>
                  <a:lnTo>
                    <a:pt x="673" y="169"/>
                  </a:lnTo>
                  <a:lnTo>
                    <a:pt x="671" y="162"/>
                  </a:lnTo>
                  <a:lnTo>
                    <a:pt x="670" y="154"/>
                  </a:lnTo>
                  <a:lnTo>
                    <a:pt x="670" y="37"/>
                  </a:lnTo>
                  <a:lnTo>
                    <a:pt x="670" y="37"/>
                  </a:lnTo>
                  <a:lnTo>
                    <a:pt x="670" y="30"/>
                  </a:lnTo>
                  <a:lnTo>
                    <a:pt x="667" y="24"/>
                  </a:lnTo>
                  <a:lnTo>
                    <a:pt x="664" y="18"/>
                  </a:lnTo>
                  <a:lnTo>
                    <a:pt x="659" y="12"/>
                  </a:lnTo>
                  <a:lnTo>
                    <a:pt x="655" y="8"/>
                  </a:lnTo>
                  <a:lnTo>
                    <a:pt x="647" y="5"/>
                  </a:lnTo>
                  <a:lnTo>
                    <a:pt x="641" y="2"/>
                  </a:lnTo>
                  <a:lnTo>
                    <a:pt x="634" y="2"/>
                  </a:lnTo>
                  <a:lnTo>
                    <a:pt x="600" y="2"/>
                  </a:lnTo>
                  <a:lnTo>
                    <a:pt x="600" y="2"/>
                  </a:lnTo>
                  <a:lnTo>
                    <a:pt x="593" y="2"/>
                  </a:lnTo>
                  <a:lnTo>
                    <a:pt x="585" y="5"/>
                  </a:lnTo>
                  <a:lnTo>
                    <a:pt x="579" y="8"/>
                  </a:lnTo>
                  <a:lnTo>
                    <a:pt x="573" y="12"/>
                  </a:lnTo>
                  <a:lnTo>
                    <a:pt x="569" y="18"/>
                  </a:lnTo>
                  <a:lnTo>
                    <a:pt x="566" y="24"/>
                  </a:lnTo>
                  <a:lnTo>
                    <a:pt x="564" y="30"/>
                  </a:lnTo>
                  <a:lnTo>
                    <a:pt x="563" y="37"/>
                  </a:lnTo>
                  <a:lnTo>
                    <a:pt x="563" y="76"/>
                  </a:lnTo>
                  <a:lnTo>
                    <a:pt x="563" y="76"/>
                  </a:lnTo>
                  <a:lnTo>
                    <a:pt x="563" y="83"/>
                  </a:lnTo>
                  <a:lnTo>
                    <a:pt x="560" y="89"/>
                  </a:lnTo>
                  <a:lnTo>
                    <a:pt x="559" y="94"/>
                  </a:lnTo>
                  <a:lnTo>
                    <a:pt x="554" y="95"/>
                  </a:lnTo>
                  <a:lnTo>
                    <a:pt x="550" y="97"/>
                  </a:lnTo>
                  <a:lnTo>
                    <a:pt x="545" y="97"/>
                  </a:lnTo>
                  <a:lnTo>
                    <a:pt x="539" y="95"/>
                  </a:lnTo>
                  <a:lnTo>
                    <a:pt x="533" y="91"/>
                  </a:lnTo>
                  <a:lnTo>
                    <a:pt x="437" y="23"/>
                  </a:lnTo>
                  <a:lnTo>
                    <a:pt x="437" y="23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76" y="23"/>
                  </a:lnTo>
                  <a:lnTo>
                    <a:pt x="15" y="282"/>
                  </a:lnTo>
                  <a:lnTo>
                    <a:pt x="15" y="282"/>
                  </a:lnTo>
                  <a:lnTo>
                    <a:pt x="9" y="288"/>
                  </a:lnTo>
                  <a:lnTo>
                    <a:pt x="5" y="292"/>
                  </a:lnTo>
                  <a:lnTo>
                    <a:pt x="2" y="299"/>
                  </a:lnTo>
                  <a:lnTo>
                    <a:pt x="0" y="305"/>
                  </a:lnTo>
                  <a:lnTo>
                    <a:pt x="0" y="313"/>
                  </a:lnTo>
                  <a:lnTo>
                    <a:pt x="0" y="320"/>
                  </a:lnTo>
                  <a:lnTo>
                    <a:pt x="3" y="326"/>
                  </a:lnTo>
                  <a:lnTo>
                    <a:pt x="6" y="333"/>
                  </a:lnTo>
                  <a:lnTo>
                    <a:pt x="21" y="353"/>
                  </a:lnTo>
                  <a:close/>
                </a:path>
              </a:pathLst>
            </a:custGeom>
            <a:solidFill>
              <a:srgbClr val="14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9621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329" y="289393"/>
            <a:ext cx="3957131" cy="6340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92" y="960479"/>
            <a:ext cx="6696744" cy="1008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Em hãy quan sát đoạn phim sau để biết cách</a:t>
            </a:r>
          </a:p>
          <a:p>
            <a:pPr marL="0" indent="0">
              <a:buNone/>
            </a:pPr>
            <a:r>
              <a:rPr lang="en-US" sz="2800" smtClean="0">
                <a:solidFill>
                  <a:srgbClr val="0000FF"/>
                </a:solidFill>
              </a:rPr>
              <a:t> mã hóa số 4 thành dãy các kí hiệu 0 và 1</a:t>
            </a:r>
            <a:endParaRPr lang="vi-VN" sz="2800">
              <a:solidFill>
                <a:srgbClr val="0000FF"/>
              </a:solidFill>
            </a:endParaRPr>
          </a:p>
        </p:txBody>
      </p:sp>
      <p:pic>
        <p:nvPicPr>
          <p:cNvPr id="5" name="Mahoa_so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8405" y="1984146"/>
            <a:ext cx="8028384" cy="43916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9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07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83"/>
            <a:ext cx="8424936" cy="10081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u="sng" smtClean="0">
                <a:solidFill>
                  <a:srgbClr val="0000FF"/>
                </a:solidFill>
              </a:rPr>
              <a:t>Câu hỏi:</a:t>
            </a:r>
          </a:p>
          <a:p>
            <a:pPr marL="0" indent="0">
              <a:buNone/>
            </a:pPr>
            <a:r>
              <a:rPr lang="en-US" b="1" smtClean="0">
                <a:solidFill>
                  <a:srgbClr val="0000FF"/>
                </a:solidFill>
              </a:rPr>
              <a:t> </a:t>
            </a:r>
            <a:r>
              <a:rPr lang="en-US" smtClean="0">
                <a:solidFill>
                  <a:srgbClr val="0000FF"/>
                </a:solidFill>
              </a:rPr>
              <a:t>Em hãy mã hóa số </a:t>
            </a:r>
            <a:r>
              <a:rPr lang="en-US" b="1" smtClean="0">
                <a:solidFill>
                  <a:srgbClr val="0000FF"/>
                </a:solidFill>
              </a:rPr>
              <a:t>3</a:t>
            </a:r>
            <a:r>
              <a:rPr lang="en-US" smtClean="0">
                <a:solidFill>
                  <a:srgbClr val="0000FF"/>
                </a:solidFill>
              </a:rPr>
              <a:t> và số </a:t>
            </a:r>
            <a:r>
              <a:rPr lang="en-US" b="1" smtClean="0">
                <a:solidFill>
                  <a:srgbClr val="0000FF"/>
                </a:solidFill>
              </a:rPr>
              <a:t>6</a:t>
            </a:r>
            <a:r>
              <a:rPr lang="en-US" smtClean="0">
                <a:solidFill>
                  <a:srgbClr val="0000FF"/>
                </a:solidFill>
              </a:rPr>
              <a:t> theo cách như trên. Hai dãy kí hiệu nhận được có giống nhau không?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00FF"/>
                </a:solidFill>
              </a:rPr>
              <a:t>Thảo luận nhóm: (10 phút)</a:t>
            </a:r>
            <a:endParaRPr lang="vi-VN">
              <a:solidFill>
                <a:srgbClr val="0000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326" y="289393"/>
            <a:ext cx="3885123" cy="634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rgbClr val="FFFF00"/>
                </a:solidFill>
              </a:rPr>
              <a:t>KHỞI ĐỘNG</a:t>
            </a:r>
            <a:endParaRPr lang="vi-VN" b="1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296549"/>
            <a:ext cx="715596" cy="6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9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9667" y="320177"/>
            <a:ext cx="4173334" cy="634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600" b="1" smtClean="0">
                <a:solidFill>
                  <a:srgbClr val="FFFF00"/>
                </a:solidFill>
              </a:rPr>
              <a:t>Kết quả mã hóa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642" y="905700"/>
            <a:ext cx="35180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3:</a:t>
            </a:r>
          </a:p>
          <a:p>
            <a:pPr marL="0" indent="0">
              <a:buNone/>
            </a:pPr>
            <a:endParaRPr lang="vi-VN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0644" y="5595028"/>
            <a:ext cx="7519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smtClean="0">
                <a:solidFill>
                  <a:srgbClr val="0000FF"/>
                </a:solidFill>
              </a:rPr>
              <a:t>Sau khi mã hóa, hai dãy kí hiệu nhận được là </a:t>
            </a:r>
            <a:r>
              <a:rPr lang="en-US" sz="2800" b="1" smtClean="0">
                <a:solidFill>
                  <a:srgbClr val="C00000"/>
                </a:solidFill>
              </a:rPr>
              <a:t>không giống nhau</a:t>
            </a:r>
            <a:r>
              <a:rPr lang="en-US" sz="2800" smtClean="0">
                <a:solidFill>
                  <a:srgbClr val="0000FF"/>
                </a:solidFill>
              </a:rPr>
              <a:t>.</a:t>
            </a: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96714" y="944572"/>
            <a:ext cx="237626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>
                <a:solidFill>
                  <a:srgbClr val="0000FF"/>
                </a:solidFill>
              </a:rPr>
              <a:t>Mã hóa số 6:</a:t>
            </a:r>
            <a:endParaRPr lang="vi-VN">
              <a:solidFill>
                <a:srgbClr val="0000FF"/>
              </a:solidFill>
            </a:endParaRPr>
          </a:p>
        </p:txBody>
      </p:sp>
      <p:pic>
        <p:nvPicPr>
          <p:cNvPr id="8" name="mahoa_so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6400" y="1437307"/>
            <a:ext cx="4027342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71808" y="945550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011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300" y="954263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</a:rPr>
              <a:t>110</a:t>
            </a:r>
          </a:p>
        </p:txBody>
      </p:sp>
      <p:pic>
        <p:nvPicPr>
          <p:cNvPr id="11" name="mahoa_so6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39801" y="1437307"/>
            <a:ext cx="4016624" cy="382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>
            <a:grpSpLocks/>
          </p:cNvGrpSpPr>
          <p:nvPr/>
        </p:nvGrpSpPr>
        <p:grpSpPr>
          <a:xfrm>
            <a:off x="8553298" y="6359043"/>
            <a:ext cx="515021" cy="498960"/>
            <a:chOff x="5713413" y="3517900"/>
            <a:chExt cx="582613" cy="549275"/>
          </a:xfrm>
        </p:grpSpPr>
        <p:sp>
          <p:nvSpPr>
            <p:cNvPr id="14" name="Freeform 286"/>
            <p:cNvSpPr>
              <a:spLocks/>
            </p:cNvSpPr>
            <p:nvPr/>
          </p:nvSpPr>
          <p:spPr bwMode="auto">
            <a:xfrm>
              <a:off x="5713413" y="3562350"/>
              <a:ext cx="573088" cy="504825"/>
            </a:xfrm>
            <a:custGeom>
              <a:avLst/>
              <a:gdLst>
                <a:gd name="T0" fmla="*/ 874 w 1084"/>
                <a:gd name="T1" fmla="*/ 588 h 952"/>
                <a:gd name="T2" fmla="*/ 832 w 1084"/>
                <a:gd name="T3" fmla="*/ 558 h 952"/>
                <a:gd name="T4" fmla="*/ 1084 w 1084"/>
                <a:gd name="T5" fmla="*/ 263 h 952"/>
                <a:gd name="T6" fmla="*/ 1011 w 1084"/>
                <a:gd name="T7" fmla="*/ 245 h 952"/>
                <a:gd name="T8" fmla="*/ 709 w 1084"/>
                <a:gd name="T9" fmla="*/ 0 h 952"/>
                <a:gd name="T10" fmla="*/ 512 w 1084"/>
                <a:gd name="T11" fmla="*/ 94 h 952"/>
                <a:gd name="T12" fmla="*/ 385 w 1084"/>
                <a:gd name="T13" fmla="*/ 241 h 952"/>
                <a:gd name="T14" fmla="*/ 314 w 1084"/>
                <a:gd name="T15" fmla="*/ 191 h 952"/>
                <a:gd name="T16" fmla="*/ 0 w 1084"/>
                <a:gd name="T17" fmla="*/ 496 h 952"/>
                <a:gd name="T18" fmla="*/ 0 w 1084"/>
                <a:gd name="T19" fmla="*/ 850 h 952"/>
                <a:gd name="T20" fmla="*/ 0 w 1084"/>
                <a:gd name="T21" fmla="*/ 850 h 952"/>
                <a:gd name="T22" fmla="*/ 0 w 1084"/>
                <a:gd name="T23" fmla="*/ 860 h 952"/>
                <a:gd name="T24" fmla="*/ 2 w 1084"/>
                <a:gd name="T25" fmla="*/ 870 h 952"/>
                <a:gd name="T26" fmla="*/ 5 w 1084"/>
                <a:gd name="T27" fmla="*/ 881 h 952"/>
                <a:gd name="T28" fmla="*/ 8 w 1084"/>
                <a:gd name="T29" fmla="*/ 890 h 952"/>
                <a:gd name="T30" fmla="*/ 12 w 1084"/>
                <a:gd name="T31" fmla="*/ 898 h 952"/>
                <a:gd name="T32" fmla="*/ 18 w 1084"/>
                <a:gd name="T33" fmla="*/ 907 h 952"/>
                <a:gd name="T34" fmla="*/ 24 w 1084"/>
                <a:gd name="T35" fmla="*/ 915 h 952"/>
                <a:gd name="T36" fmla="*/ 30 w 1084"/>
                <a:gd name="T37" fmla="*/ 922 h 952"/>
                <a:gd name="T38" fmla="*/ 37 w 1084"/>
                <a:gd name="T39" fmla="*/ 930 h 952"/>
                <a:gd name="T40" fmla="*/ 46 w 1084"/>
                <a:gd name="T41" fmla="*/ 935 h 952"/>
                <a:gd name="T42" fmla="*/ 53 w 1084"/>
                <a:gd name="T43" fmla="*/ 940 h 952"/>
                <a:gd name="T44" fmla="*/ 62 w 1084"/>
                <a:gd name="T45" fmla="*/ 944 h 952"/>
                <a:gd name="T46" fmla="*/ 73 w 1084"/>
                <a:gd name="T47" fmla="*/ 947 h 952"/>
                <a:gd name="T48" fmla="*/ 82 w 1084"/>
                <a:gd name="T49" fmla="*/ 950 h 952"/>
                <a:gd name="T50" fmla="*/ 92 w 1084"/>
                <a:gd name="T51" fmla="*/ 952 h 952"/>
                <a:gd name="T52" fmla="*/ 102 w 1084"/>
                <a:gd name="T53" fmla="*/ 952 h 952"/>
                <a:gd name="T54" fmla="*/ 650 w 1084"/>
                <a:gd name="T55" fmla="*/ 952 h 952"/>
                <a:gd name="T56" fmla="*/ 946 w 1084"/>
                <a:gd name="T57" fmla="*/ 605 h 952"/>
                <a:gd name="T58" fmla="*/ 874 w 1084"/>
                <a:gd name="T59" fmla="*/ 588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4" h="952">
                  <a:moveTo>
                    <a:pt x="874" y="588"/>
                  </a:moveTo>
                  <a:lnTo>
                    <a:pt x="832" y="558"/>
                  </a:lnTo>
                  <a:lnTo>
                    <a:pt x="1084" y="263"/>
                  </a:lnTo>
                  <a:lnTo>
                    <a:pt x="1011" y="245"/>
                  </a:lnTo>
                  <a:lnTo>
                    <a:pt x="709" y="0"/>
                  </a:lnTo>
                  <a:lnTo>
                    <a:pt x="512" y="94"/>
                  </a:lnTo>
                  <a:lnTo>
                    <a:pt x="385" y="241"/>
                  </a:lnTo>
                  <a:lnTo>
                    <a:pt x="314" y="191"/>
                  </a:lnTo>
                  <a:lnTo>
                    <a:pt x="0" y="496"/>
                  </a:lnTo>
                  <a:lnTo>
                    <a:pt x="0" y="850"/>
                  </a:lnTo>
                  <a:lnTo>
                    <a:pt x="0" y="850"/>
                  </a:lnTo>
                  <a:lnTo>
                    <a:pt x="0" y="860"/>
                  </a:lnTo>
                  <a:lnTo>
                    <a:pt x="2" y="870"/>
                  </a:lnTo>
                  <a:lnTo>
                    <a:pt x="5" y="881"/>
                  </a:lnTo>
                  <a:lnTo>
                    <a:pt x="8" y="890"/>
                  </a:lnTo>
                  <a:lnTo>
                    <a:pt x="12" y="898"/>
                  </a:lnTo>
                  <a:lnTo>
                    <a:pt x="18" y="907"/>
                  </a:lnTo>
                  <a:lnTo>
                    <a:pt x="24" y="915"/>
                  </a:lnTo>
                  <a:lnTo>
                    <a:pt x="30" y="922"/>
                  </a:lnTo>
                  <a:lnTo>
                    <a:pt x="37" y="930"/>
                  </a:lnTo>
                  <a:lnTo>
                    <a:pt x="46" y="935"/>
                  </a:lnTo>
                  <a:lnTo>
                    <a:pt x="53" y="940"/>
                  </a:lnTo>
                  <a:lnTo>
                    <a:pt x="62" y="944"/>
                  </a:lnTo>
                  <a:lnTo>
                    <a:pt x="73" y="947"/>
                  </a:lnTo>
                  <a:lnTo>
                    <a:pt x="82" y="950"/>
                  </a:lnTo>
                  <a:lnTo>
                    <a:pt x="92" y="952"/>
                  </a:lnTo>
                  <a:lnTo>
                    <a:pt x="102" y="952"/>
                  </a:lnTo>
                  <a:lnTo>
                    <a:pt x="650" y="952"/>
                  </a:lnTo>
                  <a:lnTo>
                    <a:pt x="946" y="605"/>
                  </a:lnTo>
                  <a:lnTo>
                    <a:pt x="874" y="588"/>
                  </a:lnTo>
                  <a:close/>
                </a:path>
              </a:pathLst>
            </a:custGeom>
            <a:solidFill>
              <a:srgbClr val="D27D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287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5940425" y="3617913"/>
              <a:ext cx="282575" cy="279400"/>
            </a:xfrm>
            <a:custGeom>
              <a:avLst/>
              <a:gdLst>
                <a:gd name="T0" fmla="*/ 265 w 532"/>
                <a:gd name="T1" fmla="*/ 0 h 530"/>
                <a:gd name="T2" fmla="*/ 0 w 532"/>
                <a:gd name="T3" fmla="*/ 191 h 530"/>
                <a:gd name="T4" fmla="*/ 0 w 532"/>
                <a:gd name="T5" fmla="*/ 456 h 530"/>
                <a:gd name="T6" fmla="*/ 0 w 532"/>
                <a:gd name="T7" fmla="*/ 456 h 530"/>
                <a:gd name="T8" fmla="*/ 2 w 532"/>
                <a:gd name="T9" fmla="*/ 471 h 530"/>
                <a:gd name="T10" fmla="*/ 6 w 532"/>
                <a:gd name="T11" fmla="*/ 486 h 530"/>
                <a:gd name="T12" fmla="*/ 12 w 532"/>
                <a:gd name="T13" fmla="*/ 498 h 530"/>
                <a:gd name="T14" fmla="*/ 21 w 532"/>
                <a:gd name="T15" fmla="*/ 508 h 530"/>
                <a:gd name="T16" fmla="*/ 33 w 532"/>
                <a:gd name="T17" fmla="*/ 517 h 530"/>
                <a:gd name="T18" fmla="*/ 44 w 532"/>
                <a:gd name="T19" fmla="*/ 524 h 530"/>
                <a:gd name="T20" fmla="*/ 58 w 532"/>
                <a:gd name="T21" fmla="*/ 529 h 530"/>
                <a:gd name="T22" fmla="*/ 73 w 532"/>
                <a:gd name="T23" fmla="*/ 530 h 530"/>
                <a:gd name="T24" fmla="*/ 194 w 532"/>
                <a:gd name="T25" fmla="*/ 530 h 530"/>
                <a:gd name="T26" fmla="*/ 194 w 532"/>
                <a:gd name="T27" fmla="*/ 282 h 530"/>
                <a:gd name="T28" fmla="*/ 336 w 532"/>
                <a:gd name="T29" fmla="*/ 282 h 530"/>
                <a:gd name="T30" fmla="*/ 336 w 532"/>
                <a:gd name="T31" fmla="*/ 530 h 530"/>
                <a:gd name="T32" fmla="*/ 458 w 532"/>
                <a:gd name="T33" fmla="*/ 530 h 530"/>
                <a:gd name="T34" fmla="*/ 458 w 532"/>
                <a:gd name="T35" fmla="*/ 530 h 530"/>
                <a:gd name="T36" fmla="*/ 472 w 532"/>
                <a:gd name="T37" fmla="*/ 529 h 530"/>
                <a:gd name="T38" fmla="*/ 486 w 532"/>
                <a:gd name="T39" fmla="*/ 524 h 530"/>
                <a:gd name="T40" fmla="*/ 499 w 532"/>
                <a:gd name="T41" fmla="*/ 517 h 530"/>
                <a:gd name="T42" fmla="*/ 509 w 532"/>
                <a:gd name="T43" fmla="*/ 508 h 530"/>
                <a:gd name="T44" fmla="*/ 518 w 532"/>
                <a:gd name="T45" fmla="*/ 498 h 530"/>
                <a:gd name="T46" fmla="*/ 526 w 532"/>
                <a:gd name="T47" fmla="*/ 486 h 530"/>
                <a:gd name="T48" fmla="*/ 530 w 532"/>
                <a:gd name="T49" fmla="*/ 471 h 530"/>
                <a:gd name="T50" fmla="*/ 532 w 532"/>
                <a:gd name="T51" fmla="*/ 456 h 530"/>
                <a:gd name="T52" fmla="*/ 532 w 532"/>
                <a:gd name="T53" fmla="*/ 191 h 530"/>
                <a:gd name="T54" fmla="*/ 265 w 532"/>
                <a:gd name="T55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2" h="530">
                  <a:moveTo>
                    <a:pt x="265" y="0"/>
                  </a:moveTo>
                  <a:lnTo>
                    <a:pt x="0" y="191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" y="471"/>
                  </a:lnTo>
                  <a:lnTo>
                    <a:pt x="6" y="486"/>
                  </a:lnTo>
                  <a:lnTo>
                    <a:pt x="12" y="498"/>
                  </a:lnTo>
                  <a:lnTo>
                    <a:pt x="21" y="508"/>
                  </a:lnTo>
                  <a:lnTo>
                    <a:pt x="33" y="517"/>
                  </a:lnTo>
                  <a:lnTo>
                    <a:pt x="44" y="524"/>
                  </a:lnTo>
                  <a:lnTo>
                    <a:pt x="58" y="529"/>
                  </a:lnTo>
                  <a:lnTo>
                    <a:pt x="73" y="530"/>
                  </a:lnTo>
                  <a:lnTo>
                    <a:pt x="194" y="530"/>
                  </a:lnTo>
                  <a:lnTo>
                    <a:pt x="194" y="282"/>
                  </a:lnTo>
                  <a:lnTo>
                    <a:pt x="336" y="282"/>
                  </a:lnTo>
                  <a:lnTo>
                    <a:pt x="336" y="530"/>
                  </a:lnTo>
                  <a:lnTo>
                    <a:pt x="458" y="530"/>
                  </a:lnTo>
                  <a:lnTo>
                    <a:pt x="458" y="530"/>
                  </a:lnTo>
                  <a:lnTo>
                    <a:pt x="472" y="529"/>
                  </a:lnTo>
                  <a:lnTo>
                    <a:pt x="486" y="524"/>
                  </a:lnTo>
                  <a:lnTo>
                    <a:pt x="499" y="517"/>
                  </a:lnTo>
                  <a:lnTo>
                    <a:pt x="509" y="508"/>
                  </a:lnTo>
                  <a:lnTo>
                    <a:pt x="518" y="498"/>
                  </a:lnTo>
                  <a:lnTo>
                    <a:pt x="526" y="486"/>
                  </a:lnTo>
                  <a:lnTo>
                    <a:pt x="530" y="471"/>
                  </a:lnTo>
                  <a:lnTo>
                    <a:pt x="532" y="456"/>
                  </a:lnTo>
                  <a:lnTo>
                    <a:pt x="532" y="191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Freeform 288"/>
            <p:cNvSpPr>
              <a:spLocks/>
            </p:cNvSpPr>
            <p:nvPr/>
          </p:nvSpPr>
          <p:spPr bwMode="auto">
            <a:xfrm>
              <a:off x="5865813" y="3517900"/>
              <a:ext cx="430213" cy="193675"/>
            </a:xfrm>
            <a:custGeom>
              <a:avLst/>
              <a:gdLst>
                <a:gd name="T0" fmla="*/ 21 w 813"/>
                <a:gd name="T1" fmla="*/ 353 h 366"/>
                <a:gd name="T2" fmla="*/ 36 w 813"/>
                <a:gd name="T3" fmla="*/ 363 h 366"/>
                <a:gd name="T4" fmla="*/ 54 w 813"/>
                <a:gd name="T5" fmla="*/ 366 h 366"/>
                <a:gd name="T6" fmla="*/ 406 w 813"/>
                <a:gd name="T7" fmla="*/ 113 h 366"/>
                <a:gd name="T8" fmla="*/ 406 w 813"/>
                <a:gd name="T9" fmla="*/ 113 h 366"/>
                <a:gd name="T10" fmla="*/ 758 w 813"/>
                <a:gd name="T11" fmla="*/ 366 h 366"/>
                <a:gd name="T12" fmla="*/ 769 w 813"/>
                <a:gd name="T13" fmla="*/ 366 h 366"/>
                <a:gd name="T14" fmla="*/ 785 w 813"/>
                <a:gd name="T15" fmla="*/ 359 h 366"/>
                <a:gd name="T16" fmla="*/ 806 w 813"/>
                <a:gd name="T17" fmla="*/ 333 h 366"/>
                <a:gd name="T18" fmla="*/ 809 w 813"/>
                <a:gd name="T19" fmla="*/ 326 h 366"/>
                <a:gd name="T20" fmla="*/ 813 w 813"/>
                <a:gd name="T21" fmla="*/ 313 h 366"/>
                <a:gd name="T22" fmla="*/ 810 w 813"/>
                <a:gd name="T23" fmla="*/ 299 h 366"/>
                <a:gd name="T24" fmla="*/ 803 w 813"/>
                <a:gd name="T25" fmla="*/ 288 h 366"/>
                <a:gd name="T26" fmla="*/ 699 w 813"/>
                <a:gd name="T27" fmla="*/ 212 h 366"/>
                <a:gd name="T28" fmla="*/ 693 w 813"/>
                <a:gd name="T29" fmla="*/ 206 h 366"/>
                <a:gd name="T30" fmla="*/ 679 w 813"/>
                <a:gd name="T31" fmla="*/ 185 h 366"/>
                <a:gd name="T32" fmla="*/ 671 w 813"/>
                <a:gd name="T33" fmla="*/ 162 h 366"/>
                <a:gd name="T34" fmla="*/ 670 w 813"/>
                <a:gd name="T35" fmla="*/ 37 h 366"/>
                <a:gd name="T36" fmla="*/ 670 w 813"/>
                <a:gd name="T37" fmla="*/ 30 h 366"/>
                <a:gd name="T38" fmla="*/ 664 w 813"/>
                <a:gd name="T39" fmla="*/ 18 h 366"/>
                <a:gd name="T40" fmla="*/ 655 w 813"/>
                <a:gd name="T41" fmla="*/ 8 h 366"/>
                <a:gd name="T42" fmla="*/ 641 w 813"/>
                <a:gd name="T43" fmla="*/ 2 h 366"/>
                <a:gd name="T44" fmla="*/ 600 w 813"/>
                <a:gd name="T45" fmla="*/ 2 h 366"/>
                <a:gd name="T46" fmla="*/ 593 w 813"/>
                <a:gd name="T47" fmla="*/ 2 h 366"/>
                <a:gd name="T48" fmla="*/ 579 w 813"/>
                <a:gd name="T49" fmla="*/ 8 h 366"/>
                <a:gd name="T50" fmla="*/ 569 w 813"/>
                <a:gd name="T51" fmla="*/ 18 h 366"/>
                <a:gd name="T52" fmla="*/ 564 w 813"/>
                <a:gd name="T53" fmla="*/ 30 h 366"/>
                <a:gd name="T54" fmla="*/ 563 w 813"/>
                <a:gd name="T55" fmla="*/ 76 h 366"/>
                <a:gd name="T56" fmla="*/ 563 w 813"/>
                <a:gd name="T57" fmla="*/ 83 h 366"/>
                <a:gd name="T58" fmla="*/ 559 w 813"/>
                <a:gd name="T59" fmla="*/ 94 h 366"/>
                <a:gd name="T60" fmla="*/ 550 w 813"/>
                <a:gd name="T61" fmla="*/ 97 h 366"/>
                <a:gd name="T62" fmla="*/ 539 w 813"/>
                <a:gd name="T63" fmla="*/ 95 h 366"/>
                <a:gd name="T64" fmla="*/ 437 w 813"/>
                <a:gd name="T65" fmla="*/ 23 h 366"/>
                <a:gd name="T66" fmla="*/ 408 w 813"/>
                <a:gd name="T67" fmla="*/ 0 h 366"/>
                <a:gd name="T68" fmla="*/ 406 w 813"/>
                <a:gd name="T69" fmla="*/ 0 h 366"/>
                <a:gd name="T70" fmla="*/ 406 w 813"/>
                <a:gd name="T71" fmla="*/ 0 h 366"/>
                <a:gd name="T72" fmla="*/ 406 w 813"/>
                <a:gd name="T73" fmla="*/ 0 h 366"/>
                <a:gd name="T74" fmla="*/ 376 w 813"/>
                <a:gd name="T75" fmla="*/ 23 h 366"/>
                <a:gd name="T76" fmla="*/ 15 w 813"/>
                <a:gd name="T77" fmla="*/ 282 h 366"/>
                <a:gd name="T78" fmla="*/ 5 w 813"/>
                <a:gd name="T79" fmla="*/ 292 h 366"/>
                <a:gd name="T80" fmla="*/ 0 w 813"/>
                <a:gd name="T81" fmla="*/ 305 h 366"/>
                <a:gd name="T82" fmla="*/ 0 w 813"/>
                <a:gd name="T83" fmla="*/ 320 h 366"/>
                <a:gd name="T84" fmla="*/ 6 w 813"/>
                <a:gd name="T85" fmla="*/ 33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3" h="366">
                  <a:moveTo>
                    <a:pt x="21" y="353"/>
                  </a:moveTo>
                  <a:lnTo>
                    <a:pt x="21" y="353"/>
                  </a:lnTo>
                  <a:lnTo>
                    <a:pt x="27" y="359"/>
                  </a:lnTo>
                  <a:lnTo>
                    <a:pt x="36" y="363"/>
                  </a:lnTo>
                  <a:lnTo>
                    <a:pt x="45" y="366"/>
                  </a:lnTo>
                  <a:lnTo>
                    <a:pt x="54" y="366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406" y="113"/>
                  </a:lnTo>
                  <a:lnTo>
                    <a:pt x="758" y="366"/>
                  </a:lnTo>
                  <a:lnTo>
                    <a:pt x="758" y="366"/>
                  </a:lnTo>
                  <a:lnTo>
                    <a:pt x="769" y="366"/>
                  </a:lnTo>
                  <a:lnTo>
                    <a:pt x="778" y="363"/>
                  </a:lnTo>
                  <a:lnTo>
                    <a:pt x="785" y="359"/>
                  </a:lnTo>
                  <a:lnTo>
                    <a:pt x="793" y="353"/>
                  </a:lnTo>
                  <a:lnTo>
                    <a:pt x="806" y="333"/>
                  </a:lnTo>
                  <a:lnTo>
                    <a:pt x="806" y="333"/>
                  </a:lnTo>
                  <a:lnTo>
                    <a:pt x="809" y="326"/>
                  </a:lnTo>
                  <a:lnTo>
                    <a:pt x="812" y="320"/>
                  </a:lnTo>
                  <a:lnTo>
                    <a:pt x="813" y="313"/>
                  </a:lnTo>
                  <a:lnTo>
                    <a:pt x="812" y="305"/>
                  </a:lnTo>
                  <a:lnTo>
                    <a:pt x="810" y="299"/>
                  </a:lnTo>
                  <a:lnTo>
                    <a:pt x="807" y="292"/>
                  </a:lnTo>
                  <a:lnTo>
                    <a:pt x="803" y="288"/>
                  </a:lnTo>
                  <a:lnTo>
                    <a:pt x="797" y="282"/>
                  </a:lnTo>
                  <a:lnTo>
                    <a:pt x="699" y="212"/>
                  </a:lnTo>
                  <a:lnTo>
                    <a:pt x="699" y="212"/>
                  </a:lnTo>
                  <a:lnTo>
                    <a:pt x="693" y="206"/>
                  </a:lnTo>
                  <a:lnTo>
                    <a:pt x="689" y="200"/>
                  </a:lnTo>
                  <a:lnTo>
                    <a:pt x="679" y="185"/>
                  </a:lnTo>
                  <a:lnTo>
                    <a:pt x="673" y="169"/>
                  </a:lnTo>
                  <a:lnTo>
                    <a:pt x="671" y="162"/>
                  </a:lnTo>
                  <a:lnTo>
                    <a:pt x="670" y="154"/>
                  </a:lnTo>
                  <a:lnTo>
                    <a:pt x="670" y="37"/>
                  </a:lnTo>
                  <a:lnTo>
                    <a:pt x="670" y="37"/>
                  </a:lnTo>
                  <a:lnTo>
                    <a:pt x="670" y="30"/>
                  </a:lnTo>
                  <a:lnTo>
                    <a:pt x="667" y="24"/>
                  </a:lnTo>
                  <a:lnTo>
                    <a:pt x="664" y="18"/>
                  </a:lnTo>
                  <a:lnTo>
                    <a:pt x="659" y="12"/>
                  </a:lnTo>
                  <a:lnTo>
                    <a:pt x="655" y="8"/>
                  </a:lnTo>
                  <a:lnTo>
                    <a:pt x="647" y="5"/>
                  </a:lnTo>
                  <a:lnTo>
                    <a:pt x="641" y="2"/>
                  </a:lnTo>
                  <a:lnTo>
                    <a:pt x="634" y="2"/>
                  </a:lnTo>
                  <a:lnTo>
                    <a:pt x="600" y="2"/>
                  </a:lnTo>
                  <a:lnTo>
                    <a:pt x="600" y="2"/>
                  </a:lnTo>
                  <a:lnTo>
                    <a:pt x="593" y="2"/>
                  </a:lnTo>
                  <a:lnTo>
                    <a:pt x="585" y="5"/>
                  </a:lnTo>
                  <a:lnTo>
                    <a:pt x="579" y="8"/>
                  </a:lnTo>
                  <a:lnTo>
                    <a:pt x="573" y="12"/>
                  </a:lnTo>
                  <a:lnTo>
                    <a:pt x="569" y="18"/>
                  </a:lnTo>
                  <a:lnTo>
                    <a:pt x="566" y="24"/>
                  </a:lnTo>
                  <a:lnTo>
                    <a:pt x="564" y="30"/>
                  </a:lnTo>
                  <a:lnTo>
                    <a:pt x="563" y="37"/>
                  </a:lnTo>
                  <a:lnTo>
                    <a:pt x="563" y="76"/>
                  </a:lnTo>
                  <a:lnTo>
                    <a:pt x="563" y="76"/>
                  </a:lnTo>
                  <a:lnTo>
                    <a:pt x="563" y="83"/>
                  </a:lnTo>
                  <a:lnTo>
                    <a:pt x="560" y="89"/>
                  </a:lnTo>
                  <a:lnTo>
                    <a:pt x="559" y="94"/>
                  </a:lnTo>
                  <a:lnTo>
                    <a:pt x="554" y="95"/>
                  </a:lnTo>
                  <a:lnTo>
                    <a:pt x="550" y="97"/>
                  </a:lnTo>
                  <a:lnTo>
                    <a:pt x="545" y="97"/>
                  </a:lnTo>
                  <a:lnTo>
                    <a:pt x="539" y="95"/>
                  </a:lnTo>
                  <a:lnTo>
                    <a:pt x="533" y="91"/>
                  </a:lnTo>
                  <a:lnTo>
                    <a:pt x="437" y="23"/>
                  </a:lnTo>
                  <a:lnTo>
                    <a:pt x="437" y="23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76" y="23"/>
                  </a:lnTo>
                  <a:lnTo>
                    <a:pt x="15" y="282"/>
                  </a:lnTo>
                  <a:lnTo>
                    <a:pt x="15" y="282"/>
                  </a:lnTo>
                  <a:lnTo>
                    <a:pt x="9" y="288"/>
                  </a:lnTo>
                  <a:lnTo>
                    <a:pt x="5" y="292"/>
                  </a:lnTo>
                  <a:lnTo>
                    <a:pt x="2" y="299"/>
                  </a:lnTo>
                  <a:lnTo>
                    <a:pt x="0" y="305"/>
                  </a:lnTo>
                  <a:lnTo>
                    <a:pt x="0" y="313"/>
                  </a:lnTo>
                  <a:lnTo>
                    <a:pt x="0" y="320"/>
                  </a:lnTo>
                  <a:lnTo>
                    <a:pt x="3" y="326"/>
                  </a:lnTo>
                  <a:lnTo>
                    <a:pt x="6" y="333"/>
                  </a:lnTo>
                  <a:lnTo>
                    <a:pt x="21" y="353"/>
                  </a:lnTo>
                  <a:close/>
                </a:path>
              </a:pathLst>
            </a:custGeom>
            <a:solidFill>
              <a:srgbClr val="14A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25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75" y="2337492"/>
            <a:ext cx="7726090" cy="8640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200" smtClean="0"/>
              <a:t>a)</a:t>
            </a:r>
            <a:r>
              <a:rPr lang="en-US" sz="2200" smtClean="0"/>
              <a:t> Số được chuyển thành dãy gồm các kí hiệu 0 và 1. Được gọi là dãy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r>
              <a:rPr lang="en-US" sz="2200" b="1" smtClean="0">
                <a:solidFill>
                  <a:srgbClr val="C00000"/>
                </a:solidFill>
              </a:rPr>
              <a:t>(1)</a:t>
            </a:r>
            <a:r>
              <a:rPr lang="en-US" sz="2200" smtClean="0">
                <a:solidFill>
                  <a:srgbClr val="C00000"/>
                </a:solidFill>
              </a:rPr>
              <a:t>....</a:t>
            </a:r>
            <a:endParaRPr lang="vi-VN" sz="2200" smtClean="0"/>
          </a:p>
          <a:p>
            <a:pPr marL="0" indent="0" algn="just">
              <a:buNone/>
            </a:pPr>
            <a:endParaRPr lang="vi-VN" sz="2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2281" y="1541721"/>
            <a:ext cx="7797200" cy="634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just"/>
            <a:r>
              <a:rPr lang="en-US" sz="2200" b="1">
                <a:solidFill>
                  <a:srgbClr val="0000FF"/>
                </a:solidFill>
              </a:rPr>
              <a:t>Em hãy </a:t>
            </a:r>
            <a:r>
              <a:rPr lang="en-US" sz="2200" b="1" smtClean="0">
                <a:solidFill>
                  <a:srgbClr val="0000FF"/>
                </a:solidFill>
              </a:rPr>
              <a:t>đọc thông </a:t>
            </a:r>
            <a:r>
              <a:rPr lang="en-US" sz="2200" b="1">
                <a:solidFill>
                  <a:srgbClr val="0000FF"/>
                </a:solidFill>
              </a:rPr>
              <a:t>tin </a:t>
            </a:r>
            <a:r>
              <a:rPr lang="en-US" sz="2200" b="1" smtClean="0">
                <a:solidFill>
                  <a:srgbClr val="0000FF"/>
                </a:solidFill>
              </a:rPr>
              <a:t>trang </a:t>
            </a:r>
            <a:r>
              <a:rPr lang="en-US" sz="2200" b="1">
                <a:solidFill>
                  <a:srgbClr val="0000FF"/>
                </a:solidFill>
              </a:rPr>
              <a:t>12-13 (SGK) và điền nội dung thích hợp vào chỗ có dấu (....) để tìm hiểu về cách biểu diễn thông tin trong máy tính:</a:t>
            </a:r>
            <a:endParaRPr lang="vi-VN" sz="2200" b="1">
              <a:solidFill>
                <a:srgbClr val="0000FF"/>
              </a:solidFill>
            </a:endParaRPr>
          </a:p>
          <a:p>
            <a:pPr algn="just"/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476" y="3197436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200" smtClean="0"/>
              <a:t>b) Văn bản được chuyển thành dãy bit bằng cách chuyển từng.......</a:t>
            </a:r>
            <a:r>
              <a:rPr lang="en-US" sz="2200" b="1" smtClean="0">
                <a:solidFill>
                  <a:srgbClr val="FF0000"/>
                </a:solidFill>
              </a:rPr>
              <a:t>(2)</a:t>
            </a:r>
            <a:r>
              <a:rPr lang="en-US" sz="2200" smtClean="0"/>
              <a:t>..... một. </a:t>
            </a:r>
            <a:endParaRPr lang="vi-VN" sz="2200" smtClean="0"/>
          </a:p>
          <a:p>
            <a:pPr marL="0" indent="0" algn="just">
              <a:buFont typeface="Arial" pitchFamily="34" charset="0"/>
              <a:buNone/>
            </a:pPr>
            <a:endParaRPr lang="vi-VN" sz="220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7823" y="4104132"/>
            <a:ext cx="804963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smtClean="0"/>
              <a:t>c) Hình ảnh cũng cần được chuyển đổi thành dãy bit.  Mỗi......</a:t>
            </a:r>
            <a:r>
              <a:rPr lang="en-US" sz="2200" b="1" smtClean="0">
                <a:solidFill>
                  <a:srgbClr val="FF0000"/>
                </a:solidFill>
              </a:rPr>
              <a:t>(3)</a:t>
            </a:r>
            <a:r>
              <a:rPr lang="en-US" sz="2200" smtClean="0"/>
              <a:t>..... (pixel) trong một ảnh đen trắng được </a:t>
            </a:r>
            <a:r>
              <a:rPr lang="en-US" sz="2200"/>
              <a:t>biểu </a:t>
            </a:r>
            <a:r>
              <a:rPr lang="en-US" sz="2200" smtClean="0"/>
              <a:t>thị </a:t>
            </a:r>
            <a:r>
              <a:rPr lang="en-US" sz="2200"/>
              <a:t>thành </a:t>
            </a:r>
            <a:r>
              <a:rPr lang="en-US" sz="2200" smtClean="0"/>
              <a:t>một bit</a:t>
            </a:r>
            <a:r>
              <a:rPr lang="en-US" sz="2200"/>
              <a:t>.</a:t>
            </a: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4182" y="4994517"/>
            <a:ext cx="775518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2200" smtClean="0"/>
              <a:t>d) </a:t>
            </a:r>
            <a:r>
              <a:rPr lang="en-US" sz="2200" smtClean="0"/>
              <a:t>Âm thanh cũng cần chuyển </a:t>
            </a:r>
            <a:r>
              <a:rPr lang="en-US" sz="2200"/>
              <a:t>đổi </a:t>
            </a:r>
            <a:r>
              <a:rPr lang="en-US" sz="2200" smtClean="0"/>
              <a:t>thành.......</a:t>
            </a:r>
            <a:r>
              <a:rPr lang="en-US" sz="2200" b="1" smtClean="0">
                <a:solidFill>
                  <a:srgbClr val="FF0000"/>
                </a:solidFill>
              </a:rPr>
              <a:t>(4)</a:t>
            </a:r>
            <a:r>
              <a:rPr lang="en-US" sz="2200" smtClean="0"/>
              <a:t>..... . </a:t>
            </a:r>
            <a:r>
              <a:rPr lang="en-US" sz="2200"/>
              <a:t>Tốc độ rung của âm thanh được ghi lại dưới dạng </a:t>
            </a:r>
            <a:r>
              <a:rPr lang="en-US" sz="2200" smtClean="0"/>
              <a:t>.......</a:t>
            </a:r>
            <a:r>
              <a:rPr lang="en-US" sz="2200" b="1" smtClean="0">
                <a:solidFill>
                  <a:srgbClr val="FF0000"/>
                </a:solidFill>
              </a:rPr>
              <a:t>(5)</a:t>
            </a:r>
            <a:r>
              <a:rPr lang="en-US" sz="2200" smtClean="0"/>
              <a:t>........, </a:t>
            </a:r>
            <a:r>
              <a:rPr lang="en-US" sz="2200"/>
              <a:t>từ đó </a:t>
            </a:r>
            <a:r>
              <a:rPr lang="en-US" sz="2200" smtClean="0"/>
              <a:t>chuyển </a:t>
            </a:r>
            <a:r>
              <a:rPr lang="en-US" sz="2200"/>
              <a:t>thành dãy bit.</a:t>
            </a:r>
            <a:endParaRPr lang="vi-VN" sz="2200"/>
          </a:p>
          <a:p>
            <a:pPr marL="0" indent="0">
              <a:buNone/>
            </a:pPr>
            <a:endParaRPr lang="vi-VN" sz="2200"/>
          </a:p>
          <a:p>
            <a:pPr marL="0" indent="0" algn="just">
              <a:buFont typeface="Arial" pitchFamily="34" charset="0"/>
              <a:buNone/>
            </a:pPr>
            <a:endParaRPr lang="vi-VN" sz="220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0199" y="2713523"/>
            <a:ext cx="72008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bit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0153" y="3628661"/>
            <a:ext cx="10081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 tự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6129" y="4105953"/>
            <a:ext cx="1203369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 ảnh</a:t>
            </a:r>
            <a:endParaRPr lang="vi-VN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6961" y="4968233"/>
            <a:ext cx="1152128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ãy bit</a:t>
            </a:r>
            <a:endParaRPr lang="vi-VN" sz="2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9" y="5444384"/>
            <a:ext cx="12354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 trị số</a:t>
            </a:r>
            <a:endParaRPr lang="vi-VN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3528" y="332665"/>
            <a:ext cx="8438328" cy="634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" y="1128766"/>
            <a:ext cx="777301" cy="63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7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  <p:bldP spid="16" grpId="0" animBg="1"/>
      <p:bldP spid="1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65"/>
            <a:ext cx="8438328" cy="63408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65312"/>
            <a:ext cx="3672408" cy="2952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u="sng" smtClean="0">
                <a:solidFill>
                  <a:srgbClr val="0000FF"/>
                </a:solidFill>
              </a:rPr>
              <a:t>Câu </a:t>
            </a:r>
            <a:r>
              <a:rPr lang="vi-VN" sz="2600" b="1" u="sng">
                <a:solidFill>
                  <a:srgbClr val="0000FF"/>
                </a:solidFill>
              </a:rPr>
              <a:t>1:</a:t>
            </a:r>
            <a:r>
              <a:rPr lang="vi-VN" sz="2600">
                <a:solidFill>
                  <a:srgbClr val="0000FF"/>
                </a:solidFill>
              </a:rPr>
              <a:t> Em hãy chuyển mỗi dòng trong hình vẽ thành một dãy bit. </a:t>
            </a:r>
          </a:p>
          <a:p>
            <a:pPr marL="0" indent="0" algn="just">
              <a:buNone/>
            </a:pPr>
            <a:r>
              <a:rPr lang="vi-VN" sz="2600" b="1" u="sng">
                <a:solidFill>
                  <a:srgbClr val="0000FF"/>
                </a:solidFill>
              </a:rPr>
              <a:t>Câu 2:</a:t>
            </a:r>
            <a:r>
              <a:rPr lang="vi-VN" sz="2600">
                <a:solidFill>
                  <a:srgbClr val="0000FF"/>
                </a:solidFill>
              </a:rPr>
              <a:t> Em hãy chuyển cả hình vẽ thành dãy bit bằng cách nối các dãy bit của các dòng lại với </a:t>
            </a:r>
            <a:r>
              <a:rPr lang="vi-VN" sz="2600" smtClean="0">
                <a:solidFill>
                  <a:srgbClr val="0000FF"/>
                </a:solidFill>
              </a:rPr>
              <a:t>nhau </a:t>
            </a:r>
            <a:r>
              <a:rPr lang="vi-VN" sz="2600">
                <a:solidFill>
                  <a:srgbClr val="0000FF"/>
                </a:solidFill>
              </a:rPr>
              <a:t>(từ trên xuống dưới)</a:t>
            </a:r>
          </a:p>
          <a:p>
            <a:pPr marL="0" indent="0" algn="just">
              <a:buNone/>
            </a:pPr>
            <a:endParaRPr lang="vi-VN" sz="2800">
              <a:solidFill>
                <a:srgbClr val="0000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1224449"/>
            <a:ext cx="7657800" cy="6340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smtClean="0">
                <a:solidFill>
                  <a:srgbClr val="0000FF"/>
                </a:solidFill>
              </a:rPr>
              <a:t>Hoạt động 2: Thảo luận nhóm (10 phút)</a:t>
            </a:r>
            <a:endParaRPr lang="vi-VN" b="1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4754"/>
              </p:ext>
            </p:extLst>
          </p:nvPr>
        </p:nvGraphicFramePr>
        <p:xfrm>
          <a:off x="4499992" y="2132865"/>
          <a:ext cx="3744416" cy="312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67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82" y="1055967"/>
            <a:ext cx="3384377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2600" b="1" smtClean="0"/>
              <a:t>Câu 1:</a:t>
            </a:r>
            <a:r>
              <a:rPr lang="vi-VN" sz="2600" smtClean="0"/>
              <a:t> 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1:  01100110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2:  10011001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3:  10000001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4: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5:  01000010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6:  00100100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7:  00111100</a:t>
            </a:r>
          </a:p>
          <a:p>
            <a:pPr marL="0" indent="0">
              <a:buNone/>
            </a:pPr>
            <a:r>
              <a:rPr lang="vi-VN" sz="2600" smtClean="0"/>
              <a:t>- Dòng </a:t>
            </a:r>
            <a:r>
              <a:rPr lang="vi-VN" sz="2600"/>
              <a:t>8:  </a:t>
            </a:r>
            <a:r>
              <a:rPr lang="vi-VN" sz="2600" smtClean="0"/>
              <a:t>00011000</a:t>
            </a:r>
            <a:endParaRPr lang="vi-VN" sz="26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550" y="5422980"/>
            <a:ext cx="686019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2400" b="1" smtClean="0"/>
              <a:t>Câu 2: </a:t>
            </a:r>
            <a:r>
              <a:rPr lang="vi-VN" sz="2400" smtClean="0"/>
              <a:t> 01100110  10011001  10000001 01000010 01000010  00100100 00111100  00011000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62353"/>
              </p:ext>
            </p:extLst>
          </p:nvPr>
        </p:nvGraphicFramePr>
        <p:xfrm>
          <a:off x="4283968" y="1772837"/>
          <a:ext cx="3744416" cy="312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70627"/>
              </p:ext>
            </p:extLst>
          </p:nvPr>
        </p:nvGraphicFramePr>
        <p:xfrm>
          <a:off x="4288888" y="1777757"/>
          <a:ext cx="3744416" cy="3122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015"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900" b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vi-VN" sz="19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5536" y="324125"/>
            <a:ext cx="8219256" cy="634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297605" y="1745512"/>
            <a:ext cx="6860194" cy="3168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dirty="0">
                <a:solidFill>
                  <a:srgbClr val="0000FF"/>
                </a:solidFill>
              </a:rPr>
              <a:t>Thông tin được biểu diễn trong máy tính bằng </a:t>
            </a:r>
            <a:r>
              <a:rPr lang="vi-VN" dirty="0" smtClean="0">
                <a:solidFill>
                  <a:srgbClr val="0000FF"/>
                </a:solidFill>
              </a:rPr>
              <a:t>các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vi-VN">
                <a:solidFill>
                  <a:srgbClr val="0000FF"/>
                </a:solidFill>
              </a:rPr>
              <a:t>dãy </a:t>
            </a:r>
            <a:r>
              <a:rPr lang="vi-VN" dirty="0">
                <a:solidFill>
                  <a:srgbClr val="0000FF"/>
                </a:solidFill>
              </a:rPr>
              <a:t>bit. Mỗi bit là một kí hiệu 0 hoặc 1, hay còn được gọi là chữ số nhị phân.</a:t>
            </a:r>
          </a:p>
          <a:p>
            <a:pPr algn="just"/>
            <a:r>
              <a:rPr lang="vi-VN" dirty="0" smtClean="0">
                <a:solidFill>
                  <a:srgbClr val="0000FF"/>
                </a:solidFill>
              </a:rPr>
              <a:t>Bit </a:t>
            </a:r>
            <a:r>
              <a:rPr lang="vi-VN" dirty="0">
                <a:solidFill>
                  <a:srgbClr val="0000FF"/>
                </a:solidFill>
              </a:rPr>
              <a:t>là đơn vị đo nhỏ nhất trong lưu trữ thông tin</a:t>
            </a:r>
            <a:r>
              <a:rPr lang="vi-VN" dirty="0" smtClean="0">
                <a:solidFill>
                  <a:srgbClr val="0000FF"/>
                </a:solidFill>
              </a:rPr>
              <a:t>.</a:t>
            </a:r>
            <a:endParaRPr lang="vi-VN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3" y="1745512"/>
            <a:ext cx="757141" cy="68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11560" y="404673"/>
            <a:ext cx="8003232" cy="634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FFFF00"/>
                </a:solidFill>
              </a:rPr>
              <a:t>1. Biểu diễn thông tin trong máy tính</a:t>
            </a:r>
            <a:endParaRPr lang="vi-VN" sz="36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4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2" y="2771169"/>
            <a:ext cx="1821248" cy="2428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7" y="3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38" y="484147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Dãy bit là gì?</a:t>
            </a:r>
            <a:endParaRPr lang="en-US" sz="32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491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5199529"/>
            <a:ext cx="1900674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dãy kí hiệu 0 và 1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84" y="2771167"/>
            <a:ext cx="1800921" cy="240122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83769" y="5199529"/>
            <a:ext cx="201730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âm thanh phát ra từ máy tính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16" y="2771177"/>
            <a:ext cx="1780595" cy="237412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30860" y="5199529"/>
            <a:ext cx="189443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dãy chỉ gồm dãy số 2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7" y="2771173"/>
            <a:ext cx="1702150" cy="226953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23129" y="5199529"/>
            <a:ext cx="1926380" cy="13248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chữ số từ 0 đến 9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" y="484154"/>
            <a:ext cx="979176" cy="10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97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737</Words>
  <Application>Microsoft Office PowerPoint</Application>
  <PresentationFormat>On-screen Show (4:3)</PresentationFormat>
  <Paragraphs>136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NỘI  DUNG  BÀI  HỌC</vt:lpstr>
      <vt:lpstr>KHỞI ĐỘNG</vt:lpstr>
      <vt:lpstr>PowerPoint Presentation</vt:lpstr>
      <vt:lpstr>PowerPoint Presentation</vt:lpstr>
      <vt:lpstr>PowerPoint Presentation</vt:lpstr>
      <vt:lpstr>1.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Hue</cp:lastModifiedBy>
  <cp:revision>309</cp:revision>
  <dcterms:created xsi:type="dcterms:W3CDTF">2021-06-22T14:05:55Z</dcterms:created>
  <dcterms:modified xsi:type="dcterms:W3CDTF">2023-03-29T03:24:48Z</dcterms:modified>
</cp:coreProperties>
</file>