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14" r:id="rId2"/>
    <p:sldId id="261" r:id="rId3"/>
    <p:sldId id="262" r:id="rId4"/>
    <p:sldId id="316" r:id="rId5"/>
    <p:sldId id="317" r:id="rId6"/>
    <p:sldId id="318" r:id="rId7"/>
    <p:sldId id="319" r:id="rId8"/>
    <p:sldId id="268" r:id="rId9"/>
    <p:sldId id="267" r:id="rId10"/>
    <p:sldId id="260" r:id="rId11"/>
    <p:sldId id="320" r:id="rId12"/>
    <p:sldId id="321" r:id="rId13"/>
    <p:sldId id="323" r:id="rId14"/>
    <p:sldId id="258" r:id="rId15"/>
    <p:sldId id="324" r:id="rId16"/>
    <p:sldId id="25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94574" autoAdjust="0"/>
  </p:normalViewPr>
  <p:slideViewPr>
    <p:cSldViewPr>
      <p:cViewPr varScale="1">
        <p:scale>
          <a:sx n="65" d="100"/>
          <a:sy n="65" d="100"/>
        </p:scale>
        <p:origin x="-1296" y="-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en-US" altLang="vi-VN"/>
          </a:p>
        </p:txBody>
      </p:sp>
      <p:sp>
        <p:nvSpPr>
          <p:cNvPr id="61443"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vi-VN"/>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vi-VN" noProof="0"/>
              <a:t>Click to edit Master text styles</a:t>
            </a:r>
          </a:p>
          <a:p>
            <a:pPr lvl="1"/>
            <a:r>
              <a:rPr lang="en-US" altLang="vi-VN" noProof="0"/>
              <a:t>Second level</a:t>
            </a:r>
          </a:p>
          <a:p>
            <a:pPr lvl="2"/>
            <a:r>
              <a:rPr lang="en-US" altLang="vi-VN" noProof="0"/>
              <a:t>Third level</a:t>
            </a:r>
          </a:p>
          <a:p>
            <a:pPr lvl="3"/>
            <a:r>
              <a:rPr lang="en-US" altLang="vi-VN" noProof="0"/>
              <a:t>Fourth level</a:t>
            </a:r>
          </a:p>
          <a:p>
            <a:pPr lvl="4"/>
            <a:r>
              <a:rPr lang="en-US" altLang="vi-VN" noProof="0"/>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n-US" altLang="vi-VN"/>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ECA8022B-D06C-4B86-ADC9-3129234CE1B6}" type="slidenum">
              <a:rPr lang="en-US" altLang="vi-VN"/>
              <a:pPr/>
              <a:t>‹#›</a:t>
            </a:fld>
            <a:endParaRPr lang="en-US" altLang="vi-VN"/>
          </a:p>
        </p:txBody>
      </p:sp>
    </p:spTree>
    <p:extLst>
      <p:ext uri="{BB962C8B-B14F-4D97-AF65-F5344CB8AC3E}">
        <p14:creationId xmlns:p14="http://schemas.microsoft.com/office/powerpoint/2010/main" val="7010454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fld id="{00C560C0-FB46-4884-A815-1F416C7876C7}" type="slidenum">
              <a:rPr lang="en-US" altLang="vi-VN"/>
              <a:pPr/>
              <a:t>‹#›</a:t>
            </a:fld>
            <a:endParaRPr lang="en-US" altLang="vi-VN"/>
          </a:p>
        </p:txBody>
      </p:sp>
    </p:spTree>
    <p:extLst>
      <p:ext uri="{BB962C8B-B14F-4D97-AF65-F5344CB8AC3E}">
        <p14:creationId xmlns:p14="http://schemas.microsoft.com/office/powerpoint/2010/main" val="382813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fld id="{9B4E7354-1771-44D7-823B-187F3F566E52}" type="slidenum">
              <a:rPr lang="en-US" altLang="vi-VN"/>
              <a:pPr/>
              <a:t>‹#›</a:t>
            </a:fld>
            <a:endParaRPr lang="en-US" altLang="vi-VN"/>
          </a:p>
        </p:txBody>
      </p:sp>
    </p:spTree>
    <p:extLst>
      <p:ext uri="{BB962C8B-B14F-4D97-AF65-F5344CB8AC3E}">
        <p14:creationId xmlns:p14="http://schemas.microsoft.com/office/powerpoint/2010/main" val="2458317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fld id="{1E4DB11C-1776-4054-89E2-979EF18FA248}" type="slidenum">
              <a:rPr lang="en-US" altLang="vi-VN"/>
              <a:pPr/>
              <a:t>‹#›</a:t>
            </a:fld>
            <a:endParaRPr lang="en-US" altLang="vi-VN"/>
          </a:p>
        </p:txBody>
      </p:sp>
    </p:spTree>
    <p:extLst>
      <p:ext uri="{BB962C8B-B14F-4D97-AF65-F5344CB8AC3E}">
        <p14:creationId xmlns:p14="http://schemas.microsoft.com/office/powerpoint/2010/main" val="3884051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3"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5" name="Rectangle 6"/>
          <p:cNvSpPr>
            <a:spLocks noGrp="1" noChangeArrowheads="1"/>
          </p:cNvSpPr>
          <p:nvPr>
            <p:ph type="sldNum" sz="quarter" idx="12"/>
          </p:nvPr>
        </p:nvSpPr>
        <p:spPr>
          <a:ln/>
        </p:spPr>
        <p:txBody>
          <a:bodyPr/>
          <a:lstStyle>
            <a:lvl1pPr>
              <a:defRPr/>
            </a:lvl1pPr>
          </a:lstStyle>
          <a:p>
            <a:fld id="{ED8133B3-A589-4B17-A640-B8467D521F43}" type="slidenum">
              <a:rPr lang="en-US" altLang="vi-VN"/>
              <a:pPr/>
              <a:t>‹#›</a:t>
            </a:fld>
            <a:endParaRPr lang="en-US" altLang="vi-VN"/>
          </a:p>
        </p:txBody>
      </p:sp>
    </p:spTree>
    <p:extLst>
      <p:ext uri="{BB962C8B-B14F-4D97-AF65-F5344CB8AC3E}">
        <p14:creationId xmlns:p14="http://schemas.microsoft.com/office/powerpoint/2010/main" val="1961101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fld id="{0B426644-2C33-439B-AE45-4EBB4900B2C2}" type="slidenum">
              <a:rPr lang="en-US" altLang="vi-VN"/>
              <a:pPr/>
              <a:t>‹#›</a:t>
            </a:fld>
            <a:endParaRPr lang="en-US" altLang="vi-VN"/>
          </a:p>
        </p:txBody>
      </p:sp>
    </p:spTree>
    <p:extLst>
      <p:ext uri="{BB962C8B-B14F-4D97-AF65-F5344CB8AC3E}">
        <p14:creationId xmlns:p14="http://schemas.microsoft.com/office/powerpoint/2010/main" val="1163147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fld id="{6B162BF8-BE80-42A5-95E8-45E67FCE21B2}" type="slidenum">
              <a:rPr lang="en-US" altLang="vi-VN"/>
              <a:pPr/>
              <a:t>‹#›</a:t>
            </a:fld>
            <a:endParaRPr lang="en-US" altLang="vi-VN"/>
          </a:p>
        </p:txBody>
      </p:sp>
    </p:spTree>
    <p:extLst>
      <p:ext uri="{BB962C8B-B14F-4D97-AF65-F5344CB8AC3E}">
        <p14:creationId xmlns:p14="http://schemas.microsoft.com/office/powerpoint/2010/main" val="1015520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fld id="{2F403F30-4D61-44E5-8114-A092F7C248C9}" type="slidenum">
              <a:rPr lang="en-US" altLang="vi-VN"/>
              <a:pPr/>
              <a:t>‹#›</a:t>
            </a:fld>
            <a:endParaRPr lang="en-US" altLang="vi-VN"/>
          </a:p>
        </p:txBody>
      </p:sp>
    </p:spTree>
    <p:extLst>
      <p:ext uri="{BB962C8B-B14F-4D97-AF65-F5344CB8AC3E}">
        <p14:creationId xmlns:p14="http://schemas.microsoft.com/office/powerpoint/2010/main" val="3168808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fld id="{B319E959-9354-4F01-BF72-485818794EA4}" type="slidenum">
              <a:rPr lang="en-US" altLang="vi-VN"/>
              <a:pPr/>
              <a:t>‹#›</a:t>
            </a:fld>
            <a:endParaRPr lang="en-US" altLang="vi-VN"/>
          </a:p>
        </p:txBody>
      </p:sp>
    </p:spTree>
    <p:extLst>
      <p:ext uri="{BB962C8B-B14F-4D97-AF65-F5344CB8AC3E}">
        <p14:creationId xmlns:p14="http://schemas.microsoft.com/office/powerpoint/2010/main" val="795083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9" name="Rectangle 6"/>
          <p:cNvSpPr>
            <a:spLocks noGrp="1" noChangeArrowheads="1"/>
          </p:cNvSpPr>
          <p:nvPr>
            <p:ph type="sldNum" sz="quarter" idx="12"/>
          </p:nvPr>
        </p:nvSpPr>
        <p:spPr>
          <a:ln/>
        </p:spPr>
        <p:txBody>
          <a:bodyPr/>
          <a:lstStyle>
            <a:lvl1pPr>
              <a:defRPr/>
            </a:lvl1pPr>
          </a:lstStyle>
          <a:p>
            <a:fld id="{DEFFAEB2-56C9-4761-B2AB-BBCC4BD140F8}" type="slidenum">
              <a:rPr lang="en-US" altLang="vi-VN"/>
              <a:pPr/>
              <a:t>‹#›</a:t>
            </a:fld>
            <a:endParaRPr lang="en-US" altLang="vi-VN"/>
          </a:p>
        </p:txBody>
      </p:sp>
    </p:spTree>
    <p:extLst>
      <p:ext uri="{BB962C8B-B14F-4D97-AF65-F5344CB8AC3E}">
        <p14:creationId xmlns:p14="http://schemas.microsoft.com/office/powerpoint/2010/main" val="2701195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5" name="Rectangle 6"/>
          <p:cNvSpPr>
            <a:spLocks noGrp="1" noChangeArrowheads="1"/>
          </p:cNvSpPr>
          <p:nvPr>
            <p:ph type="sldNum" sz="quarter" idx="12"/>
          </p:nvPr>
        </p:nvSpPr>
        <p:spPr>
          <a:ln/>
        </p:spPr>
        <p:txBody>
          <a:bodyPr/>
          <a:lstStyle>
            <a:lvl1pPr>
              <a:defRPr/>
            </a:lvl1pPr>
          </a:lstStyle>
          <a:p>
            <a:fld id="{3C24CB1E-6BEF-4C06-97F2-4EE322F3BD55}" type="slidenum">
              <a:rPr lang="en-US" altLang="vi-VN"/>
              <a:pPr/>
              <a:t>‹#›</a:t>
            </a:fld>
            <a:endParaRPr lang="en-US" altLang="vi-VN"/>
          </a:p>
        </p:txBody>
      </p:sp>
    </p:spTree>
    <p:extLst>
      <p:ext uri="{BB962C8B-B14F-4D97-AF65-F5344CB8AC3E}">
        <p14:creationId xmlns:p14="http://schemas.microsoft.com/office/powerpoint/2010/main" val="2957106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4" name="Rectangle 6"/>
          <p:cNvSpPr>
            <a:spLocks noGrp="1" noChangeArrowheads="1"/>
          </p:cNvSpPr>
          <p:nvPr>
            <p:ph type="sldNum" sz="quarter" idx="12"/>
          </p:nvPr>
        </p:nvSpPr>
        <p:spPr>
          <a:ln/>
        </p:spPr>
        <p:txBody>
          <a:bodyPr/>
          <a:lstStyle>
            <a:lvl1pPr>
              <a:defRPr/>
            </a:lvl1pPr>
          </a:lstStyle>
          <a:p>
            <a:fld id="{6787B436-89AC-461A-AC56-13E40C8FF11F}" type="slidenum">
              <a:rPr lang="en-US" altLang="vi-VN"/>
              <a:pPr/>
              <a:t>‹#›</a:t>
            </a:fld>
            <a:endParaRPr lang="en-US" altLang="vi-VN"/>
          </a:p>
        </p:txBody>
      </p:sp>
    </p:spTree>
    <p:extLst>
      <p:ext uri="{BB962C8B-B14F-4D97-AF65-F5344CB8AC3E}">
        <p14:creationId xmlns:p14="http://schemas.microsoft.com/office/powerpoint/2010/main" val="1168572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fld id="{E7025EB5-6C32-4186-8C76-CD57A67E22CC}" type="slidenum">
              <a:rPr lang="en-US" altLang="vi-VN"/>
              <a:pPr/>
              <a:t>‹#›</a:t>
            </a:fld>
            <a:endParaRPr lang="en-US" altLang="vi-VN"/>
          </a:p>
        </p:txBody>
      </p:sp>
    </p:spTree>
    <p:extLst>
      <p:ext uri="{BB962C8B-B14F-4D97-AF65-F5344CB8AC3E}">
        <p14:creationId xmlns:p14="http://schemas.microsoft.com/office/powerpoint/2010/main" val="2758394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vi-VN"/>
              <a:t>LÊ HỮU PHONG PTDTNT MANG YANG</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fld id="{5912237E-E8D9-4EDE-9A88-05258E49B770}" type="slidenum">
              <a:rPr lang="en-US" altLang="vi-VN"/>
              <a:pPr/>
              <a:t>‹#›</a:t>
            </a:fld>
            <a:endParaRPr lang="en-US" altLang="vi-VN"/>
          </a:p>
        </p:txBody>
      </p:sp>
    </p:spTree>
    <p:extLst>
      <p:ext uri="{BB962C8B-B14F-4D97-AF65-F5344CB8AC3E}">
        <p14:creationId xmlns:p14="http://schemas.microsoft.com/office/powerpoint/2010/main" val="1703770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vi-VN"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vi-VN" smtClean="0"/>
              <a:t>Click to edit Master text styles</a:t>
            </a:r>
          </a:p>
          <a:p>
            <a:pPr lvl="1"/>
            <a:r>
              <a:rPr lang="en-US" altLang="vi-VN" smtClean="0"/>
              <a:t>Second level</a:t>
            </a:r>
          </a:p>
          <a:p>
            <a:pPr lvl="2"/>
            <a:r>
              <a:rPr lang="en-US" altLang="vi-VN" smtClean="0"/>
              <a:t>Third level</a:t>
            </a:r>
          </a:p>
          <a:p>
            <a:pPr lvl="3"/>
            <a:r>
              <a:rPr lang="en-US" altLang="vi-VN" smtClean="0"/>
              <a:t>Fourth level</a:t>
            </a:r>
          </a:p>
          <a:p>
            <a:pPr lvl="4"/>
            <a:r>
              <a:rPr lang="en-US" altLang="vi-VN"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r>
              <a:rPr lang="en-US" altLang="vi-VN"/>
              <a:t>LÊ HỮU PHONG PTDTNT MANG YANG</a:t>
            </a: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ltLang="vi-VN"/>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fld id="{3FBEE166-2267-470C-9050-A906DB192A79}" type="slidenum">
              <a:rPr lang="en-US" altLang="vi-VN"/>
              <a:pPr/>
              <a:t>‹#›</a:t>
            </a:fld>
            <a:endParaRPr lang="en-US" alt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 name="Rectangle 71"/>
          <p:cNvSpPr>
            <a:spLocks noChangeArrowheads="1"/>
          </p:cNvSpPr>
          <p:nvPr/>
        </p:nvSpPr>
        <p:spPr bwMode="auto">
          <a:xfrm>
            <a:off x="914400" y="152400"/>
            <a:ext cx="7391400" cy="831850"/>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buFontTx/>
              <a:buNone/>
            </a:pPr>
            <a:r>
              <a:rPr lang="en-US" altLang="vi-VN" sz="2400" b="1" u="sng">
                <a:solidFill>
                  <a:srgbClr val="0000FF"/>
                </a:solidFill>
                <a:latin typeface="Times New Roman" pitchFamily="18" charset="0"/>
              </a:rPr>
              <a:t>TIẾT 6 - </a:t>
            </a:r>
            <a:r>
              <a:rPr lang="en-US" altLang="vi-VN" sz="2400" b="1">
                <a:solidFill>
                  <a:srgbClr val="FF3300"/>
                </a:solidFill>
                <a:latin typeface="Times New Roman" pitchFamily="18" charset="0"/>
                <a:cs typeface="Times New Roman" pitchFamily="18" charset="0"/>
              </a:rPr>
              <a:t>PHONG TRÀO CÔNG NHÂN QUỐC TẾ THẾ KỈ XIX.</a:t>
            </a:r>
            <a:endParaRPr lang="en-US" altLang="vi-VN" sz="2400" b="1">
              <a:solidFill>
                <a:srgbClr val="0000FF"/>
              </a:solidFill>
              <a:latin typeface="Times New Roman" pitchFamily="18" charset="0"/>
              <a:cs typeface="Times New Roman" pitchFamily="18" charset="0"/>
            </a:endParaRPr>
          </a:p>
        </p:txBody>
      </p:sp>
      <p:sp>
        <p:nvSpPr>
          <p:cNvPr id="3146" name="Text Box 74"/>
          <p:cNvSpPr txBox="1">
            <a:spLocks noChangeArrowheads="1"/>
          </p:cNvSpPr>
          <p:nvPr/>
        </p:nvSpPr>
        <p:spPr bwMode="auto">
          <a:xfrm>
            <a:off x="609600" y="1066800"/>
            <a:ext cx="7891463" cy="466725"/>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 PHONG TRÀO CÔNG NHÂN NỬA ĐẦU THẾ KỶ XIX</a:t>
            </a:r>
          </a:p>
        </p:txBody>
      </p:sp>
      <p:sp>
        <p:nvSpPr>
          <p:cNvPr id="3147" name="Rectangle 75"/>
          <p:cNvSpPr>
            <a:spLocks noChangeArrowheads="1"/>
          </p:cNvSpPr>
          <p:nvPr/>
        </p:nvSpPr>
        <p:spPr bwMode="auto">
          <a:xfrm>
            <a:off x="228600" y="1524000"/>
            <a:ext cx="5849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1.</a:t>
            </a:r>
            <a:r>
              <a:rPr lang="en-US" altLang="vi-VN" sz="2400" b="1" u="sng">
                <a:solidFill>
                  <a:srgbClr val="FF00FF"/>
                </a:solidFill>
                <a:latin typeface="Times New Roman" pitchFamily="18" charset="0"/>
              </a:rPr>
              <a:t>Phong trào đập phá máy móc &amp; bãi công:</a:t>
            </a:r>
          </a:p>
        </p:txBody>
      </p:sp>
      <p:sp>
        <p:nvSpPr>
          <p:cNvPr id="3148" name="Rectangle 76"/>
          <p:cNvSpPr>
            <a:spLocks noChangeArrowheads="1"/>
          </p:cNvSpPr>
          <p:nvPr/>
        </p:nvSpPr>
        <p:spPr bwMode="auto">
          <a:xfrm>
            <a:off x="0" y="1958975"/>
            <a:ext cx="4572000" cy="230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 </a:t>
            </a:r>
            <a:r>
              <a:rPr lang="en-US" altLang="vi-VN" sz="2400" b="1" u="sng">
                <a:solidFill>
                  <a:srgbClr val="CC0099"/>
                </a:solidFill>
                <a:latin typeface="Times New Roman" pitchFamily="18" charset="0"/>
              </a:rPr>
              <a:t>Nguyên nhân:</a:t>
            </a:r>
            <a:endParaRPr lang="en-US" altLang="vi-VN" sz="2400" b="1">
              <a:solidFill>
                <a:srgbClr val="CC0099"/>
              </a:solidFill>
              <a:latin typeface="Times New Roman" pitchFamily="18" charset="0"/>
            </a:endParaRPr>
          </a:p>
          <a:p>
            <a:pPr eaLnBrk="1" hangingPunct="1">
              <a:spcBef>
                <a:spcPct val="0"/>
              </a:spcBef>
              <a:buFontTx/>
              <a:buNone/>
            </a:pPr>
            <a:r>
              <a:rPr lang="en-US" altLang="vi-VN" sz="2400" b="1">
                <a:solidFill>
                  <a:srgbClr val="0000FF"/>
                </a:solidFill>
                <a:latin typeface="Times New Roman" pitchFamily="18" charset="0"/>
              </a:rPr>
              <a:t>- Bị bóc lột nặng nề, làm việc kéo dài (</a:t>
            </a:r>
            <a:r>
              <a:rPr lang="nb-NO" altLang="vi-VN" sz="2400" b="1">
                <a:solidFill>
                  <a:srgbClr val="0000FF"/>
                </a:solidFill>
                <a:latin typeface="Times New Roman" pitchFamily="18" charset="0"/>
              </a:rPr>
              <a:t>từ 14-16 giờ/ngày)</a:t>
            </a:r>
            <a:r>
              <a:rPr lang="en-US" altLang="vi-VN" sz="2400" b="1">
                <a:solidFill>
                  <a:srgbClr val="0000FF"/>
                </a:solidFill>
                <a:latin typeface="Times New Roman" pitchFamily="18" charset="0"/>
              </a:rPr>
              <a:t>, lương thấp.</a:t>
            </a:r>
          </a:p>
          <a:p>
            <a:pPr eaLnBrk="1" hangingPunct="1">
              <a:spcBef>
                <a:spcPct val="0"/>
              </a:spcBef>
              <a:buFontTx/>
              <a:buNone/>
            </a:pPr>
            <a:r>
              <a:rPr lang="en-US" altLang="vi-VN" sz="2400" b="1">
                <a:solidFill>
                  <a:srgbClr val="0000FF"/>
                </a:solidFill>
                <a:latin typeface="Times New Roman" pitchFamily="18" charset="0"/>
              </a:rPr>
              <a:t>- Điều kiện lao động, sinh hoạt tồi tệ.</a:t>
            </a:r>
          </a:p>
        </p:txBody>
      </p:sp>
      <p:sp>
        <p:nvSpPr>
          <p:cNvPr id="3149" name="AutoShape 77"/>
          <p:cNvSpPr>
            <a:spLocks noChangeArrowheads="1"/>
          </p:cNvSpPr>
          <p:nvPr/>
        </p:nvSpPr>
        <p:spPr bwMode="auto">
          <a:xfrm>
            <a:off x="5562600" y="1676400"/>
            <a:ext cx="3581400" cy="2895600"/>
          </a:xfrm>
          <a:prstGeom prst="cloudCallout">
            <a:avLst>
              <a:gd name="adj1" fmla="val -78458"/>
              <a:gd name="adj2" fmla="val 33880"/>
            </a:avLst>
          </a:prstGeom>
          <a:gradFill rotWithShape="1">
            <a:gsLst>
              <a:gs pos="0">
                <a:srgbClr val="FFCCFF"/>
              </a:gs>
              <a:gs pos="50000">
                <a:srgbClr val="FFFFFF"/>
              </a:gs>
              <a:gs pos="100000">
                <a:srgbClr val="FFCCFF"/>
              </a:gs>
            </a:gsLst>
            <a:lin ang="5400000" scaled="1"/>
          </a:gra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it-IT" altLang="vi-VN" sz="2400" b="1">
                <a:solidFill>
                  <a:srgbClr val="FF5050"/>
                </a:solidFill>
                <a:latin typeface="Times New Roman" pitchFamily="18" charset="0"/>
              </a:rPr>
              <a:t>? Vì sao ngay từ khi mới ra đời, giai cấp  công nhân đã đấu tranh chống CNTB?</a:t>
            </a:r>
            <a:r>
              <a:rPr lang="it-IT" altLang="vi-VN" sz="2400">
                <a:solidFill>
                  <a:srgbClr val="FF5050"/>
                </a:solidFill>
                <a:latin typeface="Times New Roman" pitchFamily="18" charset="0"/>
              </a:rPr>
              <a:t> </a:t>
            </a:r>
            <a:endParaRPr lang="en-US" altLang="vi-VN" sz="2400">
              <a:solidFill>
                <a:srgbClr val="FF5050"/>
              </a:solidFill>
              <a:latin typeface="Times New Roman" pitchFamily="18" charset="0"/>
            </a:endParaRPr>
          </a:p>
        </p:txBody>
      </p:sp>
      <p:pic>
        <p:nvPicPr>
          <p:cNvPr id="3157" name="Picture 8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438400"/>
            <a:ext cx="4114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59" name="Picture 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2005013"/>
            <a:ext cx="4648200" cy="481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60" name="Text Box 88"/>
          <p:cNvSpPr txBox="1">
            <a:spLocks noChangeArrowheads="1"/>
          </p:cNvSpPr>
          <p:nvPr/>
        </p:nvSpPr>
        <p:spPr bwMode="auto">
          <a:xfrm>
            <a:off x="4416425" y="6421438"/>
            <a:ext cx="4727575" cy="436562"/>
          </a:xfrm>
          <a:prstGeom prst="rect">
            <a:avLst/>
          </a:prstGeom>
          <a:gradFill rotWithShape="1">
            <a:gsLst>
              <a:gs pos="0">
                <a:srgbClr val="CCFFFF"/>
              </a:gs>
              <a:gs pos="50000">
                <a:srgbClr val="FFFFFF"/>
              </a:gs>
              <a:gs pos="100000">
                <a:srgbClr val="CCFFFF"/>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200" b="1">
                <a:solidFill>
                  <a:srgbClr val="FF5050"/>
                </a:solidFill>
                <a:latin typeface="Times New Roman" pitchFamily="18" charset="0"/>
              </a:rPr>
              <a:t>Lao động trẻ em trong hầm mỏ ở Anh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143"/>
                                        </p:tgtEl>
                                        <p:attrNameLst>
                                          <p:attrName>style.visibility</p:attrName>
                                        </p:attrNameLst>
                                      </p:cBhvr>
                                      <p:to>
                                        <p:strVal val="visible"/>
                                      </p:to>
                                    </p:set>
                                    <p:anim calcmode="lin" valueType="num">
                                      <p:cBhvr>
                                        <p:cTn id="7" dur="1000" fill="hold"/>
                                        <p:tgtEl>
                                          <p:spTgt spid="3143"/>
                                        </p:tgtEl>
                                        <p:attrNameLst>
                                          <p:attrName>ppt_w</p:attrName>
                                        </p:attrNameLst>
                                      </p:cBhvr>
                                      <p:tavLst>
                                        <p:tav tm="0">
                                          <p:val>
                                            <p:fltVal val="0"/>
                                          </p:val>
                                        </p:tav>
                                        <p:tav tm="100000">
                                          <p:val>
                                            <p:strVal val="#ppt_w"/>
                                          </p:val>
                                        </p:tav>
                                      </p:tavLst>
                                    </p:anim>
                                    <p:anim calcmode="lin" valueType="num">
                                      <p:cBhvr>
                                        <p:cTn id="8" dur="1000" fill="hold"/>
                                        <p:tgtEl>
                                          <p:spTgt spid="3143"/>
                                        </p:tgtEl>
                                        <p:attrNameLst>
                                          <p:attrName>ppt_h</p:attrName>
                                        </p:attrNameLst>
                                      </p:cBhvr>
                                      <p:tavLst>
                                        <p:tav tm="0">
                                          <p:val>
                                            <p:fltVal val="0"/>
                                          </p:val>
                                        </p:tav>
                                        <p:tav tm="100000">
                                          <p:val>
                                            <p:strVal val="#ppt_h"/>
                                          </p:val>
                                        </p:tav>
                                      </p:tavLst>
                                    </p:anim>
                                    <p:anim calcmode="lin" valueType="num">
                                      <p:cBhvr>
                                        <p:cTn id="9" dur="1000" fill="hold"/>
                                        <p:tgtEl>
                                          <p:spTgt spid="3143"/>
                                        </p:tgtEl>
                                        <p:attrNameLst>
                                          <p:attrName>style.rotation</p:attrName>
                                        </p:attrNameLst>
                                      </p:cBhvr>
                                      <p:tavLst>
                                        <p:tav tm="0">
                                          <p:val>
                                            <p:fltVal val="90"/>
                                          </p:val>
                                        </p:tav>
                                        <p:tav tm="100000">
                                          <p:val>
                                            <p:fltVal val="0"/>
                                          </p:val>
                                        </p:tav>
                                      </p:tavLst>
                                    </p:anim>
                                    <p:animEffect transition="in" filter="fade">
                                      <p:cBhvr>
                                        <p:cTn id="10" dur="1000"/>
                                        <p:tgtEl>
                                          <p:spTgt spid="314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146"/>
                                        </p:tgtEl>
                                        <p:attrNameLst>
                                          <p:attrName>style.visibility</p:attrName>
                                        </p:attrNameLst>
                                      </p:cBhvr>
                                      <p:to>
                                        <p:strVal val="visible"/>
                                      </p:to>
                                    </p:set>
                                    <p:anim calcmode="lin" valueType="num">
                                      <p:cBhvr>
                                        <p:cTn id="15" dur="500" fill="hold"/>
                                        <p:tgtEl>
                                          <p:spTgt spid="3146"/>
                                        </p:tgtEl>
                                        <p:attrNameLst>
                                          <p:attrName>ppt_w</p:attrName>
                                        </p:attrNameLst>
                                      </p:cBhvr>
                                      <p:tavLst>
                                        <p:tav tm="0">
                                          <p:val>
                                            <p:fltVal val="0"/>
                                          </p:val>
                                        </p:tav>
                                        <p:tav tm="100000">
                                          <p:val>
                                            <p:strVal val="#ppt_w"/>
                                          </p:val>
                                        </p:tav>
                                      </p:tavLst>
                                    </p:anim>
                                    <p:anim calcmode="lin" valueType="num">
                                      <p:cBhvr>
                                        <p:cTn id="16" dur="500" fill="hold"/>
                                        <p:tgtEl>
                                          <p:spTgt spid="3146"/>
                                        </p:tgtEl>
                                        <p:attrNameLst>
                                          <p:attrName>ppt_h</p:attrName>
                                        </p:attrNameLst>
                                      </p:cBhvr>
                                      <p:tavLst>
                                        <p:tav tm="0">
                                          <p:val>
                                            <p:fltVal val="0"/>
                                          </p:val>
                                        </p:tav>
                                        <p:tav tm="100000">
                                          <p:val>
                                            <p:strVal val="#ppt_h"/>
                                          </p:val>
                                        </p:tav>
                                      </p:tavLst>
                                    </p:anim>
                                    <p:animEffect transition="in" filter="fade">
                                      <p:cBhvr>
                                        <p:cTn id="17" dur="500"/>
                                        <p:tgtEl>
                                          <p:spTgt spid="31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3147"/>
                                        </p:tgtEl>
                                        <p:attrNameLst>
                                          <p:attrName>style.visibility</p:attrName>
                                        </p:attrNameLst>
                                      </p:cBhvr>
                                      <p:to>
                                        <p:strVal val="visible"/>
                                      </p:to>
                                    </p:set>
                                    <p:anim calcmode="lin" valueType="num">
                                      <p:cBhvr additive="base">
                                        <p:cTn id="22" dur="500" fill="hold"/>
                                        <p:tgtEl>
                                          <p:spTgt spid="3147"/>
                                        </p:tgtEl>
                                        <p:attrNameLst>
                                          <p:attrName>ppt_x</p:attrName>
                                        </p:attrNameLst>
                                      </p:cBhvr>
                                      <p:tavLst>
                                        <p:tav tm="0">
                                          <p:val>
                                            <p:strVal val="0-#ppt_w/2"/>
                                          </p:val>
                                        </p:tav>
                                        <p:tav tm="100000">
                                          <p:val>
                                            <p:strVal val="#ppt_x"/>
                                          </p:val>
                                        </p:tav>
                                      </p:tavLst>
                                    </p:anim>
                                    <p:anim calcmode="lin" valueType="num">
                                      <p:cBhvr additive="base">
                                        <p:cTn id="23" dur="500" fill="hold"/>
                                        <p:tgtEl>
                                          <p:spTgt spid="3147"/>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3149"/>
                                        </p:tgtEl>
                                        <p:attrNameLst>
                                          <p:attrName>style.visibility</p:attrName>
                                        </p:attrNameLst>
                                      </p:cBhvr>
                                      <p:to>
                                        <p:strVal val="visible"/>
                                      </p:to>
                                    </p:set>
                                    <p:animEffect transition="in" filter="barn(inHorizontal)">
                                      <p:cBhvr>
                                        <p:cTn id="28" dur="500"/>
                                        <p:tgtEl>
                                          <p:spTgt spid="3149"/>
                                        </p:tgtEl>
                                      </p:cBhvr>
                                    </p:animEffect>
                                  </p:childTnLst>
                                </p:cTn>
                              </p:par>
                              <p:par>
                                <p:cTn id="29" presetID="2" presetClass="entr" presetSubtype="4" fill="hold" nodeType="withEffect">
                                  <p:stCondLst>
                                    <p:cond delay="0"/>
                                  </p:stCondLst>
                                  <p:childTnLst>
                                    <p:set>
                                      <p:cBhvr>
                                        <p:cTn id="30" dur="1" fill="hold">
                                          <p:stCondLst>
                                            <p:cond delay="0"/>
                                          </p:stCondLst>
                                        </p:cTn>
                                        <p:tgtEl>
                                          <p:spTgt spid="3148">
                                            <p:txEl>
                                              <p:pRg st="0" end="0"/>
                                            </p:txEl>
                                          </p:spTgt>
                                        </p:tgtEl>
                                        <p:attrNameLst>
                                          <p:attrName>style.visibility</p:attrName>
                                        </p:attrNameLst>
                                      </p:cBhvr>
                                      <p:to>
                                        <p:strVal val="visible"/>
                                      </p:to>
                                    </p:set>
                                    <p:anim calcmode="lin" valueType="num">
                                      <p:cBhvr additive="base">
                                        <p:cTn id="31" dur="500" fill="hold"/>
                                        <p:tgtEl>
                                          <p:spTgt spid="314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xit" presetSubtype="12" fill="hold" grpId="1" nodeType="clickEffect">
                                  <p:stCondLst>
                                    <p:cond delay="0"/>
                                  </p:stCondLst>
                                  <p:childTnLst>
                                    <p:animEffect transition="out" filter="strips(downLeft)">
                                      <p:cBhvr>
                                        <p:cTn id="36" dur="500"/>
                                        <p:tgtEl>
                                          <p:spTgt spid="3149"/>
                                        </p:tgtEl>
                                      </p:cBhvr>
                                    </p:animEffect>
                                    <p:set>
                                      <p:cBhvr>
                                        <p:cTn id="37" dur="1" fill="hold">
                                          <p:stCondLst>
                                            <p:cond delay="499"/>
                                          </p:stCondLst>
                                        </p:cTn>
                                        <p:tgtEl>
                                          <p:spTgt spid="3149"/>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2" fill="hold" nodeType="clickEffect">
                                  <p:stCondLst>
                                    <p:cond delay="0"/>
                                  </p:stCondLst>
                                  <p:childTnLst>
                                    <p:set>
                                      <p:cBhvr>
                                        <p:cTn id="41" dur="1" fill="hold">
                                          <p:stCondLst>
                                            <p:cond delay="0"/>
                                          </p:stCondLst>
                                        </p:cTn>
                                        <p:tgtEl>
                                          <p:spTgt spid="3148">
                                            <p:txEl>
                                              <p:pRg st="1" end="1"/>
                                            </p:txEl>
                                          </p:spTgt>
                                        </p:tgtEl>
                                        <p:attrNameLst>
                                          <p:attrName>style.visibility</p:attrName>
                                        </p:attrNameLst>
                                      </p:cBhvr>
                                      <p:to>
                                        <p:strVal val="visible"/>
                                      </p:to>
                                    </p:set>
                                    <p:anim calcmode="lin" valueType="num">
                                      <p:cBhvr additive="base">
                                        <p:cTn id="42" dur="2000" fill="hold"/>
                                        <p:tgtEl>
                                          <p:spTgt spid="3148">
                                            <p:txEl>
                                              <p:pRg st="1" end="1"/>
                                            </p:txEl>
                                          </p:spTgt>
                                        </p:tgtEl>
                                        <p:attrNameLst>
                                          <p:attrName>ppt_x</p:attrName>
                                        </p:attrNameLst>
                                      </p:cBhvr>
                                      <p:tavLst>
                                        <p:tav tm="0">
                                          <p:val>
                                            <p:strVal val="1+#ppt_w/2"/>
                                          </p:val>
                                        </p:tav>
                                        <p:tav tm="100000">
                                          <p:val>
                                            <p:strVal val="#ppt_x"/>
                                          </p:val>
                                        </p:tav>
                                      </p:tavLst>
                                    </p:anim>
                                    <p:anim calcmode="lin" valueType="num">
                                      <p:cBhvr additive="base">
                                        <p:cTn id="43" dur="2000" fill="hold"/>
                                        <p:tgtEl>
                                          <p:spTgt spid="314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2" fill="hold" nodeType="clickEffect">
                                  <p:stCondLst>
                                    <p:cond delay="0"/>
                                  </p:stCondLst>
                                  <p:childTnLst>
                                    <p:set>
                                      <p:cBhvr>
                                        <p:cTn id="47" dur="1" fill="hold">
                                          <p:stCondLst>
                                            <p:cond delay="0"/>
                                          </p:stCondLst>
                                        </p:cTn>
                                        <p:tgtEl>
                                          <p:spTgt spid="3148">
                                            <p:txEl>
                                              <p:pRg st="2" end="2"/>
                                            </p:txEl>
                                          </p:spTgt>
                                        </p:tgtEl>
                                        <p:attrNameLst>
                                          <p:attrName>style.visibility</p:attrName>
                                        </p:attrNameLst>
                                      </p:cBhvr>
                                      <p:to>
                                        <p:strVal val="visible"/>
                                      </p:to>
                                    </p:set>
                                    <p:anim calcmode="lin" valueType="num">
                                      <p:cBhvr additive="base">
                                        <p:cTn id="48" dur="2000" fill="hold"/>
                                        <p:tgtEl>
                                          <p:spTgt spid="3148">
                                            <p:txEl>
                                              <p:pRg st="2" end="2"/>
                                            </p:txEl>
                                          </p:spTgt>
                                        </p:tgtEl>
                                        <p:attrNameLst>
                                          <p:attrName>ppt_x</p:attrName>
                                        </p:attrNameLst>
                                      </p:cBhvr>
                                      <p:tavLst>
                                        <p:tav tm="0">
                                          <p:val>
                                            <p:strVal val="1+#ppt_w/2"/>
                                          </p:val>
                                        </p:tav>
                                        <p:tav tm="100000">
                                          <p:val>
                                            <p:strVal val="#ppt_x"/>
                                          </p:val>
                                        </p:tav>
                                      </p:tavLst>
                                    </p:anim>
                                    <p:anim calcmode="lin" valueType="num">
                                      <p:cBhvr additive="base">
                                        <p:cTn id="49" dur="2000" fill="hold"/>
                                        <p:tgtEl>
                                          <p:spTgt spid="314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8" presetClass="entr" presetSubtype="16" fill="hold" nodeType="clickEffect">
                                  <p:stCondLst>
                                    <p:cond delay="0"/>
                                  </p:stCondLst>
                                  <p:childTnLst>
                                    <p:set>
                                      <p:cBhvr>
                                        <p:cTn id="53" dur="1" fill="hold">
                                          <p:stCondLst>
                                            <p:cond delay="0"/>
                                          </p:stCondLst>
                                        </p:cTn>
                                        <p:tgtEl>
                                          <p:spTgt spid="3157"/>
                                        </p:tgtEl>
                                        <p:attrNameLst>
                                          <p:attrName>style.visibility</p:attrName>
                                        </p:attrNameLst>
                                      </p:cBhvr>
                                      <p:to>
                                        <p:strVal val="visible"/>
                                      </p:to>
                                    </p:set>
                                    <p:animEffect transition="in" filter="diamond(in)">
                                      <p:cBhvr>
                                        <p:cTn id="54" dur="2000"/>
                                        <p:tgtEl>
                                          <p:spTgt spid="3157"/>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3160"/>
                                        </p:tgtEl>
                                        <p:attrNameLst>
                                          <p:attrName>style.visibility</p:attrName>
                                        </p:attrNameLst>
                                      </p:cBhvr>
                                      <p:to>
                                        <p:strVal val="visible"/>
                                      </p:to>
                                    </p:set>
                                    <p:animEffect transition="in" filter="box(in)">
                                      <p:cBhvr>
                                        <p:cTn id="57" dur="500"/>
                                        <p:tgtEl>
                                          <p:spTgt spid="316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8" presetClass="exit" presetSubtype="12" fill="hold" nodeType="clickEffect">
                                  <p:stCondLst>
                                    <p:cond delay="0"/>
                                  </p:stCondLst>
                                  <p:childTnLst>
                                    <p:animEffect transition="out" filter="strips(downLeft)">
                                      <p:cBhvr>
                                        <p:cTn id="61" dur="500"/>
                                        <p:tgtEl>
                                          <p:spTgt spid="3157"/>
                                        </p:tgtEl>
                                      </p:cBhvr>
                                    </p:animEffect>
                                    <p:set>
                                      <p:cBhvr>
                                        <p:cTn id="62" dur="1" fill="hold">
                                          <p:stCondLst>
                                            <p:cond delay="499"/>
                                          </p:stCondLst>
                                        </p:cTn>
                                        <p:tgtEl>
                                          <p:spTgt spid="3157"/>
                                        </p:tgtEl>
                                        <p:attrNameLst>
                                          <p:attrName>style.visibility</p:attrName>
                                        </p:attrNameLst>
                                      </p:cBhvr>
                                      <p:to>
                                        <p:strVal val="hidden"/>
                                      </p:to>
                                    </p:set>
                                  </p:childTnLst>
                                </p:cTn>
                              </p:par>
                              <p:par>
                                <p:cTn id="63" presetID="20" presetClass="entr" presetSubtype="0" fill="hold" nodeType="withEffect">
                                  <p:stCondLst>
                                    <p:cond delay="0"/>
                                  </p:stCondLst>
                                  <p:childTnLst>
                                    <p:set>
                                      <p:cBhvr>
                                        <p:cTn id="64" dur="1" fill="hold">
                                          <p:stCondLst>
                                            <p:cond delay="0"/>
                                          </p:stCondLst>
                                        </p:cTn>
                                        <p:tgtEl>
                                          <p:spTgt spid="3159"/>
                                        </p:tgtEl>
                                        <p:attrNameLst>
                                          <p:attrName>style.visibility</p:attrName>
                                        </p:attrNameLst>
                                      </p:cBhvr>
                                      <p:to>
                                        <p:strVal val="visible"/>
                                      </p:to>
                                    </p:set>
                                    <p:animEffect transition="in" filter="wedge">
                                      <p:cBhvr>
                                        <p:cTn id="65" dur="2000"/>
                                        <p:tgtEl>
                                          <p:spTgt spid="3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 grpId="0" animBg="1"/>
      <p:bldP spid="3146" grpId="0" animBg="1"/>
      <p:bldP spid="3147" grpId="0"/>
      <p:bldP spid="3149" grpId="0" animBg="1"/>
      <p:bldP spid="3149" grpId="1" animBg="1"/>
      <p:bldP spid="316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7"/>
          <p:cNvGrpSpPr>
            <a:grpSpLocks/>
          </p:cNvGrpSpPr>
          <p:nvPr/>
        </p:nvGrpSpPr>
        <p:grpSpPr bwMode="auto">
          <a:xfrm>
            <a:off x="0" y="441325"/>
            <a:ext cx="9144000" cy="5959475"/>
            <a:chOff x="0" y="0"/>
            <a:chExt cx="5760" cy="3754"/>
          </a:xfrm>
        </p:grpSpPr>
        <p:pic>
          <p:nvPicPr>
            <p:cNvPr id="1229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760" cy="3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292" name="Text Box 6"/>
            <p:cNvSpPr txBox="1">
              <a:spLocks noChangeArrowheads="1"/>
            </p:cNvSpPr>
            <p:nvPr/>
          </p:nvSpPr>
          <p:spPr bwMode="auto">
            <a:xfrm>
              <a:off x="1008" y="3504"/>
              <a:ext cx="422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000"/>
                <a:t>Công nhân Anh đưa Hiến chương đến Quốc hội</a:t>
              </a: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1"/>
          <p:cNvSpPr>
            <a:spLocks noChangeArrowheads="1"/>
          </p:cNvSpPr>
          <p:nvPr/>
        </p:nvSpPr>
        <p:spPr bwMode="auto">
          <a:xfrm>
            <a:off x="30163" y="133350"/>
            <a:ext cx="8275637" cy="460375"/>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2400" b="1" u="sng">
                <a:solidFill>
                  <a:srgbClr val="0000FF"/>
                </a:solidFill>
                <a:latin typeface="Times New Roman" pitchFamily="18" charset="0"/>
              </a:rPr>
              <a:t>TIẾT 6</a:t>
            </a:r>
            <a:r>
              <a:rPr lang="en-US" altLang="vi-VN" sz="2400" b="1">
                <a:solidFill>
                  <a:srgbClr val="0000FF"/>
                </a:solidFill>
                <a:latin typeface="Times New Roman" pitchFamily="18" charset="0"/>
              </a:rPr>
              <a:t>: PHONG TRÀO CÔNG NHÂN QUỐC TẾ TK XIX</a:t>
            </a:r>
          </a:p>
        </p:txBody>
      </p:sp>
      <p:sp>
        <p:nvSpPr>
          <p:cNvPr id="13315" name="Rectangle 77"/>
          <p:cNvSpPr>
            <a:spLocks noChangeArrowheads="1"/>
          </p:cNvSpPr>
          <p:nvPr/>
        </p:nvSpPr>
        <p:spPr bwMode="auto">
          <a:xfrm>
            <a:off x="414338" y="1119188"/>
            <a:ext cx="7437437"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2. </a:t>
            </a:r>
            <a:r>
              <a:rPr lang="en-US" altLang="vi-VN" sz="2400" b="1" u="sng">
                <a:solidFill>
                  <a:srgbClr val="FF00FF"/>
                </a:solidFill>
                <a:latin typeface="Times New Roman" pitchFamily="18" charset="0"/>
              </a:rPr>
              <a:t>Phong trào công nhân trong những năm 1830 - 1840:</a:t>
            </a:r>
          </a:p>
        </p:txBody>
      </p:sp>
      <p:sp>
        <p:nvSpPr>
          <p:cNvPr id="13316" name="Text Box 79"/>
          <p:cNvSpPr txBox="1">
            <a:spLocks noChangeArrowheads="1"/>
          </p:cNvSpPr>
          <p:nvPr/>
        </p:nvSpPr>
        <p:spPr bwMode="auto">
          <a:xfrm>
            <a:off x="414338" y="660400"/>
            <a:ext cx="7891462" cy="466725"/>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 PHONG TRÀO CÔNG NHÂN NỬA ĐẦU THẾ KỶ XIX</a:t>
            </a:r>
          </a:p>
        </p:txBody>
      </p:sp>
      <p:sp>
        <p:nvSpPr>
          <p:cNvPr id="13317" name="Rectangle 74"/>
          <p:cNvSpPr>
            <a:spLocks noChangeArrowheads="1"/>
          </p:cNvSpPr>
          <p:nvPr/>
        </p:nvSpPr>
        <p:spPr bwMode="auto">
          <a:xfrm>
            <a:off x="441325" y="1581150"/>
            <a:ext cx="43434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 </a:t>
            </a:r>
            <a:r>
              <a:rPr lang="en-US" altLang="vi-VN" sz="2400" b="1" u="sng">
                <a:solidFill>
                  <a:srgbClr val="FF00FF"/>
                </a:solidFill>
                <a:latin typeface="Times New Roman" pitchFamily="18" charset="0"/>
              </a:rPr>
              <a:t>Điểm mới</a:t>
            </a:r>
            <a:r>
              <a:rPr lang="en-US" altLang="vi-VN" sz="2400" b="1">
                <a:solidFill>
                  <a:srgbClr val="FF00FF"/>
                </a:solidFill>
                <a:latin typeface="Times New Roman" pitchFamily="18" charset="0"/>
              </a:rPr>
              <a:t>:</a:t>
            </a:r>
          </a:p>
          <a:p>
            <a:pPr algn="just" eaLnBrk="1" hangingPunct="1">
              <a:spcBef>
                <a:spcPct val="0"/>
              </a:spcBef>
              <a:buFontTx/>
              <a:buNone/>
            </a:pPr>
            <a:r>
              <a:rPr lang="en-US" altLang="vi-VN" sz="2400" b="1">
                <a:solidFill>
                  <a:srgbClr val="0000FF"/>
                </a:solidFill>
                <a:latin typeface="Times New Roman" pitchFamily="18" charset="0"/>
              </a:rPr>
              <a:t>- G</a:t>
            </a:r>
            <a:r>
              <a:rPr lang="nb-NO" altLang="vi-VN" sz="2400" b="1">
                <a:solidFill>
                  <a:srgbClr val="0000FF"/>
                </a:solidFill>
                <a:latin typeface="Times New Roman" pitchFamily="18" charset="0"/>
              </a:rPr>
              <a:t>iai cấp công nhân lớn mạnh, đ</a:t>
            </a:r>
            <a:r>
              <a:rPr lang="en-US" altLang="vi-VN" sz="2400" b="1">
                <a:solidFill>
                  <a:srgbClr val="0000FF"/>
                </a:solidFill>
                <a:latin typeface="Times New Roman" pitchFamily="18" charset="0"/>
              </a:rPr>
              <a:t>ấu tranh chính trị, trực tiếp chống lại giai cấp tư sản.</a:t>
            </a:r>
          </a:p>
        </p:txBody>
      </p:sp>
      <p:sp>
        <p:nvSpPr>
          <p:cNvPr id="13318" name="Rectangle 4"/>
          <p:cNvSpPr>
            <a:spLocks noChangeArrowheads="1"/>
          </p:cNvSpPr>
          <p:nvPr/>
        </p:nvSpPr>
        <p:spPr bwMode="auto">
          <a:xfrm>
            <a:off x="379413" y="3143250"/>
            <a:ext cx="41259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a:t>
            </a:r>
            <a:r>
              <a:rPr lang="en-US" altLang="vi-VN" sz="2400" b="1" u="sng">
                <a:solidFill>
                  <a:srgbClr val="CC0099"/>
                </a:solidFill>
                <a:latin typeface="Times New Roman" pitchFamily="18" charset="0"/>
              </a:rPr>
              <a:t>Các cuộc đấu tranh tiêu biểu</a:t>
            </a:r>
            <a:endParaRPr lang="en-US" altLang="vi-VN" sz="2400" b="1">
              <a:solidFill>
                <a:srgbClr val="CC0099"/>
              </a:solidFill>
              <a:latin typeface="Times New Roman" pitchFamily="18" charset="0"/>
            </a:endParaRPr>
          </a:p>
        </p:txBody>
      </p:sp>
      <p:sp>
        <p:nvSpPr>
          <p:cNvPr id="7" name="Rectangle 76"/>
          <p:cNvSpPr>
            <a:spLocks noChangeArrowheads="1"/>
          </p:cNvSpPr>
          <p:nvPr/>
        </p:nvSpPr>
        <p:spPr bwMode="auto">
          <a:xfrm>
            <a:off x="349250" y="3597275"/>
            <a:ext cx="1631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a:solidFill>
                  <a:srgbClr val="CC0099"/>
                </a:solidFill>
                <a:latin typeface="Times New Roman" pitchFamily="18" charset="0"/>
              </a:rPr>
              <a:t> * </a:t>
            </a:r>
            <a:r>
              <a:rPr lang="en-US" altLang="vi-VN" sz="2400" b="1" u="sng">
                <a:solidFill>
                  <a:srgbClr val="CC0099"/>
                </a:solidFill>
                <a:latin typeface="Times New Roman" pitchFamily="18" charset="0"/>
              </a:rPr>
              <a:t>Kết quả:</a:t>
            </a:r>
          </a:p>
        </p:txBody>
      </p:sp>
      <p:sp>
        <p:nvSpPr>
          <p:cNvPr id="8" name="Rectangle 77"/>
          <p:cNvSpPr>
            <a:spLocks noChangeArrowheads="1"/>
          </p:cNvSpPr>
          <p:nvPr/>
        </p:nvSpPr>
        <p:spPr bwMode="auto">
          <a:xfrm>
            <a:off x="344488" y="4059238"/>
            <a:ext cx="55626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b="1">
                <a:solidFill>
                  <a:srgbClr val="0000FF"/>
                </a:solidFill>
                <a:latin typeface="Times New Roman" pitchFamily="18" charset="0"/>
              </a:rPr>
              <a:t> Các phong trào đều thất bại </a:t>
            </a:r>
          </a:p>
          <a:p>
            <a:pPr eaLnBrk="1" hangingPunct="1">
              <a:spcBef>
                <a:spcPct val="0"/>
              </a:spcBef>
              <a:buFontTx/>
              <a:buChar char="-"/>
            </a:pPr>
            <a:r>
              <a:rPr lang="en-US" altLang="vi-VN" sz="2400" b="1">
                <a:solidFill>
                  <a:srgbClr val="0000FF"/>
                </a:solidFill>
                <a:latin typeface="Times New Roman" pitchFamily="18" charset="0"/>
              </a:rPr>
              <a:t> Vì thiếu một tổ chức lãnh đạo</a:t>
            </a:r>
          </a:p>
          <a:p>
            <a:pPr eaLnBrk="1" hangingPunct="1">
              <a:spcBef>
                <a:spcPct val="0"/>
              </a:spcBef>
              <a:buFontTx/>
              <a:buChar char="-"/>
            </a:pPr>
            <a:r>
              <a:rPr lang="en-US" altLang="vi-VN" sz="2400" b="1">
                <a:solidFill>
                  <a:srgbClr val="0000FF"/>
                </a:solidFill>
                <a:latin typeface="Times New Roman" pitchFamily="18" charset="0"/>
              </a:rPr>
              <a:t> Chưa có đường lối chính trị đúng đắn.</a:t>
            </a:r>
          </a:p>
        </p:txBody>
      </p:sp>
      <p:sp>
        <p:nvSpPr>
          <p:cNvPr id="9" name="Rectangle 75"/>
          <p:cNvSpPr>
            <a:spLocks noChangeArrowheads="1"/>
          </p:cNvSpPr>
          <p:nvPr/>
        </p:nvSpPr>
        <p:spPr bwMode="auto">
          <a:xfrm>
            <a:off x="344488" y="5167313"/>
            <a:ext cx="57150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 </a:t>
            </a:r>
            <a:r>
              <a:rPr lang="en-US" altLang="vi-VN" sz="2400" b="1" u="sng">
                <a:solidFill>
                  <a:srgbClr val="CC0099"/>
                </a:solidFill>
                <a:latin typeface="Times New Roman" pitchFamily="18" charset="0"/>
              </a:rPr>
              <a:t>Ý nghĩa </a:t>
            </a:r>
            <a:r>
              <a:rPr lang="en-US" altLang="vi-VN" sz="2400" b="1">
                <a:solidFill>
                  <a:srgbClr val="CC0099"/>
                </a:solidFill>
                <a:latin typeface="Times New Roman" pitchFamily="18" charset="0"/>
              </a:rPr>
              <a:t>: </a:t>
            </a:r>
          </a:p>
          <a:p>
            <a:pPr eaLnBrk="1" hangingPunct="1">
              <a:spcBef>
                <a:spcPct val="0"/>
              </a:spcBef>
              <a:buFontTx/>
              <a:buChar char="-"/>
            </a:pPr>
            <a:r>
              <a:rPr lang="en-US" altLang="vi-VN" sz="2400" b="1">
                <a:solidFill>
                  <a:srgbClr val="0000FF"/>
                </a:solidFill>
                <a:latin typeface="Times New Roman" pitchFamily="18" charset="0"/>
              </a:rPr>
              <a:t> Đánh dấu sự trưởng thành của phong trào công nhân quốc tế.</a:t>
            </a:r>
          </a:p>
          <a:p>
            <a:pPr eaLnBrk="1" hangingPunct="1">
              <a:spcBef>
                <a:spcPct val="0"/>
              </a:spcBef>
              <a:buFontTx/>
              <a:buChar char="-"/>
            </a:pPr>
            <a:r>
              <a:rPr lang="en-US" altLang="vi-VN" sz="2400" b="1">
                <a:solidFill>
                  <a:srgbClr val="0000FF"/>
                </a:solidFill>
                <a:latin typeface="Times New Roman" pitchFamily="18" charset="0"/>
              </a:rPr>
              <a:t> Tạo tiền đề cho lí luận cách mạng ra đời.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9" presetClass="entr" presetSubtype="0"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p:cTn id="13"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8">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9" presetClass="entr" presetSubtype="0"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 calcmode="lin" valueType="num">
                                      <p:cBhvr>
                                        <p:cTn id="20" dur="1000" fill="hold"/>
                                        <p:tgtEl>
                                          <p:spTgt spid="8">
                                            <p:txEl>
                                              <p:pRg st="1" end="1"/>
                                            </p:txEl>
                                          </p:spTgt>
                                        </p:tgtEl>
                                        <p:attrNameLst>
                                          <p:attrName>ppt_x</p:attrName>
                                        </p:attrNameLst>
                                      </p:cBhvr>
                                      <p:tavLst>
                                        <p:tav tm="0">
                                          <p:val>
                                            <p:strVal val="#ppt_x-.2"/>
                                          </p:val>
                                        </p:tav>
                                        <p:tav tm="100000">
                                          <p:val>
                                            <p:strVal val="#ppt_x"/>
                                          </p:val>
                                        </p:tav>
                                      </p:tavLst>
                                    </p:anim>
                                    <p:anim calcmode="lin" valueType="num">
                                      <p:cBhvr>
                                        <p:cTn id="21" dur="1000" fill="hold"/>
                                        <p:tgtEl>
                                          <p:spTgt spid="8">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2" dur="1000"/>
                                        <p:tgtEl>
                                          <p:spTgt spid="8">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 calcmode="lin" valueType="num">
                                      <p:cBhvr>
                                        <p:cTn id="27" dur="1000" fill="hold"/>
                                        <p:tgtEl>
                                          <p:spTgt spid="8">
                                            <p:txEl>
                                              <p:pRg st="2" end="2"/>
                                            </p:txEl>
                                          </p:spTgt>
                                        </p:tgtEl>
                                        <p:attrNameLst>
                                          <p:attrName>ppt_x</p:attrName>
                                        </p:attrNameLst>
                                      </p:cBhvr>
                                      <p:tavLst>
                                        <p:tav tm="0">
                                          <p:val>
                                            <p:strVal val="#ppt_x-.2"/>
                                          </p:val>
                                        </p:tav>
                                        <p:tav tm="100000">
                                          <p:val>
                                            <p:strVal val="#ppt_x"/>
                                          </p:val>
                                        </p:tav>
                                      </p:tavLst>
                                    </p:anim>
                                    <p:anim calcmode="lin" valueType="num">
                                      <p:cBhvr>
                                        <p:cTn id="28" dur="1000" fill="hold"/>
                                        <p:tgtEl>
                                          <p:spTgt spid="8">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8">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nodeType="clickEffect">
                                  <p:stCondLst>
                                    <p:cond delay="0"/>
                                  </p:stCondLst>
                                  <p:childTnLst>
                                    <p:set>
                                      <p:cBhvr>
                                        <p:cTn id="33" dur="1" fill="hold">
                                          <p:stCondLst>
                                            <p:cond delay="0"/>
                                          </p:stCondLst>
                                        </p:cTn>
                                        <p:tgtEl>
                                          <p:spTgt spid="9">
                                            <p:txEl>
                                              <p:pRg st="0" end="0"/>
                                            </p:txEl>
                                          </p:spTgt>
                                        </p:tgtEl>
                                        <p:attrNameLst>
                                          <p:attrName>style.visibility</p:attrName>
                                        </p:attrNameLst>
                                      </p:cBhvr>
                                      <p:to>
                                        <p:strVal val="visible"/>
                                      </p:to>
                                    </p:set>
                                    <p:anim calcmode="lin" valueType="num">
                                      <p:cBhvr>
                                        <p:cTn id="34" dur="1000" fill="hold"/>
                                        <p:tgtEl>
                                          <p:spTgt spid="9">
                                            <p:txEl>
                                              <p:pRg st="0" end="0"/>
                                            </p:txEl>
                                          </p:spTgt>
                                        </p:tgtEl>
                                        <p:attrNameLst>
                                          <p:attrName>ppt_x</p:attrName>
                                        </p:attrNameLst>
                                      </p:cBhvr>
                                      <p:tavLst>
                                        <p:tav tm="0">
                                          <p:val>
                                            <p:strVal val="#ppt_x-.2"/>
                                          </p:val>
                                        </p:tav>
                                        <p:tav tm="100000">
                                          <p:val>
                                            <p:strVal val="#ppt_x"/>
                                          </p:val>
                                        </p:tav>
                                      </p:tavLst>
                                    </p:anim>
                                    <p:anim calcmode="lin" valueType="num">
                                      <p:cBhvr>
                                        <p:cTn id="35" dur="1000" fill="hold"/>
                                        <p:tgtEl>
                                          <p:spTgt spid="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9">
                                            <p:txEl>
                                              <p:pRg st="0" end="0"/>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9" presetClass="entr" presetSubtype="0" fill="hold" nodeType="clickEffect">
                                  <p:stCondLst>
                                    <p:cond delay="0"/>
                                  </p:stCondLst>
                                  <p:childTnLst>
                                    <p:set>
                                      <p:cBhvr>
                                        <p:cTn id="40" dur="1" fill="hold">
                                          <p:stCondLst>
                                            <p:cond delay="0"/>
                                          </p:stCondLst>
                                        </p:cTn>
                                        <p:tgtEl>
                                          <p:spTgt spid="9">
                                            <p:txEl>
                                              <p:pRg st="1" end="1"/>
                                            </p:txEl>
                                          </p:spTgt>
                                        </p:tgtEl>
                                        <p:attrNameLst>
                                          <p:attrName>style.visibility</p:attrName>
                                        </p:attrNameLst>
                                      </p:cBhvr>
                                      <p:to>
                                        <p:strVal val="visible"/>
                                      </p:to>
                                    </p:set>
                                    <p:anim calcmode="lin" valueType="num">
                                      <p:cBhvr>
                                        <p:cTn id="41" dur="1000" fill="hold"/>
                                        <p:tgtEl>
                                          <p:spTgt spid="9">
                                            <p:txEl>
                                              <p:pRg st="1" end="1"/>
                                            </p:txEl>
                                          </p:spTgt>
                                        </p:tgtEl>
                                        <p:attrNameLst>
                                          <p:attrName>ppt_x</p:attrName>
                                        </p:attrNameLst>
                                      </p:cBhvr>
                                      <p:tavLst>
                                        <p:tav tm="0">
                                          <p:val>
                                            <p:strVal val="#ppt_x-.2"/>
                                          </p:val>
                                        </p:tav>
                                        <p:tav tm="100000">
                                          <p:val>
                                            <p:strVal val="#ppt_x"/>
                                          </p:val>
                                        </p:tav>
                                      </p:tavLst>
                                    </p:anim>
                                    <p:anim calcmode="lin" valueType="num">
                                      <p:cBhvr>
                                        <p:cTn id="42" dur="1000" fill="hold"/>
                                        <p:tgtEl>
                                          <p:spTgt spid="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9">
                                            <p:txEl>
                                              <p:pRg st="1" end="1"/>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9" presetClass="entr" presetSubtype="0" fill="hold" nodeType="clickEffect">
                                  <p:stCondLst>
                                    <p:cond delay="0"/>
                                  </p:stCondLst>
                                  <p:childTnLst>
                                    <p:set>
                                      <p:cBhvr>
                                        <p:cTn id="47" dur="1" fill="hold">
                                          <p:stCondLst>
                                            <p:cond delay="0"/>
                                          </p:stCondLst>
                                        </p:cTn>
                                        <p:tgtEl>
                                          <p:spTgt spid="9">
                                            <p:txEl>
                                              <p:pRg st="2" end="2"/>
                                            </p:txEl>
                                          </p:spTgt>
                                        </p:tgtEl>
                                        <p:attrNameLst>
                                          <p:attrName>style.visibility</p:attrName>
                                        </p:attrNameLst>
                                      </p:cBhvr>
                                      <p:to>
                                        <p:strVal val="visible"/>
                                      </p:to>
                                    </p:set>
                                    <p:anim calcmode="lin" valueType="num">
                                      <p:cBhvr>
                                        <p:cTn id="48" dur="1000" fill="hold"/>
                                        <p:tgtEl>
                                          <p:spTgt spid="9">
                                            <p:txEl>
                                              <p:pRg st="2" end="2"/>
                                            </p:txEl>
                                          </p:spTgt>
                                        </p:tgtEl>
                                        <p:attrNameLst>
                                          <p:attrName>ppt_x</p:attrName>
                                        </p:attrNameLst>
                                      </p:cBhvr>
                                      <p:tavLst>
                                        <p:tav tm="0">
                                          <p:val>
                                            <p:strVal val="#ppt_x-.2"/>
                                          </p:val>
                                        </p:tav>
                                        <p:tav tm="100000">
                                          <p:val>
                                            <p:strVal val="#ppt_x"/>
                                          </p:val>
                                        </p:tav>
                                      </p:tavLst>
                                    </p:anim>
                                    <p:anim calcmode="lin" valueType="num">
                                      <p:cBhvr>
                                        <p:cTn id="49" dur="1000" fill="hold"/>
                                        <p:tgtEl>
                                          <p:spTgt spid="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50" dur="1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1"/>
          <p:cNvSpPr>
            <a:spLocks noChangeArrowheads="1"/>
          </p:cNvSpPr>
          <p:nvPr/>
        </p:nvSpPr>
        <p:spPr bwMode="auto">
          <a:xfrm>
            <a:off x="30163" y="133350"/>
            <a:ext cx="8275637" cy="460375"/>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2400" b="1" u="sng">
                <a:solidFill>
                  <a:srgbClr val="0000FF"/>
                </a:solidFill>
                <a:latin typeface="Times New Roman" pitchFamily="18" charset="0"/>
              </a:rPr>
              <a:t>TIẾT 6</a:t>
            </a:r>
            <a:r>
              <a:rPr lang="en-US" altLang="vi-VN" sz="2400" b="1">
                <a:solidFill>
                  <a:srgbClr val="0000FF"/>
                </a:solidFill>
                <a:latin typeface="Times New Roman" pitchFamily="18" charset="0"/>
              </a:rPr>
              <a:t>: PHONG TRÀO CÔNG NHÂN QUỐC TẾ TK XIX</a:t>
            </a:r>
          </a:p>
        </p:txBody>
      </p:sp>
      <p:sp>
        <p:nvSpPr>
          <p:cNvPr id="14339" name="Text Box 79"/>
          <p:cNvSpPr txBox="1">
            <a:spLocks noChangeArrowheads="1"/>
          </p:cNvSpPr>
          <p:nvPr/>
        </p:nvSpPr>
        <p:spPr bwMode="auto">
          <a:xfrm>
            <a:off x="414338" y="660400"/>
            <a:ext cx="7891462" cy="466725"/>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 PHONG TRÀO CÔNG NHÂN NỬA ĐẦU THẾ KỶ XIX</a:t>
            </a:r>
          </a:p>
        </p:txBody>
      </p:sp>
      <p:sp>
        <p:nvSpPr>
          <p:cNvPr id="14340" name="Text Box 79"/>
          <p:cNvSpPr txBox="1">
            <a:spLocks noChangeArrowheads="1"/>
          </p:cNvSpPr>
          <p:nvPr/>
        </p:nvSpPr>
        <p:spPr bwMode="auto">
          <a:xfrm>
            <a:off x="414338" y="1193800"/>
            <a:ext cx="8174037" cy="461963"/>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II. PHONG TRÀO CÔNG NHÂN QUỐC TẾ CUỐI TK XIX</a:t>
            </a:r>
          </a:p>
        </p:txBody>
      </p:sp>
      <p:sp>
        <p:nvSpPr>
          <p:cNvPr id="8" name="Rectangle 77"/>
          <p:cNvSpPr>
            <a:spLocks noChangeArrowheads="1"/>
          </p:cNvSpPr>
          <p:nvPr/>
        </p:nvSpPr>
        <p:spPr bwMode="auto">
          <a:xfrm>
            <a:off x="762000" y="1722438"/>
            <a:ext cx="6259513"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1. </a:t>
            </a:r>
            <a:r>
              <a:rPr lang="en-US" altLang="vi-VN" sz="2400" b="1" u="sng">
                <a:solidFill>
                  <a:srgbClr val="FF00FF"/>
                </a:solidFill>
                <a:latin typeface="Times New Roman" pitchFamily="18" charset="0"/>
              </a:rPr>
              <a:t>Phong trào công nhân từ năm 1848 - 1870:</a:t>
            </a:r>
          </a:p>
        </p:txBody>
      </p:sp>
      <p:sp>
        <p:nvSpPr>
          <p:cNvPr id="2" name="TextBox 1"/>
          <p:cNvSpPr txBox="1">
            <a:spLocks noChangeArrowheads="1"/>
          </p:cNvSpPr>
          <p:nvPr/>
        </p:nvSpPr>
        <p:spPr bwMode="auto">
          <a:xfrm>
            <a:off x="914400" y="2243138"/>
            <a:ext cx="7673975" cy="138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vi-VN" sz="2800">
                <a:latin typeface="Times New Roman" pitchFamily="18" charset="0"/>
              </a:rPr>
              <a:t>Giai cấp công nhân trưởng thành trong đấu tranh, nhận thức được vai trò của giai cấp mình và có tinh thần đoàn kết quốc tế.</a:t>
            </a:r>
            <a:endParaRPr lang="vi-VN" altLang="vi-VN" sz="2800">
              <a:latin typeface="Times New Roman" pitchFamily="18" charset="0"/>
            </a:endParaRPr>
          </a:p>
        </p:txBody>
      </p:sp>
      <p:sp>
        <p:nvSpPr>
          <p:cNvPr id="10" name="Rectangle 77"/>
          <p:cNvSpPr>
            <a:spLocks noChangeArrowheads="1"/>
          </p:cNvSpPr>
          <p:nvPr/>
        </p:nvSpPr>
        <p:spPr bwMode="auto">
          <a:xfrm>
            <a:off x="760413" y="3521075"/>
            <a:ext cx="6259512"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2. </a:t>
            </a:r>
            <a:r>
              <a:rPr lang="en-US" altLang="vi-VN" sz="2400" b="1" u="sng">
                <a:solidFill>
                  <a:srgbClr val="FF00FF"/>
                </a:solidFill>
                <a:latin typeface="Times New Roman" pitchFamily="18" charset="0"/>
              </a:rPr>
              <a:t>Phong trào công nhân quốc tế cuối TK XIX:</a:t>
            </a:r>
          </a:p>
        </p:txBody>
      </p:sp>
      <p:sp>
        <p:nvSpPr>
          <p:cNvPr id="3" name="Rectangle 2"/>
          <p:cNvSpPr>
            <a:spLocks noChangeArrowheads="1"/>
          </p:cNvSpPr>
          <p:nvPr/>
        </p:nvSpPr>
        <p:spPr bwMode="auto">
          <a:xfrm>
            <a:off x="433388" y="4035425"/>
            <a:ext cx="7467600" cy="1042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lnSpc>
                <a:spcPct val="115000"/>
              </a:lnSpc>
              <a:spcBef>
                <a:spcPct val="0"/>
              </a:spcBef>
              <a:buSzPts val="1400"/>
              <a:buFontTx/>
              <a:buNone/>
            </a:pPr>
            <a:r>
              <a:rPr lang="en-US" altLang="vi-VN" sz="2800">
                <a:latin typeface="Times New Roman" pitchFamily="18" charset="0"/>
                <a:ea typeface="Calibri" pitchFamily="34" charset="0"/>
                <a:cs typeface="Times New Roman" pitchFamily="18" charset="0"/>
              </a:rPr>
              <a:t>- Nguyên nhân: tư sản&gt;&lt;vô sản gay gắt</a:t>
            </a:r>
            <a:endParaRPr lang="vi-VN" altLang="vi-VN" sz="2800">
              <a:latin typeface="Times New Roman" pitchFamily="18" charset="0"/>
              <a:ea typeface="Calibri" pitchFamily="34" charset="0"/>
              <a:cs typeface="Times New Roman" pitchFamily="18" charset="0"/>
            </a:endParaRPr>
          </a:p>
          <a:p>
            <a:pPr algn="just">
              <a:lnSpc>
                <a:spcPct val="115000"/>
              </a:lnSpc>
              <a:spcBef>
                <a:spcPct val="0"/>
              </a:spcBef>
              <a:buFontTx/>
              <a:buNone/>
            </a:pPr>
            <a:r>
              <a:rPr lang="en-US" altLang="vi-VN" sz="2800">
                <a:latin typeface="Times New Roman" pitchFamily="18" charset="0"/>
                <a:ea typeface="Calibri" pitchFamily="34" charset="0"/>
                <a:cs typeface="Times New Roman" pitchFamily="18" charset="0"/>
              </a:rPr>
              <a:t>+Ý thức giác ngộ công nhân ngày càng cao.</a:t>
            </a:r>
            <a:endParaRPr lang="vi-VN" altLang="vi-VN" sz="2800">
              <a:latin typeface="Times New Roman" pitchFamily="18" charset="0"/>
              <a:ea typeface="Calibri" pitchFamily="34" charset="0"/>
              <a:cs typeface="Times New Roman" pitchFamily="18" charset="0"/>
            </a:endParaRPr>
          </a:p>
        </p:txBody>
      </p:sp>
      <p:sp>
        <p:nvSpPr>
          <p:cNvPr id="4" name="Rectangle 3"/>
          <p:cNvSpPr>
            <a:spLocks noChangeArrowheads="1"/>
          </p:cNvSpPr>
          <p:nvPr/>
        </p:nvSpPr>
        <p:spPr bwMode="auto">
          <a:xfrm>
            <a:off x="433388" y="5072063"/>
            <a:ext cx="6262687"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lnSpc>
                <a:spcPct val="115000"/>
              </a:lnSpc>
              <a:spcBef>
                <a:spcPct val="0"/>
              </a:spcBef>
              <a:spcAft>
                <a:spcPts val="1000"/>
              </a:spcAft>
              <a:buFontTx/>
              <a:buNone/>
            </a:pPr>
            <a:r>
              <a:rPr lang="en-US" altLang="vi-VN" sz="2800">
                <a:latin typeface="Times New Roman" pitchFamily="18" charset="0"/>
                <a:ea typeface="Calibri" pitchFamily="34" charset="0"/>
                <a:cs typeface="Times New Roman" pitchFamily="18" charset="0"/>
              </a:rPr>
              <a:t>- Cuộc đấu tranh tiêu biểu: 1/5/1886 ở Mĩ.</a:t>
            </a:r>
            <a:endParaRPr lang="vi-VN" altLang="vi-VN" sz="2800">
              <a:latin typeface="Times New Roman" pitchFamily="18" charset="0"/>
              <a:ea typeface="Calibri" pitchFamily="34" charset="0"/>
              <a:cs typeface="Times New Roman" pitchFamily="18" charset="0"/>
            </a:endParaRPr>
          </a:p>
        </p:txBody>
      </p:sp>
      <p:sp>
        <p:nvSpPr>
          <p:cNvPr id="5" name="Rectangle 4"/>
          <p:cNvSpPr>
            <a:spLocks noChangeArrowheads="1"/>
          </p:cNvSpPr>
          <p:nvPr/>
        </p:nvSpPr>
        <p:spPr bwMode="auto">
          <a:xfrm>
            <a:off x="414338" y="5724525"/>
            <a:ext cx="827563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vi-VN" sz="2800">
                <a:latin typeface="Times New Roman" pitchFamily="18" charset="0"/>
                <a:cs typeface="Calibri" pitchFamily="34" charset="0"/>
              </a:rPr>
              <a:t>- Kết quả: giành1 số quyền lợi kinh tế - chính trị,  thành lập các tổ chức chính trị độc lập của giai cấp công nhân</a:t>
            </a:r>
            <a:endParaRPr lang="vi-VN" altLang="vi-VN" sz="28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10" grpId="0"/>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1"/>
          <p:cNvSpPr>
            <a:spLocks noChangeArrowheads="1"/>
          </p:cNvSpPr>
          <p:nvPr/>
        </p:nvSpPr>
        <p:spPr bwMode="auto">
          <a:xfrm>
            <a:off x="30163" y="133350"/>
            <a:ext cx="8275637" cy="460375"/>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2400" b="1" u="sng">
                <a:solidFill>
                  <a:srgbClr val="0000FF"/>
                </a:solidFill>
                <a:latin typeface="Times New Roman" pitchFamily="18" charset="0"/>
              </a:rPr>
              <a:t>TIẾT 6</a:t>
            </a:r>
            <a:r>
              <a:rPr lang="en-US" altLang="vi-VN" sz="2400" b="1">
                <a:solidFill>
                  <a:srgbClr val="0000FF"/>
                </a:solidFill>
                <a:latin typeface="Times New Roman" pitchFamily="18" charset="0"/>
              </a:rPr>
              <a:t>: PHONG TRÀO CÔNG NHÂN QUỐC TẾ TK XIX</a:t>
            </a:r>
          </a:p>
        </p:txBody>
      </p:sp>
      <p:sp>
        <p:nvSpPr>
          <p:cNvPr id="15363" name="Text Box 79"/>
          <p:cNvSpPr txBox="1">
            <a:spLocks noChangeArrowheads="1"/>
          </p:cNvSpPr>
          <p:nvPr/>
        </p:nvSpPr>
        <p:spPr bwMode="auto">
          <a:xfrm>
            <a:off x="414338" y="660400"/>
            <a:ext cx="7891462" cy="466725"/>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 PHONG TRÀO CÔNG NHÂN NỬA ĐẦU THẾ KỶ XIX</a:t>
            </a:r>
          </a:p>
        </p:txBody>
      </p:sp>
      <p:sp>
        <p:nvSpPr>
          <p:cNvPr id="15364" name="Text Box 79"/>
          <p:cNvSpPr txBox="1">
            <a:spLocks noChangeArrowheads="1"/>
          </p:cNvSpPr>
          <p:nvPr/>
        </p:nvSpPr>
        <p:spPr bwMode="auto">
          <a:xfrm>
            <a:off x="414338" y="1193800"/>
            <a:ext cx="8174037" cy="461963"/>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II. PHONG TRÀO CÔNG NHÂN QUỐC TẾ CUỐI TK XIX</a:t>
            </a:r>
          </a:p>
        </p:txBody>
      </p:sp>
      <p:sp>
        <p:nvSpPr>
          <p:cNvPr id="8" name="Rectangle 77"/>
          <p:cNvSpPr>
            <a:spLocks noChangeArrowheads="1"/>
          </p:cNvSpPr>
          <p:nvPr/>
        </p:nvSpPr>
        <p:spPr bwMode="auto">
          <a:xfrm>
            <a:off x="762000" y="1722438"/>
            <a:ext cx="6259513"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1. </a:t>
            </a:r>
            <a:r>
              <a:rPr lang="en-US" altLang="vi-VN" sz="2400" b="1" u="sng">
                <a:solidFill>
                  <a:srgbClr val="FF00FF"/>
                </a:solidFill>
                <a:latin typeface="Times New Roman" pitchFamily="18" charset="0"/>
              </a:rPr>
              <a:t>Phong trào công nhân từ năm 1848 - 1870:</a:t>
            </a:r>
          </a:p>
        </p:txBody>
      </p:sp>
      <p:sp>
        <p:nvSpPr>
          <p:cNvPr id="10" name="Rectangle 77"/>
          <p:cNvSpPr>
            <a:spLocks noChangeArrowheads="1"/>
          </p:cNvSpPr>
          <p:nvPr/>
        </p:nvSpPr>
        <p:spPr bwMode="auto">
          <a:xfrm>
            <a:off x="768350" y="2230438"/>
            <a:ext cx="7551738"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2. </a:t>
            </a:r>
            <a:r>
              <a:rPr lang="en-US" altLang="vi-VN" sz="2400" b="1" u="sng">
                <a:solidFill>
                  <a:srgbClr val="FF00FF"/>
                </a:solidFill>
                <a:latin typeface="Times New Roman" pitchFamily="18" charset="0"/>
              </a:rPr>
              <a:t>Phong trào công nhân quốc tế cuối TK XIX: (sgk 45)</a:t>
            </a:r>
          </a:p>
        </p:txBody>
      </p:sp>
      <p:sp>
        <p:nvSpPr>
          <p:cNvPr id="11" name="Rectangle 77"/>
          <p:cNvSpPr>
            <a:spLocks noChangeArrowheads="1"/>
          </p:cNvSpPr>
          <p:nvPr/>
        </p:nvSpPr>
        <p:spPr bwMode="auto">
          <a:xfrm>
            <a:off x="755650" y="2740025"/>
            <a:ext cx="625951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3. </a:t>
            </a:r>
            <a:r>
              <a:rPr lang="en-US" altLang="vi-VN" sz="2400" b="1" u="sng">
                <a:solidFill>
                  <a:srgbClr val="FF00FF"/>
                </a:solidFill>
                <a:latin typeface="Times New Roman" pitchFamily="18" charset="0"/>
              </a:rPr>
              <a:t>Cao trào cách mạng 1918 - 1923: sgk (88,89)</a:t>
            </a:r>
          </a:p>
        </p:txBody>
      </p:sp>
      <p:sp>
        <p:nvSpPr>
          <p:cNvPr id="6" name="TextBox 5"/>
          <p:cNvSpPr txBox="1">
            <a:spLocks noChangeArrowheads="1"/>
          </p:cNvSpPr>
          <p:nvPr/>
        </p:nvSpPr>
        <p:spPr bwMode="auto">
          <a:xfrm>
            <a:off x="768350" y="3581400"/>
            <a:ext cx="79946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vi-VN" sz="2800">
                <a:latin typeface="Times New Roman" pitchFamily="18" charset="0"/>
              </a:rPr>
              <a:t>Cách mạng lên cao mạnh mẽ ở khắp các nước châu Âu: Đặc biệt ở Đức.</a:t>
            </a:r>
            <a:endParaRPr lang="vi-VN" altLang="vi-VN" sz="2800">
              <a:latin typeface="Times New Roman" pitchFamily="18" charset="0"/>
            </a:endParaRPr>
          </a:p>
        </p:txBody>
      </p:sp>
      <p:sp>
        <p:nvSpPr>
          <p:cNvPr id="9" name="TextBox 8"/>
          <p:cNvSpPr txBox="1">
            <a:spLocks noChangeArrowheads="1"/>
          </p:cNvSpPr>
          <p:nvPr/>
        </p:nvSpPr>
        <p:spPr bwMode="auto">
          <a:xfrm>
            <a:off x="838200" y="4865688"/>
            <a:ext cx="76057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US" altLang="vi-VN" sz="2800">
                <a:latin typeface="Times New Roman" pitchFamily="18" charset="0"/>
              </a:rPr>
              <a:t>Kết quả: Nhiều Đảng cộng sản được thành lập.</a:t>
            </a:r>
            <a:endParaRPr lang="vi-VN" altLang="vi-VN" sz="28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P spid="6"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28600"/>
            <a:ext cx="8229600" cy="457200"/>
          </a:xfrm>
        </p:spPr>
        <p:txBody>
          <a:bodyPr/>
          <a:lstStyle/>
          <a:p>
            <a:pPr eaLnBrk="1" hangingPunct="1"/>
            <a:r>
              <a:rPr lang="en-US" altLang="vi-VN" sz="3200" b="1" smtClean="0">
                <a:solidFill>
                  <a:srgbClr val="FF3300"/>
                </a:solidFill>
              </a:rPr>
              <a:t>Luyện tập</a:t>
            </a:r>
          </a:p>
        </p:txBody>
      </p:sp>
      <p:sp>
        <p:nvSpPr>
          <p:cNvPr id="16387" name="Text Box 3"/>
          <p:cNvSpPr txBox="1">
            <a:spLocks noChangeArrowheads="1"/>
          </p:cNvSpPr>
          <p:nvPr/>
        </p:nvSpPr>
        <p:spPr bwMode="auto">
          <a:xfrm>
            <a:off x="152400" y="1004888"/>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FF9900"/>
                </a:solidFill>
              </a:rPr>
              <a:t>1. Hình thức đấu tranh buổi đầu của giai cấp công nhân quốc tế?</a:t>
            </a:r>
          </a:p>
        </p:txBody>
      </p:sp>
      <p:sp>
        <p:nvSpPr>
          <p:cNvPr id="16388" name="Line 4"/>
          <p:cNvSpPr>
            <a:spLocks noChangeShapeType="1"/>
          </p:cNvSpPr>
          <p:nvPr/>
        </p:nvSpPr>
        <p:spPr bwMode="auto">
          <a:xfrm>
            <a:off x="0" y="838200"/>
            <a:ext cx="91440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9" name="Text Box 5"/>
          <p:cNvSpPr txBox="1">
            <a:spLocks noChangeArrowheads="1"/>
          </p:cNvSpPr>
          <p:nvPr/>
        </p:nvSpPr>
        <p:spPr bwMode="auto">
          <a:xfrm>
            <a:off x="1168400" y="1905000"/>
            <a:ext cx="6891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0000FF"/>
                </a:solidFill>
              </a:rPr>
              <a:t>A. Bãi công</a:t>
            </a:r>
          </a:p>
        </p:txBody>
      </p:sp>
      <p:sp>
        <p:nvSpPr>
          <p:cNvPr id="4102" name="Text Box 6"/>
          <p:cNvSpPr txBox="1">
            <a:spLocks noChangeArrowheads="1"/>
          </p:cNvSpPr>
          <p:nvPr/>
        </p:nvSpPr>
        <p:spPr bwMode="auto">
          <a:xfrm>
            <a:off x="1168400" y="2362200"/>
            <a:ext cx="6891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0000FF"/>
                </a:solidFill>
              </a:rPr>
              <a:t>B. Phá máy, đốt công xưởng</a:t>
            </a:r>
          </a:p>
        </p:txBody>
      </p:sp>
      <p:sp>
        <p:nvSpPr>
          <p:cNvPr id="16391" name="Text Box 7"/>
          <p:cNvSpPr txBox="1">
            <a:spLocks noChangeArrowheads="1"/>
          </p:cNvSpPr>
          <p:nvPr/>
        </p:nvSpPr>
        <p:spPr bwMode="auto">
          <a:xfrm>
            <a:off x="1168400" y="28194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0000FF"/>
                </a:solidFill>
              </a:rPr>
              <a:t>C. Khởi nghĩa vũ trang</a:t>
            </a:r>
          </a:p>
        </p:txBody>
      </p:sp>
      <p:sp>
        <p:nvSpPr>
          <p:cNvPr id="16392" name="Text Box 8"/>
          <p:cNvSpPr txBox="1">
            <a:spLocks noChangeArrowheads="1"/>
          </p:cNvSpPr>
          <p:nvPr/>
        </p:nvSpPr>
        <p:spPr bwMode="auto">
          <a:xfrm>
            <a:off x="1168400" y="3276600"/>
            <a:ext cx="690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50000"/>
              </a:spcBef>
              <a:buFontTx/>
              <a:buNone/>
            </a:pPr>
            <a:r>
              <a:rPr lang="en-US" altLang="vi-VN" sz="2400" b="1">
                <a:solidFill>
                  <a:srgbClr val="0000FF"/>
                </a:solidFill>
              </a:rPr>
              <a:t>D. Mít tinh, biểu tình</a:t>
            </a:r>
          </a:p>
        </p:txBody>
      </p:sp>
      <p:sp>
        <p:nvSpPr>
          <p:cNvPr id="4106" name="Text Box 10"/>
          <p:cNvSpPr txBox="1">
            <a:spLocks noChangeArrowheads="1"/>
          </p:cNvSpPr>
          <p:nvPr/>
        </p:nvSpPr>
        <p:spPr bwMode="auto">
          <a:xfrm>
            <a:off x="152400" y="37338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FF9900"/>
                </a:solidFill>
              </a:rPr>
              <a:t>1. Cuộc đấu tranh có tính chất quần chúng rộng lớn, tính tổ chức và mục tiêu chính trị rõ nét?</a:t>
            </a:r>
          </a:p>
        </p:txBody>
      </p:sp>
      <p:sp>
        <p:nvSpPr>
          <p:cNvPr id="4107" name="Text Box 11"/>
          <p:cNvSpPr txBox="1">
            <a:spLocks noChangeArrowheads="1"/>
          </p:cNvSpPr>
          <p:nvPr/>
        </p:nvSpPr>
        <p:spPr bwMode="auto">
          <a:xfrm>
            <a:off x="152400" y="4572000"/>
            <a:ext cx="868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0000FF"/>
                </a:solidFill>
              </a:rPr>
              <a:t>A. Khởi nghĩa của công nhân dệt Li-ông (Pháp) năm 1831</a:t>
            </a:r>
          </a:p>
        </p:txBody>
      </p:sp>
      <p:sp>
        <p:nvSpPr>
          <p:cNvPr id="4108" name="Text Box 12"/>
          <p:cNvSpPr txBox="1">
            <a:spLocks noChangeArrowheads="1"/>
          </p:cNvSpPr>
          <p:nvPr/>
        </p:nvSpPr>
        <p:spPr bwMode="auto">
          <a:xfrm>
            <a:off x="152400" y="5091113"/>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0000FF"/>
                </a:solidFill>
              </a:rPr>
              <a:t>B. Khởi nghĩa của công nhân dệt Li-ông (Pháp) năm 1834</a:t>
            </a:r>
          </a:p>
        </p:txBody>
      </p:sp>
      <p:sp>
        <p:nvSpPr>
          <p:cNvPr id="4109" name="Text Box 13"/>
          <p:cNvSpPr txBox="1">
            <a:spLocks noChangeArrowheads="1"/>
          </p:cNvSpPr>
          <p:nvPr/>
        </p:nvSpPr>
        <p:spPr bwMode="auto">
          <a:xfrm>
            <a:off x="152400" y="5562600"/>
            <a:ext cx="891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0000FF"/>
                </a:solidFill>
              </a:rPr>
              <a:t>C. Khởi nghĩa của công nhân dệt Sơ-lê-din (Đức) năm 1846</a:t>
            </a:r>
          </a:p>
        </p:txBody>
      </p:sp>
      <p:sp>
        <p:nvSpPr>
          <p:cNvPr id="4110" name="Text Box 14"/>
          <p:cNvSpPr txBox="1">
            <a:spLocks noChangeArrowheads="1"/>
          </p:cNvSpPr>
          <p:nvPr/>
        </p:nvSpPr>
        <p:spPr bwMode="auto">
          <a:xfrm>
            <a:off x="152400" y="6019800"/>
            <a:ext cx="690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50000"/>
              </a:spcBef>
              <a:buFontTx/>
              <a:buNone/>
            </a:pPr>
            <a:r>
              <a:rPr lang="en-US" altLang="vi-VN" sz="2400" b="1">
                <a:solidFill>
                  <a:srgbClr val="0000FF"/>
                </a:solidFill>
              </a:rPr>
              <a:t>D. Phong trào hiến chương ở Anh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4102"/>
                                        </p:tgtEl>
                                        <p:attrNameLst>
                                          <p:attrName>style.color</p:attrName>
                                        </p:attrNameLst>
                                      </p:cBhvr>
                                      <p:to>
                                        <p:clrVal>
                                          <a:srgbClr val="FF3300"/>
                                        </p:clrVal>
                                      </p:to>
                                    </p:set>
                                    <p:set>
                                      <p:cBhvr>
                                        <p:cTn id="7" dur="500" fill="hold"/>
                                        <p:tgtEl>
                                          <p:spTgt spid="4102"/>
                                        </p:tgtEl>
                                        <p:attrNameLst>
                                          <p:attrName>fillcolor</p:attrName>
                                        </p:attrNameLst>
                                      </p:cBhvr>
                                      <p:to>
                                        <p:clrVal>
                                          <a:srgbClr val="FF3300"/>
                                        </p:clrVal>
                                      </p:to>
                                    </p:set>
                                    <p:set>
                                      <p:cBhvr>
                                        <p:cTn id="8" dur="500" fill="hold"/>
                                        <p:tgtEl>
                                          <p:spTgt spid="4102"/>
                                        </p:tgtEl>
                                        <p:attrNameLst>
                                          <p:attrName>fill.type</p:attrName>
                                        </p:attrNameLst>
                                      </p:cBhvr>
                                      <p:to>
                                        <p:strVal val="solid"/>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10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0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08"/>
                                        </p:tgtEl>
                                        <p:attrNameLst>
                                          <p:attrName>style.visibility</p:attrName>
                                        </p:attrNameLst>
                                      </p:cBhvr>
                                      <p:to>
                                        <p:strVal val="visible"/>
                                      </p:to>
                                    </p:set>
                                  </p:childTnLst>
                                </p:cTn>
                              </p:par>
                              <p:par>
                                <p:cTn id="17" presetID="1" presetClass="entr" presetSubtype="0" fill="hold" grpId="0" nodeType="withEffect">
                                  <p:stCondLst>
                                    <p:cond delay="0"/>
                                  </p:stCondLst>
                                  <p:iterate type="lt">
                                    <p:tmAbs val="0"/>
                                  </p:iterate>
                                  <p:childTnLst>
                                    <p:set>
                                      <p:cBhvr>
                                        <p:cTn id="18" dur="1" fill="hold">
                                          <p:stCondLst>
                                            <p:cond delay="0"/>
                                          </p:stCondLst>
                                        </p:cTn>
                                        <p:tgtEl>
                                          <p:spTgt spid="41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0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mph" presetSubtype="0" fill="hold" grpId="1" nodeType="clickEffect">
                                  <p:stCondLst>
                                    <p:cond delay="0"/>
                                  </p:stCondLst>
                                  <p:iterate type="lt">
                                    <p:tmPct val="4000"/>
                                  </p:iterate>
                                  <p:childTnLst>
                                    <p:set>
                                      <p:cBhvr override="childStyle">
                                        <p:cTn id="24" dur="500" fill="hold"/>
                                        <p:tgtEl>
                                          <p:spTgt spid="4110"/>
                                        </p:tgtEl>
                                        <p:attrNameLst>
                                          <p:attrName>style.color</p:attrName>
                                        </p:attrNameLst>
                                      </p:cBhvr>
                                      <p:to>
                                        <p:clrVal>
                                          <a:srgbClr val="FF3300"/>
                                        </p:clrVal>
                                      </p:to>
                                    </p:set>
                                    <p:set>
                                      <p:cBhvr>
                                        <p:cTn id="25" dur="500" fill="hold"/>
                                        <p:tgtEl>
                                          <p:spTgt spid="4110"/>
                                        </p:tgtEl>
                                        <p:attrNameLst>
                                          <p:attrName>fillcolor</p:attrName>
                                        </p:attrNameLst>
                                      </p:cBhvr>
                                      <p:to>
                                        <p:clrVal>
                                          <a:srgbClr val="FF3300"/>
                                        </p:clrVal>
                                      </p:to>
                                    </p:set>
                                    <p:set>
                                      <p:cBhvr>
                                        <p:cTn id="26" dur="500" fill="hold"/>
                                        <p:tgtEl>
                                          <p:spTgt spid="41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P spid="4106" grpId="0"/>
      <p:bldP spid="4107" grpId="0"/>
      <p:bldP spid="4108" grpId="0"/>
      <p:bldP spid="4109" grpId="0"/>
      <p:bldP spid="4110" grpId="0"/>
      <p:bldP spid="4110"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63" name="Rectangle 71"/>
          <p:cNvSpPr>
            <a:spLocks noChangeArrowheads="1"/>
          </p:cNvSpPr>
          <p:nvPr/>
        </p:nvSpPr>
        <p:spPr bwMode="auto">
          <a:xfrm>
            <a:off x="2286000" y="228600"/>
            <a:ext cx="4343400" cy="528638"/>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2800" b="1">
                <a:solidFill>
                  <a:srgbClr val="FF5050"/>
                </a:solidFill>
                <a:latin typeface="Times New Roman" pitchFamily="18" charset="0"/>
              </a:rPr>
              <a:t>Bài tập vận dụng</a:t>
            </a:r>
          </a:p>
        </p:txBody>
      </p:sp>
      <p:sp>
        <p:nvSpPr>
          <p:cNvPr id="8264" name="Text Box 72"/>
          <p:cNvSpPr txBox="1">
            <a:spLocks noChangeArrowheads="1"/>
          </p:cNvSpPr>
          <p:nvPr/>
        </p:nvSpPr>
        <p:spPr bwMode="auto">
          <a:xfrm>
            <a:off x="457200" y="990600"/>
            <a:ext cx="8382000" cy="822325"/>
          </a:xfrm>
          <a:prstGeom prst="rect">
            <a:avLst/>
          </a:prstGeom>
          <a:ln/>
        </p:spPr>
        <p:style>
          <a:lnRef idx="1">
            <a:schemeClr val="accent5"/>
          </a:lnRef>
          <a:fillRef idx="2">
            <a:schemeClr val="accent5"/>
          </a:fillRef>
          <a:effectRef idx="1">
            <a:schemeClr val="accent5"/>
          </a:effectRef>
          <a:fontRef idx="minor">
            <a:schemeClr val="dk1"/>
          </a:fontRef>
        </p:style>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en-US" b="1" dirty="0"/>
              <a:t>1. </a:t>
            </a:r>
            <a:r>
              <a:rPr lang="en-US" b="1" dirty="0" err="1"/>
              <a:t>Nêu</a:t>
            </a:r>
            <a:r>
              <a:rPr lang="en-US" b="1" dirty="0"/>
              <a:t> </a:t>
            </a:r>
            <a:r>
              <a:rPr lang="en-US" b="1" dirty="0" err="1"/>
              <a:t>sự</a:t>
            </a:r>
            <a:r>
              <a:rPr lang="en-US" b="1" dirty="0"/>
              <a:t> </a:t>
            </a:r>
            <a:r>
              <a:rPr lang="en-US" b="1" dirty="0" err="1"/>
              <a:t>khác</a:t>
            </a:r>
            <a:r>
              <a:rPr lang="en-US" b="1" dirty="0"/>
              <a:t> </a:t>
            </a:r>
            <a:r>
              <a:rPr lang="en-US" b="1" dirty="0" err="1"/>
              <a:t>nhau</a:t>
            </a:r>
            <a:r>
              <a:rPr lang="en-US" b="1" dirty="0"/>
              <a:t> </a:t>
            </a:r>
            <a:r>
              <a:rPr lang="en-US" b="1" dirty="0" err="1"/>
              <a:t>về</a:t>
            </a:r>
            <a:r>
              <a:rPr lang="en-US" b="1" dirty="0"/>
              <a:t> </a:t>
            </a:r>
            <a:r>
              <a:rPr lang="en-US" b="1" dirty="0" err="1"/>
              <a:t>hình</a:t>
            </a:r>
            <a:r>
              <a:rPr lang="en-US" b="1" dirty="0"/>
              <a:t> </a:t>
            </a:r>
            <a:r>
              <a:rPr lang="en-US" b="1" dirty="0" err="1"/>
              <a:t>thức</a:t>
            </a:r>
            <a:r>
              <a:rPr lang="en-US" b="1" dirty="0"/>
              <a:t> </a:t>
            </a:r>
            <a:r>
              <a:rPr lang="en-US" b="1" dirty="0" err="1"/>
              <a:t>đấu</a:t>
            </a:r>
            <a:r>
              <a:rPr lang="en-US" b="1" dirty="0"/>
              <a:t> </a:t>
            </a:r>
            <a:r>
              <a:rPr lang="en-US" b="1" dirty="0" err="1"/>
              <a:t>tranh</a:t>
            </a:r>
            <a:r>
              <a:rPr lang="en-US" b="1" dirty="0"/>
              <a:t> </a:t>
            </a:r>
            <a:r>
              <a:rPr lang="en-US" b="1" dirty="0" err="1"/>
              <a:t>của</a:t>
            </a:r>
            <a:r>
              <a:rPr lang="en-US" b="1" dirty="0"/>
              <a:t> </a:t>
            </a:r>
            <a:r>
              <a:rPr lang="en-US" b="1" dirty="0" err="1"/>
              <a:t>giai</a:t>
            </a:r>
            <a:r>
              <a:rPr lang="en-US" b="1" dirty="0"/>
              <a:t> </a:t>
            </a:r>
            <a:r>
              <a:rPr lang="en-US" b="1" dirty="0" err="1"/>
              <a:t>cấp</a:t>
            </a:r>
            <a:r>
              <a:rPr lang="en-US" b="1" dirty="0"/>
              <a:t> </a:t>
            </a:r>
            <a:r>
              <a:rPr lang="en-US" b="1" dirty="0" err="1"/>
              <a:t>công</a:t>
            </a:r>
            <a:r>
              <a:rPr lang="en-US" b="1" dirty="0"/>
              <a:t> </a:t>
            </a:r>
            <a:r>
              <a:rPr lang="en-US" b="1" dirty="0" err="1"/>
              <a:t>nhân</a:t>
            </a:r>
            <a:r>
              <a:rPr lang="en-US" b="1" dirty="0"/>
              <a:t> </a:t>
            </a:r>
            <a:r>
              <a:rPr lang="en-US" b="1" dirty="0" err="1"/>
              <a:t>giai</a:t>
            </a:r>
            <a:r>
              <a:rPr lang="en-US" b="1" dirty="0"/>
              <a:t> </a:t>
            </a:r>
            <a:r>
              <a:rPr lang="en-US" b="1" dirty="0" err="1"/>
              <a:t>đoạn</a:t>
            </a:r>
            <a:r>
              <a:rPr lang="en-US" b="1" dirty="0"/>
              <a:t> </a:t>
            </a:r>
            <a:r>
              <a:rPr lang="en-US" b="1" dirty="0" err="1"/>
              <a:t>đầu</a:t>
            </a:r>
            <a:r>
              <a:rPr lang="en-US" b="1" dirty="0"/>
              <a:t> </a:t>
            </a:r>
            <a:r>
              <a:rPr lang="en-US" b="1" dirty="0" err="1"/>
              <a:t>với</a:t>
            </a:r>
            <a:r>
              <a:rPr lang="en-US" b="1" dirty="0"/>
              <a:t> </a:t>
            </a:r>
            <a:r>
              <a:rPr lang="en-US" b="1" dirty="0" err="1"/>
              <a:t>những</a:t>
            </a:r>
            <a:r>
              <a:rPr lang="en-US" b="1" dirty="0"/>
              <a:t> </a:t>
            </a:r>
            <a:r>
              <a:rPr lang="en-US" b="1" dirty="0" err="1"/>
              <a:t>năm</a:t>
            </a:r>
            <a:r>
              <a:rPr lang="en-US" b="1" dirty="0"/>
              <a:t> 30 – 40 </a:t>
            </a:r>
            <a:r>
              <a:rPr lang="en-US" b="1" dirty="0" err="1"/>
              <a:t>của</a:t>
            </a:r>
            <a:r>
              <a:rPr lang="en-US" b="1" dirty="0"/>
              <a:t>   </a:t>
            </a:r>
            <a:r>
              <a:rPr lang="en-US" b="1" dirty="0" err="1"/>
              <a:t>thế</a:t>
            </a:r>
            <a:r>
              <a:rPr lang="en-US" b="1" dirty="0"/>
              <a:t> </a:t>
            </a:r>
            <a:r>
              <a:rPr lang="en-US" b="1" dirty="0" err="1"/>
              <a:t>kỷ</a:t>
            </a:r>
            <a:r>
              <a:rPr lang="en-US" b="1" dirty="0"/>
              <a:t> XIX </a:t>
            </a:r>
          </a:p>
        </p:txBody>
      </p:sp>
      <p:graphicFrame>
        <p:nvGraphicFramePr>
          <p:cNvPr id="8294" name="Group 102"/>
          <p:cNvGraphicFramePr>
            <a:graphicFrameLocks noGrp="1"/>
          </p:cNvGraphicFramePr>
          <p:nvPr>
            <p:ph/>
          </p:nvPr>
        </p:nvGraphicFramePr>
        <p:xfrm>
          <a:off x="533400" y="1905000"/>
          <a:ext cx="8229600" cy="4800600"/>
        </p:xfrm>
        <a:graphic>
          <a:graphicData uri="http://schemas.openxmlformats.org/drawingml/2006/table">
            <a:tbl>
              <a:tblPr/>
              <a:tblGrid>
                <a:gridCol w="4114800"/>
                <a:gridCol w="4114800"/>
              </a:tblGrid>
              <a:tr h="78377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 </a:t>
                      </a:r>
                      <a:r>
                        <a:rPr kumimoji="0" lang="en-US" sz="2400" b="1" i="0" u="none" strike="noStrike" cap="none" normalizeH="0" baseline="0" dirty="0" err="1">
                          <a:ln>
                            <a:noFill/>
                          </a:ln>
                          <a:solidFill>
                            <a:schemeClr val="tx1"/>
                          </a:solidFill>
                          <a:effectLst/>
                          <a:latin typeface="Arial" charset="0"/>
                        </a:rPr>
                        <a:t>Giai</a:t>
                      </a:r>
                      <a:r>
                        <a:rPr kumimoji="0" lang="en-US" sz="2400" b="1" i="0" u="none" strike="noStrike" cap="none" normalizeH="0" baseline="0" dirty="0">
                          <a:ln>
                            <a:noFill/>
                          </a:ln>
                          <a:solidFill>
                            <a:schemeClr val="tx1"/>
                          </a:solidFill>
                          <a:effectLst/>
                          <a:latin typeface="Arial" charset="0"/>
                        </a:rPr>
                        <a:t> </a:t>
                      </a:r>
                      <a:r>
                        <a:rPr kumimoji="0" lang="en-US" sz="2400" b="1" i="0" u="none" strike="noStrike" cap="none" normalizeH="0" baseline="0" dirty="0" err="1">
                          <a:ln>
                            <a:noFill/>
                          </a:ln>
                          <a:solidFill>
                            <a:schemeClr val="tx1"/>
                          </a:solidFill>
                          <a:effectLst/>
                          <a:latin typeface="Arial" charset="0"/>
                        </a:rPr>
                        <a:t>đoạn</a:t>
                      </a:r>
                      <a:r>
                        <a:rPr kumimoji="0" lang="en-US" sz="2400" b="1" i="0" u="none" strike="noStrike" cap="none" normalizeH="0" baseline="0" dirty="0">
                          <a:ln>
                            <a:noFill/>
                          </a:ln>
                          <a:solidFill>
                            <a:schemeClr val="tx1"/>
                          </a:solidFill>
                          <a:effectLst/>
                          <a:latin typeface="Arial" charset="0"/>
                        </a:rPr>
                        <a:t> </a:t>
                      </a:r>
                      <a:r>
                        <a:rPr kumimoji="0" lang="en-US" sz="2400" b="1" i="0" u="none" strike="noStrike" cap="none" normalizeH="0" baseline="0" dirty="0" err="1">
                          <a:ln>
                            <a:noFill/>
                          </a:ln>
                          <a:solidFill>
                            <a:schemeClr val="tx1"/>
                          </a:solidFill>
                          <a:effectLst/>
                          <a:latin typeface="Arial" charset="0"/>
                        </a:rPr>
                        <a:t>đầu</a:t>
                      </a:r>
                      <a:endParaRPr kumimoji="0" lang="en-US" sz="2400" b="1"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Những</a:t>
                      </a:r>
                      <a:r>
                        <a:rPr kumimoji="0" lang="en-US" sz="2400" b="1" i="0" u="none" strike="noStrike" cap="none" normalizeH="0" baseline="0" dirty="0">
                          <a:ln>
                            <a:noFill/>
                          </a:ln>
                          <a:solidFill>
                            <a:schemeClr val="tx1"/>
                          </a:solidFill>
                          <a:effectLst/>
                          <a:latin typeface="Arial" charset="0"/>
                        </a:rPr>
                        <a:t> </a:t>
                      </a:r>
                      <a:r>
                        <a:rPr kumimoji="0" lang="en-US" sz="2400" b="1" i="0" u="none" strike="noStrike" cap="none" normalizeH="0" baseline="0" dirty="0" err="1">
                          <a:ln>
                            <a:noFill/>
                          </a:ln>
                          <a:solidFill>
                            <a:schemeClr val="tx1"/>
                          </a:solidFill>
                          <a:effectLst/>
                          <a:latin typeface="Arial" charset="0"/>
                        </a:rPr>
                        <a:t>năm</a:t>
                      </a:r>
                      <a:r>
                        <a:rPr kumimoji="0" lang="en-US" sz="2400" b="1" i="0" u="none" strike="noStrike" cap="none" normalizeH="0" baseline="0" dirty="0">
                          <a:ln>
                            <a:noFill/>
                          </a:ln>
                          <a:solidFill>
                            <a:schemeClr val="tx1"/>
                          </a:solidFill>
                          <a:effectLst/>
                          <a:latin typeface="Arial" charset="0"/>
                        </a:rPr>
                        <a:t> 30 - 40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40168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91" name="Text Box 99"/>
          <p:cNvSpPr txBox="1">
            <a:spLocks noChangeArrowheads="1"/>
          </p:cNvSpPr>
          <p:nvPr/>
        </p:nvSpPr>
        <p:spPr bwMode="auto">
          <a:xfrm>
            <a:off x="609600" y="2590800"/>
            <a:ext cx="384810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b="1">
                <a:solidFill>
                  <a:srgbClr val="0000FF"/>
                </a:solidFill>
                <a:latin typeface="Times New Roman" pitchFamily="18" charset="0"/>
              </a:rPr>
              <a:t> Mục đích: Tự phát , bồng bột</a:t>
            </a:r>
          </a:p>
          <a:p>
            <a:pPr eaLnBrk="1" hangingPunct="1">
              <a:spcBef>
                <a:spcPct val="0"/>
              </a:spcBef>
              <a:buFontTx/>
              <a:buChar char="-"/>
            </a:pPr>
            <a:r>
              <a:rPr lang="en-US" altLang="vi-VN" sz="2400" b="1">
                <a:solidFill>
                  <a:srgbClr val="0000FF"/>
                </a:solidFill>
                <a:latin typeface="Times New Roman" pitchFamily="18" charset="0"/>
              </a:rPr>
              <a:t> Mục tiêu: Chưa xác định được kẻ thù, chỉ giải quyết những yêu cầu trước mắt</a:t>
            </a:r>
          </a:p>
          <a:p>
            <a:pPr eaLnBrk="1" hangingPunct="1">
              <a:spcBef>
                <a:spcPct val="0"/>
              </a:spcBef>
              <a:buFontTx/>
              <a:buChar char="-"/>
            </a:pPr>
            <a:endParaRPr lang="en-US" altLang="vi-VN" sz="2400" b="1">
              <a:solidFill>
                <a:srgbClr val="0000FF"/>
              </a:solidFill>
              <a:latin typeface="Times New Roman" pitchFamily="18" charset="0"/>
            </a:endParaRPr>
          </a:p>
          <a:p>
            <a:pPr eaLnBrk="1" hangingPunct="1">
              <a:spcBef>
                <a:spcPct val="0"/>
              </a:spcBef>
              <a:buFontTx/>
              <a:buChar char="-"/>
            </a:pPr>
            <a:endParaRPr lang="en-US" altLang="vi-VN" sz="2400" b="1">
              <a:solidFill>
                <a:srgbClr val="0000FF"/>
              </a:solidFill>
              <a:latin typeface="Times New Roman" pitchFamily="18" charset="0"/>
            </a:endParaRPr>
          </a:p>
          <a:p>
            <a:pPr eaLnBrk="1" hangingPunct="1">
              <a:spcBef>
                <a:spcPct val="0"/>
              </a:spcBef>
              <a:buFontTx/>
              <a:buChar char="-"/>
            </a:pPr>
            <a:r>
              <a:rPr lang="en-US" altLang="vi-VN" sz="2400" b="1">
                <a:solidFill>
                  <a:srgbClr val="0000FF"/>
                </a:solidFill>
                <a:latin typeface="Times New Roman" pitchFamily="18" charset="0"/>
              </a:rPr>
              <a:t> Hình thức: còn đơn giản</a:t>
            </a:r>
          </a:p>
          <a:p>
            <a:pPr eaLnBrk="1" hangingPunct="1">
              <a:spcBef>
                <a:spcPct val="0"/>
              </a:spcBef>
              <a:buFontTx/>
              <a:buChar char="-"/>
            </a:pPr>
            <a:endParaRPr lang="en-US" altLang="vi-VN" sz="2400" b="1">
              <a:solidFill>
                <a:srgbClr val="0000FF"/>
              </a:solidFill>
              <a:latin typeface="Times New Roman" pitchFamily="18" charset="0"/>
            </a:endParaRPr>
          </a:p>
          <a:p>
            <a:pPr eaLnBrk="1" hangingPunct="1">
              <a:spcBef>
                <a:spcPct val="0"/>
              </a:spcBef>
              <a:buFontTx/>
              <a:buChar char="-"/>
            </a:pPr>
            <a:r>
              <a:rPr lang="en-US" altLang="vi-VN" sz="2400" b="1">
                <a:solidFill>
                  <a:srgbClr val="0000FF"/>
                </a:solidFill>
                <a:latin typeface="Times New Roman" pitchFamily="18" charset="0"/>
              </a:rPr>
              <a:t> Trình độ nhận thức: còn hạn chế </a:t>
            </a:r>
          </a:p>
          <a:p>
            <a:pPr eaLnBrk="1" hangingPunct="1">
              <a:spcBef>
                <a:spcPct val="0"/>
              </a:spcBef>
              <a:buFontTx/>
              <a:buChar char="-"/>
            </a:pPr>
            <a:endParaRPr lang="en-US" altLang="vi-VN" sz="2400" b="1">
              <a:solidFill>
                <a:srgbClr val="0000FF"/>
              </a:solidFill>
              <a:latin typeface="Times New Roman" pitchFamily="18" charset="0"/>
            </a:endParaRPr>
          </a:p>
        </p:txBody>
      </p:sp>
      <p:sp>
        <p:nvSpPr>
          <p:cNvPr id="8293" name="Text Box 101"/>
          <p:cNvSpPr txBox="1">
            <a:spLocks noChangeArrowheads="1"/>
          </p:cNvSpPr>
          <p:nvPr/>
        </p:nvSpPr>
        <p:spPr bwMode="auto">
          <a:xfrm>
            <a:off x="4724400" y="2590800"/>
            <a:ext cx="3962400" cy="415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b="1">
                <a:solidFill>
                  <a:srgbClr val="0000FF"/>
                </a:solidFill>
                <a:latin typeface="Times New Roman" pitchFamily="18" charset="0"/>
              </a:rPr>
              <a:t> Mục đích: Đấu tranh có tổ chức, có mục đích rõ ràng</a:t>
            </a:r>
          </a:p>
          <a:p>
            <a:pPr eaLnBrk="1" hangingPunct="1">
              <a:spcBef>
                <a:spcPct val="0"/>
              </a:spcBef>
              <a:buFontTx/>
              <a:buChar char="-"/>
            </a:pPr>
            <a:r>
              <a:rPr lang="en-US" altLang="vi-VN" sz="2400" b="1">
                <a:solidFill>
                  <a:srgbClr val="0000FF"/>
                </a:solidFill>
                <a:latin typeface="Times New Roman" pitchFamily="18" charset="0"/>
              </a:rPr>
              <a:t> Mục tiêu: Đã xác định được kẻ thù, không chỉ đòi quyền lợi trước mắt mà còn có mục tiêu về chính trị rõ ràng</a:t>
            </a:r>
          </a:p>
          <a:p>
            <a:pPr eaLnBrk="1" hangingPunct="1">
              <a:spcBef>
                <a:spcPct val="0"/>
              </a:spcBef>
              <a:buFontTx/>
              <a:buNone/>
            </a:pPr>
            <a:r>
              <a:rPr lang="en-US" altLang="vi-VN" sz="2400">
                <a:solidFill>
                  <a:srgbClr val="0000FF"/>
                </a:solidFill>
                <a:latin typeface="Times New Roman" pitchFamily="18" charset="0"/>
              </a:rPr>
              <a:t>- </a:t>
            </a:r>
            <a:r>
              <a:rPr lang="en-US" altLang="vi-VN" sz="2400" b="1">
                <a:solidFill>
                  <a:srgbClr val="0000FF"/>
                </a:solidFill>
                <a:latin typeface="Times New Roman" pitchFamily="18" charset="0"/>
              </a:rPr>
              <a:t>Hình thức: Phối hợp nhiều hình thức đấu tranh</a:t>
            </a:r>
          </a:p>
          <a:p>
            <a:pPr eaLnBrk="1" hangingPunct="1">
              <a:spcBef>
                <a:spcPct val="0"/>
              </a:spcBef>
              <a:buFontTx/>
              <a:buNone/>
            </a:pPr>
            <a:r>
              <a:rPr lang="en-US" altLang="vi-VN" sz="2400">
                <a:solidFill>
                  <a:srgbClr val="0000FF"/>
                </a:solidFill>
                <a:latin typeface="Times New Roman" pitchFamily="18" charset="0"/>
              </a:rPr>
              <a:t>- </a:t>
            </a:r>
            <a:r>
              <a:rPr lang="en-US" altLang="vi-VN" sz="2400" b="1">
                <a:solidFill>
                  <a:srgbClr val="0000FF"/>
                </a:solidFill>
                <a:latin typeface="Times New Roman" pitchFamily="18" charset="0"/>
              </a:rPr>
              <a:t>Trình độ nhận thức đã phát triển.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withEffect">
                                  <p:stCondLst>
                                    <p:cond delay="0"/>
                                  </p:stCondLst>
                                  <p:childTnLst>
                                    <p:set>
                                      <p:cBhvr>
                                        <p:cTn id="6" dur="1" fill="hold">
                                          <p:stCondLst>
                                            <p:cond delay="0"/>
                                          </p:stCondLst>
                                        </p:cTn>
                                        <p:tgtEl>
                                          <p:spTgt spid="8263"/>
                                        </p:tgtEl>
                                        <p:attrNameLst>
                                          <p:attrName>style.visibility</p:attrName>
                                        </p:attrNameLst>
                                      </p:cBhvr>
                                      <p:to>
                                        <p:strVal val="visible"/>
                                      </p:to>
                                    </p:set>
                                    <p:animEffect transition="in" filter="plus(in)">
                                      <p:cBhvr>
                                        <p:cTn id="7" dur="2000"/>
                                        <p:tgtEl>
                                          <p:spTgt spid="82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8264"/>
                                        </p:tgtEl>
                                        <p:attrNameLst>
                                          <p:attrName>style.visibility</p:attrName>
                                        </p:attrNameLst>
                                      </p:cBhvr>
                                      <p:to>
                                        <p:strVal val="visible"/>
                                      </p:to>
                                    </p:set>
                                    <p:animEffect transition="in" filter="plus(in)">
                                      <p:cBhvr>
                                        <p:cTn id="12" dur="2000"/>
                                        <p:tgtEl>
                                          <p:spTgt spid="8264"/>
                                        </p:tgtEl>
                                      </p:cBhvr>
                                    </p:animEffect>
                                  </p:childTnLst>
                                </p:cTn>
                              </p:par>
                              <p:par>
                                <p:cTn id="13" presetID="2" presetClass="entr" presetSubtype="4" fill="hold" nodeType="withEffect">
                                  <p:stCondLst>
                                    <p:cond delay="0"/>
                                  </p:stCondLst>
                                  <p:childTnLst>
                                    <p:set>
                                      <p:cBhvr>
                                        <p:cTn id="14" dur="1" fill="hold">
                                          <p:stCondLst>
                                            <p:cond delay="0"/>
                                          </p:stCondLst>
                                        </p:cTn>
                                        <p:tgtEl>
                                          <p:spTgt spid="8294"/>
                                        </p:tgtEl>
                                        <p:attrNameLst>
                                          <p:attrName>style.visibility</p:attrName>
                                        </p:attrNameLst>
                                      </p:cBhvr>
                                      <p:to>
                                        <p:strVal val="visible"/>
                                      </p:to>
                                    </p:set>
                                    <p:anim calcmode="lin" valueType="num">
                                      <p:cBhvr additive="base">
                                        <p:cTn id="15" dur="500" fill="hold"/>
                                        <p:tgtEl>
                                          <p:spTgt spid="8294"/>
                                        </p:tgtEl>
                                        <p:attrNameLst>
                                          <p:attrName>ppt_x</p:attrName>
                                        </p:attrNameLst>
                                      </p:cBhvr>
                                      <p:tavLst>
                                        <p:tav tm="0">
                                          <p:val>
                                            <p:strVal val="#ppt_x"/>
                                          </p:val>
                                        </p:tav>
                                        <p:tav tm="100000">
                                          <p:val>
                                            <p:strVal val="#ppt_x"/>
                                          </p:val>
                                        </p:tav>
                                      </p:tavLst>
                                    </p:anim>
                                    <p:anim calcmode="lin" valueType="num">
                                      <p:cBhvr additive="base">
                                        <p:cTn id="16" dur="500" fill="hold"/>
                                        <p:tgtEl>
                                          <p:spTgt spid="8294"/>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8291">
                                            <p:txEl>
                                              <p:pRg st="0" end="0"/>
                                            </p:txEl>
                                          </p:spTgt>
                                        </p:tgtEl>
                                        <p:attrNameLst>
                                          <p:attrName>style.visibility</p:attrName>
                                        </p:attrNameLst>
                                      </p:cBhvr>
                                      <p:to>
                                        <p:strVal val="visible"/>
                                      </p:to>
                                    </p:set>
                                    <p:anim calcmode="lin" valueType="num">
                                      <p:cBhvr additive="base">
                                        <p:cTn id="21" dur="500" fill="hold"/>
                                        <p:tgtEl>
                                          <p:spTgt spid="8291">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8293">
                                            <p:txEl>
                                              <p:pRg st="0" end="0"/>
                                            </p:txEl>
                                          </p:spTgt>
                                        </p:tgtEl>
                                        <p:attrNameLst>
                                          <p:attrName>style.visibility</p:attrName>
                                        </p:attrNameLst>
                                      </p:cBhvr>
                                      <p:to>
                                        <p:strVal val="visible"/>
                                      </p:to>
                                    </p:set>
                                    <p:anim calcmode="lin" valueType="num">
                                      <p:cBhvr additive="base">
                                        <p:cTn id="27" dur="500" fill="hold"/>
                                        <p:tgtEl>
                                          <p:spTgt spid="8293">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29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nodeType="clickEffect">
                                  <p:stCondLst>
                                    <p:cond delay="0"/>
                                  </p:stCondLst>
                                  <p:childTnLst>
                                    <p:set>
                                      <p:cBhvr>
                                        <p:cTn id="32" dur="1" fill="hold">
                                          <p:stCondLst>
                                            <p:cond delay="0"/>
                                          </p:stCondLst>
                                        </p:cTn>
                                        <p:tgtEl>
                                          <p:spTgt spid="8291">
                                            <p:txEl>
                                              <p:pRg st="1" end="1"/>
                                            </p:txEl>
                                          </p:spTgt>
                                        </p:tgtEl>
                                        <p:attrNameLst>
                                          <p:attrName>style.visibility</p:attrName>
                                        </p:attrNameLst>
                                      </p:cBhvr>
                                      <p:to>
                                        <p:strVal val="visible"/>
                                      </p:to>
                                    </p:set>
                                    <p:animEffect transition="in" filter="barn(inVertical)">
                                      <p:cBhvr>
                                        <p:cTn id="33" dur="500"/>
                                        <p:tgtEl>
                                          <p:spTgt spid="8291">
                                            <p:txEl>
                                              <p:pRg st="1" end="1"/>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21" fill="hold" nodeType="clickEffect">
                                  <p:stCondLst>
                                    <p:cond delay="0"/>
                                  </p:stCondLst>
                                  <p:childTnLst>
                                    <p:set>
                                      <p:cBhvr>
                                        <p:cTn id="37" dur="1" fill="hold">
                                          <p:stCondLst>
                                            <p:cond delay="0"/>
                                          </p:stCondLst>
                                        </p:cTn>
                                        <p:tgtEl>
                                          <p:spTgt spid="8293">
                                            <p:txEl>
                                              <p:pRg st="1" end="1"/>
                                            </p:txEl>
                                          </p:spTgt>
                                        </p:tgtEl>
                                        <p:attrNameLst>
                                          <p:attrName>style.visibility</p:attrName>
                                        </p:attrNameLst>
                                      </p:cBhvr>
                                      <p:to>
                                        <p:strVal val="visible"/>
                                      </p:to>
                                    </p:set>
                                    <p:animEffect transition="in" filter="barn(inVertical)">
                                      <p:cBhvr>
                                        <p:cTn id="38" dur="500"/>
                                        <p:tgtEl>
                                          <p:spTgt spid="8293">
                                            <p:txEl>
                                              <p:pRg st="1" end="1"/>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4" fill="hold" nodeType="clickEffect">
                                  <p:stCondLst>
                                    <p:cond delay="0"/>
                                  </p:stCondLst>
                                  <p:childTnLst>
                                    <p:set>
                                      <p:cBhvr>
                                        <p:cTn id="42" dur="1" fill="hold">
                                          <p:stCondLst>
                                            <p:cond delay="0"/>
                                          </p:stCondLst>
                                        </p:cTn>
                                        <p:tgtEl>
                                          <p:spTgt spid="8291">
                                            <p:txEl>
                                              <p:pRg st="4" end="4"/>
                                            </p:txEl>
                                          </p:spTgt>
                                        </p:tgtEl>
                                        <p:attrNameLst>
                                          <p:attrName>style.visibility</p:attrName>
                                        </p:attrNameLst>
                                      </p:cBhvr>
                                      <p:to>
                                        <p:strVal val="visible"/>
                                      </p:to>
                                    </p:set>
                                    <p:animEffect transition="in" filter="wipe(down)">
                                      <p:cBhvr>
                                        <p:cTn id="43" dur="500"/>
                                        <p:tgtEl>
                                          <p:spTgt spid="8291">
                                            <p:txEl>
                                              <p:pRg st="4" end="4"/>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4" fill="hold" nodeType="clickEffect">
                                  <p:stCondLst>
                                    <p:cond delay="0"/>
                                  </p:stCondLst>
                                  <p:childTnLst>
                                    <p:set>
                                      <p:cBhvr>
                                        <p:cTn id="47" dur="1" fill="hold">
                                          <p:stCondLst>
                                            <p:cond delay="0"/>
                                          </p:stCondLst>
                                        </p:cTn>
                                        <p:tgtEl>
                                          <p:spTgt spid="8293">
                                            <p:txEl>
                                              <p:pRg st="2" end="2"/>
                                            </p:txEl>
                                          </p:spTgt>
                                        </p:tgtEl>
                                        <p:attrNameLst>
                                          <p:attrName>style.visibility</p:attrName>
                                        </p:attrNameLst>
                                      </p:cBhvr>
                                      <p:to>
                                        <p:strVal val="visible"/>
                                      </p:to>
                                    </p:set>
                                    <p:animEffect transition="in" filter="wipe(down)">
                                      <p:cBhvr>
                                        <p:cTn id="48" dur="500"/>
                                        <p:tgtEl>
                                          <p:spTgt spid="8293">
                                            <p:txEl>
                                              <p:pRg st="2" end="2"/>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6" presetClass="entr" presetSubtype="16" fill="hold" nodeType="clickEffect">
                                  <p:stCondLst>
                                    <p:cond delay="0"/>
                                  </p:stCondLst>
                                  <p:childTnLst>
                                    <p:set>
                                      <p:cBhvr>
                                        <p:cTn id="52" dur="1" fill="hold">
                                          <p:stCondLst>
                                            <p:cond delay="0"/>
                                          </p:stCondLst>
                                        </p:cTn>
                                        <p:tgtEl>
                                          <p:spTgt spid="8291">
                                            <p:txEl>
                                              <p:pRg st="6" end="6"/>
                                            </p:txEl>
                                          </p:spTgt>
                                        </p:tgtEl>
                                        <p:attrNameLst>
                                          <p:attrName>style.visibility</p:attrName>
                                        </p:attrNameLst>
                                      </p:cBhvr>
                                      <p:to>
                                        <p:strVal val="visible"/>
                                      </p:to>
                                    </p:set>
                                    <p:animEffect transition="in" filter="circle(in)">
                                      <p:cBhvr>
                                        <p:cTn id="53" dur="2000"/>
                                        <p:tgtEl>
                                          <p:spTgt spid="8291">
                                            <p:txEl>
                                              <p:pRg st="6" end="6"/>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6" presetClass="entr" presetSubtype="16" fill="hold" nodeType="clickEffect">
                                  <p:stCondLst>
                                    <p:cond delay="0"/>
                                  </p:stCondLst>
                                  <p:childTnLst>
                                    <p:set>
                                      <p:cBhvr>
                                        <p:cTn id="57" dur="1" fill="hold">
                                          <p:stCondLst>
                                            <p:cond delay="0"/>
                                          </p:stCondLst>
                                        </p:cTn>
                                        <p:tgtEl>
                                          <p:spTgt spid="8293">
                                            <p:txEl>
                                              <p:pRg st="3" end="3"/>
                                            </p:txEl>
                                          </p:spTgt>
                                        </p:tgtEl>
                                        <p:attrNameLst>
                                          <p:attrName>style.visibility</p:attrName>
                                        </p:attrNameLst>
                                      </p:cBhvr>
                                      <p:to>
                                        <p:strVal val="visible"/>
                                      </p:to>
                                    </p:set>
                                    <p:animEffect transition="in" filter="circle(in)">
                                      <p:cBhvr>
                                        <p:cTn id="58" dur="2000"/>
                                        <p:tgtEl>
                                          <p:spTgt spid="829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63" grpId="0" animBg="1"/>
      <p:bldP spid="826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00025" y="228600"/>
            <a:ext cx="8715375" cy="533400"/>
          </a:xfrm>
        </p:spPr>
        <p:txBody>
          <a:bodyPr/>
          <a:lstStyle/>
          <a:p>
            <a:pPr eaLnBrk="1" hangingPunct="1"/>
            <a:r>
              <a:rPr lang="en-US" altLang="vi-VN" sz="3200" b="1" smtClean="0">
                <a:solidFill>
                  <a:srgbClr val="FF0000"/>
                </a:solidFill>
              </a:rPr>
              <a:t>CÔNG VIỆC VỀ NHÀ</a:t>
            </a:r>
          </a:p>
        </p:txBody>
      </p:sp>
      <p:sp>
        <p:nvSpPr>
          <p:cNvPr id="18435" name="Rectangle 3"/>
          <p:cNvSpPr>
            <a:spLocks noGrp="1" noChangeArrowheads="1"/>
          </p:cNvSpPr>
          <p:nvPr>
            <p:ph type="body" idx="1"/>
          </p:nvPr>
        </p:nvSpPr>
        <p:spPr>
          <a:xfrm>
            <a:off x="381000" y="990600"/>
            <a:ext cx="8458200" cy="5181600"/>
          </a:xfrm>
          <a:extLst>
            <a:ext uri="{91240B29-F687-4F45-9708-019B960494DF}">
              <a14:hiddenLine xmlns:a14="http://schemas.microsoft.com/office/drawing/2010/main" w="9525">
                <a:solidFill>
                  <a:srgbClr val="0000FF"/>
                </a:solidFill>
                <a:miter lim="800000"/>
                <a:headEnd/>
                <a:tailEnd/>
              </a14:hiddenLine>
            </a:ext>
          </a:extLst>
        </p:spPr>
        <p:txBody>
          <a:bodyPr/>
          <a:lstStyle/>
          <a:p>
            <a:pPr marL="609600" indent="-609600" algn="just" eaLnBrk="1" hangingPunct="1">
              <a:buFontTx/>
              <a:buAutoNum type="arabicPeriod"/>
            </a:pPr>
            <a:r>
              <a:rPr lang="en-US" altLang="vi-VN" smtClean="0">
                <a:solidFill>
                  <a:srgbClr val="0000FF"/>
                </a:solidFill>
              </a:rPr>
              <a:t>Học bài </a:t>
            </a:r>
          </a:p>
          <a:p>
            <a:pPr marL="609600" indent="-609600" algn="just" eaLnBrk="1" hangingPunct="1">
              <a:buFontTx/>
              <a:buAutoNum type="arabicPeriod"/>
            </a:pPr>
            <a:r>
              <a:rPr lang="en-US" altLang="vi-VN" smtClean="0">
                <a:solidFill>
                  <a:srgbClr val="0000FF"/>
                </a:solidFill>
              </a:rPr>
              <a:t>Chuẩn bị bài – tiết 7, phần II</a:t>
            </a:r>
          </a:p>
          <a:p>
            <a:pPr marL="609600" indent="-609600" algn="ctr" eaLnBrk="1" hangingPunct="1">
              <a:buFontTx/>
              <a:buNone/>
            </a:pPr>
            <a:r>
              <a:rPr lang="en-US" altLang="vi-VN" b="1" smtClean="0">
                <a:solidFill>
                  <a:srgbClr val="0000FF"/>
                </a:solidFill>
              </a:rPr>
              <a:t>	SỰ R A ĐỜI CỦA CHỦ NGHĨA MÁC</a:t>
            </a:r>
          </a:p>
          <a:p>
            <a:pPr marL="609600" indent="-609600" eaLnBrk="1" hangingPunct="1">
              <a:buFontTx/>
              <a:buNone/>
            </a:pPr>
            <a:r>
              <a:rPr lang="en-US" altLang="vi-VN" b="1" i="1" smtClean="0">
                <a:solidFill>
                  <a:srgbClr val="0000FF"/>
                </a:solidFill>
              </a:rPr>
              <a:t>Gợi ý chuẩn bị bài:</a:t>
            </a:r>
          </a:p>
          <a:p>
            <a:pPr marL="609600" indent="-609600" algn="just" eaLnBrk="1" hangingPunct="1">
              <a:buFontTx/>
              <a:buChar char="-"/>
            </a:pPr>
            <a:r>
              <a:rPr lang="en-US" altLang="vi-VN" smtClean="0">
                <a:solidFill>
                  <a:srgbClr val="0000FF"/>
                </a:solidFill>
              </a:rPr>
              <a:t>Tiểu sử Mác và Enghen.</a:t>
            </a:r>
          </a:p>
          <a:p>
            <a:pPr marL="609600" indent="-609600" algn="just" eaLnBrk="1" hangingPunct="1">
              <a:buFontTx/>
              <a:buChar char="-"/>
            </a:pPr>
            <a:r>
              <a:rPr lang="en-US" altLang="vi-VN" smtClean="0">
                <a:solidFill>
                  <a:srgbClr val="0000FF"/>
                </a:solidFill>
              </a:rPr>
              <a:t>Nội dung cơ bản của </a:t>
            </a:r>
            <a:r>
              <a:rPr lang="en-US" altLang="vi-VN" i="1" smtClean="0">
                <a:solidFill>
                  <a:srgbClr val="0000FF"/>
                </a:solidFill>
              </a:rPr>
              <a:t>Tuyên ngôn của Đảng cộng sản.</a:t>
            </a:r>
          </a:p>
          <a:p>
            <a:pPr marL="609600" indent="-609600" algn="just" eaLnBrk="1" hangingPunct="1">
              <a:buFontTx/>
              <a:buChar char="-"/>
            </a:pPr>
            <a:r>
              <a:rPr lang="en-US" altLang="vi-VN" smtClean="0">
                <a:solidFill>
                  <a:srgbClr val="0000FF"/>
                </a:solidFill>
              </a:rPr>
              <a:t>Vai trò của Quốc tế thứ nhất đối với phong trào công nhân.</a:t>
            </a:r>
          </a:p>
        </p:txBody>
      </p:sp>
      <p:sp>
        <p:nvSpPr>
          <p:cNvPr id="18436" name="Line 4"/>
          <p:cNvSpPr>
            <a:spLocks noChangeShapeType="1"/>
          </p:cNvSpPr>
          <p:nvPr/>
        </p:nvSpPr>
        <p:spPr bwMode="auto">
          <a:xfrm>
            <a:off x="0" y="838200"/>
            <a:ext cx="91440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87325" y="68263"/>
            <a:ext cx="8915400" cy="762000"/>
          </a:xfrm>
        </p:spPr>
        <p:txBody>
          <a:bodyPr anchor="ctr"/>
          <a:lstStyle/>
          <a:p>
            <a:pPr eaLnBrk="1" hangingPunct="1"/>
            <a:r>
              <a:rPr lang="en-US" altLang="vi-VN" sz="2400" b="1" u="sng" smtClean="0">
                <a:solidFill>
                  <a:srgbClr val="0000FF"/>
                </a:solidFill>
                <a:latin typeface="Times New Roman" pitchFamily="18" charset="0"/>
              </a:rPr>
              <a:t>TIẾT 6 - </a:t>
            </a:r>
            <a:r>
              <a:rPr lang="en-US" altLang="vi-VN" sz="2400" b="1" smtClean="0">
                <a:solidFill>
                  <a:srgbClr val="FF3300"/>
                </a:solidFill>
                <a:latin typeface="Times New Roman" pitchFamily="18" charset="0"/>
                <a:cs typeface="Times New Roman" pitchFamily="18" charset="0"/>
              </a:rPr>
              <a:t>PHONG TRÀO CÔNG NHÂN QUỐC TẾ THẾ KỈ XIX.</a:t>
            </a:r>
            <a:endParaRPr lang="en-US" altLang="vi-VN" sz="2400" b="1" smtClean="0">
              <a:solidFill>
                <a:srgbClr val="0000FF"/>
              </a:solidFill>
              <a:latin typeface="Times New Roman" pitchFamily="18" charset="0"/>
              <a:cs typeface="Times New Roman" pitchFamily="18" charset="0"/>
            </a:endParaRPr>
          </a:p>
        </p:txBody>
      </p:sp>
      <p:sp>
        <p:nvSpPr>
          <p:cNvPr id="4099" name="Rectangle 3"/>
          <p:cNvSpPr>
            <a:spLocks noGrp="1" noChangeArrowheads="1"/>
          </p:cNvSpPr>
          <p:nvPr>
            <p:ph type="subTitle" idx="1"/>
          </p:nvPr>
        </p:nvSpPr>
        <p:spPr>
          <a:xfrm>
            <a:off x="1600200" y="742950"/>
            <a:ext cx="6705600" cy="457200"/>
          </a:xfrm>
        </p:spPr>
        <p:txBody>
          <a:bodyPr/>
          <a:lstStyle/>
          <a:p>
            <a:pPr marL="812800" indent="-812800" algn="l" eaLnBrk="1" hangingPunct="1">
              <a:lnSpc>
                <a:spcPct val="90000"/>
              </a:lnSpc>
            </a:pPr>
            <a:r>
              <a:rPr lang="en-US" altLang="vi-VN" sz="2000" b="1" smtClean="0">
                <a:solidFill>
                  <a:srgbClr val="FF3300"/>
                </a:solidFill>
              </a:rPr>
              <a:t>I. PHONG TRÀO CÔNG NHÂN NỬA ĐẦU THẾ KỶ XIX</a:t>
            </a:r>
          </a:p>
        </p:txBody>
      </p:sp>
      <p:sp>
        <p:nvSpPr>
          <p:cNvPr id="7178" name="Text Box 10"/>
          <p:cNvSpPr txBox="1">
            <a:spLocks noChangeArrowheads="1"/>
          </p:cNvSpPr>
          <p:nvPr/>
        </p:nvSpPr>
        <p:spPr bwMode="auto">
          <a:xfrm>
            <a:off x="187325" y="1236663"/>
            <a:ext cx="792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u="sng">
                <a:solidFill>
                  <a:srgbClr val="0000FF"/>
                </a:solidFill>
              </a:rPr>
              <a:t>1. Phong trào đập phá máy móc và bãi công</a:t>
            </a:r>
          </a:p>
        </p:txBody>
      </p:sp>
      <p:grpSp>
        <p:nvGrpSpPr>
          <p:cNvPr id="7185" name="Group 17"/>
          <p:cNvGrpSpPr>
            <a:grpSpLocks/>
          </p:cNvGrpSpPr>
          <p:nvPr/>
        </p:nvGrpSpPr>
        <p:grpSpPr bwMode="auto">
          <a:xfrm>
            <a:off x="152400" y="1966913"/>
            <a:ext cx="7467600" cy="1884362"/>
            <a:chOff x="96" y="1239"/>
            <a:chExt cx="4704" cy="1187"/>
          </a:xfrm>
        </p:grpSpPr>
        <p:pic>
          <p:nvPicPr>
            <p:cNvPr id="4105"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 y="1239"/>
              <a:ext cx="3024" cy="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6" name="Text Box 12"/>
            <p:cNvSpPr txBox="1">
              <a:spLocks noChangeArrowheads="1"/>
            </p:cNvSpPr>
            <p:nvPr/>
          </p:nvSpPr>
          <p:spPr bwMode="auto">
            <a:xfrm>
              <a:off x="3216" y="1680"/>
              <a:ext cx="158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vi-VN" sz="1800"/>
                <a:t>Lao động trẻ em trong hầm mỏ của Anh</a:t>
              </a:r>
            </a:p>
          </p:txBody>
        </p:sp>
      </p:grpSp>
      <p:grpSp>
        <p:nvGrpSpPr>
          <p:cNvPr id="7184" name="Group 16"/>
          <p:cNvGrpSpPr>
            <a:grpSpLocks/>
          </p:cNvGrpSpPr>
          <p:nvPr/>
        </p:nvGrpSpPr>
        <p:grpSpPr bwMode="auto">
          <a:xfrm>
            <a:off x="152400" y="4038600"/>
            <a:ext cx="8991600" cy="2843213"/>
            <a:chOff x="96" y="2544"/>
            <a:chExt cx="5664" cy="1791"/>
          </a:xfrm>
        </p:grpSpPr>
        <p:sp>
          <p:nvSpPr>
            <p:cNvPr id="4103" name="Text Box 14"/>
            <p:cNvSpPr txBox="1">
              <a:spLocks noChangeArrowheads="1"/>
            </p:cNvSpPr>
            <p:nvPr/>
          </p:nvSpPr>
          <p:spPr bwMode="auto">
            <a:xfrm>
              <a:off x="96" y="2544"/>
              <a:ext cx="2640" cy="1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1800">
                  <a:solidFill>
                    <a:srgbClr val="0000FF"/>
                  </a:solidFill>
                </a:rPr>
                <a:t>“Tuổi chưa lao động,</a:t>
              </a:r>
            </a:p>
            <a:p>
              <a:pPr eaLnBrk="1" hangingPunct="1">
                <a:spcBef>
                  <a:spcPct val="50000"/>
                </a:spcBef>
                <a:buFontTx/>
                <a:buNone/>
              </a:pPr>
              <a:r>
                <a:rPr lang="en-US" altLang="vi-VN" sz="1800">
                  <a:solidFill>
                    <a:srgbClr val="0000FF"/>
                  </a:solidFill>
                </a:rPr>
                <a:t>Tuổi vàng ấu thơ</a:t>
              </a:r>
            </a:p>
            <a:p>
              <a:pPr eaLnBrk="1" hangingPunct="1">
                <a:spcBef>
                  <a:spcPct val="50000"/>
                </a:spcBef>
                <a:buFontTx/>
                <a:buNone/>
              </a:pPr>
              <a:r>
                <a:rPr lang="en-US" altLang="vi-VN" sz="1800">
                  <a:solidFill>
                    <a:srgbClr val="0000FF"/>
                  </a:solidFill>
                </a:rPr>
                <a:t>Mà sao em phải làm ngơ</a:t>
              </a:r>
            </a:p>
            <a:p>
              <a:pPr eaLnBrk="1" hangingPunct="1">
                <a:spcBef>
                  <a:spcPct val="50000"/>
                </a:spcBef>
                <a:buFontTx/>
                <a:buNone/>
              </a:pPr>
              <a:r>
                <a:rPr lang="en-US" altLang="vi-VN" sz="1800">
                  <a:solidFill>
                    <a:srgbClr val="0000FF"/>
                  </a:solidFill>
                </a:rPr>
                <a:t>Bánh xe xưởng máy vật vờ quay quay.</a:t>
              </a:r>
            </a:p>
            <a:p>
              <a:pPr eaLnBrk="1" hangingPunct="1">
                <a:spcBef>
                  <a:spcPct val="50000"/>
                </a:spcBef>
                <a:buFontTx/>
                <a:buNone/>
              </a:pPr>
              <a:r>
                <a:rPr lang="en-US" altLang="vi-VN" sz="1800">
                  <a:solidFill>
                    <a:srgbClr val="0000FF"/>
                  </a:solidFill>
                </a:rPr>
                <a:t>Nhớ cánh đồng vàng, bị trói tay</a:t>
              </a:r>
            </a:p>
            <a:p>
              <a:pPr eaLnBrk="1" hangingPunct="1">
                <a:spcBef>
                  <a:spcPct val="50000"/>
                </a:spcBef>
                <a:buFontTx/>
                <a:buNone/>
              </a:pPr>
              <a:r>
                <a:rPr lang="en-US" altLang="vi-VN" sz="1800">
                  <a:solidFill>
                    <a:srgbClr val="0000FF"/>
                  </a:solidFill>
                </a:rPr>
                <a:t>Cái thân nô lệ mệt nhoài là em!</a:t>
              </a:r>
            </a:p>
          </p:txBody>
        </p:sp>
        <p:sp>
          <p:nvSpPr>
            <p:cNvPr id="4104" name="Text Box 15"/>
            <p:cNvSpPr txBox="1">
              <a:spLocks noChangeArrowheads="1"/>
            </p:cNvSpPr>
            <p:nvPr/>
          </p:nvSpPr>
          <p:spPr bwMode="auto">
            <a:xfrm>
              <a:off x="2832" y="2544"/>
              <a:ext cx="2928" cy="1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1800">
                  <a:solidFill>
                    <a:srgbClr val="0000FF"/>
                  </a:solidFill>
                </a:rPr>
                <a:t>Ước gì ra nội cỏ êm,</a:t>
              </a:r>
            </a:p>
            <a:p>
              <a:pPr eaLnBrk="1" hangingPunct="1">
                <a:spcBef>
                  <a:spcPct val="50000"/>
                </a:spcBef>
                <a:buFontTx/>
                <a:buNone/>
              </a:pPr>
              <a:r>
                <a:rPr lang="en-US" altLang="vi-VN" sz="1800">
                  <a:solidFill>
                    <a:srgbClr val="0000FF"/>
                  </a:solidFill>
                </a:rPr>
                <a:t>Kéo tràn một giấc cho quên nhọc nhằn.</a:t>
              </a:r>
            </a:p>
            <a:p>
              <a:pPr eaLnBrk="1" hangingPunct="1">
                <a:spcBef>
                  <a:spcPct val="50000"/>
                </a:spcBef>
                <a:buFontTx/>
                <a:buNone/>
              </a:pPr>
              <a:r>
                <a:rPr lang="en-US" altLang="vi-VN" sz="1800">
                  <a:solidFill>
                    <a:srgbClr val="0000FF"/>
                  </a:solidFill>
                </a:rPr>
                <a:t>Vui vào cái buổi tầm tan,</a:t>
              </a:r>
            </a:p>
            <a:p>
              <a:pPr eaLnBrk="1" hangingPunct="1">
                <a:spcBef>
                  <a:spcPct val="50000"/>
                </a:spcBef>
                <a:buFontTx/>
                <a:buNone/>
              </a:pPr>
              <a:r>
                <a:rPr lang="en-US" altLang="vi-VN" sz="1800">
                  <a:solidFill>
                    <a:srgbClr val="0000FF"/>
                  </a:solidFill>
                </a:rPr>
                <a:t>Về nhà lại cảnh nghèo nàn lo âu</a:t>
              </a:r>
            </a:p>
            <a:p>
              <a:pPr eaLnBrk="1" hangingPunct="1">
                <a:spcBef>
                  <a:spcPct val="50000"/>
                </a:spcBef>
                <a:buFontTx/>
                <a:buNone/>
              </a:pPr>
              <a:r>
                <a:rPr lang="en-US" altLang="vi-VN" sz="1800">
                  <a:solidFill>
                    <a:srgbClr val="0000FF"/>
                  </a:solidFill>
                </a:rPr>
                <a:t>Gục đầu, ngực mẹ xanh xao</a:t>
              </a:r>
            </a:p>
            <a:p>
              <a:pPr eaLnBrk="1" hangingPunct="1">
                <a:spcBef>
                  <a:spcPct val="50000"/>
                </a:spcBef>
                <a:buFontTx/>
                <a:buNone/>
              </a:pPr>
              <a:r>
                <a:rPr lang="en-US" altLang="vi-VN" sz="1800">
                  <a:solidFill>
                    <a:srgbClr val="0000FF"/>
                  </a:solidFill>
                </a:rPr>
                <a:t>Càng thêm lòng mẹ âu sầu tái tê...</a:t>
              </a:r>
            </a:p>
            <a:p>
              <a:pPr eaLnBrk="1" hangingPunct="1">
                <a:spcBef>
                  <a:spcPct val="50000"/>
                </a:spcBef>
                <a:buFontTx/>
                <a:buNone/>
              </a:pPr>
              <a:r>
                <a:rPr lang="en-US" altLang="vi-VN" sz="1800">
                  <a:solidFill>
                    <a:srgbClr val="0000FF"/>
                  </a:solidFill>
                </a:rPr>
                <a:t>             Nhê-cra-xốp _”Tiếng khóc trẻ em”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8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1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952500" y="166688"/>
            <a:ext cx="6705600" cy="457200"/>
          </a:xfrm>
        </p:spPr>
        <p:txBody>
          <a:bodyPr/>
          <a:lstStyle/>
          <a:p>
            <a:pPr marL="812800" indent="-812800" algn="l" eaLnBrk="1" hangingPunct="1">
              <a:lnSpc>
                <a:spcPct val="90000"/>
              </a:lnSpc>
            </a:pPr>
            <a:r>
              <a:rPr lang="en-US" altLang="vi-VN" sz="2000" b="1" smtClean="0">
                <a:solidFill>
                  <a:srgbClr val="FF3300"/>
                </a:solidFill>
              </a:rPr>
              <a:t>I. PHONG TRÀO CÔNG NHÂN NỬA ĐẦU THẾ KỶ XIX</a:t>
            </a:r>
          </a:p>
        </p:txBody>
      </p:sp>
      <p:sp>
        <p:nvSpPr>
          <p:cNvPr id="5123" name="Text Box 6"/>
          <p:cNvSpPr txBox="1">
            <a:spLocks noChangeArrowheads="1"/>
          </p:cNvSpPr>
          <p:nvPr/>
        </p:nvSpPr>
        <p:spPr bwMode="auto">
          <a:xfrm>
            <a:off x="979488" y="608013"/>
            <a:ext cx="792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u="sng">
                <a:solidFill>
                  <a:srgbClr val="0000FF"/>
                </a:solidFill>
              </a:rPr>
              <a:t>1. Phong trào đập phá máy móc và bãi công</a:t>
            </a:r>
          </a:p>
        </p:txBody>
      </p:sp>
      <p:pic>
        <p:nvPicPr>
          <p:cNvPr id="512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00" y="1141413"/>
            <a:ext cx="6515100" cy="3367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5" name="Text Box 8"/>
          <p:cNvSpPr txBox="1">
            <a:spLocks noChangeArrowheads="1"/>
          </p:cNvSpPr>
          <p:nvPr/>
        </p:nvSpPr>
        <p:spPr bwMode="auto">
          <a:xfrm>
            <a:off x="952500" y="4486275"/>
            <a:ext cx="65151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vi-VN" sz="2400">
                <a:latin typeface="Times New Roman" pitchFamily="18" charset="0"/>
                <a:cs typeface="Times New Roman" pitchFamily="18" charset="0"/>
              </a:rPr>
              <a:t>Lao động trẻ em trong hầm mỏ của Anh</a:t>
            </a:r>
          </a:p>
        </p:txBody>
      </p:sp>
      <p:sp>
        <p:nvSpPr>
          <p:cNvPr id="5126" name="Text Box 11"/>
          <p:cNvSpPr txBox="1">
            <a:spLocks noChangeArrowheads="1"/>
          </p:cNvSpPr>
          <p:nvPr/>
        </p:nvSpPr>
        <p:spPr bwMode="auto">
          <a:xfrm>
            <a:off x="322263" y="5026025"/>
            <a:ext cx="830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solidFill>
                  <a:srgbClr val="FF3300"/>
                </a:solidFill>
              </a:rPr>
              <a:t>Vì sao giới chủ lại thích sử dụng lao động trẻ em?</a:t>
            </a:r>
          </a:p>
        </p:txBody>
      </p:sp>
      <p:sp>
        <p:nvSpPr>
          <p:cNvPr id="8204" name="Text Box 12"/>
          <p:cNvSpPr txBox="1">
            <a:spLocks noChangeArrowheads="1"/>
          </p:cNvSpPr>
          <p:nvPr/>
        </p:nvSpPr>
        <p:spPr bwMode="auto">
          <a:xfrm>
            <a:off x="342900" y="5638800"/>
            <a:ext cx="79248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Char char="-"/>
            </a:pPr>
            <a:r>
              <a:rPr lang="en-US" altLang="vi-VN" sz="2400">
                <a:solidFill>
                  <a:srgbClr val="0000FF"/>
                </a:solidFill>
              </a:rPr>
              <a:t> Sự phản kháng yếu ớt hoặc không có.</a:t>
            </a:r>
          </a:p>
          <a:p>
            <a:pPr eaLnBrk="1" hangingPunct="1">
              <a:spcBef>
                <a:spcPct val="50000"/>
              </a:spcBef>
              <a:buFontTx/>
              <a:buChar char="-"/>
            </a:pPr>
            <a:r>
              <a:rPr lang="en-US" altLang="vi-VN" sz="2400">
                <a:solidFill>
                  <a:srgbClr val="0000FF"/>
                </a:solidFill>
              </a:rPr>
              <a:t> Làm việc như người lớn nhưng trả lương thì thấp.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endParaRPr lang="vi-VN" altLang="vi-VN" smtClean="0">
              <a:latin typeface="Calibri" pitchFamily="34" charset="0"/>
            </a:endParaRPr>
          </a:p>
        </p:txBody>
      </p:sp>
      <p:sp>
        <p:nvSpPr>
          <p:cNvPr id="6147" name="Rectangle 3"/>
          <p:cNvSpPr>
            <a:spLocks noGrp="1" noChangeArrowheads="1"/>
          </p:cNvSpPr>
          <p:nvPr>
            <p:ph idx="1"/>
          </p:nvPr>
        </p:nvSpPr>
        <p:spPr/>
        <p:txBody>
          <a:bodyPr/>
          <a:lstStyle/>
          <a:p>
            <a:pPr eaLnBrk="1" hangingPunct="1"/>
            <a:endParaRPr lang="vi-VN" altLang="vi-VN" smtClean="0">
              <a:latin typeface="Calibri" pitchFamily="34" charset="0"/>
            </a:endParaRPr>
          </a:p>
        </p:txBody>
      </p:sp>
      <p:grpSp>
        <p:nvGrpSpPr>
          <p:cNvPr id="32772" name="Group 4"/>
          <p:cNvGrpSpPr>
            <a:grpSpLocks/>
          </p:cNvGrpSpPr>
          <p:nvPr/>
        </p:nvGrpSpPr>
        <p:grpSpPr bwMode="auto">
          <a:xfrm>
            <a:off x="76200" y="0"/>
            <a:ext cx="9144000" cy="6858000"/>
            <a:chOff x="2400" y="0"/>
            <a:chExt cx="3360" cy="2242"/>
          </a:xfrm>
        </p:grpSpPr>
        <p:pic>
          <p:nvPicPr>
            <p:cNvPr id="6150" name="Picture 5" descr="industrial-revolution-children-lab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0" y="0"/>
              <a:ext cx="3360" cy="2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Text Box 6"/>
            <p:cNvSpPr txBox="1">
              <a:spLocks noChangeArrowheads="1"/>
            </p:cNvSpPr>
            <p:nvPr/>
          </p:nvSpPr>
          <p:spPr bwMode="auto">
            <a:xfrm>
              <a:off x="2616" y="1951"/>
              <a:ext cx="2668" cy="191"/>
            </a:xfrm>
            <a:prstGeom prst="rect">
              <a:avLst/>
            </a:prstGeom>
            <a:ln/>
          </p:spPr>
          <p:style>
            <a:lnRef idx="3">
              <a:schemeClr val="lt1"/>
            </a:lnRef>
            <a:fillRef idx="1">
              <a:schemeClr val="accent5"/>
            </a:fillRef>
            <a:effectRef idx="1">
              <a:schemeClr val="accent5"/>
            </a:effectRef>
            <a:fontRef idx="minor">
              <a:schemeClr val="lt1"/>
            </a:fontRef>
          </p:style>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r>
                <a:rPr lang="en-US" sz="3200" b="1" dirty="0" err="1">
                  <a:solidFill>
                    <a:schemeClr val="bg1"/>
                  </a:solidFill>
                  <a:cs typeface="Times New Roman" pitchFamily="18" charset="0"/>
                </a:rPr>
                <a:t>Sử</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dụng</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lao</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động</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trẻ</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em</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trong</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nhà</a:t>
              </a:r>
              <a:r>
                <a:rPr lang="en-US" sz="3200" b="1" dirty="0">
                  <a:solidFill>
                    <a:schemeClr val="bg1"/>
                  </a:solidFill>
                  <a:cs typeface="Times New Roman" pitchFamily="18" charset="0"/>
                </a:rPr>
                <a:t> </a:t>
              </a:r>
              <a:r>
                <a:rPr lang="en-US" sz="3200" b="1" dirty="0" err="1">
                  <a:solidFill>
                    <a:schemeClr val="bg1"/>
                  </a:solidFill>
                  <a:cs typeface="Times New Roman" pitchFamily="18" charset="0"/>
                </a:rPr>
                <a:t>máy</a:t>
              </a:r>
              <a:endParaRPr lang="en-US" sz="3200" b="1" dirty="0">
                <a:solidFill>
                  <a:schemeClr val="bg1"/>
                </a:solidFill>
                <a:cs typeface="Times New Roman" pitchFamily="18" charset="0"/>
              </a:endParaRPr>
            </a:p>
          </p:txBody>
        </p:sp>
      </p:grpSp>
      <p:sp>
        <p:nvSpPr>
          <p:cNvPr id="8" name="Rectangle 76"/>
          <p:cNvSpPr txBox="1">
            <a:spLocks noChangeArrowheads="1"/>
          </p:cNvSpPr>
          <p:nvPr/>
        </p:nvSpPr>
        <p:spPr>
          <a:xfrm>
            <a:off x="49213" y="0"/>
            <a:ext cx="9144000" cy="6781800"/>
          </a:xfrm>
          <a:prstGeom prst="rect">
            <a:avLst/>
          </a:prstGeom>
        </p:spPr>
        <p:style>
          <a:lnRef idx="3">
            <a:schemeClr val="lt1"/>
          </a:lnRef>
          <a:fillRef idx="1">
            <a:schemeClr val="accent3"/>
          </a:fillRef>
          <a:effectRef idx="1">
            <a:schemeClr val="accent3"/>
          </a:effectRef>
          <a:fontRef idx="minor">
            <a:schemeClr val="lt1"/>
          </a:fontRef>
        </p:style>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0000"/>
              </a:lnSpc>
              <a:defRPr/>
            </a:pPr>
            <a:r>
              <a:rPr lang="en-US" altLang="vi-VN" sz="2200" dirty="0">
                <a:latin typeface="Times New Roman" panose="02020603050405020304" pitchFamily="18" charset="0"/>
                <a:cs typeface="Times New Roman" panose="02020603050405020304" pitchFamily="18" charset="0"/>
              </a:rPr>
              <a:t>(Máy móc làm cho lao động nhẹ nhàng, đơn giản, chứ không phải làm cho đời sông người lao động được nhẹ nhàng thoải mái hơn. Bọn tư bản lợi dụng máy móc để tăng cường bóc lột công nhân)</a:t>
            </a:r>
          </a:p>
          <a:p>
            <a:pPr eaLnBrk="1" hangingPunct="1">
              <a:lnSpc>
                <a:spcPct val="80000"/>
              </a:lnSpc>
              <a:defRPr/>
            </a:pPr>
            <a:r>
              <a:rPr lang="en-US" altLang="vi-VN" sz="2200" dirty="0">
                <a:latin typeface="Times New Roman" panose="02020603050405020304" pitchFamily="18" charset="0"/>
                <a:cs typeface="Times New Roman" panose="02020603050405020304" pitchFamily="18" charset="0"/>
              </a:rPr>
              <a:t>“Lực lượng sản xuất máy móc làm cho lao động trở nên nhẹ nhàng và đơn giản ư? Bon tư bản nói: Hay lắm! Bây giờ ta có thể thuê những công nhân không có kiến thức, thuê cả đàn bà và trẻ em, thật là tiện lợi!”</a:t>
            </a:r>
          </a:p>
          <a:p>
            <a:pPr eaLnBrk="1" hangingPunct="1">
              <a:lnSpc>
                <a:spcPct val="80000"/>
              </a:lnSpc>
              <a:defRPr/>
            </a:pPr>
            <a:r>
              <a:rPr lang="en-US" altLang="vi-VN" sz="2200" dirty="0">
                <a:latin typeface="Times New Roman" panose="02020603050405020304" pitchFamily="18" charset="0"/>
                <a:cs typeface="Times New Roman" panose="02020603050405020304" pitchFamily="18" charset="0"/>
              </a:rPr>
              <a:t>“Lực lượng sản xuất máy móc làm cho lao động trở nên nhẹ nhàng và đơn giản ư? Bon tư bản nói: Hay lắm! Bây giờ ta có thể kéo dài ngày lao động đến 10, 12, 14, 16 thậm chí đến 18 giờ!”</a:t>
            </a:r>
          </a:p>
          <a:p>
            <a:pPr eaLnBrk="1" hangingPunct="1">
              <a:lnSpc>
                <a:spcPct val="80000"/>
              </a:lnSpc>
              <a:defRPr/>
            </a:pPr>
            <a:r>
              <a:rPr lang="en-US" altLang="vi-VN" sz="2200" dirty="0">
                <a:latin typeface="Times New Roman" panose="02020603050405020304" pitchFamily="18" charset="0"/>
                <a:cs typeface="Times New Roman" panose="02020603050405020304" pitchFamily="18" charset="0"/>
              </a:rPr>
              <a:t>...vào bất cứ một nhà máy sợi nào vào năm 1830 ở Anh, Đức hoặc </a:t>
            </a:r>
            <a:r>
              <a:rPr lang="en-US" altLang="vi-VN" sz="2200" dirty="0" err="1">
                <a:latin typeface="Times New Roman" panose="02020603050405020304" pitchFamily="18" charset="0"/>
                <a:cs typeface="Times New Roman" panose="02020603050405020304" pitchFamily="18" charset="0"/>
              </a:rPr>
              <a:t>Mỹ</a:t>
            </a:r>
            <a:r>
              <a:rPr lang="en-US" altLang="vi-VN" sz="2200" dirty="0">
                <a:latin typeface="Times New Roman" panose="02020603050405020304" pitchFamily="18" charset="0"/>
                <a:cs typeface="Times New Roman" panose="02020603050405020304" pitchFamily="18" charset="0"/>
              </a:rPr>
              <a:t> đều thấy cảnh tượng như sau:</a:t>
            </a:r>
          </a:p>
          <a:p>
            <a:pPr eaLnBrk="1" hangingPunct="1">
              <a:lnSpc>
                <a:spcPct val="80000"/>
              </a:lnSpc>
              <a:defRPr/>
            </a:pPr>
            <a:r>
              <a:rPr lang="en-US" altLang="vi-VN" sz="2200" dirty="0">
                <a:latin typeface="Times New Roman" panose="02020603050405020304" pitchFamily="18" charset="0"/>
                <a:cs typeface="Times New Roman" panose="02020603050405020304" pitchFamily="18" charset="0"/>
              </a:rPr>
              <a:t>Đàn ông và đàn bà đứng chen chúc nhau, có cả trẻ em độ 12, 15 tuổi hoặc chỉ 5 và 4 tuổi giúp việc bên cạnh. Không khí dày đặc bụi bông và bụi cát làm ai nấy đều ho và chảy nước mắt. Một em bé 7 tuổi ngủ gật vì nó đã làm việc 12 giờ liền. Mẹ nó chưa biết thì tên cai đã đánh thức đứa bé dậy.</a:t>
            </a:r>
          </a:p>
          <a:p>
            <a:pPr eaLnBrk="1" hangingPunct="1">
              <a:lnSpc>
                <a:spcPct val="80000"/>
              </a:lnSpc>
              <a:defRPr/>
            </a:pPr>
            <a:r>
              <a:rPr lang="en-US" altLang="vi-VN" sz="2200" dirty="0">
                <a:latin typeface="Times New Roman" panose="02020603050405020304" pitchFamily="18" charset="0"/>
                <a:cs typeface="Times New Roman" panose="02020603050405020304" pitchFamily="18" charset="0"/>
              </a:rPr>
              <a:t>Bỗng một tiếng kêu thét. Một thiếu nữ mắt quầng sâu và ốm yếu, vì kiệt sức đã ngã vào máy đang chạy và bàn tay cô bị nghiến nát. Tên cai đến và chửi inh ỏi, nào là như thế làm giảm số lãi, nào là máy phải ngừng chạy để lau chùi. Nó chửi mãi cho đến khi một cô giá khác đến đứng máy thay cho người bị nạn. Trước cảnh tượng đó, rất nhiều người căm giận và công phẫn</a:t>
            </a:r>
          </a:p>
          <a:p>
            <a:pPr eaLnBrk="1" hangingPunct="1">
              <a:lnSpc>
                <a:spcPct val="80000"/>
              </a:lnSpc>
              <a:defRPr/>
            </a:pPr>
            <a:r>
              <a:rPr lang="en-US" altLang="vi-VN" sz="2200" dirty="0">
                <a:latin typeface="Times New Roman" panose="02020603050405020304" pitchFamily="18" charset="0"/>
                <a:cs typeface="Times New Roman" panose="02020603050405020304" pitchFamily="18" charset="0"/>
              </a:rPr>
              <a:t>Nhưng làm gì bây </a:t>
            </a:r>
            <a:r>
              <a:rPr lang="en-US" altLang="vi-VN" sz="2200" dirty="0" err="1">
                <a:latin typeface="Times New Roman" panose="02020603050405020304" pitchFamily="18" charset="0"/>
                <a:cs typeface="Times New Roman" panose="02020603050405020304" pitchFamily="18" charset="0"/>
              </a:rPr>
              <a:t>giờ?Họ</a:t>
            </a:r>
            <a:r>
              <a:rPr lang="en-US" altLang="vi-VN" sz="2200" dirty="0">
                <a:latin typeface="Times New Roman" panose="02020603050405020304" pitchFamily="18" charset="0"/>
                <a:cs typeface="Times New Roman" panose="02020603050405020304" pitchFamily="18" charset="0"/>
              </a:rPr>
              <a:t> trút nỗi căm hờn vào máy móc ...</a:t>
            </a:r>
          </a:p>
          <a:p>
            <a:pPr marL="0" indent="0" eaLnBrk="1" hangingPunct="1">
              <a:lnSpc>
                <a:spcPct val="80000"/>
              </a:lnSpc>
              <a:buFontTx/>
              <a:buNone/>
              <a:defRPr/>
            </a:pPr>
            <a:r>
              <a:rPr lang="en-US" altLang="vi-VN" sz="2200" dirty="0">
                <a:latin typeface="Times New Roman" panose="02020603050405020304" pitchFamily="18" charset="0"/>
                <a:cs typeface="Times New Roman" panose="02020603050405020304" pitchFamily="18" charset="0"/>
              </a:rPr>
              <a:t>                               </a:t>
            </a:r>
            <a:r>
              <a:rPr lang="en-US" altLang="vi-VN" sz="2200" dirty="0" err="1">
                <a:latin typeface="Times New Roman" panose="02020603050405020304" pitchFamily="18" charset="0"/>
                <a:cs typeface="Times New Roman" panose="02020603050405020304" pitchFamily="18" charset="0"/>
              </a:rPr>
              <a:t>Urgen</a:t>
            </a:r>
            <a:r>
              <a:rPr lang="en-US" altLang="vi-VN" sz="2200" dirty="0">
                <a:latin typeface="Times New Roman" panose="02020603050405020304" pitchFamily="18" charset="0"/>
                <a:cs typeface="Times New Roman" panose="02020603050405020304" pitchFamily="18" charset="0"/>
              </a:rPr>
              <a:t> </a:t>
            </a:r>
            <a:r>
              <a:rPr lang="en-US" altLang="vi-VN" sz="2200" dirty="0" err="1">
                <a:latin typeface="Times New Roman" panose="02020603050405020304" pitchFamily="18" charset="0"/>
                <a:cs typeface="Times New Roman" panose="02020603050405020304" pitchFamily="18" charset="0"/>
              </a:rPr>
              <a:t>Kutsinxki</a:t>
            </a:r>
            <a:r>
              <a:rPr lang="en-US" altLang="vi-VN" sz="2200" dirty="0">
                <a:latin typeface="Times New Roman" panose="02020603050405020304" pitchFamily="18" charset="0"/>
                <a:cs typeface="Times New Roman" panose="02020603050405020304" pitchFamily="18" charset="0"/>
              </a:rPr>
              <a:t>_ “Từ cây gậy đến nhà máy tự động”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32772"/>
                                        </p:tgtEl>
                                        <p:attrNameLst>
                                          <p:attrName>style.visibility</p:attrName>
                                        </p:attrNameLst>
                                      </p:cBhvr>
                                      <p:to>
                                        <p:strVal val="visible"/>
                                      </p:to>
                                    </p:set>
                                    <p:anim calcmode="lin" valueType="num">
                                      <p:cBhvr additive="base">
                                        <p:cTn id="7" dur="500" fill="hold"/>
                                        <p:tgtEl>
                                          <p:spTgt spid="32772"/>
                                        </p:tgtEl>
                                        <p:attrNameLst>
                                          <p:attrName>ppt_x</p:attrName>
                                        </p:attrNameLst>
                                      </p:cBhvr>
                                      <p:tavLst>
                                        <p:tav tm="0">
                                          <p:val>
                                            <p:strVal val="1+#ppt_w/2"/>
                                          </p:val>
                                        </p:tav>
                                        <p:tav tm="100000">
                                          <p:val>
                                            <p:strVal val="#ppt_x"/>
                                          </p:val>
                                        </p:tav>
                                      </p:tavLst>
                                    </p:anim>
                                    <p:anim calcmode="lin" valueType="num">
                                      <p:cBhvr additive="base">
                                        <p:cTn id="8" dur="500" fill="hold"/>
                                        <p:tgtEl>
                                          <p:spTgt spid="3277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xit" presetSubtype="21" fill="hold" nodeType="clickEffect">
                                  <p:stCondLst>
                                    <p:cond delay="0"/>
                                  </p:stCondLst>
                                  <p:childTnLst>
                                    <p:animEffect transition="out" filter="barn(inVertical)">
                                      <p:cBhvr>
                                        <p:cTn id="12" dur="500"/>
                                        <p:tgtEl>
                                          <p:spTgt spid="32772"/>
                                        </p:tgtEl>
                                      </p:cBhvr>
                                    </p:animEffect>
                                    <p:set>
                                      <p:cBhvr>
                                        <p:cTn id="13" dur="1" fill="hold">
                                          <p:stCondLst>
                                            <p:cond delay="499"/>
                                          </p:stCondLst>
                                        </p:cTn>
                                        <p:tgtEl>
                                          <p:spTgt spid="3277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1000"/>
                                        <p:tgtEl>
                                          <p:spTgt spid="8"/>
                                        </p:tgtEl>
                                      </p:cBhvr>
                                    </p:animEffect>
                                    <p:anim calcmode="lin" valueType="num">
                                      <p:cBhvr>
                                        <p:cTn id="19" dur="1000" fill="hold"/>
                                        <p:tgtEl>
                                          <p:spTgt spid="8"/>
                                        </p:tgtEl>
                                        <p:attrNameLst>
                                          <p:attrName>ppt_x</p:attrName>
                                        </p:attrNameLst>
                                      </p:cBhvr>
                                      <p:tavLst>
                                        <p:tav tm="0">
                                          <p:val>
                                            <p:strVal val="#ppt_x"/>
                                          </p:val>
                                        </p:tav>
                                        <p:tav tm="100000">
                                          <p:val>
                                            <p:strVal val="#ppt_x"/>
                                          </p:val>
                                        </p:tav>
                                      </p:tavLst>
                                    </p:anim>
                                    <p:anim calcmode="lin" valueType="num">
                                      <p:cBhvr>
                                        <p:cTn id="2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1"/>
          <p:cNvSpPr>
            <a:spLocks noChangeArrowheads="1"/>
          </p:cNvSpPr>
          <p:nvPr/>
        </p:nvSpPr>
        <p:spPr bwMode="auto">
          <a:xfrm>
            <a:off x="571500" y="120650"/>
            <a:ext cx="8153400" cy="460375"/>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2400" b="1" u="sng">
                <a:solidFill>
                  <a:srgbClr val="0000FF"/>
                </a:solidFill>
                <a:latin typeface="Times New Roman" pitchFamily="18" charset="0"/>
              </a:rPr>
              <a:t>TIẾT 6</a:t>
            </a:r>
            <a:r>
              <a:rPr lang="en-US" altLang="vi-VN" sz="2400" b="1">
                <a:solidFill>
                  <a:srgbClr val="0000FF"/>
                </a:solidFill>
                <a:latin typeface="Times New Roman" pitchFamily="18" charset="0"/>
              </a:rPr>
              <a:t>: PHONG TRÀO CÔNG NHÂN QUỐC TẾ TK XIX</a:t>
            </a:r>
          </a:p>
        </p:txBody>
      </p:sp>
      <p:sp>
        <p:nvSpPr>
          <p:cNvPr id="4172" name="Rectangle 76"/>
          <p:cNvSpPr>
            <a:spLocks noChangeArrowheads="1"/>
          </p:cNvSpPr>
          <p:nvPr/>
        </p:nvSpPr>
        <p:spPr bwMode="auto">
          <a:xfrm>
            <a:off x="0" y="3505200"/>
            <a:ext cx="50292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388938" algn="l"/>
              </a:tabLst>
              <a:defRPr sz="3200">
                <a:solidFill>
                  <a:schemeClr val="tx1"/>
                </a:solidFill>
                <a:latin typeface="Arial" charset="0"/>
              </a:defRPr>
            </a:lvl1pPr>
            <a:lvl2pPr marL="742950" indent="-285750">
              <a:spcBef>
                <a:spcPct val="20000"/>
              </a:spcBef>
              <a:buChar char="–"/>
              <a:tabLst>
                <a:tab pos="388938" algn="l"/>
              </a:tabLst>
              <a:defRPr sz="2800">
                <a:solidFill>
                  <a:schemeClr val="tx1"/>
                </a:solidFill>
                <a:latin typeface="Arial" charset="0"/>
              </a:defRPr>
            </a:lvl2pPr>
            <a:lvl3pPr marL="1143000" indent="-228600">
              <a:spcBef>
                <a:spcPct val="20000"/>
              </a:spcBef>
              <a:buChar char="•"/>
              <a:tabLst>
                <a:tab pos="388938" algn="l"/>
              </a:tabLst>
              <a:defRPr sz="2400">
                <a:solidFill>
                  <a:schemeClr val="tx1"/>
                </a:solidFill>
                <a:latin typeface="Arial" charset="0"/>
              </a:defRPr>
            </a:lvl3pPr>
            <a:lvl4pPr marL="1600200" indent="-228600">
              <a:spcBef>
                <a:spcPct val="20000"/>
              </a:spcBef>
              <a:buChar char="–"/>
              <a:tabLst>
                <a:tab pos="388938" algn="l"/>
              </a:tabLst>
              <a:defRPr sz="2000">
                <a:solidFill>
                  <a:schemeClr val="tx1"/>
                </a:solidFill>
                <a:latin typeface="Arial" charset="0"/>
              </a:defRPr>
            </a:lvl4pPr>
            <a:lvl5pPr marL="2057400" indent="-228600">
              <a:spcBef>
                <a:spcPct val="20000"/>
              </a:spcBef>
              <a:buChar char="»"/>
              <a:tabLst>
                <a:tab pos="388938" algn="l"/>
              </a:tabLst>
              <a:defRPr sz="2000">
                <a:solidFill>
                  <a:schemeClr val="tx1"/>
                </a:solidFill>
                <a:latin typeface="Arial" charset="0"/>
              </a:defRPr>
            </a:lvl5pPr>
            <a:lvl6pPr marL="2514600" indent="-228600" eaLnBrk="0" fontAlgn="base" hangingPunct="0">
              <a:spcBef>
                <a:spcPct val="20000"/>
              </a:spcBef>
              <a:spcAft>
                <a:spcPct val="0"/>
              </a:spcAft>
              <a:buChar char="»"/>
              <a:tabLst>
                <a:tab pos="388938" algn="l"/>
              </a:tabLst>
              <a:defRPr sz="2000">
                <a:solidFill>
                  <a:schemeClr val="tx1"/>
                </a:solidFill>
                <a:latin typeface="Arial" charset="0"/>
              </a:defRPr>
            </a:lvl6pPr>
            <a:lvl7pPr marL="2971800" indent="-228600" eaLnBrk="0" fontAlgn="base" hangingPunct="0">
              <a:spcBef>
                <a:spcPct val="20000"/>
              </a:spcBef>
              <a:spcAft>
                <a:spcPct val="0"/>
              </a:spcAft>
              <a:buChar char="»"/>
              <a:tabLst>
                <a:tab pos="388938" algn="l"/>
              </a:tabLst>
              <a:defRPr sz="2000">
                <a:solidFill>
                  <a:schemeClr val="tx1"/>
                </a:solidFill>
                <a:latin typeface="Arial" charset="0"/>
              </a:defRPr>
            </a:lvl7pPr>
            <a:lvl8pPr marL="3429000" indent="-228600" eaLnBrk="0" fontAlgn="base" hangingPunct="0">
              <a:spcBef>
                <a:spcPct val="20000"/>
              </a:spcBef>
              <a:spcAft>
                <a:spcPct val="0"/>
              </a:spcAft>
              <a:buChar char="»"/>
              <a:tabLst>
                <a:tab pos="388938" algn="l"/>
              </a:tabLst>
              <a:defRPr sz="2000">
                <a:solidFill>
                  <a:schemeClr val="tx1"/>
                </a:solidFill>
                <a:latin typeface="Arial" charset="0"/>
              </a:defRPr>
            </a:lvl8pPr>
            <a:lvl9pPr marL="3886200" indent="-228600" eaLnBrk="0" fontAlgn="base" hangingPunct="0">
              <a:spcBef>
                <a:spcPct val="20000"/>
              </a:spcBef>
              <a:spcAft>
                <a:spcPct val="0"/>
              </a:spcAft>
              <a:buChar char="»"/>
              <a:tabLst>
                <a:tab pos="388938" algn="l"/>
              </a:tabLst>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b. </a:t>
            </a:r>
            <a:r>
              <a:rPr lang="en-US" altLang="vi-VN" sz="2400" b="1" u="sng">
                <a:solidFill>
                  <a:srgbClr val="CC0099"/>
                </a:solidFill>
                <a:latin typeface="Times New Roman" pitchFamily="18" charset="0"/>
              </a:rPr>
              <a:t>Hình thức đấu tranh :</a:t>
            </a:r>
            <a:endParaRPr lang="en-US" altLang="vi-VN" sz="2400" b="1">
              <a:solidFill>
                <a:srgbClr val="CC0099"/>
              </a:solidFill>
              <a:latin typeface="Times New Roman" pitchFamily="18" charset="0"/>
            </a:endParaRPr>
          </a:p>
          <a:p>
            <a:pPr eaLnBrk="1" hangingPunct="1">
              <a:spcBef>
                <a:spcPct val="0"/>
              </a:spcBef>
              <a:buFontTx/>
              <a:buNone/>
            </a:pPr>
            <a:r>
              <a:rPr lang="nb-NO" altLang="vi-VN" sz="2400" b="1">
                <a:solidFill>
                  <a:srgbClr val="0000FF"/>
                </a:solidFill>
                <a:latin typeface="Times New Roman" pitchFamily="18" charset="0"/>
              </a:rPr>
              <a:t>- Cuối TK XVIII, phong trào đập phá máy móc và đốt công xưởng nổ ra rầm rộ. </a:t>
            </a:r>
            <a:endParaRPr lang="en-US" altLang="vi-VN" sz="2400" b="1">
              <a:solidFill>
                <a:srgbClr val="0000FF"/>
              </a:solidFill>
              <a:latin typeface="Times New Roman" pitchFamily="18" charset="0"/>
            </a:endParaRPr>
          </a:p>
        </p:txBody>
      </p:sp>
      <p:sp>
        <p:nvSpPr>
          <p:cNvPr id="7172" name="Rectangle 77"/>
          <p:cNvSpPr>
            <a:spLocks noChangeArrowheads="1"/>
          </p:cNvSpPr>
          <p:nvPr/>
        </p:nvSpPr>
        <p:spPr bwMode="auto">
          <a:xfrm>
            <a:off x="0" y="1322388"/>
            <a:ext cx="5849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1.</a:t>
            </a:r>
            <a:r>
              <a:rPr lang="en-US" altLang="vi-VN" sz="2400" b="1" u="sng">
                <a:solidFill>
                  <a:srgbClr val="FF00FF"/>
                </a:solidFill>
                <a:latin typeface="Times New Roman" pitchFamily="18" charset="0"/>
              </a:rPr>
              <a:t>Phong trào đập phá máy móc &amp; bãi công:</a:t>
            </a:r>
          </a:p>
        </p:txBody>
      </p:sp>
      <p:sp>
        <p:nvSpPr>
          <p:cNvPr id="7173" name="Rectangle 78"/>
          <p:cNvSpPr>
            <a:spLocks noChangeArrowheads="1"/>
          </p:cNvSpPr>
          <p:nvPr/>
        </p:nvSpPr>
        <p:spPr bwMode="auto">
          <a:xfrm>
            <a:off x="0" y="1927225"/>
            <a:ext cx="5029200" cy="156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a. </a:t>
            </a:r>
            <a:r>
              <a:rPr lang="en-US" altLang="vi-VN" sz="2400" b="1" u="sng">
                <a:solidFill>
                  <a:srgbClr val="CC0099"/>
                </a:solidFill>
                <a:latin typeface="Times New Roman" pitchFamily="18" charset="0"/>
              </a:rPr>
              <a:t>Nguyên nhân:</a:t>
            </a:r>
            <a:endParaRPr lang="en-US" altLang="vi-VN" sz="2400" b="1">
              <a:solidFill>
                <a:srgbClr val="CC0099"/>
              </a:solidFill>
              <a:latin typeface="Times New Roman" pitchFamily="18" charset="0"/>
            </a:endParaRPr>
          </a:p>
          <a:p>
            <a:pPr eaLnBrk="1" hangingPunct="1">
              <a:spcBef>
                <a:spcPct val="0"/>
              </a:spcBef>
              <a:buFontTx/>
              <a:buNone/>
            </a:pPr>
            <a:r>
              <a:rPr lang="en-US" altLang="vi-VN" sz="2400" b="1">
                <a:solidFill>
                  <a:srgbClr val="0000FF"/>
                </a:solidFill>
                <a:latin typeface="Times New Roman" pitchFamily="18" charset="0"/>
              </a:rPr>
              <a:t>- Bị bóc lột nặng nề, làm việc liên tục, lương thấp.</a:t>
            </a:r>
          </a:p>
          <a:p>
            <a:pPr eaLnBrk="1" hangingPunct="1">
              <a:spcBef>
                <a:spcPct val="0"/>
              </a:spcBef>
              <a:buFontTx/>
              <a:buNone/>
            </a:pPr>
            <a:r>
              <a:rPr lang="en-US" altLang="vi-VN" sz="2400" b="1">
                <a:solidFill>
                  <a:srgbClr val="0000FF"/>
                </a:solidFill>
                <a:latin typeface="Times New Roman" pitchFamily="18" charset="0"/>
              </a:rPr>
              <a:t>- Điều kiện lao động, sinh hoạt tồi tệ.</a:t>
            </a:r>
          </a:p>
        </p:txBody>
      </p:sp>
      <p:sp>
        <p:nvSpPr>
          <p:cNvPr id="7174" name="Text Box 79"/>
          <p:cNvSpPr txBox="1">
            <a:spLocks noChangeArrowheads="1"/>
          </p:cNvSpPr>
          <p:nvPr/>
        </p:nvSpPr>
        <p:spPr bwMode="auto">
          <a:xfrm>
            <a:off x="457200" y="692150"/>
            <a:ext cx="7891463" cy="466725"/>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 PHONG TRÀO CÔNG NHÂN NỬA ĐẦU THẾ KỶ XIX</a:t>
            </a:r>
          </a:p>
        </p:txBody>
      </p:sp>
      <p:sp>
        <p:nvSpPr>
          <p:cNvPr id="2" name="Rectangle 1"/>
          <p:cNvSpPr/>
          <p:nvPr/>
        </p:nvSpPr>
        <p:spPr>
          <a:xfrm>
            <a:off x="4751388" y="3495675"/>
            <a:ext cx="4305300" cy="830263"/>
          </a:xfrm>
          <a:prstGeom prst="rect">
            <a:avLst/>
          </a:prstGeom>
          <a:solidFill>
            <a:srgbClr val="0070C0"/>
          </a:solidFill>
        </p:spPr>
        <p:style>
          <a:lnRef idx="3">
            <a:schemeClr val="lt1"/>
          </a:lnRef>
          <a:fillRef idx="1">
            <a:schemeClr val="accent4"/>
          </a:fillRef>
          <a:effectRef idx="1">
            <a:schemeClr val="accent4"/>
          </a:effectRef>
          <a:fontRef idx="minor">
            <a:schemeClr val="lt1"/>
          </a:fontRef>
        </p:style>
        <p:txBody>
          <a:bodyPr>
            <a:spAutoFit/>
          </a:bodyPr>
          <a:lstStyle/>
          <a:p>
            <a:pPr eaLnBrk="1" hangingPunct="1">
              <a:defRPr/>
            </a:pPr>
            <a:r>
              <a:rPr lang="nb-NO" sz="2400" dirty="0">
                <a:latin typeface="Times New Roman" pitchFamily="18" charset="0"/>
                <a:cs typeface="Times New Roman" pitchFamily="18" charset="0"/>
              </a:rPr>
              <a:t> Hình thức đấu tranh đầu tiên của giai cấp công nhân là gì ?</a:t>
            </a:r>
            <a:endParaRPr lang="en-US" sz="2400" dirty="0">
              <a:latin typeface="Times New Roman" pitchFamily="18" charset="0"/>
              <a:cs typeface="Times New Roman" pitchFamily="18" charset="0"/>
            </a:endParaRPr>
          </a:p>
        </p:txBody>
      </p:sp>
      <p:sp>
        <p:nvSpPr>
          <p:cNvPr id="9" name="Text Box 13"/>
          <p:cNvSpPr txBox="1">
            <a:spLocks noChangeArrowheads="1"/>
          </p:cNvSpPr>
          <p:nvPr/>
        </p:nvSpPr>
        <p:spPr bwMode="auto">
          <a:xfrm>
            <a:off x="4745038" y="4313238"/>
            <a:ext cx="4267200" cy="1200150"/>
          </a:xfrm>
          <a:prstGeom prst="rect">
            <a:avLst/>
          </a:prstGeom>
          <a:ln/>
        </p:spPr>
        <p:style>
          <a:lnRef idx="3">
            <a:schemeClr val="lt1"/>
          </a:lnRef>
          <a:fillRef idx="1">
            <a:schemeClr val="accent3"/>
          </a:fillRef>
          <a:effectRef idx="1">
            <a:schemeClr val="accent3"/>
          </a:effectRef>
          <a:fontRef idx="minor">
            <a:schemeClr val="lt1"/>
          </a:fontRef>
        </p:style>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eaLnBrk="1" hangingPunct="1">
              <a:spcBef>
                <a:spcPct val="50000"/>
              </a:spcBef>
              <a:defRPr/>
            </a:pPr>
            <a:r>
              <a:rPr lang="en-US" sz="2400" dirty="0" err="1">
                <a:solidFill>
                  <a:srgbClr val="FF3300"/>
                </a:solidFill>
                <a:cs typeface="Times New Roman" panose="02020603050405020304" pitchFamily="18" charset="0"/>
              </a:rPr>
              <a:t>Vì</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sao</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trong</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cuộc</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đấu</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tranh</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chống</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tư</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sản</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công</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nhân</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lại</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đập</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phá</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máy</a:t>
            </a:r>
            <a:r>
              <a:rPr lang="en-US" sz="2400" dirty="0">
                <a:solidFill>
                  <a:srgbClr val="FF3300"/>
                </a:solidFill>
                <a:cs typeface="Times New Roman" panose="02020603050405020304" pitchFamily="18" charset="0"/>
              </a:rPr>
              <a:t> </a:t>
            </a:r>
            <a:r>
              <a:rPr lang="en-US" sz="2400" dirty="0" err="1">
                <a:solidFill>
                  <a:srgbClr val="FF3300"/>
                </a:solidFill>
                <a:cs typeface="Times New Roman" panose="02020603050405020304" pitchFamily="18" charset="0"/>
              </a:rPr>
              <a:t>móc</a:t>
            </a:r>
            <a:r>
              <a:rPr lang="en-US" sz="2400" dirty="0">
                <a:solidFill>
                  <a:srgbClr val="FF3300"/>
                </a:solidFill>
                <a:cs typeface="Times New Roman" panose="02020603050405020304" pitchFamily="18" charset="0"/>
              </a:rPr>
              <a:t>?</a:t>
            </a:r>
          </a:p>
        </p:txBody>
      </p:sp>
      <p:sp>
        <p:nvSpPr>
          <p:cNvPr id="10" name="Text Box 21"/>
          <p:cNvSpPr txBox="1">
            <a:spLocks noChangeArrowheads="1"/>
          </p:cNvSpPr>
          <p:nvPr/>
        </p:nvSpPr>
        <p:spPr bwMode="auto">
          <a:xfrm>
            <a:off x="4745038" y="5197475"/>
            <a:ext cx="4191000" cy="1384300"/>
          </a:xfrm>
          <a:prstGeom prst="rect">
            <a:avLst/>
          </a:prstGeom>
          <a:ln/>
        </p:spPr>
        <p:style>
          <a:lnRef idx="1">
            <a:schemeClr val="accent5"/>
          </a:lnRef>
          <a:fillRef idx="2">
            <a:schemeClr val="accent5"/>
          </a:fillRef>
          <a:effectRef idx="1">
            <a:schemeClr val="accent5"/>
          </a:effectRef>
          <a:fontRef idx="minor">
            <a:schemeClr val="dk1"/>
          </a:fontRef>
        </p:style>
        <p:txBody>
          <a:bodyPr>
            <a:spAutoFit/>
          </a:bodyPr>
          <a:lstStyle>
            <a:lvl1pPr eaLnBrk="0" hangingPunct="0">
              <a:defRPr>
                <a:solidFill>
                  <a:schemeClr val="tx1"/>
                </a:solidFill>
                <a:latin typeface="Times New Roman" pitchFamily="18" charset="0"/>
              </a:defRPr>
            </a:lvl1pPr>
            <a:lvl2pPr marL="742950" indent="-285750" eaLnBrk="0" hangingPunct="0">
              <a:defRPr>
                <a:solidFill>
                  <a:schemeClr val="tx1"/>
                </a:solidFill>
                <a:latin typeface="Times New Roman" pitchFamily="18" charset="0"/>
              </a:defRPr>
            </a:lvl2pPr>
            <a:lvl3pPr marL="1143000" indent="-228600" eaLnBrk="0" hangingPunct="0">
              <a:defRPr>
                <a:solidFill>
                  <a:schemeClr val="tx1"/>
                </a:solidFill>
                <a:latin typeface="Times New Roman" pitchFamily="18" charset="0"/>
              </a:defRPr>
            </a:lvl3pPr>
            <a:lvl4pPr marL="1600200" indent="-228600" eaLnBrk="0" hangingPunct="0">
              <a:defRPr>
                <a:solidFill>
                  <a:schemeClr val="tx1"/>
                </a:solidFill>
                <a:latin typeface="Times New Roman" pitchFamily="18" charset="0"/>
              </a:defRPr>
            </a:lvl4pPr>
            <a:lvl5pPr marL="2057400" indent="-228600" eaLnBrk="0" hangingPunct="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lgn="just" eaLnBrk="1" hangingPunct="1">
              <a:spcBef>
                <a:spcPct val="50000"/>
              </a:spcBef>
              <a:defRPr/>
            </a:pPr>
            <a:r>
              <a:rPr lang="en-US" sz="2800" dirty="0">
                <a:solidFill>
                  <a:srgbClr val="CC0099"/>
                </a:solidFill>
                <a:latin typeface="Arial" charset="0"/>
              </a:rPr>
              <a:t>Do </a:t>
            </a:r>
            <a:r>
              <a:rPr lang="en-US" sz="2800" dirty="0" err="1">
                <a:solidFill>
                  <a:srgbClr val="CC0099"/>
                </a:solidFill>
                <a:latin typeface="Arial" charset="0"/>
              </a:rPr>
              <a:t>nhân</a:t>
            </a:r>
            <a:r>
              <a:rPr lang="en-US" sz="2800" dirty="0">
                <a:solidFill>
                  <a:srgbClr val="CC0099"/>
                </a:solidFill>
                <a:latin typeface="Arial" charset="0"/>
              </a:rPr>
              <a:t> </a:t>
            </a:r>
            <a:r>
              <a:rPr lang="en-US" sz="2800" dirty="0" err="1">
                <a:solidFill>
                  <a:srgbClr val="CC0099"/>
                </a:solidFill>
                <a:latin typeface="Arial" charset="0"/>
              </a:rPr>
              <a:t>thức</a:t>
            </a:r>
            <a:r>
              <a:rPr lang="en-US" sz="2800" dirty="0">
                <a:solidFill>
                  <a:srgbClr val="CC0099"/>
                </a:solidFill>
                <a:latin typeface="Arial" charset="0"/>
              </a:rPr>
              <a:t> </a:t>
            </a:r>
            <a:r>
              <a:rPr lang="en-US" sz="2800" dirty="0" err="1">
                <a:solidFill>
                  <a:srgbClr val="CC0099"/>
                </a:solidFill>
                <a:latin typeface="Arial" charset="0"/>
              </a:rPr>
              <a:t>thấp</a:t>
            </a:r>
            <a:r>
              <a:rPr lang="en-US" sz="2800" dirty="0">
                <a:solidFill>
                  <a:srgbClr val="CC0099"/>
                </a:solidFill>
                <a:latin typeface="Arial" charset="0"/>
              </a:rPr>
              <a:t> </a:t>
            </a:r>
            <a:r>
              <a:rPr lang="en-US" sz="2800" dirty="0" err="1">
                <a:solidFill>
                  <a:srgbClr val="CC0099"/>
                </a:solidFill>
                <a:latin typeface="Arial" charset="0"/>
              </a:rPr>
              <a:t>kém</a:t>
            </a:r>
            <a:r>
              <a:rPr lang="en-US" sz="2800" dirty="0">
                <a:solidFill>
                  <a:srgbClr val="CC0099"/>
                </a:solidFill>
                <a:latin typeface="Arial" charset="0"/>
              </a:rPr>
              <a:t>, </a:t>
            </a:r>
            <a:r>
              <a:rPr lang="en-US" sz="2800" dirty="0" err="1">
                <a:solidFill>
                  <a:srgbClr val="CC0099"/>
                </a:solidFill>
                <a:latin typeface="Arial" charset="0"/>
              </a:rPr>
              <a:t>họ</a:t>
            </a:r>
            <a:r>
              <a:rPr lang="en-US" sz="2800" dirty="0">
                <a:solidFill>
                  <a:srgbClr val="CC0099"/>
                </a:solidFill>
                <a:latin typeface="Arial" charset="0"/>
              </a:rPr>
              <a:t> </a:t>
            </a:r>
            <a:r>
              <a:rPr lang="en-US" sz="2800" dirty="0" err="1">
                <a:solidFill>
                  <a:srgbClr val="CC0099"/>
                </a:solidFill>
                <a:latin typeface="Arial" charset="0"/>
              </a:rPr>
              <a:t>tưởng</a:t>
            </a:r>
            <a:r>
              <a:rPr lang="en-US" sz="2800" dirty="0">
                <a:solidFill>
                  <a:srgbClr val="CC0099"/>
                </a:solidFill>
                <a:latin typeface="Arial" charset="0"/>
              </a:rPr>
              <a:t> </a:t>
            </a:r>
            <a:r>
              <a:rPr lang="en-US" sz="2800" dirty="0" err="1">
                <a:solidFill>
                  <a:srgbClr val="CC0099"/>
                </a:solidFill>
                <a:latin typeface="Arial" charset="0"/>
              </a:rPr>
              <a:t>rằng</a:t>
            </a:r>
            <a:r>
              <a:rPr lang="en-US" sz="2800" dirty="0">
                <a:solidFill>
                  <a:srgbClr val="CC0099"/>
                </a:solidFill>
                <a:latin typeface="Arial" charset="0"/>
              </a:rPr>
              <a:t> </a:t>
            </a:r>
            <a:r>
              <a:rPr lang="en-US" sz="2800" dirty="0" err="1">
                <a:solidFill>
                  <a:srgbClr val="CC0099"/>
                </a:solidFill>
                <a:latin typeface="Arial" charset="0"/>
              </a:rPr>
              <a:t>máy</a:t>
            </a:r>
            <a:r>
              <a:rPr lang="en-US" sz="2800" dirty="0">
                <a:solidFill>
                  <a:srgbClr val="CC0099"/>
                </a:solidFill>
                <a:latin typeface="Arial" charset="0"/>
              </a:rPr>
              <a:t> </a:t>
            </a:r>
            <a:r>
              <a:rPr lang="en-US" sz="2800" dirty="0" err="1">
                <a:solidFill>
                  <a:srgbClr val="CC0099"/>
                </a:solidFill>
                <a:latin typeface="Arial" charset="0"/>
              </a:rPr>
              <a:t>móc</a:t>
            </a:r>
            <a:r>
              <a:rPr lang="en-US" sz="2800" dirty="0">
                <a:solidFill>
                  <a:srgbClr val="CC0099"/>
                </a:solidFill>
                <a:latin typeface="Arial" charset="0"/>
              </a:rPr>
              <a:t> </a:t>
            </a:r>
            <a:r>
              <a:rPr lang="en-US" sz="2800" dirty="0" err="1">
                <a:solidFill>
                  <a:srgbClr val="CC0099"/>
                </a:solidFill>
                <a:latin typeface="Arial" charset="0"/>
              </a:rPr>
              <a:t>làm</a:t>
            </a:r>
            <a:r>
              <a:rPr lang="en-US" sz="2800" dirty="0">
                <a:solidFill>
                  <a:srgbClr val="CC0099"/>
                </a:solidFill>
                <a:latin typeface="Arial" charset="0"/>
              </a:rPr>
              <a:t> </a:t>
            </a:r>
            <a:r>
              <a:rPr lang="en-US" sz="2800" dirty="0" err="1">
                <a:solidFill>
                  <a:srgbClr val="CC0099"/>
                </a:solidFill>
                <a:latin typeface="Arial" charset="0"/>
              </a:rPr>
              <a:t>cho</a:t>
            </a:r>
            <a:r>
              <a:rPr lang="en-US" sz="2800" dirty="0">
                <a:solidFill>
                  <a:srgbClr val="CC0099"/>
                </a:solidFill>
                <a:latin typeface="Arial" charset="0"/>
              </a:rPr>
              <a:t> </a:t>
            </a:r>
            <a:r>
              <a:rPr lang="en-US" sz="2800" dirty="0" err="1">
                <a:solidFill>
                  <a:srgbClr val="CC0099"/>
                </a:solidFill>
                <a:latin typeface="Arial" charset="0"/>
              </a:rPr>
              <a:t>họ</a:t>
            </a:r>
            <a:r>
              <a:rPr lang="en-US" sz="2800" dirty="0">
                <a:solidFill>
                  <a:srgbClr val="CC0099"/>
                </a:solidFill>
                <a:latin typeface="Arial" charset="0"/>
              </a:rPr>
              <a:t> </a:t>
            </a:r>
            <a:r>
              <a:rPr lang="en-US" sz="2800" dirty="0" err="1">
                <a:solidFill>
                  <a:srgbClr val="CC0099"/>
                </a:solidFill>
                <a:latin typeface="Arial" charset="0"/>
              </a:rPr>
              <a:t>cực</a:t>
            </a:r>
            <a:r>
              <a:rPr lang="en-US" sz="2800" dirty="0">
                <a:solidFill>
                  <a:srgbClr val="CC0099"/>
                </a:solidFill>
                <a:latin typeface="Arial" charset="0"/>
              </a:rPr>
              <a:t> </a:t>
            </a:r>
            <a:r>
              <a:rPr lang="en-US" sz="2800" dirty="0" err="1">
                <a:solidFill>
                  <a:srgbClr val="CC0099"/>
                </a:solidFill>
                <a:latin typeface="Arial" charset="0"/>
              </a:rPr>
              <a:t>khổ</a:t>
            </a:r>
            <a:r>
              <a:rPr lang="en-US" sz="2800" dirty="0">
                <a:solidFill>
                  <a:srgbClr val="CC0099"/>
                </a:solidFill>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172">
                                            <p:txEl>
                                              <p:pRg st="0" end="0"/>
                                            </p:txEl>
                                          </p:spTgt>
                                        </p:tgtEl>
                                        <p:attrNameLst>
                                          <p:attrName>style.visibility</p:attrName>
                                        </p:attrNameLst>
                                      </p:cBhvr>
                                      <p:to>
                                        <p:strVal val="visible"/>
                                      </p:to>
                                    </p:set>
                                    <p:animEffect transition="in" filter="box(in)">
                                      <p:cBhvr>
                                        <p:cTn id="7" dur="500"/>
                                        <p:tgtEl>
                                          <p:spTgt spid="417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xit" presetSubtype="21" fill="hold" grpId="1" nodeType="clickEffect">
                                  <p:stCondLst>
                                    <p:cond delay="0"/>
                                  </p:stCondLst>
                                  <p:childTnLst>
                                    <p:animEffect transition="out" filter="barn(inVertical)">
                                      <p:cBhvr>
                                        <p:cTn id="17" dur="500"/>
                                        <p:tgtEl>
                                          <p:spTgt spid="2"/>
                                        </p:tgtEl>
                                      </p:cBhvr>
                                    </p:animEffect>
                                    <p:set>
                                      <p:cBhvr>
                                        <p:cTn id="18" dur="1" fill="hold">
                                          <p:stCondLst>
                                            <p:cond delay="499"/>
                                          </p:stCondLst>
                                        </p:cTn>
                                        <p:tgtEl>
                                          <p:spTgt spid="2"/>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6" presetClass="entr" presetSubtype="21" fill="hold" nodeType="clickEffect">
                                  <p:stCondLst>
                                    <p:cond delay="0"/>
                                  </p:stCondLst>
                                  <p:childTnLst>
                                    <p:set>
                                      <p:cBhvr>
                                        <p:cTn id="22" dur="1" fill="hold">
                                          <p:stCondLst>
                                            <p:cond delay="0"/>
                                          </p:stCondLst>
                                        </p:cTn>
                                        <p:tgtEl>
                                          <p:spTgt spid="4172">
                                            <p:txEl>
                                              <p:pRg st="1" end="1"/>
                                            </p:txEl>
                                          </p:spTgt>
                                        </p:tgtEl>
                                        <p:attrNameLst>
                                          <p:attrName>style.visibility</p:attrName>
                                        </p:attrNameLst>
                                      </p:cBhvr>
                                      <p:to>
                                        <p:strVal val="visible"/>
                                      </p:to>
                                    </p:set>
                                    <p:animEffect transition="in" filter="barn(inVertical)">
                                      <p:cBhvr>
                                        <p:cTn id="23" dur="500"/>
                                        <p:tgtEl>
                                          <p:spTgt spid="4172">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down)">
                                      <p:cBhvr>
                                        <p:cTn id="28" dur="500"/>
                                        <p:tgtEl>
                                          <p:spTgt spid="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xit" presetSubtype="21" fill="hold" grpId="1" nodeType="clickEffect">
                                  <p:stCondLst>
                                    <p:cond delay="0"/>
                                  </p:stCondLst>
                                  <p:childTnLst>
                                    <p:animEffect transition="out" filter="barn(inVertical)">
                                      <p:cBhvr>
                                        <p:cTn id="32" dur="500"/>
                                        <p:tgtEl>
                                          <p:spTgt spid="9"/>
                                        </p:tgtEl>
                                      </p:cBhvr>
                                    </p:animEffect>
                                    <p:set>
                                      <p:cBhvr>
                                        <p:cTn id="33" dur="1" fill="hold">
                                          <p:stCondLst>
                                            <p:cond delay="499"/>
                                          </p:stCondLst>
                                        </p:cTn>
                                        <p:tgtEl>
                                          <p:spTgt spid="9"/>
                                        </p:tgtEl>
                                        <p:attrNameLst>
                                          <p:attrName>style.visibility</p:attrName>
                                        </p:attrNameLst>
                                      </p:cBhvr>
                                      <p:to>
                                        <p:strVal val="hidden"/>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1" presetClass="entr" presetSubtype="1"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heel(1)">
                                      <p:cBhvr>
                                        <p:cTn id="38" dur="2000"/>
                                        <p:tgtEl>
                                          <p:spTgt spid="1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6" presetClass="exit" presetSubtype="21" fill="hold" grpId="1" nodeType="clickEffect">
                                  <p:stCondLst>
                                    <p:cond delay="0"/>
                                  </p:stCondLst>
                                  <p:childTnLst>
                                    <p:animEffect transition="out" filter="barn(inVertical)">
                                      <p:cBhvr>
                                        <p:cTn id="42" dur="500"/>
                                        <p:tgtEl>
                                          <p:spTgt spid="10"/>
                                        </p:tgtEl>
                                      </p:cBhvr>
                                    </p:animEffect>
                                    <p:set>
                                      <p:cBhvr>
                                        <p:cTn id="43"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9" grpId="0" animBg="1"/>
      <p:bldP spid="9" grpId="1" animBg="1"/>
      <p:bldP spid="10" grpId="0" animBg="1"/>
      <p:bldP spid="10"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1"/>
          <p:cNvSpPr>
            <a:spLocks noChangeArrowheads="1"/>
          </p:cNvSpPr>
          <p:nvPr/>
        </p:nvSpPr>
        <p:spPr bwMode="auto">
          <a:xfrm>
            <a:off x="30163" y="133350"/>
            <a:ext cx="8275637" cy="460375"/>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2400" b="1" u="sng">
                <a:solidFill>
                  <a:srgbClr val="0000FF"/>
                </a:solidFill>
                <a:latin typeface="Times New Roman" pitchFamily="18" charset="0"/>
              </a:rPr>
              <a:t>TIẾT 6</a:t>
            </a:r>
            <a:r>
              <a:rPr lang="en-US" altLang="vi-VN" sz="2400" b="1">
                <a:solidFill>
                  <a:srgbClr val="0000FF"/>
                </a:solidFill>
                <a:latin typeface="Times New Roman" pitchFamily="18" charset="0"/>
              </a:rPr>
              <a:t>: PHONG TRÀO CÔNG NHÂN QUỐC TẾ TK XIX</a:t>
            </a:r>
          </a:p>
        </p:txBody>
      </p:sp>
      <p:sp>
        <p:nvSpPr>
          <p:cNvPr id="8195" name="Rectangle 76"/>
          <p:cNvSpPr>
            <a:spLocks noChangeArrowheads="1"/>
          </p:cNvSpPr>
          <p:nvPr/>
        </p:nvSpPr>
        <p:spPr bwMode="auto">
          <a:xfrm>
            <a:off x="0" y="2046288"/>
            <a:ext cx="50292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tabLst>
                <a:tab pos="388938" algn="l"/>
              </a:tabLst>
              <a:defRPr sz="3200">
                <a:solidFill>
                  <a:schemeClr val="tx1"/>
                </a:solidFill>
                <a:latin typeface="Arial" charset="0"/>
              </a:defRPr>
            </a:lvl1pPr>
            <a:lvl2pPr marL="742950" indent="-285750">
              <a:spcBef>
                <a:spcPct val="20000"/>
              </a:spcBef>
              <a:buChar char="–"/>
              <a:tabLst>
                <a:tab pos="388938" algn="l"/>
              </a:tabLst>
              <a:defRPr sz="2800">
                <a:solidFill>
                  <a:schemeClr val="tx1"/>
                </a:solidFill>
                <a:latin typeface="Arial" charset="0"/>
              </a:defRPr>
            </a:lvl2pPr>
            <a:lvl3pPr marL="1143000" indent="-228600">
              <a:spcBef>
                <a:spcPct val="20000"/>
              </a:spcBef>
              <a:buChar char="•"/>
              <a:tabLst>
                <a:tab pos="388938" algn="l"/>
              </a:tabLst>
              <a:defRPr sz="2400">
                <a:solidFill>
                  <a:schemeClr val="tx1"/>
                </a:solidFill>
                <a:latin typeface="Arial" charset="0"/>
              </a:defRPr>
            </a:lvl3pPr>
            <a:lvl4pPr marL="1600200" indent="-228600">
              <a:spcBef>
                <a:spcPct val="20000"/>
              </a:spcBef>
              <a:buChar char="–"/>
              <a:tabLst>
                <a:tab pos="388938" algn="l"/>
              </a:tabLst>
              <a:defRPr sz="2000">
                <a:solidFill>
                  <a:schemeClr val="tx1"/>
                </a:solidFill>
                <a:latin typeface="Arial" charset="0"/>
              </a:defRPr>
            </a:lvl4pPr>
            <a:lvl5pPr marL="2057400" indent="-228600">
              <a:spcBef>
                <a:spcPct val="20000"/>
              </a:spcBef>
              <a:buChar char="»"/>
              <a:tabLst>
                <a:tab pos="388938" algn="l"/>
              </a:tabLst>
              <a:defRPr sz="2000">
                <a:solidFill>
                  <a:schemeClr val="tx1"/>
                </a:solidFill>
                <a:latin typeface="Arial" charset="0"/>
              </a:defRPr>
            </a:lvl5pPr>
            <a:lvl6pPr marL="2514600" indent="-228600" eaLnBrk="0" fontAlgn="base" hangingPunct="0">
              <a:spcBef>
                <a:spcPct val="20000"/>
              </a:spcBef>
              <a:spcAft>
                <a:spcPct val="0"/>
              </a:spcAft>
              <a:buChar char="»"/>
              <a:tabLst>
                <a:tab pos="388938" algn="l"/>
              </a:tabLst>
              <a:defRPr sz="2000">
                <a:solidFill>
                  <a:schemeClr val="tx1"/>
                </a:solidFill>
                <a:latin typeface="Arial" charset="0"/>
              </a:defRPr>
            </a:lvl6pPr>
            <a:lvl7pPr marL="2971800" indent="-228600" eaLnBrk="0" fontAlgn="base" hangingPunct="0">
              <a:spcBef>
                <a:spcPct val="20000"/>
              </a:spcBef>
              <a:spcAft>
                <a:spcPct val="0"/>
              </a:spcAft>
              <a:buChar char="»"/>
              <a:tabLst>
                <a:tab pos="388938" algn="l"/>
              </a:tabLst>
              <a:defRPr sz="2000">
                <a:solidFill>
                  <a:schemeClr val="tx1"/>
                </a:solidFill>
                <a:latin typeface="Arial" charset="0"/>
              </a:defRPr>
            </a:lvl7pPr>
            <a:lvl8pPr marL="3429000" indent="-228600" eaLnBrk="0" fontAlgn="base" hangingPunct="0">
              <a:spcBef>
                <a:spcPct val="20000"/>
              </a:spcBef>
              <a:spcAft>
                <a:spcPct val="0"/>
              </a:spcAft>
              <a:buChar char="»"/>
              <a:tabLst>
                <a:tab pos="388938" algn="l"/>
              </a:tabLst>
              <a:defRPr sz="2000">
                <a:solidFill>
                  <a:schemeClr val="tx1"/>
                </a:solidFill>
                <a:latin typeface="Arial" charset="0"/>
              </a:defRPr>
            </a:lvl8pPr>
            <a:lvl9pPr marL="3886200" indent="-228600" eaLnBrk="0" fontAlgn="base" hangingPunct="0">
              <a:spcBef>
                <a:spcPct val="20000"/>
              </a:spcBef>
              <a:spcAft>
                <a:spcPct val="0"/>
              </a:spcAft>
              <a:buChar char="»"/>
              <a:tabLst>
                <a:tab pos="388938" algn="l"/>
              </a:tabLst>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b. </a:t>
            </a:r>
            <a:r>
              <a:rPr lang="en-US" altLang="vi-VN" sz="2400" b="1" u="sng">
                <a:solidFill>
                  <a:srgbClr val="CC0099"/>
                </a:solidFill>
                <a:latin typeface="Times New Roman" pitchFamily="18" charset="0"/>
              </a:rPr>
              <a:t>Hình thức đấu tranh :</a:t>
            </a:r>
            <a:endParaRPr lang="en-US" altLang="vi-VN" sz="2400" b="1">
              <a:solidFill>
                <a:srgbClr val="CC0099"/>
              </a:solidFill>
              <a:latin typeface="Times New Roman" pitchFamily="18" charset="0"/>
            </a:endParaRPr>
          </a:p>
          <a:p>
            <a:pPr eaLnBrk="1" hangingPunct="1">
              <a:spcBef>
                <a:spcPct val="0"/>
              </a:spcBef>
              <a:buFontTx/>
              <a:buNone/>
            </a:pPr>
            <a:r>
              <a:rPr lang="nb-NO" altLang="vi-VN" sz="2400" b="1">
                <a:solidFill>
                  <a:srgbClr val="0000FF"/>
                </a:solidFill>
                <a:latin typeface="Times New Roman" pitchFamily="18" charset="0"/>
              </a:rPr>
              <a:t>- Cuối TK XVIII, phong trào đập phá máy móc và đốt công xưởng nổ ra rầm rộ. </a:t>
            </a:r>
            <a:endParaRPr lang="en-US" altLang="vi-VN" sz="2400" b="1">
              <a:solidFill>
                <a:srgbClr val="0000FF"/>
              </a:solidFill>
              <a:latin typeface="Times New Roman" pitchFamily="18" charset="0"/>
            </a:endParaRPr>
          </a:p>
        </p:txBody>
      </p:sp>
      <p:sp>
        <p:nvSpPr>
          <p:cNvPr id="8196" name="Rectangle 77"/>
          <p:cNvSpPr>
            <a:spLocks noChangeArrowheads="1"/>
          </p:cNvSpPr>
          <p:nvPr/>
        </p:nvSpPr>
        <p:spPr bwMode="auto">
          <a:xfrm>
            <a:off x="533400" y="1125538"/>
            <a:ext cx="5849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1.</a:t>
            </a:r>
            <a:r>
              <a:rPr lang="en-US" altLang="vi-VN" sz="2400" b="1" u="sng">
                <a:solidFill>
                  <a:srgbClr val="FF00FF"/>
                </a:solidFill>
                <a:latin typeface="Times New Roman" pitchFamily="18" charset="0"/>
              </a:rPr>
              <a:t>Phong trào đập phá máy móc &amp; bãi công:</a:t>
            </a:r>
          </a:p>
        </p:txBody>
      </p:sp>
      <p:sp>
        <p:nvSpPr>
          <p:cNvPr id="8197" name="Rectangle 78"/>
          <p:cNvSpPr>
            <a:spLocks noChangeArrowheads="1"/>
          </p:cNvSpPr>
          <p:nvPr/>
        </p:nvSpPr>
        <p:spPr bwMode="auto">
          <a:xfrm>
            <a:off x="0" y="1541463"/>
            <a:ext cx="5029200"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a. </a:t>
            </a:r>
            <a:r>
              <a:rPr lang="en-US" altLang="vi-VN" sz="2400" b="1" u="sng">
                <a:solidFill>
                  <a:srgbClr val="CC0099"/>
                </a:solidFill>
                <a:latin typeface="Times New Roman" pitchFamily="18" charset="0"/>
              </a:rPr>
              <a:t>Nguyên nhân:</a:t>
            </a:r>
            <a:endParaRPr lang="en-US" altLang="vi-VN" sz="2400" b="1">
              <a:solidFill>
                <a:srgbClr val="CC0099"/>
              </a:solidFill>
              <a:latin typeface="Times New Roman" pitchFamily="18" charset="0"/>
            </a:endParaRPr>
          </a:p>
        </p:txBody>
      </p:sp>
      <p:sp>
        <p:nvSpPr>
          <p:cNvPr id="8198" name="Text Box 79"/>
          <p:cNvSpPr txBox="1">
            <a:spLocks noChangeArrowheads="1"/>
          </p:cNvSpPr>
          <p:nvPr/>
        </p:nvSpPr>
        <p:spPr bwMode="auto">
          <a:xfrm>
            <a:off x="414338" y="660400"/>
            <a:ext cx="7891462" cy="466725"/>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 PHONG TRÀO CÔNG NHÂN NỬA ĐẦU THẾ KỶ XIX</a:t>
            </a:r>
          </a:p>
        </p:txBody>
      </p:sp>
      <p:sp>
        <p:nvSpPr>
          <p:cNvPr id="2" name="Rectangle 1"/>
          <p:cNvSpPr/>
          <p:nvPr/>
        </p:nvSpPr>
        <p:spPr>
          <a:xfrm>
            <a:off x="4724400" y="3632200"/>
            <a:ext cx="4305300" cy="954088"/>
          </a:xfrm>
          <a:prstGeom prst="rect">
            <a:avLst/>
          </a:prstGeom>
          <a:solidFill>
            <a:srgbClr val="0070C0"/>
          </a:solidFill>
        </p:spPr>
        <p:style>
          <a:lnRef idx="3">
            <a:schemeClr val="lt1"/>
          </a:lnRef>
          <a:fillRef idx="1">
            <a:schemeClr val="accent4"/>
          </a:fillRef>
          <a:effectRef idx="1">
            <a:schemeClr val="accent4"/>
          </a:effectRef>
          <a:fontRef idx="minor">
            <a:schemeClr val="lt1"/>
          </a:fontRef>
        </p:style>
        <p:txBody>
          <a:bodyPr>
            <a:spAutoFit/>
          </a:bodyPr>
          <a:lstStyle/>
          <a:p>
            <a:pPr eaLnBrk="1" hangingPunct="1">
              <a:defRPr/>
            </a:pPr>
            <a:r>
              <a:rPr lang="nb-NO" sz="2800" dirty="0">
                <a:latin typeface="Times New Roman" pitchFamily="18" charset="0"/>
                <a:cs typeface="Times New Roman" pitchFamily="18" charset="0"/>
              </a:rPr>
              <a:t> Hình thức đấu tranh cao hơn là gì ? Kết quả?</a:t>
            </a:r>
            <a:endParaRPr lang="en-US" sz="2800" dirty="0">
              <a:latin typeface="Times New Roman" pitchFamily="18" charset="0"/>
              <a:cs typeface="Times New Roman" pitchFamily="18" charset="0"/>
            </a:endParaRPr>
          </a:p>
        </p:txBody>
      </p:sp>
      <p:sp>
        <p:nvSpPr>
          <p:cNvPr id="8200" name="Rectangle 2"/>
          <p:cNvSpPr>
            <a:spLocks noChangeArrowheads="1"/>
          </p:cNvSpPr>
          <p:nvPr/>
        </p:nvSpPr>
        <p:spPr bwMode="auto">
          <a:xfrm>
            <a:off x="30163" y="3687763"/>
            <a:ext cx="457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nb-NO" altLang="vi-VN" sz="2400" b="1">
                <a:solidFill>
                  <a:srgbClr val="0000CC"/>
                </a:solidFill>
                <a:latin typeface="Times New Roman" pitchFamily="18" charset="0"/>
              </a:rPr>
              <a:t>- Đầu TK XIX công nhân đấu tranh bằng hình thức bãi công, đòi tăng lương, giảm giờ làm.</a:t>
            </a:r>
            <a:endParaRPr lang="en-US" altLang="vi-VN" sz="2400" b="1">
              <a:solidFill>
                <a:srgbClr val="0000CC"/>
              </a:solidFill>
              <a:latin typeface="Times New Roman" pitchFamily="18" charset="0"/>
            </a:endParaRPr>
          </a:p>
        </p:txBody>
      </p:sp>
      <p:sp>
        <p:nvSpPr>
          <p:cNvPr id="3" name="Rectangle 2"/>
          <p:cNvSpPr>
            <a:spLocks noChangeArrowheads="1"/>
          </p:cNvSpPr>
          <p:nvPr/>
        </p:nvSpPr>
        <p:spPr bwMode="auto">
          <a:xfrm>
            <a:off x="44450" y="5410200"/>
            <a:ext cx="4572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nb-NO" altLang="vi-VN" sz="2400" b="1">
                <a:solidFill>
                  <a:srgbClr val="0000FF"/>
                </a:solidFill>
                <a:latin typeface="Times New Roman" pitchFamily="18" charset="0"/>
              </a:rPr>
              <a:t>- Thành lập các công đoàn để bảo vệ quyền lợi của mình.</a:t>
            </a:r>
            <a:endParaRPr lang="en-US" altLang="vi-VN" sz="2400" b="1">
              <a:solidFill>
                <a:srgbClr val="0000FF"/>
              </a:solidFill>
              <a:latin typeface="Times New Roman" pitchFamily="18" charset="0"/>
            </a:endParaRPr>
          </a:p>
        </p:txBody>
      </p:sp>
      <p:sp>
        <p:nvSpPr>
          <p:cNvPr id="4" name="Rectangle 3"/>
          <p:cNvSpPr>
            <a:spLocks noChangeArrowheads="1"/>
          </p:cNvSpPr>
          <p:nvPr/>
        </p:nvSpPr>
        <p:spPr bwMode="auto">
          <a:xfrm>
            <a:off x="0" y="4953000"/>
            <a:ext cx="1714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nb-NO" altLang="vi-VN" sz="2400" b="1" i="1">
                <a:solidFill>
                  <a:srgbClr val="0000FF"/>
                </a:solidFill>
                <a:latin typeface="Times New Roman" pitchFamily="18" charset="0"/>
              </a:rPr>
              <a:t>c. </a:t>
            </a:r>
            <a:r>
              <a:rPr lang="nb-NO" altLang="vi-VN" sz="2400" b="1" i="1" u="sng">
                <a:solidFill>
                  <a:srgbClr val="0000FF"/>
                </a:solidFill>
                <a:latin typeface="Times New Roman" pitchFamily="18" charset="0"/>
              </a:rPr>
              <a:t> Kết quả</a:t>
            </a:r>
            <a:r>
              <a:rPr lang="nb-NO" altLang="vi-VN" sz="2400" b="1" i="1">
                <a:solidFill>
                  <a:srgbClr val="0000FF"/>
                </a:solidFill>
                <a:latin typeface="Times New Roman" pitchFamily="18" charset="0"/>
              </a:rPr>
              <a:t>:</a:t>
            </a:r>
            <a:r>
              <a:rPr lang="nb-NO" altLang="vi-VN" sz="2400" b="1">
                <a:solidFill>
                  <a:srgbClr val="0000FF"/>
                </a:solidFill>
                <a:latin typeface="Times New Roman" pitchFamily="18" charset="0"/>
              </a:rPr>
              <a:t> </a:t>
            </a:r>
            <a:endParaRPr lang="en-US" altLang="vi-VN" sz="2400" b="1">
              <a:solidFill>
                <a:srgbClr val="0000FF"/>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xit" presetSubtype="21" fill="hold" grpId="1" nodeType="clickEffect">
                                  <p:stCondLst>
                                    <p:cond delay="0"/>
                                  </p:stCondLst>
                                  <p:childTnLst>
                                    <p:animEffect transition="out" filter="barn(inVertical)">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8200"/>
                                        </p:tgtEl>
                                        <p:attrNameLst>
                                          <p:attrName>style.visibility</p:attrName>
                                        </p:attrNameLst>
                                      </p:cBhvr>
                                      <p:to>
                                        <p:strVal val="visible"/>
                                      </p:to>
                                    </p:set>
                                    <p:animEffect transition="in" filter="fade">
                                      <p:cBhvr>
                                        <p:cTn id="18" dur="1000"/>
                                        <p:tgtEl>
                                          <p:spTgt spid="8200"/>
                                        </p:tgtEl>
                                      </p:cBhvr>
                                    </p:animEffect>
                                    <p:anim calcmode="lin" valueType="num">
                                      <p:cBhvr>
                                        <p:cTn id="19" dur="1000" fill="hold"/>
                                        <p:tgtEl>
                                          <p:spTgt spid="8200"/>
                                        </p:tgtEl>
                                        <p:attrNameLst>
                                          <p:attrName>ppt_x</p:attrName>
                                        </p:attrNameLst>
                                      </p:cBhvr>
                                      <p:tavLst>
                                        <p:tav tm="0">
                                          <p:val>
                                            <p:strVal val="#ppt_x"/>
                                          </p:val>
                                        </p:tav>
                                        <p:tav tm="100000">
                                          <p:val>
                                            <p:strVal val="#ppt_x"/>
                                          </p:val>
                                        </p:tav>
                                      </p:tavLst>
                                    </p:anim>
                                    <p:anim calcmode="lin" valueType="num">
                                      <p:cBhvr>
                                        <p:cTn id="20" dur="1000" fill="hold"/>
                                        <p:tgtEl>
                                          <p:spTgt spid="8200"/>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circle(in)">
                                      <p:cBhvr>
                                        <p:cTn id="25" dur="2000"/>
                                        <p:tgtEl>
                                          <p:spTgt spid="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heel(1)">
                                      <p:cBhvr>
                                        <p:cTn id="3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8200"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1"/>
          <p:cNvSpPr>
            <a:spLocks noChangeArrowheads="1"/>
          </p:cNvSpPr>
          <p:nvPr/>
        </p:nvSpPr>
        <p:spPr bwMode="auto">
          <a:xfrm>
            <a:off x="30163" y="133350"/>
            <a:ext cx="8275637" cy="460375"/>
          </a:xfrm>
          <a:prstGeom prst="rect">
            <a:avLst/>
          </a:prstGeom>
          <a:gradFill rotWithShape="1">
            <a:gsLst>
              <a:gs pos="0">
                <a:srgbClr val="FFFFFF"/>
              </a:gs>
              <a:gs pos="100000">
                <a:srgbClr val="CCFFCC"/>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2400" b="1" u="sng">
                <a:solidFill>
                  <a:srgbClr val="0000FF"/>
                </a:solidFill>
                <a:latin typeface="Times New Roman" pitchFamily="18" charset="0"/>
              </a:rPr>
              <a:t>TIẾT 6</a:t>
            </a:r>
            <a:r>
              <a:rPr lang="en-US" altLang="vi-VN" sz="2400" b="1">
                <a:solidFill>
                  <a:srgbClr val="0000FF"/>
                </a:solidFill>
                <a:latin typeface="Times New Roman" pitchFamily="18" charset="0"/>
              </a:rPr>
              <a:t>: PHONG TRÀO CÔNG NHÂN QUỐC TẾ TK XIX</a:t>
            </a:r>
          </a:p>
        </p:txBody>
      </p:sp>
      <p:sp>
        <p:nvSpPr>
          <p:cNvPr id="15363" name="Rectangle 77"/>
          <p:cNvSpPr>
            <a:spLocks noChangeArrowheads="1"/>
          </p:cNvSpPr>
          <p:nvPr/>
        </p:nvSpPr>
        <p:spPr bwMode="auto">
          <a:xfrm>
            <a:off x="414338" y="1119188"/>
            <a:ext cx="7437437"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2. </a:t>
            </a:r>
            <a:r>
              <a:rPr lang="en-US" altLang="vi-VN" sz="2400" b="1" u="sng">
                <a:solidFill>
                  <a:srgbClr val="FF00FF"/>
                </a:solidFill>
                <a:latin typeface="Times New Roman" pitchFamily="18" charset="0"/>
              </a:rPr>
              <a:t>Phong trào công nhân trong những năm 1830 - 1840:</a:t>
            </a:r>
          </a:p>
        </p:txBody>
      </p:sp>
      <p:sp>
        <p:nvSpPr>
          <p:cNvPr id="9220" name="Text Box 79"/>
          <p:cNvSpPr txBox="1">
            <a:spLocks noChangeArrowheads="1"/>
          </p:cNvSpPr>
          <p:nvPr/>
        </p:nvSpPr>
        <p:spPr bwMode="auto">
          <a:xfrm>
            <a:off x="414338" y="660400"/>
            <a:ext cx="7891462" cy="466725"/>
          </a:xfrm>
          <a:prstGeom prst="rect">
            <a:avLst/>
          </a:prstGeom>
          <a:gradFill rotWithShape="1">
            <a:gsLst>
              <a:gs pos="0">
                <a:srgbClr val="99CC00"/>
              </a:gs>
              <a:gs pos="50000">
                <a:srgbClr val="FFFFFF"/>
              </a:gs>
              <a:gs pos="100000">
                <a:srgbClr val="99CC00"/>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00FF"/>
                </a:solidFill>
                <a:latin typeface="Times New Roman" pitchFamily="18" charset="0"/>
              </a:rPr>
              <a:t>I. PHONG TRÀO CÔNG NHÂN NỬA ĐẦU THẾ KỶ XIX</a:t>
            </a:r>
          </a:p>
        </p:txBody>
      </p:sp>
      <p:sp>
        <p:nvSpPr>
          <p:cNvPr id="11" name="Rectangle 74"/>
          <p:cNvSpPr>
            <a:spLocks noChangeArrowheads="1"/>
          </p:cNvSpPr>
          <p:nvPr/>
        </p:nvSpPr>
        <p:spPr bwMode="auto">
          <a:xfrm>
            <a:off x="441325" y="1581150"/>
            <a:ext cx="43434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0"/>
              </a:spcBef>
              <a:buFontTx/>
              <a:buNone/>
            </a:pPr>
            <a:r>
              <a:rPr lang="en-US" altLang="vi-VN" sz="2400" b="1">
                <a:solidFill>
                  <a:srgbClr val="FF00FF"/>
                </a:solidFill>
                <a:latin typeface="Times New Roman" pitchFamily="18" charset="0"/>
              </a:rPr>
              <a:t>* </a:t>
            </a:r>
            <a:r>
              <a:rPr lang="en-US" altLang="vi-VN" sz="2400" b="1" u="sng">
                <a:solidFill>
                  <a:srgbClr val="FF00FF"/>
                </a:solidFill>
                <a:latin typeface="Times New Roman" pitchFamily="18" charset="0"/>
              </a:rPr>
              <a:t>Điểm mới</a:t>
            </a:r>
            <a:r>
              <a:rPr lang="en-US" altLang="vi-VN" sz="2400" b="1">
                <a:solidFill>
                  <a:srgbClr val="FF00FF"/>
                </a:solidFill>
                <a:latin typeface="Times New Roman" pitchFamily="18" charset="0"/>
              </a:rPr>
              <a:t>:</a:t>
            </a:r>
          </a:p>
          <a:p>
            <a:pPr algn="just" eaLnBrk="1" hangingPunct="1">
              <a:spcBef>
                <a:spcPct val="0"/>
              </a:spcBef>
              <a:buFontTx/>
              <a:buNone/>
            </a:pPr>
            <a:r>
              <a:rPr lang="en-US" altLang="vi-VN" sz="2400" b="1">
                <a:solidFill>
                  <a:srgbClr val="0000FF"/>
                </a:solidFill>
                <a:latin typeface="Times New Roman" pitchFamily="18" charset="0"/>
              </a:rPr>
              <a:t>- G</a:t>
            </a:r>
            <a:r>
              <a:rPr lang="nb-NO" altLang="vi-VN" sz="2400" b="1">
                <a:solidFill>
                  <a:srgbClr val="0000FF"/>
                </a:solidFill>
                <a:latin typeface="Times New Roman" pitchFamily="18" charset="0"/>
              </a:rPr>
              <a:t>iai cấp công nhân lớn mạnh, đ</a:t>
            </a:r>
            <a:r>
              <a:rPr lang="en-US" altLang="vi-VN" sz="2400" b="1">
                <a:solidFill>
                  <a:srgbClr val="0000FF"/>
                </a:solidFill>
                <a:latin typeface="Times New Roman" pitchFamily="18" charset="0"/>
              </a:rPr>
              <a:t>ấu tranh chính trị, trực tiếp chống lại giai cấp tư sản.</a:t>
            </a:r>
          </a:p>
        </p:txBody>
      </p:sp>
      <p:sp>
        <p:nvSpPr>
          <p:cNvPr id="15366" name="Rectangle 4"/>
          <p:cNvSpPr>
            <a:spLocks noChangeArrowheads="1"/>
          </p:cNvSpPr>
          <p:nvPr/>
        </p:nvSpPr>
        <p:spPr bwMode="auto">
          <a:xfrm>
            <a:off x="463550" y="3419475"/>
            <a:ext cx="4125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a:t>
            </a:r>
            <a:r>
              <a:rPr lang="en-US" altLang="vi-VN" sz="2400" b="1" u="sng">
                <a:solidFill>
                  <a:srgbClr val="CC0099"/>
                </a:solidFill>
                <a:latin typeface="Times New Roman" pitchFamily="18" charset="0"/>
              </a:rPr>
              <a:t>Các cuộc đấu tranh tiêu biểu</a:t>
            </a:r>
            <a:endParaRPr lang="en-US" altLang="vi-VN" sz="2400" b="1">
              <a:solidFill>
                <a:srgbClr val="CC0099"/>
              </a:solidFill>
              <a:latin typeface="Times New Roman" pitchFamily="18" charset="0"/>
            </a:endParaRPr>
          </a:p>
        </p:txBody>
      </p:sp>
      <p:sp>
        <p:nvSpPr>
          <p:cNvPr id="3" name="Oval Callout 2"/>
          <p:cNvSpPr/>
          <p:nvPr/>
        </p:nvSpPr>
        <p:spPr>
          <a:xfrm>
            <a:off x="4784725" y="2514600"/>
            <a:ext cx="4359275" cy="30480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Điểm mới của phong trào công nhân trong giai đoạn này?</a:t>
            </a:r>
            <a:endParaRPr lang="vi-VN" sz="2800" b="1"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 calcmode="lin" valueType="num">
                                      <p:cBhvr additive="base">
                                        <p:cTn id="7" dur="500" fill="hold"/>
                                        <p:tgtEl>
                                          <p:spTgt spid="15363"/>
                                        </p:tgtEl>
                                        <p:attrNameLst>
                                          <p:attrName>ppt_x</p:attrName>
                                        </p:attrNameLst>
                                      </p:cBhvr>
                                      <p:tavLst>
                                        <p:tav tm="0">
                                          <p:val>
                                            <p:strVal val="#ppt_x"/>
                                          </p:val>
                                        </p:tav>
                                        <p:tav tm="100000">
                                          <p:val>
                                            <p:strVal val="#ppt_x"/>
                                          </p:val>
                                        </p:tav>
                                      </p:tavLst>
                                    </p:anim>
                                    <p:anim calcmode="lin" valueType="num">
                                      <p:cBhvr additive="base">
                                        <p:cTn id="8" dur="500" fill="hold"/>
                                        <p:tgtEl>
                                          <p:spTgt spid="1536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5366"/>
                                        </p:tgtEl>
                                        <p:attrNameLst>
                                          <p:attrName>style.visibility</p:attrName>
                                        </p:attrNameLst>
                                      </p:cBhvr>
                                      <p:to>
                                        <p:strVal val="visible"/>
                                      </p:to>
                                    </p:set>
                                    <p:animEffect transition="in" filter="wipe(down)">
                                      <p:cBhvr>
                                        <p:cTn id="25" dur="500"/>
                                        <p:tgtEl>
                                          <p:spTgt spid="15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p:bldP spid="11" grpId="0"/>
      <p:bldP spid="1536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400" name="Group 40"/>
          <p:cNvGraphicFramePr>
            <a:graphicFrameLocks noGrp="1"/>
          </p:cNvGraphicFramePr>
          <p:nvPr>
            <p:ph/>
          </p:nvPr>
        </p:nvGraphicFramePr>
        <p:xfrm>
          <a:off x="228600" y="914400"/>
          <a:ext cx="8686800" cy="5503863"/>
        </p:xfrm>
        <a:graphic>
          <a:graphicData uri="http://schemas.openxmlformats.org/drawingml/2006/table">
            <a:tbl>
              <a:tblPr/>
              <a:tblGrid>
                <a:gridCol w="990600"/>
                <a:gridCol w="838200"/>
                <a:gridCol w="1752600"/>
                <a:gridCol w="1447800"/>
                <a:gridCol w="3657600"/>
              </a:tblGrid>
              <a:tr h="131079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Địa điểm</a:t>
                      </a: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Năm </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Lực lượng đấu tranh</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a:ln>
                            <a:noFill/>
                          </a:ln>
                          <a:solidFill>
                            <a:schemeClr val="tx1"/>
                          </a:solidFill>
                          <a:effectLst/>
                          <a:latin typeface="Arial" panose="020B0604020202020204" pitchFamily="34" charset="0"/>
                        </a:rPr>
                        <a:t>Hình thức đấu tranh</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a:ln>
                            <a:noFill/>
                          </a:ln>
                          <a:solidFill>
                            <a:schemeClr val="tx1"/>
                          </a:solidFill>
                          <a:effectLst/>
                          <a:latin typeface="Arial" panose="020B0604020202020204" pitchFamily="34" charset="0"/>
                        </a:rPr>
                        <a:t>Mục tiêu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a:ln>
                            <a:noFill/>
                          </a:ln>
                          <a:solidFill>
                            <a:schemeClr val="tx1"/>
                          </a:solidFill>
                          <a:effectLst/>
                          <a:latin typeface="Arial" panose="020B0604020202020204" pitchFamily="34" charset="0"/>
                        </a:rPr>
                        <a:t>đấu tranh</a:t>
                      </a: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5336">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vi-VN" sz="2000" b="0" i="0" u="none" strike="noStrike" cap="none" normalizeH="0" baseline="0" dirty="0">
                        <a:ln>
                          <a:noFill/>
                        </a:ln>
                        <a:solidFill>
                          <a:schemeClr val="tx1"/>
                        </a:solidFill>
                        <a:effectLst/>
                        <a:latin typeface="Arial" panose="020B0604020202020204" pitchFamily="34"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6307">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vi-VN" sz="2000" b="0" i="0" u="none" strike="noStrike" cap="none" normalizeH="0" baseline="0" dirty="0">
                        <a:ln>
                          <a:noFill/>
                        </a:ln>
                        <a:solidFill>
                          <a:schemeClr val="tx1"/>
                        </a:solidFill>
                        <a:effectLst/>
                        <a:latin typeface="Arial" panose="020B0604020202020204" pitchFamily="34"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vi-VN" altLang="vi-VN" sz="20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0983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vi-VN" sz="2000" b="0" i="0" u="none" strike="noStrike" cap="none" normalizeH="0" baseline="0" dirty="0">
                        <a:ln>
                          <a:noFill/>
                        </a:ln>
                        <a:solidFill>
                          <a:schemeClr val="tx1"/>
                        </a:solidFill>
                        <a:effectLst/>
                        <a:latin typeface="Arial" panose="020B0604020202020204" pitchFamily="34" charset="0"/>
                      </a:endParaRPr>
                    </a:p>
                  </a:txBody>
                  <a:tcPr marT="45725" marB="4572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dirty="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dirty="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vi-VN" altLang="vi-VN" sz="2000" b="0" i="0" u="none" strike="noStrike" cap="none" normalizeH="0" baseline="0" dirty="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vi-VN" altLang="vi-VN" sz="2000" b="0" i="0" u="none" strike="noStrike" cap="none" normalizeH="0" baseline="0" dirty="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1590">
                <a:tc gridSpan="5">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Nhận xét</a:t>
                      </a:r>
                    </a:p>
                  </a:txBody>
                  <a:tcPr marT="45725" marB="4572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vi-VN"/>
                    </a:p>
                  </a:txBody>
                  <a:tcPr/>
                </a:tc>
                <a:tc hMerge="1">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1" i="0" u="none" strike="noStrike" cap="none" normalizeH="0" baseline="0" dirty="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1" i="0" u="none" strike="noStrike" cap="none" normalizeH="0" baseline="0" dirty="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1" i="0" u="none" strike="noStrike" cap="none" normalizeH="0" baseline="0" dirty="0">
                        <a:ln>
                          <a:noFill/>
                        </a:ln>
                        <a:solidFill>
                          <a:schemeClr val="tx1"/>
                        </a:solidFill>
                        <a:effectLst/>
                        <a:latin typeface="Arial" panose="020B0604020202020204" pitchFamily="34" charset="0"/>
                      </a:endParaRPr>
                    </a:p>
                  </a:txBody>
                  <a:tcPr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Rectangle 4"/>
          <p:cNvSpPr>
            <a:spLocks noChangeArrowheads="1"/>
          </p:cNvSpPr>
          <p:nvPr/>
        </p:nvSpPr>
        <p:spPr bwMode="auto">
          <a:xfrm>
            <a:off x="0" y="57150"/>
            <a:ext cx="92678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a:t>
            </a:r>
            <a:r>
              <a:rPr lang="en-US" altLang="vi-VN" sz="2400" b="1" u="sng">
                <a:solidFill>
                  <a:srgbClr val="CC0099"/>
                </a:solidFill>
                <a:latin typeface="Times New Roman" pitchFamily="18" charset="0"/>
              </a:rPr>
              <a:t>Các cuộc đấu tranh tiêu biểu của phong trào công nhân 1830 - 1840 </a:t>
            </a:r>
            <a:endParaRPr lang="en-US" altLang="vi-VN" sz="2400" b="1">
              <a:solidFill>
                <a:srgbClr val="CC0099"/>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548" name="Group 236"/>
          <p:cNvGraphicFramePr>
            <a:graphicFrameLocks noGrp="1"/>
          </p:cNvGraphicFramePr>
          <p:nvPr>
            <p:ph/>
          </p:nvPr>
        </p:nvGraphicFramePr>
        <p:xfrm>
          <a:off x="100013" y="441325"/>
          <a:ext cx="8991600" cy="6376988"/>
        </p:xfrm>
        <a:graphic>
          <a:graphicData uri="http://schemas.openxmlformats.org/drawingml/2006/table">
            <a:tbl>
              <a:tblPr/>
              <a:tblGrid>
                <a:gridCol w="1159981"/>
                <a:gridCol w="1005316"/>
                <a:gridCol w="1797103"/>
                <a:gridCol w="1676400"/>
                <a:gridCol w="3352801"/>
              </a:tblGrid>
              <a:tr h="121927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Địa điểm</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Năm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Lực lượng đấu tranh</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Hình thức đấu tranh</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Mục tiêu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000" b="1" i="0" u="none" strike="noStrike" cap="none" normalizeH="0" baseline="0" dirty="0">
                          <a:ln>
                            <a:noFill/>
                          </a:ln>
                          <a:solidFill>
                            <a:schemeClr val="tx1"/>
                          </a:solidFill>
                          <a:effectLst/>
                          <a:latin typeface="Arial" panose="020B0604020202020204" pitchFamily="34" charset="0"/>
                        </a:rPr>
                        <a:t>đấu tranh</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2773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Li-ông (Pháp)</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1831 - </a:t>
                      </a: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vi-VN" sz="2400" b="0" i="0" u="none" strike="noStrike" cap="none" normalizeH="0" baseline="0" dirty="0">
                          <a:ln>
                            <a:noFill/>
                          </a:ln>
                          <a:solidFill>
                            <a:schemeClr val="tx1"/>
                          </a:solidFill>
                          <a:effectLst/>
                          <a:latin typeface="Arial" panose="020B0604020202020204" pitchFamily="34" charset="0"/>
                        </a:rPr>
                        <a:t>1834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a:ln>
                            <a:noFill/>
                          </a:ln>
                          <a:solidFill>
                            <a:schemeClr val="tx1"/>
                          </a:solidFill>
                          <a:effectLst/>
                          <a:latin typeface="Arial" panose="020B0604020202020204" pitchFamily="34" charset="0"/>
                        </a:rPr>
                        <a:t>Công nhân dệt</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Khởi nghĩa vũ trang</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altLang="vi-VN" sz="2400" b="0" i="0" u="none" strike="noStrike" cap="none" normalizeH="0" baseline="0" dirty="0">
                          <a:ln>
                            <a:noFill/>
                          </a:ln>
                          <a:solidFill>
                            <a:schemeClr val="tx1"/>
                          </a:solidFill>
                          <a:effectLst/>
                          <a:latin typeface="Arial" panose="020B0604020202020204" pitchFamily="34" charset="0"/>
                        </a:rPr>
                        <a:t> Đòi thiết lập chế độ cộng hoà</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altLang="vi-VN" sz="2400" b="0" i="0" u="none" strike="noStrike" cap="none" normalizeH="0" baseline="0" dirty="0">
                          <a:ln>
                            <a:noFill/>
                          </a:ln>
                          <a:solidFill>
                            <a:schemeClr val="tx1"/>
                          </a:solidFill>
                          <a:effectLst/>
                          <a:latin typeface="Arial" panose="020B0604020202020204" pitchFamily="34" charset="0"/>
                        </a:rPr>
                        <a:t> Tăng lương, giảm giờ làm.</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801">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altLang="vi-VN" sz="2400" b="0" i="0" u="none" strike="noStrike" cap="none" normalizeH="0" baseline="0" dirty="0">
                          <a:ln>
                            <a:noFill/>
                          </a:ln>
                          <a:solidFill>
                            <a:schemeClr val="tx1"/>
                          </a:solidFill>
                          <a:effectLst/>
                          <a:latin typeface="Arial" panose="020B0604020202020204" pitchFamily="34" charset="0"/>
                        </a:rPr>
                        <a:t>Sơ-lê-din (Đức)</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1844</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a:ln>
                            <a:noFill/>
                          </a:ln>
                          <a:solidFill>
                            <a:schemeClr val="tx1"/>
                          </a:solidFill>
                          <a:effectLst/>
                          <a:latin typeface="Arial" panose="020B0604020202020204" pitchFamily="34" charset="0"/>
                        </a:rPr>
                        <a:t>Công nhân dệt</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a:ln>
                            <a:noFill/>
                          </a:ln>
                          <a:solidFill>
                            <a:schemeClr val="tx1"/>
                          </a:solidFill>
                          <a:effectLst/>
                          <a:latin typeface="Arial" panose="020B0604020202020204" pitchFamily="34" charset="0"/>
                        </a:rPr>
                        <a:t>Khởi nghĩa vũ trang</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altLang="vi-VN" sz="2400" b="0" i="0" u="none" strike="noStrike" cap="none" normalizeH="0" baseline="0">
                          <a:ln>
                            <a:noFill/>
                          </a:ln>
                          <a:solidFill>
                            <a:schemeClr val="tx1"/>
                          </a:solidFill>
                          <a:effectLst/>
                          <a:latin typeface="Arial" panose="020B0604020202020204" pitchFamily="34" charset="0"/>
                        </a:rPr>
                        <a:t> Chống sự hà khắc của chủ xưởng và điều kiện lao động tồi tệ.</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2773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Anh</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1839 đến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1847</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dirty="0">
                          <a:ln>
                            <a:noFill/>
                          </a:ln>
                          <a:solidFill>
                            <a:schemeClr val="tx1"/>
                          </a:solidFill>
                          <a:effectLst/>
                          <a:latin typeface="Arial" panose="020B0604020202020204" pitchFamily="34" charset="0"/>
                        </a:rPr>
                        <a:t>Công nhân  và các tầng lớp lao động khác</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0" i="0" u="none" strike="noStrike" cap="none" normalizeH="0" baseline="0">
                          <a:ln>
                            <a:noFill/>
                          </a:ln>
                          <a:solidFill>
                            <a:schemeClr val="tx1"/>
                          </a:solidFill>
                          <a:effectLst/>
                          <a:latin typeface="Arial" panose="020B0604020202020204" pitchFamily="34" charset="0"/>
                        </a:rPr>
                        <a:t>- Mít tinh, biểu tình có tổ chức</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altLang="vi-VN" sz="2400" b="0" i="0" u="none" strike="noStrike" cap="none" normalizeH="0" baseline="0" dirty="0">
                          <a:ln>
                            <a:noFill/>
                          </a:ln>
                          <a:solidFill>
                            <a:schemeClr val="tx1"/>
                          </a:solidFill>
                          <a:effectLst/>
                          <a:latin typeface="Arial" panose="020B0604020202020204" pitchFamily="34" charset="0"/>
                        </a:rPr>
                        <a:t> Đòi quyền phổ thông bầu cử.</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altLang="vi-VN" sz="2400" b="0" i="0" u="none" strike="noStrike" cap="none" normalizeH="0" baseline="0" dirty="0">
                          <a:ln>
                            <a:noFill/>
                          </a:ln>
                          <a:solidFill>
                            <a:schemeClr val="tx1"/>
                          </a:solidFill>
                          <a:effectLst/>
                          <a:latin typeface="Arial" panose="020B0604020202020204" pitchFamily="34" charset="0"/>
                        </a:rPr>
                        <a:t>Tăng lương, giảm giờ làm.</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438">
                <a:tc gridSpan="3">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vi-VN" sz="2400" b="1" i="0" u="none" strike="noStrike" cap="none" normalizeH="0" baseline="0" dirty="0">
                          <a:ln>
                            <a:noFill/>
                          </a:ln>
                          <a:solidFill>
                            <a:schemeClr val="tx1"/>
                          </a:solidFill>
                          <a:effectLst/>
                          <a:latin typeface="Arial" panose="020B0604020202020204" pitchFamily="34" charset="0"/>
                        </a:rPr>
                        <a:t>Nhận xét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vi-VN"/>
                    </a:p>
                  </a:txBody>
                  <a:tcPr/>
                </a:tc>
                <a:tc hMerge="1">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000" b="1" i="0" u="none" strike="noStrike" cap="none" normalizeH="0" baseline="0" dirty="0">
                        <a:ln>
                          <a:noFill/>
                        </a:ln>
                        <a:solidFill>
                          <a:schemeClr val="tx1"/>
                        </a:solidFill>
                        <a:effectLst/>
                        <a:latin typeface="Arial" panose="020B0604020202020204" pitchFamily="34" charset="0"/>
                      </a:endParaRP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400" b="1" i="0" u="none" strike="noStrike" cap="none" normalizeH="0" baseline="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altLang="vi-VN" sz="2400" b="1" i="0" u="none" strike="noStrike" cap="none" normalizeH="0" baseline="0" dirty="0">
                        <a:ln>
                          <a:noFill/>
                        </a:ln>
                        <a:solidFill>
                          <a:schemeClr val="tx1"/>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302" name="Text Box 233"/>
          <p:cNvSpPr txBox="1">
            <a:spLocks noChangeArrowheads="1"/>
          </p:cNvSpPr>
          <p:nvPr/>
        </p:nvSpPr>
        <p:spPr bwMode="auto">
          <a:xfrm>
            <a:off x="3962400" y="381000"/>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endParaRPr lang="vi-VN" altLang="vi-VN" sz="1800"/>
          </a:p>
        </p:txBody>
      </p:sp>
      <p:sp>
        <p:nvSpPr>
          <p:cNvPr id="13547" name="Text Box 235"/>
          <p:cNvSpPr txBox="1">
            <a:spLocks noChangeArrowheads="1"/>
          </p:cNvSpPr>
          <p:nvPr/>
        </p:nvSpPr>
        <p:spPr bwMode="auto">
          <a:xfrm>
            <a:off x="3910013" y="6176963"/>
            <a:ext cx="1447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1800" b="1"/>
              <a:t>Đấu tranh </a:t>
            </a:r>
          </a:p>
          <a:p>
            <a:pPr eaLnBrk="1" hangingPunct="1">
              <a:spcBef>
                <a:spcPct val="0"/>
              </a:spcBef>
              <a:buFontTx/>
              <a:buNone/>
            </a:pPr>
            <a:r>
              <a:rPr lang="en-US" altLang="vi-VN" sz="1800" b="1"/>
              <a:t>Quyết liệt</a:t>
            </a:r>
          </a:p>
        </p:txBody>
      </p:sp>
      <p:sp>
        <p:nvSpPr>
          <p:cNvPr id="13549" name="Text Box 237"/>
          <p:cNvSpPr txBox="1">
            <a:spLocks noChangeArrowheads="1"/>
          </p:cNvSpPr>
          <p:nvPr/>
        </p:nvSpPr>
        <p:spPr bwMode="auto">
          <a:xfrm>
            <a:off x="5357813" y="6140450"/>
            <a:ext cx="3733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1800" b="1"/>
              <a:t>- Đấu tranh kinh tế + chính trị</a:t>
            </a:r>
          </a:p>
          <a:p>
            <a:pPr eaLnBrk="1" hangingPunct="1">
              <a:spcBef>
                <a:spcPct val="0"/>
              </a:spcBef>
              <a:buFontTx/>
              <a:buNone/>
            </a:pPr>
            <a:r>
              <a:rPr lang="en-US" altLang="vi-VN" sz="1800" b="1"/>
              <a:t>- Đấu tranh chính trị rõ nét</a:t>
            </a:r>
            <a:endParaRPr lang="en-US" altLang="vi-VN" sz="1800"/>
          </a:p>
        </p:txBody>
      </p:sp>
      <p:sp>
        <p:nvSpPr>
          <p:cNvPr id="8" name="Rectangle 4"/>
          <p:cNvSpPr>
            <a:spLocks noChangeArrowheads="1"/>
          </p:cNvSpPr>
          <p:nvPr/>
        </p:nvSpPr>
        <p:spPr bwMode="auto">
          <a:xfrm>
            <a:off x="0" y="57150"/>
            <a:ext cx="92678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CC0099"/>
                </a:solidFill>
                <a:latin typeface="Times New Roman" pitchFamily="18" charset="0"/>
              </a:rPr>
              <a:t>*</a:t>
            </a:r>
            <a:r>
              <a:rPr lang="en-US" altLang="vi-VN" sz="2400" b="1" u="sng">
                <a:solidFill>
                  <a:srgbClr val="CC0099"/>
                </a:solidFill>
                <a:latin typeface="Times New Roman" pitchFamily="18" charset="0"/>
              </a:rPr>
              <a:t>Các cuộc đấu tranh tiêu biểu của phong trào công nhân 1830 - 1840 </a:t>
            </a:r>
            <a:endParaRPr lang="en-US" altLang="vi-VN" sz="2400" b="1">
              <a:solidFill>
                <a:srgbClr val="CC0099"/>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3547"/>
                                        </p:tgtEl>
                                        <p:attrNameLst>
                                          <p:attrName>style.visibility</p:attrName>
                                        </p:attrNameLst>
                                      </p:cBhvr>
                                      <p:to>
                                        <p:strVal val="visible"/>
                                      </p:to>
                                    </p:set>
                                    <p:animEffect transition="in" filter="fade">
                                      <p:cBhvr>
                                        <p:cTn id="12" dur="1000"/>
                                        <p:tgtEl>
                                          <p:spTgt spid="13547"/>
                                        </p:tgtEl>
                                      </p:cBhvr>
                                    </p:animEffect>
                                    <p:anim calcmode="lin" valueType="num">
                                      <p:cBhvr>
                                        <p:cTn id="13" dur="1000" fill="hold"/>
                                        <p:tgtEl>
                                          <p:spTgt spid="13547"/>
                                        </p:tgtEl>
                                        <p:attrNameLst>
                                          <p:attrName>ppt_x</p:attrName>
                                        </p:attrNameLst>
                                      </p:cBhvr>
                                      <p:tavLst>
                                        <p:tav tm="0">
                                          <p:val>
                                            <p:strVal val="#ppt_x"/>
                                          </p:val>
                                        </p:tav>
                                        <p:tav tm="100000">
                                          <p:val>
                                            <p:strVal val="#ppt_x"/>
                                          </p:val>
                                        </p:tav>
                                      </p:tavLst>
                                    </p:anim>
                                    <p:anim calcmode="lin" valueType="num">
                                      <p:cBhvr>
                                        <p:cTn id="14" dur="1000" fill="hold"/>
                                        <p:tgtEl>
                                          <p:spTgt spid="13547"/>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3549"/>
                                        </p:tgtEl>
                                        <p:attrNameLst>
                                          <p:attrName>style.visibility</p:attrName>
                                        </p:attrNameLst>
                                      </p:cBhvr>
                                      <p:to>
                                        <p:strVal val="visible"/>
                                      </p:to>
                                    </p:set>
                                    <p:animEffect transition="in" filter="barn(inVertical)">
                                      <p:cBhvr>
                                        <p:cTn id="19" dur="500"/>
                                        <p:tgtEl>
                                          <p:spTgt spid="135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47" grpId="0"/>
      <p:bldP spid="13549" grpId="0"/>
      <p:bldP spid="8"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TotalTime>
  <Words>1877</Words>
  <Application>Microsoft Office PowerPoint</Application>
  <PresentationFormat>On-screen Show (4:3)</PresentationFormat>
  <Paragraphs>173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Times New Roman</vt:lpstr>
      <vt:lpstr>Arial</vt:lpstr>
      <vt:lpstr>Calibri</vt:lpstr>
      <vt:lpstr>Default Design</vt:lpstr>
      <vt:lpstr>PowerPoint Presentation</vt:lpstr>
      <vt:lpstr>TIẾT 6 - PHONG TRÀO CÔNG NHÂN QUỐC TẾ THẾ KỈ XIX.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PowerPoint Presentation</vt:lpstr>
      <vt:lpstr>CÔNG VIỆC VỀ NHÀ</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LINHNHAN</dc:creator>
  <cp:lastModifiedBy>Administrator</cp:lastModifiedBy>
  <cp:revision>70</cp:revision>
  <dcterms:created xsi:type="dcterms:W3CDTF">2008-09-11T07:56:09Z</dcterms:created>
  <dcterms:modified xsi:type="dcterms:W3CDTF">2023-03-29T02:57:54Z</dcterms:modified>
</cp:coreProperties>
</file>