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0" r:id="rId2"/>
    <p:sldId id="262" r:id="rId3"/>
    <p:sldId id="263" r:id="rId4"/>
    <p:sldId id="264" r:id="rId5"/>
    <p:sldId id="306" r:id="rId6"/>
    <p:sldId id="265" r:id="rId7"/>
    <p:sldId id="303" r:id="rId8"/>
    <p:sldId id="302" r:id="rId9"/>
    <p:sldId id="292" r:id="rId10"/>
    <p:sldId id="268" r:id="rId11"/>
    <p:sldId id="293" r:id="rId12"/>
    <p:sldId id="269" r:id="rId13"/>
    <p:sldId id="270" r:id="rId14"/>
    <p:sldId id="294" r:id="rId15"/>
    <p:sldId id="274" r:id="rId16"/>
    <p:sldId id="295" r:id="rId17"/>
    <p:sldId id="296" r:id="rId18"/>
    <p:sldId id="297" r:id="rId19"/>
    <p:sldId id="304" r:id="rId20"/>
    <p:sldId id="298" r:id="rId21"/>
    <p:sldId id="283" r:id="rId22"/>
    <p:sldId id="299" r:id="rId23"/>
    <p:sldId id="300" r:id="rId24"/>
    <p:sldId id="307" r:id="rId25"/>
    <p:sldId id="286" r:id="rId26"/>
  </p:sldIdLst>
  <p:sldSz cx="9144000" cy="6858000" type="screen4x3"/>
  <p:notesSz cx="6858000" cy="91440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8AC48A1-D4CA-410C-A700-A878AADC19EF}" type="datetimeFigureOut">
              <a:rPr lang="en-US"/>
              <a:pPr>
                <a:defRPr/>
              </a:pPr>
              <a:t>3/29/2023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2E684B26-64F6-4E4F-8CBD-FAACB5C3D7E1}" type="slidenum">
              <a:rPr lang="en-US" altLang="vi-VN"/>
              <a:pPr/>
              <a:t>‹#›</a:t>
            </a:fld>
            <a:endParaRPr lang="en-US" altLang="vi-VN"/>
          </a:p>
        </p:txBody>
      </p:sp>
    </p:spTree>
    <p:extLst>
      <p:ext uri="{BB962C8B-B14F-4D97-AF65-F5344CB8AC3E}">
        <p14:creationId xmlns:p14="http://schemas.microsoft.com/office/powerpoint/2010/main" val="3228525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2257EFF-1012-4A39-BE93-51E9D869A709}" type="slidenum">
              <a:rPr lang="en-US" altLang="vi-VN"/>
              <a:pPr>
                <a:spcBef>
                  <a:spcPct val="0"/>
                </a:spcBef>
              </a:pPr>
              <a:t>3</a:t>
            </a:fld>
            <a:endParaRPr lang="en-US" altLang="vi-VN"/>
          </a:p>
        </p:txBody>
      </p:sp>
      <p:sp>
        <p:nvSpPr>
          <p:cNvPr id="819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r>
              <a:rPr lang="en-US" altLang="vi-VN" sz="1000" smtClean="0"/>
              <a:t>Copyright (c) 2005  -  Doan Van Hung, Khoa Lich su- ĐH Quy Nhon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itchFamily="34"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5E71096-879C-4753-A337-EFB127262923}" type="slidenum">
              <a:rPr lang="en-US" altLang="vi-VN">
                <a:latin typeface="Calibri" pitchFamily="34" charset="0"/>
              </a:rPr>
              <a:pPr/>
              <a:t>5</a:t>
            </a:fld>
            <a:endParaRPr lang="en-US" altLang="vi-VN">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itchFamily="34"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DEBA600-6869-4BC4-A99C-FA8D1C49F434}" type="slidenum">
              <a:rPr lang="en-US" altLang="vi-VN">
                <a:latin typeface="Calibri" pitchFamily="34" charset="0"/>
              </a:rPr>
              <a:pPr/>
              <a:t>8</a:t>
            </a:fld>
            <a:endParaRPr lang="en-US" altLang="vi-VN">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5BCEDF5-5958-4F95-B9C4-52A7B087770E}" type="slidenum">
              <a:rPr lang="en-US" altLang="vi-VN"/>
              <a:pPr>
                <a:spcBef>
                  <a:spcPct val="0"/>
                </a:spcBef>
              </a:pPr>
              <a:t>10</a:t>
            </a:fld>
            <a:endParaRPr lang="en-US" altLang="vi-VN"/>
          </a:p>
        </p:txBody>
      </p:sp>
      <p:sp>
        <p:nvSpPr>
          <p:cNvPr id="1843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endParaRPr lang="en-US" altLang="vi-VN" sz="1000" smtClean="0"/>
          </a:p>
          <a:p>
            <a:pPr eaLnBrk="1" hangingPunct="1">
              <a:lnSpc>
                <a:spcPct val="80000"/>
              </a:lnSpc>
              <a:spcBef>
                <a:spcPct val="0"/>
              </a:spcBef>
            </a:pPr>
            <a:r>
              <a:rPr lang="en-US" altLang="vi-VN" sz="1000" smtClean="0"/>
              <a:t>Copyright (c) 2005  -  Doan Van Hung, Khoa Lich su- ĐH Quy Nhon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FFECE0B-2736-4420-95C0-83CA60895F43}" type="datetimeFigureOut">
              <a:rPr lang="en-US"/>
              <a:pPr>
                <a:defRPr/>
              </a:pPr>
              <a:t>3/29/2023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E1B5C7B-41D3-4B91-97E8-84D8202222E1}" type="slidenum">
              <a:rPr lang="en-US" altLang="vi-VN"/>
              <a:pPr/>
              <a:t>‹#›</a:t>
            </a:fld>
            <a:endParaRPr lang="en-US" altLang="vi-VN"/>
          </a:p>
        </p:txBody>
      </p:sp>
    </p:spTree>
    <p:extLst>
      <p:ext uri="{BB962C8B-B14F-4D97-AF65-F5344CB8AC3E}">
        <p14:creationId xmlns:p14="http://schemas.microsoft.com/office/powerpoint/2010/main" val="291087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3D26F9-D856-490A-AB35-08032A43875C}" type="datetimeFigureOut">
              <a:rPr lang="en-US"/>
              <a:pPr>
                <a:defRPr/>
              </a:pPr>
              <a:t>3/29/2023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238689F-53DC-4E07-AC02-012A5BFAB5B8}" type="slidenum">
              <a:rPr lang="en-US" altLang="vi-VN"/>
              <a:pPr/>
              <a:t>‹#›</a:t>
            </a:fld>
            <a:endParaRPr lang="en-US" altLang="vi-VN"/>
          </a:p>
        </p:txBody>
      </p:sp>
    </p:spTree>
    <p:extLst>
      <p:ext uri="{BB962C8B-B14F-4D97-AF65-F5344CB8AC3E}">
        <p14:creationId xmlns:p14="http://schemas.microsoft.com/office/powerpoint/2010/main" val="67461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B4D33A-B6DA-4E4E-A442-2038D44441FD}" type="datetimeFigureOut">
              <a:rPr lang="en-US"/>
              <a:pPr>
                <a:defRPr/>
              </a:pPr>
              <a:t>3/29/2023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A96EEF9-6B48-4DF6-A8A0-8C2EB3162213}" type="slidenum">
              <a:rPr lang="en-US" altLang="vi-VN"/>
              <a:pPr/>
              <a:t>‹#›</a:t>
            </a:fld>
            <a:endParaRPr lang="en-US" altLang="vi-VN"/>
          </a:p>
        </p:txBody>
      </p:sp>
    </p:spTree>
    <p:extLst>
      <p:ext uri="{BB962C8B-B14F-4D97-AF65-F5344CB8AC3E}">
        <p14:creationId xmlns:p14="http://schemas.microsoft.com/office/powerpoint/2010/main" val="4142591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993E1D3-FD36-4517-9E57-D536040E5A5A}" type="slidenum">
              <a:rPr lang="en-US" altLang="vi-VN"/>
              <a:pPr/>
              <a:t>‹#›</a:t>
            </a:fld>
            <a:endParaRPr lang="en-US" altLang="vi-VN"/>
          </a:p>
        </p:txBody>
      </p:sp>
    </p:spTree>
    <p:extLst>
      <p:ext uri="{BB962C8B-B14F-4D97-AF65-F5344CB8AC3E}">
        <p14:creationId xmlns:p14="http://schemas.microsoft.com/office/powerpoint/2010/main" val="95276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4F4EFE-20DC-4183-98CC-8A087049BC70}" type="datetimeFigureOut">
              <a:rPr lang="en-US"/>
              <a:pPr>
                <a:defRPr/>
              </a:pPr>
              <a:t>3/29/2023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27BF95-6FF1-4F25-AAA5-0D5137C536CC}" type="slidenum">
              <a:rPr lang="en-US" altLang="vi-VN"/>
              <a:pPr/>
              <a:t>‹#›</a:t>
            </a:fld>
            <a:endParaRPr lang="en-US" altLang="vi-VN"/>
          </a:p>
        </p:txBody>
      </p:sp>
    </p:spTree>
    <p:extLst>
      <p:ext uri="{BB962C8B-B14F-4D97-AF65-F5344CB8AC3E}">
        <p14:creationId xmlns:p14="http://schemas.microsoft.com/office/powerpoint/2010/main" val="151856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19488E-A092-470B-ABB4-691BE360D677}" type="datetimeFigureOut">
              <a:rPr lang="en-US"/>
              <a:pPr>
                <a:defRPr/>
              </a:pPr>
              <a:t>3/29/2023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C1D1DC4-B2AB-4284-9706-C91222A50127}" type="slidenum">
              <a:rPr lang="en-US" altLang="vi-VN"/>
              <a:pPr/>
              <a:t>‹#›</a:t>
            </a:fld>
            <a:endParaRPr lang="en-US" altLang="vi-VN"/>
          </a:p>
        </p:txBody>
      </p:sp>
    </p:spTree>
    <p:extLst>
      <p:ext uri="{BB962C8B-B14F-4D97-AF65-F5344CB8AC3E}">
        <p14:creationId xmlns:p14="http://schemas.microsoft.com/office/powerpoint/2010/main" val="137031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0373C3-4394-4B73-B215-3F9F7875F0B8}" type="datetimeFigureOut">
              <a:rPr lang="en-US"/>
              <a:pPr>
                <a:defRPr/>
              </a:pPr>
              <a:t>3/29/2023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E23D891-C149-42B5-A0E5-AAA791C8AE46}" type="slidenum">
              <a:rPr lang="en-US" altLang="vi-VN"/>
              <a:pPr/>
              <a:t>‹#›</a:t>
            </a:fld>
            <a:endParaRPr lang="en-US" altLang="vi-VN"/>
          </a:p>
        </p:txBody>
      </p:sp>
    </p:spTree>
    <p:extLst>
      <p:ext uri="{BB962C8B-B14F-4D97-AF65-F5344CB8AC3E}">
        <p14:creationId xmlns:p14="http://schemas.microsoft.com/office/powerpoint/2010/main" val="198712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940533F-9CA3-4EB3-A1A8-A5EEE7F92E1A}" type="datetimeFigureOut">
              <a:rPr lang="en-US"/>
              <a:pPr>
                <a:defRPr/>
              </a:pPr>
              <a:t>3/29/2023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EE36BFF-4D3B-48D0-82BD-290D8BE4B0A8}" type="slidenum">
              <a:rPr lang="en-US" altLang="vi-VN"/>
              <a:pPr/>
              <a:t>‹#›</a:t>
            </a:fld>
            <a:endParaRPr lang="en-US" altLang="vi-VN"/>
          </a:p>
        </p:txBody>
      </p:sp>
    </p:spTree>
    <p:extLst>
      <p:ext uri="{BB962C8B-B14F-4D97-AF65-F5344CB8AC3E}">
        <p14:creationId xmlns:p14="http://schemas.microsoft.com/office/powerpoint/2010/main" val="373610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F105E7-9B18-4CE0-AFF2-E06258BE8659}" type="datetimeFigureOut">
              <a:rPr lang="en-US"/>
              <a:pPr>
                <a:defRPr/>
              </a:pPr>
              <a:t>3/29/2023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CE70BA0-EEC0-4A6B-A1FF-52AC5CC5DB85}" type="slidenum">
              <a:rPr lang="en-US" altLang="vi-VN"/>
              <a:pPr/>
              <a:t>‹#›</a:t>
            </a:fld>
            <a:endParaRPr lang="en-US" altLang="vi-VN"/>
          </a:p>
        </p:txBody>
      </p:sp>
    </p:spTree>
    <p:extLst>
      <p:ext uri="{BB962C8B-B14F-4D97-AF65-F5344CB8AC3E}">
        <p14:creationId xmlns:p14="http://schemas.microsoft.com/office/powerpoint/2010/main" val="3734199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AE1D99-08DD-455B-A033-67C57C67E0F3}" type="datetimeFigureOut">
              <a:rPr lang="en-US"/>
              <a:pPr>
                <a:defRPr/>
              </a:pPr>
              <a:t>3/29/2023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A3B98D9-EC04-4F53-9169-E694D0270544}" type="slidenum">
              <a:rPr lang="en-US" altLang="vi-VN"/>
              <a:pPr/>
              <a:t>‹#›</a:t>
            </a:fld>
            <a:endParaRPr lang="en-US" altLang="vi-VN"/>
          </a:p>
        </p:txBody>
      </p:sp>
    </p:spTree>
    <p:extLst>
      <p:ext uri="{BB962C8B-B14F-4D97-AF65-F5344CB8AC3E}">
        <p14:creationId xmlns:p14="http://schemas.microsoft.com/office/powerpoint/2010/main" val="86390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04D690-D139-49DF-B44E-143DB596CCFD}" type="datetimeFigureOut">
              <a:rPr lang="en-US"/>
              <a:pPr>
                <a:defRPr/>
              </a:pPr>
              <a:t>3/29/2023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76627D4-35C9-4F37-A23F-F536B9FA7024}" type="slidenum">
              <a:rPr lang="en-US" altLang="vi-VN"/>
              <a:pPr/>
              <a:t>‹#›</a:t>
            </a:fld>
            <a:endParaRPr lang="en-US" altLang="vi-VN"/>
          </a:p>
        </p:txBody>
      </p:sp>
    </p:spTree>
    <p:extLst>
      <p:ext uri="{BB962C8B-B14F-4D97-AF65-F5344CB8AC3E}">
        <p14:creationId xmlns:p14="http://schemas.microsoft.com/office/powerpoint/2010/main" val="351422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977F82-3B4F-4281-83BA-8303982A4AEA}" type="datetimeFigureOut">
              <a:rPr lang="en-US"/>
              <a:pPr>
                <a:defRPr/>
              </a:pPr>
              <a:t>3/29/2023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1F147A2-7855-4FDE-80C2-A763AC4BEAD8}" type="slidenum">
              <a:rPr lang="en-US" altLang="vi-VN"/>
              <a:pPr/>
              <a:t>‹#›</a:t>
            </a:fld>
            <a:endParaRPr lang="en-US" altLang="vi-VN"/>
          </a:p>
        </p:txBody>
      </p:sp>
    </p:spTree>
    <p:extLst>
      <p:ext uri="{BB962C8B-B14F-4D97-AF65-F5344CB8AC3E}">
        <p14:creationId xmlns:p14="http://schemas.microsoft.com/office/powerpoint/2010/main" val="246972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E494BA8-48DE-48C8-9282-88F1661C4D0D}" type="datetimeFigureOut">
              <a:rPr lang="en-US"/>
              <a:pPr>
                <a:defRPr/>
              </a:pPr>
              <a:t>3/29/2023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BC91A66A-30E9-4672-A492-E2526C0F4F68}"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5122" name="Rectangle 8"/>
          <p:cNvSpPr>
            <a:spLocks noChangeArrowheads="1"/>
          </p:cNvSpPr>
          <p:nvPr/>
        </p:nvSpPr>
        <p:spPr bwMode="auto">
          <a:xfrm>
            <a:off x="0" y="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vi-VN" sz="2800" u="sng" dirty="0" err="1">
                <a:solidFill>
                  <a:srgbClr val="0000FF"/>
                </a:solidFill>
                <a:latin typeface="Times New Roman" pitchFamily="18" charset="0"/>
                <a:cs typeface="Times New Roman" pitchFamily="18" charset="0"/>
              </a:rPr>
              <a:t>Tiết</a:t>
            </a:r>
            <a:r>
              <a:rPr lang="en-US" altLang="vi-VN" sz="2800" u="sng" dirty="0">
                <a:solidFill>
                  <a:srgbClr val="0000FF"/>
                </a:solidFill>
                <a:latin typeface="Times New Roman" pitchFamily="18" charset="0"/>
                <a:cs typeface="Times New Roman" pitchFamily="18" charset="0"/>
              </a:rPr>
              <a:t> 8</a:t>
            </a:r>
            <a:r>
              <a:rPr lang="en-US" altLang="vi-VN" sz="2800" u="sng" dirty="0" smtClean="0">
                <a:solidFill>
                  <a:srgbClr val="0000FF"/>
                </a:solidFill>
                <a:latin typeface="Times New Roman" pitchFamily="18" charset="0"/>
                <a:cs typeface="Times New Roman" pitchFamily="18" charset="0"/>
              </a:rPr>
              <a:t> </a:t>
            </a:r>
            <a:r>
              <a:rPr lang="en-US" altLang="vi-VN" sz="2800" u="sng" dirty="0">
                <a:solidFill>
                  <a:srgbClr val="0000FF"/>
                </a:solidFill>
                <a:latin typeface="Times New Roman" pitchFamily="18" charset="0"/>
                <a:cs typeface="Times New Roman" pitchFamily="18" charset="0"/>
              </a:rPr>
              <a:t>– </a:t>
            </a:r>
            <a:r>
              <a:rPr lang="en-US" altLang="vi-VN" sz="2800" u="sng" dirty="0" err="1">
                <a:solidFill>
                  <a:srgbClr val="0000FF"/>
                </a:solidFill>
                <a:latin typeface="Times New Roman" pitchFamily="18" charset="0"/>
                <a:cs typeface="Times New Roman" pitchFamily="18" charset="0"/>
              </a:rPr>
              <a:t>Bài</a:t>
            </a:r>
            <a:r>
              <a:rPr lang="en-US" altLang="vi-VN" sz="2800" u="sng" dirty="0">
                <a:solidFill>
                  <a:srgbClr val="0000FF"/>
                </a:solidFill>
                <a:latin typeface="Times New Roman" pitchFamily="18" charset="0"/>
                <a:cs typeface="Times New Roman" pitchFamily="18" charset="0"/>
              </a:rPr>
              <a:t> 5:</a:t>
            </a:r>
          </a:p>
          <a:p>
            <a:pPr algn="ctr" eaLnBrk="1" hangingPunct="1">
              <a:spcBef>
                <a:spcPct val="0"/>
              </a:spcBef>
              <a:buFontTx/>
              <a:buNone/>
            </a:pPr>
            <a:r>
              <a:rPr lang="en-US" altLang="vi-VN" sz="3600" b="1" i="1" dirty="0">
                <a:solidFill>
                  <a:srgbClr val="FF0000"/>
                </a:solidFill>
                <a:latin typeface="Times New Roman" pitchFamily="18" charset="0"/>
                <a:cs typeface="Times New Roman" pitchFamily="18" charset="0"/>
              </a:rPr>
              <a:t>CÔNG XÃ PA-RI 1871</a:t>
            </a:r>
          </a:p>
        </p:txBody>
      </p:sp>
      <p:pic>
        <p:nvPicPr>
          <p:cNvPr id="4" name="Picture 3" descr="France-05-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41148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http://k14.vcmedia.vn/Images/Uploaded/Share/2011/01/13/1401201104fr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413" y="1371600"/>
            <a:ext cx="372903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Content Placeholder 3" descr="tải xuống (3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24200"/>
            <a:ext cx="52054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ppt_x</p:attrName>
                                        </p:attrNameLst>
                                      </p:cBhvr>
                                      <p:tavLst>
                                        <p:tav tm="0">
                                          <p:val>
                                            <p:strVal val="#ppt_x-.2"/>
                                          </p:val>
                                        </p:tav>
                                        <p:tav tm="100000">
                                          <p:val>
                                            <p:strVal val="#ppt_x"/>
                                          </p:val>
                                        </p:tav>
                                      </p:tavLst>
                                    </p:anim>
                                    <p:anim calcmode="lin" valueType="num">
                                      <p:cBhvr>
                                        <p:cTn id="8" dur="5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76"/>
          <p:cNvGrpSpPr>
            <a:grpSpLocks/>
          </p:cNvGrpSpPr>
          <p:nvPr/>
        </p:nvGrpSpPr>
        <p:grpSpPr bwMode="auto">
          <a:xfrm>
            <a:off x="0" y="533400"/>
            <a:ext cx="9144000" cy="6324600"/>
            <a:chOff x="0" y="336"/>
            <a:chExt cx="5760" cy="3984"/>
          </a:xfrm>
        </p:grpSpPr>
        <p:pic>
          <p:nvPicPr>
            <p:cNvPr id="17445" name="Picture 2" descr="CONG XA PA RI M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6"/>
              <a:ext cx="5760" cy="3984"/>
            </a:xfrm>
            <a:prstGeom prst="rect">
              <a:avLst/>
            </a:prstGeom>
            <a:solidFill>
              <a:srgbClr val="009900"/>
            </a:solidFill>
            <a:ln>
              <a:noFill/>
            </a:ln>
            <a:effectLst>
              <a:outerShdw dist="35921"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pic>
        <p:grpSp>
          <p:nvGrpSpPr>
            <p:cNvPr id="17446" name="Group 68"/>
            <p:cNvGrpSpPr>
              <a:grpSpLocks/>
            </p:cNvGrpSpPr>
            <p:nvPr/>
          </p:nvGrpSpPr>
          <p:grpSpPr bwMode="auto">
            <a:xfrm>
              <a:off x="4368" y="336"/>
              <a:ext cx="1392" cy="1150"/>
              <a:chOff x="4368" y="336"/>
              <a:chExt cx="1392" cy="1150"/>
            </a:xfrm>
          </p:grpSpPr>
          <p:sp>
            <p:nvSpPr>
              <p:cNvPr id="17447" name="Rectangle 35"/>
              <p:cNvSpPr>
                <a:spLocks noChangeArrowheads="1"/>
              </p:cNvSpPr>
              <p:nvPr/>
            </p:nvSpPr>
            <p:spPr bwMode="auto">
              <a:xfrm>
                <a:off x="4800" y="336"/>
                <a:ext cx="43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vi-VN" sz="1000" b="1" u="sng">
                    <a:latin typeface="Arial" charset="0"/>
                  </a:rPr>
                  <a:t>Chú giải</a:t>
                </a:r>
              </a:p>
            </p:txBody>
          </p:sp>
          <p:sp>
            <p:nvSpPr>
              <p:cNvPr id="17448" name="AutoShape 52"/>
              <p:cNvSpPr>
                <a:spLocks noChangeArrowheads="1"/>
              </p:cNvSpPr>
              <p:nvPr/>
            </p:nvSpPr>
            <p:spPr bwMode="auto">
              <a:xfrm>
                <a:off x="4416" y="1417"/>
                <a:ext cx="144" cy="69"/>
              </a:xfrm>
              <a:prstGeom prst="notchedRightArrow">
                <a:avLst>
                  <a:gd name="adj1" fmla="val 50000"/>
                  <a:gd name="adj2" fmla="val 52174"/>
                </a:avLst>
              </a:prstGeom>
              <a:solidFill>
                <a:srgbClr val="D60093"/>
              </a:solidFill>
              <a:ln w="28575">
                <a:solidFill>
                  <a:srgbClr val="D60093"/>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grpSp>
            <p:nvGrpSpPr>
              <p:cNvPr id="17449" name="Group 67"/>
              <p:cNvGrpSpPr>
                <a:grpSpLocks/>
              </p:cNvGrpSpPr>
              <p:nvPr/>
            </p:nvGrpSpPr>
            <p:grpSpPr bwMode="auto">
              <a:xfrm>
                <a:off x="4368" y="480"/>
                <a:ext cx="1392" cy="950"/>
                <a:chOff x="4368" y="436"/>
                <a:chExt cx="1392" cy="950"/>
              </a:xfrm>
            </p:grpSpPr>
            <p:grpSp>
              <p:nvGrpSpPr>
                <p:cNvPr id="17450" name="Group 66"/>
                <p:cNvGrpSpPr>
                  <a:grpSpLocks/>
                </p:cNvGrpSpPr>
                <p:nvPr/>
              </p:nvGrpSpPr>
              <p:grpSpPr bwMode="auto">
                <a:xfrm>
                  <a:off x="4368" y="480"/>
                  <a:ext cx="144" cy="49"/>
                  <a:chOff x="3456" y="480"/>
                  <a:chExt cx="144" cy="49"/>
                </a:xfrm>
              </p:grpSpPr>
              <p:sp>
                <p:nvSpPr>
                  <p:cNvPr id="17474" name="AutoShape 37"/>
                  <p:cNvSpPr>
                    <a:spLocks noChangeArrowheads="1"/>
                  </p:cNvSpPr>
                  <p:nvPr/>
                </p:nvSpPr>
                <p:spPr bwMode="auto">
                  <a:xfrm rot="10800000">
                    <a:off x="3456" y="480"/>
                    <a:ext cx="48"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08 h 21600"/>
                      <a:gd name="T14" fmla="*/ 17100 w 21600"/>
                      <a:gd name="T15" fmla="*/ 171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solidFill>
                  <a:ln w="9525">
                    <a:solidFill>
                      <a:srgbClr val="009900"/>
                    </a:solidFill>
                    <a:miter lim="800000"/>
                    <a:headEnd/>
                    <a:tailEnd/>
                  </a:ln>
                </p:spPr>
                <p:txBody>
                  <a:bodyPr wrap="none" anchor="ctr"/>
                  <a:lstStyle/>
                  <a:p>
                    <a:endParaRPr lang="en-US"/>
                  </a:p>
                </p:txBody>
              </p:sp>
              <p:sp>
                <p:nvSpPr>
                  <p:cNvPr id="17475" name="Line 38"/>
                  <p:cNvSpPr>
                    <a:spLocks noChangeShapeType="1"/>
                  </p:cNvSpPr>
                  <p:nvPr/>
                </p:nvSpPr>
                <p:spPr bwMode="auto">
                  <a:xfrm>
                    <a:off x="3456" y="528"/>
                    <a:ext cx="144" cy="0"/>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6" name="AutoShape 39"/>
                  <p:cNvSpPr>
                    <a:spLocks noChangeArrowheads="1"/>
                  </p:cNvSpPr>
                  <p:nvPr/>
                </p:nvSpPr>
                <p:spPr bwMode="auto">
                  <a:xfrm rot="10800000">
                    <a:off x="3552" y="480"/>
                    <a:ext cx="47"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96 w 21600"/>
                      <a:gd name="T13" fmla="*/ 4408 h 21600"/>
                      <a:gd name="T14" fmla="*/ 17004 w 21600"/>
                      <a:gd name="T15" fmla="*/ 171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66"/>
                  </a:solidFill>
                  <a:ln w="9525">
                    <a:solidFill>
                      <a:srgbClr val="009900"/>
                    </a:solidFill>
                    <a:miter lim="800000"/>
                    <a:headEnd/>
                    <a:tailEnd/>
                  </a:ln>
                </p:spPr>
                <p:txBody>
                  <a:bodyPr wrap="none" anchor="ctr"/>
                  <a:lstStyle/>
                  <a:p>
                    <a:endParaRPr lang="en-US"/>
                  </a:p>
                </p:txBody>
              </p:sp>
            </p:grpSp>
            <p:grpSp>
              <p:nvGrpSpPr>
                <p:cNvPr id="17451" name="Group 40"/>
                <p:cNvGrpSpPr>
                  <a:grpSpLocks/>
                </p:cNvGrpSpPr>
                <p:nvPr/>
              </p:nvGrpSpPr>
              <p:grpSpPr bwMode="auto">
                <a:xfrm>
                  <a:off x="4392" y="605"/>
                  <a:ext cx="96" cy="50"/>
                  <a:chOff x="3024" y="864"/>
                  <a:chExt cx="288" cy="96"/>
                </a:xfrm>
              </p:grpSpPr>
              <p:sp>
                <p:nvSpPr>
                  <p:cNvPr id="17471" name="AutoShape 41"/>
                  <p:cNvSpPr>
                    <a:spLocks noChangeArrowheads="1"/>
                  </p:cNvSpPr>
                  <p:nvPr/>
                </p:nvSpPr>
                <p:spPr bwMode="auto">
                  <a:xfrm rot="10800000">
                    <a:off x="3168" y="866"/>
                    <a:ext cx="144"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96 h 21600"/>
                      <a:gd name="T14" fmla="*/ 17100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3366FF"/>
                  </a:solidFill>
                  <a:ln w="9525">
                    <a:solidFill>
                      <a:srgbClr val="3366FF"/>
                    </a:solidFill>
                    <a:miter lim="800000"/>
                    <a:headEnd/>
                    <a:tailEnd/>
                  </a:ln>
                </p:spPr>
                <p:txBody>
                  <a:bodyPr wrap="none" anchor="ctr"/>
                  <a:lstStyle/>
                  <a:p>
                    <a:endParaRPr lang="en-US"/>
                  </a:p>
                </p:txBody>
              </p:sp>
              <p:sp>
                <p:nvSpPr>
                  <p:cNvPr id="17472" name="Line 42"/>
                  <p:cNvSpPr>
                    <a:spLocks noChangeShapeType="1"/>
                  </p:cNvSpPr>
                  <p:nvPr/>
                </p:nvSpPr>
                <p:spPr bwMode="auto">
                  <a:xfrm>
                    <a:off x="3024" y="960"/>
                    <a:ext cx="288" cy="0"/>
                  </a:xfrm>
                  <a:prstGeom prst="line">
                    <a:avLst/>
                  </a:prstGeom>
                  <a:noFill/>
                  <a:ln w="571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3" name="AutoShape 43"/>
                  <p:cNvSpPr>
                    <a:spLocks noChangeArrowheads="1"/>
                  </p:cNvSpPr>
                  <p:nvPr/>
                </p:nvSpPr>
                <p:spPr bwMode="auto">
                  <a:xfrm rot="10800000">
                    <a:off x="3024" y="864"/>
                    <a:ext cx="142"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3 w 21600"/>
                      <a:gd name="T13" fmla="*/ 4596 h 21600"/>
                      <a:gd name="T14" fmla="*/ 17037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3366FF"/>
                  </a:solidFill>
                  <a:ln w="9525">
                    <a:solidFill>
                      <a:srgbClr val="3366FF"/>
                    </a:solidFill>
                    <a:miter lim="800000"/>
                    <a:headEnd/>
                    <a:tailEnd/>
                  </a:ln>
                </p:spPr>
                <p:txBody>
                  <a:bodyPr wrap="none" anchor="ctr"/>
                  <a:lstStyle/>
                  <a:p>
                    <a:endParaRPr lang="en-US"/>
                  </a:p>
                </p:txBody>
              </p:sp>
            </p:grpSp>
            <p:grpSp>
              <p:nvGrpSpPr>
                <p:cNvPr id="17452" name="Group 44"/>
                <p:cNvGrpSpPr>
                  <a:grpSpLocks/>
                </p:cNvGrpSpPr>
                <p:nvPr/>
              </p:nvGrpSpPr>
              <p:grpSpPr bwMode="auto">
                <a:xfrm>
                  <a:off x="4392" y="755"/>
                  <a:ext cx="96" cy="50"/>
                  <a:chOff x="3024" y="864"/>
                  <a:chExt cx="288" cy="96"/>
                </a:xfrm>
              </p:grpSpPr>
              <p:sp>
                <p:nvSpPr>
                  <p:cNvPr id="17468" name="AutoShape 45"/>
                  <p:cNvSpPr>
                    <a:spLocks noChangeArrowheads="1"/>
                  </p:cNvSpPr>
                  <p:nvPr/>
                </p:nvSpPr>
                <p:spPr bwMode="auto">
                  <a:xfrm rot="10800000">
                    <a:off x="3168" y="866"/>
                    <a:ext cx="144"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96 h 21600"/>
                      <a:gd name="T14" fmla="*/ 17100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D60093"/>
                  </a:solidFill>
                  <a:ln w="9525">
                    <a:solidFill>
                      <a:srgbClr val="D60093"/>
                    </a:solidFill>
                    <a:miter lim="800000"/>
                    <a:headEnd/>
                    <a:tailEnd/>
                  </a:ln>
                </p:spPr>
                <p:txBody>
                  <a:bodyPr wrap="none" anchor="ctr"/>
                  <a:lstStyle/>
                  <a:p>
                    <a:endParaRPr lang="en-US"/>
                  </a:p>
                </p:txBody>
              </p:sp>
              <p:sp>
                <p:nvSpPr>
                  <p:cNvPr id="17469" name="Line 46"/>
                  <p:cNvSpPr>
                    <a:spLocks noChangeShapeType="1"/>
                  </p:cNvSpPr>
                  <p:nvPr/>
                </p:nvSpPr>
                <p:spPr bwMode="auto">
                  <a:xfrm>
                    <a:off x="3024" y="960"/>
                    <a:ext cx="288" cy="0"/>
                  </a:xfrm>
                  <a:prstGeom prst="line">
                    <a:avLst/>
                  </a:prstGeom>
                  <a:noFill/>
                  <a:ln w="57150">
                    <a:solidFill>
                      <a:srgbClr val="D6009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0" name="AutoShape 47"/>
                  <p:cNvSpPr>
                    <a:spLocks noChangeArrowheads="1"/>
                  </p:cNvSpPr>
                  <p:nvPr/>
                </p:nvSpPr>
                <p:spPr bwMode="auto">
                  <a:xfrm rot="10800000">
                    <a:off x="3024" y="864"/>
                    <a:ext cx="142"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3 w 21600"/>
                      <a:gd name="T13" fmla="*/ 4596 h 21600"/>
                      <a:gd name="T14" fmla="*/ 17037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D60093"/>
                  </a:solidFill>
                  <a:ln w="9525">
                    <a:solidFill>
                      <a:srgbClr val="D60093"/>
                    </a:solidFill>
                    <a:miter lim="800000"/>
                    <a:headEnd/>
                    <a:tailEnd/>
                  </a:ln>
                </p:spPr>
                <p:txBody>
                  <a:bodyPr wrap="none" anchor="ctr"/>
                  <a:lstStyle/>
                  <a:p>
                    <a:endParaRPr lang="en-US"/>
                  </a:p>
                </p:txBody>
              </p:sp>
            </p:grpSp>
            <p:sp>
              <p:nvSpPr>
                <p:cNvPr id="17453" name="AutoShape 48"/>
                <p:cNvSpPr>
                  <a:spLocks noChangeArrowheads="1"/>
                </p:cNvSpPr>
                <p:nvPr/>
              </p:nvSpPr>
              <p:spPr bwMode="auto">
                <a:xfrm>
                  <a:off x="4392" y="886"/>
                  <a:ext cx="96" cy="100"/>
                </a:xfrm>
                <a:prstGeom prst="star8">
                  <a:avLst>
                    <a:gd name="adj" fmla="val 36806"/>
                  </a:avLst>
                </a:prstGeom>
                <a:solidFill>
                  <a:schemeClr val="bg1"/>
                </a:solidFill>
                <a:ln w="9525">
                  <a:solidFill>
                    <a:srgbClr val="FF3300"/>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grpSp>
              <p:nvGrpSpPr>
                <p:cNvPr id="17454" name="Group 49"/>
                <p:cNvGrpSpPr>
                  <a:grpSpLocks/>
                </p:cNvGrpSpPr>
                <p:nvPr/>
              </p:nvGrpSpPr>
              <p:grpSpPr bwMode="auto">
                <a:xfrm>
                  <a:off x="4416" y="1036"/>
                  <a:ext cx="96" cy="150"/>
                  <a:chOff x="1872" y="2304"/>
                  <a:chExt cx="528" cy="720"/>
                </a:xfrm>
              </p:grpSpPr>
              <p:sp>
                <p:nvSpPr>
                  <p:cNvPr id="17466" name="AutoShape 50"/>
                  <p:cNvSpPr>
                    <a:spLocks noChangeArrowheads="1"/>
                  </p:cNvSpPr>
                  <p:nvPr/>
                </p:nvSpPr>
                <p:spPr bwMode="auto">
                  <a:xfrm>
                    <a:off x="1872" y="2304"/>
                    <a:ext cx="528" cy="432"/>
                  </a:xfrm>
                  <a:prstGeom prst="flowChartPunchedTape">
                    <a:avLst/>
                  </a:prstGeom>
                  <a:solidFill>
                    <a:srgbClr val="FF3300"/>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sp>
                <p:nvSpPr>
                  <p:cNvPr id="17467" name="Line 51"/>
                  <p:cNvSpPr>
                    <a:spLocks noChangeShapeType="1"/>
                  </p:cNvSpPr>
                  <p:nvPr/>
                </p:nvSpPr>
                <p:spPr bwMode="auto">
                  <a:xfrm>
                    <a:off x="1872" y="2352"/>
                    <a:ext cx="0" cy="6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55" name="Rectangle 53"/>
                <p:cNvSpPr>
                  <a:spLocks noChangeArrowheads="1"/>
                </p:cNvSpPr>
                <p:nvPr/>
              </p:nvSpPr>
              <p:spPr bwMode="auto">
                <a:xfrm>
                  <a:off x="4560" y="436"/>
                  <a:ext cx="86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vi-VN" sz="1000" b="1">
                      <a:latin typeface="Arial" charset="0"/>
                    </a:rPr>
                    <a:t>Lực lượng Công xã Pari</a:t>
                  </a:r>
                </a:p>
              </p:txBody>
            </p:sp>
            <p:sp>
              <p:nvSpPr>
                <p:cNvPr id="17456" name="Rectangle 54"/>
                <p:cNvSpPr>
                  <a:spLocks noChangeArrowheads="1"/>
                </p:cNvSpPr>
                <p:nvPr/>
              </p:nvSpPr>
              <p:spPr bwMode="auto">
                <a:xfrm>
                  <a:off x="4560" y="586"/>
                  <a:ext cx="72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vi-VN" sz="1000" b="1">
                      <a:latin typeface="Arial" charset="0"/>
                    </a:rPr>
                    <a:t>Lực lượng quân Phổ</a:t>
                  </a:r>
                </a:p>
              </p:txBody>
            </p:sp>
            <p:sp>
              <p:nvSpPr>
                <p:cNvPr id="17457" name="Rectangle 55"/>
                <p:cNvSpPr>
                  <a:spLocks noChangeArrowheads="1"/>
                </p:cNvSpPr>
                <p:nvPr/>
              </p:nvSpPr>
              <p:spPr bwMode="auto">
                <a:xfrm>
                  <a:off x="4560" y="736"/>
                  <a:ext cx="86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vi-VN" sz="1000" b="1">
                      <a:latin typeface="Arial" charset="0"/>
                    </a:rPr>
                    <a:t>Lực lượng quân Véc xai</a:t>
                  </a:r>
                </a:p>
              </p:txBody>
            </p:sp>
            <p:sp>
              <p:nvSpPr>
                <p:cNvPr id="17458" name="Rectangle 56"/>
                <p:cNvSpPr>
                  <a:spLocks noChangeArrowheads="1"/>
                </p:cNvSpPr>
                <p:nvPr/>
              </p:nvSpPr>
              <p:spPr bwMode="auto">
                <a:xfrm>
                  <a:off x="4560" y="886"/>
                  <a:ext cx="48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vi-VN" sz="1000" b="1">
                      <a:latin typeface="Arial" charset="0"/>
                    </a:rPr>
                    <a:t>Các pháo đài</a:t>
                  </a:r>
                </a:p>
              </p:txBody>
            </p:sp>
            <p:sp>
              <p:nvSpPr>
                <p:cNvPr id="17459" name="Rectangle 57"/>
                <p:cNvSpPr>
                  <a:spLocks noChangeArrowheads="1"/>
                </p:cNvSpPr>
                <p:nvPr/>
              </p:nvSpPr>
              <p:spPr bwMode="auto">
                <a:xfrm>
                  <a:off x="4560" y="1036"/>
                  <a:ext cx="81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vi-VN" sz="1000" b="1">
                      <a:latin typeface="Arial" charset="0"/>
                    </a:rPr>
                    <a:t>Nơi thành lập Công xã</a:t>
                  </a:r>
                </a:p>
              </p:txBody>
            </p:sp>
            <p:grpSp>
              <p:nvGrpSpPr>
                <p:cNvPr id="17460" name="Group 59"/>
                <p:cNvGrpSpPr>
                  <a:grpSpLocks/>
                </p:cNvGrpSpPr>
                <p:nvPr/>
              </p:nvGrpSpPr>
              <p:grpSpPr bwMode="auto">
                <a:xfrm>
                  <a:off x="4416" y="1186"/>
                  <a:ext cx="96" cy="200"/>
                  <a:chOff x="3552" y="1968"/>
                  <a:chExt cx="384" cy="432"/>
                </a:xfrm>
              </p:grpSpPr>
              <p:grpSp>
                <p:nvGrpSpPr>
                  <p:cNvPr id="17462" name="Group 60"/>
                  <p:cNvGrpSpPr>
                    <a:grpSpLocks/>
                  </p:cNvGrpSpPr>
                  <p:nvPr/>
                </p:nvGrpSpPr>
                <p:grpSpPr bwMode="auto">
                  <a:xfrm rot="1208178">
                    <a:off x="3600" y="1968"/>
                    <a:ext cx="336" cy="384"/>
                    <a:chOff x="1872" y="2304"/>
                    <a:chExt cx="528" cy="720"/>
                  </a:xfrm>
                </p:grpSpPr>
                <p:sp>
                  <p:nvSpPr>
                    <p:cNvPr id="17464" name="AutoShape 61"/>
                    <p:cNvSpPr>
                      <a:spLocks noChangeArrowheads="1"/>
                    </p:cNvSpPr>
                    <p:nvPr/>
                  </p:nvSpPr>
                  <p:spPr bwMode="auto">
                    <a:xfrm>
                      <a:off x="1872" y="2304"/>
                      <a:ext cx="528" cy="432"/>
                    </a:xfrm>
                    <a:prstGeom prst="flowChartPunchedTape">
                      <a:avLst/>
                    </a:prstGeom>
                    <a:solidFill>
                      <a:srgbClr val="FF3300"/>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sp>
                  <p:nvSpPr>
                    <p:cNvPr id="17465" name="Line 62"/>
                    <p:cNvSpPr>
                      <a:spLocks noChangeShapeType="1"/>
                    </p:cNvSpPr>
                    <p:nvPr/>
                  </p:nvSpPr>
                  <p:spPr bwMode="auto">
                    <a:xfrm>
                      <a:off x="1872" y="2352"/>
                      <a:ext cx="0" cy="6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63" name="AutoShape 63"/>
                  <p:cNvSpPr>
                    <a:spLocks noChangeArrowheads="1"/>
                  </p:cNvSpPr>
                  <p:nvPr/>
                </p:nvSpPr>
                <p:spPr bwMode="auto">
                  <a:xfrm>
                    <a:off x="3552" y="2208"/>
                    <a:ext cx="192" cy="192"/>
                  </a:xfrm>
                  <a:prstGeom prst="flowChartPunchedCard">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grpSp>
            <p:sp>
              <p:nvSpPr>
                <p:cNvPr id="17461" name="Rectangle 64"/>
                <p:cNvSpPr>
                  <a:spLocks noChangeArrowheads="1"/>
                </p:cNvSpPr>
                <p:nvPr/>
              </p:nvSpPr>
              <p:spPr bwMode="auto">
                <a:xfrm>
                  <a:off x="4560" y="1186"/>
                  <a:ext cx="1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vi-VN" sz="1000" b="1">
                      <a:latin typeface="Arial" charset="0"/>
                    </a:rPr>
                    <a:t>Nơi diễn ra những trận đánh       </a:t>
                  </a:r>
                </a:p>
                <a:p>
                  <a:pPr eaLnBrk="1" hangingPunct="1">
                    <a:spcBef>
                      <a:spcPct val="0"/>
                    </a:spcBef>
                    <a:buFontTx/>
                    <a:buNone/>
                  </a:pPr>
                  <a:r>
                    <a:rPr lang="en-US" altLang="vi-VN" sz="1000" b="1">
                      <a:latin typeface="Arial" charset="0"/>
                    </a:rPr>
                    <a:t>cuối cùng của các chiến sĩ công xã</a:t>
                  </a:r>
                </a:p>
              </p:txBody>
            </p:sp>
          </p:grpSp>
        </p:grpSp>
      </p:grpSp>
      <p:grpSp>
        <p:nvGrpSpPr>
          <p:cNvPr id="11" name="Group 3"/>
          <p:cNvGrpSpPr>
            <a:grpSpLocks/>
          </p:cNvGrpSpPr>
          <p:nvPr/>
        </p:nvGrpSpPr>
        <p:grpSpPr bwMode="auto">
          <a:xfrm>
            <a:off x="3429000" y="2133600"/>
            <a:ext cx="3124200" cy="3657600"/>
            <a:chOff x="2356" y="1199"/>
            <a:chExt cx="1964" cy="2305"/>
          </a:xfrm>
        </p:grpSpPr>
        <p:sp>
          <p:nvSpPr>
            <p:cNvPr id="17431" name="Freeform 4"/>
            <p:cNvSpPr>
              <a:spLocks/>
            </p:cNvSpPr>
            <p:nvPr/>
          </p:nvSpPr>
          <p:spPr bwMode="auto">
            <a:xfrm>
              <a:off x="2416" y="1248"/>
              <a:ext cx="1904" cy="2168"/>
            </a:xfrm>
            <a:custGeom>
              <a:avLst/>
              <a:gdLst>
                <a:gd name="T0" fmla="*/ 1136 w 1904"/>
                <a:gd name="T1" fmla="*/ 0 h 2168"/>
                <a:gd name="T2" fmla="*/ 1040 w 1904"/>
                <a:gd name="T3" fmla="*/ 48 h 2168"/>
                <a:gd name="T4" fmla="*/ 848 w 1904"/>
                <a:gd name="T5" fmla="*/ 48 h 2168"/>
                <a:gd name="T6" fmla="*/ 752 w 1904"/>
                <a:gd name="T7" fmla="*/ 48 h 2168"/>
                <a:gd name="T8" fmla="*/ 464 w 1904"/>
                <a:gd name="T9" fmla="*/ 240 h 2168"/>
                <a:gd name="T10" fmla="*/ 368 w 1904"/>
                <a:gd name="T11" fmla="*/ 288 h 2168"/>
                <a:gd name="T12" fmla="*/ 272 w 1904"/>
                <a:gd name="T13" fmla="*/ 384 h 2168"/>
                <a:gd name="T14" fmla="*/ 320 w 1904"/>
                <a:gd name="T15" fmla="*/ 624 h 2168"/>
                <a:gd name="T16" fmla="*/ 272 w 1904"/>
                <a:gd name="T17" fmla="*/ 768 h 2168"/>
                <a:gd name="T18" fmla="*/ 32 w 1904"/>
                <a:gd name="T19" fmla="*/ 1248 h 2168"/>
                <a:gd name="T20" fmla="*/ 80 w 1904"/>
                <a:gd name="T21" fmla="*/ 1440 h 2168"/>
                <a:gd name="T22" fmla="*/ 224 w 1904"/>
                <a:gd name="T23" fmla="*/ 1488 h 2168"/>
                <a:gd name="T24" fmla="*/ 416 w 1904"/>
                <a:gd name="T25" fmla="*/ 1680 h 2168"/>
                <a:gd name="T26" fmla="*/ 704 w 1904"/>
                <a:gd name="T27" fmla="*/ 1920 h 2168"/>
                <a:gd name="T28" fmla="*/ 752 w 1904"/>
                <a:gd name="T29" fmla="*/ 2064 h 2168"/>
                <a:gd name="T30" fmla="*/ 848 w 1904"/>
                <a:gd name="T31" fmla="*/ 2160 h 2168"/>
                <a:gd name="T32" fmla="*/ 1040 w 1904"/>
                <a:gd name="T33" fmla="*/ 2064 h 2168"/>
                <a:gd name="T34" fmla="*/ 1376 w 1904"/>
                <a:gd name="T35" fmla="*/ 2160 h 2168"/>
                <a:gd name="T36" fmla="*/ 1904 w 1904"/>
                <a:gd name="T37" fmla="*/ 2112 h 2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04"/>
                <a:gd name="T58" fmla="*/ 0 h 2168"/>
                <a:gd name="T59" fmla="*/ 1904 w 1904"/>
                <a:gd name="T60" fmla="*/ 2168 h 2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04" h="2168">
                  <a:moveTo>
                    <a:pt x="1136" y="0"/>
                  </a:moveTo>
                  <a:cubicBezTo>
                    <a:pt x="1112" y="20"/>
                    <a:pt x="1088" y="40"/>
                    <a:pt x="1040" y="48"/>
                  </a:cubicBezTo>
                  <a:cubicBezTo>
                    <a:pt x="992" y="56"/>
                    <a:pt x="896" y="48"/>
                    <a:pt x="848" y="48"/>
                  </a:cubicBezTo>
                  <a:cubicBezTo>
                    <a:pt x="800" y="48"/>
                    <a:pt x="816" y="16"/>
                    <a:pt x="752" y="48"/>
                  </a:cubicBezTo>
                  <a:cubicBezTo>
                    <a:pt x="688" y="80"/>
                    <a:pt x="528" y="200"/>
                    <a:pt x="464" y="240"/>
                  </a:cubicBezTo>
                  <a:cubicBezTo>
                    <a:pt x="400" y="280"/>
                    <a:pt x="400" y="264"/>
                    <a:pt x="368" y="288"/>
                  </a:cubicBezTo>
                  <a:cubicBezTo>
                    <a:pt x="336" y="312"/>
                    <a:pt x="280" y="328"/>
                    <a:pt x="272" y="384"/>
                  </a:cubicBezTo>
                  <a:cubicBezTo>
                    <a:pt x="264" y="440"/>
                    <a:pt x="320" y="560"/>
                    <a:pt x="320" y="624"/>
                  </a:cubicBezTo>
                  <a:cubicBezTo>
                    <a:pt x="320" y="688"/>
                    <a:pt x="320" y="664"/>
                    <a:pt x="272" y="768"/>
                  </a:cubicBezTo>
                  <a:cubicBezTo>
                    <a:pt x="224" y="872"/>
                    <a:pt x="64" y="1136"/>
                    <a:pt x="32" y="1248"/>
                  </a:cubicBezTo>
                  <a:cubicBezTo>
                    <a:pt x="0" y="1360"/>
                    <a:pt x="48" y="1400"/>
                    <a:pt x="80" y="1440"/>
                  </a:cubicBezTo>
                  <a:cubicBezTo>
                    <a:pt x="112" y="1480"/>
                    <a:pt x="168" y="1448"/>
                    <a:pt x="224" y="1488"/>
                  </a:cubicBezTo>
                  <a:cubicBezTo>
                    <a:pt x="280" y="1528"/>
                    <a:pt x="336" y="1608"/>
                    <a:pt x="416" y="1680"/>
                  </a:cubicBezTo>
                  <a:cubicBezTo>
                    <a:pt x="496" y="1752"/>
                    <a:pt x="648" y="1856"/>
                    <a:pt x="704" y="1920"/>
                  </a:cubicBezTo>
                  <a:cubicBezTo>
                    <a:pt x="760" y="1984"/>
                    <a:pt x="728" y="2024"/>
                    <a:pt x="752" y="2064"/>
                  </a:cubicBezTo>
                  <a:cubicBezTo>
                    <a:pt x="776" y="2104"/>
                    <a:pt x="800" y="2160"/>
                    <a:pt x="848" y="2160"/>
                  </a:cubicBezTo>
                  <a:cubicBezTo>
                    <a:pt x="896" y="2160"/>
                    <a:pt x="952" y="2064"/>
                    <a:pt x="1040" y="2064"/>
                  </a:cubicBezTo>
                  <a:cubicBezTo>
                    <a:pt x="1128" y="2064"/>
                    <a:pt x="1232" y="2152"/>
                    <a:pt x="1376" y="2160"/>
                  </a:cubicBezTo>
                  <a:cubicBezTo>
                    <a:pt x="1520" y="2168"/>
                    <a:pt x="1712" y="2140"/>
                    <a:pt x="1904" y="2112"/>
                  </a:cubicBezTo>
                </a:path>
              </a:pathLst>
            </a:cu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32" name="AutoShape 5"/>
            <p:cNvSpPr>
              <a:spLocks noChangeArrowheads="1"/>
            </p:cNvSpPr>
            <p:nvPr/>
          </p:nvSpPr>
          <p:spPr bwMode="auto">
            <a:xfrm rot="10511187">
              <a:off x="3316" y="1199"/>
              <a:ext cx="190"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96 h 21600"/>
                <a:gd name="T14" fmla="*/ 17053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solidFill>
            <a:ln w="9525">
              <a:solidFill>
                <a:srgbClr val="008000"/>
              </a:solidFill>
              <a:miter lim="800000"/>
              <a:headEnd/>
              <a:tailEnd/>
            </a:ln>
          </p:spPr>
          <p:txBody>
            <a:bodyPr wrap="none" anchor="ctr"/>
            <a:lstStyle/>
            <a:p>
              <a:endParaRPr lang="en-US"/>
            </a:p>
          </p:txBody>
        </p:sp>
        <p:sp>
          <p:nvSpPr>
            <p:cNvPr id="17433" name="AutoShape 6"/>
            <p:cNvSpPr>
              <a:spLocks noChangeArrowheads="1"/>
            </p:cNvSpPr>
            <p:nvPr/>
          </p:nvSpPr>
          <p:spPr bwMode="auto">
            <a:xfrm rot="9564342">
              <a:off x="3040" y="1244"/>
              <a:ext cx="19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solidFill>
            <a:ln w="76200">
              <a:solidFill>
                <a:srgbClr val="008000"/>
              </a:solidFill>
              <a:miter lim="800000"/>
              <a:headEnd/>
              <a:tailEnd/>
            </a:ln>
          </p:spPr>
          <p:txBody>
            <a:bodyPr wrap="none" anchor="ctr"/>
            <a:lstStyle/>
            <a:p>
              <a:endParaRPr lang="en-US"/>
            </a:p>
          </p:txBody>
        </p:sp>
        <p:sp>
          <p:nvSpPr>
            <p:cNvPr id="17434" name="AutoShape 7"/>
            <p:cNvSpPr>
              <a:spLocks noChangeArrowheads="1"/>
            </p:cNvSpPr>
            <p:nvPr/>
          </p:nvSpPr>
          <p:spPr bwMode="auto">
            <a:xfrm rot="9290541">
              <a:off x="2756" y="1387"/>
              <a:ext cx="19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solidFill>
            <a:ln w="9525">
              <a:solidFill>
                <a:srgbClr val="008000"/>
              </a:solidFill>
              <a:miter lim="800000"/>
              <a:headEnd/>
              <a:tailEnd/>
            </a:ln>
          </p:spPr>
          <p:txBody>
            <a:bodyPr wrap="none" anchor="ctr"/>
            <a:lstStyle/>
            <a:p>
              <a:endParaRPr lang="en-US"/>
            </a:p>
          </p:txBody>
        </p:sp>
        <p:sp>
          <p:nvSpPr>
            <p:cNvPr id="17435" name="AutoShape 8"/>
            <p:cNvSpPr>
              <a:spLocks noChangeArrowheads="1"/>
            </p:cNvSpPr>
            <p:nvPr/>
          </p:nvSpPr>
          <p:spPr bwMode="auto">
            <a:xfrm rot="6213819">
              <a:off x="2540" y="1592"/>
              <a:ext cx="197" cy="9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5 w 21600"/>
                <a:gd name="T13" fmla="*/ 4547 h 21600"/>
                <a:gd name="T14" fmla="*/ 17105 w 21600"/>
                <a:gd name="T15" fmla="*/ 170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solidFill>
            <a:ln w="9525">
              <a:solidFill>
                <a:srgbClr val="008000"/>
              </a:solidFill>
              <a:miter lim="800000"/>
              <a:headEnd/>
              <a:tailEnd/>
            </a:ln>
          </p:spPr>
          <p:txBody>
            <a:bodyPr wrap="none" anchor="ctr"/>
            <a:lstStyle/>
            <a:p>
              <a:endParaRPr lang="en-US"/>
            </a:p>
          </p:txBody>
        </p:sp>
        <p:sp>
          <p:nvSpPr>
            <p:cNvPr id="17436" name="AutoShape 9"/>
            <p:cNvSpPr>
              <a:spLocks noChangeArrowheads="1"/>
            </p:cNvSpPr>
            <p:nvPr/>
          </p:nvSpPr>
          <p:spPr bwMode="auto">
            <a:xfrm rot="6023331">
              <a:off x="2543" y="1880"/>
              <a:ext cx="19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solidFill>
            <a:ln w="57150">
              <a:solidFill>
                <a:srgbClr val="008000"/>
              </a:solidFill>
              <a:miter lim="800000"/>
              <a:headEnd/>
              <a:tailEnd/>
            </a:ln>
          </p:spPr>
          <p:txBody>
            <a:bodyPr wrap="none" anchor="ctr"/>
            <a:lstStyle/>
            <a:p>
              <a:endParaRPr lang="en-US"/>
            </a:p>
          </p:txBody>
        </p:sp>
        <p:sp>
          <p:nvSpPr>
            <p:cNvPr id="17437" name="AutoShape 10"/>
            <p:cNvSpPr>
              <a:spLocks noChangeArrowheads="1"/>
            </p:cNvSpPr>
            <p:nvPr/>
          </p:nvSpPr>
          <p:spPr bwMode="auto">
            <a:xfrm rot="7062238">
              <a:off x="2424" y="2185"/>
              <a:ext cx="158" cy="1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26 h 21600"/>
                <a:gd name="T14" fmla="*/ 17089 w 21600"/>
                <a:gd name="T15" fmla="*/ 1707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solidFill>
            <a:ln w="9525">
              <a:solidFill>
                <a:srgbClr val="008000"/>
              </a:solidFill>
              <a:miter lim="800000"/>
              <a:headEnd/>
              <a:tailEnd/>
            </a:ln>
          </p:spPr>
          <p:txBody>
            <a:bodyPr wrap="none" anchor="ctr"/>
            <a:lstStyle/>
            <a:p>
              <a:endParaRPr lang="en-US"/>
            </a:p>
          </p:txBody>
        </p:sp>
        <p:sp>
          <p:nvSpPr>
            <p:cNvPr id="17438" name="AutoShape 11"/>
            <p:cNvSpPr>
              <a:spLocks noChangeArrowheads="1"/>
            </p:cNvSpPr>
            <p:nvPr/>
          </p:nvSpPr>
          <p:spPr bwMode="auto">
            <a:xfrm rot="4708332">
              <a:off x="2310" y="2589"/>
              <a:ext cx="187" cy="9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5 w 21600"/>
                <a:gd name="T13" fmla="*/ 4547 h 21600"/>
                <a:gd name="T14" fmla="*/ 17095 w 21600"/>
                <a:gd name="T15" fmla="*/ 170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solidFill>
            <a:ln w="9525">
              <a:solidFill>
                <a:srgbClr val="008000"/>
              </a:solidFill>
              <a:miter lim="800000"/>
              <a:headEnd/>
              <a:tailEnd/>
            </a:ln>
          </p:spPr>
          <p:txBody>
            <a:bodyPr wrap="none" anchor="ctr"/>
            <a:lstStyle/>
            <a:p>
              <a:endParaRPr lang="en-US"/>
            </a:p>
          </p:txBody>
        </p:sp>
        <p:sp>
          <p:nvSpPr>
            <p:cNvPr id="17439" name="AutoShape 12"/>
            <p:cNvSpPr>
              <a:spLocks noChangeArrowheads="1"/>
            </p:cNvSpPr>
            <p:nvPr/>
          </p:nvSpPr>
          <p:spPr bwMode="auto">
            <a:xfrm rot="3179442">
              <a:off x="2539" y="2769"/>
              <a:ext cx="19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solidFill>
            <a:ln w="9525">
              <a:solidFill>
                <a:srgbClr val="008000"/>
              </a:solidFill>
              <a:miter lim="800000"/>
              <a:headEnd/>
              <a:tailEnd/>
            </a:ln>
          </p:spPr>
          <p:txBody>
            <a:bodyPr wrap="none" anchor="ctr"/>
            <a:lstStyle/>
            <a:p>
              <a:endParaRPr lang="en-US"/>
            </a:p>
          </p:txBody>
        </p:sp>
        <p:sp>
          <p:nvSpPr>
            <p:cNvPr id="17440" name="AutoShape 13"/>
            <p:cNvSpPr>
              <a:spLocks noChangeArrowheads="1"/>
            </p:cNvSpPr>
            <p:nvPr/>
          </p:nvSpPr>
          <p:spPr bwMode="auto">
            <a:xfrm rot="3149219">
              <a:off x="2781" y="3007"/>
              <a:ext cx="194"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54 w 21600"/>
                <a:gd name="T13" fmla="*/ 4491 h 21600"/>
                <a:gd name="T14" fmla="*/ 17146 w 21600"/>
                <a:gd name="T15" fmla="*/ 1710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solidFill>
            <a:ln w="57150">
              <a:solidFill>
                <a:srgbClr val="008000"/>
              </a:solidFill>
              <a:miter lim="800000"/>
              <a:headEnd/>
              <a:tailEnd/>
            </a:ln>
          </p:spPr>
          <p:txBody>
            <a:bodyPr wrap="none" anchor="ctr"/>
            <a:lstStyle/>
            <a:p>
              <a:endParaRPr lang="en-US"/>
            </a:p>
          </p:txBody>
        </p:sp>
        <p:sp>
          <p:nvSpPr>
            <p:cNvPr id="17441" name="AutoShape 14"/>
            <p:cNvSpPr>
              <a:spLocks noChangeArrowheads="1"/>
            </p:cNvSpPr>
            <p:nvPr/>
          </p:nvSpPr>
          <p:spPr bwMode="auto">
            <a:xfrm rot="3277829">
              <a:off x="3015" y="3216"/>
              <a:ext cx="192"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solidFill>
            <a:ln w="38100">
              <a:solidFill>
                <a:srgbClr val="008000"/>
              </a:solidFill>
              <a:miter lim="800000"/>
              <a:headEnd/>
              <a:tailEnd/>
            </a:ln>
          </p:spPr>
          <p:txBody>
            <a:bodyPr wrap="none" anchor="ctr"/>
            <a:lstStyle/>
            <a:p>
              <a:endParaRPr lang="en-US"/>
            </a:p>
          </p:txBody>
        </p:sp>
        <p:sp>
          <p:nvSpPr>
            <p:cNvPr id="17442" name="AutoShape 15"/>
            <p:cNvSpPr>
              <a:spLocks noChangeArrowheads="1"/>
            </p:cNvSpPr>
            <p:nvPr/>
          </p:nvSpPr>
          <p:spPr bwMode="auto">
            <a:xfrm rot="354919">
              <a:off x="3360" y="3312"/>
              <a:ext cx="192"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solidFill>
            <a:ln w="3175">
              <a:solidFill>
                <a:srgbClr val="008000"/>
              </a:solidFill>
              <a:miter lim="800000"/>
              <a:headEnd/>
              <a:tailEnd/>
            </a:ln>
          </p:spPr>
          <p:txBody>
            <a:bodyPr wrap="none" anchor="ctr"/>
            <a:lstStyle/>
            <a:p>
              <a:endParaRPr lang="en-US"/>
            </a:p>
          </p:txBody>
        </p:sp>
        <p:sp>
          <p:nvSpPr>
            <p:cNvPr id="17443" name="AutoShape 16"/>
            <p:cNvSpPr>
              <a:spLocks noChangeArrowheads="1"/>
            </p:cNvSpPr>
            <p:nvPr/>
          </p:nvSpPr>
          <p:spPr bwMode="auto">
            <a:xfrm rot="-503394">
              <a:off x="4072" y="3407"/>
              <a:ext cx="1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8 w 21600"/>
                <a:gd name="T13" fmla="*/ 4500 h 21600"/>
                <a:gd name="T14" fmla="*/ 17082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solidFill>
            <a:ln w="9525">
              <a:solidFill>
                <a:srgbClr val="008000"/>
              </a:solidFill>
              <a:miter lim="800000"/>
              <a:headEnd/>
              <a:tailEnd/>
            </a:ln>
          </p:spPr>
          <p:txBody>
            <a:bodyPr wrap="none" anchor="ctr"/>
            <a:lstStyle/>
            <a:p>
              <a:endParaRPr lang="en-US"/>
            </a:p>
          </p:txBody>
        </p:sp>
        <p:sp>
          <p:nvSpPr>
            <p:cNvPr id="17444" name="AutoShape 17"/>
            <p:cNvSpPr>
              <a:spLocks noChangeArrowheads="1"/>
            </p:cNvSpPr>
            <p:nvPr/>
          </p:nvSpPr>
          <p:spPr bwMode="auto">
            <a:xfrm rot="-503394">
              <a:off x="3744" y="3408"/>
              <a:ext cx="196"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8 w 21600"/>
                <a:gd name="T13" fmla="*/ 4500 h 21600"/>
                <a:gd name="T14" fmla="*/ 17082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solidFill>
            <a:ln w="9525">
              <a:solidFill>
                <a:srgbClr val="008000"/>
              </a:solidFill>
              <a:miter lim="800000"/>
              <a:headEnd/>
              <a:tailEnd/>
            </a:ln>
          </p:spPr>
          <p:txBody>
            <a:bodyPr wrap="none" anchor="ctr"/>
            <a:lstStyle/>
            <a:p>
              <a:endParaRPr lang="en-US"/>
            </a:p>
          </p:txBody>
        </p:sp>
      </p:grpSp>
      <p:sp>
        <p:nvSpPr>
          <p:cNvPr id="58386" name="AutoShape 18"/>
          <p:cNvSpPr>
            <a:spLocks noChangeArrowheads="1"/>
          </p:cNvSpPr>
          <p:nvPr/>
        </p:nvSpPr>
        <p:spPr bwMode="auto">
          <a:xfrm rot="-1551447">
            <a:off x="1617663" y="4795838"/>
            <a:ext cx="2047875" cy="312737"/>
          </a:xfrm>
          <a:prstGeom prst="notchedRightArrow">
            <a:avLst>
              <a:gd name="adj1" fmla="val 47713"/>
              <a:gd name="adj2" fmla="val 132905"/>
            </a:avLst>
          </a:prstGeom>
          <a:solidFill>
            <a:srgbClr val="D60093"/>
          </a:solidFill>
          <a:ln w="9525">
            <a:solidFill>
              <a:srgbClr val="D60093"/>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sp>
        <p:nvSpPr>
          <p:cNvPr id="58387" name="AutoShape 19"/>
          <p:cNvSpPr>
            <a:spLocks noChangeArrowheads="1"/>
          </p:cNvSpPr>
          <p:nvPr/>
        </p:nvSpPr>
        <p:spPr bwMode="auto">
          <a:xfrm rot="-2630008">
            <a:off x="3581400" y="3429000"/>
            <a:ext cx="1731963" cy="239713"/>
          </a:xfrm>
          <a:prstGeom prst="notchedRightArrow">
            <a:avLst>
              <a:gd name="adj1" fmla="val 50000"/>
              <a:gd name="adj2" fmla="val 180629"/>
            </a:avLst>
          </a:prstGeom>
          <a:solidFill>
            <a:srgbClr val="D60093"/>
          </a:solidFill>
          <a:ln w="9525">
            <a:solidFill>
              <a:srgbClr val="D60093"/>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grpSp>
        <p:nvGrpSpPr>
          <p:cNvPr id="12" name="Group 20"/>
          <p:cNvGrpSpPr>
            <a:grpSpLocks/>
          </p:cNvGrpSpPr>
          <p:nvPr/>
        </p:nvGrpSpPr>
        <p:grpSpPr bwMode="auto">
          <a:xfrm>
            <a:off x="6019800" y="3124200"/>
            <a:ext cx="533400" cy="609600"/>
            <a:chOff x="1872" y="2304"/>
            <a:chExt cx="528" cy="720"/>
          </a:xfrm>
        </p:grpSpPr>
        <p:sp>
          <p:nvSpPr>
            <p:cNvPr id="17429" name="AutoShape 21"/>
            <p:cNvSpPr>
              <a:spLocks noChangeArrowheads="1"/>
            </p:cNvSpPr>
            <p:nvPr/>
          </p:nvSpPr>
          <p:spPr bwMode="auto">
            <a:xfrm>
              <a:off x="1872" y="2304"/>
              <a:ext cx="528" cy="432"/>
            </a:xfrm>
            <a:prstGeom prst="flowChartPunchedTape">
              <a:avLst/>
            </a:prstGeom>
            <a:solidFill>
              <a:srgbClr val="FF3300"/>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sp>
          <p:nvSpPr>
            <p:cNvPr id="17430" name="Line 22"/>
            <p:cNvSpPr>
              <a:spLocks noChangeShapeType="1"/>
            </p:cNvSpPr>
            <p:nvPr/>
          </p:nvSpPr>
          <p:spPr bwMode="auto">
            <a:xfrm>
              <a:off x="1872" y="2352"/>
              <a:ext cx="0" cy="6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8391" name="AutoShape 23"/>
          <p:cNvSpPr>
            <a:spLocks noChangeArrowheads="1"/>
          </p:cNvSpPr>
          <p:nvPr/>
        </p:nvSpPr>
        <p:spPr bwMode="auto">
          <a:xfrm>
            <a:off x="7162800" y="4953000"/>
            <a:ext cx="381000" cy="381000"/>
          </a:xfrm>
          <a:prstGeom prst="star8">
            <a:avLst>
              <a:gd name="adj" fmla="val 36806"/>
            </a:avLst>
          </a:prstGeom>
          <a:solidFill>
            <a:schemeClr val="bg1"/>
          </a:solidFill>
          <a:ln w="9525">
            <a:solidFill>
              <a:srgbClr val="FF3300"/>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sp>
        <p:nvSpPr>
          <p:cNvPr id="58392" name="AutoShape 24"/>
          <p:cNvSpPr>
            <a:spLocks noChangeArrowheads="1"/>
          </p:cNvSpPr>
          <p:nvPr/>
        </p:nvSpPr>
        <p:spPr bwMode="auto">
          <a:xfrm>
            <a:off x="7620000" y="3581400"/>
            <a:ext cx="381000" cy="381000"/>
          </a:xfrm>
          <a:prstGeom prst="star8">
            <a:avLst>
              <a:gd name="adj" fmla="val 36806"/>
            </a:avLst>
          </a:prstGeom>
          <a:solidFill>
            <a:schemeClr val="bg1"/>
          </a:solidFill>
          <a:ln w="9525">
            <a:solidFill>
              <a:srgbClr val="FF3300"/>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sp>
        <p:nvSpPr>
          <p:cNvPr id="58393" name="AutoShape 25"/>
          <p:cNvSpPr>
            <a:spLocks noChangeArrowheads="1"/>
          </p:cNvSpPr>
          <p:nvPr/>
        </p:nvSpPr>
        <p:spPr bwMode="auto">
          <a:xfrm>
            <a:off x="7315200" y="2819400"/>
            <a:ext cx="381000" cy="381000"/>
          </a:xfrm>
          <a:prstGeom prst="star8">
            <a:avLst>
              <a:gd name="adj" fmla="val 36806"/>
            </a:avLst>
          </a:prstGeom>
          <a:solidFill>
            <a:schemeClr val="bg1"/>
          </a:solidFill>
          <a:ln w="9525">
            <a:solidFill>
              <a:srgbClr val="FF3300"/>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sp>
        <p:nvSpPr>
          <p:cNvPr id="58394" name="AutoShape 26"/>
          <p:cNvSpPr>
            <a:spLocks noChangeArrowheads="1"/>
          </p:cNvSpPr>
          <p:nvPr/>
        </p:nvSpPr>
        <p:spPr bwMode="auto">
          <a:xfrm>
            <a:off x="5943600" y="1905000"/>
            <a:ext cx="381000" cy="381000"/>
          </a:xfrm>
          <a:prstGeom prst="star8">
            <a:avLst>
              <a:gd name="adj" fmla="val 36806"/>
            </a:avLst>
          </a:prstGeom>
          <a:solidFill>
            <a:schemeClr val="bg1"/>
          </a:solidFill>
          <a:ln w="9525">
            <a:solidFill>
              <a:srgbClr val="FF3300"/>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sp>
        <p:nvSpPr>
          <p:cNvPr id="58395" name="AutoShape 27"/>
          <p:cNvSpPr>
            <a:spLocks noChangeArrowheads="1"/>
          </p:cNvSpPr>
          <p:nvPr/>
        </p:nvSpPr>
        <p:spPr bwMode="auto">
          <a:xfrm rot="-1533994">
            <a:off x="4114800" y="3886200"/>
            <a:ext cx="1390650" cy="227013"/>
          </a:xfrm>
          <a:prstGeom prst="notchedRightArrow">
            <a:avLst>
              <a:gd name="adj1" fmla="val 50000"/>
              <a:gd name="adj2" fmla="val 153147"/>
            </a:avLst>
          </a:prstGeom>
          <a:solidFill>
            <a:srgbClr val="D60093"/>
          </a:solidFill>
          <a:ln w="9525">
            <a:solidFill>
              <a:srgbClr val="D60093"/>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sp>
        <p:nvSpPr>
          <p:cNvPr id="58396" name="Text Box 28"/>
          <p:cNvSpPr txBox="1">
            <a:spLocks noChangeArrowheads="1"/>
          </p:cNvSpPr>
          <p:nvPr/>
        </p:nvSpPr>
        <p:spPr bwMode="auto">
          <a:xfrm>
            <a:off x="533400" y="5165725"/>
            <a:ext cx="1371600" cy="779463"/>
          </a:xfrm>
          <a:prstGeom prst="rect">
            <a:avLst/>
          </a:prstGeom>
          <a:noFill/>
          <a:ln w="9525">
            <a:noFill/>
            <a:miter lim="800000"/>
            <a:headEnd/>
            <a:tailEnd/>
          </a:ln>
          <a:effectLst>
            <a:outerShdw dist="35921" dir="2700000" algn="ctr" rotWithShape="0">
              <a:schemeClr val="bg1"/>
            </a:outerShdw>
          </a:effectLst>
        </p:spPr>
        <p:txBody>
          <a:bodyPr>
            <a:spAutoFit/>
          </a:bodyPr>
          <a:lstStyle/>
          <a:p>
            <a:pPr eaLnBrk="1" fontAlgn="auto" hangingPunct="1">
              <a:spcBef>
                <a:spcPct val="50000"/>
              </a:spcBef>
              <a:spcAft>
                <a:spcPts val="0"/>
              </a:spcAft>
              <a:defRPr/>
            </a:pPr>
            <a:r>
              <a:rPr lang="en-US" b="1">
                <a:cs typeface="+mn-cs"/>
              </a:rPr>
              <a:t>VECXAI</a:t>
            </a:r>
          </a:p>
          <a:p>
            <a:pPr eaLnBrk="1" fontAlgn="auto" hangingPunct="1">
              <a:spcBef>
                <a:spcPct val="50000"/>
              </a:spcBef>
              <a:spcAft>
                <a:spcPts val="0"/>
              </a:spcAft>
              <a:defRPr/>
            </a:pPr>
            <a:r>
              <a:rPr lang="en-US" b="1">
                <a:solidFill>
                  <a:srgbClr val="000099"/>
                </a:solidFill>
                <a:cs typeface="+mn-cs"/>
              </a:rPr>
              <a:t>18-3-1871</a:t>
            </a:r>
          </a:p>
        </p:txBody>
      </p:sp>
      <p:sp>
        <p:nvSpPr>
          <p:cNvPr id="58397" name="Text Box 29"/>
          <p:cNvSpPr txBox="1">
            <a:spLocks noChangeArrowheads="1"/>
          </p:cNvSpPr>
          <p:nvPr/>
        </p:nvSpPr>
        <p:spPr bwMode="auto">
          <a:xfrm>
            <a:off x="5029200" y="2667000"/>
            <a:ext cx="1600200" cy="366713"/>
          </a:xfrm>
          <a:prstGeom prst="rect">
            <a:avLst/>
          </a:prstGeom>
          <a:solidFill>
            <a:schemeClr val="tx2">
              <a:lumMod val="20000"/>
              <a:lumOff val="80000"/>
            </a:schemeClr>
          </a:solidFill>
          <a:ln w="9525">
            <a:noFill/>
            <a:miter lim="800000"/>
            <a:headEnd/>
            <a:tailEnd/>
          </a:ln>
          <a:effectLst>
            <a:outerShdw dist="35921" dir="2700000" algn="ctr" rotWithShape="0">
              <a:schemeClr val="bg1"/>
            </a:outerShdw>
          </a:effectLst>
        </p:spPr>
        <p:txBody>
          <a:bodyPr>
            <a:spAutoFit/>
          </a:bodyPr>
          <a:lstStyle/>
          <a:p>
            <a:pPr eaLnBrk="1" fontAlgn="auto" hangingPunct="1">
              <a:spcBef>
                <a:spcPct val="50000"/>
              </a:spcBef>
              <a:spcAft>
                <a:spcPts val="0"/>
              </a:spcAft>
              <a:defRPr/>
            </a:pPr>
            <a:r>
              <a:rPr lang="en-US" b="1" dirty="0">
                <a:solidFill>
                  <a:srgbClr val="0000FF"/>
                </a:solidFill>
                <a:latin typeface="Times New Roman" pitchFamily="18" charset="0"/>
                <a:cs typeface="Times New Roman" pitchFamily="18" charset="0"/>
              </a:rPr>
              <a:t>MÔNG MÁC</a:t>
            </a:r>
          </a:p>
        </p:txBody>
      </p:sp>
      <p:sp>
        <p:nvSpPr>
          <p:cNvPr id="58398" name="Rectangle 30"/>
          <p:cNvSpPr>
            <a:spLocks noChangeArrowheads="1"/>
          </p:cNvSpPr>
          <p:nvPr/>
        </p:nvSpPr>
        <p:spPr bwMode="auto">
          <a:xfrm>
            <a:off x="5029200" y="3581400"/>
            <a:ext cx="1981200" cy="533400"/>
          </a:xfrm>
          <a:prstGeom prst="rect">
            <a:avLst/>
          </a:prstGeom>
          <a:solidFill>
            <a:schemeClr val="bg1"/>
          </a:solidFill>
          <a:ln w="9525">
            <a:noFill/>
            <a:miter lim="800000"/>
            <a:headEnd/>
            <a:tailEnd/>
          </a:ln>
          <a:effectLst>
            <a:outerShdw dist="35921" dir="2700000" algn="ctr" rotWithShape="0">
              <a:schemeClr val="bg1"/>
            </a:outerShdw>
          </a:effectLst>
        </p:spPr>
        <p:txBody>
          <a:bodyPr wrap="none" anchor="ctr"/>
          <a:lstStyle/>
          <a:p>
            <a:pPr eaLnBrk="1" fontAlgn="auto" hangingPunct="1">
              <a:spcBef>
                <a:spcPts val="0"/>
              </a:spcBef>
              <a:spcAft>
                <a:spcPts val="0"/>
              </a:spcAft>
              <a:defRPr/>
            </a:pPr>
            <a:r>
              <a:rPr lang="en-US" b="1" dirty="0">
                <a:solidFill>
                  <a:srgbClr val="FF0000"/>
                </a:solidFill>
                <a:latin typeface="Times New Roman" pitchFamily="18" charset="0"/>
                <a:cs typeface="Times New Roman" pitchFamily="18" charset="0"/>
              </a:rPr>
              <a:t>TOÀ THỊ CHÍNH</a:t>
            </a:r>
          </a:p>
          <a:p>
            <a:pPr eaLnBrk="1" fontAlgn="auto" hangingPunct="1">
              <a:spcBef>
                <a:spcPts val="0"/>
              </a:spcBef>
              <a:spcAft>
                <a:spcPts val="0"/>
              </a:spcAft>
              <a:defRPr/>
            </a:pPr>
            <a:r>
              <a:rPr lang="en-US" b="1" dirty="0">
                <a:solidFill>
                  <a:srgbClr val="000099"/>
                </a:solidFill>
                <a:cs typeface="+mn-cs"/>
              </a:rPr>
              <a:t>26-3-1871</a:t>
            </a:r>
          </a:p>
        </p:txBody>
      </p:sp>
      <p:sp>
        <p:nvSpPr>
          <p:cNvPr id="58399" name="AutoShape 31"/>
          <p:cNvSpPr>
            <a:spLocks noChangeArrowheads="1"/>
          </p:cNvSpPr>
          <p:nvPr/>
        </p:nvSpPr>
        <p:spPr bwMode="auto">
          <a:xfrm>
            <a:off x="3276600" y="3276600"/>
            <a:ext cx="381000" cy="381000"/>
          </a:xfrm>
          <a:prstGeom prst="star8">
            <a:avLst>
              <a:gd name="adj" fmla="val 36806"/>
            </a:avLst>
          </a:prstGeom>
          <a:solidFill>
            <a:schemeClr val="bg1"/>
          </a:solidFill>
          <a:ln w="9525">
            <a:solidFill>
              <a:srgbClr val="FF3300"/>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sp>
        <p:nvSpPr>
          <p:cNvPr id="17424" name="Rectangle 58"/>
          <p:cNvSpPr>
            <a:spLocks noChangeArrowheads="1"/>
          </p:cNvSpPr>
          <p:nvPr/>
        </p:nvSpPr>
        <p:spPr bwMode="auto">
          <a:xfrm>
            <a:off x="7315200" y="2200275"/>
            <a:ext cx="16764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vi-VN" sz="1000" b="1">
                <a:latin typeface="Arial" charset="0"/>
              </a:rPr>
              <a:t> Mũi tấn công của quân Véc xai</a:t>
            </a:r>
          </a:p>
        </p:txBody>
      </p:sp>
      <p:sp>
        <p:nvSpPr>
          <p:cNvPr id="58441" name="AutoShape 73"/>
          <p:cNvSpPr>
            <a:spLocks noChangeArrowheads="1"/>
          </p:cNvSpPr>
          <p:nvPr/>
        </p:nvSpPr>
        <p:spPr bwMode="auto">
          <a:xfrm rot="8584493">
            <a:off x="4700588" y="3206750"/>
            <a:ext cx="6858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8442" name="AutoShape 74"/>
          <p:cNvSpPr>
            <a:spLocks noChangeArrowheads="1"/>
          </p:cNvSpPr>
          <p:nvPr/>
        </p:nvSpPr>
        <p:spPr bwMode="auto">
          <a:xfrm rot="8584493">
            <a:off x="3810000" y="4038600"/>
            <a:ext cx="6858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8443" name="AutoShape 75"/>
          <p:cNvSpPr>
            <a:spLocks noChangeArrowheads="1"/>
          </p:cNvSpPr>
          <p:nvPr/>
        </p:nvSpPr>
        <p:spPr bwMode="auto">
          <a:xfrm rot="8584493">
            <a:off x="2438400" y="5029200"/>
            <a:ext cx="6858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0" name="Oval 12"/>
          <p:cNvSpPr>
            <a:spLocks noChangeArrowheads="1"/>
          </p:cNvSpPr>
          <p:nvPr/>
        </p:nvSpPr>
        <p:spPr bwMode="auto">
          <a:xfrm>
            <a:off x="3581400" y="44450"/>
            <a:ext cx="5486400" cy="1676400"/>
          </a:xfrm>
          <a:prstGeom prst="ellipse">
            <a:avLst/>
          </a:prstGeom>
          <a:solidFill>
            <a:srgbClr val="00FF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vi-VN" sz="2800">
                <a:solidFill>
                  <a:srgbClr val="FF0000"/>
                </a:solidFill>
                <a:latin typeface="Arial" charset="0"/>
              </a:rPr>
              <a:t>Cuộc khởi nghĩa diễn</a:t>
            </a:r>
          </a:p>
          <a:p>
            <a:pPr algn="ctr" eaLnBrk="1" hangingPunct="1">
              <a:spcBef>
                <a:spcPct val="0"/>
              </a:spcBef>
              <a:buFontTx/>
              <a:buNone/>
            </a:pPr>
            <a:r>
              <a:rPr lang="en-US" altLang="vi-VN" sz="2800">
                <a:solidFill>
                  <a:srgbClr val="FF0000"/>
                </a:solidFill>
                <a:latin typeface="Arial" charset="0"/>
              </a:rPr>
              <a:t> ra như thế nào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1000" fill="hold"/>
                                        <p:tgtEl>
                                          <p:spTgt spid="70"/>
                                        </p:tgtEl>
                                        <p:attrNameLst>
                                          <p:attrName>ppt_w</p:attrName>
                                        </p:attrNameLst>
                                      </p:cBhvr>
                                      <p:tavLst>
                                        <p:tav tm="0">
                                          <p:val>
                                            <p:fltVal val="0"/>
                                          </p:val>
                                        </p:tav>
                                        <p:tav tm="100000">
                                          <p:val>
                                            <p:strVal val="#ppt_w"/>
                                          </p:val>
                                        </p:tav>
                                      </p:tavLst>
                                    </p:anim>
                                    <p:anim calcmode="lin" valueType="num">
                                      <p:cBhvr>
                                        <p:cTn id="8" dur="1000" fill="hold"/>
                                        <p:tgtEl>
                                          <p:spTgt spid="70"/>
                                        </p:tgtEl>
                                        <p:attrNameLst>
                                          <p:attrName>ppt_h</p:attrName>
                                        </p:attrNameLst>
                                      </p:cBhvr>
                                      <p:tavLst>
                                        <p:tav tm="0">
                                          <p:val>
                                            <p:fltVal val="0"/>
                                          </p:val>
                                        </p:tav>
                                        <p:tav tm="100000">
                                          <p:val>
                                            <p:strVal val="#ppt_h"/>
                                          </p:val>
                                        </p:tav>
                                      </p:tavLst>
                                    </p:anim>
                                    <p:animEffect transition="in" filter="fade">
                                      <p:cBhvr>
                                        <p:cTn id="9" dur="1000"/>
                                        <p:tgtEl>
                                          <p:spTgt spid="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2" fill="hold" grpId="1" nodeType="clickEffect">
                                  <p:stCondLst>
                                    <p:cond delay="0"/>
                                  </p:stCondLst>
                                  <p:childTnLst>
                                    <p:anim calcmode="lin" valueType="num">
                                      <p:cBhvr additive="base">
                                        <p:cTn id="13" dur="500"/>
                                        <p:tgtEl>
                                          <p:spTgt spid="70"/>
                                        </p:tgtEl>
                                        <p:attrNameLst>
                                          <p:attrName>ppt_x</p:attrName>
                                        </p:attrNameLst>
                                      </p:cBhvr>
                                      <p:tavLst>
                                        <p:tav tm="0">
                                          <p:val>
                                            <p:strVal val="ppt_x"/>
                                          </p:val>
                                        </p:tav>
                                        <p:tav tm="100000">
                                          <p:val>
                                            <p:strVal val="1+ppt_w/2"/>
                                          </p:val>
                                        </p:tav>
                                      </p:tavLst>
                                    </p:anim>
                                    <p:anim calcmode="lin" valueType="num">
                                      <p:cBhvr additive="base">
                                        <p:cTn id="14" dur="500"/>
                                        <p:tgtEl>
                                          <p:spTgt spid="70"/>
                                        </p:tgtEl>
                                        <p:attrNameLst>
                                          <p:attrName>ppt_y</p:attrName>
                                        </p:attrNameLst>
                                      </p:cBhvr>
                                      <p:tavLst>
                                        <p:tav tm="0">
                                          <p:val>
                                            <p:strVal val="ppt_y"/>
                                          </p:val>
                                        </p:tav>
                                        <p:tav tm="100000">
                                          <p:val>
                                            <p:strVal val="ppt_y"/>
                                          </p:val>
                                        </p:tav>
                                      </p:tavLst>
                                    </p:anim>
                                    <p:set>
                                      <p:cBhvr>
                                        <p:cTn id="15" dur="1" fill="hold">
                                          <p:stCondLst>
                                            <p:cond delay="499"/>
                                          </p:stCondLst>
                                        </p:cTn>
                                        <p:tgtEl>
                                          <p:spTgt spid="70"/>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8386"/>
                                        </p:tgtEl>
                                        <p:attrNameLst>
                                          <p:attrName>style.visibility</p:attrName>
                                        </p:attrNameLst>
                                      </p:cBhvr>
                                      <p:to>
                                        <p:strVal val="visible"/>
                                      </p:to>
                                    </p:set>
                                    <p:animEffect transition="in" filter="wipe(down)">
                                      <p:cBhvr>
                                        <p:cTn id="20" dur="500"/>
                                        <p:tgtEl>
                                          <p:spTgt spid="5838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8387"/>
                                        </p:tgtEl>
                                        <p:attrNameLst>
                                          <p:attrName>style.visibility</p:attrName>
                                        </p:attrNameLst>
                                      </p:cBhvr>
                                      <p:to>
                                        <p:strVal val="visible"/>
                                      </p:to>
                                    </p:set>
                                    <p:animEffect transition="in" filter="wipe(down)">
                                      <p:cBhvr>
                                        <p:cTn id="23" dur="500"/>
                                        <p:tgtEl>
                                          <p:spTgt spid="5838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8395"/>
                                        </p:tgtEl>
                                        <p:attrNameLst>
                                          <p:attrName>style.visibility</p:attrName>
                                        </p:attrNameLst>
                                      </p:cBhvr>
                                      <p:to>
                                        <p:strVal val="visible"/>
                                      </p:to>
                                    </p:set>
                                    <p:animEffect transition="in" filter="wipe(down)">
                                      <p:cBhvr>
                                        <p:cTn id="26" dur="500"/>
                                        <p:tgtEl>
                                          <p:spTgt spid="5839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8397"/>
                                        </p:tgtEl>
                                        <p:attrNameLst>
                                          <p:attrName>style.visibility</p:attrName>
                                        </p:attrNameLst>
                                      </p:cBhvr>
                                      <p:to>
                                        <p:strVal val="visible"/>
                                      </p:to>
                                    </p:set>
                                    <p:anim calcmode="lin" valueType="num">
                                      <p:cBhvr>
                                        <p:cTn id="31" dur="1000" fill="hold"/>
                                        <p:tgtEl>
                                          <p:spTgt spid="58397"/>
                                        </p:tgtEl>
                                        <p:attrNameLst>
                                          <p:attrName>ppt_w</p:attrName>
                                        </p:attrNameLst>
                                      </p:cBhvr>
                                      <p:tavLst>
                                        <p:tav tm="0">
                                          <p:val>
                                            <p:strVal val="#ppt_w*0.70"/>
                                          </p:val>
                                        </p:tav>
                                        <p:tav tm="100000">
                                          <p:val>
                                            <p:strVal val="#ppt_w"/>
                                          </p:val>
                                        </p:tav>
                                      </p:tavLst>
                                    </p:anim>
                                    <p:anim calcmode="lin" valueType="num">
                                      <p:cBhvr>
                                        <p:cTn id="32" dur="1000" fill="hold"/>
                                        <p:tgtEl>
                                          <p:spTgt spid="58397"/>
                                        </p:tgtEl>
                                        <p:attrNameLst>
                                          <p:attrName>ppt_h</p:attrName>
                                        </p:attrNameLst>
                                      </p:cBhvr>
                                      <p:tavLst>
                                        <p:tav tm="0">
                                          <p:val>
                                            <p:strVal val="#ppt_h"/>
                                          </p:val>
                                        </p:tav>
                                        <p:tav tm="100000">
                                          <p:val>
                                            <p:strVal val="#ppt_h"/>
                                          </p:val>
                                        </p:tav>
                                      </p:tavLst>
                                    </p:anim>
                                    <p:animEffect transition="in" filter="fade">
                                      <p:cBhvr>
                                        <p:cTn id="33" dur="1000"/>
                                        <p:tgtEl>
                                          <p:spTgt spid="5839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edge">
                                      <p:cBhvr>
                                        <p:cTn id="38" dur="2000"/>
                                        <p:tgtEl>
                                          <p:spTgt spid="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58441"/>
                                        </p:tgtEl>
                                        <p:attrNameLst>
                                          <p:attrName>style.visibility</p:attrName>
                                        </p:attrNameLst>
                                      </p:cBhvr>
                                      <p:to>
                                        <p:strVal val="visible"/>
                                      </p:to>
                                    </p:set>
                                    <p:animEffect transition="in" filter="strips(downLeft)">
                                      <p:cBhvr>
                                        <p:cTn id="43" dur="500"/>
                                        <p:tgtEl>
                                          <p:spTgt spid="58441"/>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58442"/>
                                        </p:tgtEl>
                                        <p:attrNameLst>
                                          <p:attrName>style.visibility</p:attrName>
                                        </p:attrNameLst>
                                      </p:cBhvr>
                                      <p:to>
                                        <p:strVal val="visible"/>
                                      </p:to>
                                    </p:set>
                                    <p:animEffect transition="in" filter="strips(downLeft)">
                                      <p:cBhvr>
                                        <p:cTn id="46" dur="500"/>
                                        <p:tgtEl>
                                          <p:spTgt spid="58442"/>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58443"/>
                                        </p:tgtEl>
                                        <p:attrNameLst>
                                          <p:attrName>style.visibility</p:attrName>
                                        </p:attrNameLst>
                                      </p:cBhvr>
                                      <p:to>
                                        <p:strVal val="visible"/>
                                      </p:to>
                                    </p:set>
                                    <p:animEffect transition="in" filter="strips(downLeft)">
                                      <p:cBhvr>
                                        <p:cTn id="49" dur="500"/>
                                        <p:tgtEl>
                                          <p:spTgt spid="5844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9" presetClass="entr" presetSubtype="0" decel="100000" fill="hold" grpId="0" nodeType="clickEffect">
                                  <p:stCondLst>
                                    <p:cond delay="0"/>
                                  </p:stCondLst>
                                  <p:childTnLst>
                                    <p:set>
                                      <p:cBhvr>
                                        <p:cTn id="53" dur="1" fill="hold">
                                          <p:stCondLst>
                                            <p:cond delay="0"/>
                                          </p:stCondLst>
                                        </p:cTn>
                                        <p:tgtEl>
                                          <p:spTgt spid="58391"/>
                                        </p:tgtEl>
                                        <p:attrNameLst>
                                          <p:attrName>style.visibility</p:attrName>
                                        </p:attrNameLst>
                                      </p:cBhvr>
                                      <p:to>
                                        <p:strVal val="visible"/>
                                      </p:to>
                                    </p:set>
                                    <p:anim calcmode="lin" valueType="num">
                                      <p:cBhvr>
                                        <p:cTn id="54" dur="500" fill="hold"/>
                                        <p:tgtEl>
                                          <p:spTgt spid="58391"/>
                                        </p:tgtEl>
                                        <p:attrNameLst>
                                          <p:attrName>ppt_w</p:attrName>
                                        </p:attrNameLst>
                                      </p:cBhvr>
                                      <p:tavLst>
                                        <p:tav tm="0">
                                          <p:val>
                                            <p:fltVal val="0"/>
                                          </p:val>
                                        </p:tav>
                                        <p:tav tm="100000">
                                          <p:val>
                                            <p:strVal val="#ppt_w"/>
                                          </p:val>
                                        </p:tav>
                                      </p:tavLst>
                                    </p:anim>
                                    <p:anim calcmode="lin" valueType="num">
                                      <p:cBhvr>
                                        <p:cTn id="55" dur="500" fill="hold"/>
                                        <p:tgtEl>
                                          <p:spTgt spid="58391"/>
                                        </p:tgtEl>
                                        <p:attrNameLst>
                                          <p:attrName>ppt_h</p:attrName>
                                        </p:attrNameLst>
                                      </p:cBhvr>
                                      <p:tavLst>
                                        <p:tav tm="0">
                                          <p:val>
                                            <p:fltVal val="0"/>
                                          </p:val>
                                        </p:tav>
                                        <p:tav tm="100000">
                                          <p:val>
                                            <p:strVal val="#ppt_h"/>
                                          </p:val>
                                        </p:tav>
                                      </p:tavLst>
                                    </p:anim>
                                    <p:anim calcmode="lin" valueType="num">
                                      <p:cBhvr>
                                        <p:cTn id="56" dur="500" fill="hold"/>
                                        <p:tgtEl>
                                          <p:spTgt spid="58391"/>
                                        </p:tgtEl>
                                        <p:attrNameLst>
                                          <p:attrName>style.rotation</p:attrName>
                                        </p:attrNameLst>
                                      </p:cBhvr>
                                      <p:tavLst>
                                        <p:tav tm="0">
                                          <p:val>
                                            <p:fltVal val="360"/>
                                          </p:val>
                                        </p:tav>
                                        <p:tav tm="100000">
                                          <p:val>
                                            <p:fltVal val="0"/>
                                          </p:val>
                                        </p:tav>
                                      </p:tavLst>
                                    </p:anim>
                                    <p:animEffect transition="in" filter="fade">
                                      <p:cBhvr>
                                        <p:cTn id="57" dur="500"/>
                                        <p:tgtEl>
                                          <p:spTgt spid="58391"/>
                                        </p:tgtEl>
                                      </p:cBhvr>
                                    </p:animEffect>
                                  </p:childTnLst>
                                </p:cTn>
                              </p:par>
                              <p:par>
                                <p:cTn id="58" presetID="49" presetClass="entr" presetSubtype="0" decel="100000" fill="hold" grpId="0" nodeType="withEffect">
                                  <p:stCondLst>
                                    <p:cond delay="0"/>
                                  </p:stCondLst>
                                  <p:childTnLst>
                                    <p:set>
                                      <p:cBhvr>
                                        <p:cTn id="59" dur="1" fill="hold">
                                          <p:stCondLst>
                                            <p:cond delay="0"/>
                                          </p:stCondLst>
                                        </p:cTn>
                                        <p:tgtEl>
                                          <p:spTgt spid="58392"/>
                                        </p:tgtEl>
                                        <p:attrNameLst>
                                          <p:attrName>style.visibility</p:attrName>
                                        </p:attrNameLst>
                                      </p:cBhvr>
                                      <p:to>
                                        <p:strVal val="visible"/>
                                      </p:to>
                                    </p:set>
                                    <p:anim calcmode="lin" valueType="num">
                                      <p:cBhvr>
                                        <p:cTn id="60" dur="500" fill="hold"/>
                                        <p:tgtEl>
                                          <p:spTgt spid="58392"/>
                                        </p:tgtEl>
                                        <p:attrNameLst>
                                          <p:attrName>ppt_w</p:attrName>
                                        </p:attrNameLst>
                                      </p:cBhvr>
                                      <p:tavLst>
                                        <p:tav tm="0">
                                          <p:val>
                                            <p:fltVal val="0"/>
                                          </p:val>
                                        </p:tav>
                                        <p:tav tm="100000">
                                          <p:val>
                                            <p:strVal val="#ppt_w"/>
                                          </p:val>
                                        </p:tav>
                                      </p:tavLst>
                                    </p:anim>
                                    <p:anim calcmode="lin" valueType="num">
                                      <p:cBhvr>
                                        <p:cTn id="61" dur="500" fill="hold"/>
                                        <p:tgtEl>
                                          <p:spTgt spid="58392"/>
                                        </p:tgtEl>
                                        <p:attrNameLst>
                                          <p:attrName>ppt_h</p:attrName>
                                        </p:attrNameLst>
                                      </p:cBhvr>
                                      <p:tavLst>
                                        <p:tav tm="0">
                                          <p:val>
                                            <p:fltVal val="0"/>
                                          </p:val>
                                        </p:tav>
                                        <p:tav tm="100000">
                                          <p:val>
                                            <p:strVal val="#ppt_h"/>
                                          </p:val>
                                        </p:tav>
                                      </p:tavLst>
                                    </p:anim>
                                    <p:anim calcmode="lin" valueType="num">
                                      <p:cBhvr>
                                        <p:cTn id="62" dur="500" fill="hold"/>
                                        <p:tgtEl>
                                          <p:spTgt spid="58392"/>
                                        </p:tgtEl>
                                        <p:attrNameLst>
                                          <p:attrName>style.rotation</p:attrName>
                                        </p:attrNameLst>
                                      </p:cBhvr>
                                      <p:tavLst>
                                        <p:tav tm="0">
                                          <p:val>
                                            <p:fltVal val="360"/>
                                          </p:val>
                                        </p:tav>
                                        <p:tav tm="100000">
                                          <p:val>
                                            <p:fltVal val="0"/>
                                          </p:val>
                                        </p:tav>
                                      </p:tavLst>
                                    </p:anim>
                                    <p:animEffect transition="in" filter="fade">
                                      <p:cBhvr>
                                        <p:cTn id="63" dur="500"/>
                                        <p:tgtEl>
                                          <p:spTgt spid="58392"/>
                                        </p:tgtEl>
                                      </p:cBhvr>
                                    </p:animEffect>
                                  </p:childTnLst>
                                </p:cTn>
                              </p:par>
                              <p:par>
                                <p:cTn id="64" presetID="49" presetClass="entr" presetSubtype="0" decel="100000" fill="hold" grpId="0" nodeType="withEffect">
                                  <p:stCondLst>
                                    <p:cond delay="0"/>
                                  </p:stCondLst>
                                  <p:childTnLst>
                                    <p:set>
                                      <p:cBhvr>
                                        <p:cTn id="65" dur="1" fill="hold">
                                          <p:stCondLst>
                                            <p:cond delay="0"/>
                                          </p:stCondLst>
                                        </p:cTn>
                                        <p:tgtEl>
                                          <p:spTgt spid="58393"/>
                                        </p:tgtEl>
                                        <p:attrNameLst>
                                          <p:attrName>style.visibility</p:attrName>
                                        </p:attrNameLst>
                                      </p:cBhvr>
                                      <p:to>
                                        <p:strVal val="visible"/>
                                      </p:to>
                                    </p:set>
                                    <p:anim calcmode="lin" valueType="num">
                                      <p:cBhvr>
                                        <p:cTn id="66" dur="500" fill="hold"/>
                                        <p:tgtEl>
                                          <p:spTgt spid="58393"/>
                                        </p:tgtEl>
                                        <p:attrNameLst>
                                          <p:attrName>ppt_w</p:attrName>
                                        </p:attrNameLst>
                                      </p:cBhvr>
                                      <p:tavLst>
                                        <p:tav tm="0">
                                          <p:val>
                                            <p:fltVal val="0"/>
                                          </p:val>
                                        </p:tav>
                                        <p:tav tm="100000">
                                          <p:val>
                                            <p:strVal val="#ppt_w"/>
                                          </p:val>
                                        </p:tav>
                                      </p:tavLst>
                                    </p:anim>
                                    <p:anim calcmode="lin" valueType="num">
                                      <p:cBhvr>
                                        <p:cTn id="67" dur="500" fill="hold"/>
                                        <p:tgtEl>
                                          <p:spTgt spid="58393"/>
                                        </p:tgtEl>
                                        <p:attrNameLst>
                                          <p:attrName>ppt_h</p:attrName>
                                        </p:attrNameLst>
                                      </p:cBhvr>
                                      <p:tavLst>
                                        <p:tav tm="0">
                                          <p:val>
                                            <p:fltVal val="0"/>
                                          </p:val>
                                        </p:tav>
                                        <p:tav tm="100000">
                                          <p:val>
                                            <p:strVal val="#ppt_h"/>
                                          </p:val>
                                        </p:tav>
                                      </p:tavLst>
                                    </p:anim>
                                    <p:anim calcmode="lin" valueType="num">
                                      <p:cBhvr>
                                        <p:cTn id="68" dur="500" fill="hold"/>
                                        <p:tgtEl>
                                          <p:spTgt spid="58393"/>
                                        </p:tgtEl>
                                        <p:attrNameLst>
                                          <p:attrName>style.rotation</p:attrName>
                                        </p:attrNameLst>
                                      </p:cBhvr>
                                      <p:tavLst>
                                        <p:tav tm="0">
                                          <p:val>
                                            <p:fltVal val="360"/>
                                          </p:val>
                                        </p:tav>
                                        <p:tav tm="100000">
                                          <p:val>
                                            <p:fltVal val="0"/>
                                          </p:val>
                                        </p:tav>
                                      </p:tavLst>
                                    </p:anim>
                                    <p:animEffect transition="in" filter="fade">
                                      <p:cBhvr>
                                        <p:cTn id="69" dur="500"/>
                                        <p:tgtEl>
                                          <p:spTgt spid="58393"/>
                                        </p:tgtEl>
                                      </p:cBhvr>
                                    </p:animEffect>
                                  </p:childTnLst>
                                </p:cTn>
                              </p:par>
                              <p:par>
                                <p:cTn id="70" presetID="49" presetClass="entr" presetSubtype="0" decel="100000" fill="hold" grpId="0" nodeType="withEffect">
                                  <p:stCondLst>
                                    <p:cond delay="0"/>
                                  </p:stCondLst>
                                  <p:childTnLst>
                                    <p:set>
                                      <p:cBhvr>
                                        <p:cTn id="71" dur="1" fill="hold">
                                          <p:stCondLst>
                                            <p:cond delay="0"/>
                                          </p:stCondLst>
                                        </p:cTn>
                                        <p:tgtEl>
                                          <p:spTgt spid="58394"/>
                                        </p:tgtEl>
                                        <p:attrNameLst>
                                          <p:attrName>style.visibility</p:attrName>
                                        </p:attrNameLst>
                                      </p:cBhvr>
                                      <p:to>
                                        <p:strVal val="visible"/>
                                      </p:to>
                                    </p:set>
                                    <p:anim calcmode="lin" valueType="num">
                                      <p:cBhvr>
                                        <p:cTn id="72" dur="500" fill="hold"/>
                                        <p:tgtEl>
                                          <p:spTgt spid="58394"/>
                                        </p:tgtEl>
                                        <p:attrNameLst>
                                          <p:attrName>ppt_w</p:attrName>
                                        </p:attrNameLst>
                                      </p:cBhvr>
                                      <p:tavLst>
                                        <p:tav tm="0">
                                          <p:val>
                                            <p:fltVal val="0"/>
                                          </p:val>
                                        </p:tav>
                                        <p:tav tm="100000">
                                          <p:val>
                                            <p:strVal val="#ppt_w"/>
                                          </p:val>
                                        </p:tav>
                                      </p:tavLst>
                                    </p:anim>
                                    <p:anim calcmode="lin" valueType="num">
                                      <p:cBhvr>
                                        <p:cTn id="73" dur="500" fill="hold"/>
                                        <p:tgtEl>
                                          <p:spTgt spid="58394"/>
                                        </p:tgtEl>
                                        <p:attrNameLst>
                                          <p:attrName>ppt_h</p:attrName>
                                        </p:attrNameLst>
                                      </p:cBhvr>
                                      <p:tavLst>
                                        <p:tav tm="0">
                                          <p:val>
                                            <p:fltVal val="0"/>
                                          </p:val>
                                        </p:tav>
                                        <p:tav tm="100000">
                                          <p:val>
                                            <p:strVal val="#ppt_h"/>
                                          </p:val>
                                        </p:tav>
                                      </p:tavLst>
                                    </p:anim>
                                    <p:anim calcmode="lin" valueType="num">
                                      <p:cBhvr>
                                        <p:cTn id="74" dur="500" fill="hold"/>
                                        <p:tgtEl>
                                          <p:spTgt spid="58394"/>
                                        </p:tgtEl>
                                        <p:attrNameLst>
                                          <p:attrName>style.rotation</p:attrName>
                                        </p:attrNameLst>
                                      </p:cBhvr>
                                      <p:tavLst>
                                        <p:tav tm="0">
                                          <p:val>
                                            <p:fltVal val="360"/>
                                          </p:val>
                                        </p:tav>
                                        <p:tav tm="100000">
                                          <p:val>
                                            <p:fltVal val="0"/>
                                          </p:val>
                                        </p:tav>
                                      </p:tavLst>
                                    </p:anim>
                                    <p:animEffect transition="in" filter="fade">
                                      <p:cBhvr>
                                        <p:cTn id="75" dur="500"/>
                                        <p:tgtEl>
                                          <p:spTgt spid="58394"/>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58399"/>
                                        </p:tgtEl>
                                        <p:attrNameLst>
                                          <p:attrName>style.visibility</p:attrName>
                                        </p:attrNameLst>
                                      </p:cBhvr>
                                      <p:to>
                                        <p:strVal val="visible"/>
                                      </p:to>
                                    </p:set>
                                    <p:anim calcmode="lin" valueType="num">
                                      <p:cBhvr>
                                        <p:cTn id="78" dur="500" fill="hold"/>
                                        <p:tgtEl>
                                          <p:spTgt spid="58399"/>
                                        </p:tgtEl>
                                        <p:attrNameLst>
                                          <p:attrName>ppt_w</p:attrName>
                                        </p:attrNameLst>
                                      </p:cBhvr>
                                      <p:tavLst>
                                        <p:tav tm="0">
                                          <p:val>
                                            <p:fltVal val="0"/>
                                          </p:val>
                                        </p:tav>
                                        <p:tav tm="100000">
                                          <p:val>
                                            <p:strVal val="#ppt_w"/>
                                          </p:val>
                                        </p:tav>
                                      </p:tavLst>
                                    </p:anim>
                                    <p:anim calcmode="lin" valueType="num">
                                      <p:cBhvr>
                                        <p:cTn id="79" dur="500" fill="hold"/>
                                        <p:tgtEl>
                                          <p:spTgt spid="58399"/>
                                        </p:tgtEl>
                                        <p:attrNameLst>
                                          <p:attrName>ppt_h</p:attrName>
                                        </p:attrNameLst>
                                      </p:cBhvr>
                                      <p:tavLst>
                                        <p:tav tm="0">
                                          <p:val>
                                            <p:fltVal val="0"/>
                                          </p:val>
                                        </p:tav>
                                        <p:tav tm="100000">
                                          <p:val>
                                            <p:strVal val="#ppt_h"/>
                                          </p:val>
                                        </p:tav>
                                      </p:tavLst>
                                    </p:anim>
                                    <p:anim calcmode="lin" valueType="num">
                                      <p:cBhvr>
                                        <p:cTn id="80" dur="500" fill="hold"/>
                                        <p:tgtEl>
                                          <p:spTgt spid="58399"/>
                                        </p:tgtEl>
                                        <p:attrNameLst>
                                          <p:attrName>style.rotation</p:attrName>
                                        </p:attrNameLst>
                                      </p:cBhvr>
                                      <p:tavLst>
                                        <p:tav tm="0">
                                          <p:val>
                                            <p:fltVal val="360"/>
                                          </p:val>
                                        </p:tav>
                                        <p:tav tm="100000">
                                          <p:val>
                                            <p:fltVal val="0"/>
                                          </p:val>
                                        </p:tav>
                                      </p:tavLst>
                                    </p:anim>
                                    <p:animEffect transition="in" filter="fade">
                                      <p:cBhvr>
                                        <p:cTn id="81" dur="500"/>
                                        <p:tgtEl>
                                          <p:spTgt spid="58399"/>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3" presetClass="entr" presetSubtype="16" fill="hold" nodeType="click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fltVal val="0"/>
                                          </p:val>
                                        </p:tav>
                                        <p:tav tm="100000">
                                          <p:val>
                                            <p:strVal val="#ppt_h"/>
                                          </p:val>
                                        </p:tav>
                                      </p:tavLst>
                                    </p:anim>
                                  </p:childTnLst>
                                </p:cTn>
                              </p:par>
                              <p:par>
                                <p:cTn id="88" presetID="23" presetClass="entr" presetSubtype="16" fill="hold" grpId="0" nodeType="withEffect">
                                  <p:stCondLst>
                                    <p:cond delay="0"/>
                                  </p:stCondLst>
                                  <p:childTnLst>
                                    <p:set>
                                      <p:cBhvr>
                                        <p:cTn id="89" dur="1" fill="hold">
                                          <p:stCondLst>
                                            <p:cond delay="0"/>
                                          </p:stCondLst>
                                        </p:cTn>
                                        <p:tgtEl>
                                          <p:spTgt spid="58398"/>
                                        </p:tgtEl>
                                        <p:attrNameLst>
                                          <p:attrName>style.visibility</p:attrName>
                                        </p:attrNameLst>
                                      </p:cBhvr>
                                      <p:to>
                                        <p:strVal val="visible"/>
                                      </p:to>
                                    </p:set>
                                    <p:anim calcmode="lin" valueType="num">
                                      <p:cBhvr>
                                        <p:cTn id="90" dur="500" fill="hold"/>
                                        <p:tgtEl>
                                          <p:spTgt spid="58398"/>
                                        </p:tgtEl>
                                        <p:attrNameLst>
                                          <p:attrName>ppt_w</p:attrName>
                                        </p:attrNameLst>
                                      </p:cBhvr>
                                      <p:tavLst>
                                        <p:tav tm="0">
                                          <p:val>
                                            <p:fltVal val="0"/>
                                          </p:val>
                                        </p:tav>
                                        <p:tav tm="100000">
                                          <p:val>
                                            <p:strVal val="#ppt_w"/>
                                          </p:val>
                                        </p:tav>
                                      </p:tavLst>
                                    </p:anim>
                                    <p:anim calcmode="lin" valueType="num">
                                      <p:cBhvr>
                                        <p:cTn id="91" dur="500" fill="hold"/>
                                        <p:tgtEl>
                                          <p:spTgt spid="583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6" grpId="0" animBg="1"/>
      <p:bldP spid="58387" grpId="0" animBg="1"/>
      <p:bldP spid="58391" grpId="0" animBg="1"/>
      <p:bldP spid="58392" grpId="0" animBg="1"/>
      <p:bldP spid="58393" grpId="0" animBg="1"/>
      <p:bldP spid="58394" grpId="0" animBg="1"/>
      <p:bldP spid="58395" grpId="0" animBg="1"/>
      <p:bldP spid="58397" grpId="0" animBg="1"/>
      <p:bldP spid="58398" grpId="0" animBg="1"/>
      <p:bldP spid="58399" grpId="0" animBg="1"/>
      <p:bldP spid="58441" grpId="0" animBg="1"/>
      <p:bldP spid="58442" grpId="0" animBg="1"/>
      <p:bldP spid="58443" grpId="0" animBg="1"/>
      <p:bldP spid="70" grpId="0" animBg="1"/>
      <p:bldP spid="7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304800" y="228600"/>
            <a:ext cx="8458200" cy="685800"/>
          </a:xfrm>
          <a:prstGeom prst="rect">
            <a:avLst/>
          </a:prstGeom>
          <a:gradFill rotWithShape="1">
            <a:gsLst>
              <a:gs pos="0">
                <a:srgbClr val="03D4A8"/>
              </a:gs>
              <a:gs pos="25000">
                <a:srgbClr val="21D6E0"/>
              </a:gs>
              <a:gs pos="75000">
                <a:srgbClr val="0087E6"/>
              </a:gs>
              <a:gs pos="100000">
                <a:srgbClr val="005CBF"/>
              </a:gs>
            </a:gsLst>
            <a:lin ang="5400000" scaled="1"/>
          </a:gradFill>
          <a:ln w="9525">
            <a:solidFill>
              <a:srgbClr val="000000"/>
            </a:solidFill>
            <a:miter lim="800000"/>
            <a:headEnd/>
            <a:tailEnd/>
          </a:ln>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vi-VN" sz="3600">
                <a:solidFill>
                  <a:srgbClr val="FF0000"/>
                </a:solidFill>
                <a:latin typeface="Arial" charset="0"/>
              </a:rPr>
              <a:t>CÔNG XÃ PA-RI 1871</a:t>
            </a:r>
          </a:p>
        </p:txBody>
      </p:sp>
      <p:sp>
        <p:nvSpPr>
          <p:cNvPr id="19459" name="Rectangle 8"/>
          <p:cNvSpPr>
            <a:spLocks noChangeArrowheads="1"/>
          </p:cNvSpPr>
          <p:nvPr/>
        </p:nvSpPr>
        <p:spPr bwMode="auto">
          <a:xfrm>
            <a:off x="304800" y="914400"/>
            <a:ext cx="8534400" cy="57150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latin typeface="Arial" charset="0"/>
            </a:endParaRPr>
          </a:p>
        </p:txBody>
      </p:sp>
      <p:sp>
        <p:nvSpPr>
          <p:cNvPr id="9225" name="Text Box 9"/>
          <p:cNvSpPr txBox="1">
            <a:spLocks noChangeArrowheads="1"/>
          </p:cNvSpPr>
          <p:nvPr/>
        </p:nvSpPr>
        <p:spPr bwMode="auto">
          <a:xfrm>
            <a:off x="533400" y="914400"/>
            <a:ext cx="830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u="sng">
                <a:solidFill>
                  <a:srgbClr val="0000FF"/>
                </a:solidFill>
                <a:latin typeface="Times New Roman" pitchFamily="18" charset="0"/>
                <a:cs typeface="Times New Roman" pitchFamily="18" charset="0"/>
              </a:rPr>
              <a:t>2. Cuộc khởi nghĩa ngày 18-3-1871. Sự thành lập công xã.</a:t>
            </a:r>
          </a:p>
        </p:txBody>
      </p:sp>
      <p:sp>
        <p:nvSpPr>
          <p:cNvPr id="9229" name="Text Box 13"/>
          <p:cNvSpPr txBox="1">
            <a:spLocks noChangeArrowheads="1"/>
          </p:cNvSpPr>
          <p:nvPr/>
        </p:nvSpPr>
        <p:spPr bwMode="auto">
          <a:xfrm>
            <a:off x="574675" y="2014538"/>
            <a:ext cx="8188325"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u="sng">
                <a:latin typeface="Times New Roman" pitchFamily="18" charset="0"/>
                <a:cs typeface="Times New Roman" pitchFamily="18" charset="0"/>
              </a:rPr>
              <a:t>b/ Diễn biến</a:t>
            </a:r>
            <a:r>
              <a:rPr lang="en-US" altLang="vi-VN">
                <a:latin typeface="Times New Roman" pitchFamily="18" charset="0"/>
                <a:cs typeface="Times New Roman" pitchFamily="18" charset="0"/>
              </a:rPr>
              <a:t>:</a:t>
            </a:r>
          </a:p>
          <a:p>
            <a:pPr eaLnBrk="1" hangingPunct="1">
              <a:spcBef>
                <a:spcPct val="50000"/>
              </a:spcBef>
              <a:buFontTx/>
              <a:buChar char="-"/>
            </a:pPr>
            <a:r>
              <a:rPr lang="en-US" altLang="vi-VN" sz="2800">
                <a:latin typeface="Times New Roman" pitchFamily="18" charset="0"/>
                <a:cs typeface="Times New Roman" pitchFamily="18" charset="0"/>
              </a:rPr>
              <a:t>Ngày 18-3-1871, quân Chi-e đánh úp đồn Mông-Mác  </a:t>
            </a:r>
            <a:r>
              <a:rPr lang="en-US" altLang="vi-VN" sz="2800">
                <a:latin typeface="Times New Roman" pitchFamily="18" charset="0"/>
                <a:cs typeface="Times New Roman" pitchFamily="18" charset="0"/>
                <a:sym typeface="Wingdings" pitchFamily="2" charset="2"/>
              </a:rPr>
              <a:t> Quần chúng nhân dân khởi nghĩa.                                - Quân Chi-e bị bao vây, thất bại.                       </a:t>
            </a:r>
          </a:p>
          <a:p>
            <a:pPr eaLnBrk="1" hangingPunct="1">
              <a:spcBef>
                <a:spcPct val="50000"/>
              </a:spcBef>
              <a:buFontTx/>
              <a:buNone/>
            </a:pPr>
            <a:r>
              <a:rPr lang="en-US" altLang="vi-VN" sz="2800">
                <a:latin typeface="Times New Roman" pitchFamily="18" charset="0"/>
                <a:cs typeface="Times New Roman" pitchFamily="18" charset="0"/>
                <a:sym typeface="Wingdings" pitchFamily="2" charset="2"/>
              </a:rPr>
              <a:t>- Nhân dân làm chủ Pa-ri</a:t>
            </a:r>
          </a:p>
        </p:txBody>
      </p:sp>
      <p:sp>
        <p:nvSpPr>
          <p:cNvPr id="9230" name="Oval 14"/>
          <p:cNvSpPr>
            <a:spLocks noChangeArrowheads="1"/>
          </p:cNvSpPr>
          <p:nvPr/>
        </p:nvSpPr>
        <p:spPr bwMode="auto">
          <a:xfrm>
            <a:off x="3581400" y="3627438"/>
            <a:ext cx="5486400" cy="1676400"/>
          </a:xfrm>
          <a:prstGeom prst="ellipse">
            <a:avLst/>
          </a:prstGeom>
          <a:solidFill>
            <a:srgbClr val="00FF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vi-VN" sz="2800">
                <a:solidFill>
                  <a:srgbClr val="FF0000"/>
                </a:solidFill>
                <a:latin typeface="Times New Roman" pitchFamily="18" charset="0"/>
                <a:cs typeface="Times New Roman" pitchFamily="18" charset="0"/>
              </a:rPr>
              <a:t>Kết quả ra sao ?</a:t>
            </a:r>
          </a:p>
        </p:txBody>
      </p:sp>
      <p:sp>
        <p:nvSpPr>
          <p:cNvPr id="9231" name="Text Box 15"/>
          <p:cNvSpPr txBox="1">
            <a:spLocks noChangeArrowheads="1"/>
          </p:cNvSpPr>
          <p:nvPr/>
        </p:nvSpPr>
        <p:spPr bwMode="auto">
          <a:xfrm>
            <a:off x="533400" y="4752975"/>
            <a:ext cx="784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2800" u="sng">
                <a:latin typeface="Times New Roman" pitchFamily="18" charset="0"/>
                <a:cs typeface="Times New Roman" pitchFamily="18" charset="0"/>
              </a:rPr>
              <a:t>c/ Kết quả</a:t>
            </a:r>
            <a:r>
              <a:rPr lang="en-US" altLang="vi-VN" sz="2800">
                <a:latin typeface="Times New Roman" pitchFamily="18" charset="0"/>
                <a:cs typeface="Times New Roman" pitchFamily="18" charset="0"/>
              </a:rPr>
              <a:t>:                                                                                   </a:t>
            </a:r>
            <a:r>
              <a:rPr lang="en-US" altLang="vi-VN" sz="2400">
                <a:latin typeface="Arial" charset="0"/>
              </a:rPr>
              <a:t>Ngày 26-3-1871 nhân dân Pari bầu Hội đồng công xã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225"/>
                                        </p:tgtEl>
                                        <p:attrNameLst>
                                          <p:attrName>style.visibility</p:attrName>
                                        </p:attrNameLst>
                                      </p:cBhvr>
                                      <p:to>
                                        <p:strVal val="visible"/>
                                      </p:to>
                                    </p:set>
                                    <p:anim calcmode="discrete" valueType="clr">
                                      <p:cBhvr override="childStyle">
                                        <p:cTn id="7" dur="80"/>
                                        <p:tgtEl>
                                          <p:spTgt spid="92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5"/>
                                        </p:tgtEl>
                                        <p:attrNameLst>
                                          <p:attrName>fillcolor</p:attrName>
                                        </p:attrNameLst>
                                      </p:cBhvr>
                                      <p:tavLst>
                                        <p:tav tm="0">
                                          <p:val>
                                            <p:clrVal>
                                              <a:schemeClr val="accent2"/>
                                            </p:clrVal>
                                          </p:val>
                                        </p:tav>
                                        <p:tav tm="50000">
                                          <p:val>
                                            <p:clrVal>
                                              <a:schemeClr val="hlink"/>
                                            </p:clrVal>
                                          </p:val>
                                        </p:tav>
                                      </p:tavLst>
                                    </p:anim>
                                    <p:set>
                                      <p:cBhvr>
                                        <p:cTn id="9" dur="80"/>
                                        <p:tgtEl>
                                          <p:spTgt spid="922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9229"/>
                                        </p:tgtEl>
                                        <p:attrNameLst>
                                          <p:attrName>style.visibility</p:attrName>
                                        </p:attrNameLst>
                                      </p:cBhvr>
                                      <p:to>
                                        <p:strVal val="visible"/>
                                      </p:to>
                                    </p:set>
                                    <p:anim calcmode="lin" valueType="num">
                                      <p:cBhvr>
                                        <p:cTn id="14" dur="1000" fill="hold"/>
                                        <p:tgtEl>
                                          <p:spTgt spid="9229"/>
                                        </p:tgtEl>
                                        <p:attrNameLst>
                                          <p:attrName>ppt_w</p:attrName>
                                        </p:attrNameLst>
                                      </p:cBhvr>
                                      <p:tavLst>
                                        <p:tav tm="0">
                                          <p:val>
                                            <p:fltVal val="0"/>
                                          </p:val>
                                        </p:tav>
                                        <p:tav tm="100000">
                                          <p:val>
                                            <p:strVal val="#ppt_w"/>
                                          </p:val>
                                        </p:tav>
                                      </p:tavLst>
                                    </p:anim>
                                    <p:anim calcmode="lin" valueType="num">
                                      <p:cBhvr>
                                        <p:cTn id="15" dur="1000" fill="hold"/>
                                        <p:tgtEl>
                                          <p:spTgt spid="9229"/>
                                        </p:tgtEl>
                                        <p:attrNameLst>
                                          <p:attrName>ppt_h</p:attrName>
                                        </p:attrNameLst>
                                      </p:cBhvr>
                                      <p:tavLst>
                                        <p:tav tm="0">
                                          <p:val>
                                            <p:fltVal val="0"/>
                                          </p:val>
                                        </p:tav>
                                        <p:tav tm="100000">
                                          <p:val>
                                            <p:strVal val="#ppt_h"/>
                                          </p:val>
                                        </p:tav>
                                      </p:tavLst>
                                    </p:anim>
                                    <p:anim calcmode="lin" valueType="num">
                                      <p:cBhvr>
                                        <p:cTn id="16" dur="1000" fill="hold"/>
                                        <p:tgtEl>
                                          <p:spTgt spid="9229"/>
                                        </p:tgtEl>
                                        <p:attrNameLst>
                                          <p:attrName>style.rotation</p:attrName>
                                        </p:attrNameLst>
                                      </p:cBhvr>
                                      <p:tavLst>
                                        <p:tav tm="0">
                                          <p:val>
                                            <p:fltVal val="90"/>
                                          </p:val>
                                        </p:tav>
                                        <p:tav tm="100000">
                                          <p:val>
                                            <p:fltVal val="0"/>
                                          </p:val>
                                        </p:tav>
                                      </p:tavLst>
                                    </p:anim>
                                    <p:animEffect transition="in" filter="fade">
                                      <p:cBhvr>
                                        <p:cTn id="17" dur="1000"/>
                                        <p:tgtEl>
                                          <p:spTgt spid="92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9230"/>
                                        </p:tgtEl>
                                        <p:attrNameLst>
                                          <p:attrName>style.visibility</p:attrName>
                                        </p:attrNameLst>
                                      </p:cBhvr>
                                      <p:to>
                                        <p:strVal val="visible"/>
                                      </p:to>
                                    </p:set>
                                    <p:anim calcmode="lin" valueType="num">
                                      <p:cBhvr>
                                        <p:cTn id="22" dur="1000" fill="hold"/>
                                        <p:tgtEl>
                                          <p:spTgt spid="9230"/>
                                        </p:tgtEl>
                                        <p:attrNameLst>
                                          <p:attrName>ppt_w</p:attrName>
                                        </p:attrNameLst>
                                      </p:cBhvr>
                                      <p:tavLst>
                                        <p:tav tm="0">
                                          <p:val>
                                            <p:fltVal val="0"/>
                                          </p:val>
                                        </p:tav>
                                        <p:tav tm="100000">
                                          <p:val>
                                            <p:strVal val="#ppt_w"/>
                                          </p:val>
                                        </p:tav>
                                      </p:tavLst>
                                    </p:anim>
                                    <p:anim calcmode="lin" valueType="num">
                                      <p:cBhvr>
                                        <p:cTn id="23" dur="1000" fill="hold"/>
                                        <p:tgtEl>
                                          <p:spTgt spid="9230"/>
                                        </p:tgtEl>
                                        <p:attrNameLst>
                                          <p:attrName>ppt_h</p:attrName>
                                        </p:attrNameLst>
                                      </p:cBhvr>
                                      <p:tavLst>
                                        <p:tav tm="0">
                                          <p:val>
                                            <p:fltVal val="0"/>
                                          </p:val>
                                        </p:tav>
                                        <p:tav tm="100000">
                                          <p:val>
                                            <p:strVal val="#ppt_h"/>
                                          </p:val>
                                        </p:tav>
                                      </p:tavLst>
                                    </p:anim>
                                    <p:animEffect transition="in" filter="fade">
                                      <p:cBhvr>
                                        <p:cTn id="24" dur="1000"/>
                                        <p:tgtEl>
                                          <p:spTgt spid="92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2" fill="hold" grpId="1" nodeType="clickEffect">
                                  <p:stCondLst>
                                    <p:cond delay="0"/>
                                  </p:stCondLst>
                                  <p:childTnLst>
                                    <p:anim calcmode="lin" valueType="num">
                                      <p:cBhvr additive="base">
                                        <p:cTn id="28" dur="500"/>
                                        <p:tgtEl>
                                          <p:spTgt spid="9230"/>
                                        </p:tgtEl>
                                        <p:attrNameLst>
                                          <p:attrName>ppt_x</p:attrName>
                                        </p:attrNameLst>
                                      </p:cBhvr>
                                      <p:tavLst>
                                        <p:tav tm="0">
                                          <p:val>
                                            <p:strVal val="ppt_x"/>
                                          </p:val>
                                        </p:tav>
                                        <p:tav tm="100000">
                                          <p:val>
                                            <p:strVal val="1+ppt_w/2"/>
                                          </p:val>
                                        </p:tav>
                                      </p:tavLst>
                                    </p:anim>
                                    <p:anim calcmode="lin" valueType="num">
                                      <p:cBhvr additive="base">
                                        <p:cTn id="29" dur="500"/>
                                        <p:tgtEl>
                                          <p:spTgt spid="9230"/>
                                        </p:tgtEl>
                                        <p:attrNameLst>
                                          <p:attrName>ppt_y</p:attrName>
                                        </p:attrNameLst>
                                      </p:cBhvr>
                                      <p:tavLst>
                                        <p:tav tm="0">
                                          <p:val>
                                            <p:strVal val="ppt_y"/>
                                          </p:val>
                                        </p:tav>
                                        <p:tav tm="100000">
                                          <p:val>
                                            <p:strVal val="ppt_y"/>
                                          </p:val>
                                        </p:tav>
                                      </p:tavLst>
                                    </p:anim>
                                    <p:set>
                                      <p:cBhvr>
                                        <p:cTn id="30" dur="1" fill="hold">
                                          <p:stCondLst>
                                            <p:cond delay="499"/>
                                          </p:stCondLst>
                                        </p:cTn>
                                        <p:tgtEl>
                                          <p:spTgt spid="923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231"/>
                                        </p:tgtEl>
                                        <p:attrNameLst>
                                          <p:attrName>style.visibility</p:attrName>
                                        </p:attrNameLst>
                                      </p:cBhvr>
                                      <p:to>
                                        <p:strVal val="visible"/>
                                      </p:to>
                                    </p:set>
                                    <p:anim calcmode="lin" valueType="num">
                                      <p:cBhvr>
                                        <p:cTn id="35" dur="500" fill="hold"/>
                                        <p:tgtEl>
                                          <p:spTgt spid="9231"/>
                                        </p:tgtEl>
                                        <p:attrNameLst>
                                          <p:attrName>ppt_w</p:attrName>
                                        </p:attrNameLst>
                                      </p:cBhvr>
                                      <p:tavLst>
                                        <p:tav tm="0">
                                          <p:val>
                                            <p:fltVal val="0"/>
                                          </p:val>
                                        </p:tav>
                                        <p:tav tm="100000">
                                          <p:val>
                                            <p:strVal val="#ppt_w"/>
                                          </p:val>
                                        </p:tav>
                                      </p:tavLst>
                                    </p:anim>
                                    <p:anim calcmode="lin" valueType="num">
                                      <p:cBhvr>
                                        <p:cTn id="36" dur="500" fill="hold"/>
                                        <p:tgtEl>
                                          <p:spTgt spid="9231"/>
                                        </p:tgtEl>
                                        <p:attrNameLst>
                                          <p:attrName>ppt_h</p:attrName>
                                        </p:attrNameLst>
                                      </p:cBhvr>
                                      <p:tavLst>
                                        <p:tav tm="0">
                                          <p:val>
                                            <p:fltVal val="0"/>
                                          </p:val>
                                        </p:tav>
                                        <p:tav tm="100000">
                                          <p:val>
                                            <p:strVal val="#ppt_h"/>
                                          </p:val>
                                        </p:tav>
                                      </p:tavLst>
                                    </p:anim>
                                    <p:animEffect transition="in" filter="fade">
                                      <p:cBhvr>
                                        <p:cTn id="37" dur="500"/>
                                        <p:tgtEl>
                                          <p:spTgt spid="9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9" grpId="0"/>
      <p:bldP spid="9230" grpId="0" animBg="1"/>
      <p:bldP spid="9230" grpId="1" animBg="1"/>
      <p:bldP spid="92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vi-VN" altLang="vi-VN" smtClean="0">
              <a:latin typeface="Calibri" pitchFamily="34" charset="0"/>
            </a:endParaRPr>
          </a:p>
        </p:txBody>
      </p:sp>
      <p:grpSp>
        <p:nvGrpSpPr>
          <p:cNvPr id="2" name="Group 6"/>
          <p:cNvGrpSpPr>
            <a:grpSpLocks/>
          </p:cNvGrpSpPr>
          <p:nvPr/>
        </p:nvGrpSpPr>
        <p:grpSpPr bwMode="auto">
          <a:xfrm>
            <a:off x="0" y="0"/>
            <a:ext cx="9144000" cy="6858000"/>
            <a:chOff x="0" y="0"/>
            <a:chExt cx="5760" cy="4320"/>
          </a:xfrm>
        </p:grpSpPr>
        <p:pic>
          <p:nvPicPr>
            <p:cNvPr id="20484" name="Picture 4" descr="Đồi Mông M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2016" y="0"/>
              <a:ext cx="158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2400">
                  <a:solidFill>
                    <a:srgbClr val="0000FF"/>
                  </a:solidFill>
                  <a:latin typeface="Times New Roman" pitchFamily="18" charset="0"/>
                  <a:cs typeface="Times New Roman" pitchFamily="18" charset="0"/>
                </a:rPr>
                <a:t>Đồi Mông-mác</a:t>
              </a:r>
            </a:p>
          </p:txBody>
        </p:sp>
      </p:gr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ảnh paris nhìn từ đồi Mông mác-sacre-co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763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4"/>
          <p:cNvSpPr txBox="1">
            <a:spLocks noChangeArrowheads="1"/>
          </p:cNvSpPr>
          <p:nvPr/>
        </p:nvSpPr>
        <p:spPr bwMode="auto">
          <a:xfrm>
            <a:off x="381000" y="2286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2400">
                <a:solidFill>
                  <a:srgbClr val="0000FF"/>
                </a:solidFill>
                <a:latin typeface="Times New Roman" pitchFamily="18" charset="0"/>
                <a:cs typeface="Times New Roman" pitchFamily="18" charset="0"/>
              </a:rPr>
              <a:t>Từ đồi Mông-Mác có thể nhìn thấy toàn cảnh Pari…</a:t>
            </a:r>
          </a:p>
        </p:txBody>
      </p:sp>
    </p:spTree>
  </p:cSld>
  <p:clrMapOvr>
    <a:masterClrMapping/>
  </p:clrMapOvr>
  <p:transition spd="med">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toà thị chính_nơi trước đây công xã Pari đã họp"/>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1219200"/>
            <a:ext cx="8763000" cy="5334000"/>
          </a:xfrm>
          <a:noFill/>
        </p:spPr>
      </p:pic>
      <p:sp>
        <p:nvSpPr>
          <p:cNvPr id="22531" name="Text Box 4"/>
          <p:cNvSpPr txBox="1">
            <a:spLocks noChangeArrowheads="1"/>
          </p:cNvSpPr>
          <p:nvPr/>
        </p:nvSpPr>
        <p:spPr bwMode="auto">
          <a:xfrm>
            <a:off x="762000" y="0"/>
            <a:ext cx="7391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3600">
                <a:solidFill>
                  <a:srgbClr val="FF0000"/>
                </a:solidFill>
                <a:latin typeface="Arial" charset="0"/>
              </a:rPr>
              <a:t>Toà Thị Chính nơi trước đây Hội đồng Công xã Pari họp.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diamond(out)">
                                      <p:cBhvr>
                                        <p:cTn id="7"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228600" y="0"/>
            <a:ext cx="8915400" cy="3540125"/>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2800">
                <a:solidFill>
                  <a:srgbClr val="0000FF"/>
                </a:solidFill>
                <a:latin typeface="Times New Roman" pitchFamily="18" charset="0"/>
                <a:cs typeface="Times New Roman" pitchFamily="18" charset="0"/>
              </a:rPr>
              <a:t>“Ngày 28/3/1871, tại Quảng trường Toà thị chính giữa một biển người bao la, Công xã long trọng tuyên bố, ra mắt quốc dân trong tiếng hô vang dậy “Công xã muôn năm”. Tiếng đại bác chào mừng rung chuyển đất trời. Đoàn quân nhạc cử bài Quốc ca (bài Mác-xây-e) hùng tráng, tiếng hát vang như sấm dậy. Từ 1790 đến nay chưa bao giờ Pa-ri lại phấn khởi và xúc động đến thế. Tim mọi người ngừng đập, nước mắt trào lên mi”.</a:t>
            </a:r>
          </a:p>
        </p:txBody>
      </p:sp>
      <p:sp>
        <p:nvSpPr>
          <p:cNvPr id="43014" name="AutoShape 6"/>
          <p:cNvSpPr>
            <a:spLocks noChangeArrowheads="1"/>
          </p:cNvSpPr>
          <p:nvPr/>
        </p:nvSpPr>
        <p:spPr bwMode="auto">
          <a:xfrm>
            <a:off x="381000" y="2657475"/>
            <a:ext cx="3352800" cy="3048000"/>
          </a:xfrm>
          <a:prstGeom prst="cloudCallout">
            <a:avLst>
              <a:gd name="adj1" fmla="val 12616"/>
              <a:gd name="adj2" fmla="val 77532"/>
            </a:avLst>
          </a:prstGeom>
          <a:solidFill>
            <a:schemeClr val="bg1"/>
          </a:solidFill>
          <a:ln w="9525">
            <a:solidFill>
              <a:schemeClr val="tx1"/>
            </a:solidFill>
            <a:round/>
            <a:headEnd/>
            <a:tailEnd/>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vi-VN" sz="2400" b="1" i="1">
                <a:latin typeface="Times New Roman" pitchFamily="18" charset="0"/>
                <a:cs typeface="Times New Roman" pitchFamily="18" charset="0"/>
              </a:rPr>
              <a:t>Vì sao Hội đồng Công xã được nhân dân nhiệt  liệt đón mừng?</a:t>
            </a:r>
          </a:p>
        </p:txBody>
      </p:sp>
      <p:sp>
        <p:nvSpPr>
          <p:cNvPr id="43015" name="Text Box 7"/>
          <p:cNvSpPr txBox="1">
            <a:spLocks noChangeArrowheads="1"/>
          </p:cNvSpPr>
          <p:nvPr/>
        </p:nvSpPr>
        <p:spPr bwMode="auto">
          <a:xfrm>
            <a:off x="3698875" y="3540125"/>
            <a:ext cx="5410200" cy="2862263"/>
          </a:xfrm>
          <a:prstGeom prst="rect">
            <a:avLst/>
          </a:prstGeom>
          <a:solidFill>
            <a:schemeClr val="bg1"/>
          </a:solidFill>
          <a:ln w="9525">
            <a:solidFill>
              <a:srgbClr val="FF0000"/>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3600">
                <a:solidFill>
                  <a:srgbClr val="FF0000"/>
                </a:solidFill>
                <a:latin typeface="Times New Roman" pitchFamily="18" charset="0"/>
                <a:cs typeface="Times New Roman" pitchFamily="18" charset="0"/>
              </a:rPr>
              <a:t>Vì đây là cuộc cách mạng vô sản đầu tiên trên thế giới đã lật đổ giai cấp tư sản, đưa nhân dân lao động làm chủ Pa-ri.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1000" fill="hold"/>
                                        <p:tgtEl>
                                          <p:spTgt spid="43012"/>
                                        </p:tgtEl>
                                        <p:attrNameLst>
                                          <p:attrName>ppt_x</p:attrName>
                                        </p:attrNameLst>
                                      </p:cBhvr>
                                      <p:tavLst>
                                        <p:tav tm="0">
                                          <p:val>
                                            <p:strVal val="#ppt_x"/>
                                          </p:val>
                                        </p:tav>
                                        <p:tav tm="100000">
                                          <p:val>
                                            <p:strVal val="#ppt_x"/>
                                          </p:val>
                                        </p:tav>
                                      </p:tavLst>
                                    </p:anim>
                                    <p:anim calcmode="lin" valueType="num">
                                      <p:cBhvr additive="base">
                                        <p:cTn id="8" dur="10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3014"/>
                                        </p:tgtEl>
                                        <p:attrNameLst>
                                          <p:attrName>style.visibility</p:attrName>
                                        </p:attrNameLst>
                                      </p:cBhvr>
                                      <p:to>
                                        <p:strVal val="visible"/>
                                      </p:to>
                                    </p:set>
                                    <p:anim calcmode="lin" valueType="num">
                                      <p:cBhvr>
                                        <p:cTn id="13" dur="500" fill="hold"/>
                                        <p:tgtEl>
                                          <p:spTgt spid="43014"/>
                                        </p:tgtEl>
                                        <p:attrNameLst>
                                          <p:attrName>ppt_w</p:attrName>
                                        </p:attrNameLst>
                                      </p:cBhvr>
                                      <p:tavLst>
                                        <p:tav tm="0">
                                          <p:val>
                                            <p:fltVal val="0"/>
                                          </p:val>
                                        </p:tav>
                                        <p:tav tm="100000">
                                          <p:val>
                                            <p:strVal val="#ppt_w"/>
                                          </p:val>
                                        </p:tav>
                                      </p:tavLst>
                                    </p:anim>
                                    <p:anim calcmode="lin" valueType="num">
                                      <p:cBhvr>
                                        <p:cTn id="14" dur="500" fill="hold"/>
                                        <p:tgtEl>
                                          <p:spTgt spid="4301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3015"/>
                                        </p:tgtEl>
                                        <p:attrNameLst>
                                          <p:attrName>style.visibility</p:attrName>
                                        </p:attrNameLst>
                                      </p:cBhvr>
                                      <p:to>
                                        <p:strVal val="visible"/>
                                      </p:to>
                                    </p:set>
                                    <p:anim calcmode="discrete" valueType="clr">
                                      <p:cBhvr override="childStyle">
                                        <p:cTn id="19" dur="80"/>
                                        <p:tgtEl>
                                          <p:spTgt spid="4301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3015"/>
                                        </p:tgtEl>
                                        <p:attrNameLst>
                                          <p:attrName>fillcolor</p:attrName>
                                        </p:attrNameLst>
                                      </p:cBhvr>
                                      <p:tavLst>
                                        <p:tav tm="0">
                                          <p:val>
                                            <p:clrVal>
                                              <a:schemeClr val="accent2"/>
                                            </p:clrVal>
                                          </p:val>
                                        </p:tav>
                                        <p:tav tm="50000">
                                          <p:val>
                                            <p:clrVal>
                                              <a:schemeClr val="hlink"/>
                                            </p:clrVal>
                                          </p:val>
                                        </p:tav>
                                      </p:tavLst>
                                    </p:anim>
                                    <p:set>
                                      <p:cBhvr>
                                        <p:cTn id="21" dur="80"/>
                                        <p:tgtEl>
                                          <p:spTgt spid="430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P spid="43014" grpId="0" animBg="1"/>
      <p:bldP spid="430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rận chiến đấu của các chiến sĩ công xã Pa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762000" y="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1800">
                <a:solidFill>
                  <a:srgbClr val="009900"/>
                </a:solidFill>
                <a:latin typeface="Arial" charset="0"/>
              </a:rPr>
              <a:t>HÌNH ẢNH VỀ CUỘC ĐẤU TRANH CỦA CÔNG XÃ PARI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edge">
                                      <p:cBhvr>
                                        <p:cTn id="7" dur="1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chien si cong xa bi ch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4"/>
          <p:cNvSpPr txBox="1">
            <a:spLocks noChangeArrowheads="1"/>
          </p:cNvSpPr>
          <p:nvPr/>
        </p:nvSpPr>
        <p:spPr bwMode="auto">
          <a:xfrm>
            <a:off x="1219200" y="0"/>
            <a:ext cx="670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3600">
                <a:solidFill>
                  <a:srgbClr val="0000FF"/>
                </a:solidFill>
                <a:latin typeface="Arial" charset="0"/>
              </a:rPr>
              <a:t>Các chiến sĩ Công xã bị hy sinh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with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wheel(8)">
                                      <p:cBhvr>
                                        <p:cTn id="7" dur="1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ông xã Pari_hinh anh minh  ho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763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4"/>
          <p:cNvSpPr txBox="1">
            <a:spLocks noChangeArrowheads="1"/>
          </p:cNvSpPr>
          <p:nvPr/>
        </p:nvSpPr>
        <p:spPr bwMode="auto">
          <a:xfrm>
            <a:off x="685800" y="2286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a:solidFill>
                  <a:srgbClr val="0000FF"/>
                </a:solidFill>
                <a:latin typeface="Arial" charset="0"/>
              </a:rPr>
              <a:t>Phụ nữ và trẻ em cùng tham gia chiến đấu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edge">
                                      <p:cBhvr>
                                        <p:cTn id="7" dur="1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04800" y="533400"/>
            <a:ext cx="7391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vi-VN" sz="2800" b="1">
                <a:latin typeface="Times New Roman" pitchFamily="18" charset="0"/>
                <a:cs typeface="Times New Roman" pitchFamily="18" charset="0"/>
              </a:rPr>
              <a:t>II. TỔ CHỨC BỘ MÁY VÀ CHÍNH SÁCH CỦA CÔNG XÃ . </a:t>
            </a:r>
          </a:p>
          <a:p>
            <a:pPr eaLnBrk="1" hangingPunct="1">
              <a:spcBef>
                <a:spcPct val="0"/>
              </a:spcBef>
              <a:buFontTx/>
              <a:buNone/>
            </a:pPr>
            <a:r>
              <a:rPr lang="pt-BR" altLang="vi-VN" sz="2800" b="1">
                <a:latin typeface="Times New Roman" pitchFamily="18" charset="0"/>
                <a:cs typeface="Times New Roman" pitchFamily="18" charset="0"/>
              </a:rPr>
              <a:t>(Hướng dẫn đọc thêm)</a:t>
            </a:r>
            <a:endParaRPr lang="en-US" altLang="vi-VN" sz="2800">
              <a:latin typeface="Arial" charset="0"/>
            </a:endParaRPr>
          </a:p>
          <a:p>
            <a:pPr>
              <a:spcBef>
                <a:spcPct val="0"/>
              </a:spcBef>
              <a:buFontTx/>
              <a:buNone/>
            </a:pPr>
            <a:r>
              <a:rPr lang="es-ES" altLang="vi-VN" sz="2800">
                <a:latin typeface="Times New Roman" pitchFamily="18" charset="0"/>
                <a:cs typeface="Times New Roman" pitchFamily="18" charset="0"/>
              </a:rPr>
              <a:t>* Tổ chức bộ máy.</a:t>
            </a:r>
            <a:endParaRPr lang="en-US" altLang="vi-VN" sz="2800">
              <a:latin typeface="Arial" charset="0"/>
            </a:endParaRPr>
          </a:p>
          <a:p>
            <a:pPr>
              <a:spcBef>
                <a:spcPct val="0"/>
              </a:spcBef>
              <a:buFontTx/>
              <a:buNone/>
            </a:pPr>
            <a:r>
              <a:rPr lang="es-ES" altLang="vi-VN" sz="2800">
                <a:latin typeface="Times New Roman" pitchFamily="18" charset="0"/>
                <a:cs typeface="Times New Roman" pitchFamily="18" charset="0"/>
              </a:rPr>
              <a:t>* Chính sách của Công xã.</a:t>
            </a:r>
            <a:endParaRPr lang="pt-BR" altLang="zh-CN" sz="2800">
              <a:latin typeface="Times New Roman" pitchFamily="18" charset="0"/>
              <a:cs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481">
                                            <p:txEl>
                                              <p:pRg st="0" end="0"/>
                                            </p:txEl>
                                          </p:spTgt>
                                        </p:tgtEl>
                                        <p:attrNameLst>
                                          <p:attrName>style.visibility</p:attrName>
                                        </p:attrNameLst>
                                      </p:cBhvr>
                                      <p:to>
                                        <p:strVal val="visible"/>
                                      </p:to>
                                    </p:set>
                                    <p:animEffect transition="in" filter="checkerboard(across)">
                                      <p:cBhvr>
                                        <p:cTn id="7" dur="500"/>
                                        <p:tgtEl>
                                          <p:spTgt spid="20481">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0481">
                                            <p:txEl>
                                              <p:pRg st="1" end="1"/>
                                            </p:txEl>
                                          </p:spTgt>
                                        </p:tgtEl>
                                        <p:attrNameLst>
                                          <p:attrName>style.visibility</p:attrName>
                                        </p:attrNameLst>
                                      </p:cBhvr>
                                      <p:to>
                                        <p:strVal val="visible"/>
                                      </p:to>
                                    </p:set>
                                    <p:animEffect transition="in" filter="checkerboard(across)">
                                      <p:cBhvr>
                                        <p:cTn id="10" dur="500"/>
                                        <p:tgtEl>
                                          <p:spTgt spid="2048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20481">
                                            <p:txEl>
                                              <p:pRg st="2" end="2"/>
                                            </p:txEl>
                                          </p:spTgt>
                                        </p:tgtEl>
                                        <p:attrNameLst>
                                          <p:attrName>style.visibility</p:attrName>
                                        </p:attrNameLst>
                                      </p:cBhvr>
                                      <p:to>
                                        <p:strVal val="visible"/>
                                      </p:to>
                                    </p:set>
                                    <p:animEffect transition="in" filter="checkerboard(across)">
                                      <p:cBhvr>
                                        <p:cTn id="15" dur="500"/>
                                        <p:tgtEl>
                                          <p:spTgt spid="2048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20481">
                                            <p:txEl>
                                              <p:pRg st="3" end="3"/>
                                            </p:txEl>
                                          </p:spTgt>
                                        </p:tgtEl>
                                        <p:attrNameLst>
                                          <p:attrName>style.visibility</p:attrName>
                                        </p:attrNameLst>
                                      </p:cBhvr>
                                      <p:to>
                                        <p:strVal val="visible"/>
                                      </p:to>
                                    </p:set>
                                    <p:anim calcmode="lin" valueType="num">
                                      <p:cBhvr>
                                        <p:cTn id="20" dur="500" fill="hold"/>
                                        <p:tgtEl>
                                          <p:spTgt spid="20481">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20481">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204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7"/>
          <p:cNvSpPr txBox="1">
            <a:spLocks noChangeArrowheads="1"/>
          </p:cNvSpPr>
          <p:nvPr/>
        </p:nvSpPr>
        <p:spPr bwMode="auto">
          <a:xfrm>
            <a:off x="360363" y="4794250"/>
            <a:ext cx="4191000" cy="1570038"/>
          </a:xfrm>
          <a:prstGeom prst="rect">
            <a:avLst/>
          </a:prstGeom>
          <a:solidFill>
            <a:srgbClr val="FFFFFF"/>
          </a:solidFill>
          <a:ln w="9525">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a:latin typeface="Times New Roman" pitchFamily="18" charset="0"/>
                <a:cs typeface="Times New Roman" pitchFamily="18" charset="0"/>
              </a:rPr>
              <a:t>Năm 1870, Na-pô-lê-ông III gây chiến tranh với Phổ.</a:t>
            </a:r>
          </a:p>
        </p:txBody>
      </p:sp>
      <p:grpSp>
        <p:nvGrpSpPr>
          <p:cNvPr id="7171" name="Group 11"/>
          <p:cNvGrpSpPr>
            <a:grpSpLocks/>
          </p:cNvGrpSpPr>
          <p:nvPr/>
        </p:nvGrpSpPr>
        <p:grpSpPr bwMode="auto">
          <a:xfrm>
            <a:off x="4578350" y="0"/>
            <a:ext cx="4572000" cy="6400800"/>
            <a:chOff x="0" y="960"/>
            <a:chExt cx="2880" cy="3360"/>
          </a:xfrm>
        </p:grpSpPr>
        <p:pic>
          <p:nvPicPr>
            <p:cNvPr id="6150" name="Picture 9" descr="NapoleonI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0"/>
              <a:ext cx="2880" cy="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10"/>
            <p:cNvSpPr>
              <a:spLocks noChangeArrowheads="1"/>
            </p:cNvSpPr>
            <p:nvPr/>
          </p:nvSpPr>
          <p:spPr bwMode="auto">
            <a:xfrm>
              <a:off x="480" y="4040"/>
              <a:ext cx="1619" cy="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vi-VN" sz="2800">
                  <a:solidFill>
                    <a:srgbClr val="FF0000"/>
                  </a:solidFill>
                  <a:latin typeface="Times New Roman" pitchFamily="18" charset="0"/>
                  <a:cs typeface="Times New Roman" pitchFamily="18" charset="0"/>
                </a:rPr>
                <a:t>Na-pô-lê-ông III</a:t>
              </a:r>
            </a:p>
          </p:txBody>
        </p:sp>
      </p:grpSp>
      <p:sp>
        <p:nvSpPr>
          <p:cNvPr id="6" name="Rectangle 1"/>
          <p:cNvSpPr>
            <a:spLocks noChangeArrowheads="1"/>
          </p:cNvSpPr>
          <p:nvPr/>
        </p:nvSpPr>
        <p:spPr bwMode="auto">
          <a:xfrm>
            <a:off x="0" y="38100"/>
            <a:ext cx="4578350" cy="460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ES" altLang="zh-CN" sz="2400" b="1">
                <a:latin typeface="Times New Roman" pitchFamily="18" charset="0"/>
                <a:cs typeface="Times New Roman" pitchFamily="18" charset="0"/>
              </a:rPr>
              <a:t>I. SỰ THÀNH LẬP CÔNG XÃ.</a:t>
            </a:r>
            <a:r>
              <a:rPr lang="es-ES" altLang="zh-CN" sz="2400">
                <a:latin typeface="Times New Roman" pitchFamily="18" charset="0"/>
                <a:cs typeface="Times New Roman" pitchFamily="18" charset="0"/>
              </a:rPr>
              <a:t>       </a:t>
            </a:r>
            <a:endParaRPr lang="es-ES" altLang="zh-CN" sz="2400">
              <a:latin typeface="Arial" charset="0"/>
              <a:cs typeface="Times New Roman" pitchFamily="18" charset="0"/>
            </a:endParaRPr>
          </a:p>
        </p:txBody>
      </p:sp>
      <p:sp>
        <p:nvSpPr>
          <p:cNvPr id="7" name="Rectangle 2"/>
          <p:cNvSpPr>
            <a:spLocks noChangeArrowheads="1"/>
          </p:cNvSpPr>
          <p:nvPr/>
        </p:nvSpPr>
        <p:spPr bwMode="auto">
          <a:xfrm>
            <a:off x="190500" y="685800"/>
            <a:ext cx="4419600" cy="954088"/>
          </a:xfrm>
          <a:prstGeom prst="rect">
            <a:avLst/>
          </a:prstGeom>
          <a:noFill/>
          <a:ln w="9525">
            <a:noFill/>
            <a:miter lim="800000"/>
            <a:headEnd/>
            <a:tailEnd/>
          </a:ln>
          <a:effectLst/>
        </p:spPr>
        <p:txBody>
          <a:bodyPr anchor="ctr">
            <a:spAutoFit/>
          </a:bodyPr>
          <a:lstStyle/>
          <a:p>
            <a:pPr eaLnBrk="1" hangingPunct="1">
              <a:defRPr/>
            </a:pPr>
            <a:r>
              <a:rPr lang="pt-BR" altLang="zh-CN" sz="2800" b="1" dirty="0">
                <a:solidFill>
                  <a:schemeClr val="tx2">
                    <a:lumMod val="50000"/>
                  </a:schemeClr>
                </a:solidFill>
                <a:latin typeface="Times New Roman" pitchFamily="18" charset="0"/>
                <a:cs typeface="Times New Roman" pitchFamily="18" charset="0"/>
              </a:rPr>
              <a:t>1. Hoàn cảnh ra đời của Công xã.</a:t>
            </a:r>
            <a:endParaRPr lang="pt-BR" altLang="zh-CN" sz="2800"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fade">
                                      <p:cBhvr>
                                        <p:cTn id="18" dur="1000"/>
                                        <p:tgtEl>
                                          <p:spTgt spid="7170"/>
                                        </p:tgtEl>
                                      </p:cBhvr>
                                    </p:animEffect>
                                    <p:anim calcmode="lin" valueType="num">
                                      <p:cBhvr>
                                        <p:cTn id="19" dur="1000" fill="hold"/>
                                        <p:tgtEl>
                                          <p:spTgt spid="7170"/>
                                        </p:tgtEl>
                                        <p:attrNameLst>
                                          <p:attrName>ppt_x</p:attrName>
                                        </p:attrNameLst>
                                      </p:cBhvr>
                                      <p:tavLst>
                                        <p:tav tm="0">
                                          <p:val>
                                            <p:strVal val="#ppt_x"/>
                                          </p:val>
                                        </p:tav>
                                        <p:tav tm="100000">
                                          <p:val>
                                            <p:strVal val="#ppt_x"/>
                                          </p:val>
                                        </p:tav>
                                      </p:tavLst>
                                    </p:anim>
                                    <p:anim calcmode="lin" valueType="num">
                                      <p:cBhvr>
                                        <p:cTn id="20"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7171"/>
                                        </p:tgtEl>
                                        <p:attrNameLst>
                                          <p:attrName>style.visibility</p:attrName>
                                        </p:attrNameLst>
                                      </p:cBhvr>
                                      <p:to>
                                        <p:strVal val="visible"/>
                                      </p:to>
                                    </p:set>
                                    <p:animEffect transition="in" filter="circle(in)">
                                      <p:cBhvr>
                                        <p:cTn id="25"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457200" y="30480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2800" b="1" u="sng">
                <a:solidFill>
                  <a:srgbClr val="0000FF"/>
                </a:solidFill>
                <a:latin typeface="Times New Roman" pitchFamily="18" charset="0"/>
                <a:cs typeface="Times New Roman" pitchFamily="18" charset="0"/>
              </a:rPr>
              <a:t>III. NỘI CHIẾN Ở PHÁP . Ý NGHĨA LỊCH SỬ CỦA CÔNG XÃ PARI</a:t>
            </a:r>
          </a:p>
        </p:txBody>
      </p:sp>
      <p:sp>
        <p:nvSpPr>
          <p:cNvPr id="28675" name="Text Box 6"/>
          <p:cNvSpPr txBox="1">
            <a:spLocks noChangeArrowheads="1"/>
          </p:cNvSpPr>
          <p:nvPr/>
        </p:nvSpPr>
        <p:spPr bwMode="auto">
          <a:xfrm>
            <a:off x="228600" y="1131888"/>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2800" u="sng">
                <a:latin typeface="Times New Roman" pitchFamily="18" charset="0"/>
                <a:cs typeface="Times New Roman" pitchFamily="18" charset="0"/>
              </a:rPr>
              <a:t>1/ Nội chiến:</a:t>
            </a:r>
            <a:endParaRPr lang="en-US" altLang="vi-VN" sz="2800">
              <a:latin typeface="Times New Roman" pitchFamily="18" charset="0"/>
              <a:cs typeface="Times New Roman" pitchFamily="18" charset="0"/>
            </a:endParaRPr>
          </a:p>
        </p:txBody>
      </p:sp>
      <p:sp>
        <p:nvSpPr>
          <p:cNvPr id="56328" name="Text Box 8"/>
          <p:cNvSpPr txBox="1">
            <a:spLocks noChangeArrowheads="1"/>
          </p:cNvSpPr>
          <p:nvPr/>
        </p:nvSpPr>
        <p:spPr bwMode="auto">
          <a:xfrm>
            <a:off x="152400" y="1600200"/>
            <a:ext cx="899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2800" u="sng">
                <a:latin typeface="Times New Roman" pitchFamily="18" charset="0"/>
                <a:cs typeface="Times New Roman" pitchFamily="18" charset="0"/>
              </a:rPr>
              <a:t>2/ Ý nghĩa lịch sử và bài học kinh nghiệm của Công xã Pari</a:t>
            </a:r>
            <a:r>
              <a:rPr lang="en-US" altLang="vi-VN" sz="2800">
                <a:latin typeface="Times New Roman" pitchFamily="18" charset="0"/>
                <a:cs typeface="Times New Roman" pitchFamily="18" charset="0"/>
              </a:rPr>
              <a:t>                                                   a/</a:t>
            </a:r>
            <a:r>
              <a:rPr lang="en-US" altLang="vi-VN" sz="2800" u="sng">
                <a:latin typeface="Times New Roman" pitchFamily="18" charset="0"/>
                <a:cs typeface="Times New Roman" pitchFamily="18" charset="0"/>
              </a:rPr>
              <a:t>Ý nghĩa lịch sử</a:t>
            </a:r>
          </a:p>
        </p:txBody>
      </p:sp>
      <p:sp>
        <p:nvSpPr>
          <p:cNvPr id="28677" name="Text Box 10"/>
          <p:cNvSpPr txBox="1">
            <a:spLocks noChangeArrowheads="1"/>
          </p:cNvSpPr>
          <p:nvPr/>
        </p:nvSpPr>
        <p:spPr bwMode="auto">
          <a:xfrm>
            <a:off x="762000" y="3268663"/>
            <a:ext cx="571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vi-VN" altLang="vi-VN" sz="1800">
              <a:latin typeface="Arial" charset="0"/>
            </a:endParaRPr>
          </a:p>
        </p:txBody>
      </p:sp>
      <p:sp>
        <p:nvSpPr>
          <p:cNvPr id="56331" name="Text Box 11"/>
          <p:cNvSpPr txBox="1">
            <a:spLocks noChangeArrowheads="1"/>
          </p:cNvSpPr>
          <p:nvPr/>
        </p:nvSpPr>
        <p:spPr bwMode="auto">
          <a:xfrm>
            <a:off x="176213" y="2873375"/>
            <a:ext cx="8839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2800">
                <a:latin typeface="Arial" charset="0"/>
              </a:rPr>
              <a:t>+ </a:t>
            </a:r>
            <a:r>
              <a:rPr lang="en-US" altLang="vi-VN" sz="2800">
                <a:latin typeface="Times New Roman" pitchFamily="18" charset="0"/>
                <a:cs typeface="Times New Roman" pitchFamily="18" charset="0"/>
                <a:sym typeface="Wingdings" pitchFamily="2" charset="2"/>
              </a:rPr>
              <a:t>Công xã Pa-ri đã lật đổ chính quyền tư sản, xây dựng nhà                                                 nước kiểu mới của giai cấp vô sản.</a:t>
            </a:r>
          </a:p>
          <a:p>
            <a:pPr eaLnBrk="1" hangingPunct="1">
              <a:spcBef>
                <a:spcPct val="50000"/>
              </a:spcBef>
              <a:buFontTx/>
              <a:buNone/>
            </a:pPr>
            <a:r>
              <a:rPr lang="en-US" altLang="vi-VN" sz="2800">
                <a:latin typeface="Times New Roman" pitchFamily="18" charset="0"/>
                <a:cs typeface="Times New Roman" pitchFamily="18" charset="0"/>
              </a:rPr>
              <a:t>+ Cổ vũ cho nhân dân lao động thế giới đấu tranh.</a:t>
            </a:r>
          </a:p>
        </p:txBody>
      </p:sp>
      <p:sp>
        <p:nvSpPr>
          <p:cNvPr id="2" name="TextBox 1"/>
          <p:cNvSpPr txBox="1">
            <a:spLocks noChangeArrowheads="1"/>
          </p:cNvSpPr>
          <p:nvPr/>
        </p:nvSpPr>
        <p:spPr bwMode="auto">
          <a:xfrm>
            <a:off x="176213" y="4868863"/>
            <a:ext cx="601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vi-VN" sz="2800">
                <a:latin typeface="Times New Roman" pitchFamily="18" charset="0"/>
                <a:cs typeface="Times New Roman" pitchFamily="18" charset="0"/>
              </a:rPr>
              <a:t>b/ Tính chất: là cuộc cách mạng vô sản</a:t>
            </a:r>
            <a:endParaRPr lang="vi-VN" altLang="vi-VN"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6328"/>
                                        </p:tgtEl>
                                        <p:attrNameLst>
                                          <p:attrName>style.visibility</p:attrName>
                                        </p:attrNameLst>
                                      </p:cBhvr>
                                      <p:to>
                                        <p:strVal val="visible"/>
                                      </p:to>
                                    </p:set>
                                    <p:anim calcmode="lin" valueType="num">
                                      <p:cBhvr>
                                        <p:cTn id="7" dur="500" fill="hold"/>
                                        <p:tgtEl>
                                          <p:spTgt spid="56328"/>
                                        </p:tgtEl>
                                        <p:attrNameLst>
                                          <p:attrName>ppt_w</p:attrName>
                                        </p:attrNameLst>
                                      </p:cBhvr>
                                      <p:tavLst>
                                        <p:tav tm="0">
                                          <p:val>
                                            <p:fltVal val="0"/>
                                          </p:val>
                                        </p:tav>
                                        <p:tav tm="100000">
                                          <p:val>
                                            <p:strVal val="#ppt_w"/>
                                          </p:val>
                                        </p:tav>
                                      </p:tavLst>
                                    </p:anim>
                                    <p:anim calcmode="lin" valueType="num">
                                      <p:cBhvr>
                                        <p:cTn id="8" dur="500" fill="hold"/>
                                        <p:tgtEl>
                                          <p:spTgt spid="56328"/>
                                        </p:tgtEl>
                                        <p:attrNameLst>
                                          <p:attrName>ppt_h</p:attrName>
                                        </p:attrNameLst>
                                      </p:cBhvr>
                                      <p:tavLst>
                                        <p:tav tm="0">
                                          <p:val>
                                            <p:fltVal val="0"/>
                                          </p:val>
                                        </p:tav>
                                        <p:tav tm="100000">
                                          <p:val>
                                            <p:strVal val="#ppt_h"/>
                                          </p:val>
                                        </p:tav>
                                      </p:tavLst>
                                    </p:anim>
                                    <p:animEffect transition="in" filter="fade">
                                      <p:cBhvr>
                                        <p:cTn id="9" dur="500"/>
                                        <p:tgtEl>
                                          <p:spTgt spid="563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6331"/>
                                        </p:tgtEl>
                                        <p:attrNameLst>
                                          <p:attrName>style.visibility</p:attrName>
                                        </p:attrNameLst>
                                      </p:cBhvr>
                                      <p:to>
                                        <p:strVal val="visible"/>
                                      </p:to>
                                    </p:set>
                                    <p:anim calcmode="lin" valueType="num">
                                      <p:cBhvr>
                                        <p:cTn id="14" dur="500" fill="hold"/>
                                        <p:tgtEl>
                                          <p:spTgt spid="56331"/>
                                        </p:tgtEl>
                                        <p:attrNameLst>
                                          <p:attrName>ppt_w</p:attrName>
                                        </p:attrNameLst>
                                      </p:cBhvr>
                                      <p:tavLst>
                                        <p:tav tm="0">
                                          <p:val>
                                            <p:fltVal val="0"/>
                                          </p:val>
                                        </p:tav>
                                        <p:tav tm="100000">
                                          <p:val>
                                            <p:strVal val="#ppt_w"/>
                                          </p:val>
                                        </p:tav>
                                      </p:tavLst>
                                    </p:anim>
                                    <p:anim calcmode="lin" valueType="num">
                                      <p:cBhvr>
                                        <p:cTn id="15" dur="500" fill="hold"/>
                                        <p:tgtEl>
                                          <p:spTgt spid="56331"/>
                                        </p:tgtEl>
                                        <p:attrNameLst>
                                          <p:attrName>ppt_h</p:attrName>
                                        </p:attrNameLst>
                                      </p:cBhvr>
                                      <p:tavLst>
                                        <p:tav tm="0">
                                          <p:val>
                                            <p:fltVal val="0"/>
                                          </p:val>
                                        </p:tav>
                                        <p:tav tm="100000">
                                          <p:val>
                                            <p:strVal val="#ppt_h"/>
                                          </p:val>
                                        </p:tav>
                                      </p:tavLst>
                                    </p:anim>
                                    <p:animEffect transition="in" filter="fade">
                                      <p:cBhvr>
                                        <p:cTn id="16" dur="500"/>
                                        <p:tgtEl>
                                          <p:spTgt spid="563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p:bldP spid="56331"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152400" y="228600"/>
            <a:ext cx="8839200" cy="1816100"/>
          </a:xfrm>
          <a:prstGeom prst="rect">
            <a:avLst/>
          </a:prstGeom>
          <a:solidFill>
            <a:schemeClr val="bg1"/>
          </a:solidFill>
          <a:ln w="9525">
            <a:solidFill>
              <a:srgbClr val="FF0000"/>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2800">
                <a:solidFill>
                  <a:srgbClr val="0000FF"/>
                </a:solidFill>
                <a:latin typeface="Times New Roman" pitchFamily="18" charset="0"/>
                <a:cs typeface="Times New Roman" pitchFamily="18" charset="0"/>
              </a:rPr>
              <a:t>“Pa-ri công xã vì tổ chức không khéo và vì không liên lạc với dân cày, đến nổi thất bại… Cách mệnh thì phải có tổ chức rất vững bền mới thành công. Muốn làm cách mệnh thì cũng không nên sợ phải hi sinh”. </a:t>
            </a:r>
            <a:r>
              <a:rPr lang="en-US" altLang="vi-VN" sz="2800">
                <a:solidFill>
                  <a:srgbClr val="FF0000"/>
                </a:solidFill>
                <a:latin typeface="Times New Roman" pitchFamily="18" charset="0"/>
                <a:cs typeface="Times New Roman" pitchFamily="18" charset="0"/>
              </a:rPr>
              <a:t>Hồ Chí Minh. </a:t>
            </a:r>
          </a:p>
        </p:txBody>
      </p:sp>
      <p:sp>
        <p:nvSpPr>
          <p:cNvPr id="56326" name="AutoShape 6"/>
          <p:cNvSpPr>
            <a:spLocks noChangeArrowheads="1"/>
          </p:cNvSpPr>
          <p:nvPr/>
        </p:nvSpPr>
        <p:spPr bwMode="auto">
          <a:xfrm>
            <a:off x="311150" y="1763713"/>
            <a:ext cx="6851650" cy="2286000"/>
          </a:xfrm>
          <a:prstGeom prst="cloudCallout">
            <a:avLst>
              <a:gd name="adj1" fmla="val -26542"/>
              <a:gd name="adj2" fmla="val 90074"/>
            </a:avLst>
          </a:prstGeom>
          <a:solidFill>
            <a:schemeClr val="bg1"/>
          </a:solidFill>
          <a:ln w="9525">
            <a:solidFill>
              <a:schemeClr val="tx1"/>
            </a:solidFill>
            <a:round/>
            <a:headEnd/>
            <a:tailEnd/>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vi-VN" sz="2800" b="1" i="1">
                <a:latin typeface="Times New Roman" pitchFamily="18" charset="0"/>
                <a:cs typeface="Times New Roman" pitchFamily="18" charset="0"/>
              </a:rPr>
              <a:t>Qua nhận xét của Chủ tịch Hồ Chí Minh, em hãy rút ra bài học của Công xã?</a:t>
            </a:r>
          </a:p>
        </p:txBody>
      </p:sp>
      <p:sp>
        <p:nvSpPr>
          <p:cNvPr id="56327" name="Text Box 7"/>
          <p:cNvSpPr txBox="1">
            <a:spLocks noChangeArrowheads="1"/>
          </p:cNvSpPr>
          <p:nvPr/>
        </p:nvSpPr>
        <p:spPr bwMode="auto">
          <a:xfrm>
            <a:off x="152400" y="5257800"/>
            <a:ext cx="2857500" cy="1077913"/>
          </a:xfrm>
          <a:prstGeom prst="rect">
            <a:avLst/>
          </a:prstGeom>
          <a:solidFill>
            <a:schemeClr val="bg1"/>
          </a:solidFill>
          <a:ln w="9525">
            <a:solidFill>
              <a:srgbClr val="FF0066"/>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a:solidFill>
                  <a:srgbClr val="FF0000"/>
                </a:solidFill>
                <a:latin typeface="Times New Roman" pitchFamily="18" charset="0"/>
                <a:cs typeface="Times New Roman" pitchFamily="18" charset="0"/>
              </a:rPr>
              <a:t>b/</a:t>
            </a:r>
            <a:r>
              <a:rPr lang="en-US" altLang="vi-VN" u="sng">
                <a:solidFill>
                  <a:srgbClr val="FF0000"/>
                </a:solidFill>
                <a:latin typeface="Times New Roman" pitchFamily="18" charset="0"/>
                <a:cs typeface="Times New Roman" pitchFamily="18" charset="0"/>
              </a:rPr>
              <a:t>Bài học kinh nghiệm</a:t>
            </a:r>
            <a:endParaRPr lang="en-US" altLang="vi-VN">
              <a:solidFill>
                <a:srgbClr val="FF0000"/>
              </a:solidFill>
              <a:latin typeface="Times New Roman" pitchFamily="18" charset="0"/>
              <a:cs typeface="Times New Roman" pitchFamily="18" charset="0"/>
            </a:endParaRPr>
          </a:p>
        </p:txBody>
      </p:sp>
      <p:sp>
        <p:nvSpPr>
          <p:cNvPr id="56328" name="Text Box 8"/>
          <p:cNvSpPr txBox="1">
            <a:spLocks noChangeArrowheads="1"/>
          </p:cNvSpPr>
          <p:nvPr/>
        </p:nvSpPr>
        <p:spPr bwMode="auto">
          <a:xfrm>
            <a:off x="4419600" y="4114800"/>
            <a:ext cx="4724400" cy="461963"/>
          </a:xfrm>
          <a:prstGeom prst="rect">
            <a:avLst/>
          </a:prstGeom>
          <a:solidFill>
            <a:schemeClr val="bg1"/>
          </a:solidFill>
          <a:ln w="9525">
            <a:solidFill>
              <a:srgbClr val="FF0066"/>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2400">
                <a:solidFill>
                  <a:srgbClr val="0000FF"/>
                </a:solidFill>
                <a:latin typeface="Times New Roman" pitchFamily="18" charset="0"/>
                <a:cs typeface="Times New Roman" pitchFamily="18" charset="0"/>
                <a:sym typeface="Wingdings" pitchFamily="2" charset="2"/>
              </a:rPr>
              <a:t>- Phải có Đảng chân chính lãnh đạo.</a:t>
            </a:r>
          </a:p>
        </p:txBody>
      </p:sp>
      <p:sp>
        <p:nvSpPr>
          <p:cNvPr id="56329" name="Text Box 9"/>
          <p:cNvSpPr txBox="1">
            <a:spLocks noChangeArrowheads="1"/>
          </p:cNvSpPr>
          <p:nvPr/>
        </p:nvSpPr>
        <p:spPr bwMode="auto">
          <a:xfrm>
            <a:off x="4419600" y="5562600"/>
            <a:ext cx="4572000" cy="461963"/>
          </a:xfrm>
          <a:prstGeom prst="rect">
            <a:avLst/>
          </a:prstGeom>
          <a:solidFill>
            <a:schemeClr val="bg1"/>
          </a:solidFill>
          <a:ln w="9525">
            <a:solidFill>
              <a:srgbClr val="FF0066"/>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2400">
                <a:solidFill>
                  <a:srgbClr val="0000FF"/>
                </a:solidFill>
                <a:latin typeface="Times New Roman" pitchFamily="18" charset="0"/>
                <a:cs typeface="Times New Roman" pitchFamily="18" charset="0"/>
                <a:sym typeface="Wingdings" pitchFamily="2" charset="2"/>
              </a:rPr>
              <a:t>- Kiên quyết trấn áp kẻ thù.</a:t>
            </a:r>
          </a:p>
        </p:txBody>
      </p:sp>
      <p:sp>
        <p:nvSpPr>
          <p:cNvPr id="56330" name="Text Box 10"/>
          <p:cNvSpPr txBox="1">
            <a:spLocks noChangeArrowheads="1"/>
          </p:cNvSpPr>
          <p:nvPr/>
        </p:nvSpPr>
        <p:spPr bwMode="auto">
          <a:xfrm>
            <a:off x="4419600" y="4876800"/>
            <a:ext cx="4572000" cy="461963"/>
          </a:xfrm>
          <a:prstGeom prst="rect">
            <a:avLst/>
          </a:prstGeom>
          <a:solidFill>
            <a:schemeClr val="bg1"/>
          </a:solidFill>
          <a:ln w="9525">
            <a:solidFill>
              <a:srgbClr val="FF0066"/>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2400">
                <a:solidFill>
                  <a:srgbClr val="0000FF"/>
                </a:solidFill>
                <a:latin typeface="Times New Roman" pitchFamily="18" charset="0"/>
                <a:cs typeface="Times New Roman" pitchFamily="18" charset="0"/>
                <a:sym typeface="Wingdings" pitchFamily="2" charset="2"/>
              </a:rPr>
              <a:t>- Thực hiện liên minh công – nông.</a:t>
            </a:r>
          </a:p>
        </p:txBody>
      </p:sp>
      <p:sp>
        <p:nvSpPr>
          <p:cNvPr id="56331" name="Line 11"/>
          <p:cNvSpPr>
            <a:spLocks noChangeShapeType="1"/>
          </p:cNvSpPr>
          <p:nvPr/>
        </p:nvSpPr>
        <p:spPr bwMode="auto">
          <a:xfrm flipV="1">
            <a:off x="3009900" y="5106988"/>
            <a:ext cx="1333500" cy="588962"/>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2" name="Line 12"/>
          <p:cNvSpPr>
            <a:spLocks noChangeShapeType="1"/>
          </p:cNvSpPr>
          <p:nvPr/>
        </p:nvSpPr>
        <p:spPr bwMode="auto">
          <a:xfrm flipV="1">
            <a:off x="3009900" y="4344988"/>
            <a:ext cx="1333500" cy="1350962"/>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3" name="Line 13"/>
          <p:cNvSpPr>
            <a:spLocks noChangeShapeType="1"/>
          </p:cNvSpPr>
          <p:nvPr/>
        </p:nvSpPr>
        <p:spPr bwMode="auto">
          <a:xfrm>
            <a:off x="3009900" y="5695950"/>
            <a:ext cx="1333500" cy="104775"/>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13"/>
          <p:cNvSpPr>
            <a:spLocks noChangeShapeType="1"/>
          </p:cNvSpPr>
          <p:nvPr/>
        </p:nvSpPr>
        <p:spPr bwMode="auto">
          <a:xfrm>
            <a:off x="3009900" y="5638800"/>
            <a:ext cx="1028700" cy="839788"/>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Text Box 9"/>
          <p:cNvSpPr txBox="1">
            <a:spLocks noChangeArrowheads="1"/>
          </p:cNvSpPr>
          <p:nvPr/>
        </p:nvSpPr>
        <p:spPr bwMode="auto">
          <a:xfrm>
            <a:off x="4038600" y="6248400"/>
            <a:ext cx="5105400" cy="461963"/>
          </a:xfrm>
          <a:prstGeom prst="rect">
            <a:avLst/>
          </a:prstGeom>
          <a:solidFill>
            <a:schemeClr val="bg1"/>
          </a:solidFill>
          <a:ln w="9525">
            <a:solidFill>
              <a:srgbClr val="FF0066"/>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r>
              <a:rPr lang="en-US" altLang="vi-VN" sz="2400">
                <a:solidFill>
                  <a:srgbClr val="0000FF"/>
                </a:solidFill>
                <a:latin typeface="Times New Roman" pitchFamily="18" charset="0"/>
                <a:cs typeface="Times New Roman" pitchFamily="18" charset="0"/>
                <a:sym typeface="Wingdings" pitchFamily="2" charset="2"/>
              </a:rPr>
              <a:t>- </a:t>
            </a:r>
            <a:r>
              <a:rPr lang="en-US" altLang="vi-VN" sz="2400">
                <a:solidFill>
                  <a:srgbClr val="0000FF"/>
                </a:solidFill>
                <a:latin typeface="Times New Roman" pitchFamily="18" charset="0"/>
                <a:cs typeface="Times New Roman" pitchFamily="18" charset="0"/>
              </a:rPr>
              <a:t>Xây dựng nhà nước do dân và vì dân.</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dissolve">
                                      <p:cBhvr>
                                        <p:cTn id="7" dur="500"/>
                                        <p:tgtEl>
                                          <p:spTgt spid="56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animEffect transition="in" filter="fade">
                                      <p:cBhvr>
                                        <p:cTn id="12" dur="1000"/>
                                        <p:tgtEl>
                                          <p:spTgt spid="56326"/>
                                        </p:tgtEl>
                                      </p:cBhvr>
                                    </p:animEffect>
                                    <p:anim calcmode="lin" valueType="num">
                                      <p:cBhvr>
                                        <p:cTn id="13" dur="1000" fill="hold"/>
                                        <p:tgtEl>
                                          <p:spTgt spid="56326"/>
                                        </p:tgtEl>
                                        <p:attrNameLst>
                                          <p:attrName>ppt_x</p:attrName>
                                        </p:attrNameLst>
                                      </p:cBhvr>
                                      <p:tavLst>
                                        <p:tav tm="0">
                                          <p:val>
                                            <p:strVal val="#ppt_x"/>
                                          </p:val>
                                        </p:tav>
                                        <p:tav tm="100000">
                                          <p:val>
                                            <p:strVal val="#ppt_x"/>
                                          </p:val>
                                        </p:tav>
                                      </p:tavLst>
                                    </p:anim>
                                    <p:anim calcmode="lin" valueType="num">
                                      <p:cBhvr>
                                        <p:cTn id="14" dur="1000" fill="hold"/>
                                        <p:tgtEl>
                                          <p:spTgt spid="5632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6326"/>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6327"/>
                                        </p:tgtEl>
                                        <p:attrNameLst>
                                          <p:attrName>style.visibility</p:attrName>
                                        </p:attrNameLst>
                                      </p:cBhvr>
                                      <p:to>
                                        <p:strVal val="visible"/>
                                      </p:to>
                                    </p:set>
                                    <p:anim calcmode="lin" valueType="num">
                                      <p:cBhvr>
                                        <p:cTn id="19" dur="1000" fill="hold"/>
                                        <p:tgtEl>
                                          <p:spTgt spid="56327"/>
                                        </p:tgtEl>
                                        <p:attrNameLst>
                                          <p:attrName>ppt_x</p:attrName>
                                        </p:attrNameLst>
                                      </p:cBhvr>
                                      <p:tavLst>
                                        <p:tav tm="0">
                                          <p:val>
                                            <p:strVal val="#ppt_x-.2"/>
                                          </p:val>
                                        </p:tav>
                                        <p:tav tm="100000">
                                          <p:val>
                                            <p:strVal val="#ppt_x"/>
                                          </p:val>
                                        </p:tav>
                                      </p:tavLst>
                                    </p:anim>
                                    <p:anim calcmode="lin" valueType="num">
                                      <p:cBhvr>
                                        <p:cTn id="20" dur="1000" fill="hold"/>
                                        <p:tgtEl>
                                          <p:spTgt spid="5632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632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56332"/>
                                        </p:tgtEl>
                                        <p:attrNameLst>
                                          <p:attrName>style.visibility</p:attrName>
                                        </p:attrNameLst>
                                      </p:cBhvr>
                                      <p:to>
                                        <p:strVal val="visible"/>
                                      </p:to>
                                    </p:set>
                                    <p:anim calcmode="lin" valueType="num">
                                      <p:cBhvr>
                                        <p:cTn id="26" dur="500" fill="hold"/>
                                        <p:tgtEl>
                                          <p:spTgt spid="56332"/>
                                        </p:tgtEl>
                                        <p:attrNameLst>
                                          <p:attrName>ppt_w</p:attrName>
                                        </p:attrNameLst>
                                      </p:cBhvr>
                                      <p:tavLst>
                                        <p:tav tm="0">
                                          <p:val>
                                            <p:fltVal val="0"/>
                                          </p:val>
                                        </p:tav>
                                        <p:tav tm="100000">
                                          <p:val>
                                            <p:strVal val="#ppt_w"/>
                                          </p:val>
                                        </p:tav>
                                      </p:tavLst>
                                    </p:anim>
                                    <p:anim calcmode="lin" valueType="num">
                                      <p:cBhvr>
                                        <p:cTn id="27" dur="500" fill="hold"/>
                                        <p:tgtEl>
                                          <p:spTgt spid="56332"/>
                                        </p:tgtEl>
                                        <p:attrNameLst>
                                          <p:attrName>ppt_h</p:attrName>
                                        </p:attrNameLst>
                                      </p:cBhvr>
                                      <p:tavLst>
                                        <p:tav tm="0">
                                          <p:val>
                                            <p:fltVal val="0"/>
                                          </p:val>
                                        </p:tav>
                                        <p:tav tm="100000">
                                          <p:val>
                                            <p:strVal val="#ppt_h"/>
                                          </p:val>
                                        </p:tav>
                                      </p:tavLst>
                                    </p:anim>
                                  </p:childTnLst>
                                </p:cTn>
                              </p:par>
                              <p:par>
                                <p:cTn id="28" presetID="27" presetClass="entr" presetSubtype="0" fill="hold" grpId="0" nodeType="withEffect">
                                  <p:stCondLst>
                                    <p:cond delay="0"/>
                                  </p:stCondLst>
                                  <p:iterate type="lt">
                                    <p:tmPct val="50000"/>
                                  </p:iterate>
                                  <p:childTnLst>
                                    <p:set>
                                      <p:cBhvr>
                                        <p:cTn id="29" dur="1" fill="hold">
                                          <p:stCondLst>
                                            <p:cond delay="0"/>
                                          </p:stCondLst>
                                        </p:cTn>
                                        <p:tgtEl>
                                          <p:spTgt spid="56328"/>
                                        </p:tgtEl>
                                        <p:attrNameLst>
                                          <p:attrName>style.visibility</p:attrName>
                                        </p:attrNameLst>
                                      </p:cBhvr>
                                      <p:to>
                                        <p:strVal val="visible"/>
                                      </p:to>
                                    </p:set>
                                    <p:anim calcmode="discrete" valueType="clr">
                                      <p:cBhvr override="childStyle">
                                        <p:cTn id="30" dur="80"/>
                                        <p:tgtEl>
                                          <p:spTgt spid="56328"/>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56328"/>
                                        </p:tgtEl>
                                        <p:attrNameLst>
                                          <p:attrName>fillcolor</p:attrName>
                                        </p:attrNameLst>
                                      </p:cBhvr>
                                      <p:tavLst>
                                        <p:tav tm="0">
                                          <p:val>
                                            <p:clrVal>
                                              <a:schemeClr val="accent2"/>
                                            </p:clrVal>
                                          </p:val>
                                        </p:tav>
                                        <p:tav tm="50000">
                                          <p:val>
                                            <p:clrVal>
                                              <a:schemeClr val="hlink"/>
                                            </p:clrVal>
                                          </p:val>
                                        </p:tav>
                                      </p:tavLst>
                                    </p:anim>
                                    <p:set>
                                      <p:cBhvr>
                                        <p:cTn id="32" dur="80"/>
                                        <p:tgtEl>
                                          <p:spTgt spid="56328"/>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6331"/>
                                        </p:tgtEl>
                                        <p:attrNameLst>
                                          <p:attrName>style.visibility</p:attrName>
                                        </p:attrNameLst>
                                      </p:cBhvr>
                                      <p:to>
                                        <p:strVal val="visible"/>
                                      </p:to>
                                    </p:set>
                                    <p:anim calcmode="lin" valueType="num">
                                      <p:cBhvr>
                                        <p:cTn id="37" dur="500" fill="hold"/>
                                        <p:tgtEl>
                                          <p:spTgt spid="56331"/>
                                        </p:tgtEl>
                                        <p:attrNameLst>
                                          <p:attrName>ppt_w</p:attrName>
                                        </p:attrNameLst>
                                      </p:cBhvr>
                                      <p:tavLst>
                                        <p:tav tm="0">
                                          <p:val>
                                            <p:fltVal val="0"/>
                                          </p:val>
                                        </p:tav>
                                        <p:tav tm="100000">
                                          <p:val>
                                            <p:strVal val="#ppt_w"/>
                                          </p:val>
                                        </p:tav>
                                      </p:tavLst>
                                    </p:anim>
                                    <p:anim calcmode="lin" valueType="num">
                                      <p:cBhvr>
                                        <p:cTn id="38" dur="500" fill="hold"/>
                                        <p:tgtEl>
                                          <p:spTgt spid="56331"/>
                                        </p:tgtEl>
                                        <p:attrNameLst>
                                          <p:attrName>ppt_h</p:attrName>
                                        </p:attrNameLst>
                                      </p:cBhvr>
                                      <p:tavLst>
                                        <p:tav tm="0">
                                          <p:val>
                                            <p:fltVal val="0"/>
                                          </p:val>
                                        </p:tav>
                                        <p:tav tm="100000">
                                          <p:val>
                                            <p:strVal val="#ppt_h"/>
                                          </p:val>
                                        </p:tav>
                                      </p:tavLst>
                                    </p:anim>
                                  </p:childTnLst>
                                </p:cTn>
                              </p:par>
                              <p:par>
                                <p:cTn id="39" presetID="27" presetClass="entr" presetSubtype="0" fill="hold" grpId="0" nodeType="withEffect">
                                  <p:stCondLst>
                                    <p:cond delay="0"/>
                                  </p:stCondLst>
                                  <p:iterate type="lt">
                                    <p:tmPct val="50000"/>
                                  </p:iterate>
                                  <p:childTnLst>
                                    <p:set>
                                      <p:cBhvr>
                                        <p:cTn id="40" dur="1" fill="hold">
                                          <p:stCondLst>
                                            <p:cond delay="0"/>
                                          </p:stCondLst>
                                        </p:cTn>
                                        <p:tgtEl>
                                          <p:spTgt spid="56330"/>
                                        </p:tgtEl>
                                        <p:attrNameLst>
                                          <p:attrName>style.visibility</p:attrName>
                                        </p:attrNameLst>
                                      </p:cBhvr>
                                      <p:to>
                                        <p:strVal val="visible"/>
                                      </p:to>
                                    </p:set>
                                    <p:anim calcmode="discrete" valueType="clr">
                                      <p:cBhvr override="childStyle">
                                        <p:cTn id="41" dur="80"/>
                                        <p:tgtEl>
                                          <p:spTgt spid="56330"/>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56330"/>
                                        </p:tgtEl>
                                        <p:attrNameLst>
                                          <p:attrName>fillcolor</p:attrName>
                                        </p:attrNameLst>
                                      </p:cBhvr>
                                      <p:tavLst>
                                        <p:tav tm="0">
                                          <p:val>
                                            <p:clrVal>
                                              <a:schemeClr val="accent2"/>
                                            </p:clrVal>
                                          </p:val>
                                        </p:tav>
                                        <p:tav tm="50000">
                                          <p:val>
                                            <p:clrVal>
                                              <a:schemeClr val="hlink"/>
                                            </p:clrVal>
                                          </p:val>
                                        </p:tav>
                                      </p:tavLst>
                                    </p:anim>
                                    <p:set>
                                      <p:cBhvr>
                                        <p:cTn id="43" dur="80"/>
                                        <p:tgtEl>
                                          <p:spTgt spid="56330"/>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56333"/>
                                        </p:tgtEl>
                                        <p:attrNameLst>
                                          <p:attrName>style.visibility</p:attrName>
                                        </p:attrNameLst>
                                      </p:cBhvr>
                                      <p:to>
                                        <p:strVal val="visible"/>
                                      </p:to>
                                    </p:set>
                                    <p:anim calcmode="lin" valueType="num">
                                      <p:cBhvr>
                                        <p:cTn id="48" dur="500" fill="hold"/>
                                        <p:tgtEl>
                                          <p:spTgt spid="56333"/>
                                        </p:tgtEl>
                                        <p:attrNameLst>
                                          <p:attrName>ppt_w</p:attrName>
                                        </p:attrNameLst>
                                      </p:cBhvr>
                                      <p:tavLst>
                                        <p:tav tm="0">
                                          <p:val>
                                            <p:fltVal val="0"/>
                                          </p:val>
                                        </p:tav>
                                        <p:tav tm="100000">
                                          <p:val>
                                            <p:strVal val="#ppt_w"/>
                                          </p:val>
                                        </p:tav>
                                      </p:tavLst>
                                    </p:anim>
                                    <p:anim calcmode="lin" valueType="num">
                                      <p:cBhvr>
                                        <p:cTn id="49" dur="500" fill="hold"/>
                                        <p:tgtEl>
                                          <p:spTgt spid="56333"/>
                                        </p:tgtEl>
                                        <p:attrNameLst>
                                          <p:attrName>ppt_h</p:attrName>
                                        </p:attrNameLst>
                                      </p:cBhvr>
                                      <p:tavLst>
                                        <p:tav tm="0">
                                          <p:val>
                                            <p:fltVal val="0"/>
                                          </p:val>
                                        </p:tav>
                                        <p:tav tm="100000">
                                          <p:val>
                                            <p:strVal val="#ppt_h"/>
                                          </p:val>
                                        </p:tav>
                                      </p:tavLst>
                                    </p:anim>
                                  </p:childTnLst>
                                </p:cTn>
                              </p:par>
                              <p:par>
                                <p:cTn id="50" presetID="27" presetClass="entr" presetSubtype="0" fill="hold" grpId="0" nodeType="withEffect">
                                  <p:stCondLst>
                                    <p:cond delay="0"/>
                                  </p:stCondLst>
                                  <p:iterate type="lt">
                                    <p:tmPct val="50000"/>
                                  </p:iterate>
                                  <p:childTnLst>
                                    <p:set>
                                      <p:cBhvr>
                                        <p:cTn id="51" dur="1" fill="hold">
                                          <p:stCondLst>
                                            <p:cond delay="0"/>
                                          </p:stCondLst>
                                        </p:cTn>
                                        <p:tgtEl>
                                          <p:spTgt spid="56329"/>
                                        </p:tgtEl>
                                        <p:attrNameLst>
                                          <p:attrName>style.visibility</p:attrName>
                                        </p:attrNameLst>
                                      </p:cBhvr>
                                      <p:to>
                                        <p:strVal val="visible"/>
                                      </p:to>
                                    </p:set>
                                    <p:anim calcmode="discrete" valueType="clr">
                                      <p:cBhvr override="childStyle">
                                        <p:cTn id="52" dur="80"/>
                                        <p:tgtEl>
                                          <p:spTgt spid="56329"/>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56329"/>
                                        </p:tgtEl>
                                        <p:attrNameLst>
                                          <p:attrName>fillcolor</p:attrName>
                                        </p:attrNameLst>
                                      </p:cBhvr>
                                      <p:tavLst>
                                        <p:tav tm="0">
                                          <p:val>
                                            <p:clrVal>
                                              <a:schemeClr val="accent2"/>
                                            </p:clrVal>
                                          </p:val>
                                        </p:tav>
                                        <p:tav tm="50000">
                                          <p:val>
                                            <p:clrVal>
                                              <a:schemeClr val="hlink"/>
                                            </p:clrVal>
                                          </p:val>
                                        </p:tav>
                                      </p:tavLst>
                                    </p:anim>
                                    <p:set>
                                      <p:cBhvr>
                                        <p:cTn id="54" dur="80"/>
                                        <p:tgtEl>
                                          <p:spTgt spid="56329"/>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childTnLst>
                                </p:cTn>
                              </p:par>
                              <p:par>
                                <p:cTn id="61" presetID="27" presetClass="entr" presetSubtype="0" fill="hold" grpId="0" nodeType="withEffect">
                                  <p:stCondLst>
                                    <p:cond delay="0"/>
                                  </p:stCondLst>
                                  <p:iterate type="lt">
                                    <p:tmPct val="50000"/>
                                  </p:iterate>
                                  <p:childTnLst>
                                    <p:set>
                                      <p:cBhvr>
                                        <p:cTn id="62" dur="1" fill="hold">
                                          <p:stCondLst>
                                            <p:cond delay="0"/>
                                          </p:stCondLst>
                                        </p:cTn>
                                        <p:tgtEl>
                                          <p:spTgt spid="12"/>
                                        </p:tgtEl>
                                        <p:attrNameLst>
                                          <p:attrName>style.visibility</p:attrName>
                                        </p:attrNameLst>
                                      </p:cBhvr>
                                      <p:to>
                                        <p:strVal val="visible"/>
                                      </p:to>
                                    </p:set>
                                    <p:anim calcmode="discrete" valueType="clr">
                                      <p:cBhvr override="childStyle">
                                        <p:cTn id="6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2"/>
                                        </p:tgtEl>
                                        <p:attrNameLst>
                                          <p:attrName>fillcolor</p:attrName>
                                        </p:attrNameLst>
                                      </p:cBhvr>
                                      <p:tavLst>
                                        <p:tav tm="0">
                                          <p:val>
                                            <p:clrVal>
                                              <a:schemeClr val="accent2"/>
                                            </p:clrVal>
                                          </p:val>
                                        </p:tav>
                                        <p:tav tm="50000">
                                          <p:val>
                                            <p:clrVal>
                                              <a:schemeClr val="hlink"/>
                                            </p:clrVal>
                                          </p:val>
                                        </p:tav>
                                      </p:tavLst>
                                    </p:anim>
                                    <p:set>
                                      <p:cBhvr>
                                        <p:cTn id="65"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6" grpId="0" animBg="1"/>
      <p:bldP spid="56327" grpId="0" animBg="1"/>
      <p:bldP spid="56328" grpId="0" animBg="1"/>
      <p:bldP spid="56329" grpId="0" animBg="1"/>
      <p:bldP spid="56330" grpId="0" animBg="1"/>
      <p:bldP spid="56331" grpId="0" animBg="1"/>
      <p:bldP spid="56332" grpId="0" animBg="1"/>
      <p:bldP spid="56333"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7"/>
          <p:cNvSpPr>
            <a:spLocks noChangeArrowheads="1" noChangeShapeType="1" noTextEdit="1"/>
          </p:cNvSpPr>
          <p:nvPr/>
        </p:nvSpPr>
        <p:spPr bwMode="auto">
          <a:xfrm>
            <a:off x="2362200" y="554038"/>
            <a:ext cx="4124325" cy="665162"/>
          </a:xfrm>
          <a:prstGeom prst="rect">
            <a:avLst/>
          </a:prstGeom>
        </p:spPr>
        <p:txBody>
          <a:bodyPr wrap="none" fromWordArt="1">
            <a:prstTxWarp prst="textSlantUp">
              <a:avLst>
                <a:gd name="adj" fmla="val 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 TẬP CỦNG CỐ</a:t>
            </a:r>
          </a:p>
        </p:txBody>
      </p:sp>
      <p:sp>
        <p:nvSpPr>
          <p:cNvPr id="30728" name="Text Box 8"/>
          <p:cNvSpPr txBox="1">
            <a:spLocks noChangeArrowheads="1"/>
          </p:cNvSpPr>
          <p:nvPr/>
        </p:nvSpPr>
        <p:spPr bwMode="auto">
          <a:xfrm>
            <a:off x="152400" y="1524000"/>
            <a:ext cx="89916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257300" indent="-3429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2800">
                <a:latin typeface="Times New Roman" pitchFamily="18" charset="0"/>
              </a:rPr>
              <a:t>Câu 1: Hãy khoanh tròn chữ cái đầu câu đúng </a:t>
            </a:r>
          </a:p>
          <a:p>
            <a:pPr algn="ctr" eaLnBrk="1" hangingPunct="1">
              <a:spcBef>
                <a:spcPct val="50000"/>
              </a:spcBef>
              <a:buFontTx/>
              <a:buNone/>
            </a:pPr>
            <a:r>
              <a:rPr lang="en-US" altLang="vi-VN" sz="2800">
                <a:latin typeface="Times New Roman" pitchFamily="18" charset="0"/>
              </a:rPr>
              <a:t>- Lực lượng đấu tranh và lãnh đạo của Công xã Pari là:</a:t>
            </a:r>
          </a:p>
          <a:p>
            <a:pPr lvl="2" eaLnBrk="1" hangingPunct="1">
              <a:spcBef>
                <a:spcPct val="50000"/>
              </a:spcBef>
              <a:buFontTx/>
              <a:buAutoNum type="alphaUcPeriod"/>
            </a:pPr>
            <a:r>
              <a:rPr lang="en-US" altLang="vi-VN" sz="1800">
                <a:latin typeface="Times New Roman" pitchFamily="18" charset="0"/>
              </a:rPr>
              <a:t>     </a:t>
            </a:r>
            <a:r>
              <a:rPr lang="en-US" altLang="vi-VN" sz="2800">
                <a:solidFill>
                  <a:srgbClr val="0000FF"/>
                </a:solidFill>
                <a:latin typeface="Times New Roman" pitchFamily="18" charset="0"/>
              </a:rPr>
              <a:t>Giai cấp tư sản</a:t>
            </a:r>
          </a:p>
          <a:p>
            <a:pPr lvl="2" eaLnBrk="1" hangingPunct="1">
              <a:spcBef>
                <a:spcPct val="50000"/>
              </a:spcBef>
              <a:buFontTx/>
              <a:buAutoNum type="alphaUcPeriod"/>
            </a:pPr>
            <a:r>
              <a:rPr lang="en-US" altLang="vi-VN" sz="2800">
                <a:solidFill>
                  <a:srgbClr val="0000FF"/>
                </a:solidFill>
                <a:latin typeface="Times New Roman" pitchFamily="18" charset="0"/>
              </a:rPr>
              <a:t>     Giai cấp vô sản</a:t>
            </a:r>
          </a:p>
          <a:p>
            <a:pPr lvl="2" eaLnBrk="1" hangingPunct="1">
              <a:spcBef>
                <a:spcPct val="50000"/>
              </a:spcBef>
              <a:buFontTx/>
              <a:buAutoNum type="alphaUcPeriod"/>
            </a:pPr>
            <a:r>
              <a:rPr lang="en-US" altLang="vi-VN" sz="2800">
                <a:solidFill>
                  <a:srgbClr val="0000FF"/>
                </a:solidFill>
                <a:latin typeface="Times New Roman" pitchFamily="18" charset="0"/>
              </a:rPr>
              <a:t>     Giai cấp địa chủ</a:t>
            </a:r>
          </a:p>
          <a:p>
            <a:pPr lvl="2" eaLnBrk="1" hangingPunct="1">
              <a:spcBef>
                <a:spcPct val="50000"/>
              </a:spcBef>
              <a:buFontTx/>
              <a:buAutoNum type="alphaUcPeriod"/>
            </a:pPr>
            <a:r>
              <a:rPr lang="en-US" altLang="vi-VN" sz="2800">
                <a:solidFill>
                  <a:srgbClr val="0000FF"/>
                </a:solidFill>
                <a:latin typeface="Times New Roman" pitchFamily="18" charset="0"/>
              </a:rPr>
              <a:t>     Giai cấp tiểu tư sản</a:t>
            </a:r>
          </a:p>
          <a:p>
            <a:pPr eaLnBrk="1" hangingPunct="1">
              <a:spcBef>
                <a:spcPct val="50000"/>
              </a:spcBef>
              <a:buFontTx/>
              <a:buAutoNum type="alphaUcPeriod"/>
            </a:pPr>
            <a:endParaRPr lang="en-US" altLang="vi-VN" sz="1800">
              <a:latin typeface="Times New Roman" pitchFamily="18" charset="0"/>
            </a:endParaRPr>
          </a:p>
        </p:txBody>
      </p:sp>
      <p:sp>
        <p:nvSpPr>
          <p:cNvPr id="30729" name="Oval 9"/>
          <p:cNvSpPr>
            <a:spLocks noChangeArrowheads="1"/>
          </p:cNvSpPr>
          <p:nvPr/>
        </p:nvSpPr>
        <p:spPr bwMode="auto">
          <a:xfrm>
            <a:off x="990600" y="3438525"/>
            <a:ext cx="609600" cy="533400"/>
          </a:xfrm>
          <a:prstGeom prst="ellipse">
            <a:avLst/>
          </a:prstGeom>
          <a:solidFill>
            <a:srgbClr val="FF0000"/>
          </a:solidFill>
          <a:ln w="9525">
            <a:solidFill>
              <a:srgbClr val="0000FF"/>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vi-VN" sz="1800">
                <a:solidFill>
                  <a:srgbClr val="FFFF00"/>
                </a:solidFill>
                <a:latin typeface="Arial" charset="0"/>
              </a:rPr>
              <a:t>B</a:t>
            </a:r>
          </a:p>
        </p:txBody>
      </p:sp>
      <p:pic>
        <p:nvPicPr>
          <p:cNvPr id="30725" name="Picture 11" descr="Frames PPT 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0"/>
            <a:ext cx="9572625"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wedge">
                                      <p:cBhvr>
                                        <p:cTn id="7" dur="2000"/>
                                        <p:tgtEl>
                                          <p:spTgt spid="307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30729"/>
                                        </p:tgtEl>
                                        <p:attrNameLst>
                                          <p:attrName>style.visibility</p:attrName>
                                        </p:attrNameLst>
                                      </p:cBhvr>
                                      <p:to>
                                        <p:strVal val="visible"/>
                                      </p:to>
                                    </p:set>
                                    <p:animEffect transition="in" filter="wheel(2)">
                                      <p:cBhvr>
                                        <p:cTn id="12" dur="20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P spid="307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Text Box 5"/>
          <p:cNvSpPr txBox="1">
            <a:spLocks noChangeArrowheads="1"/>
          </p:cNvSpPr>
          <p:nvPr/>
        </p:nvSpPr>
        <p:spPr bwMode="auto">
          <a:xfrm>
            <a:off x="304800" y="228600"/>
            <a:ext cx="8610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2800">
                <a:solidFill>
                  <a:schemeClr val="accent2"/>
                </a:solidFill>
                <a:latin typeface="Arial" charset="0"/>
              </a:rPr>
              <a:t>Câu 2: Đánh dấu chéo  vào ô đúng :                       	Công xã Pari là nhà nước kiểu mới vì:</a:t>
            </a:r>
          </a:p>
          <a:p>
            <a:pPr eaLnBrk="1" hangingPunct="1">
              <a:spcBef>
                <a:spcPct val="50000"/>
              </a:spcBef>
              <a:buFontTx/>
              <a:buNone/>
            </a:pPr>
            <a:r>
              <a:rPr lang="en-US" altLang="vi-VN" sz="2800">
                <a:latin typeface="Arial" charset="0"/>
              </a:rPr>
              <a:t>a/ Nhà nước phục vụ quyền lợi cho giai cấp tư sản.</a:t>
            </a:r>
          </a:p>
          <a:p>
            <a:pPr eaLnBrk="1" hangingPunct="1">
              <a:spcBef>
                <a:spcPct val="50000"/>
              </a:spcBef>
              <a:buFontTx/>
              <a:buNone/>
            </a:pPr>
            <a:r>
              <a:rPr lang="en-US" altLang="vi-VN" sz="2800">
                <a:latin typeface="Arial" charset="0"/>
              </a:rPr>
              <a:t>b/ Nhà nước do giai cấp tư sản lãnh đạo, phục vụ tư sản.</a:t>
            </a:r>
          </a:p>
          <a:p>
            <a:pPr eaLnBrk="1" hangingPunct="1">
              <a:spcBef>
                <a:spcPct val="50000"/>
              </a:spcBef>
              <a:buFontTx/>
              <a:buNone/>
            </a:pPr>
            <a:r>
              <a:rPr lang="en-US" altLang="vi-VN" sz="2800">
                <a:latin typeface="Arial" charset="0"/>
              </a:rPr>
              <a:t>c/ Nhà nước do giai cấp vô sản lãnh đạo và phục vụ nhân dân.</a:t>
            </a:r>
          </a:p>
          <a:p>
            <a:pPr eaLnBrk="1" hangingPunct="1">
              <a:spcBef>
                <a:spcPct val="50000"/>
              </a:spcBef>
              <a:buFontTx/>
              <a:buNone/>
            </a:pPr>
            <a:r>
              <a:rPr lang="en-US" altLang="vi-VN" sz="2800">
                <a:latin typeface="Arial" charset="0"/>
              </a:rPr>
              <a:t>d/ Nhà nước cộng hòa xã hội chủ nghĩa.</a:t>
            </a:r>
          </a:p>
        </p:txBody>
      </p:sp>
      <p:sp>
        <p:nvSpPr>
          <p:cNvPr id="68618" name="Rectangle 10"/>
          <p:cNvSpPr>
            <a:spLocks noChangeArrowheads="1"/>
          </p:cNvSpPr>
          <p:nvPr/>
        </p:nvSpPr>
        <p:spPr bwMode="auto">
          <a:xfrm>
            <a:off x="304800" y="2919413"/>
            <a:ext cx="457200" cy="457200"/>
          </a:xfrm>
          <a:prstGeom prst="rect">
            <a:avLst/>
          </a:prstGeom>
          <a:solidFill>
            <a:srgbClr val="FF0000"/>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vi-VN" sz="1800">
                <a:solidFill>
                  <a:srgbClr val="FFFF00"/>
                </a:solidFill>
                <a:latin typeface="Arial" charset="0"/>
              </a:rPr>
              <a:t>X</a:t>
            </a:r>
          </a:p>
        </p:txBody>
      </p:sp>
      <p:sp>
        <p:nvSpPr>
          <p:cNvPr id="31748" name="Rectangle 11"/>
          <p:cNvSpPr>
            <a:spLocks noChangeArrowheads="1"/>
          </p:cNvSpPr>
          <p:nvPr/>
        </p:nvSpPr>
        <p:spPr bwMode="auto">
          <a:xfrm>
            <a:off x="304800" y="228600"/>
            <a:ext cx="8610600" cy="63246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latin typeface="Arial" charset="0"/>
            </a:endParaRPr>
          </a:p>
        </p:txBody>
      </p:sp>
      <p:pic>
        <p:nvPicPr>
          <p:cNvPr id="31749" name="Picture 12" descr="024-C"/>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5562600"/>
            <a:ext cx="699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 calcmode="lin" valueType="num">
                                      <p:cBhvr>
                                        <p:cTn id="7" dur="500" fill="hold"/>
                                        <p:tgtEl>
                                          <p:spTgt spid="68613"/>
                                        </p:tgtEl>
                                        <p:attrNameLst>
                                          <p:attrName>ppt_w</p:attrName>
                                        </p:attrNameLst>
                                      </p:cBhvr>
                                      <p:tavLst>
                                        <p:tav tm="0">
                                          <p:val>
                                            <p:fltVal val="0"/>
                                          </p:val>
                                        </p:tav>
                                        <p:tav tm="100000">
                                          <p:val>
                                            <p:strVal val="#ppt_w"/>
                                          </p:val>
                                        </p:tav>
                                      </p:tavLst>
                                    </p:anim>
                                    <p:anim calcmode="lin" valueType="num">
                                      <p:cBhvr>
                                        <p:cTn id="8" dur="500" fill="hold"/>
                                        <p:tgtEl>
                                          <p:spTgt spid="68613"/>
                                        </p:tgtEl>
                                        <p:attrNameLst>
                                          <p:attrName>ppt_h</p:attrName>
                                        </p:attrNameLst>
                                      </p:cBhvr>
                                      <p:tavLst>
                                        <p:tav tm="0">
                                          <p:val>
                                            <p:fltVal val="0"/>
                                          </p:val>
                                        </p:tav>
                                        <p:tav tm="100000">
                                          <p:val>
                                            <p:strVal val="#ppt_h"/>
                                          </p:val>
                                        </p:tav>
                                      </p:tavLst>
                                    </p:anim>
                                    <p:animEffect transition="in" filter="fade">
                                      <p:cBhvr>
                                        <p:cTn id="9" dur="500"/>
                                        <p:tgtEl>
                                          <p:spTgt spid="686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8618"/>
                                        </p:tgtEl>
                                        <p:attrNameLst>
                                          <p:attrName>style.visibility</p:attrName>
                                        </p:attrNameLst>
                                      </p:cBhvr>
                                      <p:to>
                                        <p:strVal val="visible"/>
                                      </p:to>
                                    </p:set>
                                    <p:animEffect transition="in" filter="wheel(1)">
                                      <p:cBhvr>
                                        <p:cTn id="14" dur="2000"/>
                                        <p:tgtEl>
                                          <p:spTgt spid="6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P spid="686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49213" y="557213"/>
            <a:ext cx="90678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tabLst>
                <a:tab pos="4552950" algn="l"/>
              </a:tabLst>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tabLst>
                <a:tab pos="4552950" algn="l"/>
              </a:tabLst>
              <a:defRPr sz="2800">
                <a:solidFill>
                  <a:schemeClr val="tx1"/>
                </a:solidFill>
                <a:latin typeface="Arial" panose="020B0604020202020204" pitchFamily="34" charset="0"/>
              </a:defRPr>
            </a:lvl2pPr>
            <a:lvl3pPr marL="1143000" indent="-228600">
              <a:spcBef>
                <a:spcPct val="20000"/>
              </a:spcBef>
              <a:buClr>
                <a:schemeClr val="accent2"/>
              </a:buClr>
              <a:buChar char="•"/>
              <a:tabLst>
                <a:tab pos="4552950" algn="l"/>
              </a:tabLst>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tabLst>
                <a:tab pos="4552950" algn="l"/>
              </a:tabLst>
              <a:defRPr sz="2000">
                <a:solidFill>
                  <a:schemeClr val="tx1"/>
                </a:solidFill>
                <a:latin typeface="Arial" panose="020B0604020202020204" pitchFamily="34" charset="0"/>
              </a:defRPr>
            </a:lvl4pPr>
            <a:lvl5pPr marL="2057400" indent="-228600">
              <a:spcBef>
                <a:spcPct val="20000"/>
              </a:spcBef>
              <a:buClr>
                <a:schemeClr val="hlink"/>
              </a:buClr>
              <a:buChar char="•"/>
              <a:tabLst>
                <a:tab pos="45529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tabLst>
                <a:tab pos="45529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tabLst>
                <a:tab pos="45529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tabLst>
                <a:tab pos="45529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tabLst>
                <a:tab pos="4552950" algn="l"/>
              </a:tabLst>
              <a:defRPr sz="2000">
                <a:solidFill>
                  <a:schemeClr val="tx1"/>
                </a:solidFill>
                <a:latin typeface="Arial" panose="020B0604020202020204" pitchFamily="34" charset="0"/>
              </a:defRPr>
            </a:lvl9pPr>
          </a:lstStyle>
          <a:p>
            <a:pPr algn="just">
              <a:spcBef>
                <a:spcPct val="0"/>
              </a:spcBef>
              <a:buClrTx/>
              <a:buSzTx/>
              <a:buFontTx/>
              <a:buNone/>
              <a:defRPr/>
            </a:pPr>
            <a:r>
              <a:rPr lang="en-US" altLang="vi-VN" dirty="0" smtClean="0">
                <a:latin typeface="Times New Roman" panose="02020603050405020304" pitchFamily="18" charset="0"/>
                <a:cs typeface="Times New Roman" panose="02020603050405020304" pitchFamily="18" charset="0"/>
              </a:rPr>
              <a:t>Hoạt động nhóm:</a:t>
            </a:r>
            <a:endParaRPr lang="pt-BR" altLang="vi-VN" dirty="0" smtClean="0">
              <a:latin typeface="Times New Roman" panose="02020603050405020304" pitchFamily="18" charset="0"/>
              <a:cs typeface="Times New Roman" panose="02020603050405020304" pitchFamily="18" charset="0"/>
            </a:endParaRPr>
          </a:p>
          <a:p>
            <a:pPr marL="457200" indent="-457200" algn="just">
              <a:spcBef>
                <a:spcPct val="0"/>
              </a:spcBef>
              <a:buClrTx/>
              <a:buSzTx/>
              <a:buFontTx/>
              <a:buChar char="-"/>
              <a:defRPr/>
            </a:pPr>
            <a:r>
              <a:rPr lang="pt-BR" altLang="vi-VN" dirty="0" smtClean="0">
                <a:latin typeface="Times New Roman" panose="02020603050405020304" pitchFamily="18" charset="0"/>
                <a:cs typeface="Times New Roman" panose="02020603050405020304" pitchFamily="18" charset="0"/>
              </a:rPr>
              <a:t>Nhóm 1 : Tổ 1- 2 </a:t>
            </a:r>
          </a:p>
          <a:p>
            <a:pPr algn="just">
              <a:spcBef>
                <a:spcPct val="0"/>
              </a:spcBef>
              <a:buClrTx/>
              <a:buSzTx/>
              <a:buFont typeface="Wingdings" panose="05000000000000000000" pitchFamily="2" charset="2"/>
              <a:buNone/>
              <a:defRPr/>
            </a:pPr>
            <a:r>
              <a:rPr lang="pt-BR" altLang="vi-VN" dirty="0" smtClean="0">
                <a:latin typeface="Times New Roman" panose="02020603050405020304" pitchFamily="18" charset="0"/>
                <a:cs typeface="Times New Roman" panose="02020603050405020304" pitchFamily="18" charset="0"/>
              </a:rPr>
              <a:t>Tình hình nước Anh về kinh tế, chính trị từ cuối thế kỷ XIX đầu thế kỷ XX ?</a:t>
            </a:r>
          </a:p>
          <a:p>
            <a:pPr algn="just">
              <a:spcBef>
                <a:spcPct val="0"/>
              </a:spcBef>
              <a:buClrTx/>
              <a:buSzTx/>
              <a:buFont typeface="Wingdings" panose="05000000000000000000" pitchFamily="2" charset="2"/>
              <a:buNone/>
              <a:defRPr/>
            </a:pPr>
            <a:endParaRPr lang="vi-VN" altLang="vi-VN" dirty="0" smtClean="0">
              <a:latin typeface="Times New Roman" panose="02020603050405020304" pitchFamily="18" charset="0"/>
              <a:cs typeface="Times New Roman" panose="02020603050405020304" pitchFamily="18" charset="0"/>
            </a:endParaRPr>
          </a:p>
          <a:p>
            <a:pPr algn="just">
              <a:spcBef>
                <a:spcPct val="0"/>
              </a:spcBef>
              <a:buClrTx/>
              <a:buSzTx/>
              <a:buFontTx/>
              <a:buNone/>
              <a:defRPr/>
            </a:pPr>
            <a:r>
              <a:rPr lang="pt-BR" altLang="vi-VN" dirty="0" smtClean="0">
                <a:latin typeface="Times New Roman" panose="02020603050405020304" pitchFamily="18" charset="0"/>
                <a:cs typeface="Times New Roman" panose="02020603050405020304" pitchFamily="18" charset="0"/>
              </a:rPr>
              <a:t>- Nhóm 2 : Tổ 3 - 4.</a:t>
            </a:r>
            <a:endParaRPr lang="vi-VN" altLang="vi-VN" dirty="0" smtClean="0">
              <a:latin typeface="Times New Roman" panose="02020603050405020304" pitchFamily="18" charset="0"/>
              <a:cs typeface="Times New Roman" panose="02020603050405020304" pitchFamily="18" charset="0"/>
            </a:endParaRPr>
          </a:p>
          <a:p>
            <a:pPr algn="just">
              <a:spcBef>
                <a:spcPct val="0"/>
              </a:spcBef>
              <a:buClrTx/>
              <a:buSzTx/>
              <a:buFont typeface="Wingdings" panose="05000000000000000000" pitchFamily="2" charset="2"/>
              <a:buNone/>
              <a:defRPr/>
            </a:pPr>
            <a:r>
              <a:rPr lang="pt-BR" altLang="vi-VN" dirty="0" smtClean="0">
                <a:latin typeface="Times New Roman" panose="02020603050405020304" pitchFamily="18" charset="0"/>
                <a:cs typeface="Times New Roman" panose="02020603050405020304" pitchFamily="18" charset="0"/>
              </a:rPr>
              <a:t>         Tình hình nước Pháp về kinh tế, chính trị từ cuối thế kỷ XIX đầu thế kỷ XX ?</a:t>
            </a:r>
          </a:p>
          <a:p>
            <a:pPr algn="just">
              <a:spcBef>
                <a:spcPct val="0"/>
              </a:spcBef>
              <a:buClrTx/>
              <a:buSzTx/>
              <a:buFontTx/>
              <a:buNone/>
              <a:defRPr/>
            </a:pPr>
            <a:endParaRPr lang="vi-VN" altLang="vi-VN" dirty="0" smtClean="0">
              <a:latin typeface="Times New Roman" panose="02020603050405020304" pitchFamily="18" charset="0"/>
              <a:cs typeface="Times New Roman" panose="02020603050405020304" pitchFamily="18" charset="0"/>
            </a:endParaRPr>
          </a:p>
          <a:p>
            <a:pPr algn="just">
              <a:spcBef>
                <a:spcPct val="0"/>
              </a:spcBef>
              <a:buClrTx/>
              <a:buSzTx/>
              <a:buFontTx/>
              <a:buNone/>
              <a:defRPr/>
            </a:pPr>
            <a:r>
              <a:rPr lang="pt-BR" altLang="vi-VN" dirty="0" smtClean="0">
                <a:latin typeface="Times New Roman" panose="02020603050405020304" pitchFamily="18" charset="0"/>
                <a:cs typeface="Times New Roman" panose="02020603050405020304" pitchFamily="18" charset="0"/>
              </a:rPr>
              <a:t>- </a:t>
            </a:r>
            <a:r>
              <a:rPr lang="en-US" altLang="vi-VN" dirty="0" smtClean="0">
                <a:latin typeface="Times New Roman" panose="02020603050405020304" pitchFamily="18" charset="0"/>
                <a:cs typeface="Times New Roman" panose="02020603050405020304" pitchFamily="18" charset="0"/>
              </a:rPr>
              <a:t>Hoạt động cá nhân:</a:t>
            </a:r>
            <a:endParaRPr lang="vi-VN" altLang="vi-VN" dirty="0" smtClean="0">
              <a:latin typeface="Times New Roman" panose="02020603050405020304" pitchFamily="18" charset="0"/>
              <a:cs typeface="Times New Roman" panose="02020603050405020304" pitchFamily="18" charset="0"/>
            </a:endParaRPr>
          </a:p>
          <a:p>
            <a:pPr algn="just">
              <a:spcBef>
                <a:spcPct val="0"/>
              </a:spcBef>
              <a:buClrTx/>
              <a:buSzTx/>
              <a:buFontTx/>
              <a:buNone/>
              <a:defRPr/>
            </a:pPr>
            <a:r>
              <a:rPr lang="pt-BR" altLang="vi-VN" dirty="0" smtClean="0">
                <a:latin typeface="Times New Roman" panose="02020603050405020304" pitchFamily="18" charset="0"/>
                <a:cs typeface="Times New Roman" panose="02020603050405020304" pitchFamily="18" charset="0"/>
              </a:rPr>
              <a:t> Tìm hiểu khái niệm chủ nghĩa đế quốc, công ty độc quyền.</a:t>
            </a:r>
            <a:endParaRPr lang="vi-VN" altLang="vi-VN"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2209800" y="34925"/>
            <a:ext cx="4572000" cy="1641475"/>
            <a:chOff x="1488" y="0"/>
            <a:chExt cx="2784" cy="624"/>
          </a:xfrm>
        </p:grpSpPr>
        <p:sp>
          <p:nvSpPr>
            <p:cNvPr id="33800" name="Oval 23"/>
            <p:cNvSpPr>
              <a:spLocks noChangeArrowheads="1"/>
            </p:cNvSpPr>
            <p:nvPr/>
          </p:nvSpPr>
          <p:spPr bwMode="auto">
            <a:xfrm>
              <a:off x="1776" y="0"/>
              <a:ext cx="2160" cy="624"/>
            </a:xfrm>
            <a:prstGeom prst="ellipse">
              <a:avLst/>
            </a:prstGeom>
            <a:gradFill rotWithShape="1">
              <a:gsLst>
                <a:gs pos="0">
                  <a:srgbClr val="A1FDCB"/>
                </a:gs>
                <a:gs pos="100000">
                  <a:schemeClr val="accent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latin typeface="VNI-Times" pitchFamily="2" charset="0"/>
              </a:endParaRPr>
            </a:p>
          </p:txBody>
        </p:sp>
        <p:sp>
          <p:nvSpPr>
            <p:cNvPr id="33801" name="Rectangle 24"/>
            <p:cNvSpPr>
              <a:spLocks noChangeArrowheads="1"/>
            </p:cNvSpPr>
            <p:nvPr/>
          </p:nvSpPr>
          <p:spPr bwMode="auto">
            <a:xfrm>
              <a:off x="2064" y="119"/>
              <a:ext cx="1824"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vi-VN" altLang="vi-VN" sz="7200" b="1">
                <a:solidFill>
                  <a:srgbClr val="FF0000"/>
                </a:solidFill>
                <a:latin typeface="VNI-Duff" pitchFamily="2" charset="0"/>
              </a:endParaRPr>
            </a:p>
          </p:txBody>
        </p:sp>
        <p:sp>
          <p:nvSpPr>
            <p:cNvPr id="33802" name="AutoShape 25"/>
            <p:cNvSpPr>
              <a:spLocks noChangeArrowheads="1"/>
            </p:cNvSpPr>
            <p:nvPr/>
          </p:nvSpPr>
          <p:spPr bwMode="auto">
            <a:xfrm>
              <a:off x="1488" y="192"/>
              <a:ext cx="576" cy="240"/>
            </a:xfrm>
            <a:prstGeom prst="ribbon2">
              <a:avLst>
                <a:gd name="adj1" fmla="val 12500"/>
                <a:gd name="adj2" fmla="val 50000"/>
              </a:avLst>
            </a:prstGeom>
            <a:gradFill rotWithShape="1">
              <a:gsLst>
                <a:gs pos="0">
                  <a:srgbClr val="FF91E2"/>
                </a:gs>
                <a:gs pos="100000">
                  <a:srgbClr val="FFFF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latin typeface="VNI-Times" pitchFamily="2" charset="0"/>
              </a:endParaRPr>
            </a:p>
          </p:txBody>
        </p:sp>
        <p:sp>
          <p:nvSpPr>
            <p:cNvPr id="33803" name="AutoShape 26"/>
            <p:cNvSpPr>
              <a:spLocks noChangeArrowheads="1"/>
            </p:cNvSpPr>
            <p:nvPr/>
          </p:nvSpPr>
          <p:spPr bwMode="auto">
            <a:xfrm>
              <a:off x="3696" y="192"/>
              <a:ext cx="576" cy="240"/>
            </a:xfrm>
            <a:prstGeom prst="ribbon2">
              <a:avLst>
                <a:gd name="adj1" fmla="val 12500"/>
                <a:gd name="adj2" fmla="val 50000"/>
              </a:avLst>
            </a:prstGeom>
            <a:gradFill rotWithShape="1">
              <a:gsLst>
                <a:gs pos="0">
                  <a:srgbClr val="FF91E2"/>
                </a:gs>
                <a:gs pos="100000">
                  <a:srgbClr val="FFFF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latin typeface="VNI-Times" pitchFamily="2" charset="0"/>
              </a:endParaRPr>
            </a:p>
          </p:txBody>
        </p:sp>
      </p:grpSp>
      <p:pic>
        <p:nvPicPr>
          <p:cNvPr id="33795" name="Picture 7"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505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8"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515100" y="-419100"/>
            <a:ext cx="2209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WordArt 21"/>
          <p:cNvSpPr>
            <a:spLocks noChangeArrowheads="1" noChangeShapeType="1" noTextEdit="1"/>
          </p:cNvSpPr>
          <p:nvPr/>
        </p:nvSpPr>
        <p:spPr bwMode="auto">
          <a:xfrm>
            <a:off x="3581400" y="-228600"/>
            <a:ext cx="1933575" cy="15494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4000" b="1" kern="10">
                <a:ln w="9525">
                  <a:round/>
                  <a:headEnd/>
                  <a:tailEnd/>
                </a:ln>
                <a:gradFill rotWithShape="1">
                  <a:gsLst>
                    <a:gs pos="0">
                      <a:srgbClr val="FFFFCC"/>
                    </a:gs>
                    <a:gs pos="100000">
                      <a:srgbClr val="FF9999"/>
                    </a:gs>
                  </a:gsLst>
                  <a:lin ang="5400000" scaled="1"/>
                </a:gradFill>
                <a:latin typeface="Times New Roman"/>
                <a:cs typeface="Times New Roman"/>
              </a:rPr>
              <a:t>VỀ NHÀ</a:t>
            </a:r>
          </a:p>
        </p:txBody>
      </p:sp>
      <p:sp>
        <p:nvSpPr>
          <p:cNvPr id="33798" name="Text Box 22"/>
          <p:cNvSpPr txBox="1">
            <a:spLocks noChangeArrowheads="1"/>
          </p:cNvSpPr>
          <p:nvPr/>
        </p:nvSpPr>
        <p:spPr bwMode="auto">
          <a:xfrm>
            <a:off x="533400" y="1676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2400" b="1"/>
              <a:t>* Học thuộc bài.</a:t>
            </a:r>
          </a:p>
        </p:txBody>
      </p:sp>
      <p:sp>
        <p:nvSpPr>
          <p:cNvPr id="33799" name="Text Box 23"/>
          <p:cNvSpPr txBox="1">
            <a:spLocks noChangeArrowheads="1"/>
          </p:cNvSpPr>
          <p:nvPr/>
        </p:nvSpPr>
        <p:spPr bwMode="auto">
          <a:xfrm>
            <a:off x="0" y="204152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vi-VN" altLang="vi-VN" sz="1800"/>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4"/>
          <p:cNvGrpSpPr>
            <a:grpSpLocks/>
          </p:cNvGrpSpPr>
          <p:nvPr/>
        </p:nvGrpSpPr>
        <p:grpSpPr bwMode="auto">
          <a:xfrm>
            <a:off x="0" y="0"/>
            <a:ext cx="9144000" cy="6858000"/>
            <a:chOff x="0" y="0"/>
            <a:chExt cx="5760" cy="4320"/>
          </a:xfrm>
        </p:grpSpPr>
        <p:pic>
          <p:nvPicPr>
            <p:cNvPr id="7177" name="Picture 2" descr="CONG XA PA RI M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8" name="Group 23"/>
            <p:cNvGrpSpPr>
              <a:grpSpLocks/>
            </p:cNvGrpSpPr>
            <p:nvPr/>
          </p:nvGrpSpPr>
          <p:grpSpPr bwMode="auto">
            <a:xfrm>
              <a:off x="3936" y="336"/>
              <a:ext cx="1728" cy="1008"/>
              <a:chOff x="3888" y="384"/>
              <a:chExt cx="1728" cy="1008"/>
            </a:xfrm>
          </p:grpSpPr>
          <p:grpSp>
            <p:nvGrpSpPr>
              <p:cNvPr id="7179" name="Group 17"/>
              <p:cNvGrpSpPr>
                <a:grpSpLocks/>
              </p:cNvGrpSpPr>
              <p:nvPr/>
            </p:nvGrpSpPr>
            <p:grpSpPr bwMode="auto">
              <a:xfrm>
                <a:off x="4272" y="384"/>
                <a:ext cx="1344" cy="1008"/>
                <a:chOff x="4272" y="384"/>
                <a:chExt cx="1344" cy="1008"/>
              </a:xfrm>
            </p:grpSpPr>
            <p:sp>
              <p:nvSpPr>
                <p:cNvPr id="7184" name="Text Box 12"/>
                <p:cNvSpPr txBox="1">
                  <a:spLocks noChangeArrowheads="1"/>
                </p:cNvSpPr>
                <p:nvPr/>
              </p:nvSpPr>
              <p:spPr bwMode="auto">
                <a:xfrm>
                  <a:off x="4560" y="384"/>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1800"/>
                    <a:t>Chú giải</a:t>
                  </a:r>
                </a:p>
              </p:txBody>
            </p:sp>
            <p:sp>
              <p:nvSpPr>
                <p:cNvPr id="7185" name="Text Box 13"/>
                <p:cNvSpPr txBox="1">
                  <a:spLocks noChangeArrowheads="1"/>
                </p:cNvSpPr>
                <p:nvPr/>
              </p:nvSpPr>
              <p:spPr bwMode="auto">
                <a:xfrm>
                  <a:off x="4272" y="1008"/>
                  <a:ext cx="12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1400"/>
                    <a:t>Na-pô-lê-ông III bị bắt</a:t>
                  </a:r>
                </a:p>
              </p:txBody>
            </p:sp>
            <p:sp>
              <p:nvSpPr>
                <p:cNvPr id="7186" name="Text Box 14"/>
                <p:cNvSpPr txBox="1">
                  <a:spLocks noChangeArrowheads="1"/>
                </p:cNvSpPr>
                <p:nvPr/>
              </p:nvSpPr>
              <p:spPr bwMode="auto">
                <a:xfrm>
                  <a:off x="4272" y="1200"/>
                  <a:ext cx="13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1400"/>
                    <a:t>Pháp tuyên chiến với Phổ</a:t>
                  </a:r>
                </a:p>
              </p:txBody>
            </p:sp>
            <p:sp>
              <p:nvSpPr>
                <p:cNvPr id="7187" name="Text Box 15"/>
                <p:cNvSpPr txBox="1">
                  <a:spLocks noChangeArrowheads="1"/>
                </p:cNvSpPr>
                <p:nvPr/>
              </p:nvSpPr>
              <p:spPr bwMode="auto">
                <a:xfrm>
                  <a:off x="4272" y="624"/>
                  <a:ext cx="13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1400"/>
                    <a:t>Nhân dân lật đổ đế chế II</a:t>
                  </a:r>
                </a:p>
              </p:txBody>
            </p:sp>
            <p:sp>
              <p:nvSpPr>
                <p:cNvPr id="7188" name="Text Box 16"/>
                <p:cNvSpPr txBox="1">
                  <a:spLocks noChangeArrowheads="1"/>
                </p:cNvSpPr>
                <p:nvPr/>
              </p:nvSpPr>
              <p:spPr bwMode="auto">
                <a:xfrm>
                  <a:off x="4272" y="816"/>
                  <a:ext cx="12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1400"/>
                    <a:t>Quân Phổ tấn công Pháp</a:t>
                  </a:r>
                </a:p>
              </p:txBody>
            </p:sp>
          </p:grpSp>
          <p:sp>
            <p:nvSpPr>
              <p:cNvPr id="28691" name="Rectangle 19"/>
              <p:cNvSpPr>
                <a:spLocks noChangeArrowheads="1"/>
              </p:cNvSpPr>
              <p:nvPr/>
            </p:nvSpPr>
            <p:spPr bwMode="auto">
              <a:xfrm>
                <a:off x="3888" y="960"/>
                <a:ext cx="384" cy="192"/>
              </a:xfrm>
              <a:prstGeom prst="rect">
                <a:avLst/>
              </a:prstGeom>
              <a:noFill/>
              <a:ln w="9525">
                <a:noFill/>
                <a:miter lim="800000"/>
                <a:headEnd/>
                <a:tailEnd/>
              </a:ln>
              <a:effectLst>
                <a:outerShdw dist="12700" algn="ctr" rotWithShape="0">
                  <a:schemeClr val="bg1"/>
                </a:outerShdw>
              </a:effectLst>
            </p:spPr>
            <p:txBody>
              <a:bodyPr wrap="none" anchor="ctr"/>
              <a:lstStyle/>
              <a:p>
                <a:pPr eaLnBrk="1" fontAlgn="auto" hangingPunct="1">
                  <a:spcBef>
                    <a:spcPts val="0"/>
                  </a:spcBef>
                  <a:spcAft>
                    <a:spcPts val="0"/>
                  </a:spcAft>
                  <a:defRPr/>
                </a:pPr>
                <a:r>
                  <a:rPr lang="en-US" sz="4000" b="1">
                    <a:solidFill>
                      <a:srgbClr val="FF3300"/>
                    </a:solidFill>
                    <a:cs typeface="+mn-cs"/>
                  </a:rPr>
                  <a:t>x</a:t>
                </a:r>
              </a:p>
            </p:txBody>
          </p:sp>
          <p:sp>
            <p:nvSpPr>
              <p:cNvPr id="7181" name="Line 20"/>
              <p:cNvSpPr>
                <a:spLocks noChangeShapeType="1"/>
              </p:cNvSpPr>
              <p:nvPr/>
            </p:nvSpPr>
            <p:spPr bwMode="auto">
              <a:xfrm>
                <a:off x="3984" y="912"/>
                <a:ext cx="240" cy="0"/>
              </a:xfrm>
              <a:prstGeom prst="line">
                <a:avLst/>
              </a:prstGeom>
              <a:noFill/>
              <a:ln w="476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2" name="AutoShape 21"/>
              <p:cNvSpPr>
                <a:spLocks noChangeArrowheads="1"/>
              </p:cNvSpPr>
              <p:nvPr/>
            </p:nvSpPr>
            <p:spPr bwMode="auto">
              <a:xfrm>
                <a:off x="4032" y="672"/>
                <a:ext cx="96" cy="96"/>
              </a:xfrm>
              <a:prstGeom prst="sun">
                <a:avLst>
                  <a:gd name="adj" fmla="val 25000"/>
                </a:avLst>
              </a:prstGeom>
              <a:solidFill>
                <a:srgbClr val="FF3300"/>
              </a:solidFill>
              <a:ln w="9525">
                <a:solidFill>
                  <a:srgbClr val="FF3300"/>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sp>
            <p:nvSpPr>
              <p:cNvPr id="7183" name="Line 22"/>
              <p:cNvSpPr>
                <a:spLocks noChangeShapeType="1"/>
              </p:cNvSpPr>
              <p:nvPr/>
            </p:nvSpPr>
            <p:spPr bwMode="auto">
              <a:xfrm flipV="1">
                <a:off x="3936" y="1296"/>
                <a:ext cx="336" cy="0"/>
              </a:xfrm>
              <a:prstGeom prst="line">
                <a:avLst/>
              </a:prstGeom>
              <a:noFill/>
              <a:ln w="635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8676" name="Rectangle 4"/>
          <p:cNvSpPr>
            <a:spLocks noChangeArrowheads="1"/>
          </p:cNvSpPr>
          <p:nvPr/>
        </p:nvSpPr>
        <p:spPr bwMode="auto">
          <a:xfrm>
            <a:off x="1295400" y="762000"/>
            <a:ext cx="609600" cy="304800"/>
          </a:xfrm>
          <a:prstGeom prst="rect">
            <a:avLst/>
          </a:prstGeom>
          <a:noFill/>
          <a:ln w="9525">
            <a:noFill/>
            <a:miter lim="800000"/>
            <a:headEnd/>
            <a:tailEnd/>
          </a:ln>
          <a:effectLst>
            <a:outerShdw dist="12700" algn="ctr" rotWithShape="0">
              <a:schemeClr val="bg1"/>
            </a:outerShdw>
          </a:effectLst>
        </p:spPr>
        <p:txBody>
          <a:bodyPr wrap="none" anchor="ctr"/>
          <a:lstStyle/>
          <a:p>
            <a:pPr eaLnBrk="1" fontAlgn="auto" hangingPunct="1">
              <a:spcBef>
                <a:spcPts val="0"/>
              </a:spcBef>
              <a:spcAft>
                <a:spcPts val="0"/>
              </a:spcAft>
              <a:defRPr/>
            </a:pPr>
            <a:r>
              <a:rPr lang="en-US" sz="4000" b="1">
                <a:solidFill>
                  <a:srgbClr val="FF3300"/>
                </a:solidFill>
                <a:cs typeface="+mn-cs"/>
              </a:rPr>
              <a:t>x</a:t>
            </a:r>
          </a:p>
        </p:txBody>
      </p:sp>
      <p:sp>
        <p:nvSpPr>
          <p:cNvPr id="28677" name="Line 5"/>
          <p:cNvSpPr>
            <a:spLocks noChangeShapeType="1"/>
          </p:cNvSpPr>
          <p:nvPr/>
        </p:nvSpPr>
        <p:spPr bwMode="auto">
          <a:xfrm flipV="1">
            <a:off x="990600" y="762000"/>
            <a:ext cx="685800" cy="228600"/>
          </a:xfrm>
          <a:prstGeom prst="line">
            <a:avLst/>
          </a:prstGeom>
          <a:noFill/>
          <a:ln w="635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8" name="Oval 6"/>
          <p:cNvSpPr>
            <a:spLocks noChangeArrowheads="1"/>
          </p:cNvSpPr>
          <p:nvPr/>
        </p:nvSpPr>
        <p:spPr bwMode="auto">
          <a:xfrm>
            <a:off x="0" y="228600"/>
            <a:ext cx="1981200" cy="2286000"/>
          </a:xfrm>
          <a:prstGeom prst="ellipse">
            <a:avLst/>
          </a:prstGeom>
          <a:noFill/>
          <a:ln w="6032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sp>
        <p:nvSpPr>
          <p:cNvPr id="28700" name="Text Box 28"/>
          <p:cNvSpPr txBox="1">
            <a:spLocks noChangeArrowheads="1"/>
          </p:cNvSpPr>
          <p:nvPr/>
        </p:nvSpPr>
        <p:spPr bwMode="auto">
          <a:xfrm>
            <a:off x="5791200" y="2895600"/>
            <a:ext cx="3352800" cy="3540125"/>
          </a:xfrm>
          <a:prstGeom prst="rect">
            <a:avLst/>
          </a:prstGeom>
          <a:solidFill>
            <a:srgbClr val="FFFFFF"/>
          </a:solidFill>
          <a:ln w="9525">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2800">
                <a:solidFill>
                  <a:srgbClr val="0000FF"/>
                </a:solidFill>
                <a:latin typeface="Times New Roman" pitchFamily="18" charset="0"/>
                <a:cs typeface="Times New Roman" pitchFamily="18" charset="0"/>
              </a:rPr>
              <a:t>Quân đội chưa được huấn luyện kĩ càng, thiếu sự chỉ huy thống nhất, thiếu vũ khí, trang thiết bị, ngay cả kế hoạch tác chiến cũng không có → thất bại</a:t>
            </a:r>
            <a:r>
              <a:rPr lang="en-US" altLang="vi-VN" sz="2800">
                <a:solidFill>
                  <a:srgbClr val="0000FF"/>
                </a:solidFill>
                <a:cs typeface="Times New Roman" pitchFamily="18" charset="0"/>
              </a:rPr>
              <a:t>.</a:t>
            </a:r>
            <a:r>
              <a:rPr lang="en-US" altLang="vi-VN" sz="2800">
                <a:solidFill>
                  <a:srgbClr val="0000FF"/>
                </a:solidFill>
              </a:rPr>
              <a:t> </a:t>
            </a:r>
          </a:p>
        </p:txBody>
      </p:sp>
      <p:sp>
        <p:nvSpPr>
          <p:cNvPr id="28701" name="AutoShape 29"/>
          <p:cNvSpPr>
            <a:spLocks noChangeArrowheads="1"/>
          </p:cNvSpPr>
          <p:nvPr/>
        </p:nvSpPr>
        <p:spPr bwMode="auto">
          <a:xfrm>
            <a:off x="990600" y="2133600"/>
            <a:ext cx="4572000" cy="3733800"/>
          </a:xfrm>
          <a:prstGeom prst="cloudCallout">
            <a:avLst>
              <a:gd name="adj1" fmla="val -60046"/>
              <a:gd name="adj2" fmla="val 66903"/>
            </a:avLst>
          </a:prstGeom>
          <a:solidFill>
            <a:schemeClr val="bg1"/>
          </a:solidFill>
          <a:ln w="9525">
            <a:solidFill>
              <a:schemeClr val="tx1"/>
            </a:solidFill>
            <a:round/>
            <a:headEnd/>
            <a:tailEnd/>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vi-VN" sz="2800" b="1" i="1">
                <a:latin typeface="Times New Roman" pitchFamily="18" charset="0"/>
                <a:cs typeface="Times New Roman" pitchFamily="18" charset="0"/>
              </a:rPr>
              <a:t>Pháp tiến hành cuộc chiến tranh với Phổ trong điều kiện như thế nào? Kết quả ra sao?</a:t>
            </a:r>
          </a:p>
          <a:p>
            <a:pPr eaLnBrk="1" hangingPunct="1">
              <a:spcBef>
                <a:spcPct val="0"/>
              </a:spcBef>
              <a:buFontTx/>
              <a:buNone/>
            </a:pPr>
            <a:endParaRPr lang="en-US" altLang="vi-VN" sz="2800">
              <a:latin typeface="Times New Roman" pitchFamily="18" charset="0"/>
              <a:cs typeface="Times New Roman" pitchFamily="18" charset="0"/>
            </a:endParaRPr>
          </a:p>
        </p:txBody>
      </p:sp>
      <p:sp>
        <p:nvSpPr>
          <p:cNvPr id="24" name="TextBox 23"/>
          <p:cNvSpPr txBox="1"/>
          <p:nvPr/>
        </p:nvSpPr>
        <p:spPr>
          <a:xfrm>
            <a:off x="1447800" y="1143000"/>
            <a:ext cx="1066800" cy="369888"/>
          </a:xfrm>
          <a:prstGeom prst="rect">
            <a:avLst/>
          </a:prstGeom>
          <a:solidFill>
            <a:schemeClr val="tx2">
              <a:lumMod val="20000"/>
              <a:lumOff val="80000"/>
            </a:schemeClr>
          </a:solidFill>
        </p:spPr>
        <p:txBody>
          <a:bodyPr>
            <a:spAutoFit/>
          </a:bodyPr>
          <a:lstStyle/>
          <a:p>
            <a:pPr eaLnBrk="1" fontAlgn="auto" hangingPunct="1">
              <a:spcBef>
                <a:spcPts val="0"/>
              </a:spcBef>
              <a:spcAft>
                <a:spcPts val="0"/>
              </a:spcAft>
              <a:defRPr/>
            </a:pPr>
            <a:r>
              <a:rPr lang="en-US" b="1" dirty="0">
                <a:solidFill>
                  <a:srgbClr val="0000FF"/>
                </a:solidFill>
                <a:latin typeface="Times New Roman" pitchFamily="18" charset="0"/>
                <a:cs typeface="Times New Roman" pitchFamily="18" charset="0"/>
              </a:rPr>
              <a:t>2/9/1870</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p:cTn id="7" dur="1000" fill="hold"/>
                                        <p:tgtEl>
                                          <p:spTgt spid="28678"/>
                                        </p:tgtEl>
                                        <p:attrNameLst>
                                          <p:attrName>ppt_w</p:attrName>
                                        </p:attrNameLst>
                                      </p:cBhvr>
                                      <p:tavLst>
                                        <p:tav tm="0">
                                          <p:val>
                                            <p:strVal val="#ppt_w+.3"/>
                                          </p:val>
                                        </p:tav>
                                        <p:tav tm="100000">
                                          <p:val>
                                            <p:strVal val="#ppt_w"/>
                                          </p:val>
                                        </p:tav>
                                      </p:tavLst>
                                    </p:anim>
                                    <p:anim calcmode="lin" valueType="num">
                                      <p:cBhvr>
                                        <p:cTn id="8" dur="1000" fill="hold"/>
                                        <p:tgtEl>
                                          <p:spTgt spid="28678"/>
                                        </p:tgtEl>
                                        <p:attrNameLst>
                                          <p:attrName>ppt_h</p:attrName>
                                        </p:attrNameLst>
                                      </p:cBhvr>
                                      <p:tavLst>
                                        <p:tav tm="0">
                                          <p:val>
                                            <p:strVal val="#ppt_h"/>
                                          </p:val>
                                        </p:tav>
                                        <p:tav tm="100000">
                                          <p:val>
                                            <p:strVal val="#ppt_h"/>
                                          </p:val>
                                        </p:tav>
                                      </p:tavLst>
                                    </p:anim>
                                    <p:animEffect transition="in" filter="fade">
                                      <p:cBhvr>
                                        <p:cTn id="9" dur="1000"/>
                                        <p:tgtEl>
                                          <p:spTgt spid="286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repeatCount="10000" fill="hold" grpId="0" nodeType="clickEffect">
                                  <p:stCondLst>
                                    <p:cond delay="0"/>
                                  </p:stCondLst>
                                  <p:childTnLst>
                                    <p:set>
                                      <p:cBhvr>
                                        <p:cTn id="13" dur="1" fill="hold">
                                          <p:stCondLst>
                                            <p:cond delay="0"/>
                                          </p:stCondLst>
                                        </p:cTn>
                                        <p:tgtEl>
                                          <p:spTgt spid="28677"/>
                                        </p:tgtEl>
                                        <p:attrNameLst>
                                          <p:attrName>style.visibility</p:attrName>
                                        </p:attrNameLst>
                                      </p:cBhvr>
                                      <p:to>
                                        <p:strVal val="visible"/>
                                      </p:to>
                                    </p:set>
                                    <p:animEffect transition="in" filter="barn(inHorizontal)">
                                      <p:cBhvr>
                                        <p:cTn id="14" dur="1000"/>
                                        <p:tgtEl>
                                          <p:spTgt spid="2867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8701"/>
                                        </p:tgtEl>
                                        <p:attrNameLst>
                                          <p:attrName>style.visibility</p:attrName>
                                        </p:attrNameLst>
                                      </p:cBhvr>
                                      <p:to>
                                        <p:strVal val="visible"/>
                                      </p:to>
                                    </p:set>
                                    <p:anim calcmode="lin" valueType="num">
                                      <p:cBhvr>
                                        <p:cTn id="19" dur="1000" fill="hold"/>
                                        <p:tgtEl>
                                          <p:spTgt spid="28701"/>
                                        </p:tgtEl>
                                        <p:attrNameLst>
                                          <p:attrName>ppt_w</p:attrName>
                                        </p:attrNameLst>
                                      </p:cBhvr>
                                      <p:tavLst>
                                        <p:tav tm="0">
                                          <p:val>
                                            <p:strVal val="#ppt_w*0.70"/>
                                          </p:val>
                                        </p:tav>
                                        <p:tav tm="100000">
                                          <p:val>
                                            <p:strVal val="#ppt_w"/>
                                          </p:val>
                                        </p:tav>
                                      </p:tavLst>
                                    </p:anim>
                                    <p:anim calcmode="lin" valueType="num">
                                      <p:cBhvr>
                                        <p:cTn id="20" dur="1000" fill="hold"/>
                                        <p:tgtEl>
                                          <p:spTgt spid="28701"/>
                                        </p:tgtEl>
                                        <p:attrNameLst>
                                          <p:attrName>ppt_h</p:attrName>
                                        </p:attrNameLst>
                                      </p:cBhvr>
                                      <p:tavLst>
                                        <p:tav tm="0">
                                          <p:val>
                                            <p:strVal val="#ppt_h"/>
                                          </p:val>
                                        </p:tav>
                                        <p:tav tm="100000">
                                          <p:val>
                                            <p:strVal val="#ppt_h"/>
                                          </p:val>
                                        </p:tav>
                                      </p:tavLst>
                                    </p:anim>
                                    <p:animEffect transition="in" filter="fade">
                                      <p:cBhvr>
                                        <p:cTn id="21" dur="1000"/>
                                        <p:tgtEl>
                                          <p:spTgt spid="2870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8700"/>
                                        </p:tgtEl>
                                        <p:attrNameLst>
                                          <p:attrName>style.visibility</p:attrName>
                                        </p:attrNameLst>
                                      </p:cBhvr>
                                      <p:to>
                                        <p:strVal val="visible"/>
                                      </p:to>
                                    </p:set>
                                    <p:animEffect transition="in" filter="fade">
                                      <p:cBhvr>
                                        <p:cTn id="26" dur="1000"/>
                                        <p:tgtEl>
                                          <p:spTgt spid="28700"/>
                                        </p:tgtEl>
                                      </p:cBhvr>
                                    </p:animEffect>
                                    <p:anim calcmode="lin" valueType="num">
                                      <p:cBhvr>
                                        <p:cTn id="27" dur="1000" fill="hold"/>
                                        <p:tgtEl>
                                          <p:spTgt spid="28700"/>
                                        </p:tgtEl>
                                        <p:attrNameLst>
                                          <p:attrName>ppt_x</p:attrName>
                                        </p:attrNameLst>
                                      </p:cBhvr>
                                      <p:tavLst>
                                        <p:tav tm="0">
                                          <p:val>
                                            <p:strVal val="#ppt_x"/>
                                          </p:val>
                                        </p:tav>
                                        <p:tav tm="100000">
                                          <p:val>
                                            <p:strVal val="#ppt_x"/>
                                          </p:val>
                                        </p:tav>
                                      </p:tavLst>
                                    </p:anim>
                                    <p:anim calcmode="lin" valueType="num">
                                      <p:cBhvr>
                                        <p:cTn id="28" dur="1000" fill="hold"/>
                                        <p:tgtEl>
                                          <p:spTgt spid="28700"/>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repeatCount="indefinite" fill="hold" grpId="0" nodeType="clickEffect">
                                  <p:stCondLst>
                                    <p:cond delay="0"/>
                                  </p:stCondLst>
                                  <p:childTnLst>
                                    <p:set>
                                      <p:cBhvr>
                                        <p:cTn id="32" dur="1" fill="hold">
                                          <p:stCondLst>
                                            <p:cond delay="0"/>
                                          </p:stCondLst>
                                        </p:cTn>
                                        <p:tgtEl>
                                          <p:spTgt spid="28676"/>
                                        </p:tgtEl>
                                        <p:attrNameLst>
                                          <p:attrName>style.visibility</p:attrName>
                                        </p:attrNameLst>
                                      </p:cBhvr>
                                      <p:to>
                                        <p:strVal val="visible"/>
                                      </p:to>
                                    </p:set>
                                    <p:animEffect transition="in" filter="box(out)">
                                      <p:cBhvr>
                                        <p:cTn id="33" dur="1000"/>
                                        <p:tgtEl>
                                          <p:spTgt spid="28676"/>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ox(in)">
                                      <p:cBhvr>
                                        <p:cTn id="3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animBg="1"/>
      <p:bldP spid="28678" grpId="0" animBg="1"/>
      <p:bldP spid="28700" grpId="0" animBg="1"/>
      <p:bldP spid="28701"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0"/>
          <p:cNvGrpSpPr>
            <a:grpSpLocks/>
          </p:cNvGrpSpPr>
          <p:nvPr/>
        </p:nvGrpSpPr>
        <p:grpSpPr bwMode="auto">
          <a:xfrm>
            <a:off x="0" y="0"/>
            <a:ext cx="9144000" cy="6858000"/>
            <a:chOff x="0" y="0"/>
            <a:chExt cx="5760" cy="4320"/>
          </a:xfrm>
        </p:grpSpPr>
        <p:pic>
          <p:nvPicPr>
            <p:cNvPr id="9227" name="Picture 11" descr="CONG XA PA RI M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8" name="Group 12"/>
            <p:cNvGrpSpPr>
              <a:grpSpLocks/>
            </p:cNvGrpSpPr>
            <p:nvPr/>
          </p:nvGrpSpPr>
          <p:grpSpPr bwMode="auto">
            <a:xfrm>
              <a:off x="3936" y="336"/>
              <a:ext cx="1728" cy="1008"/>
              <a:chOff x="3888" y="384"/>
              <a:chExt cx="1728" cy="1008"/>
            </a:xfrm>
          </p:grpSpPr>
          <p:grpSp>
            <p:nvGrpSpPr>
              <p:cNvPr id="9229" name="Group 13"/>
              <p:cNvGrpSpPr>
                <a:grpSpLocks/>
              </p:cNvGrpSpPr>
              <p:nvPr/>
            </p:nvGrpSpPr>
            <p:grpSpPr bwMode="auto">
              <a:xfrm>
                <a:off x="4272" y="384"/>
                <a:ext cx="1344" cy="1008"/>
                <a:chOff x="4272" y="384"/>
                <a:chExt cx="1344" cy="1008"/>
              </a:xfrm>
            </p:grpSpPr>
            <p:sp>
              <p:nvSpPr>
                <p:cNvPr id="9234" name="Text Box 14"/>
                <p:cNvSpPr txBox="1">
                  <a:spLocks noChangeArrowheads="1"/>
                </p:cNvSpPr>
                <p:nvPr/>
              </p:nvSpPr>
              <p:spPr bwMode="auto">
                <a:xfrm>
                  <a:off x="4560" y="384"/>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1800"/>
                    <a:t>Chú giải</a:t>
                  </a:r>
                </a:p>
              </p:txBody>
            </p:sp>
            <p:sp>
              <p:nvSpPr>
                <p:cNvPr id="9235" name="Text Box 15"/>
                <p:cNvSpPr txBox="1">
                  <a:spLocks noChangeArrowheads="1"/>
                </p:cNvSpPr>
                <p:nvPr/>
              </p:nvSpPr>
              <p:spPr bwMode="auto">
                <a:xfrm>
                  <a:off x="4272" y="1008"/>
                  <a:ext cx="12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1400"/>
                    <a:t>Na-pô-lê-ông III bị bắt</a:t>
                  </a:r>
                </a:p>
              </p:txBody>
            </p:sp>
            <p:sp>
              <p:nvSpPr>
                <p:cNvPr id="9236" name="Text Box 16"/>
                <p:cNvSpPr txBox="1">
                  <a:spLocks noChangeArrowheads="1"/>
                </p:cNvSpPr>
                <p:nvPr/>
              </p:nvSpPr>
              <p:spPr bwMode="auto">
                <a:xfrm>
                  <a:off x="4272" y="1200"/>
                  <a:ext cx="13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1400"/>
                    <a:t>Pháp tuyên chiến với Phổ</a:t>
                  </a:r>
                </a:p>
              </p:txBody>
            </p:sp>
            <p:sp>
              <p:nvSpPr>
                <p:cNvPr id="9237" name="Text Box 17"/>
                <p:cNvSpPr txBox="1">
                  <a:spLocks noChangeArrowheads="1"/>
                </p:cNvSpPr>
                <p:nvPr/>
              </p:nvSpPr>
              <p:spPr bwMode="auto">
                <a:xfrm>
                  <a:off x="4272" y="624"/>
                  <a:ext cx="13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1400"/>
                    <a:t>Nhân dân lật đổ đế chế II</a:t>
                  </a:r>
                </a:p>
              </p:txBody>
            </p:sp>
            <p:sp>
              <p:nvSpPr>
                <p:cNvPr id="9238" name="Text Box 18"/>
                <p:cNvSpPr txBox="1">
                  <a:spLocks noChangeArrowheads="1"/>
                </p:cNvSpPr>
                <p:nvPr/>
              </p:nvSpPr>
              <p:spPr bwMode="auto">
                <a:xfrm>
                  <a:off x="4272" y="816"/>
                  <a:ext cx="12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1400"/>
                    <a:t>Quân Phổ tấn công Pháp</a:t>
                  </a:r>
                </a:p>
              </p:txBody>
            </p:sp>
          </p:grpSp>
          <p:sp>
            <p:nvSpPr>
              <p:cNvPr id="8211" name="Rectangle 19"/>
              <p:cNvSpPr>
                <a:spLocks noChangeArrowheads="1"/>
              </p:cNvSpPr>
              <p:nvPr/>
            </p:nvSpPr>
            <p:spPr bwMode="auto">
              <a:xfrm>
                <a:off x="3888" y="960"/>
                <a:ext cx="384" cy="192"/>
              </a:xfrm>
              <a:prstGeom prst="rect">
                <a:avLst/>
              </a:prstGeom>
              <a:noFill/>
              <a:ln w="9525">
                <a:noFill/>
                <a:miter lim="800000"/>
                <a:headEnd/>
                <a:tailEnd/>
              </a:ln>
              <a:effectLst>
                <a:outerShdw dist="12700" algn="ctr" rotWithShape="0">
                  <a:schemeClr val="bg1"/>
                </a:outerShdw>
              </a:effectLst>
            </p:spPr>
            <p:txBody>
              <a:bodyPr wrap="none" anchor="ctr"/>
              <a:lstStyle/>
              <a:p>
                <a:pPr eaLnBrk="1" fontAlgn="auto" hangingPunct="1">
                  <a:spcBef>
                    <a:spcPts val="0"/>
                  </a:spcBef>
                  <a:spcAft>
                    <a:spcPts val="0"/>
                  </a:spcAft>
                  <a:defRPr/>
                </a:pPr>
                <a:r>
                  <a:rPr lang="en-US" sz="4000" b="1">
                    <a:solidFill>
                      <a:srgbClr val="FF3300"/>
                    </a:solidFill>
                    <a:cs typeface="+mn-cs"/>
                  </a:rPr>
                  <a:t>x</a:t>
                </a:r>
              </a:p>
            </p:txBody>
          </p:sp>
          <p:sp>
            <p:nvSpPr>
              <p:cNvPr id="9231" name="Line 20"/>
              <p:cNvSpPr>
                <a:spLocks noChangeShapeType="1"/>
              </p:cNvSpPr>
              <p:nvPr/>
            </p:nvSpPr>
            <p:spPr bwMode="auto">
              <a:xfrm>
                <a:off x="3984" y="912"/>
                <a:ext cx="240" cy="0"/>
              </a:xfrm>
              <a:prstGeom prst="line">
                <a:avLst/>
              </a:prstGeom>
              <a:noFill/>
              <a:ln w="476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2" name="AutoShape 21"/>
              <p:cNvSpPr>
                <a:spLocks noChangeArrowheads="1"/>
              </p:cNvSpPr>
              <p:nvPr/>
            </p:nvSpPr>
            <p:spPr bwMode="auto">
              <a:xfrm>
                <a:off x="4032" y="672"/>
                <a:ext cx="96" cy="96"/>
              </a:xfrm>
              <a:prstGeom prst="sun">
                <a:avLst>
                  <a:gd name="adj" fmla="val 25000"/>
                </a:avLst>
              </a:prstGeom>
              <a:solidFill>
                <a:srgbClr val="FF3300"/>
              </a:solidFill>
              <a:ln w="9525">
                <a:solidFill>
                  <a:srgbClr val="FF3300"/>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sp>
            <p:nvSpPr>
              <p:cNvPr id="9233" name="Line 22"/>
              <p:cNvSpPr>
                <a:spLocks noChangeShapeType="1"/>
              </p:cNvSpPr>
              <p:nvPr/>
            </p:nvSpPr>
            <p:spPr bwMode="auto">
              <a:xfrm flipV="1">
                <a:off x="3936" y="1296"/>
                <a:ext cx="336" cy="0"/>
              </a:xfrm>
              <a:prstGeom prst="line">
                <a:avLst/>
              </a:prstGeom>
              <a:noFill/>
              <a:ln w="635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8216" name="AutoShape 24"/>
          <p:cNvSpPr>
            <a:spLocks noChangeArrowheads="1"/>
          </p:cNvSpPr>
          <p:nvPr/>
        </p:nvSpPr>
        <p:spPr bwMode="auto">
          <a:xfrm>
            <a:off x="304800" y="3124200"/>
            <a:ext cx="3657600" cy="2438400"/>
          </a:xfrm>
          <a:prstGeom prst="cloudCallout">
            <a:avLst>
              <a:gd name="adj1" fmla="val -28606"/>
              <a:gd name="adj2" fmla="val 79648"/>
            </a:avLst>
          </a:prstGeom>
          <a:solidFill>
            <a:schemeClr val="bg1"/>
          </a:solidFill>
          <a:ln w="9525">
            <a:solidFill>
              <a:schemeClr val="tx1"/>
            </a:solidFill>
            <a:round/>
            <a:headEnd/>
            <a:tailEnd/>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vi-VN" sz="2800" b="1" i="1">
                <a:latin typeface="Times New Roman" pitchFamily="18" charset="0"/>
                <a:cs typeface="Times New Roman" pitchFamily="18" charset="0"/>
              </a:rPr>
              <a:t>Trước tình hình đó nhân dân Pa-ri đã làm gì?</a:t>
            </a:r>
          </a:p>
        </p:txBody>
      </p:sp>
      <p:sp>
        <p:nvSpPr>
          <p:cNvPr id="8217" name="Text Box 25"/>
          <p:cNvSpPr txBox="1">
            <a:spLocks noChangeArrowheads="1"/>
          </p:cNvSpPr>
          <p:nvPr/>
        </p:nvSpPr>
        <p:spPr bwMode="auto">
          <a:xfrm>
            <a:off x="5562600" y="3429000"/>
            <a:ext cx="3352800" cy="3108325"/>
          </a:xfrm>
          <a:prstGeom prst="rect">
            <a:avLst/>
          </a:prstGeom>
          <a:solidFill>
            <a:srgbClr val="FFFFFF"/>
          </a:solidFill>
          <a:ln w="9525">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sz="2800">
                <a:solidFill>
                  <a:srgbClr val="0000FF"/>
                </a:solidFill>
                <a:latin typeface="Times New Roman" pitchFamily="18" charset="0"/>
                <a:cs typeface="Times New Roman" pitchFamily="18" charset="0"/>
              </a:rPr>
              <a:t>Ngày 4/9/1870, nhân dân Pa-ri khởi nghĩa lật đổ nền thống trị của đế chế III → kết quả “Chính phủ vệ quốc” của giai cấp tư sản được thành lập.</a:t>
            </a:r>
          </a:p>
        </p:txBody>
      </p:sp>
      <p:sp>
        <p:nvSpPr>
          <p:cNvPr id="8218" name="AutoShape 26"/>
          <p:cNvSpPr>
            <a:spLocks noChangeArrowheads="1"/>
          </p:cNvSpPr>
          <p:nvPr/>
        </p:nvSpPr>
        <p:spPr bwMode="auto">
          <a:xfrm>
            <a:off x="762000" y="1066800"/>
            <a:ext cx="152400" cy="152400"/>
          </a:xfrm>
          <a:prstGeom prst="sun">
            <a:avLst>
              <a:gd name="adj" fmla="val 25000"/>
            </a:avLst>
          </a:prstGeom>
          <a:solidFill>
            <a:srgbClr val="FF3300"/>
          </a:solidFill>
          <a:ln w="9525">
            <a:solidFill>
              <a:srgbClr val="FF3300"/>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sp>
        <p:nvSpPr>
          <p:cNvPr id="8219" name="Line 27"/>
          <p:cNvSpPr>
            <a:spLocks noChangeShapeType="1"/>
          </p:cNvSpPr>
          <p:nvPr/>
        </p:nvSpPr>
        <p:spPr bwMode="auto">
          <a:xfrm flipH="1">
            <a:off x="1143000" y="838200"/>
            <a:ext cx="381000" cy="304800"/>
          </a:xfrm>
          <a:prstGeom prst="line">
            <a:avLst/>
          </a:prstGeom>
          <a:noFill/>
          <a:ln w="476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20" name="Line 28"/>
          <p:cNvSpPr>
            <a:spLocks noChangeShapeType="1"/>
          </p:cNvSpPr>
          <p:nvPr/>
        </p:nvSpPr>
        <p:spPr bwMode="auto">
          <a:xfrm flipH="1">
            <a:off x="990600" y="762000"/>
            <a:ext cx="457200" cy="304800"/>
          </a:xfrm>
          <a:prstGeom prst="line">
            <a:avLst/>
          </a:prstGeom>
          <a:noFill/>
          <a:ln w="476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21" name="Line 29"/>
          <p:cNvSpPr>
            <a:spLocks noChangeShapeType="1"/>
          </p:cNvSpPr>
          <p:nvPr/>
        </p:nvSpPr>
        <p:spPr bwMode="auto">
          <a:xfrm flipH="1">
            <a:off x="914400" y="685800"/>
            <a:ext cx="457200" cy="304800"/>
          </a:xfrm>
          <a:prstGeom prst="line">
            <a:avLst/>
          </a:prstGeom>
          <a:noFill/>
          <a:ln w="476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5" name="Oval 30"/>
          <p:cNvSpPr>
            <a:spLocks noChangeArrowheads="1"/>
          </p:cNvSpPr>
          <p:nvPr/>
        </p:nvSpPr>
        <p:spPr bwMode="auto">
          <a:xfrm>
            <a:off x="0" y="228600"/>
            <a:ext cx="1981200" cy="2286000"/>
          </a:xfrm>
          <a:prstGeom prst="ellipse">
            <a:avLst/>
          </a:prstGeom>
          <a:noFill/>
          <a:ln w="6032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p>
        </p:txBody>
      </p:sp>
      <p:sp>
        <p:nvSpPr>
          <p:cNvPr id="23" name="Rectangle 22"/>
          <p:cNvSpPr/>
          <p:nvPr/>
        </p:nvSpPr>
        <p:spPr>
          <a:xfrm>
            <a:off x="990600" y="1219200"/>
            <a:ext cx="1004888" cy="369888"/>
          </a:xfrm>
          <a:prstGeom prst="rect">
            <a:avLst/>
          </a:prstGeom>
          <a:solidFill>
            <a:schemeClr val="tx2">
              <a:lumMod val="20000"/>
              <a:lumOff val="80000"/>
            </a:schemeClr>
          </a:solidFill>
        </p:spPr>
        <p:txBody>
          <a:bodyPr wrap="none">
            <a:spAutoFit/>
          </a:bodyPr>
          <a:lstStyle/>
          <a:p>
            <a:pPr eaLnBrk="1" fontAlgn="auto" hangingPunct="1">
              <a:spcBef>
                <a:spcPts val="0"/>
              </a:spcBef>
              <a:spcAft>
                <a:spcPts val="0"/>
              </a:spcAft>
              <a:defRPr/>
            </a:pPr>
            <a:r>
              <a:rPr lang="en-US" b="1" dirty="0">
                <a:solidFill>
                  <a:srgbClr val="0000FF"/>
                </a:solidFill>
                <a:latin typeface="Times New Roman" pitchFamily="18" charset="0"/>
                <a:cs typeface="Times New Roman" pitchFamily="18" charset="0"/>
              </a:rPr>
              <a:t>4/9/1870</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16"/>
                                        </p:tgtEl>
                                        <p:attrNameLst>
                                          <p:attrName>style.visibility</p:attrName>
                                        </p:attrNameLst>
                                      </p:cBhvr>
                                      <p:to>
                                        <p:strVal val="visible"/>
                                      </p:to>
                                    </p:set>
                                    <p:animEffect transition="in" filter="blinds(horizontal)">
                                      <p:cBhvr>
                                        <p:cTn id="7" dur="1000"/>
                                        <p:tgtEl>
                                          <p:spTgt spid="82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17"/>
                                        </p:tgtEl>
                                        <p:attrNameLst>
                                          <p:attrName>style.visibility</p:attrName>
                                        </p:attrNameLst>
                                      </p:cBhvr>
                                      <p:to>
                                        <p:strVal val="visible"/>
                                      </p:to>
                                    </p:set>
                                    <p:animEffect transition="in" filter="box(in)">
                                      <p:cBhvr>
                                        <p:cTn id="12" dur="1000"/>
                                        <p:tgtEl>
                                          <p:spTgt spid="8217"/>
                                        </p:tgtEl>
                                      </p:cBhvr>
                                    </p:animEffect>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8218"/>
                                        </p:tgtEl>
                                        <p:attrNameLst>
                                          <p:attrName>style.visibility</p:attrName>
                                        </p:attrNameLst>
                                      </p:cBhvr>
                                      <p:to>
                                        <p:strVal val="visible"/>
                                      </p:to>
                                    </p:set>
                                    <p:anim calcmode="lin" valueType="num">
                                      <p:cBhvr>
                                        <p:cTn id="16" dur="1000" fill="hold"/>
                                        <p:tgtEl>
                                          <p:spTgt spid="8218"/>
                                        </p:tgtEl>
                                        <p:attrNameLst>
                                          <p:attrName>ppt_w</p:attrName>
                                        </p:attrNameLst>
                                      </p:cBhvr>
                                      <p:tavLst>
                                        <p:tav tm="0">
                                          <p:val>
                                            <p:fltVal val="0"/>
                                          </p:val>
                                        </p:tav>
                                        <p:tav tm="100000">
                                          <p:val>
                                            <p:strVal val="#ppt_w"/>
                                          </p:val>
                                        </p:tav>
                                      </p:tavLst>
                                    </p:anim>
                                    <p:anim calcmode="lin" valueType="num">
                                      <p:cBhvr>
                                        <p:cTn id="17" dur="1000" fill="hold"/>
                                        <p:tgtEl>
                                          <p:spTgt spid="8218"/>
                                        </p:tgtEl>
                                        <p:attrNameLst>
                                          <p:attrName>ppt_h</p:attrName>
                                        </p:attrNameLst>
                                      </p:cBhvr>
                                      <p:tavLst>
                                        <p:tav tm="0">
                                          <p:val>
                                            <p:fltVal val="0"/>
                                          </p:val>
                                        </p:tav>
                                        <p:tav tm="100000">
                                          <p:val>
                                            <p:strVal val="#ppt_h"/>
                                          </p:val>
                                        </p:tav>
                                      </p:tavLst>
                                    </p:anim>
                                  </p:childTnLst>
                                </p:cTn>
                              </p:par>
                              <p:par>
                                <p:cTn id="18" presetID="3"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par>
                                <p:cTn id="21" presetID="18" presetClass="entr" presetSubtype="12" repeatCount="5000" fill="hold" grpId="0" nodeType="withEffect">
                                  <p:stCondLst>
                                    <p:cond delay="0"/>
                                  </p:stCondLst>
                                  <p:childTnLst>
                                    <p:set>
                                      <p:cBhvr>
                                        <p:cTn id="22" dur="1" fill="hold">
                                          <p:stCondLst>
                                            <p:cond delay="0"/>
                                          </p:stCondLst>
                                        </p:cTn>
                                        <p:tgtEl>
                                          <p:spTgt spid="8221"/>
                                        </p:tgtEl>
                                        <p:attrNameLst>
                                          <p:attrName>style.visibility</p:attrName>
                                        </p:attrNameLst>
                                      </p:cBhvr>
                                      <p:to>
                                        <p:strVal val="visible"/>
                                      </p:to>
                                    </p:set>
                                    <p:animEffect transition="in" filter="strips(downLeft)">
                                      <p:cBhvr>
                                        <p:cTn id="23" dur="1000"/>
                                        <p:tgtEl>
                                          <p:spTgt spid="8221"/>
                                        </p:tgtEl>
                                      </p:cBhvr>
                                    </p:animEffect>
                                  </p:childTnLst>
                                </p:cTn>
                              </p:par>
                              <p:par>
                                <p:cTn id="24" presetID="18" presetClass="entr" presetSubtype="12" repeatCount="5000" fill="hold" grpId="0" nodeType="withEffect">
                                  <p:stCondLst>
                                    <p:cond delay="0"/>
                                  </p:stCondLst>
                                  <p:childTnLst>
                                    <p:set>
                                      <p:cBhvr>
                                        <p:cTn id="25" dur="1" fill="hold">
                                          <p:stCondLst>
                                            <p:cond delay="0"/>
                                          </p:stCondLst>
                                        </p:cTn>
                                        <p:tgtEl>
                                          <p:spTgt spid="8220"/>
                                        </p:tgtEl>
                                        <p:attrNameLst>
                                          <p:attrName>style.visibility</p:attrName>
                                        </p:attrNameLst>
                                      </p:cBhvr>
                                      <p:to>
                                        <p:strVal val="visible"/>
                                      </p:to>
                                    </p:set>
                                    <p:animEffect transition="in" filter="strips(downLeft)">
                                      <p:cBhvr>
                                        <p:cTn id="26" dur="1000"/>
                                        <p:tgtEl>
                                          <p:spTgt spid="8220"/>
                                        </p:tgtEl>
                                      </p:cBhvr>
                                    </p:animEffect>
                                  </p:childTnLst>
                                </p:cTn>
                              </p:par>
                              <p:par>
                                <p:cTn id="27" presetID="18" presetClass="entr" presetSubtype="12" repeatCount="5000" fill="hold" grpId="0" nodeType="withEffect">
                                  <p:stCondLst>
                                    <p:cond delay="0"/>
                                  </p:stCondLst>
                                  <p:childTnLst>
                                    <p:set>
                                      <p:cBhvr>
                                        <p:cTn id="28" dur="1" fill="hold">
                                          <p:stCondLst>
                                            <p:cond delay="0"/>
                                          </p:stCondLst>
                                        </p:cTn>
                                        <p:tgtEl>
                                          <p:spTgt spid="8219"/>
                                        </p:tgtEl>
                                        <p:attrNameLst>
                                          <p:attrName>style.visibility</p:attrName>
                                        </p:attrNameLst>
                                      </p:cBhvr>
                                      <p:to>
                                        <p:strVal val="visible"/>
                                      </p:to>
                                    </p:set>
                                    <p:animEffect transition="in" filter="strips(downLeft)">
                                      <p:cBhvr>
                                        <p:cTn id="29" dur="1000"/>
                                        <p:tgtEl>
                                          <p:spTgt spid="8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6" grpId="0" animBg="1"/>
      <p:bldP spid="8217" grpId="0" animBg="1"/>
      <p:bldP spid="8218" grpId="0" animBg="1"/>
      <p:bldP spid="8219" grpId="0" animBg="1"/>
      <p:bldP spid="8220" grpId="0" animBg="1"/>
      <p:bldP spid="82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6350"/>
            <a:ext cx="5303838"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ES" altLang="zh-CN" sz="2800" b="1">
                <a:latin typeface="Times New Roman" pitchFamily="18" charset="0"/>
                <a:cs typeface="Times New Roman" pitchFamily="18" charset="0"/>
              </a:rPr>
              <a:t>I. SỰ THÀNH LẬP CÔNG XÃ.</a:t>
            </a:r>
            <a:r>
              <a:rPr lang="es-ES" altLang="zh-CN" sz="2800">
                <a:latin typeface="Times New Roman" pitchFamily="18" charset="0"/>
                <a:cs typeface="Times New Roman" pitchFamily="18" charset="0"/>
              </a:rPr>
              <a:t>       </a:t>
            </a:r>
            <a:endParaRPr lang="es-ES" altLang="zh-CN" sz="2800">
              <a:latin typeface="Arial" charset="0"/>
              <a:cs typeface="Times New Roman" pitchFamily="18" charset="0"/>
            </a:endParaRPr>
          </a:p>
        </p:txBody>
      </p:sp>
      <p:sp>
        <p:nvSpPr>
          <p:cNvPr id="27650" name="Rectangle 2"/>
          <p:cNvSpPr>
            <a:spLocks noChangeArrowheads="1"/>
          </p:cNvSpPr>
          <p:nvPr/>
        </p:nvSpPr>
        <p:spPr bwMode="auto">
          <a:xfrm>
            <a:off x="0" y="587375"/>
            <a:ext cx="6030913" cy="585788"/>
          </a:xfrm>
          <a:prstGeom prst="rect">
            <a:avLst/>
          </a:prstGeom>
          <a:noFill/>
          <a:ln w="9525">
            <a:noFill/>
            <a:miter lim="800000"/>
            <a:headEnd/>
            <a:tailEnd/>
          </a:ln>
          <a:effectLst/>
        </p:spPr>
        <p:txBody>
          <a:bodyPr wrap="none" anchor="ctr">
            <a:spAutoFit/>
          </a:bodyPr>
          <a:lstStyle/>
          <a:p>
            <a:pPr eaLnBrk="1" hangingPunct="1">
              <a:defRPr/>
            </a:pPr>
            <a:r>
              <a:rPr lang="pt-BR" altLang="zh-CN" sz="3200" b="1" dirty="0">
                <a:solidFill>
                  <a:schemeClr val="tx2">
                    <a:lumMod val="50000"/>
                  </a:schemeClr>
                </a:solidFill>
                <a:latin typeface="Times New Roman" pitchFamily="18" charset="0"/>
                <a:cs typeface="Times New Roman" pitchFamily="18" charset="0"/>
              </a:rPr>
              <a:t>1. Hoàn cảnh ra đời của Công xã.</a:t>
            </a:r>
            <a:endParaRPr lang="pt-BR" altLang="zh-CN" sz="3200" dirty="0">
              <a:solidFill>
                <a:schemeClr val="tx2">
                  <a:lumMod val="50000"/>
                </a:schemeClr>
              </a:solidFill>
              <a:latin typeface="Arial" panose="020B0604020202020204" pitchFamily="34" charset="0"/>
              <a:cs typeface="Arial" panose="020B0604020202020204" pitchFamily="34" charset="0"/>
            </a:endParaRPr>
          </a:p>
        </p:txBody>
      </p:sp>
      <p:sp>
        <p:nvSpPr>
          <p:cNvPr id="27651" name="Rectangle 3"/>
          <p:cNvSpPr>
            <a:spLocks noChangeArrowheads="1"/>
          </p:cNvSpPr>
          <p:nvPr/>
        </p:nvSpPr>
        <p:spPr bwMode="auto">
          <a:xfrm>
            <a:off x="76200" y="1439863"/>
            <a:ext cx="8915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tabLst>
                <a:tab pos="665163" algn="l"/>
              </a:tabLst>
              <a:defRPr sz="3200">
                <a:solidFill>
                  <a:schemeClr val="tx1"/>
                </a:solidFill>
                <a:latin typeface="Calibri" pitchFamily="34" charset="0"/>
              </a:defRPr>
            </a:lvl1pPr>
            <a:lvl2pPr marL="742950" indent="-285750">
              <a:spcBef>
                <a:spcPct val="20000"/>
              </a:spcBef>
              <a:buFont typeface="Arial" charset="0"/>
              <a:buChar char="–"/>
              <a:tabLst>
                <a:tab pos="665163" algn="l"/>
              </a:tabLst>
              <a:defRPr sz="2800">
                <a:solidFill>
                  <a:schemeClr val="tx1"/>
                </a:solidFill>
                <a:latin typeface="Calibri" pitchFamily="34" charset="0"/>
              </a:defRPr>
            </a:lvl2pPr>
            <a:lvl3pPr marL="1143000" indent="-228600">
              <a:spcBef>
                <a:spcPct val="20000"/>
              </a:spcBef>
              <a:buFont typeface="Arial" charset="0"/>
              <a:buChar char="•"/>
              <a:tabLst>
                <a:tab pos="665163" algn="l"/>
              </a:tabLst>
              <a:defRPr sz="2400">
                <a:solidFill>
                  <a:schemeClr val="tx1"/>
                </a:solidFill>
                <a:latin typeface="Calibri" pitchFamily="34" charset="0"/>
              </a:defRPr>
            </a:lvl3pPr>
            <a:lvl4pPr marL="1600200" indent="-228600">
              <a:spcBef>
                <a:spcPct val="20000"/>
              </a:spcBef>
              <a:buFont typeface="Arial" charset="0"/>
              <a:buChar char="–"/>
              <a:tabLst>
                <a:tab pos="665163" algn="l"/>
              </a:tabLst>
              <a:defRPr sz="2000">
                <a:solidFill>
                  <a:schemeClr val="tx1"/>
                </a:solidFill>
                <a:latin typeface="Calibri" pitchFamily="34" charset="0"/>
              </a:defRPr>
            </a:lvl4pPr>
            <a:lvl5pPr marL="2057400" indent="-228600">
              <a:spcBef>
                <a:spcPct val="20000"/>
              </a:spcBef>
              <a:buFont typeface="Arial" charset="0"/>
              <a:buChar char="»"/>
              <a:tabLst>
                <a:tab pos="6651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6651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6651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6651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665163" algn="l"/>
              </a:tabLst>
              <a:defRPr sz="2000">
                <a:solidFill>
                  <a:schemeClr val="tx1"/>
                </a:solidFill>
                <a:latin typeface="Calibri" pitchFamily="34" charset="0"/>
              </a:defRPr>
            </a:lvl9pPr>
          </a:lstStyle>
          <a:p>
            <a:pPr eaLnBrk="1" hangingPunct="1">
              <a:spcBef>
                <a:spcPct val="0"/>
              </a:spcBef>
              <a:buFontTx/>
              <a:buNone/>
            </a:pPr>
            <a:r>
              <a:rPr lang="pt-BR" altLang="zh-CN">
                <a:latin typeface="Times New Roman" pitchFamily="18" charset="0"/>
                <a:cs typeface="Times New Roman" pitchFamily="18" charset="0"/>
              </a:rPr>
              <a:t>- Năm 1870, chiến tranh Pháp – Phổ bùng nổ =&gt; Pháp thất bại</a:t>
            </a:r>
            <a:endParaRPr lang="en-US" altLang="zh-CN">
              <a:latin typeface="Arial" charset="0"/>
              <a:cs typeface="Times New Roman" pitchFamily="18" charset="0"/>
            </a:endParaRPr>
          </a:p>
          <a:p>
            <a:pPr>
              <a:spcBef>
                <a:spcPct val="0"/>
              </a:spcBef>
              <a:buFontTx/>
              <a:buNone/>
            </a:pPr>
            <a:r>
              <a:rPr lang="pt-BR" altLang="zh-CN">
                <a:latin typeface="Times New Roman" pitchFamily="18" charset="0"/>
                <a:cs typeface="Times New Roman" pitchFamily="18" charset="0"/>
              </a:rPr>
              <a:t> - Ngày 4 – 9 – 1870, nhân dân Pa-ri khởi nghĩa lật đổ</a:t>
            </a:r>
            <a:r>
              <a:rPr lang="en-US" altLang="zh-CN">
                <a:latin typeface="Arial" charset="0"/>
              </a:rPr>
              <a:t> </a:t>
            </a:r>
            <a:r>
              <a:rPr lang="pt-BR" altLang="zh-CN">
                <a:latin typeface="Times New Roman" pitchFamily="18" charset="0"/>
              </a:rPr>
              <a:t>chính quyền Na-pô-lê-ông III.</a:t>
            </a:r>
          </a:p>
          <a:p>
            <a:pPr>
              <a:spcBef>
                <a:spcPct val="0"/>
              </a:spcBef>
              <a:buFontTx/>
              <a:buNone/>
            </a:pPr>
            <a:r>
              <a:rPr lang="pt-BR" altLang="zh-CN" i="1">
                <a:latin typeface="Times New Roman" pitchFamily="18" charset="0"/>
                <a:sym typeface="Wingdings" pitchFamily="2" charset="2"/>
              </a:rPr>
              <a:t></a:t>
            </a:r>
            <a:r>
              <a:rPr lang="pt-BR" altLang="zh-CN" i="1">
                <a:latin typeface="Times New Roman" pitchFamily="18" charset="0"/>
              </a:rPr>
              <a:t> Chính phủ lâm thời tư sản </a:t>
            </a:r>
            <a:r>
              <a:rPr lang="pt-BR" altLang="zh-CN" i="1">
                <a:latin typeface="Times New Roman" pitchFamily="18" charset="0"/>
                <a:sym typeface="Wingdings" pitchFamily="2" charset="2"/>
              </a:rPr>
              <a:t>được thành lập</a:t>
            </a:r>
            <a:endParaRPr lang="en-US" altLang="zh-CN">
              <a:latin typeface="Arial"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fade">
                                      <p:cBhvr>
                                        <p:cTn id="7" dur="1000"/>
                                        <p:tgtEl>
                                          <p:spTgt spid="27649"/>
                                        </p:tgtEl>
                                      </p:cBhvr>
                                    </p:animEffect>
                                    <p:anim calcmode="lin" valueType="num">
                                      <p:cBhvr>
                                        <p:cTn id="8" dur="1000" fill="hold"/>
                                        <p:tgtEl>
                                          <p:spTgt spid="27649"/>
                                        </p:tgtEl>
                                        <p:attrNameLst>
                                          <p:attrName>ppt_x</p:attrName>
                                        </p:attrNameLst>
                                      </p:cBhvr>
                                      <p:tavLst>
                                        <p:tav tm="0">
                                          <p:val>
                                            <p:strVal val="#ppt_x"/>
                                          </p:val>
                                        </p:tav>
                                        <p:tav tm="100000">
                                          <p:val>
                                            <p:strVal val="#ppt_x"/>
                                          </p:val>
                                        </p:tav>
                                      </p:tavLst>
                                    </p:anim>
                                    <p:anim calcmode="lin" valueType="num">
                                      <p:cBhvr>
                                        <p:cTn id="9" dur="1000" fill="hold"/>
                                        <p:tgtEl>
                                          <p:spTgt spid="2764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65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animBg="1"/>
      <p:bldP spid="27650" grpId="0"/>
      <p:bldP spid="276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225" name="AutoShape 9"/>
          <p:cNvSpPr>
            <a:spLocks noChangeArrowheads="1"/>
          </p:cNvSpPr>
          <p:nvPr/>
        </p:nvSpPr>
        <p:spPr bwMode="auto">
          <a:xfrm>
            <a:off x="1752600" y="560388"/>
            <a:ext cx="5334000" cy="5383212"/>
          </a:xfrm>
          <a:prstGeom prst="cloudCallout">
            <a:avLst>
              <a:gd name="adj1" fmla="val -60370"/>
              <a:gd name="adj2" fmla="val 75264"/>
            </a:avLst>
          </a:prstGeom>
          <a:solidFill>
            <a:schemeClr val="bg1"/>
          </a:solidFill>
          <a:ln w="9525">
            <a:solidFill>
              <a:schemeClr val="tx1"/>
            </a:solidFill>
            <a:round/>
            <a:headEnd/>
            <a:tailEnd/>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vi-VN" b="1" i="1">
                <a:latin typeface="Times New Roman" pitchFamily="18" charset="0"/>
                <a:cs typeface="Times New Roman" pitchFamily="18" charset="0"/>
              </a:rPr>
              <a:t>So sánh thái độ của nhân dân Pa-ri với chính quyền tư sản khi “Tổ quốc lâm nguy”?</a:t>
            </a:r>
          </a:p>
        </p:txBody>
      </p:sp>
      <p:sp>
        <p:nvSpPr>
          <p:cNvPr id="7" name="Curved Right Arrow 6"/>
          <p:cNvSpPr/>
          <p:nvPr/>
        </p:nvSpPr>
        <p:spPr>
          <a:xfrm>
            <a:off x="4114800" y="0"/>
            <a:ext cx="1295400" cy="342900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8" name="Text Box 7"/>
          <p:cNvSpPr txBox="1">
            <a:spLocks noChangeArrowheads="1"/>
          </p:cNvSpPr>
          <p:nvPr/>
        </p:nvSpPr>
        <p:spPr bwMode="auto">
          <a:xfrm>
            <a:off x="5486400" y="0"/>
            <a:ext cx="3657600" cy="1643063"/>
          </a:xfrm>
          <a:prstGeom prst="rect">
            <a:avLst/>
          </a:prstGeom>
          <a:gradFill rotWithShape="1">
            <a:gsLst>
              <a:gs pos="0">
                <a:srgbClr val="FFFFFF"/>
              </a:gs>
              <a:gs pos="100000">
                <a:srgbClr val="00CC6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05000"/>
              </a:lnSpc>
              <a:spcBef>
                <a:spcPct val="0"/>
              </a:spcBef>
              <a:buFontTx/>
              <a:buNone/>
            </a:pPr>
            <a:r>
              <a:rPr lang="en-US" altLang="vi-VN" b="1">
                <a:solidFill>
                  <a:srgbClr val="FF0000"/>
                </a:solidFill>
                <a:latin typeface="Times New Roman" pitchFamily="18" charset="0"/>
                <a:cs typeface="Times New Roman" pitchFamily="18" charset="0"/>
              </a:rPr>
              <a:t>Nhân dân Pháp </a:t>
            </a:r>
            <a:r>
              <a:rPr lang="en-US" altLang="vi-VN" b="1">
                <a:latin typeface="Times New Roman" pitchFamily="18" charset="0"/>
                <a:cs typeface="Times New Roman" pitchFamily="18" charset="0"/>
              </a:rPr>
              <a:t>kiên quyết bảo vệ Tổ quốc.</a:t>
            </a:r>
          </a:p>
        </p:txBody>
      </p:sp>
      <p:sp>
        <p:nvSpPr>
          <p:cNvPr id="9" name="Text Box 7"/>
          <p:cNvSpPr txBox="1">
            <a:spLocks noChangeArrowheads="1"/>
          </p:cNvSpPr>
          <p:nvPr/>
        </p:nvSpPr>
        <p:spPr bwMode="auto">
          <a:xfrm>
            <a:off x="5486400" y="2743200"/>
            <a:ext cx="3657600" cy="1093788"/>
          </a:xfrm>
          <a:prstGeom prst="rect">
            <a:avLst/>
          </a:prstGeom>
          <a:gradFill rotWithShape="1">
            <a:gsLst>
              <a:gs pos="0">
                <a:srgbClr val="FFFFFF"/>
              </a:gs>
              <a:gs pos="100000">
                <a:srgbClr val="00CC6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05000"/>
              </a:lnSpc>
              <a:spcBef>
                <a:spcPct val="0"/>
              </a:spcBef>
              <a:buFontTx/>
              <a:buNone/>
            </a:pPr>
            <a:r>
              <a:rPr lang="en-US" altLang="vi-VN" b="1">
                <a:solidFill>
                  <a:srgbClr val="FF0000"/>
                </a:solidFill>
                <a:latin typeface="Times New Roman" pitchFamily="18" charset="0"/>
                <a:cs typeface="Times New Roman" pitchFamily="18" charset="0"/>
              </a:rPr>
              <a:t>Tư sản Pháp </a:t>
            </a:r>
            <a:r>
              <a:rPr lang="en-US" altLang="vi-VN" b="1">
                <a:latin typeface="Times New Roman" pitchFamily="18" charset="0"/>
                <a:cs typeface="Times New Roman" pitchFamily="18" charset="0"/>
              </a:rPr>
              <a:t>lại đầu hàng quân Phổ.</a:t>
            </a:r>
          </a:p>
        </p:txBody>
      </p:sp>
      <p:sp>
        <p:nvSpPr>
          <p:cNvPr id="10" name="Text Box 7"/>
          <p:cNvSpPr txBox="1">
            <a:spLocks noChangeArrowheads="1"/>
          </p:cNvSpPr>
          <p:nvPr/>
        </p:nvSpPr>
        <p:spPr bwMode="auto">
          <a:xfrm>
            <a:off x="1295400" y="1371600"/>
            <a:ext cx="2667000" cy="523875"/>
          </a:xfrm>
          <a:prstGeom prst="rect">
            <a:avLst/>
          </a:prstGeom>
          <a:gradFill rotWithShape="1">
            <a:gsLst>
              <a:gs pos="0">
                <a:srgbClr val="FFFFFF"/>
              </a:gs>
              <a:gs pos="100000">
                <a:srgbClr val="00CC6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vi-VN" sz="2800" b="1">
                <a:solidFill>
                  <a:srgbClr val="FF3300"/>
                </a:solidFill>
                <a:latin typeface="Times New Roman" pitchFamily="18" charset="0"/>
              </a:rPr>
              <a:t>THÁI ĐỘ</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0"/>
                                  </p:iterate>
                                  <p:childTnLst>
                                    <p:set>
                                      <p:cBhvr>
                                        <p:cTn id="6" dur="1" fill="hold">
                                          <p:stCondLst>
                                            <p:cond delay="0"/>
                                          </p:stCondLst>
                                        </p:cTn>
                                        <p:tgtEl>
                                          <p:spTgt spid="9225"/>
                                        </p:tgtEl>
                                        <p:attrNameLst>
                                          <p:attrName>style.visibility</p:attrName>
                                        </p:attrNameLst>
                                      </p:cBhvr>
                                      <p:to>
                                        <p:strVal val="visible"/>
                                      </p:to>
                                    </p:set>
                                    <p:animEffect transition="in" filter="fade">
                                      <p:cBhvr>
                                        <p:cTn id="7" dur="500"/>
                                        <p:tgtEl>
                                          <p:spTgt spid="9225"/>
                                        </p:tgtEl>
                                      </p:cBhvr>
                                    </p:animEffect>
                                    <p:anim calcmode="lin" valueType="num">
                                      <p:cBhvr>
                                        <p:cTn id="8" dur="500" fill="hold"/>
                                        <p:tgtEl>
                                          <p:spTgt spid="9225"/>
                                        </p:tgtEl>
                                        <p:attrNameLst>
                                          <p:attrName>ppt_x</p:attrName>
                                        </p:attrNameLst>
                                      </p:cBhvr>
                                      <p:tavLst>
                                        <p:tav tm="0">
                                          <p:val>
                                            <p:strVal val="#ppt_x"/>
                                          </p:val>
                                        </p:tav>
                                        <p:tav tm="100000">
                                          <p:val>
                                            <p:strVal val="#ppt_x"/>
                                          </p:val>
                                        </p:tav>
                                      </p:tavLst>
                                    </p:anim>
                                    <p:anim calcmode="lin" valueType="num">
                                      <p:cBhvr>
                                        <p:cTn id="9" dur="500" fill="hold"/>
                                        <p:tgtEl>
                                          <p:spTgt spid="922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xit" presetSubtype="10" fill="hold" grpId="1" nodeType="clickEffect">
                                  <p:stCondLst>
                                    <p:cond delay="0"/>
                                  </p:stCondLst>
                                  <p:iterate type="lt">
                                    <p:tmPct val="0"/>
                                  </p:iterate>
                                  <p:childTnLst>
                                    <p:animEffect transition="out" filter="blinds(horizontal)">
                                      <p:cBhvr>
                                        <p:cTn id="13" dur="500"/>
                                        <p:tgtEl>
                                          <p:spTgt spid="9225"/>
                                        </p:tgtEl>
                                      </p:cBhvr>
                                    </p:animEffect>
                                    <p:set>
                                      <p:cBhvr>
                                        <p:cTn id="14" dur="1" fill="hold">
                                          <p:stCondLst>
                                            <p:cond delay="499"/>
                                          </p:stCondLst>
                                        </p:cTn>
                                        <p:tgtEl>
                                          <p:spTgt spid="9225"/>
                                        </p:tgtEl>
                                        <p:attrNameLst>
                                          <p:attrName>style.visibility</p:attrName>
                                        </p:attrNameLst>
                                      </p:cBhvr>
                                      <p:to>
                                        <p:strVal val="hidden"/>
                                      </p:to>
                                    </p:set>
                                  </p:childTnLst>
                                </p:cTn>
                              </p:par>
                            </p:childTnLst>
                          </p:cTn>
                        </p:par>
                        <p:par>
                          <p:cTn id="15" fill="hold" nodeType="afterGroup">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1+#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3500"/>
                            </p:stCondLst>
                            <p:childTnLst>
                              <p:par>
                                <p:cTn id="32" presetID="2" presetClass="entr" presetSubtype="2"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1000" fill="hold"/>
                                        <p:tgtEl>
                                          <p:spTgt spid="10"/>
                                        </p:tgtEl>
                                        <p:attrNameLst>
                                          <p:attrName>ppt_x</p:attrName>
                                        </p:attrNameLst>
                                      </p:cBhvr>
                                      <p:tavLst>
                                        <p:tav tm="0">
                                          <p:val>
                                            <p:strVal val="1+#ppt_w/2"/>
                                          </p:val>
                                        </p:tav>
                                        <p:tav tm="100000">
                                          <p:val>
                                            <p:strVal val="#ppt_x"/>
                                          </p:val>
                                        </p:tav>
                                      </p:tavLst>
                                    </p:anim>
                                    <p:anim calcmode="lin" valueType="num">
                                      <p:cBhvr additive="base">
                                        <p:cTn id="35"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9225" grpId="1"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0" y="1360488"/>
            <a:ext cx="9082088" cy="2297112"/>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i="1" dirty="0" err="1">
                <a:solidFill>
                  <a:schemeClr val="tx1"/>
                </a:solidFill>
                <a:latin typeface="Times New Roman" pitchFamily="18" charset="0"/>
                <a:cs typeface="Times New Roman" pitchFamily="18" charset="0"/>
              </a:rPr>
              <a:t>Tại</a:t>
            </a:r>
            <a:r>
              <a:rPr lang="en-US" sz="3600" b="1" i="1" dirty="0">
                <a:solidFill>
                  <a:schemeClr val="tx1"/>
                </a:solidFill>
                <a:latin typeface="Times New Roman" pitchFamily="18" charset="0"/>
                <a:cs typeface="Times New Roman" pitchFamily="18" charset="0"/>
              </a:rPr>
              <a:t> </a:t>
            </a:r>
            <a:r>
              <a:rPr lang="en-US" sz="3600" b="1" i="1" dirty="0" err="1">
                <a:solidFill>
                  <a:schemeClr val="tx1"/>
                </a:solidFill>
                <a:latin typeface="Times New Roman" pitchFamily="18" charset="0"/>
                <a:cs typeface="Times New Roman" pitchFamily="18" charset="0"/>
              </a:rPr>
              <a:t>sao</a:t>
            </a:r>
            <a:r>
              <a:rPr lang="en-US" sz="3600" b="1" i="1" dirty="0">
                <a:solidFill>
                  <a:schemeClr val="tx1"/>
                </a:solidFill>
                <a:latin typeface="Times New Roman" pitchFamily="18" charset="0"/>
                <a:cs typeface="Times New Roman" pitchFamily="18" charset="0"/>
              </a:rPr>
              <a:t> “</a:t>
            </a:r>
            <a:r>
              <a:rPr lang="en-US" sz="3600" b="1" i="1" dirty="0" err="1">
                <a:solidFill>
                  <a:schemeClr val="tx1"/>
                </a:solidFill>
                <a:latin typeface="Times New Roman" pitchFamily="18" charset="0"/>
                <a:cs typeface="Times New Roman" pitchFamily="18" charset="0"/>
              </a:rPr>
              <a:t>chính</a:t>
            </a:r>
            <a:r>
              <a:rPr lang="en-US" sz="3600" b="1" i="1" dirty="0">
                <a:solidFill>
                  <a:schemeClr val="tx1"/>
                </a:solidFill>
                <a:latin typeface="Times New Roman" pitchFamily="18" charset="0"/>
                <a:cs typeface="Times New Roman" pitchFamily="18" charset="0"/>
              </a:rPr>
              <a:t> </a:t>
            </a:r>
            <a:r>
              <a:rPr lang="en-US" sz="3600" b="1" i="1" dirty="0" err="1">
                <a:solidFill>
                  <a:schemeClr val="tx1"/>
                </a:solidFill>
                <a:latin typeface="Times New Roman" pitchFamily="18" charset="0"/>
                <a:cs typeface="Times New Roman" pitchFamily="18" charset="0"/>
              </a:rPr>
              <a:t>phủ</a:t>
            </a:r>
            <a:r>
              <a:rPr lang="en-US" sz="3600" b="1" i="1" dirty="0">
                <a:solidFill>
                  <a:schemeClr val="tx1"/>
                </a:solidFill>
                <a:latin typeface="Times New Roman" pitchFamily="18" charset="0"/>
                <a:cs typeface="Times New Roman" pitchFamily="18" charset="0"/>
              </a:rPr>
              <a:t> </a:t>
            </a:r>
            <a:r>
              <a:rPr lang="en-US" sz="3600" b="1" i="1" dirty="0" err="1">
                <a:solidFill>
                  <a:schemeClr val="tx1"/>
                </a:solidFill>
                <a:latin typeface="Times New Roman" pitchFamily="18" charset="0"/>
                <a:cs typeface="Times New Roman" pitchFamily="18" charset="0"/>
              </a:rPr>
              <a:t>vệ</a:t>
            </a:r>
            <a:r>
              <a:rPr lang="en-US" sz="3600" b="1" i="1" dirty="0">
                <a:solidFill>
                  <a:schemeClr val="tx1"/>
                </a:solidFill>
                <a:latin typeface="Times New Roman" pitchFamily="18" charset="0"/>
                <a:cs typeface="Times New Roman" pitchFamily="18" charset="0"/>
              </a:rPr>
              <a:t> </a:t>
            </a:r>
            <a:r>
              <a:rPr lang="en-US" sz="3600" b="1" i="1" dirty="0" err="1">
                <a:solidFill>
                  <a:schemeClr val="tx1"/>
                </a:solidFill>
                <a:latin typeface="Times New Roman" pitchFamily="18" charset="0"/>
                <a:cs typeface="Times New Roman" pitchFamily="18" charset="0"/>
              </a:rPr>
              <a:t>quốc</a:t>
            </a:r>
            <a:r>
              <a:rPr lang="en-US" sz="3600" b="1" i="1" dirty="0">
                <a:solidFill>
                  <a:schemeClr val="tx1"/>
                </a:solidFill>
                <a:latin typeface="Times New Roman" pitchFamily="18" charset="0"/>
                <a:cs typeface="Times New Roman" pitchFamily="18" charset="0"/>
              </a:rPr>
              <a:t>” </a:t>
            </a:r>
            <a:r>
              <a:rPr lang="en-US" sz="3600" b="1" i="1" dirty="0" err="1">
                <a:solidFill>
                  <a:schemeClr val="tx1"/>
                </a:solidFill>
                <a:latin typeface="Times New Roman" pitchFamily="18" charset="0"/>
                <a:cs typeface="Times New Roman" pitchFamily="18" charset="0"/>
              </a:rPr>
              <a:t>của</a:t>
            </a:r>
            <a:r>
              <a:rPr lang="en-US" sz="3600" b="1" i="1" dirty="0">
                <a:solidFill>
                  <a:schemeClr val="tx1"/>
                </a:solidFill>
                <a:latin typeface="Times New Roman" pitchFamily="18" charset="0"/>
                <a:cs typeface="Times New Roman" pitchFamily="18" charset="0"/>
              </a:rPr>
              <a:t> </a:t>
            </a:r>
            <a:r>
              <a:rPr lang="en-US" sz="3600" b="1" i="1" dirty="0" err="1">
                <a:solidFill>
                  <a:schemeClr val="tx1"/>
                </a:solidFill>
                <a:latin typeface="Times New Roman" pitchFamily="18" charset="0"/>
                <a:cs typeface="Times New Roman" pitchFamily="18" charset="0"/>
              </a:rPr>
              <a:t>tư</a:t>
            </a:r>
            <a:r>
              <a:rPr lang="en-US" sz="3600" b="1" i="1" dirty="0">
                <a:solidFill>
                  <a:schemeClr val="tx1"/>
                </a:solidFill>
                <a:latin typeface="Times New Roman" pitchFamily="18" charset="0"/>
                <a:cs typeface="Times New Roman" pitchFamily="18" charset="0"/>
              </a:rPr>
              <a:t> </a:t>
            </a:r>
            <a:r>
              <a:rPr lang="en-US" sz="3600" b="1" i="1" dirty="0" err="1">
                <a:solidFill>
                  <a:schemeClr val="tx1"/>
                </a:solidFill>
                <a:latin typeface="Times New Roman" pitchFamily="18" charset="0"/>
                <a:cs typeface="Times New Roman" pitchFamily="18" charset="0"/>
              </a:rPr>
              <a:t>sản</a:t>
            </a:r>
            <a:r>
              <a:rPr lang="en-US" sz="3600" b="1" i="1" dirty="0">
                <a:solidFill>
                  <a:schemeClr val="tx1"/>
                </a:solidFill>
                <a:latin typeface="Times New Roman" pitchFamily="18" charset="0"/>
                <a:cs typeface="Times New Roman" pitchFamily="18" charset="0"/>
              </a:rPr>
              <a:t> </a:t>
            </a:r>
            <a:r>
              <a:rPr lang="en-US" sz="3600" b="1" i="1" dirty="0" err="1">
                <a:solidFill>
                  <a:schemeClr val="tx1"/>
                </a:solidFill>
                <a:latin typeface="Times New Roman" pitchFamily="18" charset="0"/>
                <a:cs typeface="Times New Roman" pitchFamily="18" charset="0"/>
              </a:rPr>
              <a:t>lại</a:t>
            </a:r>
            <a:r>
              <a:rPr lang="en-US" sz="3600" b="1" i="1" dirty="0">
                <a:solidFill>
                  <a:schemeClr val="tx1"/>
                </a:solidFill>
                <a:latin typeface="Times New Roman" pitchFamily="18" charset="0"/>
                <a:cs typeface="Times New Roman" pitchFamily="18" charset="0"/>
              </a:rPr>
              <a:t> </a:t>
            </a:r>
            <a:r>
              <a:rPr lang="en-US" sz="3600" b="1" i="1" dirty="0" err="1">
                <a:solidFill>
                  <a:schemeClr val="tx1"/>
                </a:solidFill>
                <a:latin typeface="Times New Roman" pitchFamily="18" charset="0"/>
                <a:cs typeface="Times New Roman" pitchFamily="18" charset="0"/>
              </a:rPr>
              <a:t>đầu</a:t>
            </a:r>
            <a:r>
              <a:rPr lang="en-US" sz="3600" b="1" i="1" dirty="0">
                <a:solidFill>
                  <a:schemeClr val="tx1"/>
                </a:solidFill>
                <a:latin typeface="Times New Roman" pitchFamily="18" charset="0"/>
                <a:cs typeface="Times New Roman" pitchFamily="18" charset="0"/>
              </a:rPr>
              <a:t> </a:t>
            </a:r>
            <a:r>
              <a:rPr lang="en-US" sz="3600" b="1" i="1" dirty="0" err="1">
                <a:solidFill>
                  <a:schemeClr val="tx1"/>
                </a:solidFill>
                <a:latin typeface="Times New Roman" pitchFamily="18" charset="0"/>
                <a:cs typeface="Times New Roman" pitchFamily="18" charset="0"/>
              </a:rPr>
              <a:t>hàng</a:t>
            </a:r>
            <a:r>
              <a:rPr lang="en-US" sz="3600" b="1" i="1" dirty="0">
                <a:solidFill>
                  <a:schemeClr val="tx1"/>
                </a:solidFill>
                <a:latin typeface="Times New Roman" pitchFamily="18" charset="0"/>
                <a:cs typeface="Times New Roman" pitchFamily="18" charset="0"/>
              </a:rPr>
              <a:t> </a:t>
            </a:r>
            <a:r>
              <a:rPr lang="en-US" sz="3600" b="1" i="1" dirty="0" err="1">
                <a:solidFill>
                  <a:schemeClr val="tx1"/>
                </a:solidFill>
                <a:latin typeface="Times New Roman" pitchFamily="18" charset="0"/>
                <a:cs typeface="Times New Roman" pitchFamily="18" charset="0"/>
              </a:rPr>
              <a:t>quân</a:t>
            </a:r>
            <a:r>
              <a:rPr lang="en-US" sz="3600" b="1" i="1" dirty="0">
                <a:solidFill>
                  <a:schemeClr val="tx1"/>
                </a:solidFill>
                <a:latin typeface="Times New Roman" pitchFamily="18" charset="0"/>
                <a:cs typeface="Times New Roman" pitchFamily="18" charset="0"/>
              </a:rPr>
              <a:t> </a:t>
            </a:r>
            <a:r>
              <a:rPr lang="en-US" sz="3600" b="1" i="1" dirty="0" err="1">
                <a:solidFill>
                  <a:schemeClr val="tx1"/>
                </a:solidFill>
                <a:latin typeface="Times New Roman" pitchFamily="18" charset="0"/>
                <a:cs typeface="Times New Roman" pitchFamily="18" charset="0"/>
              </a:rPr>
              <a:t>Phổ</a:t>
            </a:r>
            <a:r>
              <a:rPr lang="en-US" sz="3600" b="1" i="1" dirty="0">
                <a:solidFill>
                  <a:schemeClr val="tx1"/>
                </a:solidFill>
                <a:latin typeface="Times New Roman" pitchFamily="18" charset="0"/>
                <a:cs typeface="Times New Roman" pitchFamily="18" charset="0"/>
              </a:rPr>
              <a:t>? </a:t>
            </a:r>
          </a:p>
        </p:txBody>
      </p:sp>
      <p:sp>
        <p:nvSpPr>
          <p:cNvPr id="13315" name="TextBox 2"/>
          <p:cNvSpPr txBox="1">
            <a:spLocks noChangeArrowheads="1"/>
          </p:cNvSpPr>
          <p:nvPr/>
        </p:nvSpPr>
        <p:spPr bwMode="auto">
          <a:xfrm>
            <a:off x="647700" y="0"/>
            <a:ext cx="8434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vi-VN" sz="2800" b="1">
                <a:solidFill>
                  <a:srgbClr val="FF3300"/>
                </a:solidFill>
                <a:latin typeface="Times New Roman" pitchFamily="18" charset="0"/>
                <a:cs typeface="Times New Roman" pitchFamily="18" charset="0"/>
              </a:rPr>
              <a:t>Bài 5: CÔNG XÃ PA-RI 1871</a:t>
            </a:r>
          </a:p>
        </p:txBody>
      </p:sp>
      <p:cxnSp>
        <p:nvCxnSpPr>
          <p:cNvPr id="4" name="Straight Connector 3"/>
          <p:cNvCxnSpPr/>
          <p:nvPr/>
        </p:nvCxnSpPr>
        <p:spPr>
          <a:xfrm>
            <a:off x="-55563" y="533400"/>
            <a:ext cx="9199563" cy="0"/>
          </a:xfrm>
          <a:prstGeom prst="line">
            <a:avLst/>
          </a:prstGeom>
        </p:spPr>
        <p:style>
          <a:lnRef idx="2">
            <a:schemeClr val="accent3"/>
          </a:lnRef>
          <a:fillRef idx="0">
            <a:schemeClr val="accent3"/>
          </a:fillRef>
          <a:effectRef idx="1">
            <a:schemeClr val="accent3"/>
          </a:effectRef>
          <a:fontRef idx="minor">
            <a:schemeClr val="tx1"/>
          </a:fontRef>
        </p:style>
      </p:cxnSp>
      <p:sp>
        <p:nvSpPr>
          <p:cNvPr id="13317" name="Rectangle 6"/>
          <p:cNvSpPr>
            <a:spLocks noChangeArrowheads="1"/>
          </p:cNvSpPr>
          <p:nvPr/>
        </p:nvSpPr>
        <p:spPr bwMode="auto">
          <a:xfrm>
            <a:off x="533400" y="762000"/>
            <a:ext cx="533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vi-VN">
                <a:solidFill>
                  <a:srgbClr val="FF0000"/>
                </a:solidFill>
                <a:latin typeface="Times New Roman" pitchFamily="18" charset="0"/>
                <a:cs typeface="Times New Roman" pitchFamily="18" charset="0"/>
              </a:rPr>
              <a:t>*  Thảo luận nhóm bàn 2 phút:</a:t>
            </a:r>
            <a:endParaRPr lang="en-US" altLang="vi-VN">
              <a:latin typeface="Arial" charset="0"/>
            </a:endParaRPr>
          </a:p>
        </p:txBody>
      </p:sp>
      <p:sp>
        <p:nvSpPr>
          <p:cNvPr id="6" name="Text Box 12"/>
          <p:cNvSpPr txBox="1">
            <a:spLocks noChangeArrowheads="1"/>
          </p:cNvSpPr>
          <p:nvPr/>
        </p:nvSpPr>
        <p:spPr bwMode="auto">
          <a:xfrm>
            <a:off x="234950" y="2714625"/>
            <a:ext cx="8610600" cy="3540125"/>
          </a:xfrm>
          <a:prstGeom prst="rect">
            <a:avLst/>
          </a:prstGeom>
          <a:solidFill>
            <a:srgbClr val="FFFFFF"/>
          </a:solidFill>
          <a:ln w="9525">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a:latin typeface="Times New Roman" pitchFamily="18" charset="0"/>
                <a:cs typeface="Times New Roman" pitchFamily="18" charset="0"/>
              </a:rPr>
              <a:t>Chủ tịch Hồ Chí Minh đã nhận định: </a:t>
            </a:r>
            <a:r>
              <a:rPr lang="en-US" altLang="vi-VN">
                <a:solidFill>
                  <a:srgbClr val="0000FF"/>
                </a:solidFill>
                <a:latin typeface="Times New Roman" pitchFamily="18" charset="0"/>
                <a:cs typeface="Times New Roman" pitchFamily="18" charset="0"/>
              </a:rPr>
              <a:t>“Tư bản Pháp khi ấy như lửa cháy hai bên, bên thì Đức bắt chịu đầu hàng, bên thì cách mạng nổi trước mắt. Tư bản Pháp thề chịu nhục với Đức chứ không chịu hoà với cách mạng” → </a:t>
            </a:r>
            <a:r>
              <a:rPr lang="en-US" altLang="vi-VN">
                <a:latin typeface="Times New Roman" pitchFamily="18" charset="0"/>
                <a:cs typeface="Times New Roman" pitchFamily="18" charset="0"/>
              </a:rPr>
              <a:t>Chứng tỏ: tư sản Pháp sợ nhân dân hơn sợ  quân Đức xâm lược nên đã đầu hàng Đức để rảnh tay đối phó với nhân dân.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6350"/>
            <a:ext cx="5303838"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ES" altLang="zh-CN" sz="2800" b="1">
                <a:latin typeface="Times New Roman" pitchFamily="18" charset="0"/>
                <a:cs typeface="Times New Roman" pitchFamily="18" charset="0"/>
              </a:rPr>
              <a:t>I. SỰ THÀNH LẬP CÔNG XÃ.</a:t>
            </a:r>
            <a:r>
              <a:rPr lang="es-ES" altLang="zh-CN" sz="2800">
                <a:latin typeface="Times New Roman" pitchFamily="18" charset="0"/>
                <a:cs typeface="Times New Roman" pitchFamily="18" charset="0"/>
              </a:rPr>
              <a:t>       </a:t>
            </a:r>
            <a:endParaRPr lang="es-ES" altLang="zh-CN" sz="2800">
              <a:latin typeface="Arial" charset="0"/>
              <a:cs typeface="Times New Roman" pitchFamily="18" charset="0"/>
            </a:endParaRPr>
          </a:p>
        </p:txBody>
      </p:sp>
      <p:sp>
        <p:nvSpPr>
          <p:cNvPr id="27650" name="Rectangle 2"/>
          <p:cNvSpPr>
            <a:spLocks noChangeArrowheads="1"/>
          </p:cNvSpPr>
          <p:nvPr/>
        </p:nvSpPr>
        <p:spPr bwMode="auto">
          <a:xfrm>
            <a:off x="0" y="587375"/>
            <a:ext cx="6030913" cy="585788"/>
          </a:xfrm>
          <a:prstGeom prst="rect">
            <a:avLst/>
          </a:prstGeom>
          <a:noFill/>
          <a:ln w="9525">
            <a:noFill/>
            <a:miter lim="800000"/>
            <a:headEnd/>
            <a:tailEnd/>
          </a:ln>
          <a:effectLst/>
        </p:spPr>
        <p:txBody>
          <a:bodyPr wrap="none" anchor="ctr">
            <a:spAutoFit/>
          </a:bodyPr>
          <a:lstStyle/>
          <a:p>
            <a:pPr eaLnBrk="1" hangingPunct="1">
              <a:defRPr/>
            </a:pPr>
            <a:r>
              <a:rPr lang="pt-BR" altLang="zh-CN" sz="3200" b="1" dirty="0">
                <a:solidFill>
                  <a:schemeClr val="tx2">
                    <a:lumMod val="50000"/>
                  </a:schemeClr>
                </a:solidFill>
                <a:latin typeface="Times New Roman" pitchFamily="18" charset="0"/>
                <a:cs typeface="Times New Roman" pitchFamily="18" charset="0"/>
              </a:rPr>
              <a:t>1. Hoàn cảnh ra đời của Công xã.</a:t>
            </a:r>
            <a:endParaRPr lang="pt-BR" altLang="zh-CN" sz="3200" dirty="0">
              <a:solidFill>
                <a:schemeClr val="tx2">
                  <a:lumMod val="50000"/>
                </a:schemeClr>
              </a:solidFill>
              <a:latin typeface="Arial" panose="020B0604020202020204" pitchFamily="34" charset="0"/>
              <a:cs typeface="Arial" panose="020B0604020202020204" pitchFamily="34" charset="0"/>
            </a:endParaRPr>
          </a:p>
        </p:txBody>
      </p:sp>
      <p:sp>
        <p:nvSpPr>
          <p:cNvPr id="27651" name="Rectangle 3"/>
          <p:cNvSpPr>
            <a:spLocks noChangeArrowheads="1"/>
          </p:cNvSpPr>
          <p:nvPr/>
        </p:nvSpPr>
        <p:spPr bwMode="auto">
          <a:xfrm>
            <a:off x="0" y="1077913"/>
            <a:ext cx="91440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tabLst>
                <a:tab pos="665163" algn="l"/>
              </a:tabLst>
              <a:defRPr sz="3200">
                <a:solidFill>
                  <a:schemeClr val="tx1"/>
                </a:solidFill>
                <a:latin typeface="Calibri" pitchFamily="34" charset="0"/>
              </a:defRPr>
            </a:lvl1pPr>
            <a:lvl2pPr marL="742950" indent="-285750">
              <a:spcBef>
                <a:spcPct val="20000"/>
              </a:spcBef>
              <a:buFont typeface="Arial" charset="0"/>
              <a:buChar char="–"/>
              <a:tabLst>
                <a:tab pos="665163" algn="l"/>
              </a:tabLst>
              <a:defRPr sz="2800">
                <a:solidFill>
                  <a:schemeClr val="tx1"/>
                </a:solidFill>
                <a:latin typeface="Calibri" pitchFamily="34" charset="0"/>
              </a:defRPr>
            </a:lvl2pPr>
            <a:lvl3pPr marL="1143000" indent="-228600">
              <a:spcBef>
                <a:spcPct val="20000"/>
              </a:spcBef>
              <a:buFont typeface="Arial" charset="0"/>
              <a:buChar char="•"/>
              <a:tabLst>
                <a:tab pos="665163" algn="l"/>
              </a:tabLst>
              <a:defRPr sz="2400">
                <a:solidFill>
                  <a:schemeClr val="tx1"/>
                </a:solidFill>
                <a:latin typeface="Calibri" pitchFamily="34" charset="0"/>
              </a:defRPr>
            </a:lvl3pPr>
            <a:lvl4pPr marL="1600200" indent="-228600">
              <a:spcBef>
                <a:spcPct val="20000"/>
              </a:spcBef>
              <a:buFont typeface="Arial" charset="0"/>
              <a:buChar char="–"/>
              <a:tabLst>
                <a:tab pos="665163" algn="l"/>
              </a:tabLst>
              <a:defRPr sz="2000">
                <a:solidFill>
                  <a:schemeClr val="tx1"/>
                </a:solidFill>
                <a:latin typeface="Calibri" pitchFamily="34" charset="0"/>
              </a:defRPr>
            </a:lvl4pPr>
            <a:lvl5pPr marL="2057400" indent="-228600">
              <a:spcBef>
                <a:spcPct val="20000"/>
              </a:spcBef>
              <a:buFont typeface="Arial" charset="0"/>
              <a:buChar char="»"/>
              <a:tabLst>
                <a:tab pos="6651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6651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6651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6651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665163" algn="l"/>
              </a:tabLst>
              <a:defRPr sz="2000">
                <a:solidFill>
                  <a:schemeClr val="tx1"/>
                </a:solidFill>
                <a:latin typeface="Calibri" pitchFamily="34" charset="0"/>
              </a:defRPr>
            </a:lvl9pPr>
          </a:lstStyle>
          <a:p>
            <a:pPr eaLnBrk="1" hangingPunct="1">
              <a:spcBef>
                <a:spcPct val="0"/>
              </a:spcBef>
              <a:buFontTx/>
              <a:buNone/>
            </a:pPr>
            <a:r>
              <a:rPr lang="pt-BR" altLang="zh-CN">
                <a:latin typeface="Times New Roman" pitchFamily="18" charset="0"/>
                <a:cs typeface="Times New Roman" pitchFamily="18" charset="0"/>
              </a:rPr>
              <a:t>- Năm 1870, chiến tranh Pháp – Phổ bùng nổ =&gt; Pháp thất bại</a:t>
            </a:r>
            <a:endParaRPr lang="en-US" altLang="zh-CN">
              <a:latin typeface="Arial" charset="0"/>
              <a:cs typeface="Times New Roman" pitchFamily="18" charset="0"/>
            </a:endParaRPr>
          </a:p>
          <a:p>
            <a:pPr>
              <a:spcBef>
                <a:spcPct val="0"/>
              </a:spcBef>
              <a:buFontTx/>
              <a:buNone/>
            </a:pPr>
            <a:r>
              <a:rPr lang="pt-BR" altLang="zh-CN">
                <a:latin typeface="Times New Roman" pitchFamily="18" charset="0"/>
                <a:cs typeface="Times New Roman" pitchFamily="18" charset="0"/>
              </a:rPr>
              <a:t>- Ngày 4 – 9 – 1870, nhân dân Pa-ri khởi nghĩa lật đổ</a:t>
            </a:r>
            <a:endParaRPr lang="en-US" altLang="zh-CN">
              <a:latin typeface="Arial" charset="0"/>
            </a:endParaRPr>
          </a:p>
          <a:p>
            <a:pPr>
              <a:spcBef>
                <a:spcPct val="0"/>
              </a:spcBef>
              <a:buFontTx/>
              <a:buNone/>
            </a:pPr>
            <a:r>
              <a:rPr lang="pt-BR" altLang="zh-CN">
                <a:latin typeface="Times New Roman" pitchFamily="18" charset="0"/>
              </a:rPr>
              <a:t>chính quyền Na-pô-lê-ông III.</a:t>
            </a:r>
          </a:p>
          <a:p>
            <a:pPr>
              <a:spcBef>
                <a:spcPct val="0"/>
              </a:spcBef>
              <a:buFontTx/>
              <a:buNone/>
            </a:pPr>
            <a:r>
              <a:rPr lang="pt-BR" altLang="zh-CN" i="1">
                <a:latin typeface="Times New Roman" pitchFamily="18" charset="0"/>
                <a:sym typeface="Wingdings" pitchFamily="2" charset="2"/>
              </a:rPr>
              <a:t></a:t>
            </a:r>
            <a:r>
              <a:rPr lang="pt-BR" altLang="zh-CN" i="1">
                <a:latin typeface="Times New Roman" pitchFamily="18" charset="0"/>
              </a:rPr>
              <a:t> Chính phủ lâm thời tư sản </a:t>
            </a:r>
            <a:r>
              <a:rPr lang="pt-BR" altLang="zh-CN" i="1">
                <a:latin typeface="Times New Roman" pitchFamily="18" charset="0"/>
                <a:sym typeface="Wingdings" pitchFamily="2" charset="2"/>
              </a:rPr>
              <a:t>được thành lập</a:t>
            </a:r>
            <a:endParaRPr lang="en-US" altLang="zh-CN">
              <a:latin typeface="Arial" charset="0"/>
              <a:sym typeface="Wingdings" pitchFamily="2" charset="2"/>
            </a:endParaRPr>
          </a:p>
        </p:txBody>
      </p:sp>
      <p:sp>
        <p:nvSpPr>
          <p:cNvPr id="27652" name="Rectangle 4"/>
          <p:cNvSpPr>
            <a:spLocks noChangeArrowheads="1"/>
          </p:cNvSpPr>
          <p:nvPr/>
        </p:nvSpPr>
        <p:spPr bwMode="auto">
          <a:xfrm>
            <a:off x="152400" y="3733800"/>
            <a:ext cx="8686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pt-BR" altLang="zh-CN">
                <a:latin typeface="Times New Roman" pitchFamily="18" charset="0"/>
                <a:cs typeface="Times New Roman" pitchFamily="18" charset="0"/>
                <a:sym typeface="Wingdings" pitchFamily="2" charset="2"/>
              </a:rPr>
              <a:t>- Quân Phổ tràn vào</a:t>
            </a:r>
            <a:r>
              <a:rPr lang="pt-BR" altLang="zh-CN">
                <a:latin typeface="Times New Roman" pitchFamily="18" charset="0"/>
                <a:cs typeface="Times New Roman" pitchFamily="18" charset="0"/>
              </a:rPr>
              <a:t> nước Pháp.</a:t>
            </a:r>
            <a:endParaRPr lang="en-US" altLang="zh-CN">
              <a:latin typeface="Arial" charset="0"/>
              <a:cs typeface="Times New Roman" pitchFamily="18" charset="0"/>
              <a:sym typeface="Wingdings 3" pitchFamily="18" charset="2"/>
            </a:endParaRPr>
          </a:p>
          <a:p>
            <a:pPr>
              <a:spcBef>
                <a:spcPct val="0"/>
              </a:spcBef>
              <a:buFontTx/>
              <a:buNone/>
            </a:pPr>
            <a:r>
              <a:rPr lang="pt-BR" altLang="zh-CN">
                <a:latin typeface="Times New Roman" pitchFamily="18" charset="0"/>
                <a:cs typeface="Times New Roman" pitchFamily="18" charset="0"/>
                <a:sym typeface="Wingdings 3" pitchFamily="18" charset="2"/>
              </a:rPr>
              <a:t>+ Chính phủ tư sản vội vã đình chiến.</a:t>
            </a:r>
            <a:endParaRPr lang="en-US" altLang="zh-CN">
              <a:latin typeface="Arial" charset="0"/>
              <a:sym typeface="Wingdings 3" pitchFamily="18" charset="2"/>
            </a:endParaRPr>
          </a:p>
          <a:p>
            <a:pPr>
              <a:spcBef>
                <a:spcPct val="0"/>
              </a:spcBef>
              <a:buFontTx/>
              <a:buNone/>
            </a:pPr>
            <a:r>
              <a:rPr lang="pt-BR" altLang="zh-CN">
                <a:latin typeface="Times New Roman" pitchFamily="18" charset="0"/>
                <a:sym typeface="Wingdings 3" pitchFamily="18" charset="2"/>
              </a:rPr>
              <a:t>+ Nhân dân Pa-ri kiên quyết chiến đấu bảo vệ Tổ quốc</a:t>
            </a:r>
            <a:r>
              <a:rPr lang="pt-BR" altLang="zh-CN">
                <a:solidFill>
                  <a:srgbClr val="000000"/>
                </a:solidFill>
                <a:latin typeface="Times New Roman" pitchFamily="18" charset="0"/>
                <a:sym typeface="Wingdings 3"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fade">
                                      <p:cBhvr>
                                        <p:cTn id="7" dur="1000"/>
                                        <p:tgtEl>
                                          <p:spTgt spid="27649"/>
                                        </p:tgtEl>
                                      </p:cBhvr>
                                    </p:animEffect>
                                    <p:anim calcmode="lin" valueType="num">
                                      <p:cBhvr>
                                        <p:cTn id="8" dur="1000" fill="hold"/>
                                        <p:tgtEl>
                                          <p:spTgt spid="27649"/>
                                        </p:tgtEl>
                                        <p:attrNameLst>
                                          <p:attrName>ppt_x</p:attrName>
                                        </p:attrNameLst>
                                      </p:cBhvr>
                                      <p:tavLst>
                                        <p:tav tm="0">
                                          <p:val>
                                            <p:strVal val="#ppt_x"/>
                                          </p:val>
                                        </p:tav>
                                        <p:tav tm="100000">
                                          <p:val>
                                            <p:strVal val="#ppt_x"/>
                                          </p:val>
                                        </p:tav>
                                      </p:tavLst>
                                    </p:anim>
                                    <p:anim calcmode="lin" valueType="num">
                                      <p:cBhvr>
                                        <p:cTn id="9" dur="1000" fill="hold"/>
                                        <p:tgtEl>
                                          <p:spTgt spid="2764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65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65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2"/>
                                        </p:tgtEl>
                                        <p:attrNameLst>
                                          <p:attrName>style.visibility</p:attrName>
                                        </p:attrNameLst>
                                      </p:cBhvr>
                                      <p:to>
                                        <p:strVal val="visible"/>
                                      </p:to>
                                    </p:set>
                                    <p:animEffect transition="in" filter="fade">
                                      <p:cBhvr>
                                        <p:cTn id="22"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animBg="1"/>
      <p:bldP spid="27650" grpId="0"/>
      <p:bldP spid="27651" grpId="0"/>
      <p:bldP spid="276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304800" y="228600"/>
            <a:ext cx="8458200" cy="685800"/>
          </a:xfrm>
          <a:prstGeom prst="rect">
            <a:avLst/>
          </a:prstGeom>
          <a:gradFill rotWithShape="1">
            <a:gsLst>
              <a:gs pos="0">
                <a:srgbClr val="03D4A8"/>
              </a:gs>
              <a:gs pos="25000">
                <a:srgbClr val="21D6E0"/>
              </a:gs>
              <a:gs pos="75000">
                <a:srgbClr val="0087E6"/>
              </a:gs>
              <a:gs pos="100000">
                <a:srgbClr val="005CBF"/>
              </a:gs>
            </a:gsLst>
            <a:lin ang="5400000" scaled="1"/>
          </a:gradFill>
          <a:ln w="9525">
            <a:solidFill>
              <a:srgbClr val="000000"/>
            </a:solidFill>
            <a:miter lim="800000"/>
            <a:headEnd/>
            <a:tailEnd/>
          </a:ln>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vi-VN" sz="3600">
                <a:solidFill>
                  <a:srgbClr val="FF0000"/>
                </a:solidFill>
                <a:latin typeface="Arial" charset="0"/>
              </a:rPr>
              <a:t>CÔNG XÃ PA-RI 1871</a:t>
            </a:r>
          </a:p>
        </p:txBody>
      </p:sp>
      <p:sp>
        <p:nvSpPr>
          <p:cNvPr id="16387" name="Rectangle 8"/>
          <p:cNvSpPr>
            <a:spLocks noChangeArrowheads="1"/>
          </p:cNvSpPr>
          <p:nvPr/>
        </p:nvSpPr>
        <p:spPr bwMode="auto">
          <a:xfrm>
            <a:off x="304800" y="914400"/>
            <a:ext cx="8534400" cy="57150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vi-VN" sz="1800">
              <a:latin typeface="Arial" charset="0"/>
            </a:endParaRPr>
          </a:p>
        </p:txBody>
      </p:sp>
      <p:sp>
        <p:nvSpPr>
          <p:cNvPr id="9225" name="Text Box 9"/>
          <p:cNvSpPr txBox="1">
            <a:spLocks noChangeArrowheads="1"/>
          </p:cNvSpPr>
          <p:nvPr/>
        </p:nvSpPr>
        <p:spPr bwMode="auto">
          <a:xfrm>
            <a:off x="304800" y="914400"/>
            <a:ext cx="845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u="sng">
                <a:latin typeface="Times New Roman" pitchFamily="18" charset="0"/>
                <a:cs typeface="Times New Roman" pitchFamily="18" charset="0"/>
              </a:rPr>
              <a:t>2. Cuộc khởi nghĩa ngày 18-3-1871. Sự thành lập công xã.</a:t>
            </a:r>
          </a:p>
        </p:txBody>
      </p:sp>
      <p:sp>
        <p:nvSpPr>
          <p:cNvPr id="9226" name="Oval 10"/>
          <p:cNvSpPr>
            <a:spLocks noChangeArrowheads="1"/>
          </p:cNvSpPr>
          <p:nvPr/>
        </p:nvSpPr>
        <p:spPr bwMode="auto">
          <a:xfrm>
            <a:off x="1790700" y="1752600"/>
            <a:ext cx="5486400" cy="1676400"/>
          </a:xfrm>
          <a:prstGeom prst="ellipse">
            <a:avLst/>
          </a:prstGeom>
          <a:solidFill>
            <a:srgbClr val="00FFFF"/>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vi-VN">
                <a:solidFill>
                  <a:srgbClr val="FF0000"/>
                </a:solidFill>
                <a:latin typeface="Times New Roman" pitchFamily="18" charset="0"/>
                <a:cs typeface="Times New Roman" pitchFamily="18" charset="0"/>
              </a:rPr>
              <a:t>Nguyên nhân nào dẫn đến</a:t>
            </a:r>
          </a:p>
          <a:p>
            <a:pPr algn="ctr" eaLnBrk="1" hangingPunct="1">
              <a:spcBef>
                <a:spcPct val="0"/>
              </a:spcBef>
              <a:buFontTx/>
              <a:buNone/>
            </a:pPr>
            <a:r>
              <a:rPr lang="en-US" altLang="vi-VN">
                <a:solidFill>
                  <a:srgbClr val="FF0000"/>
                </a:solidFill>
                <a:latin typeface="Times New Roman" pitchFamily="18" charset="0"/>
                <a:cs typeface="Times New Roman" pitchFamily="18" charset="0"/>
              </a:rPr>
              <a:t> cuộc khởi nghĩa 18-3-1871 ?</a:t>
            </a:r>
          </a:p>
        </p:txBody>
      </p:sp>
      <p:sp>
        <p:nvSpPr>
          <p:cNvPr id="9227" name="Text Box 11"/>
          <p:cNvSpPr txBox="1">
            <a:spLocks noChangeArrowheads="1"/>
          </p:cNvSpPr>
          <p:nvPr/>
        </p:nvSpPr>
        <p:spPr bwMode="auto">
          <a:xfrm>
            <a:off x="304800" y="2325688"/>
            <a:ext cx="84582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vi-VN" u="sng">
                <a:solidFill>
                  <a:srgbClr val="0070C0"/>
                </a:solidFill>
                <a:latin typeface="Times New Roman" pitchFamily="18" charset="0"/>
                <a:cs typeface="Times New Roman" pitchFamily="18" charset="0"/>
              </a:rPr>
              <a:t>a/ Nguyên nhân</a:t>
            </a:r>
            <a:r>
              <a:rPr lang="en-US" altLang="vi-VN">
                <a:latin typeface="Times New Roman" pitchFamily="18" charset="0"/>
                <a:cs typeface="Times New Roman" pitchFamily="18" charset="0"/>
              </a:rPr>
              <a:t>:</a:t>
            </a:r>
          </a:p>
          <a:p>
            <a:pPr eaLnBrk="1" hangingPunct="1">
              <a:spcBef>
                <a:spcPct val="50000"/>
              </a:spcBef>
              <a:buFontTx/>
              <a:buNone/>
            </a:pPr>
            <a:r>
              <a:rPr lang="en-US" altLang="vi-VN">
                <a:latin typeface="Times New Roman" pitchFamily="18" charset="0"/>
                <a:cs typeface="Times New Roman" pitchFamily="18" charset="0"/>
              </a:rPr>
              <a:t>- Do mâu thuẫn giữa chính phủ tư sản với nhân dân Pa-ri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225"/>
                                        </p:tgtEl>
                                        <p:attrNameLst>
                                          <p:attrName>style.visibility</p:attrName>
                                        </p:attrNameLst>
                                      </p:cBhvr>
                                      <p:to>
                                        <p:strVal val="visible"/>
                                      </p:to>
                                    </p:set>
                                    <p:anim calcmode="discrete" valueType="clr">
                                      <p:cBhvr override="childStyle">
                                        <p:cTn id="7" dur="80"/>
                                        <p:tgtEl>
                                          <p:spTgt spid="92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5"/>
                                        </p:tgtEl>
                                        <p:attrNameLst>
                                          <p:attrName>fillcolor</p:attrName>
                                        </p:attrNameLst>
                                      </p:cBhvr>
                                      <p:tavLst>
                                        <p:tav tm="0">
                                          <p:val>
                                            <p:clrVal>
                                              <a:schemeClr val="accent2"/>
                                            </p:clrVal>
                                          </p:val>
                                        </p:tav>
                                        <p:tav tm="50000">
                                          <p:val>
                                            <p:clrVal>
                                              <a:schemeClr val="hlink"/>
                                            </p:clrVal>
                                          </p:val>
                                        </p:tav>
                                      </p:tavLst>
                                    </p:anim>
                                    <p:set>
                                      <p:cBhvr>
                                        <p:cTn id="9" dur="80"/>
                                        <p:tgtEl>
                                          <p:spTgt spid="922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226"/>
                                        </p:tgtEl>
                                        <p:attrNameLst>
                                          <p:attrName>style.visibility</p:attrName>
                                        </p:attrNameLst>
                                      </p:cBhvr>
                                      <p:to>
                                        <p:strVal val="visible"/>
                                      </p:to>
                                    </p:set>
                                    <p:anim calcmode="lin" valueType="num">
                                      <p:cBhvr>
                                        <p:cTn id="14" dur="1000" fill="hold"/>
                                        <p:tgtEl>
                                          <p:spTgt spid="9226"/>
                                        </p:tgtEl>
                                        <p:attrNameLst>
                                          <p:attrName>ppt_w</p:attrName>
                                        </p:attrNameLst>
                                      </p:cBhvr>
                                      <p:tavLst>
                                        <p:tav tm="0">
                                          <p:val>
                                            <p:fltVal val="0"/>
                                          </p:val>
                                        </p:tav>
                                        <p:tav tm="100000">
                                          <p:val>
                                            <p:strVal val="#ppt_w"/>
                                          </p:val>
                                        </p:tav>
                                      </p:tavLst>
                                    </p:anim>
                                    <p:anim calcmode="lin" valueType="num">
                                      <p:cBhvr>
                                        <p:cTn id="15" dur="1000" fill="hold"/>
                                        <p:tgtEl>
                                          <p:spTgt spid="9226"/>
                                        </p:tgtEl>
                                        <p:attrNameLst>
                                          <p:attrName>ppt_h</p:attrName>
                                        </p:attrNameLst>
                                      </p:cBhvr>
                                      <p:tavLst>
                                        <p:tav tm="0">
                                          <p:val>
                                            <p:fltVal val="0"/>
                                          </p:val>
                                        </p:tav>
                                        <p:tav tm="100000">
                                          <p:val>
                                            <p:strVal val="#ppt_h"/>
                                          </p:val>
                                        </p:tav>
                                      </p:tavLst>
                                    </p:anim>
                                    <p:animEffect transition="in" filter="fade">
                                      <p:cBhvr>
                                        <p:cTn id="16" dur="1000"/>
                                        <p:tgtEl>
                                          <p:spTgt spid="92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2" fill="hold" grpId="1" nodeType="clickEffect">
                                  <p:stCondLst>
                                    <p:cond delay="0"/>
                                  </p:stCondLst>
                                  <p:childTnLst>
                                    <p:anim calcmode="lin" valueType="num">
                                      <p:cBhvr additive="base">
                                        <p:cTn id="20" dur="500"/>
                                        <p:tgtEl>
                                          <p:spTgt spid="9226"/>
                                        </p:tgtEl>
                                        <p:attrNameLst>
                                          <p:attrName>ppt_x</p:attrName>
                                        </p:attrNameLst>
                                      </p:cBhvr>
                                      <p:tavLst>
                                        <p:tav tm="0">
                                          <p:val>
                                            <p:strVal val="ppt_x"/>
                                          </p:val>
                                        </p:tav>
                                        <p:tav tm="100000">
                                          <p:val>
                                            <p:strVal val="1+ppt_w/2"/>
                                          </p:val>
                                        </p:tav>
                                      </p:tavLst>
                                    </p:anim>
                                    <p:anim calcmode="lin" valueType="num">
                                      <p:cBhvr additive="base">
                                        <p:cTn id="21" dur="500"/>
                                        <p:tgtEl>
                                          <p:spTgt spid="9226"/>
                                        </p:tgtEl>
                                        <p:attrNameLst>
                                          <p:attrName>ppt_y</p:attrName>
                                        </p:attrNameLst>
                                      </p:cBhvr>
                                      <p:tavLst>
                                        <p:tav tm="0">
                                          <p:val>
                                            <p:strVal val="ppt_y"/>
                                          </p:val>
                                        </p:tav>
                                        <p:tav tm="100000">
                                          <p:val>
                                            <p:strVal val="ppt_y"/>
                                          </p:val>
                                        </p:tav>
                                      </p:tavLst>
                                    </p:anim>
                                    <p:set>
                                      <p:cBhvr>
                                        <p:cTn id="22" dur="1" fill="hold">
                                          <p:stCondLst>
                                            <p:cond delay="499"/>
                                          </p:stCondLst>
                                        </p:cTn>
                                        <p:tgtEl>
                                          <p:spTgt spid="922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9227"/>
                                        </p:tgtEl>
                                        <p:attrNameLst>
                                          <p:attrName>style.visibility</p:attrName>
                                        </p:attrNameLst>
                                      </p:cBhvr>
                                      <p:to>
                                        <p:strVal val="visible"/>
                                      </p:to>
                                    </p:set>
                                    <p:anim calcmode="lin" valueType="num">
                                      <p:cBhvr>
                                        <p:cTn id="27" dur="1000" fill="hold"/>
                                        <p:tgtEl>
                                          <p:spTgt spid="9227"/>
                                        </p:tgtEl>
                                        <p:attrNameLst>
                                          <p:attrName>ppt_w</p:attrName>
                                        </p:attrNameLst>
                                      </p:cBhvr>
                                      <p:tavLst>
                                        <p:tav tm="0">
                                          <p:val>
                                            <p:fltVal val="0"/>
                                          </p:val>
                                        </p:tav>
                                        <p:tav tm="100000">
                                          <p:val>
                                            <p:strVal val="#ppt_w"/>
                                          </p:val>
                                        </p:tav>
                                      </p:tavLst>
                                    </p:anim>
                                    <p:anim calcmode="lin" valueType="num">
                                      <p:cBhvr>
                                        <p:cTn id="28" dur="1000" fill="hold"/>
                                        <p:tgtEl>
                                          <p:spTgt spid="9227"/>
                                        </p:tgtEl>
                                        <p:attrNameLst>
                                          <p:attrName>ppt_h</p:attrName>
                                        </p:attrNameLst>
                                      </p:cBhvr>
                                      <p:tavLst>
                                        <p:tav tm="0">
                                          <p:val>
                                            <p:fltVal val="0"/>
                                          </p:val>
                                        </p:tav>
                                        <p:tav tm="100000">
                                          <p:val>
                                            <p:strVal val="#ppt_h"/>
                                          </p:val>
                                        </p:tav>
                                      </p:tavLst>
                                    </p:anim>
                                    <p:anim calcmode="lin" valueType="num">
                                      <p:cBhvr>
                                        <p:cTn id="29" dur="1000" fill="hold"/>
                                        <p:tgtEl>
                                          <p:spTgt spid="9227"/>
                                        </p:tgtEl>
                                        <p:attrNameLst>
                                          <p:attrName>style.rotation</p:attrName>
                                        </p:attrNameLst>
                                      </p:cBhvr>
                                      <p:tavLst>
                                        <p:tav tm="0">
                                          <p:val>
                                            <p:fltVal val="90"/>
                                          </p:val>
                                        </p:tav>
                                        <p:tav tm="100000">
                                          <p:val>
                                            <p:fltVal val="0"/>
                                          </p:val>
                                        </p:tav>
                                      </p:tavLst>
                                    </p:anim>
                                    <p:animEffect transition="in" filter="fade">
                                      <p:cBhvr>
                                        <p:cTn id="30" dur="10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6" grpId="0" animBg="1"/>
      <p:bldP spid="9226" grpId="1" animBg="1"/>
      <p:bldP spid="922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60&quot;/&gt;&lt;/object&gt;&lt;object type=&quot;3&quot; unique_id=&quot;10007&quot;&gt;&lt;property id=&quot;20148&quot; value=&quot;5&quot;/&gt;&lt;property id=&quot;20300&quot; value=&quot;Slide 3&quot;/&gt;&lt;property id=&quot;20307&quot; value=&quot;259&quot;/&gt;&lt;/object&gt;&lt;object type=&quot;3&quot; unique_id=&quot;10077&quot;&gt;&lt;property id=&quot;20148&quot; value=&quot;5&quot;/&gt;&lt;property id=&quot;20300&quot; value=&quot;Slide 5&quot;/&gt;&lt;property id=&quot;20307&quot; value=&quot;261&quot;/&gt;&lt;/object&gt;&lt;object type=&quot;3&quot; unique_id=&quot;10126&quot;&gt;&lt;property id=&quot;20148&quot; value=&quot;5&quot;/&gt;&lt;property id=&quot;20300&quot; value=&quot;Slide 4&quot;/&gt;&lt;property id=&quot;20307&quot; value=&quot;262&quot;/&gt;&lt;/object&gt;&lt;object type=&quot;3&quot; unique_id=&quot;10155&quot;&gt;&lt;property id=&quot;20148&quot; value=&quot;5&quot;/&gt;&lt;property id=&quot;20300&quot; value=&quot;Slide 6&quot;/&gt;&lt;property id=&quot;20307&quot; value=&quot;263&quot;/&gt;&lt;/object&gt;&lt;object type=&quot;3&quot; unique_id=&quot;10156&quot;&gt;&lt;property id=&quot;20148&quot; value=&quot;5&quot;/&gt;&lt;property id=&quot;20300&quot; value=&quot;Slide 7&quot;/&gt;&lt;property id=&quot;20307&quot; value=&quot;264&quot;/&gt;&lt;/object&gt;&lt;object type=&quot;3&quot; unique_id=&quot;10202&quot;&gt;&lt;property id=&quot;20148&quot; value=&quot;5&quot;/&gt;&lt;property id=&quot;20300&quot; value=&quot;Slide 8&quot;/&gt;&lt;property id=&quot;20307&quot; value=&quot;265&quot;/&gt;&lt;/object&gt;&lt;object type=&quot;3&quot; unique_id=&quot;10283&quot;&gt;&lt;property id=&quot;20148&quot; value=&quot;5&quot;/&gt;&lt;property id=&quot;20300&quot; value=&quot;Slide 9&quot;/&gt;&lt;property id=&quot;20307&quot; value=&quot;266&quot;/&gt;&lt;/object&gt;&lt;object type=&quot;3&quot; unique_id=&quot;10284&quot;&gt;&lt;property id=&quot;20148&quot; value=&quot;5&quot;/&gt;&lt;property id=&quot;20300&quot; value=&quot;Slide 10&quot;/&gt;&lt;property id=&quot;20307&quot; value=&quot;267&quot;/&gt;&lt;/object&gt;&lt;object type=&quot;3&quot; unique_id=&quot;10321&quot;&gt;&lt;property id=&quot;20148&quot; value=&quot;5&quot;/&gt;&lt;property id=&quot;20300&quot; value=&quot;Slide 11&quot;/&gt;&lt;property id=&quot;20307&quot; value=&quot;268&quot;/&gt;&lt;/object&gt;&lt;object type=&quot;3&quot; unique_id=&quot;10361&quot;&gt;&lt;property id=&quot;20148&quot; value=&quot;5&quot;/&gt;&lt;property id=&quot;20300&quot; value=&quot;Slide 12&quot;/&gt;&lt;property id=&quot;20307&quot; value=&quot;269&quot;/&gt;&lt;/object&gt;&lt;object type=&quot;3&quot; unique_id=&quot;10418&quot;&gt;&lt;property id=&quot;20148&quot; value=&quot;5&quot;/&gt;&lt;property id=&quot;20300&quot; value=&quot;Slide 13&quot;/&gt;&lt;property id=&quot;20307&quot; value=&quot;270&quot;/&gt;&lt;/object&gt;&lt;object type=&quot;3&quot; unique_id=&quot;10419&quot;&gt;&lt;property id=&quot;20148&quot; value=&quot;5&quot;/&gt;&lt;property id=&quot;20300&quot; value=&quot;Slide 14&quot;/&gt;&lt;property id=&quot;20307&quot; value=&quot;271&quot;/&gt;&lt;/object&gt;&lt;object type=&quot;3&quot; unique_id=&quot;10520&quot;&gt;&lt;property id=&quot;20148&quot; value=&quot;5&quot;/&gt;&lt;property id=&quot;20300&quot; value=&quot;Slide 17&quot;/&gt;&lt;property id=&quot;20307&quot; value=&quot;273&quot;/&gt;&lt;/object&gt;&lt;object type=&quot;3&quot; unique_id=&quot;10611&quot;&gt;&lt;property id=&quot;20148&quot; value=&quot;5&quot;/&gt;&lt;property id=&quot;20300&quot; value=&quot;Slide 15&quot;/&gt;&lt;property id=&quot;20307&quot; value=&quot;274&quot;/&gt;&lt;/object&gt;&lt;object type=&quot;3&quot; unique_id=&quot;10707&quot;&gt;&lt;property id=&quot;20148&quot; value=&quot;5&quot;/&gt;&lt;property id=&quot;20300&quot; value=&quot;Slide 16&quot;/&gt;&lt;property id=&quot;20307&quot; value=&quot;275&quot;/&gt;&lt;/object&gt;&lt;object type=&quot;3&quot; unique_id=&quot;10786&quot;&gt;&lt;property id=&quot;20148&quot; value=&quot;5&quot;/&gt;&lt;property id=&quot;20300&quot; value=&quot;Slide 18&quot;/&gt;&lt;property id=&quot;20307&quot; value=&quot;277&quot;/&gt;&lt;/object&gt;&lt;object type=&quot;3&quot; unique_id=&quot;10871&quot;&gt;&lt;property id=&quot;20148&quot; value=&quot;5&quot;/&gt;&lt;property id=&quot;20300&quot; value=&quot;Slide 19&quot;/&gt;&lt;property id=&quot;20307&quot; value=&quot;278&quot;/&gt;&lt;/object&gt;&lt;object type=&quot;3&quot; unique_id=&quot;10872&quot;&gt;&lt;property id=&quot;20148&quot; value=&quot;5&quot;/&gt;&lt;property id=&quot;20300&quot; value=&quot;Slide 20&quot;/&gt;&lt;property id=&quot;20307&quot; value=&quot;279&quot;/&gt;&lt;/object&gt;&lt;object type=&quot;3&quot; unique_id=&quot;10965&quot;&gt;&lt;property id=&quot;20148&quot; value=&quot;5&quot;/&gt;&lt;property id=&quot;20300&quot; value=&quot;Slide 21&quot;/&gt;&lt;property id=&quot;20307&quot; value=&quot;280&quot;/&gt;&lt;/object&gt;&lt;object type=&quot;3&quot; unique_id=&quot;10966&quot;&gt;&lt;property id=&quot;20148&quot; value=&quot;5&quot;/&gt;&lt;property id=&quot;20300&quot; value=&quot;Slide 22&quot;/&gt;&lt;property id=&quot;20307&quot; value=&quot;281&quot;/&gt;&lt;/object&gt;&lt;object type=&quot;3&quot; unique_id=&quot;11067&quot;&gt;&lt;property id=&quot;20148&quot; value=&quot;5&quot;/&gt;&lt;property id=&quot;20300&quot; value=&quot;Slide 23&quot;/&gt;&lt;property id=&quot;20307&quot; value=&quot;282&quot;/&gt;&lt;/object&gt;&lt;object type=&quot;3&quot; unique_id=&quot;11068&quot;&gt;&lt;property id=&quot;20148&quot; value=&quot;5&quot;/&gt;&lt;property id=&quot;20300&quot; value=&quot;Slide 25&quot;/&gt;&lt;property id=&quot;20307&quot; value=&quot;283&quot;/&gt;&lt;/object&gt;&lt;object type=&quot;3&quot; unique_id=&quot;11231&quot;&gt;&lt;property id=&quot;20148&quot; value=&quot;5&quot;/&gt;&lt;property id=&quot;20300&quot; value=&quot;Slide 24&quot;/&gt;&lt;property id=&quot;20307&quot; value=&quot;284&quot;/&gt;&lt;/object&gt;&lt;object type=&quot;3&quot; unique_id=&quot;11232&quot;&gt;&lt;property id=&quot;20148&quot; value=&quot;5&quot;/&gt;&lt;property id=&quot;20300&quot; value=&quot;Slide 27&quot;/&gt;&lt;property id=&quot;20307&quot; value=&quot;285&quot;/&gt;&lt;/object&gt;&lt;object type=&quot;3&quot; unique_id=&quot;11320&quot;&gt;&lt;property id=&quot;20148&quot; value=&quot;5&quot;/&gt;&lt;property id=&quot;20300&quot; value=&quot;Slide 26&quot;/&gt;&lt;property id=&quot;20307&quot; value=&quot;28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1313</Words>
  <Application>Microsoft Office PowerPoint</Application>
  <PresentationFormat>On-screen Show (4:3)</PresentationFormat>
  <Paragraphs>175</Paragraphs>
  <Slides>25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Times New Roman</vt:lpstr>
      <vt:lpstr>SimSun</vt:lpstr>
      <vt:lpstr>Wingdings</vt:lpstr>
      <vt:lpstr>Wingdings 3</vt:lpstr>
      <vt:lpstr>VNI-Times</vt:lpstr>
      <vt:lpstr>VNI-Duff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PAC</dc:creator>
  <cp:lastModifiedBy>Administrator</cp:lastModifiedBy>
  <cp:revision>81</cp:revision>
  <dcterms:created xsi:type="dcterms:W3CDTF">2014-09-28T12:11:55Z</dcterms:created>
  <dcterms:modified xsi:type="dcterms:W3CDTF">2023-03-29T02:59:42Z</dcterms:modified>
</cp:coreProperties>
</file>