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0"/>
  </p:notesMasterIdLst>
  <p:sldIdLst>
    <p:sldId id="272" r:id="rId2"/>
    <p:sldId id="257" r:id="rId3"/>
    <p:sldId id="258" r:id="rId4"/>
    <p:sldId id="274" r:id="rId5"/>
    <p:sldId id="25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9" r:id="rId15"/>
    <p:sldId id="267" r:id="rId16"/>
    <p:sldId id="281" r:id="rId17"/>
    <p:sldId id="278" r:id="rId18"/>
    <p:sldId id="280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39A8C-7A70-4550-A522-9074AADD85F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E5766-8447-4AA9-B092-12AB825D9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9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95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02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83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2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13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48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20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96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2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13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4297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27415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0" y="4779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510469" y="4755905"/>
            <a:ext cx="817859" cy="817646"/>
            <a:chOff x="813569" y="4603505"/>
            <a:chExt cx="817859" cy="817646"/>
          </a:xfrm>
        </p:grpSpPr>
        <p:sp>
          <p:nvSpPr>
            <p:cNvPr id="67" name="Google Shape;67;p4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7781153" y="-266037"/>
            <a:ext cx="742244" cy="742244"/>
            <a:chOff x="7072361" y="-871003"/>
            <a:chExt cx="1042917" cy="1042917"/>
          </a:xfrm>
        </p:grpSpPr>
        <p:sp>
          <p:nvSpPr>
            <p:cNvPr id="89" name="Google Shape;89;p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028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7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8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0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8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1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1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3DDD6-5E87-4A74-8D9D-C40F10258FA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0407792A-7E10-48BF-8911-C82DDC377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5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file:///D:\TH&#7842;O%202021-2022\SINH%209\Qu&#225;%20tr&#236;nh%20t&#7893;ng%20h&#7907;p%20ARN.web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7"/>
          <p:cNvSpPr txBox="1">
            <a:spLocks noGrp="1"/>
          </p:cNvSpPr>
          <p:nvPr>
            <p:ph type="ctrTitle"/>
          </p:nvPr>
        </p:nvSpPr>
        <p:spPr>
          <a:xfrm>
            <a:off x="267844" y="1165514"/>
            <a:ext cx="4304156" cy="19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TIẾT 3: 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MỐI QUAN HỆ GIỮA GEN VÀ ARN 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71D9E89-7986-4C70-A6E1-FF837D7C98B8}"/>
              </a:ext>
            </a:extLst>
          </p:cNvPr>
          <p:cNvPicPr/>
          <p:nvPr/>
        </p:nvPicPr>
        <p:blipFill rotWithShape="1">
          <a:blip r:embed="rId3"/>
          <a:srcRect l="15000" t="29259" r="56666"/>
          <a:stretch/>
        </p:blipFill>
        <p:spPr>
          <a:xfrm>
            <a:off x="4572000" y="-8659"/>
            <a:ext cx="38862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C27A3C-CD2F-47F6-9AD1-B140A3FD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hlinkClick r:id="rId2" action="ppaction://hlinkfile"/>
            <a:extLst>
              <a:ext uri="{FF2B5EF4-FFF2-40B4-BE49-F238E27FC236}">
                <a16:creationId xmlns:a16="http://schemas.microsoft.com/office/drawing/2014/main" id="{12182570-63DA-41B0-828A-2F15D84E75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9" y="4551219"/>
            <a:ext cx="6159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86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F3B60D-BDD1-40D6-821B-F15863BB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8E7E0-4142-42D5-AA55-B007E64365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7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4CA279-DE98-40EA-A32B-E35200E4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B4AC6-3CF0-43A8-8E34-34F761B3EE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073" y="3969327"/>
            <a:ext cx="2753591" cy="1039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2240" y="3969327"/>
            <a:ext cx="2753591" cy="1039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63120" y="3969327"/>
            <a:ext cx="2753591" cy="10390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229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D2B114-F207-4712-BA62-84AB0A75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C1019-0362-47E5-B9D3-7DB9F8DE77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27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0018"/>
            <a:ext cx="81153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400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4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4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ARN:</a:t>
            </a:r>
            <a:r>
              <a:rPr lang="en-US" sz="24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nuclêôtít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77" y="175608"/>
            <a:ext cx="6765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ARN ĐƯỢC TỔNG HỢP THEO NGUYÊN TẮC NÀO? </a:t>
            </a:r>
            <a:endParaRPr lang="en-US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0" y="1610591"/>
            <a:ext cx="8395855" cy="32458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182700-F0A5-4074-9AD3-E2AECDF1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5C790-1CDC-4E6E-A208-2C36C56D3D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7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 rot="-915038">
            <a:off x="4531519" y="215504"/>
            <a:ext cx="1257300" cy="1697831"/>
            <a:chOff x="3545" y="645"/>
            <a:chExt cx="1104" cy="1389"/>
          </a:xfrm>
        </p:grpSpPr>
        <p:sp>
          <p:nvSpPr>
            <p:cNvPr id="20551" name="Freeform 4"/>
            <p:cNvSpPr>
              <a:spLocks/>
            </p:cNvSpPr>
            <p:nvPr/>
          </p:nvSpPr>
          <p:spPr bwMode="auto">
            <a:xfrm>
              <a:off x="3545" y="1008"/>
              <a:ext cx="1104" cy="864"/>
            </a:xfrm>
            <a:custGeom>
              <a:avLst/>
              <a:gdLst>
                <a:gd name="T0" fmla="*/ 1039 w 1121"/>
                <a:gd name="T1" fmla="*/ 277 h 849"/>
                <a:gd name="T2" fmla="*/ 616 w 1121"/>
                <a:gd name="T3" fmla="*/ 66 h 849"/>
                <a:gd name="T4" fmla="*/ 60 w 1121"/>
                <a:gd name="T5" fmla="*/ 678 h 849"/>
                <a:gd name="T6" fmla="*/ 255 w 1121"/>
                <a:gd name="T7" fmla="*/ 844 h 849"/>
                <a:gd name="T8" fmla="*/ 757 w 1121"/>
                <a:gd name="T9" fmla="*/ 180 h 849"/>
                <a:gd name="T10" fmla="*/ 1039 w 1121"/>
                <a:gd name="T11" fmla="*/ 277 h 8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1"/>
                <a:gd name="T19" fmla="*/ 0 h 849"/>
                <a:gd name="T20" fmla="*/ 1121 w 1121"/>
                <a:gd name="T21" fmla="*/ 849 h 8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1" h="849">
                  <a:moveTo>
                    <a:pt x="1121" y="253"/>
                  </a:moveTo>
                  <a:cubicBezTo>
                    <a:pt x="1113" y="205"/>
                    <a:pt x="841" y="0"/>
                    <a:pt x="665" y="61"/>
                  </a:cubicBezTo>
                  <a:cubicBezTo>
                    <a:pt x="489" y="122"/>
                    <a:pt x="130" y="502"/>
                    <a:pt x="65" y="621"/>
                  </a:cubicBezTo>
                  <a:cubicBezTo>
                    <a:pt x="0" y="740"/>
                    <a:pt x="150" y="849"/>
                    <a:pt x="275" y="773"/>
                  </a:cubicBezTo>
                  <a:cubicBezTo>
                    <a:pt x="400" y="697"/>
                    <a:pt x="676" y="252"/>
                    <a:pt x="817" y="165"/>
                  </a:cubicBezTo>
                  <a:cubicBezTo>
                    <a:pt x="958" y="78"/>
                    <a:pt x="1058" y="235"/>
                    <a:pt x="1121" y="253"/>
                  </a:cubicBezTo>
                  <a:close/>
                </a:path>
              </a:pathLst>
            </a:custGeom>
            <a:solidFill>
              <a:srgbClr val="00FFCC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52" name="Text Box 5"/>
            <p:cNvSpPr txBox="1">
              <a:spLocks noChangeArrowheads="1"/>
            </p:cNvSpPr>
            <p:nvPr/>
          </p:nvSpPr>
          <p:spPr bwMode="auto">
            <a:xfrm rot="18768040">
              <a:off x="3529" y="1079"/>
              <a:ext cx="138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13" b="1">
                  <a:solidFill>
                    <a:srgbClr val="0000FF"/>
                  </a:solidFill>
                  <a:latin typeface=".VnTimeH" panose="020B7200000000000000" pitchFamily="34" charset="0"/>
                </a:rPr>
                <a:t>CÊu t¹o HH</a:t>
              </a:r>
            </a:p>
            <a:p>
              <a:pPr>
                <a:spcBef>
                  <a:spcPct val="50000"/>
                </a:spcBef>
              </a:pPr>
              <a:endParaRPr lang="en-US" altLang="en-US" sz="1500" b="1">
                <a:solidFill>
                  <a:srgbClr val="0000FF"/>
                </a:solidFill>
                <a:latin typeface=".VnTimeH" panose="020B7200000000000000" pitchFamily="34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86450" y="457200"/>
            <a:ext cx="1828800" cy="482203"/>
            <a:chOff x="3264" y="0"/>
            <a:chExt cx="1296" cy="405"/>
          </a:xfrm>
        </p:grpSpPr>
        <p:sp>
          <p:nvSpPr>
            <p:cNvPr id="20549" name="AutoShape 7"/>
            <p:cNvSpPr>
              <a:spLocks noChangeArrowheads="1"/>
            </p:cNvSpPr>
            <p:nvPr/>
          </p:nvSpPr>
          <p:spPr bwMode="auto">
            <a:xfrm>
              <a:off x="3264" y="68"/>
              <a:ext cx="96" cy="96"/>
            </a:xfrm>
            <a:prstGeom prst="flowChartExtract">
              <a:avLst/>
            </a:prstGeom>
            <a:noFill/>
            <a:ln w="34925">
              <a:solidFill>
                <a:srgbClr val="00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1200">
                <a:solidFill>
                  <a:srgbClr val="00FF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550" name="Text Box 8"/>
            <p:cNvSpPr txBox="1">
              <a:spLocks noChangeArrowheads="1"/>
            </p:cNvSpPr>
            <p:nvPr/>
          </p:nvSpPr>
          <p:spPr bwMode="auto">
            <a:xfrm>
              <a:off x="3360" y="0"/>
              <a:ext cx="120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013" b="1">
                  <a:solidFill>
                    <a:schemeClr val="tx2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1013">
                  <a:solidFill>
                    <a:schemeClr val="tx2"/>
                  </a:solidFill>
                  <a:latin typeface="Arial Black" panose="020B0A04020102020204" pitchFamily="34" charset="0"/>
                </a:rPr>
                <a:t>C ,H, O, N , P.</a:t>
              </a:r>
            </a:p>
            <a:p>
              <a:pPr>
                <a:spcBef>
                  <a:spcPct val="50000"/>
                </a:spcBef>
              </a:pPr>
              <a:endParaRPr lang="en-US" altLang="en-US" sz="1013" b="1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97321" name="Freeform 9"/>
          <p:cNvSpPr>
            <a:spLocks/>
          </p:cNvSpPr>
          <p:nvPr/>
        </p:nvSpPr>
        <p:spPr bwMode="auto">
          <a:xfrm>
            <a:off x="5038725" y="4089797"/>
            <a:ext cx="3044429" cy="504825"/>
          </a:xfrm>
          <a:custGeom>
            <a:avLst/>
            <a:gdLst>
              <a:gd name="T0" fmla="*/ 2147483647 w 2557"/>
              <a:gd name="T1" fmla="*/ 2147483647 h 424"/>
              <a:gd name="T2" fmla="*/ 2147483647 w 2557"/>
              <a:gd name="T3" fmla="*/ 2147483647 h 424"/>
              <a:gd name="T4" fmla="*/ 2147483647 w 2557"/>
              <a:gd name="T5" fmla="*/ 2147483647 h 424"/>
              <a:gd name="T6" fmla="*/ 2147483647 w 2557"/>
              <a:gd name="T7" fmla="*/ 2147483647 h 424"/>
              <a:gd name="T8" fmla="*/ 2147483647 w 2557"/>
              <a:gd name="T9" fmla="*/ 2147483647 h 424"/>
              <a:gd name="T10" fmla="*/ 2147483647 w 2557"/>
              <a:gd name="T11" fmla="*/ 2147483647 h 424"/>
              <a:gd name="T12" fmla="*/ 2147483647 w 2557"/>
              <a:gd name="T13" fmla="*/ 2147483647 h 4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57"/>
              <a:gd name="T22" fmla="*/ 0 h 424"/>
              <a:gd name="T23" fmla="*/ 2557 w 2557"/>
              <a:gd name="T24" fmla="*/ 424 h 4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57" h="424">
                <a:moveTo>
                  <a:pt x="2537" y="315"/>
                </a:moveTo>
                <a:cubicBezTo>
                  <a:pt x="2557" y="308"/>
                  <a:pt x="834" y="380"/>
                  <a:pt x="484" y="336"/>
                </a:cubicBezTo>
                <a:cubicBezTo>
                  <a:pt x="134" y="292"/>
                  <a:pt x="459" y="95"/>
                  <a:pt x="436" y="51"/>
                </a:cubicBezTo>
                <a:cubicBezTo>
                  <a:pt x="413" y="7"/>
                  <a:pt x="358" y="71"/>
                  <a:pt x="344" y="71"/>
                </a:cubicBezTo>
                <a:cubicBezTo>
                  <a:pt x="330" y="71"/>
                  <a:pt x="350" y="0"/>
                  <a:pt x="353" y="51"/>
                </a:cubicBezTo>
                <a:cubicBezTo>
                  <a:pt x="356" y="103"/>
                  <a:pt x="0" y="336"/>
                  <a:pt x="364" y="380"/>
                </a:cubicBezTo>
                <a:cubicBezTo>
                  <a:pt x="728" y="424"/>
                  <a:pt x="2517" y="322"/>
                  <a:pt x="2537" y="315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sp>
        <p:nvSpPr>
          <p:cNvPr id="397322" name="Text Box 10"/>
          <p:cNvSpPr txBox="1">
            <a:spLocks noChangeArrowheads="1"/>
          </p:cNvSpPr>
          <p:nvPr/>
        </p:nvSpPr>
        <p:spPr bwMode="auto">
          <a:xfrm>
            <a:off x="5601891" y="4176713"/>
            <a:ext cx="25717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000000"/>
                </a:solidFill>
              </a:rPr>
              <a:t>mARN</a:t>
            </a:r>
          </a:p>
        </p:txBody>
      </p:sp>
      <p:sp>
        <p:nvSpPr>
          <p:cNvPr id="397323" name="Freeform 11"/>
          <p:cNvSpPr>
            <a:spLocks/>
          </p:cNvSpPr>
          <p:nvPr/>
        </p:nvSpPr>
        <p:spPr bwMode="auto">
          <a:xfrm>
            <a:off x="4699397" y="4035029"/>
            <a:ext cx="3261122" cy="848915"/>
          </a:xfrm>
          <a:custGeom>
            <a:avLst/>
            <a:gdLst>
              <a:gd name="T0" fmla="*/ 2147483647 w 2739"/>
              <a:gd name="T1" fmla="*/ 2147483647 h 713"/>
              <a:gd name="T2" fmla="*/ 2147483647 w 2739"/>
              <a:gd name="T3" fmla="*/ 2147483647 h 713"/>
              <a:gd name="T4" fmla="*/ 2147483647 w 2739"/>
              <a:gd name="T5" fmla="*/ 2147483647 h 713"/>
              <a:gd name="T6" fmla="*/ 2147483647 w 2739"/>
              <a:gd name="T7" fmla="*/ 2147483647 h 713"/>
              <a:gd name="T8" fmla="*/ 2147483647 w 2739"/>
              <a:gd name="T9" fmla="*/ 2147483647 h 713"/>
              <a:gd name="T10" fmla="*/ 2147483647 w 2739"/>
              <a:gd name="T11" fmla="*/ 2147483647 h 713"/>
              <a:gd name="T12" fmla="*/ 2147483647 w 2739"/>
              <a:gd name="T13" fmla="*/ 2147483647 h 7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9"/>
              <a:gd name="T22" fmla="*/ 0 h 713"/>
              <a:gd name="T23" fmla="*/ 2739 w 2739"/>
              <a:gd name="T24" fmla="*/ 713 h 7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9" h="713">
                <a:moveTo>
                  <a:pt x="2718" y="641"/>
                </a:moveTo>
                <a:cubicBezTo>
                  <a:pt x="2739" y="633"/>
                  <a:pt x="803" y="665"/>
                  <a:pt x="472" y="574"/>
                </a:cubicBezTo>
                <a:cubicBezTo>
                  <a:pt x="141" y="483"/>
                  <a:pt x="688" y="179"/>
                  <a:pt x="731" y="96"/>
                </a:cubicBezTo>
                <a:cubicBezTo>
                  <a:pt x="775" y="13"/>
                  <a:pt x="742" y="79"/>
                  <a:pt x="731" y="78"/>
                </a:cubicBezTo>
                <a:cubicBezTo>
                  <a:pt x="720" y="78"/>
                  <a:pt x="728" y="0"/>
                  <a:pt x="663" y="90"/>
                </a:cubicBezTo>
                <a:cubicBezTo>
                  <a:pt x="598" y="181"/>
                  <a:pt x="0" y="529"/>
                  <a:pt x="343" y="621"/>
                </a:cubicBezTo>
                <a:cubicBezTo>
                  <a:pt x="686" y="713"/>
                  <a:pt x="2697" y="649"/>
                  <a:pt x="2718" y="641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auto">
          <a:xfrm>
            <a:off x="5373291" y="4519613"/>
            <a:ext cx="24003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000000"/>
                </a:solidFill>
              </a:rPr>
              <a:t>tARN</a:t>
            </a:r>
          </a:p>
        </p:txBody>
      </p:sp>
      <p:sp>
        <p:nvSpPr>
          <p:cNvPr id="397325" name="Freeform 13"/>
          <p:cNvSpPr>
            <a:spLocks/>
          </p:cNvSpPr>
          <p:nvPr/>
        </p:nvSpPr>
        <p:spPr bwMode="auto">
          <a:xfrm>
            <a:off x="3702844" y="4063603"/>
            <a:ext cx="4026694" cy="1194197"/>
          </a:xfrm>
          <a:custGeom>
            <a:avLst/>
            <a:gdLst>
              <a:gd name="T0" fmla="*/ 2147483647 w 3382"/>
              <a:gd name="T1" fmla="*/ 2147483647 h 1003"/>
              <a:gd name="T2" fmla="*/ 2147483647 w 3382"/>
              <a:gd name="T3" fmla="*/ 2147483647 h 1003"/>
              <a:gd name="T4" fmla="*/ 2147483647 w 3382"/>
              <a:gd name="T5" fmla="*/ 2147483647 h 1003"/>
              <a:gd name="T6" fmla="*/ 2147483647 w 3382"/>
              <a:gd name="T7" fmla="*/ 2147483647 h 1003"/>
              <a:gd name="T8" fmla="*/ 2147483647 w 3382"/>
              <a:gd name="T9" fmla="*/ 2147483647 h 1003"/>
              <a:gd name="T10" fmla="*/ 2147483647 w 3382"/>
              <a:gd name="T11" fmla="*/ 2147483647 h 1003"/>
              <a:gd name="T12" fmla="*/ 2147483647 w 3382"/>
              <a:gd name="T13" fmla="*/ 2147483647 h 10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82"/>
              <a:gd name="T22" fmla="*/ 0 h 1003"/>
              <a:gd name="T23" fmla="*/ 3382 w 3382"/>
              <a:gd name="T24" fmla="*/ 1003 h 100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82" h="1003">
                <a:moveTo>
                  <a:pt x="3382" y="858"/>
                </a:moveTo>
                <a:cubicBezTo>
                  <a:pt x="3202" y="857"/>
                  <a:pt x="694" y="1003"/>
                  <a:pt x="347" y="881"/>
                </a:cubicBezTo>
                <a:cubicBezTo>
                  <a:pt x="0" y="759"/>
                  <a:pt x="1110" y="256"/>
                  <a:pt x="1302" y="128"/>
                </a:cubicBezTo>
                <a:cubicBezTo>
                  <a:pt x="1494" y="0"/>
                  <a:pt x="1640" y="8"/>
                  <a:pt x="1502" y="115"/>
                </a:cubicBezTo>
                <a:cubicBezTo>
                  <a:pt x="1364" y="222"/>
                  <a:pt x="487" y="640"/>
                  <a:pt x="475" y="769"/>
                </a:cubicBezTo>
                <a:cubicBezTo>
                  <a:pt x="463" y="898"/>
                  <a:pt x="946" y="874"/>
                  <a:pt x="1430" y="889"/>
                </a:cubicBezTo>
                <a:cubicBezTo>
                  <a:pt x="1914" y="904"/>
                  <a:pt x="2975" y="865"/>
                  <a:pt x="3382" y="85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sp>
        <p:nvSpPr>
          <p:cNvPr id="397326" name="Text Box 14"/>
          <p:cNvSpPr txBox="1">
            <a:spLocks noChangeArrowheads="1"/>
          </p:cNvSpPr>
          <p:nvPr/>
        </p:nvSpPr>
        <p:spPr bwMode="auto">
          <a:xfrm>
            <a:off x="4344591" y="4817269"/>
            <a:ext cx="41719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500" b="1">
                <a:solidFill>
                  <a:srgbClr val="000000"/>
                </a:solidFill>
              </a:rPr>
              <a:t>rARN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 rot="-2380247">
            <a:off x="5663804" y="2106216"/>
            <a:ext cx="932259" cy="1446609"/>
            <a:chOff x="2736" y="2400"/>
            <a:chExt cx="783" cy="1215"/>
          </a:xfrm>
        </p:grpSpPr>
        <p:sp>
          <p:nvSpPr>
            <p:cNvPr id="20547" name="Freeform 16"/>
            <p:cNvSpPr>
              <a:spLocks/>
            </p:cNvSpPr>
            <p:nvPr/>
          </p:nvSpPr>
          <p:spPr bwMode="auto">
            <a:xfrm>
              <a:off x="2736" y="2400"/>
              <a:ext cx="783" cy="1160"/>
            </a:xfrm>
            <a:custGeom>
              <a:avLst/>
              <a:gdLst>
                <a:gd name="T0" fmla="*/ 660 w 783"/>
                <a:gd name="T1" fmla="*/ 1058 h 1160"/>
                <a:gd name="T2" fmla="*/ 713 w 783"/>
                <a:gd name="T3" fmla="*/ 805 h 1160"/>
                <a:gd name="T4" fmla="*/ 241 w 783"/>
                <a:gd name="T5" fmla="*/ 85 h 1160"/>
                <a:gd name="T6" fmla="*/ 58 w 783"/>
                <a:gd name="T7" fmla="*/ 291 h 1160"/>
                <a:gd name="T8" fmla="*/ 587 w 783"/>
                <a:gd name="T9" fmla="*/ 954 h 1160"/>
                <a:gd name="T10" fmla="*/ 463 w 783"/>
                <a:gd name="T11" fmla="*/ 1143 h 1160"/>
                <a:gd name="T12" fmla="*/ 660 w 783"/>
                <a:gd name="T13" fmla="*/ 1058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3"/>
                <a:gd name="T22" fmla="*/ 0 h 1160"/>
                <a:gd name="T23" fmla="*/ 783 w 783"/>
                <a:gd name="T24" fmla="*/ 1160 h 1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3" h="1160">
                  <a:moveTo>
                    <a:pt x="660" y="1058"/>
                  </a:moveTo>
                  <a:cubicBezTo>
                    <a:pt x="670" y="1014"/>
                    <a:pt x="783" y="967"/>
                    <a:pt x="713" y="805"/>
                  </a:cubicBezTo>
                  <a:cubicBezTo>
                    <a:pt x="643" y="644"/>
                    <a:pt x="350" y="172"/>
                    <a:pt x="241" y="85"/>
                  </a:cubicBezTo>
                  <a:cubicBezTo>
                    <a:pt x="131" y="0"/>
                    <a:pt x="0" y="146"/>
                    <a:pt x="58" y="291"/>
                  </a:cubicBezTo>
                  <a:cubicBezTo>
                    <a:pt x="116" y="435"/>
                    <a:pt x="520" y="812"/>
                    <a:pt x="587" y="954"/>
                  </a:cubicBezTo>
                  <a:cubicBezTo>
                    <a:pt x="654" y="1096"/>
                    <a:pt x="451" y="1126"/>
                    <a:pt x="463" y="1143"/>
                  </a:cubicBezTo>
                  <a:cubicBezTo>
                    <a:pt x="475" y="1160"/>
                    <a:pt x="619" y="1076"/>
                    <a:pt x="660" y="1058"/>
                  </a:cubicBezTo>
                  <a:close/>
                </a:path>
              </a:pathLst>
            </a:custGeom>
            <a:solidFill>
              <a:srgbClr val="00FFCC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48" name="Text Box 17"/>
            <p:cNvSpPr txBox="1">
              <a:spLocks noChangeArrowheads="1"/>
            </p:cNvSpPr>
            <p:nvPr/>
          </p:nvSpPr>
          <p:spPr bwMode="auto">
            <a:xfrm rot="3114109">
              <a:off x="2499" y="2765"/>
              <a:ext cx="1139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500" b="1">
                  <a:solidFill>
                    <a:srgbClr val="0000FF"/>
                  </a:solidFill>
                  <a:latin typeface=".VnTime" panose="020B7200000000000000" pitchFamily="34" charset="0"/>
                </a:rPr>
                <a:t>cÊu tróc KG</a:t>
              </a:r>
            </a:p>
            <a:p>
              <a:pPr>
                <a:spcBef>
                  <a:spcPct val="50000"/>
                </a:spcBef>
              </a:pPr>
              <a:endParaRPr lang="en-US" altLang="en-US" sz="15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-751848">
            <a:off x="4839891" y="2800350"/>
            <a:ext cx="932259" cy="1398985"/>
            <a:chOff x="2736" y="2385"/>
            <a:chExt cx="783" cy="1175"/>
          </a:xfrm>
        </p:grpSpPr>
        <p:sp>
          <p:nvSpPr>
            <p:cNvPr id="20545" name="Freeform 19"/>
            <p:cNvSpPr>
              <a:spLocks/>
            </p:cNvSpPr>
            <p:nvPr/>
          </p:nvSpPr>
          <p:spPr bwMode="auto">
            <a:xfrm>
              <a:off x="2736" y="2400"/>
              <a:ext cx="783" cy="1160"/>
            </a:xfrm>
            <a:custGeom>
              <a:avLst/>
              <a:gdLst>
                <a:gd name="T0" fmla="*/ 660 w 783"/>
                <a:gd name="T1" fmla="*/ 1058 h 1160"/>
                <a:gd name="T2" fmla="*/ 713 w 783"/>
                <a:gd name="T3" fmla="*/ 805 h 1160"/>
                <a:gd name="T4" fmla="*/ 241 w 783"/>
                <a:gd name="T5" fmla="*/ 85 h 1160"/>
                <a:gd name="T6" fmla="*/ 58 w 783"/>
                <a:gd name="T7" fmla="*/ 291 h 1160"/>
                <a:gd name="T8" fmla="*/ 587 w 783"/>
                <a:gd name="T9" fmla="*/ 954 h 1160"/>
                <a:gd name="T10" fmla="*/ 463 w 783"/>
                <a:gd name="T11" fmla="*/ 1143 h 1160"/>
                <a:gd name="T12" fmla="*/ 660 w 783"/>
                <a:gd name="T13" fmla="*/ 1058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3"/>
                <a:gd name="T22" fmla="*/ 0 h 1160"/>
                <a:gd name="T23" fmla="*/ 783 w 783"/>
                <a:gd name="T24" fmla="*/ 1160 h 1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3" h="1160">
                  <a:moveTo>
                    <a:pt x="660" y="1058"/>
                  </a:moveTo>
                  <a:cubicBezTo>
                    <a:pt x="670" y="1014"/>
                    <a:pt x="783" y="967"/>
                    <a:pt x="713" y="805"/>
                  </a:cubicBezTo>
                  <a:cubicBezTo>
                    <a:pt x="643" y="644"/>
                    <a:pt x="350" y="172"/>
                    <a:pt x="241" y="85"/>
                  </a:cubicBezTo>
                  <a:cubicBezTo>
                    <a:pt x="131" y="0"/>
                    <a:pt x="0" y="146"/>
                    <a:pt x="58" y="291"/>
                  </a:cubicBezTo>
                  <a:cubicBezTo>
                    <a:pt x="116" y="435"/>
                    <a:pt x="520" y="812"/>
                    <a:pt x="587" y="954"/>
                  </a:cubicBezTo>
                  <a:cubicBezTo>
                    <a:pt x="654" y="1096"/>
                    <a:pt x="451" y="1126"/>
                    <a:pt x="463" y="1143"/>
                  </a:cubicBezTo>
                  <a:cubicBezTo>
                    <a:pt x="475" y="1160"/>
                    <a:pt x="619" y="1076"/>
                    <a:pt x="660" y="1058"/>
                  </a:cubicBezTo>
                  <a:close/>
                </a:path>
              </a:pathLst>
            </a:custGeom>
            <a:solidFill>
              <a:srgbClr val="00FFCC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46" name="Text Box 20"/>
            <p:cNvSpPr txBox="1">
              <a:spLocks noChangeArrowheads="1"/>
            </p:cNvSpPr>
            <p:nvPr/>
          </p:nvSpPr>
          <p:spPr bwMode="auto">
            <a:xfrm rot="3114109">
              <a:off x="2611" y="2819"/>
              <a:ext cx="113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1A10A0"/>
                  </a:solidFill>
                </a:rPr>
                <a:t>Các loại ARN</a:t>
              </a:r>
            </a:p>
          </p:txBody>
        </p:sp>
      </p:grpSp>
      <p:sp>
        <p:nvSpPr>
          <p:cNvPr id="397333" name="Freeform 21"/>
          <p:cNvSpPr>
            <a:spLocks/>
          </p:cNvSpPr>
          <p:nvPr/>
        </p:nvSpPr>
        <p:spPr bwMode="auto">
          <a:xfrm>
            <a:off x="6001941" y="3177779"/>
            <a:ext cx="2151459" cy="407194"/>
          </a:xfrm>
          <a:custGeom>
            <a:avLst/>
            <a:gdLst>
              <a:gd name="T0" fmla="*/ 2147483647 w 1807"/>
              <a:gd name="T1" fmla="*/ 2147483647 h 342"/>
              <a:gd name="T2" fmla="*/ 2147483647 w 1807"/>
              <a:gd name="T3" fmla="*/ 2147483647 h 342"/>
              <a:gd name="T4" fmla="*/ 2147483647 w 1807"/>
              <a:gd name="T5" fmla="*/ 2147483647 h 342"/>
              <a:gd name="T6" fmla="*/ 2147483647 w 1807"/>
              <a:gd name="T7" fmla="*/ 2147483647 h 342"/>
              <a:gd name="T8" fmla="*/ 2147483647 w 1807"/>
              <a:gd name="T9" fmla="*/ 2147483647 h 342"/>
              <a:gd name="T10" fmla="*/ 2147483647 w 1807"/>
              <a:gd name="T11" fmla="*/ 2147483647 h 342"/>
              <a:gd name="T12" fmla="*/ 2147483647 w 1807"/>
              <a:gd name="T13" fmla="*/ 2147483647 h 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07"/>
              <a:gd name="T22" fmla="*/ 0 h 342"/>
              <a:gd name="T23" fmla="*/ 1807 w 1807"/>
              <a:gd name="T24" fmla="*/ 342 h 3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07" h="342">
                <a:moveTo>
                  <a:pt x="1759" y="243"/>
                </a:moveTo>
                <a:cubicBezTo>
                  <a:pt x="1807" y="234"/>
                  <a:pt x="843" y="262"/>
                  <a:pt x="599" y="259"/>
                </a:cubicBezTo>
                <a:cubicBezTo>
                  <a:pt x="355" y="256"/>
                  <a:pt x="314" y="254"/>
                  <a:pt x="295" y="227"/>
                </a:cubicBezTo>
                <a:cubicBezTo>
                  <a:pt x="276" y="200"/>
                  <a:pt x="458" y="131"/>
                  <a:pt x="487" y="99"/>
                </a:cubicBezTo>
                <a:cubicBezTo>
                  <a:pt x="516" y="67"/>
                  <a:pt x="516" y="0"/>
                  <a:pt x="471" y="35"/>
                </a:cubicBezTo>
                <a:cubicBezTo>
                  <a:pt x="426" y="70"/>
                  <a:pt x="0" y="272"/>
                  <a:pt x="215" y="307"/>
                </a:cubicBezTo>
                <a:cubicBezTo>
                  <a:pt x="430" y="342"/>
                  <a:pt x="1437" y="256"/>
                  <a:pt x="1759" y="243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437585" y="353616"/>
            <a:ext cx="2538413" cy="517922"/>
            <a:chOff x="3511" y="201"/>
            <a:chExt cx="2132" cy="435"/>
          </a:xfrm>
        </p:grpSpPr>
        <p:sp>
          <p:nvSpPr>
            <p:cNvPr id="20543" name="Freeform 23"/>
            <p:cNvSpPr>
              <a:spLocks/>
            </p:cNvSpPr>
            <p:nvPr/>
          </p:nvSpPr>
          <p:spPr bwMode="auto">
            <a:xfrm>
              <a:off x="3511" y="201"/>
              <a:ext cx="2132" cy="435"/>
            </a:xfrm>
            <a:custGeom>
              <a:avLst/>
              <a:gdLst>
                <a:gd name="T0" fmla="*/ 2129 w 2132"/>
                <a:gd name="T1" fmla="*/ 103 h 435"/>
                <a:gd name="T2" fmla="*/ 505 w 2132"/>
                <a:gd name="T3" fmla="*/ 135 h 435"/>
                <a:gd name="T4" fmla="*/ 256 w 2132"/>
                <a:gd name="T5" fmla="*/ 399 h 435"/>
                <a:gd name="T6" fmla="*/ 193 w 2132"/>
                <a:gd name="T7" fmla="*/ 351 h 435"/>
                <a:gd name="T8" fmla="*/ 201 w 2132"/>
                <a:gd name="T9" fmla="*/ 383 h 435"/>
                <a:gd name="T10" fmla="*/ 321 w 2132"/>
                <a:gd name="T11" fmla="*/ 47 h 435"/>
                <a:gd name="T12" fmla="*/ 2129 w 2132"/>
                <a:gd name="T13" fmla="*/ 103 h 4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32"/>
                <a:gd name="T22" fmla="*/ 0 h 435"/>
                <a:gd name="T23" fmla="*/ 2132 w 2132"/>
                <a:gd name="T24" fmla="*/ 435 h 4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32" h="435">
                  <a:moveTo>
                    <a:pt x="2129" y="103"/>
                  </a:moveTo>
                  <a:cubicBezTo>
                    <a:pt x="2132" y="120"/>
                    <a:pt x="817" y="86"/>
                    <a:pt x="505" y="135"/>
                  </a:cubicBezTo>
                  <a:cubicBezTo>
                    <a:pt x="193" y="184"/>
                    <a:pt x="308" y="363"/>
                    <a:pt x="256" y="399"/>
                  </a:cubicBezTo>
                  <a:cubicBezTo>
                    <a:pt x="204" y="435"/>
                    <a:pt x="202" y="354"/>
                    <a:pt x="193" y="351"/>
                  </a:cubicBezTo>
                  <a:cubicBezTo>
                    <a:pt x="184" y="348"/>
                    <a:pt x="180" y="433"/>
                    <a:pt x="201" y="383"/>
                  </a:cubicBezTo>
                  <a:cubicBezTo>
                    <a:pt x="222" y="333"/>
                    <a:pt x="0" y="94"/>
                    <a:pt x="321" y="47"/>
                  </a:cubicBezTo>
                  <a:cubicBezTo>
                    <a:pt x="642" y="0"/>
                    <a:pt x="1752" y="91"/>
                    <a:pt x="2129" y="103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44" name="Text Box 24"/>
            <p:cNvSpPr txBox="1">
              <a:spLocks noChangeArrowheads="1"/>
            </p:cNvSpPr>
            <p:nvPr/>
          </p:nvSpPr>
          <p:spPr bwMode="auto">
            <a:xfrm>
              <a:off x="3648" y="240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013" b="1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543550" y="742950"/>
            <a:ext cx="2433638" cy="742950"/>
            <a:chOff x="3600" y="528"/>
            <a:chExt cx="2044" cy="624"/>
          </a:xfrm>
        </p:grpSpPr>
        <p:sp>
          <p:nvSpPr>
            <p:cNvPr id="20541" name="Freeform 26"/>
            <p:cNvSpPr>
              <a:spLocks/>
            </p:cNvSpPr>
            <p:nvPr/>
          </p:nvSpPr>
          <p:spPr bwMode="auto">
            <a:xfrm flipV="1">
              <a:off x="3600" y="528"/>
              <a:ext cx="2044" cy="624"/>
            </a:xfrm>
            <a:custGeom>
              <a:avLst/>
              <a:gdLst>
                <a:gd name="T0" fmla="*/ 2041 w 2044"/>
                <a:gd name="T1" fmla="*/ 636 h 411"/>
                <a:gd name="T2" fmla="*/ 417 w 2044"/>
                <a:gd name="T3" fmla="*/ 899 h 411"/>
                <a:gd name="T4" fmla="*/ 168 w 2044"/>
                <a:gd name="T5" fmla="*/ 3024 h 411"/>
                <a:gd name="T6" fmla="*/ 105 w 2044"/>
                <a:gd name="T7" fmla="*/ 2634 h 411"/>
                <a:gd name="T8" fmla="*/ 113 w 2044"/>
                <a:gd name="T9" fmla="*/ 2895 h 411"/>
                <a:gd name="T10" fmla="*/ 321 w 2044"/>
                <a:gd name="T11" fmla="*/ 378 h 411"/>
                <a:gd name="T12" fmla="*/ 2041 w 2044"/>
                <a:gd name="T13" fmla="*/ 636 h 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4"/>
                <a:gd name="T22" fmla="*/ 0 h 411"/>
                <a:gd name="T23" fmla="*/ 2044 w 2044"/>
                <a:gd name="T24" fmla="*/ 411 h 4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4" h="411">
                  <a:moveTo>
                    <a:pt x="2041" y="79"/>
                  </a:moveTo>
                  <a:cubicBezTo>
                    <a:pt x="2044" y="96"/>
                    <a:pt x="729" y="62"/>
                    <a:pt x="417" y="111"/>
                  </a:cubicBezTo>
                  <a:cubicBezTo>
                    <a:pt x="105" y="160"/>
                    <a:pt x="220" y="339"/>
                    <a:pt x="168" y="375"/>
                  </a:cubicBezTo>
                  <a:cubicBezTo>
                    <a:pt x="116" y="411"/>
                    <a:pt x="114" y="330"/>
                    <a:pt x="105" y="327"/>
                  </a:cubicBezTo>
                  <a:cubicBezTo>
                    <a:pt x="96" y="324"/>
                    <a:pt x="77" y="406"/>
                    <a:pt x="113" y="359"/>
                  </a:cubicBezTo>
                  <a:cubicBezTo>
                    <a:pt x="149" y="312"/>
                    <a:pt x="0" y="94"/>
                    <a:pt x="321" y="47"/>
                  </a:cubicBezTo>
                  <a:cubicBezTo>
                    <a:pt x="642" y="0"/>
                    <a:pt x="1683" y="72"/>
                    <a:pt x="2041" y="7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42" name="Text Box 27"/>
            <p:cNvSpPr txBox="1">
              <a:spLocks noChangeArrowheads="1"/>
            </p:cNvSpPr>
            <p:nvPr/>
          </p:nvSpPr>
          <p:spPr bwMode="auto">
            <a:xfrm>
              <a:off x="3744" y="864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013" b="1">
                <a:solidFill>
                  <a:srgbClr val="00FF00"/>
                </a:solidFill>
              </a:endParaRPr>
            </a:p>
          </p:txBody>
        </p: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5372101" y="692944"/>
            <a:ext cx="2707481" cy="1754981"/>
            <a:chOff x="3502" y="486"/>
            <a:chExt cx="2274" cy="1474"/>
          </a:xfrm>
        </p:grpSpPr>
        <p:sp>
          <p:nvSpPr>
            <p:cNvPr id="20538" name="Freeform 29"/>
            <p:cNvSpPr>
              <a:spLocks/>
            </p:cNvSpPr>
            <p:nvPr/>
          </p:nvSpPr>
          <p:spPr bwMode="auto">
            <a:xfrm>
              <a:off x="3502" y="486"/>
              <a:ext cx="2274" cy="1474"/>
            </a:xfrm>
            <a:custGeom>
              <a:avLst/>
              <a:gdLst>
                <a:gd name="T0" fmla="*/ 2258 w 2274"/>
                <a:gd name="T1" fmla="*/ 1306 h 1474"/>
                <a:gd name="T2" fmla="*/ 342 w 2274"/>
                <a:gd name="T3" fmla="*/ 1298 h 1474"/>
                <a:gd name="T4" fmla="*/ 207 w 2274"/>
                <a:gd name="T5" fmla="*/ 250 h 1474"/>
                <a:gd name="T6" fmla="*/ 287 w 2274"/>
                <a:gd name="T7" fmla="*/ 161 h 1474"/>
                <a:gd name="T8" fmla="*/ 438 w 2274"/>
                <a:gd name="T9" fmla="*/ 1218 h 1474"/>
                <a:gd name="T10" fmla="*/ 2258 w 2274"/>
                <a:gd name="T11" fmla="*/ 1306 h 1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4"/>
                <a:gd name="T19" fmla="*/ 0 h 1474"/>
                <a:gd name="T20" fmla="*/ 2274 w 2274"/>
                <a:gd name="T21" fmla="*/ 1474 h 14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4" h="1474">
                  <a:moveTo>
                    <a:pt x="2258" y="1306"/>
                  </a:moveTo>
                  <a:cubicBezTo>
                    <a:pt x="2242" y="1319"/>
                    <a:pt x="684" y="1474"/>
                    <a:pt x="342" y="1298"/>
                  </a:cubicBezTo>
                  <a:cubicBezTo>
                    <a:pt x="0" y="1122"/>
                    <a:pt x="216" y="439"/>
                    <a:pt x="207" y="250"/>
                  </a:cubicBezTo>
                  <a:cubicBezTo>
                    <a:pt x="198" y="61"/>
                    <a:pt x="248" y="0"/>
                    <a:pt x="287" y="161"/>
                  </a:cubicBezTo>
                  <a:cubicBezTo>
                    <a:pt x="326" y="322"/>
                    <a:pt x="109" y="1027"/>
                    <a:pt x="438" y="1218"/>
                  </a:cubicBezTo>
                  <a:cubicBezTo>
                    <a:pt x="767" y="1409"/>
                    <a:pt x="2274" y="1293"/>
                    <a:pt x="2258" y="130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39" name="Text Box 30"/>
            <p:cNvSpPr txBox="1">
              <a:spLocks noChangeArrowheads="1"/>
            </p:cNvSpPr>
            <p:nvPr/>
          </p:nvSpPr>
          <p:spPr bwMode="auto">
            <a:xfrm>
              <a:off x="3648" y="1497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013" b="1">
                <a:solidFill>
                  <a:schemeClr val="accent2"/>
                </a:solidFill>
              </a:endParaRPr>
            </a:p>
          </p:txBody>
        </p:sp>
        <p:sp>
          <p:nvSpPr>
            <p:cNvPr id="20540" name="Text Box 31"/>
            <p:cNvSpPr txBox="1">
              <a:spLocks noChangeArrowheads="1"/>
            </p:cNvSpPr>
            <p:nvPr/>
          </p:nvSpPr>
          <p:spPr bwMode="auto">
            <a:xfrm>
              <a:off x="3792" y="1641"/>
              <a:ext cx="28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013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3714750" y="1714500"/>
            <a:ext cx="1828800" cy="1371600"/>
            <a:chOff x="2160" y="1680"/>
            <a:chExt cx="1536" cy="1152"/>
          </a:xfrm>
        </p:grpSpPr>
        <p:sp>
          <p:nvSpPr>
            <p:cNvPr id="20536" name="Oval 33"/>
            <p:cNvSpPr>
              <a:spLocks noChangeArrowheads="1"/>
            </p:cNvSpPr>
            <p:nvPr/>
          </p:nvSpPr>
          <p:spPr bwMode="auto">
            <a:xfrm>
              <a:off x="2204" y="1728"/>
              <a:ext cx="1448" cy="109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1725" b="1">
                <a:solidFill>
                  <a:srgbClr val="FE1F08"/>
                </a:solidFill>
              </a:endParaRPr>
            </a:p>
          </p:txBody>
        </p:sp>
        <p:sp>
          <p:nvSpPr>
            <p:cNvPr id="20537" name="AutoShape 34"/>
            <p:cNvSpPr>
              <a:spLocks noChangeArrowheads="1"/>
            </p:cNvSpPr>
            <p:nvPr/>
          </p:nvSpPr>
          <p:spPr bwMode="auto">
            <a:xfrm>
              <a:off x="2160" y="1680"/>
              <a:ext cx="1536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9 h 21600"/>
                <a:gd name="T26" fmla="*/ 18436 w 21600"/>
                <a:gd name="T27" fmla="*/ 184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758" y="10800"/>
                  </a:moveTo>
                  <a:cubicBezTo>
                    <a:pt x="758" y="16346"/>
                    <a:pt x="5254" y="20842"/>
                    <a:pt x="10800" y="20842"/>
                  </a:cubicBezTo>
                  <a:cubicBezTo>
                    <a:pt x="16346" y="20842"/>
                    <a:pt x="20842" y="16346"/>
                    <a:pt x="20842" y="10800"/>
                  </a:cubicBezTo>
                  <a:cubicBezTo>
                    <a:pt x="20842" y="5254"/>
                    <a:pt x="16346" y="758"/>
                    <a:pt x="10800" y="758"/>
                  </a:cubicBezTo>
                  <a:cubicBezTo>
                    <a:pt x="5254" y="758"/>
                    <a:pt x="758" y="5254"/>
                    <a:pt x="758" y="1080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</p:grpSp>
      <p:sp>
        <p:nvSpPr>
          <p:cNvPr id="397347" name="Text Box 35"/>
          <p:cNvSpPr txBox="1">
            <a:spLocks noChangeArrowheads="1"/>
          </p:cNvSpPr>
          <p:nvPr/>
        </p:nvSpPr>
        <p:spPr bwMode="auto">
          <a:xfrm>
            <a:off x="4114800" y="130969"/>
            <a:ext cx="971550" cy="553998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500" b="1">
                <a:solidFill>
                  <a:srgbClr val="FF0000"/>
                </a:solidFill>
              </a:rPr>
              <a:t>SƠ ĐỒ TƯ DUY </a:t>
            </a:r>
          </a:p>
        </p:txBody>
      </p:sp>
      <p:sp>
        <p:nvSpPr>
          <p:cNvPr id="397348" name="Rectangle 36"/>
          <p:cNvSpPr>
            <a:spLocks noChangeArrowheads="1"/>
          </p:cNvSpPr>
          <p:nvPr/>
        </p:nvSpPr>
        <p:spPr bwMode="auto">
          <a:xfrm>
            <a:off x="3829050" y="1874044"/>
            <a:ext cx="1543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5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Bµi</a:t>
            </a:r>
            <a:r>
              <a:rPr lang="en-US" altLang="en-US" sz="1500" b="1" dirty="0">
                <a:solidFill>
                  <a:srgbClr val="FF0000"/>
                </a:solidFill>
                <a:latin typeface=".VnTimeH" panose="020B7200000000000000" pitchFamily="34" charset="0"/>
              </a:rPr>
              <a:t> 17 .</a:t>
            </a:r>
            <a:r>
              <a:rPr lang="en-US" altLang="en-US" sz="15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mèi</a:t>
            </a:r>
            <a:r>
              <a:rPr lang="en-US" altLang="en-US" sz="15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quan</a:t>
            </a:r>
            <a:r>
              <a:rPr lang="en-US" altLang="en-US" sz="15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hÖ</a:t>
            </a:r>
            <a:r>
              <a:rPr lang="en-US" altLang="en-US" sz="1500" b="1" dirty="0">
                <a:solidFill>
                  <a:srgbClr val="FF0000"/>
                </a:solidFill>
                <a:latin typeface=".VnTimeH" panose="020B7200000000000000" pitchFamily="34" charset="0"/>
              </a:rPr>
              <a:t> </a:t>
            </a:r>
            <a:r>
              <a:rPr lang="en-US" altLang="en-US" sz="15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gi÷a</a:t>
            </a:r>
            <a:r>
              <a:rPr lang="en-US" altLang="en-US" sz="1500" b="1" dirty="0">
                <a:solidFill>
                  <a:srgbClr val="FF0000"/>
                </a:solidFill>
                <a:latin typeface=".VnTimeH" panose="020B7200000000000000" pitchFamily="34" charset="0"/>
              </a:rPr>
              <a:t> gen vµ </a:t>
            </a:r>
            <a:r>
              <a:rPr lang="en-US" altLang="en-US" sz="1500" b="1" dirty="0" err="1">
                <a:solidFill>
                  <a:srgbClr val="FF0000"/>
                </a:solidFill>
                <a:latin typeface=".VnTimeH" panose="020B7200000000000000" pitchFamily="34" charset="0"/>
              </a:rPr>
              <a:t>arn</a:t>
            </a:r>
            <a:endParaRPr lang="en-US" altLang="en-US" sz="1500" b="1" dirty="0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397349" name="Rectangle 37"/>
          <p:cNvSpPr>
            <a:spLocks noChangeArrowheads="1"/>
          </p:cNvSpPr>
          <p:nvPr/>
        </p:nvSpPr>
        <p:spPr bwMode="auto">
          <a:xfrm>
            <a:off x="6057900" y="1028700"/>
            <a:ext cx="13131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chemeClr val="tx2"/>
                </a:solidFill>
                <a:latin typeface=".VnTime" panose="020B7200000000000000" pitchFamily="34" charset="0"/>
              </a:rPr>
              <a:t>®¹i ph©n tö</a:t>
            </a:r>
          </a:p>
        </p:txBody>
      </p:sp>
      <p:sp>
        <p:nvSpPr>
          <p:cNvPr id="397350" name="Rectangle 38"/>
          <p:cNvSpPr>
            <a:spLocks noChangeArrowheads="1"/>
          </p:cNvSpPr>
          <p:nvPr/>
        </p:nvSpPr>
        <p:spPr bwMode="auto">
          <a:xfrm>
            <a:off x="6338888" y="2057400"/>
            <a:ext cx="950901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13">
                <a:solidFill>
                  <a:schemeClr val="tx2"/>
                </a:solidFill>
                <a:latin typeface="Arial Black" panose="020B0A04020102020204" pitchFamily="34" charset="0"/>
              </a:rPr>
              <a:t>A, U, G, X .</a:t>
            </a:r>
          </a:p>
        </p:txBody>
      </p:sp>
      <p:sp>
        <p:nvSpPr>
          <p:cNvPr id="397351" name="Rectangle 39"/>
          <p:cNvSpPr>
            <a:spLocks noChangeArrowheads="1"/>
          </p:cNvSpPr>
          <p:nvPr/>
        </p:nvSpPr>
        <p:spPr bwMode="auto">
          <a:xfrm>
            <a:off x="6398419" y="3268266"/>
            <a:ext cx="1439818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13" b="1">
                <a:solidFill>
                  <a:schemeClr val="tx2"/>
                </a:solidFill>
                <a:latin typeface="Arial Black" panose="020B0A04020102020204" pitchFamily="34" charset="0"/>
              </a:rPr>
              <a:t>1 chuỗi xoắn đơn.</a:t>
            </a:r>
            <a:r>
              <a:rPr lang="en-US" altLang="en-US" sz="1013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97352" name="Freeform 40"/>
          <p:cNvSpPr>
            <a:spLocks/>
          </p:cNvSpPr>
          <p:nvPr/>
        </p:nvSpPr>
        <p:spPr bwMode="auto">
          <a:xfrm>
            <a:off x="1179910" y="3480198"/>
            <a:ext cx="2158603" cy="431006"/>
          </a:xfrm>
          <a:custGeom>
            <a:avLst/>
            <a:gdLst>
              <a:gd name="T0" fmla="*/ 2147483647 w 1813"/>
              <a:gd name="T1" fmla="*/ 2147483647 h 362"/>
              <a:gd name="T2" fmla="*/ 2147483647 w 1813"/>
              <a:gd name="T3" fmla="*/ 2147483647 h 362"/>
              <a:gd name="T4" fmla="*/ 2147483647 w 1813"/>
              <a:gd name="T5" fmla="*/ 2147483647 h 362"/>
              <a:gd name="T6" fmla="*/ 2147483647 w 1813"/>
              <a:gd name="T7" fmla="*/ 2147483647 h 362"/>
              <a:gd name="T8" fmla="*/ 2147483647 w 1813"/>
              <a:gd name="T9" fmla="*/ 2147483647 h 362"/>
              <a:gd name="T10" fmla="*/ 2147483647 w 1813"/>
              <a:gd name="T11" fmla="*/ 2147483647 h 3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3"/>
              <a:gd name="T19" fmla="*/ 0 h 362"/>
              <a:gd name="T20" fmla="*/ 1813 w 1813"/>
              <a:gd name="T21" fmla="*/ 362 h 3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3" h="362">
                <a:moveTo>
                  <a:pt x="9" y="141"/>
                </a:moveTo>
                <a:cubicBezTo>
                  <a:pt x="0" y="150"/>
                  <a:pt x="1194" y="58"/>
                  <a:pt x="1473" y="85"/>
                </a:cubicBezTo>
                <a:cubicBezTo>
                  <a:pt x="1752" y="112"/>
                  <a:pt x="1641" y="262"/>
                  <a:pt x="1681" y="301"/>
                </a:cubicBezTo>
                <a:cubicBezTo>
                  <a:pt x="1721" y="340"/>
                  <a:pt x="1738" y="362"/>
                  <a:pt x="1713" y="317"/>
                </a:cubicBezTo>
                <a:cubicBezTo>
                  <a:pt x="1688" y="272"/>
                  <a:pt x="1813" y="58"/>
                  <a:pt x="1529" y="29"/>
                </a:cubicBezTo>
                <a:cubicBezTo>
                  <a:pt x="1245" y="0"/>
                  <a:pt x="18" y="132"/>
                  <a:pt x="9" y="141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3133725" y="2771775"/>
            <a:ext cx="1439466" cy="1371600"/>
            <a:chOff x="1672" y="2327"/>
            <a:chExt cx="1160" cy="1139"/>
          </a:xfrm>
        </p:grpSpPr>
        <p:sp>
          <p:nvSpPr>
            <p:cNvPr id="20534" name="Freeform 42"/>
            <p:cNvSpPr>
              <a:spLocks/>
            </p:cNvSpPr>
            <p:nvPr/>
          </p:nvSpPr>
          <p:spPr bwMode="auto">
            <a:xfrm rot="4163664">
              <a:off x="1860" y="2341"/>
              <a:ext cx="783" cy="1160"/>
            </a:xfrm>
            <a:custGeom>
              <a:avLst/>
              <a:gdLst>
                <a:gd name="T0" fmla="*/ 660 w 783"/>
                <a:gd name="T1" fmla="*/ 1058 h 1160"/>
                <a:gd name="T2" fmla="*/ 713 w 783"/>
                <a:gd name="T3" fmla="*/ 805 h 1160"/>
                <a:gd name="T4" fmla="*/ 241 w 783"/>
                <a:gd name="T5" fmla="*/ 85 h 1160"/>
                <a:gd name="T6" fmla="*/ 58 w 783"/>
                <a:gd name="T7" fmla="*/ 291 h 1160"/>
                <a:gd name="T8" fmla="*/ 587 w 783"/>
                <a:gd name="T9" fmla="*/ 954 h 1160"/>
                <a:gd name="T10" fmla="*/ 463 w 783"/>
                <a:gd name="T11" fmla="*/ 1143 h 1160"/>
                <a:gd name="T12" fmla="*/ 660 w 783"/>
                <a:gd name="T13" fmla="*/ 1058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3"/>
                <a:gd name="T22" fmla="*/ 0 h 1160"/>
                <a:gd name="T23" fmla="*/ 783 w 783"/>
                <a:gd name="T24" fmla="*/ 1160 h 1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3" h="1160">
                  <a:moveTo>
                    <a:pt x="660" y="1058"/>
                  </a:moveTo>
                  <a:cubicBezTo>
                    <a:pt x="670" y="1014"/>
                    <a:pt x="783" y="967"/>
                    <a:pt x="713" y="805"/>
                  </a:cubicBezTo>
                  <a:cubicBezTo>
                    <a:pt x="643" y="644"/>
                    <a:pt x="350" y="172"/>
                    <a:pt x="241" y="85"/>
                  </a:cubicBezTo>
                  <a:cubicBezTo>
                    <a:pt x="131" y="0"/>
                    <a:pt x="0" y="146"/>
                    <a:pt x="58" y="291"/>
                  </a:cubicBezTo>
                  <a:cubicBezTo>
                    <a:pt x="116" y="435"/>
                    <a:pt x="520" y="812"/>
                    <a:pt x="587" y="954"/>
                  </a:cubicBezTo>
                  <a:cubicBezTo>
                    <a:pt x="654" y="1096"/>
                    <a:pt x="451" y="1126"/>
                    <a:pt x="463" y="1143"/>
                  </a:cubicBezTo>
                  <a:cubicBezTo>
                    <a:pt x="475" y="1160"/>
                    <a:pt x="619" y="1076"/>
                    <a:pt x="660" y="1058"/>
                  </a:cubicBezTo>
                  <a:close/>
                </a:path>
              </a:pathLst>
            </a:custGeom>
            <a:solidFill>
              <a:srgbClr val="00FFCC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35" name="Text Box 43"/>
            <p:cNvSpPr txBox="1">
              <a:spLocks noChangeArrowheads="1"/>
            </p:cNvSpPr>
            <p:nvPr/>
          </p:nvSpPr>
          <p:spPr bwMode="auto">
            <a:xfrm rot="18189496">
              <a:off x="1893" y="2629"/>
              <a:ext cx="1139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013" b="1">
                  <a:solidFill>
                    <a:srgbClr val="0000CC"/>
                  </a:solidFill>
                  <a:latin typeface="Arial Black" panose="020B0A04020102020204" pitchFamily="34" charset="0"/>
                </a:rPr>
                <a:t>tổng  hợp</a:t>
              </a:r>
            </a:p>
            <a:p>
              <a:pPr>
                <a:spcBef>
                  <a:spcPct val="50000"/>
                </a:spcBef>
              </a:pPr>
              <a:endParaRPr lang="en-US" altLang="en-US" sz="1800" b="1">
                <a:solidFill>
                  <a:srgbClr val="1A10A0"/>
                </a:solidFill>
              </a:endParaRPr>
            </a:p>
          </p:txBody>
        </p:sp>
      </p:grpSp>
      <p:sp>
        <p:nvSpPr>
          <p:cNvPr id="397356" name="Freeform 44"/>
          <p:cNvSpPr>
            <a:spLocks/>
          </p:cNvSpPr>
          <p:nvPr/>
        </p:nvSpPr>
        <p:spPr bwMode="auto">
          <a:xfrm>
            <a:off x="1209676" y="3787378"/>
            <a:ext cx="2194322" cy="814388"/>
          </a:xfrm>
          <a:custGeom>
            <a:avLst/>
            <a:gdLst>
              <a:gd name="T0" fmla="*/ 0 w 1843"/>
              <a:gd name="T1" fmla="*/ 2147483647 h 684"/>
              <a:gd name="T2" fmla="*/ 2147483647 w 1843"/>
              <a:gd name="T3" fmla="*/ 2147483647 h 684"/>
              <a:gd name="T4" fmla="*/ 2147483647 w 1843"/>
              <a:gd name="T5" fmla="*/ 2147483647 h 684"/>
              <a:gd name="T6" fmla="*/ 2147483647 w 1843"/>
              <a:gd name="T7" fmla="*/ 2147483647 h 684"/>
              <a:gd name="T8" fmla="*/ 2147483647 w 1843"/>
              <a:gd name="T9" fmla="*/ 2147483647 h 684"/>
              <a:gd name="T10" fmla="*/ 0 w 1843"/>
              <a:gd name="T11" fmla="*/ 2147483647 h 6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43"/>
              <a:gd name="T19" fmla="*/ 0 h 684"/>
              <a:gd name="T20" fmla="*/ 1843 w 1843"/>
              <a:gd name="T21" fmla="*/ 684 h 6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43" h="684">
                <a:moveTo>
                  <a:pt x="0" y="579"/>
                </a:moveTo>
                <a:cubicBezTo>
                  <a:pt x="19" y="590"/>
                  <a:pt x="1277" y="684"/>
                  <a:pt x="1560" y="603"/>
                </a:cubicBezTo>
                <a:cubicBezTo>
                  <a:pt x="1843" y="522"/>
                  <a:pt x="1683" y="179"/>
                  <a:pt x="1696" y="91"/>
                </a:cubicBezTo>
                <a:cubicBezTo>
                  <a:pt x="1709" y="3"/>
                  <a:pt x="1681" y="0"/>
                  <a:pt x="1640" y="75"/>
                </a:cubicBezTo>
                <a:cubicBezTo>
                  <a:pt x="1599" y="150"/>
                  <a:pt x="1721" y="455"/>
                  <a:pt x="1448" y="539"/>
                </a:cubicBezTo>
                <a:cubicBezTo>
                  <a:pt x="1175" y="623"/>
                  <a:pt x="302" y="571"/>
                  <a:pt x="0" y="579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sp>
        <p:nvSpPr>
          <p:cNvPr id="397357" name="Line 45"/>
          <p:cNvSpPr>
            <a:spLocks noChangeShapeType="1"/>
          </p:cNvSpPr>
          <p:nvPr/>
        </p:nvSpPr>
        <p:spPr bwMode="auto">
          <a:xfrm flipV="1">
            <a:off x="1143000" y="3829050"/>
            <a:ext cx="2057400" cy="57150"/>
          </a:xfrm>
          <a:prstGeom prst="line">
            <a:avLst/>
          </a:prstGeom>
          <a:noFill/>
          <a:ln w="762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  <p:sp>
        <p:nvSpPr>
          <p:cNvPr id="397358" name="Rectangle 46"/>
          <p:cNvSpPr>
            <a:spLocks noChangeArrowheads="1"/>
          </p:cNvSpPr>
          <p:nvPr/>
        </p:nvSpPr>
        <p:spPr bwMode="auto">
          <a:xfrm>
            <a:off x="1257300" y="3348038"/>
            <a:ext cx="20027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0000FF"/>
                </a:solidFill>
                <a:latin typeface="Arial Black" panose="020B0A04020102020204" pitchFamily="34" charset="0"/>
              </a:rPr>
              <a:t>NST vào kì trung gian</a:t>
            </a:r>
          </a:p>
        </p:txBody>
      </p:sp>
      <p:sp>
        <p:nvSpPr>
          <p:cNvPr id="397359" name="Rectangle 47"/>
          <p:cNvSpPr>
            <a:spLocks noChangeArrowheads="1"/>
          </p:cNvSpPr>
          <p:nvPr/>
        </p:nvSpPr>
        <p:spPr bwMode="auto">
          <a:xfrm>
            <a:off x="1490662" y="3668316"/>
            <a:ext cx="1194558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013" b="1">
                <a:solidFill>
                  <a:srgbClr val="0000FF"/>
                </a:solidFill>
                <a:latin typeface="Arial Black" panose="020B0A04020102020204" pitchFamily="34" charset="0"/>
              </a:rPr>
              <a:t>Gen tháo xoắn</a:t>
            </a:r>
          </a:p>
        </p:txBody>
      </p:sp>
      <p:sp>
        <p:nvSpPr>
          <p:cNvPr id="397360" name="Rectangle 48"/>
          <p:cNvSpPr>
            <a:spLocks noChangeArrowheads="1"/>
          </p:cNvSpPr>
          <p:nvPr/>
        </p:nvSpPr>
        <p:spPr bwMode="auto">
          <a:xfrm>
            <a:off x="1257300" y="4318397"/>
            <a:ext cx="342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1">
                <a:solidFill>
                  <a:srgbClr val="0000FF"/>
                </a:solidFill>
                <a:latin typeface="Arial Black" panose="020B0A04020102020204" pitchFamily="34" charset="0"/>
              </a:rPr>
              <a:t>nguyên tắc bổ sung </a:t>
            </a:r>
          </a:p>
          <a:p>
            <a:r>
              <a:rPr lang="en-US" altLang="en-US" sz="1200" b="1">
                <a:solidFill>
                  <a:srgbClr val="0000FF"/>
                </a:solidFill>
                <a:latin typeface="Arial Black" panose="020B0A04020102020204" pitchFamily="34" charset="0"/>
              </a:rPr>
              <a:t>A – U; T – A; G – X; X – G.</a:t>
            </a:r>
          </a:p>
          <a:p>
            <a:pPr>
              <a:spcBef>
                <a:spcPct val="50000"/>
              </a:spcBef>
            </a:pPr>
            <a:endParaRPr lang="en-US" altLang="en-US" sz="1200">
              <a:solidFill>
                <a:srgbClr val="0000FF"/>
              </a:solidFill>
            </a:endParaRPr>
          </a:p>
        </p:txBody>
      </p:sp>
      <p:sp>
        <p:nvSpPr>
          <p:cNvPr id="397361" name="Freeform 49"/>
          <p:cNvSpPr>
            <a:spLocks/>
          </p:cNvSpPr>
          <p:nvPr/>
        </p:nvSpPr>
        <p:spPr bwMode="auto">
          <a:xfrm>
            <a:off x="1301353" y="777479"/>
            <a:ext cx="2119313" cy="935831"/>
          </a:xfrm>
          <a:custGeom>
            <a:avLst/>
            <a:gdLst>
              <a:gd name="T0" fmla="*/ 2147483647 w 1780"/>
              <a:gd name="T1" fmla="*/ 2147483647 h 786"/>
              <a:gd name="T2" fmla="*/ 2147483647 w 1780"/>
              <a:gd name="T3" fmla="*/ 2147483647 h 786"/>
              <a:gd name="T4" fmla="*/ 2147483647 w 1780"/>
              <a:gd name="T5" fmla="*/ 2147483647 h 786"/>
              <a:gd name="T6" fmla="*/ 2147483647 w 1780"/>
              <a:gd name="T7" fmla="*/ 2147483647 h 786"/>
              <a:gd name="T8" fmla="*/ 2147483647 w 1780"/>
              <a:gd name="T9" fmla="*/ 2147483647 h 786"/>
              <a:gd name="T10" fmla="*/ 2147483647 w 1780"/>
              <a:gd name="T11" fmla="*/ 2147483647 h 78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80"/>
              <a:gd name="T19" fmla="*/ 0 h 786"/>
              <a:gd name="T20" fmla="*/ 1780 w 1780"/>
              <a:gd name="T21" fmla="*/ 786 h 78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80" h="786">
                <a:moveTo>
                  <a:pt x="11" y="591"/>
                </a:moveTo>
                <a:cubicBezTo>
                  <a:pt x="22" y="599"/>
                  <a:pt x="1014" y="786"/>
                  <a:pt x="1299" y="711"/>
                </a:cubicBezTo>
                <a:cubicBezTo>
                  <a:pt x="1584" y="636"/>
                  <a:pt x="1662" y="245"/>
                  <a:pt x="1721" y="141"/>
                </a:cubicBezTo>
                <a:cubicBezTo>
                  <a:pt x="1780" y="37"/>
                  <a:pt x="1736" y="0"/>
                  <a:pt x="1655" y="87"/>
                </a:cubicBezTo>
                <a:cubicBezTo>
                  <a:pt x="1574" y="174"/>
                  <a:pt x="1509" y="579"/>
                  <a:pt x="1235" y="663"/>
                </a:cubicBezTo>
                <a:cubicBezTo>
                  <a:pt x="961" y="747"/>
                  <a:pt x="0" y="583"/>
                  <a:pt x="11" y="591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sp>
        <p:nvSpPr>
          <p:cNvPr id="397362" name="Freeform 50"/>
          <p:cNvSpPr>
            <a:spLocks/>
          </p:cNvSpPr>
          <p:nvPr/>
        </p:nvSpPr>
        <p:spPr bwMode="auto">
          <a:xfrm>
            <a:off x="1495425" y="384573"/>
            <a:ext cx="1968104" cy="529828"/>
          </a:xfrm>
          <a:custGeom>
            <a:avLst/>
            <a:gdLst>
              <a:gd name="T0" fmla="*/ 0 w 1653"/>
              <a:gd name="T1" fmla="*/ 2147483647 h 445"/>
              <a:gd name="T2" fmla="*/ 2147483647 w 1653"/>
              <a:gd name="T3" fmla="*/ 2147483647 h 445"/>
              <a:gd name="T4" fmla="*/ 2147483647 w 1653"/>
              <a:gd name="T5" fmla="*/ 2147483647 h 445"/>
              <a:gd name="T6" fmla="*/ 2147483647 w 1653"/>
              <a:gd name="T7" fmla="*/ 2147483647 h 445"/>
              <a:gd name="T8" fmla="*/ 2147483647 w 1653"/>
              <a:gd name="T9" fmla="*/ 2147483647 h 445"/>
              <a:gd name="T10" fmla="*/ 2147483647 w 1653"/>
              <a:gd name="T11" fmla="*/ 2147483647 h 445"/>
              <a:gd name="T12" fmla="*/ 0 w 1653"/>
              <a:gd name="T13" fmla="*/ 2147483647 h 4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53"/>
              <a:gd name="T22" fmla="*/ 0 h 445"/>
              <a:gd name="T23" fmla="*/ 1653 w 1653"/>
              <a:gd name="T24" fmla="*/ 445 h 4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53" h="445">
                <a:moveTo>
                  <a:pt x="0" y="278"/>
                </a:moveTo>
                <a:cubicBezTo>
                  <a:pt x="21" y="267"/>
                  <a:pt x="647" y="0"/>
                  <a:pt x="904" y="10"/>
                </a:cubicBezTo>
                <a:cubicBezTo>
                  <a:pt x="1161" y="20"/>
                  <a:pt x="1437" y="279"/>
                  <a:pt x="1545" y="338"/>
                </a:cubicBezTo>
                <a:cubicBezTo>
                  <a:pt x="1653" y="397"/>
                  <a:pt x="1568" y="353"/>
                  <a:pt x="1553" y="362"/>
                </a:cubicBezTo>
                <a:cubicBezTo>
                  <a:pt x="1538" y="371"/>
                  <a:pt x="1561" y="445"/>
                  <a:pt x="1456" y="394"/>
                </a:cubicBezTo>
                <a:cubicBezTo>
                  <a:pt x="1351" y="343"/>
                  <a:pt x="1163" y="73"/>
                  <a:pt x="920" y="54"/>
                </a:cubicBezTo>
                <a:cubicBezTo>
                  <a:pt x="677" y="35"/>
                  <a:pt x="192" y="231"/>
                  <a:pt x="0" y="27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grpSp>
        <p:nvGrpSpPr>
          <p:cNvPr id="11" name="Group 51"/>
          <p:cNvGrpSpPr>
            <a:grpSpLocks/>
          </p:cNvGrpSpPr>
          <p:nvPr/>
        </p:nvGrpSpPr>
        <p:grpSpPr bwMode="auto">
          <a:xfrm rot="870428">
            <a:off x="3205163" y="520304"/>
            <a:ext cx="1314450" cy="1714500"/>
            <a:chOff x="1632" y="461"/>
            <a:chExt cx="1104" cy="1440"/>
          </a:xfrm>
        </p:grpSpPr>
        <p:sp>
          <p:nvSpPr>
            <p:cNvPr id="20532" name="Freeform 52"/>
            <p:cNvSpPr>
              <a:spLocks/>
            </p:cNvSpPr>
            <p:nvPr/>
          </p:nvSpPr>
          <p:spPr bwMode="auto">
            <a:xfrm flipH="1">
              <a:off x="1632" y="576"/>
              <a:ext cx="1104" cy="897"/>
            </a:xfrm>
            <a:custGeom>
              <a:avLst/>
              <a:gdLst>
                <a:gd name="T0" fmla="*/ 1039 w 1121"/>
                <a:gd name="T1" fmla="*/ 333 h 849"/>
                <a:gd name="T2" fmla="*/ 616 w 1121"/>
                <a:gd name="T3" fmla="*/ 80 h 849"/>
                <a:gd name="T4" fmla="*/ 60 w 1121"/>
                <a:gd name="T5" fmla="*/ 817 h 849"/>
                <a:gd name="T6" fmla="*/ 255 w 1121"/>
                <a:gd name="T7" fmla="*/ 1019 h 849"/>
                <a:gd name="T8" fmla="*/ 757 w 1121"/>
                <a:gd name="T9" fmla="*/ 217 h 849"/>
                <a:gd name="T10" fmla="*/ 1039 w 1121"/>
                <a:gd name="T11" fmla="*/ 333 h 8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1"/>
                <a:gd name="T19" fmla="*/ 0 h 849"/>
                <a:gd name="T20" fmla="*/ 1121 w 1121"/>
                <a:gd name="T21" fmla="*/ 849 h 8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1" h="849">
                  <a:moveTo>
                    <a:pt x="1121" y="253"/>
                  </a:moveTo>
                  <a:cubicBezTo>
                    <a:pt x="1113" y="205"/>
                    <a:pt x="841" y="0"/>
                    <a:pt x="665" y="61"/>
                  </a:cubicBezTo>
                  <a:cubicBezTo>
                    <a:pt x="489" y="122"/>
                    <a:pt x="130" y="502"/>
                    <a:pt x="65" y="621"/>
                  </a:cubicBezTo>
                  <a:cubicBezTo>
                    <a:pt x="0" y="740"/>
                    <a:pt x="150" y="849"/>
                    <a:pt x="275" y="773"/>
                  </a:cubicBezTo>
                  <a:cubicBezTo>
                    <a:pt x="400" y="697"/>
                    <a:pt x="676" y="252"/>
                    <a:pt x="817" y="165"/>
                  </a:cubicBezTo>
                  <a:cubicBezTo>
                    <a:pt x="958" y="78"/>
                    <a:pt x="1058" y="235"/>
                    <a:pt x="1121" y="253"/>
                  </a:cubicBezTo>
                  <a:close/>
                </a:path>
              </a:pathLst>
            </a:custGeom>
            <a:solidFill>
              <a:srgbClr val="00FFCC"/>
            </a:solidFill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33" name="Text Box 53"/>
            <p:cNvSpPr txBox="1">
              <a:spLocks noChangeArrowheads="1"/>
            </p:cNvSpPr>
            <p:nvPr/>
          </p:nvSpPr>
          <p:spPr bwMode="auto">
            <a:xfrm rot="2831960" flipH="1">
              <a:off x="1782" y="1045"/>
              <a:ext cx="144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0000CC"/>
                  </a:solidFill>
                  <a:latin typeface=".VnTime" panose="020B7200000000000000" pitchFamily="34" charset="0"/>
                </a:rPr>
                <a:t>Nguyªn t¾c </a:t>
              </a: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 rot="-1018320">
            <a:off x="1763951" y="563"/>
            <a:ext cx="1562101" cy="987028"/>
            <a:chOff x="148" y="174"/>
            <a:chExt cx="1312" cy="829"/>
          </a:xfrm>
        </p:grpSpPr>
        <p:sp>
          <p:nvSpPr>
            <p:cNvPr id="397367" name="Text Box 55"/>
            <p:cNvSpPr txBox="1">
              <a:spLocks noChangeArrowheads="1"/>
            </p:cNvSpPr>
            <p:nvPr/>
          </p:nvSpPr>
          <p:spPr bwMode="auto">
            <a:xfrm rot="21276424">
              <a:off x="148" y="174"/>
              <a:ext cx="75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Aptima" pitchFamily="2" charset="0"/>
                </a:rPr>
                <a:t>Khuoân</a:t>
              </a:r>
            </a:p>
          </p:txBody>
        </p:sp>
        <p:sp>
          <p:nvSpPr>
            <p:cNvPr id="20529" name="Text Box 56"/>
            <p:cNvSpPr txBox="1">
              <a:spLocks noChangeArrowheads="1"/>
            </p:cNvSpPr>
            <p:nvPr/>
          </p:nvSpPr>
          <p:spPr bwMode="auto">
            <a:xfrm rot="744327">
              <a:off x="720" y="229"/>
              <a:ext cx="52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500" b="1">
                <a:solidFill>
                  <a:srgbClr val="FF0000"/>
                </a:solidFill>
              </a:endParaRPr>
            </a:p>
          </p:txBody>
        </p:sp>
        <p:sp>
          <p:nvSpPr>
            <p:cNvPr id="20530" name="Text Box 57"/>
            <p:cNvSpPr txBox="1">
              <a:spLocks noChangeArrowheads="1"/>
            </p:cNvSpPr>
            <p:nvPr/>
          </p:nvSpPr>
          <p:spPr bwMode="auto">
            <a:xfrm rot="3019525">
              <a:off x="1015" y="558"/>
              <a:ext cx="61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500" b="1">
                <a:solidFill>
                  <a:srgbClr val="FF0000"/>
                </a:solidFill>
              </a:endParaRPr>
            </a:p>
          </p:txBody>
        </p:sp>
        <p:sp>
          <p:nvSpPr>
            <p:cNvPr id="397370" name="Text Box 58"/>
            <p:cNvSpPr txBox="1">
              <a:spLocks noChangeArrowheads="1"/>
            </p:cNvSpPr>
            <p:nvPr/>
          </p:nvSpPr>
          <p:spPr bwMode="auto">
            <a:xfrm rot="2286190">
              <a:off x="741" y="319"/>
              <a:ext cx="528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Aptima" pitchFamily="2" charset="0"/>
                </a:rPr>
                <a:t>maãu</a:t>
              </a:r>
            </a:p>
            <a:p>
              <a:pPr>
                <a:spcBef>
                  <a:spcPct val="50000"/>
                </a:spcBef>
                <a:defRPr/>
              </a:pPr>
              <a:endParaRPr lang="en-US" sz="1800" b="1">
                <a:solidFill>
                  <a:srgbClr val="0000FF"/>
                </a:solidFill>
                <a:latin typeface="VNI-Aptima" pitchFamily="2" charset="0"/>
              </a:endParaRPr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 rot="566549">
            <a:off x="1603317" y="798075"/>
            <a:ext cx="1950245" cy="1475186"/>
            <a:chOff x="-49" y="937"/>
            <a:chExt cx="1638" cy="1239"/>
          </a:xfrm>
        </p:grpSpPr>
        <p:sp>
          <p:nvSpPr>
            <p:cNvPr id="20521" name="Text Box 60"/>
            <p:cNvSpPr txBox="1">
              <a:spLocks noChangeArrowheads="1"/>
            </p:cNvSpPr>
            <p:nvPr/>
          </p:nvSpPr>
          <p:spPr bwMode="auto">
            <a:xfrm rot="18166231">
              <a:off x="1006" y="1321"/>
              <a:ext cx="54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chemeClr val="hlink"/>
                  </a:solidFill>
                </a:rPr>
                <a:t> </a:t>
              </a:r>
            </a:p>
          </p:txBody>
        </p:sp>
        <p:grpSp>
          <p:nvGrpSpPr>
            <p:cNvPr id="20522" name="Group 61"/>
            <p:cNvGrpSpPr>
              <a:grpSpLocks/>
            </p:cNvGrpSpPr>
            <p:nvPr/>
          </p:nvGrpSpPr>
          <p:grpSpPr bwMode="auto">
            <a:xfrm>
              <a:off x="-49" y="937"/>
              <a:ext cx="1638" cy="1239"/>
              <a:chOff x="-49" y="937"/>
              <a:chExt cx="1638" cy="1239"/>
            </a:xfrm>
          </p:grpSpPr>
          <p:sp>
            <p:nvSpPr>
              <p:cNvPr id="20523" name="Text Box 62"/>
              <p:cNvSpPr txBox="1">
                <a:spLocks noChangeArrowheads="1"/>
              </p:cNvSpPr>
              <p:nvPr/>
            </p:nvSpPr>
            <p:spPr bwMode="auto">
              <a:xfrm>
                <a:off x="-49" y="1677"/>
                <a:ext cx="823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013" b="1">
                    <a:solidFill>
                      <a:srgbClr val="0000FF"/>
                    </a:solidFill>
                    <a:latin typeface="Arial Black" panose="020B0A04020102020204" pitchFamily="34" charset="0"/>
                  </a:rPr>
                  <a:t>NTBS</a:t>
                </a:r>
              </a:p>
              <a:p>
                <a:pPr>
                  <a:spcBef>
                    <a:spcPct val="50000"/>
                  </a:spcBef>
                </a:pPr>
                <a:endParaRPr lang="en-US" altLang="en-US" sz="15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0524" name="Text Box 63"/>
              <p:cNvSpPr txBox="1">
                <a:spLocks noChangeArrowheads="1"/>
              </p:cNvSpPr>
              <p:nvPr/>
            </p:nvSpPr>
            <p:spPr bwMode="auto">
              <a:xfrm rot="21072313">
                <a:off x="624" y="1621"/>
                <a:ext cx="43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15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0525" name="Text Box 64"/>
              <p:cNvSpPr txBox="1">
                <a:spLocks noChangeArrowheads="1"/>
              </p:cNvSpPr>
              <p:nvPr/>
            </p:nvSpPr>
            <p:spPr bwMode="auto">
              <a:xfrm rot="17576803">
                <a:off x="1241" y="1131"/>
                <a:ext cx="3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15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0526" name="Text Box 65"/>
              <p:cNvSpPr txBox="1">
                <a:spLocks noChangeArrowheads="1"/>
              </p:cNvSpPr>
              <p:nvPr/>
            </p:nvSpPr>
            <p:spPr bwMode="auto">
              <a:xfrm rot="17488649">
                <a:off x="1289" y="987"/>
                <a:ext cx="3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 altLang="en-US" sz="1500" b="1">
                  <a:solidFill>
                    <a:schemeClr val="hlink"/>
                  </a:solidFill>
                </a:endParaRPr>
              </a:p>
            </p:txBody>
          </p:sp>
          <p:sp>
            <p:nvSpPr>
              <p:cNvPr id="20527" name="Text Box 66"/>
              <p:cNvSpPr txBox="1">
                <a:spLocks noChangeArrowheads="1"/>
              </p:cNvSpPr>
              <p:nvPr/>
            </p:nvSpPr>
            <p:spPr bwMode="auto">
              <a:xfrm rot="19349542">
                <a:off x="862" y="1479"/>
                <a:ext cx="54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500" b="1">
                    <a:solidFill>
                      <a:schemeClr val="hlink"/>
                    </a:solidFill>
                  </a:rPr>
                  <a:t> </a:t>
                </a:r>
              </a:p>
            </p:txBody>
          </p:sp>
        </p:grpSp>
      </p:grpSp>
      <p:sp>
        <p:nvSpPr>
          <p:cNvPr id="397379" name="Freeform 67"/>
          <p:cNvSpPr>
            <a:spLocks/>
          </p:cNvSpPr>
          <p:nvPr/>
        </p:nvSpPr>
        <p:spPr bwMode="auto">
          <a:xfrm>
            <a:off x="1371600" y="2326482"/>
            <a:ext cx="2301479" cy="873919"/>
          </a:xfrm>
          <a:custGeom>
            <a:avLst/>
            <a:gdLst>
              <a:gd name="T0" fmla="*/ 0 w 1933"/>
              <a:gd name="T1" fmla="*/ 2147483647 h 734"/>
              <a:gd name="T2" fmla="*/ 2147483647 w 1933"/>
              <a:gd name="T3" fmla="*/ 2147483647 h 734"/>
              <a:gd name="T4" fmla="*/ 2147483647 w 1933"/>
              <a:gd name="T5" fmla="*/ 2147483647 h 734"/>
              <a:gd name="T6" fmla="*/ 2147483647 w 1933"/>
              <a:gd name="T7" fmla="*/ 2147483647 h 734"/>
              <a:gd name="T8" fmla="*/ 2147483647 w 1933"/>
              <a:gd name="T9" fmla="*/ 2147483647 h 734"/>
              <a:gd name="T10" fmla="*/ 0 w 1933"/>
              <a:gd name="T11" fmla="*/ 2147483647 h 7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33"/>
              <a:gd name="T19" fmla="*/ 0 h 734"/>
              <a:gd name="T20" fmla="*/ 1933 w 1933"/>
              <a:gd name="T21" fmla="*/ 734 h 7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33" h="734">
                <a:moveTo>
                  <a:pt x="0" y="709"/>
                </a:moveTo>
                <a:cubicBezTo>
                  <a:pt x="28" y="710"/>
                  <a:pt x="1603" y="734"/>
                  <a:pt x="1768" y="629"/>
                </a:cubicBezTo>
                <a:cubicBezTo>
                  <a:pt x="1933" y="524"/>
                  <a:pt x="1129" y="154"/>
                  <a:pt x="992" y="77"/>
                </a:cubicBezTo>
                <a:cubicBezTo>
                  <a:pt x="855" y="0"/>
                  <a:pt x="843" y="74"/>
                  <a:pt x="944" y="165"/>
                </a:cubicBezTo>
                <a:cubicBezTo>
                  <a:pt x="1045" y="256"/>
                  <a:pt x="1757" y="530"/>
                  <a:pt x="1600" y="621"/>
                </a:cubicBezTo>
                <a:cubicBezTo>
                  <a:pt x="1443" y="712"/>
                  <a:pt x="333" y="691"/>
                  <a:pt x="0" y="709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013"/>
          </a:p>
        </p:txBody>
      </p:sp>
      <p:grpSp>
        <p:nvGrpSpPr>
          <p:cNvPr id="15" name="Group 68"/>
          <p:cNvGrpSpPr>
            <a:grpSpLocks/>
          </p:cNvGrpSpPr>
          <p:nvPr/>
        </p:nvGrpSpPr>
        <p:grpSpPr bwMode="auto">
          <a:xfrm rot="3706386">
            <a:off x="2808089" y="1188839"/>
            <a:ext cx="971550" cy="1789509"/>
            <a:chOff x="1333" y="1473"/>
            <a:chExt cx="825" cy="1496"/>
          </a:xfrm>
        </p:grpSpPr>
        <p:sp>
          <p:nvSpPr>
            <p:cNvPr id="20519" name="Freeform 69"/>
            <p:cNvSpPr>
              <a:spLocks/>
            </p:cNvSpPr>
            <p:nvPr/>
          </p:nvSpPr>
          <p:spPr bwMode="auto">
            <a:xfrm rot="15861270" flipH="1">
              <a:off x="1170" y="1980"/>
              <a:ext cx="1152" cy="825"/>
            </a:xfrm>
            <a:custGeom>
              <a:avLst/>
              <a:gdLst>
                <a:gd name="T0" fmla="*/ 1286 w 1121"/>
                <a:gd name="T1" fmla="*/ 219 h 849"/>
                <a:gd name="T2" fmla="*/ 761 w 1121"/>
                <a:gd name="T3" fmla="*/ 52 h 849"/>
                <a:gd name="T4" fmla="*/ 75 w 1121"/>
                <a:gd name="T5" fmla="*/ 537 h 849"/>
                <a:gd name="T6" fmla="*/ 315 w 1121"/>
                <a:gd name="T7" fmla="*/ 670 h 849"/>
                <a:gd name="T8" fmla="*/ 937 w 1121"/>
                <a:gd name="T9" fmla="*/ 143 h 849"/>
                <a:gd name="T10" fmla="*/ 1286 w 1121"/>
                <a:gd name="T11" fmla="*/ 219 h 8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1"/>
                <a:gd name="T19" fmla="*/ 0 h 849"/>
                <a:gd name="T20" fmla="*/ 1121 w 1121"/>
                <a:gd name="T21" fmla="*/ 849 h 8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1" h="849">
                  <a:moveTo>
                    <a:pt x="1121" y="253"/>
                  </a:moveTo>
                  <a:cubicBezTo>
                    <a:pt x="1113" y="205"/>
                    <a:pt x="841" y="0"/>
                    <a:pt x="665" y="61"/>
                  </a:cubicBezTo>
                  <a:cubicBezTo>
                    <a:pt x="489" y="122"/>
                    <a:pt x="130" y="502"/>
                    <a:pt x="65" y="621"/>
                  </a:cubicBezTo>
                  <a:cubicBezTo>
                    <a:pt x="0" y="740"/>
                    <a:pt x="150" y="849"/>
                    <a:pt x="275" y="773"/>
                  </a:cubicBezTo>
                  <a:cubicBezTo>
                    <a:pt x="400" y="697"/>
                    <a:pt x="676" y="252"/>
                    <a:pt x="817" y="165"/>
                  </a:cubicBezTo>
                  <a:cubicBezTo>
                    <a:pt x="958" y="78"/>
                    <a:pt x="1058" y="235"/>
                    <a:pt x="1121" y="253"/>
                  </a:cubicBezTo>
                  <a:close/>
                </a:path>
              </a:pathLst>
            </a:custGeom>
            <a:solidFill>
              <a:srgbClr val="00FFCC"/>
            </a:solidFill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013"/>
            </a:p>
          </p:txBody>
        </p:sp>
        <p:sp>
          <p:nvSpPr>
            <p:cNvPr id="20520" name="Text Box 70"/>
            <p:cNvSpPr txBox="1">
              <a:spLocks noChangeArrowheads="1"/>
            </p:cNvSpPr>
            <p:nvPr/>
          </p:nvSpPr>
          <p:spPr bwMode="auto">
            <a:xfrm rot="18700006" flipH="1">
              <a:off x="1222" y="1961"/>
              <a:ext cx="125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500" b="1">
                  <a:solidFill>
                    <a:srgbClr val="0000CC"/>
                  </a:solidFill>
                  <a:latin typeface="Arial Black" panose="020B0A04020102020204" pitchFamily="34" charset="0"/>
                </a:rPr>
                <a:t>MQH</a:t>
              </a:r>
            </a:p>
          </p:txBody>
        </p:sp>
      </p:grpSp>
      <p:sp>
        <p:nvSpPr>
          <p:cNvPr id="397383" name="Rectangle 71"/>
          <p:cNvSpPr>
            <a:spLocks noChangeArrowheads="1"/>
          </p:cNvSpPr>
          <p:nvPr/>
        </p:nvSpPr>
        <p:spPr bwMode="auto">
          <a:xfrm>
            <a:off x="1314450" y="2820591"/>
            <a:ext cx="12282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 b="1">
                <a:solidFill>
                  <a:srgbClr val="0000FF"/>
                </a:solidFill>
                <a:latin typeface=".VnTimeH" panose="020B7200000000000000" pitchFamily="34" charset="0"/>
              </a:rPr>
              <a:t>m</a:t>
            </a:r>
            <a:r>
              <a:rPr lang="en-US" altLang="en-US" sz="1500" b="1">
                <a:solidFill>
                  <a:srgbClr val="0000FF"/>
                </a:solidFill>
                <a:latin typeface=".VnTime" panose="020B7200000000000000" pitchFamily="34" charset="0"/>
              </a:rPr>
              <a:t>¹ch khu«n</a:t>
            </a:r>
          </a:p>
        </p:txBody>
      </p:sp>
      <p:sp>
        <p:nvSpPr>
          <p:cNvPr id="397384" name="Rectangle 72"/>
          <p:cNvSpPr>
            <a:spLocks noChangeArrowheads="1"/>
          </p:cNvSpPr>
          <p:nvPr/>
        </p:nvSpPr>
        <p:spPr bwMode="auto">
          <a:xfrm>
            <a:off x="2743200" y="2820591"/>
            <a:ext cx="60305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 b="1">
                <a:solidFill>
                  <a:srgbClr val="0000FF"/>
                </a:solidFill>
                <a:latin typeface=".VnTimeH" panose="020B7200000000000000" pitchFamily="34" charset="0"/>
              </a:rPr>
              <a:t>arn</a:t>
            </a:r>
          </a:p>
        </p:txBody>
      </p:sp>
      <p:sp>
        <p:nvSpPr>
          <p:cNvPr id="397385" name="Line 73"/>
          <p:cNvSpPr>
            <a:spLocks noChangeShapeType="1"/>
          </p:cNvSpPr>
          <p:nvPr/>
        </p:nvSpPr>
        <p:spPr bwMode="auto">
          <a:xfrm>
            <a:off x="2457450" y="3028950"/>
            <a:ext cx="3429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701097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9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9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9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9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9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3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39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39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9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397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39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97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1" grpId="0" animBg="1"/>
      <p:bldP spid="397322" grpId="0"/>
      <p:bldP spid="397323" grpId="0" animBg="1"/>
      <p:bldP spid="397324" grpId="0"/>
      <p:bldP spid="397325" grpId="0" animBg="1"/>
      <p:bldP spid="397326" grpId="0"/>
      <p:bldP spid="397333" grpId="0" animBg="1"/>
      <p:bldP spid="397347" grpId="0" animBg="1"/>
      <p:bldP spid="397347" grpId="1" animBg="1"/>
      <p:bldP spid="397348" grpId="0"/>
      <p:bldP spid="397349" grpId="0"/>
      <p:bldP spid="397350" grpId="0"/>
      <p:bldP spid="397351" grpId="0"/>
      <p:bldP spid="397352" grpId="0" animBg="1"/>
      <p:bldP spid="397356" grpId="0" animBg="1"/>
      <p:bldP spid="397358" grpId="0"/>
      <p:bldP spid="397359" grpId="0"/>
      <p:bldP spid="397360" grpId="0"/>
      <p:bldP spid="397361" grpId="0" animBg="1"/>
      <p:bldP spid="397362" grpId="0" animBg="1"/>
      <p:bldP spid="397379" grpId="0" animBg="1"/>
      <p:bldP spid="397383" grpId="0"/>
      <p:bldP spid="3973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96982" y="207818"/>
            <a:ext cx="800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Cho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– A – X – G – X – T – A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– T – G – X – G – A – T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7645" y="2955636"/>
            <a:ext cx="5730875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ARN: – A – X – G – X – U – A –  </a:t>
            </a:r>
          </a:p>
        </p:txBody>
      </p:sp>
    </p:spTree>
    <p:extLst>
      <p:ext uri="{BB962C8B-B14F-4D97-AF65-F5344CB8AC3E}">
        <p14:creationId xmlns:p14="http://schemas.microsoft.com/office/powerpoint/2010/main" val="22003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91" y="114300"/>
            <a:ext cx="5543550" cy="85725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HƯỚNG DẪN HỌC TẬP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54628" y="1153391"/>
            <a:ext cx="62865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*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với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tiết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học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này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: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Học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bài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.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Trả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lời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câu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hỏi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và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bài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tập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 smtClean="0">
                <a:cs typeface="Times New Roman" pitchFamily="18" charset="0"/>
                <a:sym typeface="Wingdings 3" pitchFamily="18" charset="2"/>
              </a:rPr>
              <a:t>trang</a:t>
            </a:r>
            <a:r>
              <a:rPr lang="en-US" sz="2400" dirty="0" smtClean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53 SGK. </a:t>
            </a:r>
          </a:p>
          <a:p>
            <a:pPr marL="342900" indent="-342900" algn="just">
              <a:buFontTx/>
              <a:buChar char="-"/>
              <a:defRPr/>
            </a:pP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Đọc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mục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: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Em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có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biết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?/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trang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53 SGK.</a:t>
            </a:r>
          </a:p>
          <a:p>
            <a:pPr algn="just" eaLnBrk="1" hangingPunct="1">
              <a:defRPr/>
            </a:pP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*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Đối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với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tiết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tiếp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theo</a:t>
            </a: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  <a:sym typeface="Wingdings 3" pitchFamily="18" charset="2"/>
              </a:rPr>
              <a:t>:</a:t>
            </a:r>
          </a:p>
          <a:p>
            <a:pPr algn="just" eaLnBrk="1" hangingPunct="1">
              <a:defRPr/>
            </a:pPr>
            <a:r>
              <a:rPr lang="en-US" sz="2400" dirty="0">
                <a:cs typeface="Times New Roman" pitchFamily="18" charset="0"/>
                <a:sym typeface="Wingdings 3" pitchFamily="18" charset="2"/>
              </a:rPr>
              <a:t>-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Xem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bài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18: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Prôtêin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.</a:t>
            </a:r>
          </a:p>
          <a:p>
            <a:pPr algn="just" eaLnBrk="1" hangingPunct="1">
              <a:defRPr/>
            </a:pPr>
            <a:r>
              <a:rPr lang="en-US" sz="2400" dirty="0">
                <a:cs typeface="Times New Roman" pitchFamily="18" charset="0"/>
                <a:sym typeface="Wingdings 3" pitchFamily="18" charset="2"/>
              </a:rPr>
              <a:t>-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Kể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tên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một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số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chức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năng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của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dirty="0" err="1">
                <a:cs typeface="Times New Roman" pitchFamily="18" charset="0"/>
                <a:sym typeface="Wingdings 3" pitchFamily="18" charset="2"/>
              </a:rPr>
              <a:t>Prôtêin</a:t>
            </a:r>
            <a:r>
              <a:rPr lang="en-US" sz="2400" dirty="0">
                <a:cs typeface="Times New Roman" pitchFamily="18" charset="0"/>
                <a:sym typeface="Wingdings 3" pitchFamily="18" charset="2"/>
              </a:rPr>
              <a:t>.</a:t>
            </a:r>
          </a:p>
          <a:p>
            <a:pPr marL="342900" indent="-342900" algn="just">
              <a:buFontTx/>
              <a:buChar char="-"/>
              <a:defRPr/>
            </a:pPr>
            <a:endParaRPr lang="en-US" sz="2400" dirty="0">
              <a:cs typeface="Times New Roman" pitchFamily="18" charset="0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6515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65968E-4C53-40C1-A8E9-C6EE6AF93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51A8C8-7B7E-4737-8407-12A5D4F5D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68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309316-35AA-410C-BD61-BBF03CC2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C4B09B-9D1B-4AEB-B33B-FE902B58A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6464" y="2452254"/>
            <a:ext cx="4187536" cy="2421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C4B09B-9D1B-4AEB-B33B-FE902B58AEFA}"/>
              </a:ext>
            </a:extLst>
          </p:cNvPr>
          <p:cNvPicPr/>
          <p:nvPr/>
        </p:nvPicPr>
        <p:blipFill rotWithShape="1">
          <a:blip r:embed="rId2"/>
          <a:srcRect l="53863" t="47070" r="568" b="6465"/>
          <a:stretch/>
        </p:blipFill>
        <p:spPr>
          <a:xfrm>
            <a:off x="4956464" y="2452254"/>
            <a:ext cx="4166755" cy="2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96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ARN (</a:t>
            </a:r>
            <a:r>
              <a:rPr lang="en-US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ribonucleic)</a:t>
            </a:r>
            <a:b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310" y="1228473"/>
            <a:ext cx="71708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C, H, O, N,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nuclêôtit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A, U, G, X.</a:t>
            </a:r>
            <a:b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3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26CF45-EFB6-4819-A586-6AA1BE9E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519F0-A273-42C9-9639-E4CE021D5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5291" y="1579419"/>
            <a:ext cx="4218709" cy="34705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ARN? </a:t>
            </a:r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9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47501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ARN</a:t>
            </a:r>
            <a:br>
              <a:rPr lang="en-US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64" y="646582"/>
            <a:ext cx="76676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ARN:</a:t>
            </a:r>
          </a:p>
          <a:p>
            <a:pPr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(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prôtêin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prôtêin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ribôxôm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ribôxôm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CF92BA-BEB1-4576-99C4-F9FC895E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D8DE5-092C-4A24-92D2-061BB387AC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79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AC91CE-8709-48FE-AC15-4D6E5235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D9E89-7986-4C70-A6E1-FF837D7C98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2136" y="2561359"/>
            <a:ext cx="2234046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2136" y="3150178"/>
            <a:ext cx="2234046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2136" y="3718215"/>
            <a:ext cx="2234046" cy="342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917873" y="2227117"/>
            <a:ext cx="893618" cy="2355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1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45AA1F-B0D4-437F-979D-D31C966A5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B9601-C197-4426-954B-4FC976537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21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434</Words>
  <Application>Microsoft Office PowerPoint</Application>
  <PresentationFormat>On-screen Show (16:9)</PresentationFormat>
  <Paragraphs>58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.VnTime</vt:lpstr>
      <vt:lpstr>.VnTimeH</vt:lpstr>
      <vt:lpstr>Arial</vt:lpstr>
      <vt:lpstr>Arial Black</vt:lpstr>
      <vt:lpstr>Calibri</vt:lpstr>
      <vt:lpstr>Poppins</vt:lpstr>
      <vt:lpstr>Roboto Condensed Light</vt:lpstr>
      <vt:lpstr>Times New Roman</vt:lpstr>
      <vt:lpstr>Trebuchet MS</vt:lpstr>
      <vt:lpstr>VNI-Aptima</vt:lpstr>
      <vt:lpstr>Wingdings</vt:lpstr>
      <vt:lpstr>Wingdings 3</vt:lpstr>
      <vt:lpstr>Facet</vt:lpstr>
      <vt:lpstr>TIẾT 3:  MỐI QUAN HỆ GIỮA GEN VÀ ARN  </vt:lpstr>
      <vt:lpstr>PowerPoint Presentation</vt:lpstr>
      <vt:lpstr>PowerPoint Presentation</vt:lpstr>
      <vt:lpstr>1. ARN (axit ribonucleic)  </vt:lpstr>
      <vt:lpstr>PowerPoint Presentation</vt:lpstr>
      <vt:lpstr>1. ARN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10</cp:revision>
  <dcterms:created xsi:type="dcterms:W3CDTF">2021-09-07T18:32:06Z</dcterms:created>
  <dcterms:modified xsi:type="dcterms:W3CDTF">2021-09-14T04:27:27Z</dcterms:modified>
  <cp:contentStatus/>
</cp:coreProperties>
</file>