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12" r:id="rId4"/>
  </p:sldMasterIdLst>
  <p:notesMasterIdLst>
    <p:notesMasterId r:id="rId28"/>
  </p:notesMasterIdLst>
  <p:handoutMasterIdLst>
    <p:handoutMasterId r:id="rId29"/>
  </p:handoutMasterIdLst>
  <p:sldIdLst>
    <p:sldId id="287" r:id="rId5"/>
    <p:sldId id="288" r:id="rId6"/>
    <p:sldId id="289" r:id="rId7"/>
    <p:sldId id="290" r:id="rId8"/>
    <p:sldId id="276" r:id="rId9"/>
    <p:sldId id="262" r:id="rId10"/>
    <p:sldId id="265" r:id="rId11"/>
    <p:sldId id="277" r:id="rId12"/>
    <p:sldId id="268" r:id="rId13"/>
    <p:sldId id="278" r:id="rId14"/>
    <p:sldId id="279" r:id="rId15"/>
    <p:sldId id="270" r:id="rId16"/>
    <p:sldId id="280" r:id="rId17"/>
    <p:sldId id="281" r:id="rId18"/>
    <p:sldId id="272" r:id="rId19"/>
    <p:sldId id="273" r:id="rId20"/>
    <p:sldId id="282" r:id="rId21"/>
    <p:sldId id="274" r:id="rId22"/>
    <p:sldId id="284" r:id="rId23"/>
    <p:sldId id="283" r:id="rId24"/>
    <p:sldId id="285" r:id="rId25"/>
    <p:sldId id="286" r:id="rId26"/>
    <p:sldId id="267" r:id="rId27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51455E-3810-97A0-1490-3D97675B652E}" v="6" dt="2019-08-16T11:05:44.5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8810" autoAdjust="0"/>
  </p:normalViewPr>
  <p:slideViewPr>
    <p:cSldViewPr snapToGrid="0" snapToObjects="1">
      <p:cViewPr varScale="1">
        <p:scale>
          <a:sx n="76" d="100"/>
          <a:sy n="76" d="100"/>
        </p:scale>
        <p:origin x="94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</dgm:pt>
    <dgm:pt modelId="{4AF52931-E4CA-4429-AACB-B8747CDB2409}">
      <dgm:prSet phldrT="[Text]" phldr="0"/>
      <dgm:spPr/>
      <dgm:t>
        <a:bodyPr/>
        <a:lstStyle/>
        <a:p>
          <a:pPr>
            <a:lnSpc>
              <a:spcPct val="100000"/>
            </a:lnSpc>
          </a:pPr>
          <a:r>
            <a:rPr lang="en-US" b="1" i="0" u="none" strike="noStrike" cap="none" baseline="0" noProof="0" dirty="0">
              <a:latin typeface="Aharoni"/>
              <a:cs typeface="Aharoni"/>
            </a:rPr>
            <a:t> </a:t>
          </a:r>
          <a:r>
            <a:rPr lang="en-US" b="1" i="0" u="none" strike="noStrike" cap="none" baseline="0" noProof="0" dirty="0" err="1">
              <a:latin typeface="Aharoni"/>
              <a:cs typeface="Aharoni"/>
            </a:rPr>
            <a:t>Cấu</a:t>
          </a:r>
          <a:r>
            <a:rPr lang="en-US" b="1" i="0" u="none" strike="noStrike" cap="none" baseline="0" noProof="0" dirty="0">
              <a:latin typeface="Aharoni"/>
              <a:cs typeface="Aharoni"/>
            </a:rPr>
            <a:t> </a:t>
          </a:r>
          <a:r>
            <a:rPr lang="en-US" b="1" i="0" u="none" strike="noStrike" cap="none" baseline="0" noProof="0" dirty="0" err="1">
              <a:latin typeface="Aharoni"/>
              <a:cs typeface="Aharoni"/>
            </a:rPr>
            <a:t>tạo</a:t>
          </a:r>
          <a:r>
            <a:rPr lang="en-US" b="1" i="0" u="none" strike="noStrike" cap="none" baseline="0" noProof="0" dirty="0">
              <a:latin typeface="Aharoni"/>
              <a:cs typeface="Aharoni"/>
            </a:rPr>
            <a:t>  </a:t>
          </a:r>
          <a:r>
            <a:rPr lang="en-US" b="1" i="0" u="none" strike="noStrike" cap="none" baseline="0" noProof="0" dirty="0" err="1">
              <a:latin typeface="Aharoni"/>
              <a:cs typeface="Aharoni"/>
            </a:rPr>
            <a:t>và</a:t>
          </a:r>
          <a:r>
            <a:rPr lang="en-US" b="1" i="0" u="none" strike="noStrike" cap="none" baseline="0" noProof="0" dirty="0">
              <a:latin typeface="Aharoni"/>
              <a:cs typeface="Aharoni"/>
            </a:rPr>
            <a:t> </a:t>
          </a:r>
          <a:r>
            <a:rPr lang="en-US" b="1" i="0" u="none" strike="noStrike" cap="none" baseline="0" noProof="0" dirty="0" err="1">
              <a:latin typeface="Aharoni"/>
              <a:cs typeface="Aharoni"/>
            </a:rPr>
            <a:t>chức</a:t>
          </a:r>
          <a:r>
            <a:rPr lang="en-US" b="1" i="0" u="none" strike="noStrike" cap="none" baseline="0" noProof="0" dirty="0">
              <a:latin typeface="Aharoni"/>
              <a:cs typeface="Aharoni"/>
            </a:rPr>
            <a:t> </a:t>
          </a:r>
          <a:r>
            <a:rPr lang="en-US" b="1" i="0" u="none" strike="noStrike" cap="none" baseline="0" noProof="0" dirty="0" err="1">
              <a:latin typeface="Aharoni"/>
              <a:cs typeface="Aharoni"/>
            </a:rPr>
            <a:t>năng</a:t>
          </a:r>
          <a:r>
            <a:rPr lang="en-US" b="1" i="0" u="none" strike="noStrike" cap="none" baseline="0" noProof="0" dirty="0">
              <a:latin typeface="Aharoni"/>
              <a:cs typeface="Aharoni"/>
            </a:rPr>
            <a:t> </a:t>
          </a:r>
          <a:r>
            <a:rPr lang="en-US" b="1" i="0" u="none" strike="noStrike" cap="none" baseline="0" noProof="0" dirty="0" err="1">
              <a:latin typeface="Aharoni"/>
              <a:cs typeface="Aharoni"/>
            </a:rPr>
            <a:t>của</a:t>
          </a:r>
          <a:r>
            <a:rPr lang="en-US" b="1" i="0" u="none" strike="noStrike" cap="none" baseline="0" noProof="0" dirty="0">
              <a:latin typeface="Aharoni"/>
              <a:cs typeface="Aharoni"/>
            </a:rPr>
            <a:t> </a:t>
          </a:r>
          <a:r>
            <a:rPr lang="en-US" b="1" i="0" u="none" strike="noStrike" cap="none" baseline="0" noProof="0" dirty="0" err="1">
              <a:latin typeface="Aharoni"/>
              <a:cs typeface="Aharoni"/>
            </a:rPr>
            <a:t>nơron</a:t>
          </a:r>
          <a:endParaRPr lang="en-US" b="1" i="0" u="none" strike="noStrike" cap="none" baseline="0" noProof="0" dirty="0">
            <a:latin typeface="Aharoni"/>
            <a:cs typeface="Aharoni"/>
          </a:endParaRP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FF9359E-E9B1-4B73-BACC-2C7988765B1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latin typeface="Aharoni"/>
              <a:cs typeface="Aharoni"/>
            </a:rPr>
            <a:t>Cung</a:t>
          </a:r>
          <a:r>
            <a:rPr lang="en-US" b="1" dirty="0">
              <a:latin typeface="Aharoni"/>
              <a:cs typeface="Aharoni"/>
            </a:rPr>
            <a:t> </a:t>
          </a:r>
          <a:r>
            <a:rPr lang="en-US" b="1" dirty="0" err="1">
              <a:latin typeface="Aharoni"/>
              <a:cs typeface="Aharoni"/>
            </a:rPr>
            <a:t>phản</a:t>
          </a:r>
          <a:r>
            <a:rPr lang="en-US" b="1" dirty="0">
              <a:latin typeface="Aharoni"/>
              <a:cs typeface="Aharoni"/>
            </a:rPr>
            <a:t> </a:t>
          </a:r>
          <a:r>
            <a:rPr lang="en-US" b="1" dirty="0" err="1">
              <a:latin typeface="Aharoni"/>
              <a:cs typeface="Aharoni"/>
            </a:rPr>
            <a:t>xạ</a:t>
          </a:r>
          <a:endParaRPr lang="en-US" b="1" dirty="0">
            <a:latin typeface="Aharoni"/>
            <a:cs typeface="Aharoni"/>
          </a:endParaRPr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/>
        </a:p>
      </dgm:t>
    </dgm:pt>
    <dgm:pt modelId="{1CEF1965-C516-4C44-BAE3-2FA3F5116930}" type="sibTrans" cxnId="{516EC545-1971-48B3-978C-4756FCDCCFD9}">
      <dgm:prSet/>
      <dgm:spPr/>
      <dgm:t>
        <a:bodyPr/>
        <a:lstStyle/>
        <a:p>
          <a:endParaRPr lang="en-US"/>
        </a:p>
      </dgm:t>
    </dgm:pt>
    <dgm:pt modelId="{8CFBC93C-D452-42EE-B5E9-3C8DE6F38756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32334148-17BB-437D-BD16-5629F5F2FF7D}" type="pres">
      <dgm:prSet presAssocID="{4AF52931-E4CA-4429-AACB-B8747CDB2409}" presName="compNode" presStyleCnt="0"/>
      <dgm:spPr/>
    </dgm:pt>
    <dgm:pt modelId="{9CA7A905-3933-46A6-9BAB-808CF08EAC45}" type="pres">
      <dgm:prSet presAssocID="{4AF52931-E4CA-4429-AACB-B8747CDB240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7D95B040-0675-4D22-AC71-DB72CDF1369E}" type="pres">
      <dgm:prSet presAssocID="{4AF52931-E4CA-4429-AACB-B8747CDB2409}" presName="spaceRect" presStyleCnt="0"/>
      <dgm:spPr/>
    </dgm:pt>
    <dgm:pt modelId="{9115163B-9920-4CC5-965D-875C4A680965}" type="pres">
      <dgm:prSet presAssocID="{4AF52931-E4CA-4429-AACB-B8747CDB2409}" presName="textRect" presStyleLbl="revTx" presStyleIdx="0" presStyleCnt="2" custScaleX="131970">
        <dgm:presLayoutVars>
          <dgm:chMax val="1"/>
          <dgm:chPref val="1"/>
        </dgm:presLayoutVars>
      </dgm:prSet>
      <dgm:spPr/>
    </dgm:pt>
    <dgm:pt modelId="{15866F8D-2865-4092-9183-0940AC1627DD}" type="pres">
      <dgm:prSet presAssocID="{D86AF01C-9CBC-41F8-9354-48CD82BDFDC9}" presName="sibTrans" presStyleCnt="0"/>
      <dgm:spPr/>
    </dgm:pt>
    <dgm:pt modelId="{BDB87216-B280-4969-B562-049BE21D519A}" type="pres">
      <dgm:prSet presAssocID="{BFF9359E-E9B1-4B73-BACC-2C7988765B16}" presName="compNode" presStyleCnt="0"/>
      <dgm:spPr/>
    </dgm:pt>
    <dgm:pt modelId="{96CF748B-9CD2-4CFD-824A-599CE039C663}" type="pres">
      <dgm:prSet presAssocID="{BFF9359E-E9B1-4B73-BACC-2C7988765B1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ue"/>
        </a:ext>
      </dgm:extLst>
    </dgm:pt>
    <dgm:pt modelId="{D745E72A-0718-4AE3-BC10-0516C1EB91AA}" type="pres">
      <dgm:prSet presAssocID="{BFF9359E-E9B1-4B73-BACC-2C7988765B16}" presName="spaceRect" presStyleCnt="0"/>
      <dgm:spPr/>
    </dgm:pt>
    <dgm:pt modelId="{8210EECD-3BDD-414C-97D6-4A5D93EE0C03}" type="pres">
      <dgm:prSet presAssocID="{BFF9359E-E9B1-4B73-BACC-2C7988765B16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516EC545-1971-48B3-978C-4756FCDCCFD9}" srcId="{C7720856-93F0-4CC7-B7FD-2466914A11D4}" destId="{BFF9359E-E9B1-4B73-BACC-2C7988765B16}" srcOrd="1" destOrd="0" parTransId="{6E0A40FA-1B79-4089-8B9A-3BA22865FE4E}" sibTransId="{1CEF1965-C516-4C44-BAE3-2FA3F5116930}"/>
    <dgm:cxn modelId="{918D6B75-614E-4101-AAFC-B9A739FA4EA5}" type="presOf" srcId="{C7720856-93F0-4CC7-B7FD-2466914A11D4}" destId="{8CFBC93C-D452-42EE-B5E9-3C8DE6F38756}" srcOrd="0" destOrd="0" presId="urn:microsoft.com/office/officeart/2018/2/layout/IconLabelList"/>
    <dgm:cxn modelId="{0614B77C-839F-4864-8810-D1BA9000DB55}" type="presOf" srcId="{BFF9359E-E9B1-4B73-BACC-2C7988765B16}" destId="{8210EECD-3BDD-414C-97D6-4A5D93EE0C03}" srcOrd="0" destOrd="0" presId="urn:microsoft.com/office/officeart/2018/2/layout/IconLabelList"/>
    <dgm:cxn modelId="{DBDF45A0-1C6B-45A8-B258-D25CE2EEEAA1}" type="presOf" srcId="{4AF52931-E4CA-4429-AACB-B8747CDB2409}" destId="{9115163B-9920-4CC5-965D-875C4A680965}" srcOrd="0" destOrd="0" presId="urn:microsoft.com/office/officeart/2018/2/layout/IconLabelList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7D3B512C-72AD-4FAB-B66B-767992B1BEB6}" type="presParOf" srcId="{8CFBC93C-D452-42EE-B5E9-3C8DE6F38756}" destId="{32334148-17BB-437D-BD16-5629F5F2FF7D}" srcOrd="0" destOrd="0" presId="urn:microsoft.com/office/officeart/2018/2/layout/IconLabelList"/>
    <dgm:cxn modelId="{1E5FAD34-7390-41E9-A27F-D6CC1CD7B6DF}" type="presParOf" srcId="{32334148-17BB-437D-BD16-5629F5F2FF7D}" destId="{9CA7A905-3933-46A6-9BAB-808CF08EAC45}" srcOrd="0" destOrd="0" presId="urn:microsoft.com/office/officeart/2018/2/layout/IconLabelList"/>
    <dgm:cxn modelId="{697FE3B8-A794-49C8-B49D-264BFAA09F7C}" type="presParOf" srcId="{32334148-17BB-437D-BD16-5629F5F2FF7D}" destId="{7D95B040-0675-4D22-AC71-DB72CDF1369E}" srcOrd="1" destOrd="0" presId="urn:microsoft.com/office/officeart/2018/2/layout/IconLabelList"/>
    <dgm:cxn modelId="{CB4956F9-79A9-4AFC-8A5A-C96B2D80EA63}" type="presParOf" srcId="{32334148-17BB-437D-BD16-5629F5F2FF7D}" destId="{9115163B-9920-4CC5-965D-875C4A680965}" srcOrd="2" destOrd="0" presId="urn:microsoft.com/office/officeart/2018/2/layout/IconLabelList"/>
    <dgm:cxn modelId="{24EF6CBB-3C87-47DA-8CC8-4F9A7777E46B}" type="presParOf" srcId="{8CFBC93C-D452-42EE-B5E9-3C8DE6F38756}" destId="{15866F8D-2865-4092-9183-0940AC1627DD}" srcOrd="1" destOrd="0" presId="urn:microsoft.com/office/officeart/2018/2/layout/IconLabelList"/>
    <dgm:cxn modelId="{8E6C3D5F-4D4B-4949-8614-64813388DDCC}" type="presParOf" srcId="{8CFBC93C-D452-42EE-B5E9-3C8DE6F38756}" destId="{BDB87216-B280-4969-B562-049BE21D519A}" srcOrd="2" destOrd="0" presId="urn:microsoft.com/office/officeart/2018/2/layout/IconLabelList"/>
    <dgm:cxn modelId="{90E27681-EA0C-47B8-A4DA-DCDD7C00538E}" type="presParOf" srcId="{BDB87216-B280-4969-B562-049BE21D519A}" destId="{96CF748B-9CD2-4CFD-824A-599CE039C663}" srcOrd="0" destOrd="0" presId="urn:microsoft.com/office/officeart/2018/2/layout/IconLabelList"/>
    <dgm:cxn modelId="{DAF17545-E24B-4932-816D-50D8EBDEA55F}" type="presParOf" srcId="{BDB87216-B280-4969-B562-049BE21D519A}" destId="{D745E72A-0718-4AE3-BC10-0516C1EB91AA}" srcOrd="1" destOrd="0" presId="urn:microsoft.com/office/officeart/2018/2/layout/IconLabelList"/>
    <dgm:cxn modelId="{F602566B-B6C7-474A-B2F9-757D4DC2FC80}" type="presParOf" srcId="{BDB87216-B280-4969-B562-049BE21D519A}" destId="{8210EECD-3BDD-414C-97D6-4A5D93EE0C0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7A905-3933-46A6-9BAB-808CF08EAC45}">
      <dsp:nvSpPr>
        <dsp:cNvPr id="0" name=""/>
        <dsp:cNvSpPr/>
      </dsp:nvSpPr>
      <dsp:spPr>
        <a:xfrm>
          <a:off x="1211947" y="72719"/>
          <a:ext cx="1164375" cy="1164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5163B-9920-4CC5-965D-875C4A680965}">
      <dsp:nvSpPr>
        <dsp:cNvPr id="0" name=""/>
        <dsp:cNvSpPr/>
      </dsp:nvSpPr>
      <dsp:spPr>
        <a:xfrm>
          <a:off x="86773" y="1569890"/>
          <a:ext cx="34147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0" u="none" strike="noStrike" kern="1200" cap="none" baseline="0" noProof="0" dirty="0">
              <a:latin typeface="Aharoni"/>
              <a:cs typeface="Aharoni"/>
            </a:rPr>
            <a:t> </a:t>
          </a:r>
          <a:r>
            <a:rPr lang="en-US" sz="2300" b="1" i="0" u="none" strike="noStrike" kern="1200" cap="none" baseline="0" noProof="0" dirty="0" err="1">
              <a:latin typeface="Aharoni"/>
              <a:cs typeface="Aharoni"/>
            </a:rPr>
            <a:t>Cấu</a:t>
          </a:r>
          <a:r>
            <a:rPr lang="en-US" sz="2300" b="1" i="0" u="none" strike="noStrike" kern="1200" cap="none" baseline="0" noProof="0" dirty="0">
              <a:latin typeface="Aharoni"/>
              <a:cs typeface="Aharoni"/>
            </a:rPr>
            <a:t> </a:t>
          </a:r>
          <a:r>
            <a:rPr lang="en-US" sz="2300" b="1" i="0" u="none" strike="noStrike" kern="1200" cap="none" baseline="0" noProof="0" dirty="0" err="1">
              <a:latin typeface="Aharoni"/>
              <a:cs typeface="Aharoni"/>
            </a:rPr>
            <a:t>tạo</a:t>
          </a:r>
          <a:r>
            <a:rPr lang="en-US" sz="2300" b="1" i="0" u="none" strike="noStrike" kern="1200" cap="none" baseline="0" noProof="0" dirty="0">
              <a:latin typeface="Aharoni"/>
              <a:cs typeface="Aharoni"/>
            </a:rPr>
            <a:t>  </a:t>
          </a:r>
          <a:r>
            <a:rPr lang="en-US" sz="2300" b="1" i="0" u="none" strike="noStrike" kern="1200" cap="none" baseline="0" noProof="0" dirty="0" err="1">
              <a:latin typeface="Aharoni"/>
              <a:cs typeface="Aharoni"/>
            </a:rPr>
            <a:t>và</a:t>
          </a:r>
          <a:r>
            <a:rPr lang="en-US" sz="2300" b="1" i="0" u="none" strike="noStrike" kern="1200" cap="none" baseline="0" noProof="0" dirty="0">
              <a:latin typeface="Aharoni"/>
              <a:cs typeface="Aharoni"/>
            </a:rPr>
            <a:t> </a:t>
          </a:r>
          <a:r>
            <a:rPr lang="en-US" sz="2300" b="1" i="0" u="none" strike="noStrike" kern="1200" cap="none" baseline="0" noProof="0" dirty="0" err="1">
              <a:latin typeface="Aharoni"/>
              <a:cs typeface="Aharoni"/>
            </a:rPr>
            <a:t>chức</a:t>
          </a:r>
          <a:r>
            <a:rPr lang="en-US" sz="2300" b="1" i="0" u="none" strike="noStrike" kern="1200" cap="none" baseline="0" noProof="0" dirty="0">
              <a:latin typeface="Aharoni"/>
              <a:cs typeface="Aharoni"/>
            </a:rPr>
            <a:t> </a:t>
          </a:r>
          <a:r>
            <a:rPr lang="en-US" sz="2300" b="1" i="0" u="none" strike="noStrike" kern="1200" cap="none" baseline="0" noProof="0" dirty="0" err="1">
              <a:latin typeface="Aharoni"/>
              <a:cs typeface="Aharoni"/>
            </a:rPr>
            <a:t>năng</a:t>
          </a:r>
          <a:r>
            <a:rPr lang="en-US" sz="2300" b="1" i="0" u="none" strike="noStrike" kern="1200" cap="none" baseline="0" noProof="0" dirty="0">
              <a:latin typeface="Aharoni"/>
              <a:cs typeface="Aharoni"/>
            </a:rPr>
            <a:t> </a:t>
          </a:r>
          <a:r>
            <a:rPr lang="en-US" sz="2300" b="1" i="0" u="none" strike="noStrike" kern="1200" cap="none" baseline="0" noProof="0" dirty="0" err="1">
              <a:latin typeface="Aharoni"/>
              <a:cs typeface="Aharoni"/>
            </a:rPr>
            <a:t>của</a:t>
          </a:r>
          <a:r>
            <a:rPr lang="en-US" sz="2300" b="1" i="0" u="none" strike="noStrike" kern="1200" cap="none" baseline="0" noProof="0" dirty="0">
              <a:latin typeface="Aharoni"/>
              <a:cs typeface="Aharoni"/>
            </a:rPr>
            <a:t> </a:t>
          </a:r>
          <a:r>
            <a:rPr lang="en-US" sz="2300" b="1" i="0" u="none" strike="noStrike" kern="1200" cap="none" baseline="0" noProof="0" dirty="0" err="1">
              <a:latin typeface="Aharoni"/>
              <a:cs typeface="Aharoni"/>
            </a:rPr>
            <a:t>nơron</a:t>
          </a:r>
          <a:endParaRPr lang="en-US" sz="2300" b="1" i="0" u="none" strike="noStrike" kern="1200" cap="none" baseline="0" noProof="0" dirty="0">
            <a:latin typeface="Aharoni"/>
            <a:cs typeface="Aharoni"/>
          </a:endParaRPr>
        </a:p>
      </dsp:txBody>
      <dsp:txXfrm>
        <a:off x="86773" y="1569890"/>
        <a:ext cx="3414723" cy="720000"/>
      </dsp:txXfrm>
    </dsp:sp>
    <dsp:sp modelId="{96CF748B-9CD2-4CFD-824A-599CE039C663}">
      <dsp:nvSpPr>
        <dsp:cNvPr id="0" name=""/>
        <dsp:cNvSpPr/>
      </dsp:nvSpPr>
      <dsp:spPr>
        <a:xfrm>
          <a:off x="4665872" y="72719"/>
          <a:ext cx="1164375" cy="1164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0EECD-3BDD-414C-97D6-4A5D93EE0C03}">
      <dsp:nvSpPr>
        <dsp:cNvPr id="0" name=""/>
        <dsp:cNvSpPr/>
      </dsp:nvSpPr>
      <dsp:spPr>
        <a:xfrm>
          <a:off x="3954309" y="1569890"/>
          <a:ext cx="258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latin typeface="Aharoni"/>
              <a:cs typeface="Aharoni"/>
            </a:rPr>
            <a:t>Cung</a:t>
          </a:r>
          <a:r>
            <a:rPr lang="en-US" sz="2300" b="1" kern="1200" dirty="0">
              <a:latin typeface="Aharoni"/>
              <a:cs typeface="Aharoni"/>
            </a:rPr>
            <a:t> </a:t>
          </a:r>
          <a:r>
            <a:rPr lang="en-US" sz="2300" b="1" kern="1200" dirty="0" err="1">
              <a:latin typeface="Aharoni"/>
              <a:cs typeface="Aharoni"/>
            </a:rPr>
            <a:t>phản</a:t>
          </a:r>
          <a:r>
            <a:rPr lang="en-US" sz="2300" b="1" kern="1200" dirty="0">
              <a:latin typeface="Aharoni"/>
              <a:cs typeface="Aharoni"/>
            </a:rPr>
            <a:t> </a:t>
          </a:r>
          <a:r>
            <a:rPr lang="en-US" sz="2300" b="1" kern="1200" dirty="0" err="1">
              <a:latin typeface="Aharoni"/>
              <a:cs typeface="Aharoni"/>
            </a:rPr>
            <a:t>xạ</a:t>
          </a:r>
          <a:endParaRPr lang="en-US" sz="2300" b="1" kern="1200" dirty="0">
            <a:latin typeface="Aharoni"/>
            <a:cs typeface="Aharoni"/>
          </a:endParaRPr>
        </a:p>
      </dsp:txBody>
      <dsp:txXfrm>
        <a:off x="3954309" y="1569890"/>
        <a:ext cx="2587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18D3AD-314A-4F0B-BC9F-EDF6D9DFFE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762732-D379-40F3-978E-E42BF841B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28166-701D-4817-A3AD-DF8589241169}" type="datetimeFigureOut">
              <a:rPr lang="en-US" smtClean="0"/>
              <a:t>25/9/2021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E255A-E5B5-487A-897A-C4BB756017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24E2B-1BF3-4D39-9C2B-6E63DFBB64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C4A1D-1E33-43D4-A81E-16644096A6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944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C4BE-0D73-E240-8B38-104FAC465A91}" type="datetimeFigureOut">
              <a:rPr lang="en-US" smtClean="0"/>
              <a:t>25/9/2021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15C5-0688-5345-99FC-721E08AD15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9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1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87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14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mạnh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truyền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noron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li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63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Người</a:t>
            </a:r>
            <a:r>
              <a:rPr lang="en-US" dirty="0"/>
              <a:t> ta </a:t>
            </a:r>
            <a:r>
              <a:rPr lang="en-US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phản</a:t>
            </a:r>
            <a:r>
              <a:rPr lang="en-US" baseline="0" dirty="0"/>
              <a:t> </a:t>
            </a:r>
            <a:r>
              <a:rPr lang="en-US" baseline="0" dirty="0" err="1"/>
              <a:t>xạ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751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Hiện tượng cụp lá ở cây trinh nữ không có sự tham gia của hệ thần kinh.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Phản xạ ở động vật có sự tham gia của hệ thần kinh.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8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6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0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77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70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81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25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20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0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16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35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63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5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86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2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8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5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65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8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3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25/9/2021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32" r:id="rId2"/>
    <p:sldLayoutId id="2147483831" r:id="rId3"/>
    <p:sldLayoutId id="2147483830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file:///C:\Program%20Files\Inknoe%20ClassPoint\Images\multiple_choice_without%20result_default.pn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file:///C:\Program%20Files\Inknoe%20ClassPoint\Images\multiple_choice_without%20result_default.pn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file:///C:\Program%20Files\Inknoe%20ClassPoint\Images\short_answer_without%20result_default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file:///C:\Program%20Files\Inknoe%20ClassPoint\Images\multiple_choice_without%20result_default.png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9.sv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309C8-38A1-47EA-A092-BFE5D631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464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KIỂM TRA BÀI CŨ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094BD-CC89-498B-B18B-F766F888FC37}"/>
              </a:ext>
            </a:extLst>
          </p:cNvPr>
          <p:cNvSpPr txBox="1"/>
          <p:nvPr/>
        </p:nvSpPr>
        <p:spPr>
          <a:xfrm>
            <a:off x="1141413" y="1272897"/>
            <a:ext cx="8659168" cy="3861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1: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bì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năng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đỡ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thích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btnInknoeActivity">
            <a:extLst>
              <a:ext uri="{FF2B5EF4-FFF2-40B4-BE49-F238E27FC236}">
                <a16:creationId xmlns:a16="http://schemas.microsoft.com/office/drawing/2014/main" id="{C28CC94A-7B3B-4AF8-9273-322ABE2237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94487"/>
            <a:ext cx="10389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I.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cấu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tạo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và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chức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năng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của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nơron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841" y="1020764"/>
            <a:ext cx="1903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/>
                <a:cs typeface="Arial"/>
              </a:rPr>
              <a:t>1. </a:t>
            </a:r>
            <a:r>
              <a:rPr lang="en-US" sz="2800" b="1" dirty="0" err="1">
                <a:solidFill>
                  <a:schemeClr val="accent1"/>
                </a:solidFill>
                <a:latin typeface="Arial"/>
                <a:cs typeface="Arial"/>
              </a:rPr>
              <a:t>Cấu</a:t>
            </a:r>
            <a:r>
              <a:rPr lang="en-US" sz="28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/>
                <a:cs typeface="Arial"/>
              </a:rPr>
              <a:t>tạo</a:t>
            </a:r>
            <a:endParaRPr lang="en-US" sz="2800" b="1" dirty="0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3074" name="Picture 2" descr="Sinh học 8] Bài 6. Phản xạ | THCS Nguyễn Du Q.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4"/>
          <a:stretch/>
        </p:blipFill>
        <p:spPr bwMode="auto">
          <a:xfrm>
            <a:off x="7520152" y="1"/>
            <a:ext cx="467184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13834" y="6488668"/>
            <a:ext cx="3978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Cấu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tạo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một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nơ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ron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điển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hình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490841" y="3437259"/>
            <a:ext cx="1150883" cy="5214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5612" y="2052264"/>
            <a:ext cx="5086981" cy="268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Thân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: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chứa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nhân</a:t>
            </a:r>
            <a:endParaRPr lang="en-US" sz="2400" b="1" dirty="0">
              <a:solidFill>
                <a:prstClr val="white"/>
              </a:solidFill>
              <a:latin typeface="+mj-lt"/>
            </a:endParaRP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Sợi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nhánh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: </a:t>
            </a:r>
            <a:r>
              <a:rPr lang="vi-VN" sz="2400" b="1" dirty="0">
                <a:solidFill>
                  <a:prstClr val="white"/>
                </a:solidFill>
                <a:latin typeface="+mj-lt"/>
              </a:rPr>
              <a:t>Ngắn, phân nhánh đi từ thân.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Sợi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trục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: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Dài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mảnh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vỏ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bằng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bao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Miêlin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42979" y="2505265"/>
            <a:ext cx="1277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Arial"/>
                <a:cs typeface="Arial"/>
              </a:rPr>
              <a:t>Nơron</a:t>
            </a:r>
            <a:endParaRPr lang="en-US" dirty="0"/>
          </a:p>
        </p:txBody>
      </p:sp>
      <p:sp>
        <p:nvSpPr>
          <p:cNvPr id="3078" name="Rectangle 3077"/>
          <p:cNvSpPr/>
          <p:nvPr/>
        </p:nvSpPr>
        <p:spPr>
          <a:xfrm>
            <a:off x="595978" y="5604640"/>
            <a:ext cx="5889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altLang="vi-VN" sz="3200" b="1" dirty="0" err="1">
                <a:solidFill>
                  <a:srgbClr val="FFFF00"/>
                </a:solidFill>
                <a:latin typeface="+mj-lt"/>
              </a:rPr>
              <a:t>Nơron</a:t>
            </a:r>
            <a:r>
              <a:rPr lang="en-US" altLang="vi-VN" sz="3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vi-VN" sz="3200" b="1" dirty="0" err="1">
                <a:solidFill>
                  <a:srgbClr val="FFFF00"/>
                </a:solidFill>
                <a:latin typeface="+mj-lt"/>
              </a:rPr>
              <a:t>có</a:t>
            </a:r>
            <a:r>
              <a:rPr lang="en-US" altLang="vi-VN" sz="3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vi-VN" sz="3200" b="1" dirty="0" err="1">
                <a:solidFill>
                  <a:srgbClr val="FFFF00"/>
                </a:solidFill>
                <a:latin typeface="+mj-lt"/>
              </a:rPr>
              <a:t>chức</a:t>
            </a:r>
            <a:r>
              <a:rPr lang="en-US" altLang="vi-VN" sz="3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vi-VN" sz="3200" b="1" dirty="0" err="1">
                <a:solidFill>
                  <a:srgbClr val="FFFF00"/>
                </a:solidFill>
                <a:latin typeface="+mj-lt"/>
              </a:rPr>
              <a:t>năng</a:t>
            </a:r>
            <a:r>
              <a:rPr lang="en-US" altLang="vi-VN" sz="32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altLang="vi-VN" sz="3200" b="1" dirty="0" err="1">
                <a:solidFill>
                  <a:srgbClr val="FFFF00"/>
                </a:solidFill>
                <a:latin typeface="+mj-lt"/>
              </a:rPr>
              <a:t>gì</a:t>
            </a:r>
            <a:r>
              <a:rPr lang="en-US" altLang="vi-VN" sz="3200" b="1" dirty="0">
                <a:solidFill>
                  <a:srgbClr val="FFFF00"/>
                </a:solidFill>
                <a:latin typeface="+mj-lt"/>
              </a:rPr>
              <a:t>?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234935" y="2232008"/>
            <a:ext cx="662152" cy="1726728"/>
            <a:chOff x="1340094" y="2175641"/>
            <a:chExt cx="662152" cy="1726728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1340095" y="2175641"/>
              <a:ext cx="662151" cy="6306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1340097" y="2806316"/>
              <a:ext cx="662149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1340094" y="2806316"/>
              <a:ext cx="630677" cy="109605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481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94487"/>
            <a:ext cx="10389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I.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cấu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tạo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và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chức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năng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của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nơron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841" y="1020764"/>
            <a:ext cx="2481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"/>
                <a:cs typeface="Arial"/>
              </a:rPr>
              <a:t>2. </a:t>
            </a:r>
            <a:r>
              <a:rPr lang="en-US" sz="2800" b="1" dirty="0" err="1">
                <a:solidFill>
                  <a:schemeClr val="accent1"/>
                </a:solidFill>
                <a:latin typeface="Arial"/>
                <a:cs typeface="Arial"/>
              </a:rPr>
              <a:t>Chức</a:t>
            </a:r>
            <a:r>
              <a:rPr lang="en-US" sz="28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/>
                <a:cs typeface="Arial"/>
              </a:rPr>
              <a:t>năng</a:t>
            </a:r>
            <a:endParaRPr lang="en-US" sz="2800" b="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516" y="1759005"/>
            <a:ext cx="732571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+mj-lt"/>
              </a:rPr>
              <a:t>-</a:t>
            </a: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+mj-lt"/>
              </a:rPr>
              <a:t>Cảm</a:t>
            </a: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+mj-lt"/>
              </a:rPr>
              <a:t>ứng</a:t>
            </a: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: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tiếp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nhận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kích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thích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và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phản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ứng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lại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bằng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cách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phát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sinh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xung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thần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kinh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.</a:t>
            </a:r>
          </a:p>
          <a:p>
            <a:pPr lvl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  <a:latin typeface="+mj-lt"/>
              </a:rPr>
              <a:t>- </a:t>
            </a:r>
            <a:r>
              <a:rPr lang="en-US" sz="2400" b="1" i="1" dirty="0" err="1">
                <a:solidFill>
                  <a:srgbClr val="FFFFFF"/>
                </a:solidFill>
                <a:latin typeface="+mj-lt"/>
              </a:rPr>
              <a:t>Dẫn</a:t>
            </a: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+mj-lt"/>
              </a:rPr>
              <a:t>truyền</a:t>
            </a: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+mj-lt"/>
              </a:rPr>
              <a:t>xung</a:t>
            </a: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+mj-lt"/>
              </a:rPr>
              <a:t>thần</a:t>
            </a: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+mj-lt"/>
              </a:rPr>
              <a:t>kinh</a:t>
            </a:r>
            <a:r>
              <a:rPr lang="en-US" sz="2400" b="1" i="1" dirty="0">
                <a:solidFill>
                  <a:srgbClr val="FFFFFF"/>
                </a:solidFill>
                <a:latin typeface="+mj-lt"/>
              </a:rPr>
              <a:t>: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Lan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truyền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theo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một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chiều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nhất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định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từ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nơi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phát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sinh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hoặc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tiếp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nhận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2400" b="1" dirty="0" err="1">
                <a:solidFill>
                  <a:srgbClr val="FFFFFF"/>
                </a:solidFill>
                <a:latin typeface="+mj-lt"/>
                <a:sym typeface="Wingdings" pitchFamily="2" charset="2"/>
              </a:rPr>
              <a:t>thân</a:t>
            </a:r>
            <a:r>
              <a:rPr lang="en-US" sz="24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  </a:t>
            </a:r>
            <a:r>
              <a:rPr lang="en-US" sz="2400" b="1" dirty="0" err="1">
                <a:solidFill>
                  <a:srgbClr val="FFFFFF"/>
                </a:solidFill>
                <a:latin typeface="+mj-lt"/>
                <a:sym typeface="Wingdings" pitchFamily="2" charset="2"/>
              </a:rPr>
              <a:t>sợi</a:t>
            </a:r>
            <a:r>
              <a:rPr lang="en-US" sz="2400" b="1" dirty="0">
                <a:solidFill>
                  <a:srgbClr val="FFFFFF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  <a:sym typeface="Wingdings" pitchFamily="2" charset="2"/>
              </a:rPr>
              <a:t>trục</a:t>
            </a:r>
            <a:endParaRPr lang="en-US" sz="2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3163730" flipV="1">
            <a:off x="9737834" y="2845088"/>
            <a:ext cx="457200" cy="17817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100" name="Picture 4" descr="Lý thuyết Sinh học 8 Bài 6: Phản xạ (hay, chi tiết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-24685"/>
            <a:ext cx="396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he Nerve Impulse [HD Animation]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31729"/>
          <a:stretch/>
        </p:blipFill>
        <p:spPr>
          <a:xfrm rot="5400000">
            <a:off x="6818585" y="1567635"/>
            <a:ext cx="6779171" cy="36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36D46D7F-C0EA-4E91-99FB-53524E05D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80" y="1308721"/>
            <a:ext cx="8939048" cy="47410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33C95D-526D-4F86-B740-50EC634BC052}"/>
              </a:ext>
            </a:extLst>
          </p:cNvPr>
          <p:cNvSpPr/>
          <p:nvPr/>
        </p:nvSpPr>
        <p:spPr>
          <a:xfrm>
            <a:off x="1608080" y="6264214"/>
            <a:ext cx="2932389" cy="3594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Noron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hướng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tâm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5696F5-39DE-493B-9CF1-32A888A2C0B1}"/>
              </a:ext>
            </a:extLst>
          </p:cNvPr>
          <p:cNvSpPr/>
          <p:nvPr/>
        </p:nvSpPr>
        <p:spPr>
          <a:xfrm>
            <a:off x="4540469" y="6264214"/>
            <a:ext cx="3959424" cy="3594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Noron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trung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gian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4EA66-E449-4ED0-A304-78FD005B16FE}"/>
              </a:ext>
            </a:extLst>
          </p:cNvPr>
          <p:cNvSpPr/>
          <p:nvPr/>
        </p:nvSpPr>
        <p:spPr>
          <a:xfrm>
            <a:off x="8499892" y="6264214"/>
            <a:ext cx="2157597" cy="3594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Noron li tâm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94487"/>
            <a:ext cx="10389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I.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cấu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tạo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và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chức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năng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của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nơron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841" y="797272"/>
            <a:ext cx="196720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chemeClr val="accent1"/>
                </a:solidFill>
                <a:latin typeface="Arial"/>
                <a:cs typeface="Arial"/>
              </a:rPr>
              <a:t>3. </a:t>
            </a:r>
            <a:r>
              <a:rPr lang="en-US" sz="2500" b="1" dirty="0" err="1">
                <a:solidFill>
                  <a:schemeClr val="accent1"/>
                </a:solidFill>
                <a:latin typeface="Arial"/>
                <a:cs typeface="Arial"/>
              </a:rPr>
              <a:t>Phân</a:t>
            </a:r>
            <a:r>
              <a:rPr lang="en-US" sz="25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Arial"/>
                <a:cs typeface="Arial"/>
              </a:rPr>
              <a:t>loại</a:t>
            </a:r>
            <a:endParaRPr lang="en-US" sz="2500" b="1" dirty="0">
              <a:solidFill>
                <a:schemeClr val="accent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0366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4487"/>
            <a:ext cx="10389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I.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cấu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tạo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và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chức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năng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của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nơron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841" y="1017353"/>
            <a:ext cx="196720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chemeClr val="accent1"/>
                </a:solidFill>
                <a:latin typeface="Arial"/>
                <a:cs typeface="Arial"/>
              </a:rPr>
              <a:t>3. </a:t>
            </a:r>
            <a:r>
              <a:rPr lang="en-US" sz="2500" b="1" dirty="0" err="1">
                <a:solidFill>
                  <a:schemeClr val="accent1"/>
                </a:solidFill>
                <a:latin typeface="Arial"/>
                <a:cs typeface="Arial"/>
              </a:rPr>
              <a:t>Phân</a:t>
            </a:r>
            <a:r>
              <a:rPr lang="en-US" sz="25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500" b="1" dirty="0" err="1">
                <a:solidFill>
                  <a:schemeClr val="accent1"/>
                </a:solidFill>
                <a:latin typeface="Arial"/>
                <a:cs typeface="Arial"/>
              </a:rPr>
              <a:t>loại</a:t>
            </a:r>
            <a:endParaRPr lang="en-US" sz="2500" b="1" dirty="0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40733" r="30812" b="21121"/>
          <a:stretch/>
        </p:blipFill>
        <p:spPr bwMode="auto">
          <a:xfrm>
            <a:off x="0" y="2033752"/>
            <a:ext cx="12130181" cy="469812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359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94487"/>
            <a:ext cx="10389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I.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cấu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tạo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và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chức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năng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của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nơron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841" y="1039305"/>
            <a:ext cx="2180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AD0B8"/>
                </a:solidFill>
                <a:latin typeface="Arial"/>
                <a:cs typeface="Arial"/>
              </a:rPr>
              <a:t>3. </a:t>
            </a:r>
            <a:r>
              <a:rPr lang="en-US" sz="2800" b="1" dirty="0" err="1">
                <a:solidFill>
                  <a:srgbClr val="5AD0B8"/>
                </a:solidFill>
                <a:latin typeface="Arial"/>
                <a:cs typeface="Arial"/>
              </a:rPr>
              <a:t>Phân</a:t>
            </a:r>
            <a:r>
              <a:rPr lang="en-US" sz="2800" b="1" dirty="0">
                <a:solidFill>
                  <a:srgbClr val="5AD0B8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5AD0B8"/>
                </a:solidFill>
                <a:latin typeface="Arial"/>
                <a:cs typeface="Arial"/>
              </a:rPr>
              <a:t>loại</a:t>
            </a:r>
            <a:endParaRPr lang="en-US" sz="2800" b="1" dirty="0">
              <a:solidFill>
                <a:srgbClr val="5AD0B8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6965" y="2304843"/>
            <a:ext cx="2295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"/>
                <a:cs typeface="Arial"/>
              </a:rPr>
              <a:t>3 </a:t>
            </a:r>
            <a:r>
              <a:rPr lang="en-US" sz="2800" b="1" dirty="0" err="1">
                <a:solidFill>
                  <a:prstClr val="white"/>
                </a:solidFill>
                <a:latin typeface="Arial"/>
                <a:cs typeface="Arial"/>
              </a:rPr>
              <a:t>loại</a:t>
            </a:r>
            <a:r>
              <a:rPr lang="en-US" sz="2800" b="1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  <a:cs typeface="Arial"/>
              </a:rPr>
              <a:t>nơron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76662" y="1949654"/>
            <a:ext cx="662152" cy="1376881"/>
            <a:chOff x="1340094" y="2175641"/>
            <a:chExt cx="662152" cy="1376881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340095" y="2175641"/>
              <a:ext cx="662151" cy="63067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340097" y="2806316"/>
              <a:ext cx="662149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340094" y="2806316"/>
              <a:ext cx="662152" cy="74620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3338814" y="1776643"/>
            <a:ext cx="50869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Nơron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hướng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tâm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 (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cảm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+mj-lt"/>
              </a:rPr>
              <a:t>giác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)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err="1">
                <a:solidFill>
                  <a:prstClr val="white"/>
                </a:solidFill>
              </a:rPr>
              <a:t>Nơron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trung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gian</a:t>
            </a:r>
            <a:r>
              <a:rPr lang="en-US" sz="2400" b="1" dirty="0">
                <a:solidFill>
                  <a:prstClr val="white"/>
                </a:solidFill>
              </a:rPr>
              <a:t> (</a:t>
            </a:r>
            <a:r>
              <a:rPr lang="en-US" sz="2400" b="1" dirty="0" err="1">
                <a:solidFill>
                  <a:prstClr val="white"/>
                </a:solidFill>
              </a:rPr>
              <a:t>liên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lạc</a:t>
            </a:r>
            <a:r>
              <a:rPr lang="en-US" sz="2400" b="1" dirty="0">
                <a:solidFill>
                  <a:prstClr val="white"/>
                </a:solidFill>
              </a:rPr>
              <a:t>)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err="1">
                <a:solidFill>
                  <a:prstClr val="white"/>
                </a:solidFill>
              </a:rPr>
              <a:t>Nơron</a:t>
            </a:r>
            <a:r>
              <a:rPr lang="en-US" sz="2400" b="1" dirty="0">
                <a:solidFill>
                  <a:prstClr val="white"/>
                </a:solidFill>
              </a:rPr>
              <a:t> li </a:t>
            </a:r>
            <a:r>
              <a:rPr lang="en-US" sz="2400" b="1" dirty="0" err="1">
                <a:solidFill>
                  <a:prstClr val="white"/>
                </a:solidFill>
              </a:rPr>
              <a:t>tâm</a:t>
            </a:r>
            <a:r>
              <a:rPr lang="en-US" sz="2400" b="1" dirty="0">
                <a:solidFill>
                  <a:prstClr val="white"/>
                </a:solidFill>
              </a:rPr>
              <a:t> (</a:t>
            </a:r>
            <a:r>
              <a:rPr lang="en-US" sz="2400" b="1" dirty="0" err="1">
                <a:solidFill>
                  <a:prstClr val="white"/>
                </a:solidFill>
              </a:rPr>
              <a:t>vận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động</a:t>
            </a:r>
            <a:r>
              <a:rPr lang="en-US" sz="2400" b="1" dirty="0">
                <a:solidFill>
                  <a:prstClr val="white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64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C860F84-87CF-4F8D-983F-24FA6751B7F7}"/>
              </a:ext>
            </a:extLst>
          </p:cNvPr>
          <p:cNvSpPr txBox="1">
            <a:spLocks/>
          </p:cNvSpPr>
          <p:nvPr/>
        </p:nvSpPr>
        <p:spPr>
          <a:xfrm>
            <a:off x="350359" y="-56420"/>
            <a:ext cx="4111923" cy="1099868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II. </a:t>
            </a:r>
            <a:r>
              <a:rPr lang="en-US" b="1" dirty="0" err="1"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Cung</a:t>
            </a:r>
            <a:r>
              <a:rPr lang="en-US" b="1" dirty="0"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PHẢN XẠ</a:t>
            </a:r>
          </a:p>
        </p:txBody>
      </p:sp>
      <p:pic>
        <p:nvPicPr>
          <p:cNvPr id="6" name="Picture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E71C9A7A-04EB-4DEB-8248-B9FC08B04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457" y="2532137"/>
            <a:ext cx="6150632" cy="3662782"/>
          </a:xfrm>
          <a:prstGeom prst="rect">
            <a:avLst/>
          </a:prstGeom>
        </p:spPr>
      </p:pic>
      <p:pic>
        <p:nvPicPr>
          <p:cNvPr id="8" name="Picture 8" descr="A picture containing person, indoor, table, sitting&#10;&#10;Description generated with very high confidence">
            <a:extLst>
              <a:ext uri="{FF2B5EF4-FFF2-40B4-BE49-F238E27FC236}">
                <a16:creationId xmlns:a16="http://schemas.microsoft.com/office/drawing/2014/main" id="{5DCBACF9-66E1-4B00-B4B1-08AE8B675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68" y="1141995"/>
            <a:ext cx="5546784" cy="32215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7917" y="4560040"/>
            <a:ext cx="3778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Ăn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chua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  <a:sym typeface="Wingdings" pitchFamily="2" charset="2"/>
              </a:rPr>
              <a:t>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  <a:sym typeface="Wingdings" pitchFamily="2" charset="2"/>
              </a:rPr>
              <a:t>nhăn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  <a:sym typeface="Wingdings" pitchFamily="2" charset="2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  <a:sym typeface="Wingdings" pitchFamily="2" charset="2"/>
              </a:rPr>
              <a:t>mặt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  <a:sym typeface="Wingdings" pitchFamily="2" charset="2"/>
              </a:rPr>
              <a:t>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944420" y="1688133"/>
            <a:ext cx="603766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/>
          <a:lstStyle/>
          <a:p>
            <a:pPr algn="ctr">
              <a:buFont typeface="Arial" charset="0"/>
              <a:buNone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Sờ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tay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vào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vật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nóng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  <a:sym typeface="Wingdings" pitchFamily="2" charset="2"/>
              </a:rPr>
              <a:t>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  <a:sym typeface="Wingdings" pitchFamily="2" charset="2"/>
              </a:rPr>
              <a:t>rút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  <a:sym typeface="Wingdings" pitchFamily="2" charset="2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  <a:sym typeface="Wingdings" pitchFamily="2" charset="2"/>
              </a:rPr>
              <a:t>tay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  <a:sym typeface="Wingdings" pitchFamily="2" charset="2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  <a:sym typeface="Wingdings" pitchFamily="2" charset="2"/>
              </a:rPr>
              <a:t>lại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84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1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is eating a banana&#10;&#10;Description generated with high confidence">
            <a:extLst>
              <a:ext uri="{FF2B5EF4-FFF2-40B4-BE49-F238E27FC236}">
                <a16:creationId xmlns:a16="http://schemas.microsoft.com/office/drawing/2014/main" id="{F045054E-2121-4718-BCB1-B83C3E010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7862" y="3761554"/>
            <a:ext cx="3860783" cy="2895587"/>
          </a:xfrm>
          <a:prstGeom prst="rect">
            <a:avLst/>
          </a:prstGeom>
        </p:spPr>
      </p:pic>
      <p:pic>
        <p:nvPicPr>
          <p:cNvPr id="8" name="Picture 8" descr="A person wearing a costume&#10;&#10;Description generated with high confidence">
            <a:extLst>
              <a:ext uri="{FF2B5EF4-FFF2-40B4-BE49-F238E27FC236}">
                <a16:creationId xmlns:a16="http://schemas.microsoft.com/office/drawing/2014/main" id="{1C6DD1DD-9BD8-44EB-B346-A7943ABCD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862" y="618722"/>
            <a:ext cx="3783525" cy="2742514"/>
          </a:xfrm>
          <a:prstGeom prst="rect">
            <a:avLst/>
          </a:prstGeom>
        </p:spPr>
      </p:pic>
      <p:pic>
        <p:nvPicPr>
          <p:cNvPr id="10" name="Picture 10" descr="A motorcycle is parked on the side of a road&#10;&#10;Description generated with very high confidence">
            <a:extLst>
              <a:ext uri="{FF2B5EF4-FFF2-40B4-BE49-F238E27FC236}">
                <a16:creationId xmlns:a16="http://schemas.microsoft.com/office/drawing/2014/main" id="{74E26ACE-DD22-4C5C-94CD-D4422C800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663" y="618723"/>
            <a:ext cx="3905088" cy="2742514"/>
          </a:xfrm>
          <a:prstGeom prst="rect">
            <a:avLst/>
          </a:prstGeom>
        </p:spPr>
      </p:pic>
      <p:pic>
        <p:nvPicPr>
          <p:cNvPr id="12" name="Picture 12" descr="A picture containing object, indoor&#10;&#10;Description generated with high confidence">
            <a:extLst>
              <a:ext uri="{FF2B5EF4-FFF2-40B4-BE49-F238E27FC236}">
                <a16:creationId xmlns:a16="http://schemas.microsoft.com/office/drawing/2014/main" id="{48A63B52-4473-4C2A-A815-18840BA93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5724" y="3848832"/>
            <a:ext cx="3842027" cy="2778824"/>
          </a:xfrm>
          <a:prstGeom prst="rect">
            <a:avLst/>
          </a:prstGeom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5E820563-AC66-46B5-AA0F-BD6A410F85D5}"/>
              </a:ext>
            </a:extLst>
          </p:cNvPr>
          <p:cNvSpPr/>
          <p:nvPr/>
        </p:nvSpPr>
        <p:spPr>
          <a:xfrm>
            <a:off x="302013" y="1283379"/>
            <a:ext cx="2976111" cy="1653395"/>
          </a:xfrm>
          <a:prstGeom prst="cloudCallout">
            <a:avLst>
              <a:gd name="adj1" fmla="val 56508"/>
              <a:gd name="adj2" fmla="val 74896"/>
            </a:avLst>
          </a:prstGeom>
          <a:solidFill>
            <a:schemeClr val="tx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171717"/>
                </a:solidFill>
              </a:rPr>
              <a:t>Phản</a:t>
            </a:r>
            <a:r>
              <a:rPr lang="en-US" sz="3600" b="1" dirty="0">
                <a:solidFill>
                  <a:srgbClr val="171717"/>
                </a:solidFill>
              </a:rPr>
              <a:t> </a:t>
            </a:r>
            <a:r>
              <a:rPr lang="en-US" sz="3600" b="1" dirty="0" err="1">
                <a:solidFill>
                  <a:srgbClr val="171717"/>
                </a:solidFill>
              </a:rPr>
              <a:t>xạ</a:t>
            </a:r>
            <a:r>
              <a:rPr lang="en-US" sz="3600" b="1" dirty="0">
                <a:solidFill>
                  <a:srgbClr val="171717"/>
                </a:solidFill>
              </a:rPr>
              <a:t> </a:t>
            </a:r>
            <a:r>
              <a:rPr lang="en-US" sz="3600" b="1" dirty="0" err="1">
                <a:solidFill>
                  <a:srgbClr val="171717"/>
                </a:solidFill>
              </a:rPr>
              <a:t>là</a:t>
            </a:r>
            <a:r>
              <a:rPr lang="en-US" sz="3600" b="1" dirty="0">
                <a:solidFill>
                  <a:srgbClr val="171717"/>
                </a:solidFill>
              </a:rPr>
              <a:t> </a:t>
            </a:r>
            <a:r>
              <a:rPr lang="en-US" sz="3600" b="1" dirty="0" err="1">
                <a:solidFill>
                  <a:srgbClr val="171717"/>
                </a:solidFill>
              </a:rPr>
              <a:t>gì</a:t>
            </a:r>
            <a:r>
              <a:rPr lang="en-US" sz="3600" b="1" dirty="0">
                <a:solidFill>
                  <a:srgbClr val="171717"/>
                </a:solidFill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18D90-B576-45AB-BBAA-B6325CE2FA0C}"/>
              </a:ext>
            </a:extLst>
          </p:cNvPr>
          <p:cNvSpPr txBox="1"/>
          <p:nvPr/>
        </p:nvSpPr>
        <p:spPr>
          <a:xfrm>
            <a:off x="173082" y="1301832"/>
            <a:ext cx="361343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 </a:t>
            </a:r>
            <a:r>
              <a:rPr lang="en-US" sz="2400" b="1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Phản</a:t>
            </a: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400" b="1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xạ</a:t>
            </a: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là </a:t>
            </a: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phản ứng </a:t>
            </a: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của cơ thể, trả lời các kích thích của </a:t>
            </a:r>
            <a:r>
              <a:rPr lang="en-US" sz="2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môi</a:t>
            </a: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trường</a:t>
            </a: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dưới sự điều khiển của </a:t>
            </a:r>
            <a:r>
              <a:rPr lang="en-US" sz="2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hệ</a:t>
            </a: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thần</a:t>
            </a: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kinh</a:t>
            </a: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2013" y="424450"/>
            <a:ext cx="1962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/>
                <a:cs typeface="Arial"/>
              </a:rPr>
              <a:t>1. </a:t>
            </a:r>
            <a:r>
              <a:rPr lang="en-US" sz="2800" b="1" dirty="0" err="1">
                <a:solidFill>
                  <a:srgbClr val="FFFF00"/>
                </a:solidFill>
                <a:latin typeface="Arial"/>
                <a:cs typeface="Arial"/>
              </a:rPr>
              <a:t>Phản</a:t>
            </a:r>
            <a:r>
              <a:rPr lang="en-US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/>
                <a:cs typeface="Arial"/>
              </a:rPr>
              <a:t>xạ</a:t>
            </a:r>
            <a:endParaRPr lang="en-US" sz="2800" b="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83" y="3510798"/>
            <a:ext cx="3894265" cy="132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endParaRPr lang="en-US" dirty="0"/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vi-VN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+ Sờ tay vào vật nóng </a:t>
            </a: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vi-VN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→ rụt tay lại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vi-VN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+ </a:t>
            </a:r>
            <a:r>
              <a:rPr lang="en-US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Trời</a:t>
            </a: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lạnh</a:t>
            </a: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quá</a:t>
            </a: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vi-VN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→ </a:t>
            </a:r>
            <a:r>
              <a:rPr lang="en-US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nổi</a:t>
            </a:r>
            <a:r>
              <a:rPr lang="en-US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da </a:t>
            </a:r>
            <a:r>
              <a:rPr lang="en-US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gà</a:t>
            </a:r>
            <a:endParaRPr lang="en-US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5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E820563-AC66-46B5-AA0F-BD6A410F85D5}"/>
              </a:ext>
            </a:extLst>
          </p:cNvPr>
          <p:cNvSpPr/>
          <p:nvPr/>
        </p:nvSpPr>
        <p:spPr>
          <a:xfrm>
            <a:off x="736889" y="424450"/>
            <a:ext cx="11083159" cy="857009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Hiện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tượng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video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phải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phản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không</a:t>
            </a:r>
            <a:r>
              <a:rPr lang="en-US" sz="2800" b="1" dirty="0">
                <a:solidFill>
                  <a:schemeClr val="tx1"/>
                </a:solidFill>
              </a:rPr>
              <a:t>? </a:t>
            </a:r>
            <a:r>
              <a:rPr lang="en-US" sz="2800" b="1" dirty="0" err="1">
                <a:solidFill>
                  <a:schemeClr val="tx1"/>
                </a:solidFill>
              </a:rPr>
              <a:t>Vì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sao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1637" y="162840"/>
            <a:ext cx="1962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/>
                <a:cs typeface="Arial"/>
              </a:rPr>
              <a:t>1. </a:t>
            </a:r>
            <a:r>
              <a:rPr lang="en-US" sz="2800" b="1" dirty="0" err="1">
                <a:solidFill>
                  <a:srgbClr val="FFFF00"/>
                </a:solidFill>
                <a:latin typeface="Arial"/>
                <a:cs typeface="Arial"/>
              </a:rPr>
              <a:t>Phản</a:t>
            </a:r>
            <a:r>
              <a:rPr lang="en-US" sz="2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/>
                <a:cs typeface="Arial"/>
              </a:rPr>
              <a:t>xạ</a:t>
            </a:r>
            <a:endParaRPr lang="en-US" sz="2800" b="1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7" name="Thiết kế không tên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378" t="1397" r="2088" b="3345"/>
          <a:stretch/>
        </p:blipFill>
        <p:spPr>
          <a:xfrm>
            <a:off x="1462102" y="1252154"/>
            <a:ext cx="9348952" cy="535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3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CE553D6A-9072-4F94-8C3B-1777FF1C4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076" y="946540"/>
            <a:ext cx="5665076" cy="4431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7D250F-2928-48DC-80EB-0D4B5DB8DF0D}"/>
              </a:ext>
            </a:extLst>
          </p:cNvPr>
          <p:cNvSpPr txBox="1"/>
          <p:nvPr/>
        </p:nvSpPr>
        <p:spPr>
          <a:xfrm>
            <a:off x="696852" y="946540"/>
            <a:ext cx="34189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2. </a:t>
            </a:r>
            <a:r>
              <a:rPr lang="en-US" sz="28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Cung</a:t>
            </a:r>
            <a:r>
              <a:rPr lang="en-US" sz="28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phản</a:t>
            </a:r>
            <a:r>
              <a:rPr lang="en-US" sz="28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xạ</a:t>
            </a:r>
            <a:endParaRPr lang="en-US" sz="2800" b="1" dirty="0">
              <a:solidFill>
                <a:srgbClr val="FFFF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7F8A6-35AA-4276-87AA-6859CE78D064}"/>
              </a:ext>
            </a:extLst>
          </p:cNvPr>
          <p:cNvSpPr txBox="1"/>
          <p:nvPr/>
        </p:nvSpPr>
        <p:spPr>
          <a:xfrm>
            <a:off x="8047259" y="5378973"/>
            <a:ext cx="26244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/>
              <a:t>Cung</a:t>
            </a:r>
            <a:r>
              <a:rPr lang="en-US" sz="2400" b="1" dirty="0"/>
              <a:t> </a:t>
            </a:r>
            <a:r>
              <a:rPr lang="en-US" sz="2400" b="1" dirty="0" err="1"/>
              <a:t>phản</a:t>
            </a:r>
            <a:r>
              <a:rPr lang="en-US" sz="2400" b="1" dirty="0"/>
              <a:t> </a:t>
            </a:r>
            <a:r>
              <a:rPr lang="en-US" sz="2400" b="1" dirty="0" err="1"/>
              <a:t>xạ</a:t>
            </a:r>
            <a:endParaRPr lang="en-US" sz="24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3E0410-FA21-4A73-B067-085DF884DF61}"/>
              </a:ext>
            </a:extLst>
          </p:cNvPr>
          <p:cNvSpPr/>
          <p:nvPr/>
        </p:nvSpPr>
        <p:spPr>
          <a:xfrm>
            <a:off x="0" y="1246372"/>
            <a:ext cx="6323665" cy="2487281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Khái</a:t>
            </a:r>
            <a:r>
              <a:rPr lang="en-US" sz="2400" b="1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niệm</a:t>
            </a:r>
            <a:r>
              <a:rPr lang="en-US" sz="2400" b="1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Cung</a:t>
            </a:r>
            <a:r>
              <a:rPr lang="en-US" sz="2400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xạ</a:t>
            </a:r>
            <a:r>
              <a:rPr lang="en-US" sz="2400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con đường mà xung thần kinh truyền từ cơ quan thụ cảm (da …) qua trung ương thần kinh đến cơ quan phản ứng (cơ, tuyến …)</a:t>
            </a:r>
            <a:endParaRPr lang="en-US" sz="24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860F84-87CF-4F8D-983F-24FA6751B7F7}"/>
              </a:ext>
            </a:extLst>
          </p:cNvPr>
          <p:cNvSpPr txBox="1">
            <a:spLocks/>
          </p:cNvSpPr>
          <p:nvPr/>
        </p:nvSpPr>
        <p:spPr>
          <a:xfrm>
            <a:off x="350359" y="-56420"/>
            <a:ext cx="4111923" cy="1099868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II. </a:t>
            </a:r>
            <a:r>
              <a:rPr lang="en-US" b="1" dirty="0" err="1"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Cung</a:t>
            </a:r>
            <a:r>
              <a:rPr lang="en-US" b="1" dirty="0"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PHẢN XẠ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106" y="3413235"/>
            <a:ext cx="616655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- </a:t>
            </a:r>
            <a:r>
              <a:rPr lang="en-US" sz="2400" b="1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Thành</a:t>
            </a: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400" b="1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phần</a:t>
            </a: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gồm</a:t>
            </a: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	</a:t>
            </a: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+ Cơ quan thụ cảm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	</a:t>
            </a: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+ Nơron hướng tâm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	</a:t>
            </a: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+ Nơron trung gian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	</a:t>
            </a: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+ Nơron li tâm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	</a:t>
            </a: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+ Cơ quan phản ứng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03" y="1187354"/>
            <a:ext cx="9707535" cy="532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5875" y="279036"/>
            <a:ext cx="112197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Quan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sát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hình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sau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,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phân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tích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đường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dẫn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truyền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xung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thần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kinh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của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phản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xạ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altLang="en-US" sz="2600" b="1" dirty="0" err="1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trên</a:t>
            </a:r>
            <a:r>
              <a:rPr lang="en-US" altLang="en-US" sz="2600" b="1" dirty="0">
                <a:solidFill>
                  <a:srgbClr val="CCFF9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7039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C43B35-77A5-47CA-AD88-D56F922D81FE}"/>
              </a:ext>
            </a:extLst>
          </p:cNvPr>
          <p:cNvSpPr txBox="1"/>
          <p:nvPr/>
        </p:nvSpPr>
        <p:spPr>
          <a:xfrm>
            <a:off x="1861458" y="1310150"/>
            <a:ext cx="7684476" cy="3861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12: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Máu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xếp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kinh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cơ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bì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btnInknoeActivity">
            <a:extLst>
              <a:ext uri="{FF2B5EF4-FFF2-40B4-BE49-F238E27FC236}">
                <a16:creationId xmlns:a16="http://schemas.microsoft.com/office/drawing/2014/main" id="{CC4D0570-D69F-4331-B37E-9F01C6A7659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41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6" y="121325"/>
            <a:ext cx="9707535" cy="532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8985269" y="5476618"/>
            <a:ext cx="11953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b="1" dirty="0" err="1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nơ</a:t>
            </a:r>
            <a:r>
              <a:rPr lang="en-US" b="1" dirty="0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ron</a:t>
            </a:r>
            <a:r>
              <a:rPr lang="en-US" b="1" dirty="0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 li </a:t>
            </a:r>
            <a:r>
              <a:rPr lang="en-US" b="1" dirty="0" err="1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tâm</a:t>
            </a:r>
            <a:r>
              <a:rPr lang="en-US" b="1" dirty="0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)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5903835"/>
            <a:ext cx="19472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Verdana" pitchFamily="34" charset="0"/>
                <a:cs typeface="Arial" pitchFamily="34" charset="0"/>
              </a:rPr>
              <a:t>B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ị</a:t>
            </a:r>
            <a:r>
              <a:rPr lang="en-US" sz="2000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Verdana" pitchFamily="34" charset="0"/>
                <a:cs typeface="Arial" pitchFamily="34" charset="0"/>
              </a:rPr>
              <a:t>nóng</a:t>
            </a:r>
            <a:r>
              <a:rPr lang="en-US" sz="2000" b="1" dirty="0">
                <a:latin typeface="Verdana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b="1" dirty="0">
                <a:latin typeface="Verdana" pitchFamily="34" charset="0"/>
                <a:cs typeface="Arial" pitchFamily="34" charset="0"/>
              </a:rPr>
              <a:t>(</a:t>
            </a:r>
            <a:r>
              <a:rPr lang="en-US" sz="2000" b="1" dirty="0" err="1">
                <a:latin typeface="Verdana" pitchFamily="34" charset="0"/>
                <a:cs typeface="Arial" pitchFamily="34" charset="0"/>
              </a:rPr>
              <a:t>k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ích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thich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)</a:t>
            </a:r>
            <a:endParaRPr lang="en-US" sz="2000" b="1" dirty="0">
              <a:latin typeface="Verdana" pitchFamily="34" charset="0"/>
              <a:cs typeface="Arial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9887763" y="5896370"/>
            <a:ext cx="10961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Verdana" pitchFamily="34" charset="0"/>
                <a:cs typeface="Arial" pitchFamily="34" charset="0"/>
              </a:rPr>
              <a:t>Ngón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tay</a:t>
            </a:r>
            <a:endParaRPr lang="en-US" b="1" dirty="0"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469272" y="5934612"/>
            <a:ext cx="1886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Verdana" pitchFamily="34" charset="0"/>
                <a:cs typeface="Arial" pitchFamily="34" charset="0"/>
              </a:rPr>
              <a:t>Cơ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quan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thụ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cảm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ở da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356208" y="5476618"/>
            <a:ext cx="1986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(</a:t>
            </a:r>
            <a:r>
              <a:rPr lang="en-US" b="1" dirty="0" err="1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nơ</a:t>
            </a:r>
            <a:r>
              <a:rPr lang="en-US" b="1" dirty="0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ron</a:t>
            </a:r>
            <a:r>
              <a:rPr lang="en-US" b="1" dirty="0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  </a:t>
            </a:r>
            <a:r>
              <a:rPr lang="en-US" b="1" dirty="0" err="1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hướng</a:t>
            </a:r>
            <a:r>
              <a:rPr lang="en-US" b="1" dirty="0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tâm</a:t>
            </a:r>
            <a:r>
              <a:rPr lang="en-US" b="1" dirty="0">
                <a:solidFill>
                  <a:srgbClr val="CCFF99"/>
                </a:solidFill>
                <a:latin typeface="Verdana" pitchFamily="34" charset="0"/>
                <a:cs typeface="Arial" pitchFamily="34" charset="0"/>
              </a:rPr>
              <a:t>) 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1417300" y="5737156"/>
            <a:ext cx="7747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err="1">
                <a:latin typeface="Verdana" pitchFamily="34" charset="0"/>
                <a:cs typeface="Arial" pitchFamily="34" charset="0"/>
              </a:rPr>
              <a:t>Rút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tay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lại</a:t>
            </a:r>
            <a:endParaRPr lang="en-US" b="1" dirty="0">
              <a:latin typeface="Verdana" pitchFamily="34" charset="0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6342663" y="5910612"/>
            <a:ext cx="2935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Verdana" pitchFamily="34" charset="0"/>
                <a:cs typeface="Arial" pitchFamily="34" charset="0"/>
              </a:rPr>
              <a:t>Tuỷ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sống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(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phân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tích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b="1" dirty="0" err="1">
                <a:latin typeface="Verdana" pitchFamily="34" charset="0"/>
                <a:cs typeface="Arial" pitchFamily="34" charset="0"/>
              </a:rPr>
              <a:t>Nơ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ron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trung</a:t>
            </a:r>
            <a:r>
              <a:rPr lang="en-US" b="1" dirty="0">
                <a:latin typeface="Verdana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Verdana" pitchFamily="34" charset="0"/>
                <a:cs typeface="Arial" pitchFamily="34" charset="0"/>
              </a:rPr>
              <a:t>gian</a:t>
            </a:r>
            <a:endParaRPr lang="en-US" b="1" dirty="0">
              <a:latin typeface="Verdana" pitchFamily="34" charset="0"/>
              <a:cs typeface="Arial" pitchFamily="34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859672" y="6219536"/>
            <a:ext cx="609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4356209" y="6195150"/>
            <a:ext cx="2043798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9278163" y="6174149"/>
            <a:ext cx="609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10807700" y="6174149"/>
            <a:ext cx="609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3027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0465" y="1180403"/>
            <a:ext cx="10463049" cy="485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Câu 1: Cấu tạo của một noron điểu hình là:</a:t>
            </a:r>
          </a:p>
          <a:p>
            <a:pPr>
              <a:lnSpc>
                <a:spcPct val="130000"/>
              </a:lnSpc>
            </a:pP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A. Thân, sợi trục, cúc tận cùng, đuôi gai, xinap.</a:t>
            </a:r>
          </a:p>
          <a:p>
            <a:pPr>
              <a:lnSpc>
                <a:spcPct val="130000"/>
              </a:lnSpc>
            </a:pP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B. Thân, sợi trục, cúc tận cùng</a:t>
            </a: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endParaRPr lang="vi-VN" sz="2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>
              <a:lnSpc>
                <a:spcPct val="130000"/>
              </a:lnSpc>
            </a:pP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C. Thân, sợi trục, </a:t>
            </a:r>
            <a:r>
              <a:rPr lang="en-US" sz="2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sợi</a:t>
            </a: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24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nhánh</a:t>
            </a:r>
            <a:r>
              <a:rPr lang="en-US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  <a:endParaRPr lang="vi-VN" sz="2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>
              <a:lnSpc>
                <a:spcPct val="130000"/>
              </a:lnSpc>
            </a:pP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D. Thân, sợi trục, xinap.</a:t>
            </a:r>
          </a:p>
          <a:p>
            <a:pPr>
              <a:lnSpc>
                <a:spcPct val="130000"/>
              </a:lnSpc>
            </a:pPr>
            <a:r>
              <a:rPr lang="vi-VN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Câu 2: Hai chức năng cơ bản của noron là:</a:t>
            </a:r>
          </a:p>
          <a:p>
            <a:pPr>
              <a:lnSpc>
                <a:spcPct val="130000"/>
              </a:lnSpc>
            </a:pP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A. Cảm ứng và phân tích các thông tin</a:t>
            </a:r>
          </a:p>
          <a:p>
            <a:pPr>
              <a:lnSpc>
                <a:spcPct val="130000"/>
              </a:lnSpc>
            </a:pP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B. Dẫn truyền xung thần kinh và xử lý thông tin</a:t>
            </a:r>
          </a:p>
          <a:p>
            <a:pPr>
              <a:lnSpc>
                <a:spcPct val="130000"/>
              </a:lnSpc>
            </a:pP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C. Cảm ứng và dẫn truyền xung thần kinh</a:t>
            </a:r>
          </a:p>
          <a:p>
            <a:pPr>
              <a:lnSpc>
                <a:spcPct val="130000"/>
              </a:lnSpc>
            </a:pPr>
            <a:r>
              <a:rPr lang="vi-VN" sz="24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D. Tiếp nhận và trả lời kích thích</a:t>
            </a:r>
            <a:endParaRPr lang="en-US" sz="2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6491" y="181885"/>
            <a:ext cx="27109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cap="all" dirty="0" err="1">
                <a:ln w="3175" cmpd="sng">
                  <a:noFill/>
                </a:ln>
                <a:solidFill>
                  <a:srgbClr val="CCFF99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Củng</a:t>
            </a:r>
            <a:r>
              <a:rPr lang="en-US" sz="4000" b="1" cap="all" dirty="0">
                <a:ln w="3175" cmpd="sng">
                  <a:noFill/>
                </a:ln>
                <a:solidFill>
                  <a:srgbClr val="CCFF99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cap="all" dirty="0" err="1">
                <a:ln w="3175" cmpd="sng">
                  <a:noFill/>
                </a:ln>
                <a:solidFill>
                  <a:srgbClr val="CCFF99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cố</a:t>
            </a:r>
            <a:endParaRPr lang="en-US" sz="4000" dirty="0">
              <a:solidFill>
                <a:srgbClr val="CCFF99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30162" y="2688018"/>
            <a:ext cx="504497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82862" y="5063356"/>
            <a:ext cx="504497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2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06491" y="181885"/>
            <a:ext cx="27109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cap="all" dirty="0" err="1">
                <a:ln w="3175" cmpd="sng">
                  <a:noFill/>
                </a:ln>
                <a:solidFill>
                  <a:srgbClr val="CCFF99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Củng</a:t>
            </a:r>
            <a:r>
              <a:rPr lang="en-US" sz="4000" b="1" cap="all" dirty="0">
                <a:ln w="3175" cmpd="sng">
                  <a:noFill/>
                </a:ln>
                <a:solidFill>
                  <a:srgbClr val="CCFF99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4000" b="1" cap="all" dirty="0" err="1">
                <a:ln w="3175" cmpd="sng">
                  <a:noFill/>
                </a:ln>
                <a:solidFill>
                  <a:srgbClr val="CCFF99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cố</a:t>
            </a:r>
            <a:endParaRPr lang="en-US" sz="4000" dirty="0">
              <a:solidFill>
                <a:srgbClr val="CCFF9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902" y="889771"/>
            <a:ext cx="11240815" cy="3548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Câu</a:t>
            </a: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3. </a:t>
            </a:r>
            <a:r>
              <a:rPr lang="vi-VN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Một cung phản xạ được xây dựng từ bao nhiêu yếu tố ?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A. 3 yếu tố</a:t>
            </a: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			</a:t>
            </a:r>
            <a:r>
              <a:rPr lang="vi-VN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B. 4 yếu t</a:t>
            </a: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ố		 	</a:t>
            </a:r>
            <a:r>
              <a:rPr lang="vi-VN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C. 5 yếu tố</a:t>
            </a: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			</a:t>
            </a:r>
            <a:r>
              <a:rPr lang="vi-VN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D. 6 yếu tố</a:t>
            </a:r>
            <a:endParaRPr lang="en-US" sz="24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Câu</a:t>
            </a: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4. </a:t>
            </a:r>
            <a:r>
              <a:rPr lang="vi-VN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Trong phản xạ rụt tay khi chạm vào vật nóng thì trung tâm xử lý thông tin nằm ở đâu ?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A. Bán cầu đại não</a:t>
            </a: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						</a:t>
            </a:r>
            <a:r>
              <a:rPr lang="vi-VN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B. Tủy sống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  C. Tiểu não</a:t>
            </a:r>
            <a:r>
              <a:rPr lang="en-US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								</a:t>
            </a:r>
            <a:r>
              <a:rPr lang="vi-VN" sz="2400" b="1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D. Trụ giữa</a:t>
            </a:r>
            <a:endParaRPr lang="en-US" sz="2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875277" y="1592312"/>
            <a:ext cx="504497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75278" y="3198779"/>
            <a:ext cx="504497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s looking into microscope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653" y="1650125"/>
            <a:ext cx="8676222" cy="3200400"/>
          </a:xfrm>
        </p:spPr>
        <p:txBody>
          <a:bodyPr>
            <a:noAutofit/>
          </a:bodyPr>
          <a:lstStyle/>
          <a:p>
            <a:pPr algn="l"/>
            <a:r>
              <a:rPr lang="en-US" sz="11700" b="1" dirty="0"/>
              <a:t>Thank </a:t>
            </a:r>
            <a:br>
              <a:rPr lang="en-US" sz="11700" b="1" dirty="0"/>
            </a:br>
            <a:r>
              <a:rPr lang="en-US" sz="11700" dirty="0">
                <a:solidFill>
                  <a:schemeClr val="tx1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53806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608D8C-E86D-47D2-AE56-776FF2685641}"/>
              </a:ext>
            </a:extLst>
          </p:cNvPr>
          <p:cNvSpPr txBox="1"/>
          <p:nvPr/>
        </p:nvSpPr>
        <p:spPr>
          <a:xfrm>
            <a:off x="1771021" y="767082"/>
            <a:ext cx="92017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</a:rPr>
              <a:t>Chức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giãn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nên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vận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cơ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  <p:pic>
        <p:nvPicPr>
          <p:cNvPr id="9" name="btnInknoeActivity">
            <a:extLst>
              <a:ext uri="{FF2B5EF4-FFF2-40B4-BE49-F238E27FC236}">
                <a16:creationId xmlns:a16="http://schemas.microsoft.com/office/drawing/2014/main" id="{39CDCC77-E87E-4BC2-894A-534F55E86B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2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AA564E-A54F-4749-9A70-4B01DAF4F18F}"/>
              </a:ext>
            </a:extLst>
          </p:cNvPr>
          <p:cNvSpPr txBox="1"/>
          <p:nvPr/>
        </p:nvSpPr>
        <p:spPr>
          <a:xfrm>
            <a:off x="1987480" y="531011"/>
            <a:ext cx="8217039" cy="3861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4: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thần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năng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đỡ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kích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thích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 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D.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btnInknoeActivity">
            <a:extLst>
              <a:ext uri="{FF2B5EF4-FFF2-40B4-BE49-F238E27FC236}">
                <a16:creationId xmlns:a16="http://schemas.microsoft.com/office/drawing/2014/main" id="{3C3FD8AB-B7F8-4EFC-8551-E5B52570E1C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5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64525" y="206265"/>
            <a:ext cx="970498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/>
          <a:lstStyle/>
          <a:p>
            <a:pPr algn="ctr">
              <a:spcBef>
                <a:spcPct val="20000"/>
              </a:spcBef>
            </a:pP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nhìn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thấy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ảnh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sau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thấy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hiện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tượng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xảy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ra</a:t>
            </a:r>
            <a:r>
              <a:rPr lang="en-US" sz="3200" b="1" dirty="0">
                <a:solidFill>
                  <a:srgbClr val="FFFF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?</a:t>
            </a:r>
          </a:p>
        </p:txBody>
      </p:sp>
      <p:pic>
        <p:nvPicPr>
          <p:cNvPr id="5" name="Picture 9" descr="C:\Users\Admin\Desktop\foody-mobile-xoai-jpg-238-635899221892555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99" y="1593400"/>
            <a:ext cx="4889938" cy="29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013583" y="4562298"/>
            <a:ext cx="34448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/>
          <a:lstStyle/>
          <a:p>
            <a:pPr algn="ctr">
              <a:buFont typeface="Arial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nước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bọt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0279" y="5914697"/>
            <a:ext cx="2566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+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Bị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ngứa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da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736021" y="5715000"/>
            <a:ext cx="914400" cy="1588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>
            <a:off x="5736021" y="6369760"/>
            <a:ext cx="914400" cy="1588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650421" y="5368884"/>
            <a:ext cx="34448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/>
          <a:lstStyle/>
          <a:p>
            <a:pPr algn="ctr"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Rút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tay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lại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417934" y="6015859"/>
            <a:ext cx="34448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/>
          <a:lstStyle/>
          <a:p>
            <a:pPr algn="ctr">
              <a:buFont typeface="Arial" charset="0"/>
              <a:buNone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Gãi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3" name="Picture 15" descr="Ứa nước miếng với chanh lắc muối ớt ngon xuất sắc vừa đẹp da lại còn đốt  cháy mỡ bụng, càng ăn càng đẹp không thử là tiếc cả đời - Thờ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79" y="1561070"/>
            <a:ext cx="4445876" cy="30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2845129" y="4852372"/>
            <a:ext cx="914400" cy="1588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26489" y="5275644"/>
            <a:ext cx="510802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/>
          <a:lstStyle/>
          <a:p>
            <a:pPr algn="ctr">
              <a:buFont typeface="Arial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+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Sờ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tay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vào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vật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nóng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5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utoUpdateAnimBg="0"/>
      <p:bldP spid="8" grpId="0" autoUpdateAnimBg="0"/>
      <p:bldP spid="11" grpId="0" autoUpdateAnimBg="0"/>
      <p:bldP spid="12" grpId="0" autoUpdateAnimBg="0"/>
      <p:bldP spid="1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8630" y="4363271"/>
            <a:ext cx="10200986" cy="1066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TIẾT 6 - </a:t>
            </a:r>
            <a:r>
              <a:rPr lang="en-US" sz="4000" b="1" dirty="0" err="1"/>
              <a:t>Bài</a:t>
            </a:r>
            <a:r>
              <a:rPr lang="en-US" sz="4000" b="1" dirty="0"/>
              <a:t> 6: </a:t>
            </a:r>
            <a:r>
              <a:rPr lang="en-US" sz="4000" b="1" dirty="0" err="1"/>
              <a:t>phản</a:t>
            </a:r>
            <a:r>
              <a:rPr lang="en-US" sz="4000" b="1" dirty="0"/>
              <a:t> </a:t>
            </a:r>
            <a:r>
              <a:rPr lang="en-US" sz="4000" b="1" dirty="0" err="1"/>
              <a:t>xạ</a:t>
            </a:r>
            <a:endParaRPr lang="en-US" sz="4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D8D25-789C-42F4-A997-9AA896121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738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tudents looking into microscope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06997" y="561405"/>
            <a:ext cx="5644923" cy="322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3" y="0"/>
            <a:ext cx="4490755" cy="496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7" name="Rectangle 127">
            <a:extLst>
              <a:ext uri="{FF2B5EF4-FFF2-40B4-BE49-F238E27FC236}">
                <a16:creationId xmlns:a16="http://schemas.microsoft.com/office/drawing/2014/main" id="{17640DEC-97A2-496C-B454-5B165BB6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3" y="609600"/>
            <a:ext cx="3108960" cy="2362610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Nội</a:t>
            </a:r>
            <a:r>
              <a:rPr lang="en-US" sz="4000" b="1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 Dung </a:t>
            </a:r>
          </a:p>
        </p:txBody>
      </p:sp>
      <p:pic>
        <p:nvPicPr>
          <p:cNvPr id="723" name="Graphic 723" descr="Bullseye">
            <a:extLst>
              <a:ext uri="{FF2B5EF4-FFF2-40B4-BE49-F238E27FC236}">
                <a16:creationId xmlns:a16="http://schemas.microsoft.com/office/drawing/2014/main" id="{71E94B11-6CB7-4E6E-88FC-21DD02F24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3812" y="3290553"/>
            <a:ext cx="2651760" cy="2651760"/>
          </a:xfrm>
          <a:prstGeom prst="rect">
            <a:avLst/>
          </a:prstGeom>
        </p:spPr>
      </p:pic>
      <p:pic>
        <p:nvPicPr>
          <p:cNvPr id="949" name="Picture 949" descr="A picture containing person, man&#10;&#10;Description generated with very high confidence">
            <a:extLst>
              <a:ext uri="{FF2B5EF4-FFF2-40B4-BE49-F238E27FC236}">
                <a16:creationId xmlns:a16="http://schemas.microsoft.com/office/drawing/2014/main" id="{A635D06C-5C4F-454D-88A2-DE0AC78AE1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58" t="1492" r="-1579" b="-746"/>
          <a:stretch/>
        </p:blipFill>
        <p:spPr>
          <a:xfrm>
            <a:off x="4418329" y="3394983"/>
            <a:ext cx="3108960" cy="2442899"/>
          </a:xfrm>
          <a:prstGeom prst="rect">
            <a:avLst/>
          </a:prstGeom>
        </p:spPr>
      </p:pic>
      <p:pic>
        <p:nvPicPr>
          <p:cNvPr id="951" name="Picture 951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700C7010-49EC-49DB-98BE-AD9065C21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239" y="3425842"/>
            <a:ext cx="3712808" cy="2288155"/>
          </a:xfrm>
          <a:prstGeom prst="rect">
            <a:avLst/>
          </a:prstGeom>
        </p:spPr>
      </p:pic>
      <p:graphicFrame>
        <p:nvGraphicFramePr>
          <p:cNvPr id="24" name="Content Placeholder 8" descr="Icon SmartArt graphic">
            <a:extLst>
              <a:ext uri="{FF2B5EF4-FFF2-40B4-BE49-F238E27FC236}">
                <a16:creationId xmlns:a16="http://schemas.microsoft.com/office/drawing/2014/main" id="{1E8F1206-26E1-9E44-A1A9-B061CF0EEA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473808"/>
              </p:ext>
            </p:extLst>
          </p:nvPr>
        </p:nvGraphicFramePr>
        <p:xfrm>
          <a:off x="4537923" y="609601"/>
          <a:ext cx="6628583" cy="2362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0140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4487"/>
            <a:ext cx="10389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I.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cấu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tạo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và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chức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năng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của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nơron</a:t>
            </a:r>
            <a:endParaRPr lang="en-US" sz="2800" dirty="0"/>
          </a:p>
        </p:txBody>
      </p:sp>
      <p:pic>
        <p:nvPicPr>
          <p:cNvPr id="1028" name="Picture 4" descr="Hình sau mô tả cấu tạo của mô thần kinh: Picture 2 Trong 4 thành phần được  đánh số từ 1 – 4 trong hình, những thành phần th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r="16250"/>
          <a:stretch/>
        </p:blipFill>
        <p:spPr bwMode="auto">
          <a:xfrm>
            <a:off x="0" y="1286478"/>
            <a:ext cx="6195848" cy="557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hought Bubble: Cloud 6">
            <a:extLst>
              <a:ext uri="{FF2B5EF4-FFF2-40B4-BE49-F238E27FC236}">
                <a16:creationId xmlns:a16="http://schemas.microsoft.com/office/drawing/2014/main" id="{7A8992C8-78E7-47E7-953B-F49CC2943EF9}"/>
              </a:ext>
            </a:extLst>
          </p:cNvPr>
          <p:cNvSpPr/>
          <p:nvPr/>
        </p:nvSpPr>
        <p:spPr>
          <a:xfrm flipH="1">
            <a:off x="6668814" y="2587378"/>
            <a:ext cx="5154974" cy="1914051"/>
          </a:xfrm>
          <a:prstGeom prst="cloudCallou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9" rIns="68543" bIns="34289" rtlCol="0" anchor="ctr"/>
          <a:lstStyle/>
          <a:p>
            <a:pPr algn="ctr" defTabSz="342677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 Black"/>
                <a:cs typeface="Aharoni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Arial Black"/>
                <a:cs typeface="Aharon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/>
                <a:cs typeface="Aharoni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 Black"/>
                <a:cs typeface="Aharon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/>
                <a:cs typeface="Aharoni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Arial Black"/>
                <a:cs typeface="Aharon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/>
                <a:cs typeface="Aharoni"/>
              </a:rPr>
              <a:t>cầu</a:t>
            </a:r>
            <a:r>
              <a:rPr lang="en-US" sz="2400" b="1" dirty="0">
                <a:solidFill>
                  <a:srgbClr val="002060"/>
                </a:solidFill>
                <a:latin typeface="Arial Black"/>
                <a:cs typeface="Aharon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/>
                <a:cs typeface="Aharoni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Arial Black"/>
                <a:cs typeface="Aharon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/>
                <a:cs typeface="Aharoni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 Black"/>
                <a:cs typeface="Aharon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/>
                <a:cs typeface="Aharoni"/>
              </a:rPr>
              <a:t>mô</a:t>
            </a:r>
            <a:r>
              <a:rPr lang="en-US" sz="2400" b="1" dirty="0">
                <a:solidFill>
                  <a:srgbClr val="002060"/>
                </a:solidFill>
                <a:latin typeface="Arial Black"/>
                <a:cs typeface="Aharon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/>
                <a:cs typeface="Aharoni"/>
              </a:rPr>
              <a:t>thần</a:t>
            </a:r>
            <a:r>
              <a:rPr lang="en-US" sz="2400" b="1" dirty="0">
                <a:solidFill>
                  <a:srgbClr val="002060"/>
                </a:solidFill>
                <a:latin typeface="Arial Black"/>
                <a:cs typeface="Aharoni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 Black"/>
                <a:cs typeface="Aharoni"/>
              </a:rPr>
              <a:t>kinh</a:t>
            </a:r>
            <a:endParaRPr lang="en-US" sz="2400" b="1" dirty="0">
              <a:solidFill>
                <a:srgbClr val="002060"/>
              </a:solidFill>
              <a:latin typeface="Arial Black"/>
              <a:cs typeface="Aharoni"/>
            </a:endParaRPr>
          </a:p>
        </p:txBody>
      </p:sp>
      <p:pic>
        <p:nvPicPr>
          <p:cNvPr id="10" name="Graphic 8" descr="Brain">
            <a:extLst>
              <a:ext uri="{FF2B5EF4-FFF2-40B4-BE49-F238E27FC236}">
                <a16:creationId xmlns:a16="http://schemas.microsoft.com/office/drawing/2014/main" id="{58C44C37-3A14-4680-A8FE-FFCF9ACDE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08420" y="4501430"/>
            <a:ext cx="2594393" cy="257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3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C82722F-9D90-4805-9B30-7A5764095754}"/>
              </a:ext>
            </a:extLst>
          </p:cNvPr>
          <p:cNvSpPr/>
          <p:nvPr/>
        </p:nvSpPr>
        <p:spPr>
          <a:xfrm flipH="1">
            <a:off x="1823197" y="1543984"/>
            <a:ext cx="5554414" cy="3148641"/>
          </a:xfrm>
          <a:prstGeom prst="cloudCallout">
            <a:avLst>
              <a:gd name="adj1" fmla="val 64169"/>
              <a:gd name="adj2" fmla="val 68508"/>
            </a:avLst>
          </a:prstGeom>
          <a:solidFill>
            <a:schemeClr val="tx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Nghiên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cứu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sgk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trang</a:t>
            </a:r>
            <a:r>
              <a:rPr lang="en-US" sz="2800" dirty="0">
                <a:solidFill>
                  <a:srgbClr val="000000"/>
                </a:solidFill>
              </a:rPr>
              <a:t> 20, </a:t>
            </a:r>
            <a:r>
              <a:rPr lang="en-US" sz="2800" dirty="0" err="1">
                <a:solidFill>
                  <a:srgbClr val="000000"/>
                </a:solidFill>
              </a:rPr>
              <a:t>mô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tả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cấu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tạo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nơron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điển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hình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6" name="Graphic 6" descr="Questions">
            <a:extLst>
              <a:ext uri="{FF2B5EF4-FFF2-40B4-BE49-F238E27FC236}">
                <a16:creationId xmlns:a16="http://schemas.microsoft.com/office/drawing/2014/main" id="{FB774043-5341-4AA6-BB9F-F844A19EC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8247" y="4261450"/>
            <a:ext cx="2582173" cy="25965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94487"/>
            <a:ext cx="10389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I.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cấu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tạo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và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chức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năng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của</a:t>
            </a:r>
            <a:r>
              <a:rPr lang="en-US" sz="2800" b="1" cap="all" dirty="0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en-US" sz="2800" b="1" cap="all" dirty="0" err="1">
                <a:ln w="3175" cmpd="sng">
                  <a:noFill/>
                </a:ln>
                <a:solidFill>
                  <a:srgbClr val="FFFFF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nơron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80841" y="1020764"/>
            <a:ext cx="1903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chemeClr val="accent1"/>
                </a:solidFill>
                <a:latin typeface="Arial"/>
                <a:cs typeface="Arial"/>
              </a:rPr>
              <a:t>1. </a:t>
            </a:r>
            <a:r>
              <a:rPr lang="en-US" sz="2800" b="1" dirty="0" err="1">
                <a:solidFill>
                  <a:schemeClr val="accent1"/>
                </a:solidFill>
                <a:latin typeface="Arial"/>
                <a:cs typeface="Arial"/>
              </a:rPr>
              <a:t>Cấu</a:t>
            </a:r>
            <a:r>
              <a:rPr lang="en-US" sz="2800" b="1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Arial"/>
                <a:cs typeface="Arial"/>
              </a:rPr>
              <a:t>tạo</a:t>
            </a:r>
            <a:endParaRPr lang="en-US" sz="2800" b="1" dirty="0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3074" name="Picture 2" descr="Sinh học 8] Bài 6. Phản xạ | THCS Nguyễn Du Q.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4"/>
          <a:stretch/>
        </p:blipFill>
        <p:spPr bwMode="auto">
          <a:xfrm>
            <a:off x="7377612" y="1"/>
            <a:ext cx="481438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13834" y="6488668"/>
            <a:ext cx="3978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Cấu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tạo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một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nơ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ron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điển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hình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490841" y="456097"/>
            <a:ext cx="1150883" cy="8262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643241" y="608497"/>
            <a:ext cx="1150883" cy="8262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824951" y="3015861"/>
            <a:ext cx="1413642" cy="8262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0794124" y="2189584"/>
            <a:ext cx="1397876" cy="8262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9490841" y="3437259"/>
            <a:ext cx="1150883" cy="52147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915399" y="4692626"/>
            <a:ext cx="1474077" cy="128023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395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946334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15&quot;,&quot;HasAutoStart&quot;:false,&quot;HasCorrectAnswers&quot;:true,&quot;McqAnswers&quot;:[&quot;D&quot;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15&quot;,&quot;HasAutoStart&quot;:false,&quot;HasCorrectAnswers&quot;:true,&quot;McqAnswers&quot;:[&quot;C&quot;],&quot;ActivityId&quot;:&quot;&quot;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true,&quot;TimerValue&quot;:&quot;00:3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1,&quot;OptionCount&quot;:4,&quot;WcOptionCount&quot;:10,&quot;HasMultipleSubmission&quot;:false,&quot;HasAutoStop&quot;:true,&quot;HasMinimizeMode&quot;:false,&quot;TimerValue&quot;:&quot;00:15&quot;,&quot;HasAutoStart&quot;:false,&quot;HasCorrectAnswers&quot;:true,&quot;McqAnswers&quot;:[&quot;C&quot;],&quot;ActivityId&quot;:&quot;mcq20210924171209803152&quot;,&quot;IaMcqCompetition&quot;:false,&quot;IsAnonymous&quot;:false,&quot;AutoAdvance&quot;:false,&quot;IsCompetitionMode&quot;:false}"/>
  <p:tag name="ANSWERS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0DB5BAB-BA98-4A9F-A217-5CCB5DF2D9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71FA0E-15A7-4DE6-B7E7-E58168D3AB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F1252D-E0C5-4AFB-9CB5-CC69EBCAD48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1006</Words>
  <Application>Microsoft Office PowerPoint</Application>
  <PresentationFormat>Widescreen</PresentationFormat>
  <Paragraphs>119</Paragraphs>
  <Slides>23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Aharoni</vt:lpstr>
      <vt:lpstr>Arial</vt:lpstr>
      <vt:lpstr>Arial Black</vt:lpstr>
      <vt:lpstr>Calibri</vt:lpstr>
      <vt:lpstr>Century Gothic</vt:lpstr>
      <vt:lpstr>Open Sans</vt:lpstr>
      <vt:lpstr>Tahoma</vt:lpstr>
      <vt:lpstr>Times New Roman</vt:lpstr>
      <vt:lpstr>Verdana</vt:lpstr>
      <vt:lpstr>Mesh</vt:lpstr>
      <vt:lpstr>KIỂM TRA BÀI CŨ</vt:lpstr>
      <vt:lpstr>PowerPoint Presentation</vt:lpstr>
      <vt:lpstr>PowerPoint Presentation</vt:lpstr>
      <vt:lpstr>PowerPoint Presentation</vt:lpstr>
      <vt:lpstr>PowerPoint Presentation</vt:lpstr>
      <vt:lpstr>TIẾT 6 - Bài 6: phản xạ</vt:lpstr>
      <vt:lpstr>Nội Dung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Science Mesh  Design</dc:title>
  <dc:creator/>
  <cp:lastModifiedBy/>
  <cp:revision>394</cp:revision>
  <dcterms:created xsi:type="dcterms:W3CDTF">2019-05-14T18:48:42Z</dcterms:created>
  <dcterms:modified xsi:type="dcterms:W3CDTF">2021-09-24T17:13:17Z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