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9" r:id="rId4"/>
    <p:sldId id="338" r:id="rId5"/>
    <p:sldId id="340" r:id="rId6"/>
    <p:sldId id="259" r:id="rId7"/>
    <p:sldId id="341" r:id="rId8"/>
    <p:sldId id="342" r:id="rId9"/>
    <p:sldId id="343" r:id="rId10"/>
    <p:sldId id="261" r:id="rId11"/>
    <p:sldId id="344" r:id="rId12"/>
    <p:sldId id="262" r:id="rId13"/>
    <p:sldId id="263" r:id="rId14"/>
    <p:sldId id="345" r:id="rId15"/>
    <p:sldId id="346" r:id="rId16"/>
    <p:sldId id="295" r:id="rId17"/>
    <p:sldId id="267" r:id="rId18"/>
    <p:sldId id="268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4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944E-EC12-4757-9750-CCEC9EB905B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4C18D-A21A-4841-A7EB-95BBD191C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1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7061125-D903-4EBB-BEFD-4E406C7BC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D9BDE7-3711-457B-9493-0C23C2B54F46}" type="slidenum">
              <a:rPr lang="en-US" altLang="en-US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394F4D1-7168-4B4E-9A76-F7CFBC6D0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98D358D-053B-4789-B729-3D287D1F1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4E954F8-8DF7-46DA-91EE-2D29C2DF1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ABE0B5-84C2-411B-BCA8-F26C2C18AE20}" type="slidenum">
              <a:rPr lang="en-US" altLang="en-US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FBFF9DE-B0DB-4D7C-B9C9-D1826FAE5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3A4DE76-CE7A-4553-A3E4-136A9397E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C4E9ECE-921A-4B6F-A612-0CECFF1BD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2B6036-D95D-48BF-9626-DC34060DDC4F}" type="slidenum">
              <a:rPr lang="en-US" altLang="en-US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E3AEAC5-70DB-4DCD-97C9-EB507D192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A93D9E1-8482-44EA-BA4F-366EC2433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5E3-FDD3-4320-AA44-D405145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5D60-D9FC-46B1-96B5-60381F13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168A-6068-45C9-8970-15A5E7DFB95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DA0B-0B83-4F0D-B409-D634B2F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B534-A9DD-4A7E-B5FC-086D2A1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2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8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6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9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5E3-FDD3-4320-AA44-D405145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5D60-D9FC-46B1-96B5-60381F13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168A-6068-45C9-8970-15A5E7DFB95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DA0B-0B83-4F0D-B409-D634B2F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B534-A9DD-4A7E-B5FC-086D2A1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5E3-FDD3-4320-AA44-D405145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5D60-D9FC-46B1-96B5-60381F13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168A-6068-45C9-8970-15A5E7DFB95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DA0B-0B83-4F0D-B409-D634B2F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B534-A9DD-4A7E-B5FC-086D2A1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5E3-FDD3-4320-AA44-D405145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5D60-D9FC-46B1-96B5-60381F13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168A-6068-45C9-8970-15A5E7DFB95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DA0B-0B83-4F0D-B409-D634B2F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B534-A9DD-4A7E-B5FC-086D2A1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5E3-FDD3-4320-AA44-D405145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5D60-D9FC-46B1-96B5-60381F13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168A-6068-45C9-8970-15A5E7DFB95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DA0B-0B83-4F0D-B409-D634B2F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B534-A9DD-4A7E-B5FC-086D2A12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2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87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0B2E8-20B6-4821-AD64-19083AEA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CC5F-2B67-4559-91C0-C82F5516317E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B85C28-8BF2-4992-BAEA-33FD8F2C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35497-DC4B-4D6E-9531-820AF2D3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EB67-AB62-4DA8-8BEE-9ADFCD073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29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4700E-06F6-4BDD-B192-68B774F5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BE62F-AE41-44C2-B341-AAFD09BE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A6BA6-1AD0-4CCE-B450-501329AD4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168A-6068-45C9-8970-15A5E7DFB95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15D33-74E3-41D6-9201-034050C02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9F37-B0BA-4F9E-A01C-89C3D6614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D779-3C6D-4EB3-9DE5-F73D002B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5" r:id="rId2"/>
    <p:sldLayoutId id="2147483690" r:id="rId3"/>
    <p:sldLayoutId id="2147483689" r:id="rId4"/>
    <p:sldLayoutId id="2147483688" r:id="rId5"/>
    <p:sldLayoutId id="2147483687" r:id="rId6"/>
    <p:sldLayoutId id="2147483698" r:id="rId7"/>
    <p:sldLayoutId id="2147483697" r:id="rId8"/>
    <p:sldLayoutId id="2147483696" r:id="rId9"/>
    <p:sldLayoutId id="2147483694" r:id="rId10"/>
    <p:sldLayoutId id="2147483693" r:id="rId11"/>
    <p:sldLayoutId id="2147483692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Bai%2017/D&#224;n%20h&#7891;i%20&#272;&#7897;ng%20m&#7841;ch.mov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Bai%2017/Chu%20k&#7923;%20co%20d&#227;n%20tim.flv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BGDT-T16\PHIM%20LOP%208\Phim%20%20hoat%20&#273;&#7897;ng%20THo&#224;n\Hoat%20dong%20cua%20cac%20van%20tim%20nguoi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41C595-6D6D-479E-A782-35DC181E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A2D09-80E2-457A-B74E-8405F7C2C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AFFE2-172C-47D4-902D-2EB6D21E49A4}"/>
              </a:ext>
            </a:extLst>
          </p:cNvPr>
          <p:cNvSpPr txBox="1"/>
          <p:nvPr/>
        </p:nvSpPr>
        <p:spPr>
          <a:xfrm>
            <a:off x="612742" y="490194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cs typeface="Arial" panose="020B0604020202020204" pitchFamily="34" charset="0"/>
              </a:rPr>
              <a:t>TIẾT 17 -</a:t>
            </a:r>
          </a:p>
        </p:txBody>
      </p:sp>
    </p:spTree>
    <p:extLst>
      <p:ext uri="{BB962C8B-B14F-4D97-AF65-F5344CB8AC3E}">
        <p14:creationId xmlns:p14="http://schemas.microsoft.com/office/powerpoint/2010/main" val="6755389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03049-1C64-4A99-92B4-52093141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AC66F-F77C-49D1-A7AF-80A9AAD09D21}"/>
              </a:ext>
            </a:extLst>
          </p:cNvPr>
          <p:cNvPicPr/>
          <p:nvPr/>
        </p:nvPicPr>
        <p:blipFill rotWithShape="1">
          <a:blip r:embed="rId2"/>
          <a:srcRect b="8453"/>
          <a:stretch/>
        </p:blipFill>
        <p:spPr>
          <a:xfrm>
            <a:off x="0" y="0"/>
            <a:ext cx="12192000" cy="62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48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B0F0D-18C3-4ABA-87B1-E3FCE107FD01}"/>
              </a:ext>
            </a:extLst>
          </p:cNvPr>
          <p:cNvPicPr/>
          <p:nvPr/>
        </p:nvPicPr>
        <p:blipFill rotWithShape="1">
          <a:blip r:embed="rId2"/>
          <a:srcRect r="51288" b="87904"/>
          <a:stretch/>
        </p:blipFill>
        <p:spPr>
          <a:xfrm>
            <a:off x="0" y="0"/>
            <a:ext cx="5938887" cy="829559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42A0BEA-76D6-4F10-8BE2-FB422AD44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6867856-23D7-4E1D-9C6B-3A0E01C0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89492"/>
            <a:ext cx="114802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Tim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bởi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mô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cơ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tim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gồm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ngăn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nhĩ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nhĩ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thất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thất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thất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dày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hơn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nhĩ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dày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hơn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nhĩ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thất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van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nhĩ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thất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thất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mạch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van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accent1"/>
                </a:solidFill>
                <a:cs typeface="Arial" panose="020B0604020202020204" pitchFamily="34" charset="0"/>
              </a:rPr>
              <a:t>mạch</a:t>
            </a: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9092A8-D54F-482F-A20F-AEEFE350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B242A-C924-4C2C-A60E-5159B829D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51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9CFCB3-517A-46E1-9956-D3F35CFB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93BF2-98E2-400E-A6DB-4AB014FFB07F}"/>
              </a:ext>
            </a:extLst>
          </p:cNvPr>
          <p:cNvPicPr/>
          <p:nvPr/>
        </p:nvPicPr>
        <p:blipFill rotWithShape="1">
          <a:blip r:embed="rId2"/>
          <a:srcRect b="14502"/>
          <a:stretch/>
        </p:blipFill>
        <p:spPr>
          <a:xfrm>
            <a:off x="0" y="25924"/>
            <a:ext cx="12192000" cy="5863472"/>
          </a:xfrm>
          <a:prstGeom prst="rect">
            <a:avLst/>
          </a:prstGeom>
        </p:spPr>
      </p:pic>
      <p:pic>
        <p:nvPicPr>
          <p:cNvPr id="4" name="Picture 16" descr="17-2,1">
            <a:extLst>
              <a:ext uri="{FF2B5EF4-FFF2-40B4-BE49-F238E27FC236}">
                <a16:creationId xmlns:a16="http://schemas.microsoft.com/office/drawing/2014/main" id="{9CB32BFC-CC92-4247-AD19-CD0722DA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926"/>
            <a:ext cx="6498170" cy="435047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7CB2D2-550D-4D62-82CB-0B03863D610B}"/>
              </a:ext>
            </a:extLst>
          </p:cNvPr>
          <p:cNvSpPr/>
          <p:nvPr/>
        </p:nvSpPr>
        <p:spPr>
          <a:xfrm>
            <a:off x="6498171" y="4138367"/>
            <a:ext cx="5693830" cy="18193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229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>
            <a:extLst>
              <a:ext uri="{FF2B5EF4-FFF2-40B4-BE49-F238E27FC236}">
                <a16:creationId xmlns:a16="http://schemas.microsoft.com/office/drawing/2014/main" id="{6B79604E-83E5-4140-8B1B-4ABA918C961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0287548"/>
              </p:ext>
            </p:extLst>
          </p:nvPr>
        </p:nvGraphicFramePr>
        <p:xfrm>
          <a:off x="4694548" y="480767"/>
          <a:ext cx="7202078" cy="6268825"/>
        </p:xfrm>
        <a:graphic>
          <a:graphicData uri="http://schemas.openxmlformats.org/drawingml/2006/table">
            <a:tbl>
              <a:tblPr/>
              <a:tblGrid>
                <a:gridCol w="308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Nội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  mạch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Tĩnh mạch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Mao mạch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2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Lòng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 Phù hợp chức năng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57" name="Picture 40" descr="17-2,1">
            <a:extLst>
              <a:ext uri="{FF2B5EF4-FFF2-40B4-BE49-F238E27FC236}">
                <a16:creationId xmlns:a16="http://schemas.microsoft.com/office/drawing/2014/main" id="{A1C94DD1-CAF8-4644-B06F-75BC6FE0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680"/>
            <a:ext cx="4600281" cy="6059864"/>
          </a:xfrm>
          <a:prstGeom prst="rect">
            <a:avLst/>
          </a:prstGeom>
          <a:noFill/>
          <a:ln w="76200" cmpd="tri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56" name="Group 72">
            <a:extLst>
              <a:ext uri="{FF2B5EF4-FFF2-40B4-BE49-F238E27FC236}">
                <a16:creationId xmlns:a16="http://schemas.microsoft.com/office/drawing/2014/main" id="{FD92A067-2356-4112-9478-5D789E668F0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8936315"/>
              </p:ext>
            </p:extLst>
          </p:nvPr>
        </p:nvGraphicFramePr>
        <p:xfrm>
          <a:off x="518474" y="114300"/>
          <a:ext cx="11472421" cy="6550452"/>
        </p:xfrm>
        <a:graphic>
          <a:graphicData uri="http://schemas.openxmlformats.org/drawingml/2006/table">
            <a:tbl>
              <a:tblPr/>
              <a:tblGrid>
                <a:gridCol w="242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0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Nội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mạch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Tĩnh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mạch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mạch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151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1.Cấu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mạch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Lòng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mạch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khác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Phù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hợp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chức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năng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0" name="Picture 53">
            <a:hlinkClick r:id="rId2"/>
            <a:extLst>
              <a:ext uri="{FF2B5EF4-FFF2-40B4-BE49-F238E27FC236}">
                <a16:creationId xmlns:a16="http://schemas.microsoft.com/office/drawing/2014/main" id="{0BEFB364-4177-4BDE-B37B-C0B4437A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55" y="2493424"/>
            <a:ext cx="1633538" cy="20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54">
            <a:extLst>
              <a:ext uri="{FF2B5EF4-FFF2-40B4-BE49-F238E27FC236}">
                <a16:creationId xmlns:a16="http://schemas.microsoft.com/office/drawing/2014/main" id="{32FB556C-AD96-405A-A1A9-8107364F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36" y="2405011"/>
            <a:ext cx="1850232" cy="235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55">
            <a:extLst>
              <a:ext uri="{FF2B5EF4-FFF2-40B4-BE49-F238E27FC236}">
                <a16:creationId xmlns:a16="http://schemas.microsoft.com/office/drawing/2014/main" id="{782608F8-A8C9-458D-B09D-99502C5E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57" y="2641673"/>
            <a:ext cx="45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56">
            <a:extLst>
              <a:ext uri="{FF2B5EF4-FFF2-40B4-BE49-F238E27FC236}">
                <a16:creationId xmlns:a16="http://schemas.microsoft.com/office/drawing/2014/main" id="{1BCC54C9-C6F2-4909-9148-3201784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758" y="3175073"/>
            <a:ext cx="1262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45" name="Text Box 61">
            <a:extLst>
              <a:ext uri="{FF2B5EF4-FFF2-40B4-BE49-F238E27FC236}">
                <a16:creationId xmlns:a16="http://schemas.microsoft.com/office/drawing/2014/main" id="{B7A3E044-CEC3-424C-8901-4D8B985D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911" y="987634"/>
            <a:ext cx="2988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5646" name="Text Box 62">
            <a:extLst>
              <a:ext uri="{FF2B5EF4-FFF2-40B4-BE49-F238E27FC236}">
                <a16:creationId xmlns:a16="http://schemas.microsoft.com/office/drawing/2014/main" id="{839DD375-EFC9-4C09-BBB8-C30A82E73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9" y="1017658"/>
            <a:ext cx="2743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5647" name="Text Box 63">
            <a:extLst>
              <a:ext uri="{FF2B5EF4-FFF2-40B4-BE49-F238E27FC236}">
                <a16:creationId xmlns:a16="http://schemas.microsoft.com/office/drawing/2014/main" id="{91CE6820-07B3-490D-A13A-DD79D878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647" y="1027149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51" name="Text Box 67">
            <a:extLst>
              <a:ext uri="{FF2B5EF4-FFF2-40B4-BE49-F238E27FC236}">
                <a16:creationId xmlns:a16="http://schemas.microsoft.com/office/drawing/2014/main" id="{2867BF45-566E-42AA-A6D7-7FCD3354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667" y="210243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Hẹp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52" name="Text Box 68">
            <a:extLst>
              <a:ext uri="{FF2B5EF4-FFF2-40B4-BE49-F238E27FC236}">
                <a16:creationId xmlns:a16="http://schemas.microsoft.com/office/drawing/2014/main" id="{1D906C73-947D-4142-B8DC-AA758897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568" y="204946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</a:p>
        </p:txBody>
      </p:sp>
      <p:sp>
        <p:nvSpPr>
          <p:cNvPr id="195653" name="Text Box 69">
            <a:extLst>
              <a:ext uri="{FF2B5EF4-FFF2-40B4-BE49-F238E27FC236}">
                <a16:creationId xmlns:a16="http://schemas.microsoft.com/office/drawing/2014/main" id="{353EFA15-7B11-46D7-93EF-95466F00B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864" y="2049462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Hẹp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55" name="Rectangle 71">
            <a:extLst>
              <a:ext uri="{FF2B5EF4-FFF2-40B4-BE49-F238E27FC236}">
                <a16:creationId xmlns:a16="http://schemas.microsoft.com/office/drawing/2014/main" id="{88FC285F-986F-4AF1-9919-8A9BFF98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799" y="4685516"/>
            <a:ext cx="243839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van 1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56" name="Rectangle 72">
            <a:extLst>
              <a:ext uri="{FF2B5EF4-FFF2-40B4-BE49-F238E27FC236}">
                <a16:creationId xmlns:a16="http://schemas.microsoft.com/office/drawing/2014/main" id="{6E513F6D-51D2-42E8-8F40-4DDA6B231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106" y="4510124"/>
            <a:ext cx="28468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57" name="Rectangle 73">
            <a:extLst>
              <a:ext uri="{FF2B5EF4-FFF2-40B4-BE49-F238E27FC236}">
                <a16:creationId xmlns:a16="http://schemas.microsoft.com/office/drawing/2014/main" id="{553603E3-04F6-4E3D-B105-08C45D70D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138" y="5410200"/>
            <a:ext cx="28704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658" name="Rectangle 74">
            <a:extLst>
              <a:ext uri="{FF2B5EF4-FFF2-40B4-BE49-F238E27FC236}">
                <a16:creationId xmlns:a16="http://schemas.microsoft.com/office/drawing/2014/main" id="{A0F4C8B9-E809-4D14-BC3A-CED117EC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923" y="53340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 </a:t>
            </a:r>
          </a:p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5659" name="Rectangle 75">
            <a:extLst>
              <a:ext uri="{FF2B5EF4-FFF2-40B4-BE49-F238E27FC236}">
                <a16:creationId xmlns:a16="http://schemas.microsoft.com/office/drawing/2014/main" id="{0CAEBD9D-D198-413C-825C-EFA54A7EB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647" y="5535722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71">
            <a:extLst>
              <a:ext uri="{FF2B5EF4-FFF2-40B4-BE49-F238E27FC236}">
                <a16:creationId xmlns:a16="http://schemas.microsoft.com/office/drawing/2014/main" id="{98E1E1C0-FDCF-4B81-9A05-3BCB9700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734" y="4759752"/>
            <a:ext cx="94346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ĐM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5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5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5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5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5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5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5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5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5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9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9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9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95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95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95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95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95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95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45" grpId="0"/>
      <p:bldP spid="195646" grpId="0"/>
      <p:bldP spid="195647" grpId="0"/>
      <p:bldP spid="195651" grpId="0"/>
      <p:bldP spid="195652" grpId="0"/>
      <p:bldP spid="195653" grpId="0"/>
      <p:bldP spid="195655" grpId="0"/>
      <p:bldP spid="195656" grpId="0"/>
      <p:bldP spid="195657" grpId="0"/>
      <p:bldP spid="195658" grpId="0"/>
      <p:bldP spid="19565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4D8C8FBE-2525-4DD9-A343-52C0D7C1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28" y="767497"/>
            <a:ext cx="5945171" cy="55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>
            <a:extLst>
              <a:ext uri="{FF2B5EF4-FFF2-40B4-BE49-F238E27FC236}">
                <a16:creationId xmlns:a16="http://schemas.microsoft.com/office/drawing/2014/main" id="{213200A4-0623-41D8-ACEC-375FBEC7A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622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0712" name="AutoShape 8">
            <a:extLst>
              <a:ext uri="{FF2B5EF4-FFF2-40B4-BE49-F238E27FC236}">
                <a16:creationId xmlns:a16="http://schemas.microsoft.com/office/drawing/2014/main" id="{53BC6E2B-D16B-42DA-9647-7D7E0820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23" y="4953000"/>
            <a:ext cx="5226377" cy="1055608"/>
          </a:xfrm>
          <a:prstGeom prst="wedgeRoundRectCallout">
            <a:avLst>
              <a:gd name="adj1" fmla="val 85782"/>
              <a:gd name="adj2" fmla="val -161352"/>
              <a:gd name="adj3" fmla="val 16667"/>
            </a:avLst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0713" name="Text Box 9">
            <a:extLst>
              <a:ext uri="{FF2B5EF4-FFF2-40B4-BE49-F238E27FC236}">
                <a16:creationId xmlns:a16="http://schemas.microsoft.com/office/drawing/2014/main" id="{DF26A18A-B038-4A26-94B5-E13A63F2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5" y="990600"/>
            <a:ext cx="57283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chu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 (0,1s),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 (0,3s),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(0,4 s)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16" name="Text Box 12">
            <a:extLst>
              <a:ext uri="{FF2B5EF4-FFF2-40B4-BE49-F238E27FC236}">
                <a16:creationId xmlns:a16="http://schemas.microsoft.com/office/drawing/2014/main" id="{CEA9DFBF-830B-4CF6-8B21-ED5813A8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16" y="2209800"/>
            <a:ext cx="5498184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chu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......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.....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.......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.....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.......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........ chu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00717" name="Text Box 13">
            <a:extLst>
              <a:ext uri="{FF2B5EF4-FFF2-40B4-BE49-F238E27FC236}">
                <a16:creationId xmlns:a16="http://schemas.microsoft.com/office/drawing/2014/main" id="{5754F0F3-3E44-4D5D-AA85-D18D0AE2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28914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0,1</a:t>
            </a:r>
          </a:p>
        </p:txBody>
      </p:sp>
      <p:sp>
        <p:nvSpPr>
          <p:cNvPr id="200718" name="Text Box 14">
            <a:extLst>
              <a:ext uri="{FF2B5EF4-FFF2-40B4-BE49-F238E27FC236}">
                <a16:creationId xmlns:a16="http://schemas.microsoft.com/office/drawing/2014/main" id="{05C99854-B156-4B25-8FF3-4FB10EFA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713039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0,7</a:t>
            </a:r>
          </a:p>
        </p:txBody>
      </p:sp>
      <p:sp>
        <p:nvSpPr>
          <p:cNvPr id="200719" name="Text Box 15">
            <a:extLst>
              <a:ext uri="{FF2B5EF4-FFF2-40B4-BE49-F238E27FC236}">
                <a16:creationId xmlns:a16="http://schemas.microsoft.com/office/drawing/2014/main" id="{BF30F8A6-508D-4EB3-9C03-8F985420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122" y="3634582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0,3</a:t>
            </a:r>
          </a:p>
        </p:txBody>
      </p:sp>
      <p:sp>
        <p:nvSpPr>
          <p:cNvPr id="200720" name="Text Box 16">
            <a:extLst>
              <a:ext uri="{FF2B5EF4-FFF2-40B4-BE49-F238E27FC236}">
                <a16:creationId xmlns:a16="http://schemas.microsoft.com/office/drawing/2014/main" id="{CDE78DCA-689D-4603-8EDD-B6D84C1C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644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0,5</a:t>
            </a:r>
          </a:p>
        </p:txBody>
      </p:sp>
      <p:sp>
        <p:nvSpPr>
          <p:cNvPr id="200721" name="Text Box 17">
            <a:extLst>
              <a:ext uri="{FF2B5EF4-FFF2-40B4-BE49-F238E27FC236}">
                <a16:creationId xmlns:a16="http://schemas.microsoft.com/office/drawing/2014/main" id="{D33CFF78-E3E5-4CD3-95B0-C8BA3CDC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71" y="4546707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0,4</a:t>
            </a:r>
          </a:p>
        </p:txBody>
      </p:sp>
      <p:sp>
        <p:nvSpPr>
          <p:cNvPr id="200722" name="Text Box 18">
            <a:extLst>
              <a:ext uri="{FF2B5EF4-FFF2-40B4-BE49-F238E27FC236}">
                <a16:creationId xmlns:a16="http://schemas.microsoft.com/office/drawing/2014/main" id="{D964751B-B080-4364-8544-7F026BB3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830" y="510788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75</a:t>
            </a:r>
          </a:p>
        </p:txBody>
      </p:sp>
      <p:sp>
        <p:nvSpPr>
          <p:cNvPr id="18453" name="AutoShape 21">
            <a:extLst>
              <a:ext uri="{FF2B5EF4-FFF2-40B4-BE49-F238E27FC236}">
                <a16:creationId xmlns:a16="http://schemas.microsoft.com/office/drawing/2014/main" id="{BF6C393D-31B7-4F2D-9050-4AC7EC3EA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21" y="2284759"/>
            <a:ext cx="5498183" cy="2823121"/>
          </a:xfrm>
          <a:prstGeom prst="cloudCallout">
            <a:avLst>
              <a:gd name="adj1" fmla="val -43750"/>
              <a:gd name="adj2" fmla="val 3002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</a:rPr>
              <a:t>Quan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17.3,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E4B4D-EE80-4237-8D81-CEB41F9AB2B2}"/>
              </a:ext>
            </a:extLst>
          </p:cNvPr>
          <p:cNvPicPr/>
          <p:nvPr/>
        </p:nvPicPr>
        <p:blipFill rotWithShape="1">
          <a:blip r:embed="rId4"/>
          <a:srcRect l="22809" t="3024" r="23376" b="85567"/>
          <a:stretch/>
        </p:blipFill>
        <p:spPr>
          <a:xfrm>
            <a:off x="0" y="0"/>
            <a:ext cx="6561056" cy="782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 animBg="1"/>
      <p:bldP spid="200712" grpId="1" animBg="1"/>
      <p:bldP spid="200713" grpId="0"/>
      <p:bldP spid="200716" grpId="0"/>
      <p:bldP spid="200717" grpId="0"/>
      <p:bldP spid="200718" grpId="0"/>
      <p:bldP spid="200719" grpId="0"/>
      <p:bldP spid="200720" grpId="0"/>
      <p:bldP spid="200721" grpId="0"/>
      <p:bldP spid="200722" grpId="0"/>
      <p:bldP spid="18453" grpId="0" animBg="1"/>
      <p:bldP spid="184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1DE3D-E355-4C51-BE63-C670608C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D0DAC-9AC1-4813-B375-EA07D9648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DE220-9292-42DB-8787-3C5FF6E4E222}"/>
              </a:ext>
            </a:extLst>
          </p:cNvPr>
          <p:cNvSpPr/>
          <p:nvPr/>
        </p:nvSpPr>
        <p:spPr>
          <a:xfrm>
            <a:off x="452487" y="5118755"/>
            <a:ext cx="7286919" cy="320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F4634-0A0D-4F16-9735-41DF716D58C0}"/>
              </a:ext>
            </a:extLst>
          </p:cNvPr>
          <p:cNvSpPr/>
          <p:nvPr/>
        </p:nvSpPr>
        <p:spPr>
          <a:xfrm>
            <a:off x="0" y="2613581"/>
            <a:ext cx="8814062" cy="4161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F4909-06A0-4B90-B4A0-720A9E94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8CC66-56F2-40ED-937C-D48DE36E110C}"/>
              </a:ext>
            </a:extLst>
          </p:cNvPr>
          <p:cNvPicPr/>
          <p:nvPr/>
        </p:nvPicPr>
        <p:blipFill rotWithShape="1">
          <a:blip r:embed="rId2"/>
          <a:srcRect b="27148"/>
          <a:stretch/>
        </p:blipFill>
        <p:spPr>
          <a:xfrm>
            <a:off x="0" y="0"/>
            <a:ext cx="12192000" cy="4996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4B679B-A146-4A96-9BB1-17F1E235786A}"/>
              </a:ext>
            </a:extLst>
          </p:cNvPr>
          <p:cNvSpPr/>
          <p:nvPr/>
        </p:nvSpPr>
        <p:spPr>
          <a:xfrm>
            <a:off x="0" y="2564091"/>
            <a:ext cx="12192000" cy="42939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9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8F1ABE-3D06-4BD6-A9F6-C4318786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9F01C-6DD2-4B61-9427-6B74C4159400}"/>
              </a:ext>
            </a:extLst>
          </p:cNvPr>
          <p:cNvPicPr/>
          <p:nvPr/>
        </p:nvPicPr>
        <p:blipFill rotWithShape="1">
          <a:blip r:embed="rId2"/>
          <a:srcRect b="7491"/>
          <a:stretch/>
        </p:blipFill>
        <p:spPr>
          <a:xfrm>
            <a:off x="0" y="113122"/>
            <a:ext cx="12192000" cy="6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58716E-5F6E-40F9-BB78-BB9CE0A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AC59B-3616-484D-837E-55CC42586E4A}"/>
              </a:ext>
            </a:extLst>
          </p:cNvPr>
          <p:cNvPicPr/>
          <p:nvPr/>
        </p:nvPicPr>
        <p:blipFill rotWithShape="1">
          <a:blip r:embed="rId2"/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310B33-E3B5-4C25-9F08-364787655455}"/>
              </a:ext>
            </a:extLst>
          </p:cNvPr>
          <p:cNvPicPr/>
          <p:nvPr/>
        </p:nvPicPr>
        <p:blipFill rotWithShape="1">
          <a:blip r:embed="rId2"/>
          <a:srcRect r="51288" b="87904"/>
          <a:stretch/>
        </p:blipFill>
        <p:spPr>
          <a:xfrm>
            <a:off x="0" y="0"/>
            <a:ext cx="5938887" cy="829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AD508-8CB6-44BC-B9D1-1EFC73D362A9}"/>
              </a:ext>
            </a:extLst>
          </p:cNvPr>
          <p:cNvPicPr/>
          <p:nvPr/>
        </p:nvPicPr>
        <p:blipFill rotWithShape="1">
          <a:blip r:embed="rId2"/>
          <a:srcRect r="51288"/>
          <a:stretch/>
        </p:blipFill>
        <p:spPr>
          <a:xfrm>
            <a:off x="0" y="97277"/>
            <a:ext cx="593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0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5DF870-46C6-4CE7-81BE-B2E011A0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2FF16-AB5A-4E85-8CDD-99D4151993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23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865D5-7D2E-4971-9BD2-215AFE73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56DA1-09F5-4923-AF7C-EA78C35BD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2012"/>
      </p:ext>
    </p:extLst>
  </p:cSld>
  <p:clrMapOvr>
    <a:masterClrMapping/>
  </p:clrMapOvr>
  <p:transition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5698E6-9CB9-4EEC-815A-7CC85F5C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BFD8D-DAD2-4607-A6BA-C2B96EF0C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3753"/>
      </p:ext>
    </p:extLst>
  </p:cSld>
  <p:clrMapOvr>
    <a:masterClrMapping/>
  </p:clrMapOvr>
  <p:transition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968ED-E420-4476-BA34-7B82FE4F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15CB3-DEF0-4FF8-A360-04BFD6B67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2123"/>
      </p:ext>
    </p:extLst>
  </p:cSld>
  <p:clrMapOvr>
    <a:masterClrMapping/>
  </p:clrMapOvr>
  <p:transition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37A48-28FA-41E6-9FE9-BDE96601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B1D2B-A4D2-4EA5-B84A-72FA12243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1979"/>
      </p:ext>
    </p:extLst>
  </p:cSld>
  <p:clrMapOvr>
    <a:masterClrMapping/>
  </p:clrMapOvr>
  <p:transition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9CC155-369C-430F-8035-C5E73AFF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C5C21-174E-470D-BA10-8775F6EEA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63402"/>
      </p:ext>
    </p:extLst>
  </p:cSld>
  <p:clrMapOvr>
    <a:masterClrMapping/>
  </p:clrMapOvr>
  <p:transition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3CB179-B7B6-4227-A560-C11CBE3E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E4436-1093-4668-B86B-29F71DE27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6309"/>
      </p:ext>
    </p:extLst>
  </p:cSld>
  <p:clrMapOvr>
    <a:masterClrMapping/>
  </p:clrMapOvr>
  <p:transition advClick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52678-B1FB-4F72-8EC8-583FC00E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CC9BB-5781-412D-BECC-94CF0EAF0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0737"/>
      </p:ext>
    </p:extLst>
  </p:cSld>
  <p:clrMapOvr>
    <a:masterClrMapping/>
  </p:clrMapOvr>
  <p:transition advClick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D268B-7DE7-4ADC-B9D5-3A677D6A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5D0BF-CDF2-48CA-A61F-3C847C9FC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3168"/>
      </p:ext>
    </p:extLst>
  </p:cSld>
  <p:clrMapOvr>
    <a:masterClrMapping/>
  </p:clrMapOvr>
  <p:transition advClick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2A198-6BD2-410B-A03B-D8ADCB64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A9241-18A1-4C05-AA83-F5BDEF24D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44212"/>
      </p:ext>
    </p:extLst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3238B-8BA3-402D-B29B-D96221F7B152}"/>
              </a:ext>
            </a:extLst>
          </p:cNvPr>
          <p:cNvPicPr/>
          <p:nvPr/>
        </p:nvPicPr>
        <p:blipFill rotWithShape="1">
          <a:blip r:embed="rId2"/>
          <a:srcRect r="51288" b="87904"/>
          <a:stretch/>
        </p:blipFill>
        <p:spPr>
          <a:xfrm>
            <a:off x="0" y="0"/>
            <a:ext cx="5938887" cy="829559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F0637446-65E0-46DB-BC0D-1561C70F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84" y="886838"/>
            <a:ext cx="10668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/>
              <a:t>Quan </a:t>
            </a:r>
            <a:r>
              <a:rPr lang="en-US" altLang="en-US" sz="3200" b="1" i="1" dirty="0" err="1"/>
              <a:t>sát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hình</a:t>
            </a:r>
            <a:r>
              <a:rPr lang="en-US" altLang="en-US" sz="3200" b="1" i="1" dirty="0"/>
              <a:t>, </a:t>
            </a:r>
            <a:r>
              <a:rPr lang="en-US" altLang="en-US" sz="3200" b="1" i="1" dirty="0" err="1"/>
              <a:t>hãy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mô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tả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cấu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tạo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ngoài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của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tim</a:t>
            </a:r>
            <a:r>
              <a:rPr lang="en-US" altLang="en-US" sz="3200" b="1" i="1" dirty="0"/>
              <a:t> ?</a:t>
            </a:r>
          </a:p>
        </p:txBody>
      </p:sp>
      <p:pic>
        <p:nvPicPr>
          <p:cNvPr id="14" name="Picture 13" descr="slide0006_image009">
            <a:extLst>
              <a:ext uri="{FF2B5EF4-FFF2-40B4-BE49-F238E27FC236}">
                <a16:creationId xmlns:a16="http://schemas.microsoft.com/office/drawing/2014/main" id="{867C3D20-4251-401C-AC40-6793E4DB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8" y="1528892"/>
            <a:ext cx="510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1881C58B-83E8-4017-89C2-4996986E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78" y="1420238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2">
            <a:extLst>
              <a:ext uri="{FF2B5EF4-FFF2-40B4-BE49-F238E27FC236}">
                <a16:creationId xmlns:a16="http://schemas.microsoft.com/office/drawing/2014/main" id="{BD4F0B41-09C6-4200-B2F6-23A997A0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478" y="538263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Màng bao tim</a:t>
            </a:r>
          </a:p>
        </p:txBody>
      </p:sp>
      <p:sp>
        <p:nvSpPr>
          <p:cNvPr id="17" name="Line 29">
            <a:extLst>
              <a:ext uri="{FF2B5EF4-FFF2-40B4-BE49-F238E27FC236}">
                <a16:creationId xmlns:a16="http://schemas.microsoft.com/office/drawing/2014/main" id="{41C7657A-FA07-46FE-9A1E-F8DAA4A7C4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7878" y="4011038"/>
            <a:ext cx="11430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id="{4227A74D-D8C9-4AF2-ABB9-AB405A8D9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878" y="62208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Lớp dịch</a:t>
            </a:r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03C75CDC-F31C-4608-85E3-A71A1B46F9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20478" y="4468238"/>
            <a:ext cx="990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0ED7068C-4B3C-4583-B388-A442CE902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1078" y="4468238"/>
            <a:ext cx="228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77B95074-D02C-43DF-ADAC-9664991619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20478" y="3249038"/>
            <a:ext cx="990600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FBDFD2-AD5C-4326-9B41-C9303EF578D6}"/>
              </a:ext>
            </a:extLst>
          </p:cNvPr>
          <p:cNvPicPr/>
          <p:nvPr/>
        </p:nvPicPr>
        <p:blipFill rotWithShape="1">
          <a:blip r:embed="rId5"/>
          <a:srcRect l="57603" t="14708" r="13789" b="5980"/>
          <a:stretch/>
        </p:blipFill>
        <p:spPr>
          <a:xfrm>
            <a:off x="3251016" y="1528892"/>
            <a:ext cx="3015897" cy="43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44F3F2-A35D-4841-BF53-836951B2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D6872-CAC5-4531-9262-75AB40189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6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0AC41E-B35E-43CF-A803-82C20AD3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DD6633E-E9C3-4759-8A54-9DE573F1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" y="3084371"/>
            <a:ext cx="594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</a:rPr>
              <a:t>+ </a:t>
            </a:r>
            <a:r>
              <a:rPr lang="en-US" altLang="en-US" sz="2400" i="1" dirty="0" err="1">
                <a:solidFill>
                  <a:srgbClr val="FF0000"/>
                </a:solidFill>
              </a:rPr>
              <a:t>Các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mạch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máu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quanh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tim.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</a:rPr>
              <a:t>+ </a:t>
            </a:r>
            <a:r>
              <a:rPr lang="en-US" altLang="en-US" sz="2400" i="1" dirty="0" err="1">
                <a:solidFill>
                  <a:srgbClr val="FF0000"/>
                </a:solidFill>
              </a:rPr>
              <a:t>Màng</a:t>
            </a:r>
            <a:r>
              <a:rPr lang="en-US" altLang="en-US" sz="2400" i="1" dirty="0">
                <a:solidFill>
                  <a:srgbClr val="FF0000"/>
                </a:solidFill>
              </a:rPr>
              <a:t> bao </a:t>
            </a:r>
            <a:r>
              <a:rPr lang="en-US" altLang="en-US" sz="2400" i="1" dirty="0" err="1">
                <a:solidFill>
                  <a:srgbClr val="FF0000"/>
                </a:solidFill>
              </a:rPr>
              <a:t>tim</a:t>
            </a:r>
            <a:r>
              <a:rPr lang="en-US" altLang="en-US" sz="2400" i="1" dirty="0">
                <a:solidFill>
                  <a:srgbClr val="FF0000"/>
                </a:solidFill>
              </a:rPr>
              <a:t>: bao </a:t>
            </a:r>
            <a:r>
              <a:rPr lang="en-US" altLang="en-US" sz="2400" i="1" dirty="0" err="1">
                <a:solidFill>
                  <a:srgbClr val="FF0000"/>
                </a:solidFill>
              </a:rPr>
              <a:t>bọc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bên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ngoài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tim.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</a:rPr>
              <a:t>+ </a:t>
            </a:r>
            <a:r>
              <a:rPr lang="en-US" altLang="en-US" sz="2400" i="1" dirty="0" err="1">
                <a:solidFill>
                  <a:srgbClr val="FF0000"/>
                </a:solidFill>
              </a:rPr>
              <a:t>Lớp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dịch</a:t>
            </a:r>
            <a:r>
              <a:rPr lang="en-US" altLang="en-US" sz="2400" i="1" dirty="0">
                <a:solidFill>
                  <a:srgbClr val="FF0000"/>
                </a:solidFill>
              </a:rPr>
              <a:t> (</a:t>
            </a:r>
            <a:r>
              <a:rPr lang="en-US" altLang="en-US" sz="2400" i="1" dirty="0" err="1">
                <a:solidFill>
                  <a:srgbClr val="FF0000"/>
                </a:solidFill>
              </a:rPr>
              <a:t>giảm</a:t>
            </a:r>
            <a:r>
              <a:rPr lang="en-US" altLang="en-US" sz="2400" i="1" dirty="0">
                <a:solidFill>
                  <a:srgbClr val="FF0000"/>
                </a:solidFill>
              </a:rPr>
              <a:t> ma </a:t>
            </a:r>
            <a:r>
              <a:rPr lang="en-US" altLang="en-US" sz="2400" i="1" dirty="0" err="1">
                <a:solidFill>
                  <a:srgbClr val="FF0000"/>
                </a:solidFill>
              </a:rPr>
              <a:t>sát</a:t>
            </a:r>
            <a:r>
              <a:rPr lang="en-US" altLang="en-US" sz="2400" i="1" dirty="0">
                <a:solidFill>
                  <a:srgbClr val="FF0000"/>
                </a:solidFill>
              </a:rPr>
              <a:t>). </a:t>
            </a:r>
          </a:p>
          <a:p>
            <a:pPr eaLnBrk="1" hangingPunct="1"/>
            <a:endParaRPr lang="en-US" altLang="en-US" sz="2400" i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6EFAFC3-073D-4912-B541-BB597B57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8" y="2409248"/>
            <a:ext cx="3081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ngoài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2C74C-E9EF-40E8-A799-A75C26A0CB78}"/>
              </a:ext>
            </a:extLst>
          </p:cNvPr>
          <p:cNvPicPr/>
          <p:nvPr/>
        </p:nvPicPr>
        <p:blipFill rotWithShape="1">
          <a:blip r:embed="rId2"/>
          <a:srcRect r="51288" b="87904"/>
          <a:stretch/>
        </p:blipFill>
        <p:spPr>
          <a:xfrm>
            <a:off x="0" y="0"/>
            <a:ext cx="5938887" cy="829559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E180F190-6746-4914-948F-F8EAD8A9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" y="1065571"/>
            <a:ext cx="7268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Tim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nằm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giữa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lá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phổi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hơi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lệch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sang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chóp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đỉnh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quay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đáy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hướng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10A4649-250B-459B-A0A2-FBCA7647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35" y="580448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2">
            <a:extLst>
              <a:ext uri="{FF2B5EF4-FFF2-40B4-BE49-F238E27FC236}">
                <a16:creationId xmlns:a16="http://schemas.microsoft.com/office/drawing/2014/main" id="{893F7A65-2468-472D-96D6-5A01E1A7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235" y="454284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Màng bao tim</a:t>
            </a:r>
          </a:p>
        </p:txBody>
      </p:sp>
      <p:sp>
        <p:nvSpPr>
          <p:cNvPr id="10" name="Line 29">
            <a:extLst>
              <a:ext uri="{FF2B5EF4-FFF2-40B4-BE49-F238E27FC236}">
                <a16:creationId xmlns:a16="http://schemas.microsoft.com/office/drawing/2014/main" id="{B928EDD0-4FCF-4532-8539-A1317B67C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1635" y="3171248"/>
            <a:ext cx="11430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82786D79-D371-4A19-B585-3250B9E8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635" y="538104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Lớp dịch</a:t>
            </a:r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ABCBDD6E-8E32-4446-957D-DB510B247E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94235" y="3628448"/>
            <a:ext cx="990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B67620B6-A98D-41CA-8DCE-204E957C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84835" y="3628448"/>
            <a:ext cx="228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>
            <a:extLst>
              <a:ext uri="{FF2B5EF4-FFF2-40B4-BE49-F238E27FC236}">
                <a16:creationId xmlns:a16="http://schemas.microsoft.com/office/drawing/2014/main" id="{B85F2485-77FB-4EB8-A5ED-7904B727BE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94235" y="2409248"/>
            <a:ext cx="990600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7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B1716-02A1-433D-851E-64DB9D6FDDDE}"/>
              </a:ext>
            </a:extLst>
          </p:cNvPr>
          <p:cNvPicPr/>
          <p:nvPr/>
        </p:nvPicPr>
        <p:blipFill rotWithShape="1">
          <a:blip r:embed="rId2"/>
          <a:srcRect r="51288" b="87904"/>
          <a:stretch/>
        </p:blipFill>
        <p:spPr>
          <a:xfrm>
            <a:off x="0" y="0"/>
            <a:ext cx="5938887" cy="829559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6904746-5F6A-4058-A65B-D91926C2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Tim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130AB12-B4A0-4E2A-BD4C-2DD48537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1173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Tim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Tim đẹp">
            <a:extLst>
              <a:ext uri="{FF2B5EF4-FFF2-40B4-BE49-F238E27FC236}">
                <a16:creationId xmlns:a16="http://schemas.microsoft.com/office/drawing/2014/main" id="{0AE44E24-867F-4FD1-BADB-3E126D14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67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180A8564-1455-4923-A996-743919FF7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849563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2/ Tim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05B9D119-7133-44A5-992C-D8EC15317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Tâm nhĩ phải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279CC7C-9226-4D95-B8A2-FC2B4CF4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Tâm nhĩ trái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C1FC2A58-5E85-4237-916A-95073FBD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Tâm thất phải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672FB39-BF8D-468C-BF1C-02BCEE0E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388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Tâm thất trái</a:t>
            </a: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AEB39EEF-4713-4077-B52E-718B63C396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876800"/>
            <a:ext cx="1295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>
            <a:extLst>
              <a:ext uri="{FF2B5EF4-FFF2-40B4-BE49-F238E27FC236}">
                <a16:creationId xmlns:a16="http://schemas.microsoft.com/office/drawing/2014/main" id="{44DC0FEB-2ECE-42E8-8F4F-F539FE057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5715000"/>
            <a:ext cx="1752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9">
            <a:extLst>
              <a:ext uri="{FF2B5EF4-FFF2-40B4-BE49-F238E27FC236}">
                <a16:creationId xmlns:a16="http://schemas.microsoft.com/office/drawing/2014/main" id="{36BBDF76-BADD-4240-821E-4DC1D7088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334000"/>
            <a:ext cx="1447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C661E9B6-8192-4C23-9BF7-73997967B5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038600"/>
            <a:ext cx="1828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46D11-E5F4-431D-ADB7-E16FD98D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Tim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1382A1-217F-4E98-92E0-04F77037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062CA-5088-4793-9A81-D8B7953C7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D03D9C-4D2A-4A10-AF13-FE4826A32B19}"/>
              </a:ext>
            </a:extLst>
          </p:cNvPr>
          <p:cNvSpPr/>
          <p:nvPr/>
        </p:nvSpPr>
        <p:spPr>
          <a:xfrm>
            <a:off x="3525625" y="763571"/>
            <a:ext cx="5533534" cy="5373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186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6560CF19-5656-48E1-A36F-701ECAA2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74442"/>
            <a:ext cx="10582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1/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17- 1 :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bơm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tim</a:t>
            </a:r>
            <a:endParaRPr lang="en-US" altLang="en-US" sz="28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8180" name="Picture 4" descr="H16">
            <a:extLst>
              <a:ext uri="{FF2B5EF4-FFF2-40B4-BE49-F238E27FC236}">
                <a16:creationId xmlns:a16="http://schemas.microsoft.com/office/drawing/2014/main" id="{F8C29574-876D-42C4-87EB-45E90963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2971800" cy="5791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73" name="Group 33">
            <a:extLst>
              <a:ext uri="{FF2B5EF4-FFF2-40B4-BE49-F238E27FC236}">
                <a16:creationId xmlns:a16="http://schemas.microsoft.com/office/drawing/2014/main" id="{93E75D39-9E8E-4D80-8854-02BD2B37E25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0143144"/>
              </p:ext>
            </p:extLst>
          </p:nvPr>
        </p:nvGraphicFramePr>
        <p:xfrm>
          <a:off x="1485900" y="1896270"/>
          <a:ext cx="5562600" cy="411638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bơm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tới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Tâm nhĩ trái co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Tâm nhĩ phải co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Tâm thất trái 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Tâm thất phải co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8269" name="Text Box 93">
            <a:extLst>
              <a:ext uri="{FF2B5EF4-FFF2-40B4-BE49-F238E27FC236}">
                <a16:creationId xmlns:a16="http://schemas.microsoft.com/office/drawing/2014/main" id="{AFAA3F63-3CFE-4D6F-95D4-B31A1315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19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Tâm thất trái</a:t>
            </a:r>
          </a:p>
        </p:txBody>
      </p:sp>
      <p:sp>
        <p:nvSpPr>
          <p:cNvPr id="178271" name="Text Box 95">
            <a:extLst>
              <a:ext uri="{FF2B5EF4-FFF2-40B4-BE49-F238E27FC236}">
                <a16:creationId xmlns:a16="http://schemas.microsoft.com/office/drawing/2014/main" id="{AA37E532-AD4C-4056-ADBB-26F7FC011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Tâm thất phải</a:t>
            </a:r>
          </a:p>
        </p:txBody>
      </p:sp>
      <p:sp>
        <p:nvSpPr>
          <p:cNvPr id="178272" name="Text Box 96">
            <a:extLst>
              <a:ext uri="{FF2B5EF4-FFF2-40B4-BE49-F238E27FC236}">
                <a16:creationId xmlns:a16="http://schemas.microsoft.com/office/drawing/2014/main" id="{D74FC4A5-D887-4116-956D-4F743005E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281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  Động mạch chủ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/>
              <a:t>đi  vào vòng tuần hoàn lớn)</a:t>
            </a:r>
          </a:p>
        </p:txBody>
      </p:sp>
      <p:sp>
        <p:nvSpPr>
          <p:cNvPr id="178273" name="Text Box 97">
            <a:extLst>
              <a:ext uri="{FF2B5EF4-FFF2-40B4-BE49-F238E27FC236}">
                <a16:creationId xmlns:a16="http://schemas.microsoft.com/office/drawing/2014/main" id="{FFFC04FC-EF51-4A7D-B8C0-67893868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257800"/>
            <a:ext cx="281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Động mạch phổi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/>
              <a:t>đi vào vòng tuần hoàn nhỏ)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69" grpId="0" autoUpdateAnimBg="0"/>
      <p:bldP spid="178271" grpId="0" autoUpdateAnimBg="0"/>
      <p:bldP spid="178272" grpId="0" autoUpdateAnimBg="0"/>
      <p:bldP spid="1782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Text Box 5">
            <a:extLst>
              <a:ext uri="{FF2B5EF4-FFF2-40B4-BE49-F238E27FC236}">
                <a16:creationId xmlns:a16="http://schemas.microsoft.com/office/drawing/2014/main" id="{9014F7F9-C8C2-4139-B9AE-BFD3E8F3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1" y="1905000"/>
            <a:ext cx="61368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dày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hơn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nhĩ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vì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nhĩ</a:t>
            </a:r>
            <a:r>
              <a:rPr lang="en-US" altLang="en-US" sz="2400" dirty="0">
                <a:cs typeface="Arial" panose="020B0604020202020204" pitchFamily="34" charset="0"/>
              </a:rPr>
              <a:t> co </a:t>
            </a:r>
            <a:r>
              <a:rPr lang="en-US" altLang="en-US" sz="2400" dirty="0" err="1">
                <a:cs typeface="Arial" panose="020B0604020202020204" pitchFamily="34" charset="0"/>
              </a:rPr>
              <a:t>bóp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đẩy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máu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còn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cs typeface="Arial" panose="020B0604020202020204" pitchFamily="34" charset="0"/>
              </a:rPr>
              <a:t> co </a:t>
            </a:r>
            <a:r>
              <a:rPr lang="en-US" altLang="en-US" sz="2400" dirty="0" err="1">
                <a:cs typeface="Arial" panose="020B0604020202020204" pitchFamily="34" charset="0"/>
              </a:rPr>
              <a:t>bóp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mạnh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tạo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lực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lớn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đẩy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máu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vòng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tuần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hoàn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lớn</a:t>
            </a:r>
            <a:r>
              <a:rPr lang="en-US" altLang="en-US" sz="2400" dirty="0"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76134" name="Text Box 6">
            <a:extLst>
              <a:ext uri="{FF2B5EF4-FFF2-40B4-BE49-F238E27FC236}">
                <a16:creationId xmlns:a16="http://schemas.microsoft.com/office/drawing/2014/main" id="{B3B9C941-32B7-44B4-B9EA-DBC2073E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1" y="3886201"/>
            <a:ext cx="6365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nhĩ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tim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mỏng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vì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chỉ</a:t>
            </a:r>
            <a:r>
              <a:rPr lang="en-US" altLang="en-US" sz="2400" dirty="0">
                <a:cs typeface="Arial" panose="020B0604020202020204" pitchFamily="34" charset="0"/>
              </a:rPr>
              <a:t> co </a:t>
            </a:r>
            <a:r>
              <a:rPr lang="en-US" altLang="en-US" sz="2400" dirty="0" err="1">
                <a:cs typeface="Arial" panose="020B0604020202020204" pitchFamily="34" charset="0"/>
              </a:rPr>
              <a:t>bóp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đẩy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máu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6139" name="Picture 11" descr="16-1-0">
            <a:extLst>
              <a:ext uri="{FF2B5EF4-FFF2-40B4-BE49-F238E27FC236}">
                <a16:creationId xmlns:a16="http://schemas.microsoft.com/office/drawing/2014/main" id="{C7A179EF-AA1D-48CC-852D-4D9D4AFD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4267200" cy="44196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42" name="Hoat dong cua cac van tim nguoi.wmv">
            <a:hlinkClick r:id="" action="ppaction://media"/>
            <a:extLst>
              <a:ext uri="{FF2B5EF4-FFF2-40B4-BE49-F238E27FC236}">
                <a16:creationId xmlns:a16="http://schemas.microsoft.com/office/drawing/2014/main" id="{CEFFB149-6BD6-4794-9407-29C8544F01FA}"/>
              </a:ext>
            </a:extLst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209800"/>
            <a:ext cx="3919538" cy="3124200"/>
          </a:xfr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E9496E3F-F945-4062-A216-72EC9218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1" y="5334001"/>
            <a:ext cx="9184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tâm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thất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tim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dày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vì</a:t>
            </a:r>
            <a:r>
              <a:rPr lang="en-US" altLang="en-US" sz="2400" dirty="0">
                <a:cs typeface="Arial" panose="020B0604020202020204" pitchFamily="34" charset="0"/>
              </a:rPr>
              <a:t> co </a:t>
            </a:r>
            <a:r>
              <a:rPr lang="en-US" altLang="en-US" sz="2400" dirty="0" err="1">
                <a:cs typeface="Arial" panose="020B0604020202020204" pitchFamily="34" charset="0"/>
              </a:rPr>
              <a:t>bóp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đẩy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máu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mạch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chủ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khắp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726B95A0-ABD1-4185-BBC6-6DD85312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1" y="1219201"/>
            <a:ext cx="59844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- </a:t>
            </a:r>
            <a:r>
              <a:rPr lang="en-US" altLang="en-US" sz="3200" dirty="0" err="1">
                <a:solidFill>
                  <a:srgbClr val="FF0000"/>
                </a:solidFill>
              </a:rPr>
              <a:t>Thành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tâm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thất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dày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hơn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thành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tâm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nhĩ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thành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dày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hơn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thành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51415DF9-2CD6-4430-969B-B84197D0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15" y="191393"/>
            <a:ext cx="9607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2/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Ngăn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tim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tim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dày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mỏng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6142"/>
                </p:tgtEl>
              </p:cMediaNode>
            </p:video>
          </p:childTnLst>
        </p:cTn>
      </p:par>
    </p:tnLst>
    <p:bldLst>
      <p:bldP spid="176133" grpId="0"/>
      <p:bldP spid="176133" grpId="1"/>
      <p:bldP spid="176134" grpId="0"/>
      <p:bldP spid="176134" grpId="1"/>
      <p:bldP spid="2" grpId="0"/>
      <p:bldP spid="2" grpId="1"/>
      <p:bldP spid="11276" grpId="0"/>
      <p:bldP spid="11277" grpId="0"/>
      <p:bldP spid="1127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97BE0612-C2BB-44A8-924A-835C50FB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8100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2" name="Text Box 8">
            <a:extLst>
              <a:ext uri="{FF2B5EF4-FFF2-40B4-BE49-F238E27FC236}">
                <a16:creationId xmlns:a16="http://schemas.microsoft.com/office/drawing/2014/main" id="{9CD0BFC9-C438-481B-ADCE-4B3A588B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810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Van</a:t>
            </a: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2 lá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C822663A-7A32-45FE-8AD1-638F8937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267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Van 3 lá</a:t>
            </a:r>
          </a:p>
        </p:txBody>
      </p:sp>
      <p:sp>
        <p:nvSpPr>
          <p:cNvPr id="175115" name="Line 11">
            <a:extLst>
              <a:ext uri="{FF2B5EF4-FFF2-40B4-BE49-F238E27FC236}">
                <a16:creationId xmlns:a16="http://schemas.microsoft.com/office/drawing/2014/main" id="{B5E2D71E-7C10-483F-98AD-6E9C91C76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38600"/>
            <a:ext cx="121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Line 12">
            <a:extLst>
              <a:ext uri="{FF2B5EF4-FFF2-40B4-BE49-F238E27FC236}">
                <a16:creationId xmlns:a16="http://schemas.microsoft.com/office/drawing/2014/main" id="{4D3EE5F3-D422-473C-A591-EEE0DD96B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419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16">
            <a:extLst>
              <a:ext uri="{FF2B5EF4-FFF2-40B4-BE49-F238E27FC236}">
                <a16:creationId xmlns:a16="http://schemas.microsoft.com/office/drawing/2014/main" id="{3F53B077-82C0-4EB2-B149-E84E128F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16" y="228600"/>
            <a:ext cx="110607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bơm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5123" name="Line 19">
            <a:extLst>
              <a:ext uri="{FF2B5EF4-FFF2-40B4-BE49-F238E27FC236}">
                <a16:creationId xmlns:a16="http://schemas.microsoft.com/office/drawing/2014/main" id="{707FD867-5B91-4A8D-A32D-7CB51E9AB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8862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4" name="Text Box 20">
            <a:extLst>
              <a:ext uri="{FF2B5EF4-FFF2-40B4-BE49-F238E27FC236}">
                <a16:creationId xmlns:a16="http://schemas.microsoft.com/office/drawing/2014/main" id="{9AC2AFF8-7071-43FF-835A-03EC2D06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Van động mạch</a:t>
            </a:r>
          </a:p>
        </p:txBody>
      </p:sp>
      <p:pic>
        <p:nvPicPr>
          <p:cNvPr id="13" name="Picture 4" descr="mhjh">
            <a:extLst>
              <a:ext uri="{FF2B5EF4-FFF2-40B4-BE49-F238E27FC236}">
                <a16:creationId xmlns:a16="http://schemas.microsoft.com/office/drawing/2014/main" id="{451163DF-4DBC-4AE0-A3C8-4A22501BE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8" y="2286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4" name="Text Box 8">
            <a:extLst>
              <a:ext uri="{FF2B5EF4-FFF2-40B4-BE49-F238E27FC236}">
                <a16:creationId xmlns:a16="http://schemas.microsoft.com/office/drawing/2014/main" id="{36E890F2-5084-44C8-B746-BC25B700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1"/>
            <a:ext cx="1035141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nhĩ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van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nhĩ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van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/>
      <p:bldP spid="175112" grpId="1"/>
      <p:bldP spid="175113" grpId="0"/>
      <p:bldP spid="175113" grpId="1"/>
      <p:bldP spid="12296" grpId="0"/>
      <p:bldP spid="12296" grpId="1"/>
      <p:bldP spid="175124" grpId="0"/>
      <p:bldP spid="175124" grpId="1"/>
      <p:bldP spid="1730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521427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774</Words>
  <Application>Microsoft Office PowerPoint</Application>
  <PresentationFormat>Widescreen</PresentationFormat>
  <Paragraphs>114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Pham Thi Thao</cp:lastModifiedBy>
  <cp:revision>7</cp:revision>
  <dcterms:created xsi:type="dcterms:W3CDTF">2021-09-05T20:53:01Z</dcterms:created>
  <dcterms:modified xsi:type="dcterms:W3CDTF">2021-11-04T03:59:47Z</dcterms:modified>
</cp:coreProperties>
</file>