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m4a" ContentType="audio/mp4"/>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699" r:id="rId5"/>
    <p:sldMasterId id="2147483711" r:id="rId6"/>
    <p:sldMasterId id="2147483723" r:id="rId7"/>
  </p:sldMasterIdLst>
  <p:notesMasterIdLst>
    <p:notesMasterId r:id="rId43"/>
  </p:notesMasterIdLst>
  <p:sldIdLst>
    <p:sldId id="291" r:id="rId8"/>
    <p:sldId id="292" r:id="rId9"/>
    <p:sldId id="260" r:id="rId10"/>
    <p:sldId id="293" r:id="rId11"/>
    <p:sldId id="294" r:id="rId12"/>
    <p:sldId id="263" r:id="rId13"/>
    <p:sldId id="264" r:id="rId14"/>
    <p:sldId id="265" r:id="rId15"/>
    <p:sldId id="266" r:id="rId16"/>
    <p:sldId id="295" r:id="rId17"/>
    <p:sldId id="276" r:id="rId18"/>
    <p:sldId id="296" r:id="rId19"/>
    <p:sldId id="268" r:id="rId20"/>
    <p:sldId id="269" r:id="rId21"/>
    <p:sldId id="278" r:id="rId22"/>
    <p:sldId id="297" r:id="rId23"/>
    <p:sldId id="298" r:id="rId24"/>
    <p:sldId id="273" r:id="rId25"/>
    <p:sldId id="299" r:id="rId26"/>
    <p:sldId id="300" r:id="rId27"/>
    <p:sldId id="305" r:id="rId28"/>
    <p:sldId id="280" r:id="rId29"/>
    <p:sldId id="302" r:id="rId30"/>
    <p:sldId id="301" r:id="rId31"/>
    <p:sldId id="304" r:id="rId32"/>
    <p:sldId id="303" r:id="rId33"/>
    <p:sldId id="309" r:id="rId34"/>
    <p:sldId id="307" r:id="rId35"/>
    <p:sldId id="308" r:id="rId36"/>
    <p:sldId id="310" r:id="rId37"/>
    <p:sldId id="311" r:id="rId38"/>
    <p:sldId id="312" r:id="rId39"/>
    <p:sldId id="313" r:id="rId40"/>
    <p:sldId id="314"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FFCC"/>
    <a:srgbClr val="FA9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4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F0584-2E57-4ABB-A886-F9EAFC16BBC0}" type="datetimeFigureOut">
              <a:rPr lang="en-US" smtClean="0"/>
              <a:pPr/>
              <a:t>09/14/2021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203BF-8D70-4BFD-9336-DAA94FEF6EB1}" type="slidenum">
              <a:rPr lang="en-US" smtClean="0"/>
              <a:pPr/>
              <a:t>‹#›</a:t>
            </a:fld>
            <a:endParaRPr lang="en-US"/>
          </a:p>
        </p:txBody>
      </p:sp>
    </p:spTree>
    <p:extLst>
      <p:ext uri="{BB962C8B-B14F-4D97-AF65-F5344CB8AC3E}">
        <p14:creationId xmlns:p14="http://schemas.microsoft.com/office/powerpoint/2010/main" val="112734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B80A3F1-A5B8-4DD4-BBA4-6C471DA2EAD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9495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09463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422835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0649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41587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67886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1684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0A3F1-A5B8-4DD4-BBA4-6C471DA2EAD1}"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72982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2780D06-A0FC-4B4D-91F0-B504CD91D2D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B84AA5-4B48-42ED-B49C-EBA1E5A42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A94670C4-498E-401F-9108-A5A5F8D4E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5214A99-B373-41F3-BD72-BEC5A467B5BE}"/>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0D0B49C-1C8C-41DD-A210-ED75548294A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5549F44-5165-4DB0-B92D-6D105102117B}"/>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2943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08F5-9246-4F0A-8601-0C67B4E1E0A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B904F6F-480D-4403-9527-191F4BE5E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D463D9C-A060-406A-A10D-C20C90D408CF}"/>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AE2FB32-BFD9-441A-9EC4-B88AD42B062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75F09FA4-8791-47DD-9AB9-E2866D5B5DDE}"/>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647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682658-F05A-41BC-B887-34F98693F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89A3EC8C-1F3D-4B46-8E45-E5B889B3B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4C525B7-E611-4EBE-A45A-44FD53C809BC}"/>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F323EFC-3959-4476-98D4-FC37200D26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EC98D9E-8B61-49A1-A9A8-2D10A2A994ED}"/>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151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CE646-6DBC-416A-9086-791B34AD8D9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ED4212F-996B-438A-A22E-222AD7058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1B6E2D8F-A52B-4924-BB1C-BF60E73D1B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AA83C40-5D2D-4231-BEFE-4570E4792CE0}"/>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924E4876-5B8B-4BEB-AE3B-5AF8BF060F9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8BDC08D-D091-4967-8C71-E55050167406}"/>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30709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BE3B0-080C-4871-B009-E11BA7A185E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911D09F-609D-4AC2-A1DC-A9644C0B9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A88BD5B-8B72-4D85-8EC2-A7C845B2F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94BFF549-BE84-4DD0-952D-420B45086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DC22C8C-140C-4F96-A9A5-FEF805887A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785AF40E-5353-42D9-BB12-75730BBE238D}"/>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1D5828DC-E5A3-4BA4-9414-CEDA483EDD28}"/>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19A2CF07-7F8B-4DBA-B941-785CBA06E322}"/>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8361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8B8E83-7167-469C-B970-21761B15ECF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D9095B99-7E92-4D47-8289-632EFD240F5A}"/>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CAAC3702-B13E-48EA-8B84-B087948148A5}"/>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3374A22F-F5AA-4201-81E8-D5FA53CAF4D5}"/>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4906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555C1E4-AA50-4C4A-9D29-4A3BFE1E7733}"/>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A2499E47-291A-4908-8709-1BF0BDB8D4EF}"/>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16A2BAD3-22C1-40A5-886D-E2E7FAB562F0}"/>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847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9E979A-3EDF-4D48-A590-951352695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8095287-033F-440A-922B-AF91156FBE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15E258E9-D740-4373-B1A4-9798B47B0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24612FC-1460-416D-8CBA-FB825B311885}"/>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4F267C71-E153-4E06-A4C1-85E8BF108C7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173406F2-C27E-4795-B44F-3A8866CA3571}"/>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421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BC2C7-74ED-4F0A-8F75-5DC8A9E02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D6872AE5-2534-4CB5-AF81-9274B9AC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D141545A-CAF1-4277-9AD5-60E4DE45D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0F7F4-D655-4487-ABCB-B0D73A4F5673}"/>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41B734CB-74A2-47A5-B558-C0FFECAA96D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78D7C2E5-29B3-4072-9169-3658F38B6E12}"/>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191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EA69B-D427-4328-A292-37270119480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10929472-99B2-483E-839D-E4786057A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B60088F-C0B9-473B-98F4-094C645B66A9}"/>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AE793E41-86F1-4725-89F9-A8CC528C97C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B44E3A9F-2F7E-4882-AC74-AFCA83F998B9}"/>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3852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20DF14A-07FD-41AF-ADE8-500E808E1F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C398129-AD5A-47EB-8164-01C383CCD1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C3FE5FA-A90B-4644-BC6C-860BDB55ED2C}"/>
              </a:ext>
            </a:extLst>
          </p:cNvPr>
          <p:cNvSpPr>
            <a:spLocks noGrp="1"/>
          </p:cNvSpPr>
          <p:nvPr>
            <p:ph type="dt" sz="half" idx="10"/>
          </p:nvPr>
        </p:nvSpPr>
        <p:spPr/>
        <p:txBody>
          <a:body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36DE354-F752-4A02-8735-8799164F4A0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67A289CE-62F3-4A42-A1F6-C63F9D39719D}"/>
              </a:ext>
            </a:extLst>
          </p:cNvPr>
          <p:cNvSpPr>
            <a:spLocks noGrp="1"/>
          </p:cNvSpPr>
          <p:nvPr>
            <p:ph type="sldNum" sz="quarter" idx="12"/>
          </p:nvPr>
        </p:nvSpPr>
        <p:spPr/>
        <p:txBody>
          <a:body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465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14F55-A7F9-44D6-BE06-3AF13C09309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0225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F4BDF-AA3E-4578-B4E2-3BFE931CFE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1386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AC3DAF-7D4E-4291-9C1D-CAD821A0A6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2381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CD9B0A-935F-43E9-A55A-06ECBC8B8F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6008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ABFE7C-548E-4393-9A02-12D7C9A302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0065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5385D3-115E-4FCE-9641-538FD76768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206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D7BBBA-805A-4ED9-AB05-36EE898C35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091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20AB79-1A21-4AD3-8EB4-7A90BBAB31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4989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D5671-17EB-495A-BC27-EBD8C72E8D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1029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1414B-FE5A-4271-A1DB-8B532DDD32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055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FCFA4-2262-4EFB-9FD4-FB623E3967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7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46B9A5-8145-40D5-AB17-2EDE6BC0E5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4695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14F55-A7F9-44D6-BE06-3AF13C09309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3530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F4BDF-AA3E-4578-B4E2-3BFE931CFE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9481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AC3DAF-7D4E-4291-9C1D-CAD821A0A6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9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CD9B0A-935F-43E9-A55A-06ECBC8B8F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175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ABFE7C-548E-4393-9A02-12D7C9A302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3177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5385D3-115E-4FCE-9641-538FD76768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2400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D7BBBA-805A-4ED9-AB05-36EE898C35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600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20AB79-1A21-4AD3-8EB4-7A90BBAB31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5517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D5671-17EB-495A-BC27-EBD8C72E8D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5835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1414B-FE5A-4271-A1DB-8B532DDD32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8668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FCFA4-2262-4EFB-9FD4-FB623E3967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2089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46B9A5-8145-40D5-AB17-2EDE6BC0E5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4267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72538E-F65F-4487-921D-82C41F71ED2B}" type="datetimeFigureOut">
              <a:rPr lang="en-US" altLang="en-US">
                <a:solidFill>
                  <a:srgbClr val="000000"/>
                </a:solidFill>
              </a:rPr>
              <a:pPr>
                <a:defRPr/>
              </a:pPr>
              <a:t>09/14/2021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8C5232-B1B0-4D64-9491-52B7DE985F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5101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3D5FCD-9553-4A7D-ACBF-C9615565ACB5}" type="datetimeFigureOut">
              <a:rPr lang="en-US" altLang="en-US">
                <a:solidFill>
                  <a:srgbClr val="000000"/>
                </a:solidFill>
              </a:rPr>
              <a:pPr>
                <a:defRPr/>
              </a:pPr>
              <a:t>09/14/2021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A94D-51F0-4B97-A623-9E5F8B5BEF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77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4D2CC14-8852-4EC6-9868-FB065CD35614}" type="datetimeFigureOut">
              <a:rPr lang="en-US" altLang="en-US">
                <a:solidFill>
                  <a:srgbClr val="000000"/>
                </a:solidFill>
              </a:rPr>
              <a:pPr>
                <a:defRPr/>
              </a:pPr>
              <a:t>09/14/2021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C184E2-25F8-49A6-880E-601FD46F1A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3725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4B2D318-1F49-4638-8461-04C361D24FC6}" type="datetimeFigureOut">
              <a:rPr lang="en-US" altLang="en-US">
                <a:solidFill>
                  <a:srgbClr val="000000"/>
                </a:solidFill>
              </a:rPr>
              <a:pPr>
                <a:defRPr/>
              </a:pPr>
              <a:t>09/14/2021</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DB7BC5-CAF8-4DF6-9112-42E5D6090E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2654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A348A64-2FBD-4D06-9811-C964EEF9C9E7}" type="datetimeFigureOut">
              <a:rPr lang="en-US" altLang="en-US">
                <a:solidFill>
                  <a:srgbClr val="000000"/>
                </a:solidFill>
              </a:rPr>
              <a:pPr>
                <a:defRPr/>
              </a:pPr>
              <a:t>09/14/2021</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49324D-E841-4BFD-AEA7-C93E2048B7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4130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003EC36-E3C5-4A35-8B25-E766DE0CE1E3}" type="datetimeFigureOut">
              <a:rPr lang="en-US" altLang="en-US">
                <a:solidFill>
                  <a:srgbClr val="000000"/>
                </a:solidFill>
              </a:rPr>
              <a:pPr>
                <a:defRPr/>
              </a:pPr>
              <a:t>09/14/2021</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7BB905-4C20-4ACD-A453-9C794372E8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8712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1B51D9-4D0F-4779-92E6-A1835C529040}" type="datetimeFigureOut">
              <a:rPr lang="en-US" altLang="en-US">
                <a:solidFill>
                  <a:srgbClr val="000000"/>
                </a:solidFill>
              </a:rPr>
              <a:pPr>
                <a:defRPr/>
              </a:pPr>
              <a:t>09/14/2021</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5871AF-7EF6-4E93-B60A-7B8949B653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2151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29C417-01A9-4E5D-9F75-198D34ACFDF6}" type="datetimeFigureOut">
              <a:rPr lang="en-US" altLang="en-US">
                <a:solidFill>
                  <a:srgbClr val="000000"/>
                </a:solidFill>
              </a:rPr>
              <a:pPr>
                <a:defRPr/>
              </a:pPr>
              <a:t>09/14/2021</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FBBFF-BB31-4C42-8D17-A15E991C18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8924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300B0E-967D-4DEF-99AE-12A3FB1B7578}" type="datetimeFigureOut">
              <a:rPr lang="en-US" altLang="en-US">
                <a:solidFill>
                  <a:srgbClr val="000000"/>
                </a:solidFill>
              </a:rPr>
              <a:pPr>
                <a:defRPr/>
              </a:pPr>
              <a:t>09/14/2021</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9C6D59-78DC-472F-A3AD-5738A0A3FB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11244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A8FA35-D14A-432E-A1FE-E27E110E467E}" type="datetimeFigureOut">
              <a:rPr lang="en-US" altLang="en-US">
                <a:solidFill>
                  <a:srgbClr val="000000"/>
                </a:solidFill>
              </a:rPr>
              <a:pPr>
                <a:defRPr/>
              </a:pPr>
              <a:t>09/14/2021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AA5751-7048-4C49-B47C-EF58E7449D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1906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7F8692-5B6F-4C60-AC3F-1C412B5DBD9D}" type="datetimeFigureOut">
              <a:rPr lang="en-US" altLang="en-US">
                <a:solidFill>
                  <a:srgbClr val="000000"/>
                </a:solidFill>
              </a:rPr>
              <a:pPr>
                <a:defRPr/>
              </a:pPr>
              <a:t>09/14/2021</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22C7E6-9AD1-4E88-94AE-1338BCF69D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6081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4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69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33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043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685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897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99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493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461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42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60733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977041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63850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9632845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963799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591433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692157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solidFill>
                <a:prstClr val="black">
                  <a:lumMod val="75000"/>
                  <a:lumOff val="25000"/>
                </a:prstClr>
              </a:solidFill>
            </a:endParaRPr>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2587864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853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08486-5456-4C12-9FC0-91A38DB15A3D}" type="datetimeFigureOut">
              <a:rPr lang="en-US" smtClean="0"/>
              <a:pPr/>
              <a:t>09/14/2021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E6454-19F1-4151-A43A-21D8AD41B7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theme" Target="../theme/theme7.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08486-5456-4C12-9FC0-91A38DB15A3D}" type="datetimeFigureOut">
              <a:rPr lang="en-US" smtClean="0"/>
              <a:pPr/>
              <a:t>09/14/2021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E6454-19F1-4151-A43A-21D8AD41B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F4F753-F9C8-4D7E-9A04-F1ED7ABB0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BCC9794-7CD8-43FC-BCA0-17CB71674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9967AB66-0C2A-4277-8565-46111DCF9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0831A-2E11-40C7-BE4F-89C8B4CA0A38}" type="datetimeFigureOut">
              <a:rPr lang="vi-VN" smtClean="0">
                <a:solidFill>
                  <a:prstClr val="black">
                    <a:tint val="75000"/>
                  </a:prstClr>
                </a:solidFill>
              </a:rPr>
              <a:pPr/>
              <a:t>14/09/2021</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12A1759D-92EB-437E-AFFB-529DE4DDD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76C4D07C-2046-4BD6-9A05-6B9EF23B7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FD09B-8A08-4765-A720-EC0A7661244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615359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ndParaRPr>
          </a:p>
        </p:txBody>
      </p:sp>
      <p:sp>
        <p:nvSpPr>
          <p:cNvPr id="61445"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ndParaRPr>
          </a:p>
        </p:txBody>
      </p:sp>
      <p:sp>
        <p:nvSpPr>
          <p:cNvPr id="61446"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350084E-7C88-40B8-99FF-C70D2652759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69830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ndParaRPr>
          </a:p>
        </p:txBody>
      </p:sp>
      <p:sp>
        <p:nvSpPr>
          <p:cNvPr id="61445"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ndParaRPr>
          </a:p>
        </p:txBody>
      </p:sp>
      <p:sp>
        <p:nvSpPr>
          <p:cNvPr id="61446"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350084E-7C88-40B8-99FF-C70D2652759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562477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fontAlgn="base">
              <a:spcBef>
                <a:spcPct val="0"/>
              </a:spcBef>
              <a:spcAft>
                <a:spcPct val="0"/>
              </a:spcAft>
              <a:defRPr/>
            </a:pPr>
            <a:fld id="{887658FE-F39C-4587-90BB-5BD30D8518EA}" type="datetimeFigureOut">
              <a:rPr lang="en-US" altLang="en-US">
                <a:solidFill>
                  <a:srgbClr val="000000"/>
                </a:solidFill>
              </a:rPr>
              <a:pPr fontAlgn="base">
                <a:spcBef>
                  <a:spcPct val="0"/>
                </a:spcBef>
                <a:spcAft>
                  <a:spcPct val="0"/>
                </a:spcAft>
                <a:defRPr/>
              </a:pPr>
              <a:t>09/14/2021</a:t>
            </a:fld>
            <a:endParaRPr lang="en-US" altLang="en-US">
              <a:solidFill>
                <a:srgbClr val="000000"/>
              </a:solidFill>
            </a:endParaRPr>
          </a:p>
        </p:txBody>
      </p:sp>
      <p:sp>
        <p:nvSpPr>
          <p:cNvPr id="419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fontAlgn="base">
              <a:spcBef>
                <a:spcPct val="0"/>
              </a:spcBef>
              <a:spcAft>
                <a:spcPct val="0"/>
              </a:spcAft>
              <a:defRPr/>
            </a:pPr>
            <a:endParaRPr lang="en-US" altLang="en-US">
              <a:solidFill>
                <a:srgbClr val="000000"/>
              </a:solidFill>
            </a:endParaRPr>
          </a:p>
        </p:txBody>
      </p:sp>
      <p:sp>
        <p:nvSpPr>
          <p:cNvPr id="419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fontAlgn="base">
              <a:spcBef>
                <a:spcPct val="0"/>
              </a:spcBef>
              <a:spcAft>
                <a:spcPct val="0"/>
              </a:spcAft>
              <a:defRPr/>
            </a:pPr>
            <a:fld id="{A29A1873-44A1-43D4-9642-6503B20F78B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487224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4E0F-B49E-4CF9-974F-F2E81701724C}" type="datetimeFigureOut">
              <a:rPr lang="en-US" smtClean="0">
                <a:solidFill>
                  <a:prstClr val="black">
                    <a:tint val="75000"/>
                  </a:prstClr>
                </a:solidFill>
              </a:rPr>
              <a:pPr/>
              <a:t>09/14/2021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06636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solidFill>
                  <a:prstClr val="black">
                    <a:lumMod val="75000"/>
                    <a:lumOff val="25000"/>
                  </a:prstClr>
                </a:solidFill>
              </a:rPr>
              <a:pPr/>
              <a:t>09/14/2021</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679013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0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slideLayout" Target="../slideLayouts/slideLayout65.xml"/><Relationship Id="rId7" Type="http://schemas.openxmlformats.org/officeDocument/2006/relationships/audio" Target="../media/audio3.wav"/><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26.png"/><Relationship Id="rId4" Type="http://schemas.openxmlformats.org/officeDocument/2006/relationships/notesSlide" Target="../notesSlides/notesSlide1.xml"/><Relationship Id="rId9" Type="http://schemas.openxmlformats.org/officeDocument/2006/relationships/image" Target="../media/image6.gif"/></Relationships>
</file>

<file path=ppt/slides/_rels/slide2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2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3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3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3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3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audio" Target="../media/audio4.wav"/><Relationship Id="rId11" Type="http://schemas.openxmlformats.org/officeDocument/2006/relationships/image" Target="../media/image30.wmf"/><Relationship Id="rId5" Type="http://schemas.openxmlformats.org/officeDocument/2006/relationships/audio" Target="../media/audio7.wav"/><Relationship Id="rId10" Type="http://schemas.openxmlformats.org/officeDocument/2006/relationships/slide" Target="slide5.xml"/><Relationship Id="rId4" Type="http://schemas.openxmlformats.org/officeDocument/2006/relationships/audio" Target="../media/audio6.wav"/><Relationship Id="rId9" Type="http://schemas.openxmlformats.org/officeDocument/2006/relationships/image" Target="../media/image29.emf"/></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88941"/>
            </a:gs>
            <a:gs pos="100000">
              <a:srgbClr val="0270AF"/>
            </a:gs>
          </a:gsLst>
          <a:lin ang="5400000" scaled="1"/>
        </a:gradFill>
        <a:effectLst/>
      </p:bgPr>
    </p:bg>
    <p:spTree>
      <p:nvGrpSpPr>
        <p:cNvPr id="1" name=""/>
        <p:cNvGrpSpPr/>
        <p:nvPr/>
      </p:nvGrpSpPr>
      <p:grpSpPr>
        <a:xfrm>
          <a:off x="0" y="0"/>
          <a:ext cx="0" cy="0"/>
          <a:chOff x="0" y="0"/>
          <a:chExt cx="0" cy="0"/>
        </a:xfrm>
      </p:grpSpPr>
      <p:sp>
        <p:nvSpPr>
          <p:cNvPr id="26" name="Right Triangle 25">
            <a:extLst>
              <a:ext uri="{FF2B5EF4-FFF2-40B4-BE49-F238E27FC236}">
                <a16:creationId xmlns="" xmlns:a16="http://schemas.microsoft.com/office/drawing/2014/main" id="{6F90FB6E-E0BC-4089-B193-DC66C5F6B9CD}"/>
              </a:ext>
            </a:extLst>
          </p:cNvPr>
          <p:cNvSpPr/>
          <p:nvPr/>
        </p:nvSpPr>
        <p:spPr>
          <a:xfrm rot="10800000">
            <a:off x="8670965" y="3293"/>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4" name="Right Triangle 23">
            <a:extLst>
              <a:ext uri="{FF2B5EF4-FFF2-40B4-BE49-F238E27FC236}">
                <a16:creationId xmlns="" xmlns:a16="http://schemas.microsoft.com/office/drawing/2014/main" id="{3E61F770-2532-4502-8B65-41804F250BA8}"/>
              </a:ext>
            </a:extLst>
          </p:cNvPr>
          <p:cNvSpPr/>
          <p:nvPr/>
        </p:nvSpPr>
        <p:spPr>
          <a:xfrm>
            <a:off x="0" y="3336966"/>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 name="Rectangle 1">
            <a:extLst>
              <a:ext uri="{FF2B5EF4-FFF2-40B4-BE49-F238E27FC236}">
                <a16:creationId xmlns="" xmlns:a16="http://schemas.microsoft.com/office/drawing/2014/main" id="{10546991-C73D-470D-8637-EDDADFD965F9}"/>
              </a:ext>
            </a:extLst>
          </p:cNvPr>
          <p:cNvSpPr/>
          <p:nvPr/>
        </p:nvSpPr>
        <p:spPr>
          <a:xfrm>
            <a:off x="876795" y="486888"/>
            <a:ext cx="10438411" cy="5905005"/>
          </a:xfrm>
          <a:prstGeom prst="rect">
            <a:avLst/>
          </a:prstGeom>
          <a:solidFill>
            <a:schemeClr val="bg1"/>
          </a:solidFill>
          <a:ln w="38100">
            <a:solidFill>
              <a:schemeClr val="bg1"/>
            </a:solidFill>
          </a:ln>
          <a:effectLst>
            <a:outerShdw blurRad="165100" sx="104000" sy="104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pic>
        <p:nvPicPr>
          <p:cNvPr id="23" name="Picture 22">
            <a:extLst>
              <a:ext uri="{FF2B5EF4-FFF2-40B4-BE49-F238E27FC236}">
                <a16:creationId xmlns="" xmlns:a16="http://schemas.microsoft.com/office/drawing/2014/main" id="{63CC4AAD-C53E-401E-97B2-EE6D5C4E6C49}"/>
              </a:ext>
            </a:extLst>
          </p:cNvPr>
          <p:cNvPicPr>
            <a:picLocks noChangeAspect="1"/>
          </p:cNvPicPr>
          <p:nvPr/>
        </p:nvPicPr>
        <p:blipFill rotWithShape="1">
          <a:blip r:embed="rId2"/>
          <a:srcRect b="44054"/>
          <a:stretch/>
        </p:blipFill>
        <p:spPr>
          <a:xfrm>
            <a:off x="864919" y="2602818"/>
            <a:ext cx="10481953" cy="3836576"/>
          </a:xfrm>
          <a:prstGeom prst="rect">
            <a:avLst/>
          </a:prstGeom>
        </p:spPr>
      </p:pic>
      <p:sp>
        <p:nvSpPr>
          <p:cNvPr id="16" name="Freeform: Shape 15">
            <a:extLst>
              <a:ext uri="{FF2B5EF4-FFF2-40B4-BE49-F238E27FC236}">
                <a16:creationId xmlns="" xmlns:a16="http://schemas.microsoft.com/office/drawing/2014/main" id="{2E66B377-18CC-4871-BB01-5884DC2B52FC}"/>
              </a:ext>
            </a:extLst>
          </p:cNvPr>
          <p:cNvSpPr/>
          <p:nvPr/>
        </p:nvSpPr>
        <p:spPr>
          <a:xfrm rot="21247319">
            <a:off x="652474" y="-105078"/>
            <a:ext cx="10839551" cy="4521548"/>
          </a:xfrm>
          <a:custGeom>
            <a:avLst/>
            <a:gdLst>
              <a:gd name="connsiteX0" fmla="*/ 367444 w 10848386"/>
              <a:gd name="connsiteY0" fmla="*/ 0 h 4521548"/>
              <a:gd name="connsiteX1" fmla="*/ 10848386 w 10848386"/>
              <a:gd name="connsiteY1" fmla="*/ 1102994 h 4521548"/>
              <a:gd name="connsiteX2" fmla="*/ 10533229 w 10848386"/>
              <a:gd name="connsiteY2" fmla="*/ 4521548 h 4521548"/>
              <a:gd name="connsiteX3" fmla="*/ 10267974 w 10848386"/>
              <a:gd name="connsiteY3" fmla="*/ 4477679 h 4521548"/>
              <a:gd name="connsiteX4" fmla="*/ 102984 w 10848386"/>
              <a:gd name="connsiteY4" fmla="*/ 3878468 h 4521548"/>
              <a:gd name="connsiteX5" fmla="*/ 0 w 10848386"/>
              <a:gd name="connsiteY5" fmla="*/ 3985734 h 4521548"/>
              <a:gd name="connsiteX6" fmla="*/ 367444 w 10848386"/>
              <a:gd name="connsiteY6" fmla="*/ 0 h 45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8386" h="4521548">
                <a:moveTo>
                  <a:pt x="367444" y="0"/>
                </a:moveTo>
                <a:lnTo>
                  <a:pt x="10848386" y="1102994"/>
                </a:lnTo>
                <a:lnTo>
                  <a:pt x="10533229" y="4521548"/>
                </a:lnTo>
                <a:lnTo>
                  <a:pt x="10267974" y="4477679"/>
                </a:lnTo>
                <a:cubicBezTo>
                  <a:pt x="6857180" y="3823839"/>
                  <a:pt x="3700861" y="1584354"/>
                  <a:pt x="102984" y="3878468"/>
                </a:cubicBezTo>
                <a:lnTo>
                  <a:pt x="0" y="3985734"/>
                </a:lnTo>
                <a:lnTo>
                  <a:pt x="367444" y="0"/>
                </a:lnTo>
                <a:close/>
              </a:path>
            </a:pathLst>
          </a:custGeom>
          <a:gradFill>
            <a:gsLst>
              <a:gs pos="100000">
                <a:srgbClr val="288941"/>
              </a:gs>
              <a:gs pos="0">
                <a:srgbClr val="0270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solidFill>
                <a:prstClr val="white"/>
              </a:solidFill>
            </a:endParaRPr>
          </a:p>
        </p:txBody>
      </p:sp>
      <p:sp>
        <p:nvSpPr>
          <p:cNvPr id="21" name="TextBox 20">
            <a:extLst>
              <a:ext uri="{FF2B5EF4-FFF2-40B4-BE49-F238E27FC236}">
                <a16:creationId xmlns="" xmlns:a16="http://schemas.microsoft.com/office/drawing/2014/main" id="{107B0004-1C8B-4008-A83F-565731650E83}"/>
              </a:ext>
            </a:extLst>
          </p:cNvPr>
          <p:cNvSpPr txBox="1"/>
          <p:nvPr/>
        </p:nvSpPr>
        <p:spPr>
          <a:xfrm>
            <a:off x="1258783" y="795647"/>
            <a:ext cx="4417621" cy="923330"/>
          </a:xfrm>
          <a:prstGeom prst="rect">
            <a:avLst/>
          </a:prstGeom>
          <a:noFill/>
        </p:spPr>
        <p:txBody>
          <a:bodyPr wrap="square" rtlCol="0">
            <a:spAutoFit/>
          </a:bodyPr>
          <a:lstStyle/>
          <a:p>
            <a:r>
              <a:rPr lang="vi-VN" sz="5400" dirty="0">
                <a:solidFill>
                  <a:schemeClr val="bg1"/>
                </a:solidFill>
                <a:latin typeface="#9Slide03 Swiss 721 Black Conde" panose="02000500000000000000" pitchFamily="2" charset="0"/>
              </a:rPr>
              <a:t>CHƯƠNG</a:t>
            </a:r>
            <a:r>
              <a:rPr lang="vi-VN" sz="5400" dirty="0">
                <a:solidFill>
                  <a:schemeClr val="bg1"/>
                </a:solidFill>
                <a:latin typeface="#9Slide03 AllRoundGothic" panose="020B0703020202020104" pitchFamily="34" charset="0"/>
              </a:rPr>
              <a:t> </a:t>
            </a:r>
            <a:r>
              <a:rPr lang="vi-VN" sz="5400" dirty="0">
                <a:solidFill>
                  <a:schemeClr val="bg1"/>
                </a:solidFill>
                <a:latin typeface="#9Slide03 Swiss 721 Black Conde" panose="02000500000000000000" pitchFamily="2" charset="0"/>
              </a:rPr>
              <a:t>I</a:t>
            </a:r>
          </a:p>
        </p:txBody>
      </p:sp>
      <p:sp>
        <p:nvSpPr>
          <p:cNvPr id="22" name="TextBox 21">
            <a:extLst>
              <a:ext uri="{FF2B5EF4-FFF2-40B4-BE49-F238E27FC236}">
                <a16:creationId xmlns="" xmlns:a16="http://schemas.microsoft.com/office/drawing/2014/main" id="{27022076-C925-4809-A2D4-F01DE7FC9E41}"/>
              </a:ext>
            </a:extLst>
          </p:cNvPr>
          <p:cNvSpPr txBox="1"/>
          <p:nvPr/>
        </p:nvSpPr>
        <p:spPr>
          <a:xfrm>
            <a:off x="5029200" y="1344723"/>
            <a:ext cx="5725886" cy="1323439"/>
          </a:xfrm>
          <a:prstGeom prst="rect">
            <a:avLst/>
          </a:prstGeom>
          <a:noFill/>
        </p:spPr>
        <p:txBody>
          <a:bodyPr wrap="square" rtlCol="0">
            <a:spAutoFit/>
          </a:bodyPr>
          <a:lstStyle/>
          <a:p>
            <a:r>
              <a:rPr lang="en-US" sz="8000" dirty="0" smtClean="0">
                <a:solidFill>
                  <a:srgbClr val="FFC000"/>
                </a:solidFill>
                <a:latin typeface="#9Slide03 Swiss 721 Black Conde" panose="02000500000000000000" pitchFamily="2" charset="0"/>
              </a:rPr>
              <a:t>ĐIỆN HỌC</a:t>
            </a:r>
            <a:endParaRPr lang="vi-VN" sz="8000" dirty="0">
              <a:solidFill>
                <a:srgbClr val="FFC000"/>
              </a:solidFill>
              <a:latin typeface="#9Slide03 Swiss 721 Black Conde" panose="02000500000000000000" pitchFamily="2" charset="0"/>
            </a:endParaRPr>
          </a:p>
        </p:txBody>
      </p:sp>
    </p:spTree>
    <p:extLst>
      <p:ext uri="{BB962C8B-B14F-4D97-AF65-F5344CB8AC3E}">
        <p14:creationId xmlns:p14="http://schemas.microsoft.com/office/powerpoint/2010/main" val="60642888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1+#ppt_w/2"/>
                                          </p:val>
                                        </p:tav>
                                        <p:tav tm="100000">
                                          <p:val>
                                            <p:strVal val="#ppt_x"/>
                                          </p:val>
                                        </p:tav>
                                      </p:tavLst>
                                    </p:anim>
                                    <p:anim calcmode="lin" valueType="num">
                                      <p:cBhvr additive="base">
                                        <p:cTn id="12"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283606" y="296863"/>
            <a:ext cx="8610600" cy="63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spcAft>
                <a:spcPct val="0"/>
              </a:spcAft>
              <a:buFontTx/>
              <a:buNone/>
            </a:pPr>
            <a:r>
              <a:rPr lang="vi-VN" altLang="en-US" b="1" dirty="0" smtClean="0">
                <a:solidFill>
                  <a:srgbClr val="1A04C0"/>
                </a:solidFill>
                <a:latin typeface="Myriad Pro Black Cond" panose="020B0806030403020204" pitchFamily="34" charset="0"/>
                <a:cs typeface="Times New Roman" panose="02020603050405020304" pitchFamily="18" charset="0"/>
              </a:rPr>
              <a:t>I. </a:t>
            </a:r>
            <a:r>
              <a:rPr lang="vi-VN" altLang="en-US" b="1" u="sng" dirty="0" smtClean="0">
                <a:solidFill>
                  <a:srgbClr val="1A04C0"/>
                </a:solidFill>
                <a:latin typeface="Myriad Pro Black Cond" panose="020B0806030403020204" pitchFamily="34" charset="0"/>
                <a:cs typeface="Times New Roman" panose="02020603050405020304" pitchFamily="18" charset="0"/>
              </a:rPr>
              <a:t>Thí nghiệm:</a:t>
            </a:r>
            <a:endParaRPr lang="vi-VN" altLang="en-US" b="1" u="sng" dirty="0">
              <a:solidFill>
                <a:srgbClr val="1A04C0"/>
              </a:solidFill>
              <a:latin typeface="Myriad Pro Black Cond" panose="020B0806030403020204" pitchFamily="34" charset="0"/>
              <a:cs typeface="Times New Roman" panose="02020603050405020304" pitchFamily="18" charset="0"/>
            </a:endParaRPr>
          </a:p>
        </p:txBody>
      </p:sp>
      <p:sp>
        <p:nvSpPr>
          <p:cNvPr id="11268" name="TextBox 9"/>
          <p:cNvSpPr txBox="1">
            <a:spLocks noChangeArrowheads="1"/>
          </p:cNvSpPr>
          <p:nvPr/>
        </p:nvSpPr>
        <p:spPr bwMode="auto">
          <a:xfrm>
            <a:off x="672495" y="986088"/>
            <a:ext cx="8610600"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spcAft>
                <a:spcPct val="0"/>
              </a:spcAft>
              <a:buFontTx/>
              <a:buNone/>
            </a:pPr>
            <a:r>
              <a:rPr lang="en-US" altLang="en-US" sz="2400" b="1" dirty="0">
                <a:latin typeface="Myriad Pro Black Cond" panose="020B0806030403020204" pitchFamily="34" charset="0"/>
                <a:cs typeface="Times New Roman" panose="02020603050405020304" pitchFamily="18" charset="0"/>
              </a:rPr>
              <a:t>1. </a:t>
            </a:r>
            <a:r>
              <a:rPr lang="en-US" altLang="en-US" sz="2400" b="1" u="sng" dirty="0" err="1">
                <a:latin typeface="Myriad Pro Black Cond" panose="020B0806030403020204" pitchFamily="34" charset="0"/>
                <a:cs typeface="Times New Roman" panose="02020603050405020304" pitchFamily="18" charset="0"/>
              </a:rPr>
              <a:t>Sơ</a:t>
            </a:r>
            <a:r>
              <a:rPr lang="en-US" altLang="en-US" sz="2400" b="1" u="sng" dirty="0">
                <a:latin typeface="Myriad Pro Black Cond" panose="020B0806030403020204" pitchFamily="34" charset="0"/>
                <a:cs typeface="Times New Roman" panose="02020603050405020304" pitchFamily="18" charset="0"/>
              </a:rPr>
              <a:t> </a:t>
            </a:r>
            <a:r>
              <a:rPr lang="en-US" altLang="en-US" sz="2400" b="1" u="sng" dirty="0" err="1">
                <a:latin typeface="Myriad Pro Black Cond" panose="020B0806030403020204" pitchFamily="34" charset="0"/>
                <a:cs typeface="Times New Roman" panose="02020603050405020304" pitchFamily="18" charset="0"/>
              </a:rPr>
              <a:t>đồ</a:t>
            </a:r>
            <a:r>
              <a:rPr lang="en-US" altLang="en-US" sz="2400" b="1" u="sng" dirty="0">
                <a:latin typeface="Myriad Pro Black Cond" panose="020B0806030403020204" pitchFamily="34" charset="0"/>
                <a:cs typeface="Times New Roman" panose="02020603050405020304" pitchFamily="18" charset="0"/>
              </a:rPr>
              <a:t> </a:t>
            </a:r>
            <a:r>
              <a:rPr lang="en-US" altLang="en-US" sz="2400" b="1" u="sng" dirty="0" err="1">
                <a:latin typeface="Myriad Pro Black Cond" panose="020B0806030403020204" pitchFamily="34" charset="0"/>
                <a:cs typeface="Times New Roman" panose="02020603050405020304" pitchFamily="18" charset="0"/>
              </a:rPr>
              <a:t>mạch</a:t>
            </a:r>
            <a:r>
              <a:rPr lang="en-US" altLang="en-US" sz="2400" b="1" u="sng" dirty="0">
                <a:latin typeface="Myriad Pro Black Cond" panose="020B0806030403020204" pitchFamily="34" charset="0"/>
                <a:cs typeface="Times New Roman" panose="02020603050405020304" pitchFamily="18" charset="0"/>
              </a:rPr>
              <a:t> </a:t>
            </a:r>
            <a:r>
              <a:rPr lang="en-US" altLang="en-US" sz="2400" b="1" u="sng" dirty="0" err="1">
                <a:latin typeface="Myriad Pro Black Cond" panose="020B0806030403020204" pitchFamily="34" charset="0"/>
                <a:cs typeface="Times New Roman" panose="02020603050405020304" pitchFamily="18" charset="0"/>
              </a:rPr>
              <a:t>điện</a:t>
            </a:r>
            <a:r>
              <a:rPr lang="en-US" altLang="en-US" sz="2400" b="1" u="sng" dirty="0">
                <a:latin typeface="Myriad Pro Black Cond" panose="020B0806030403020204" pitchFamily="34" charset="0"/>
                <a:cs typeface="Times New Roman" panose="02020603050405020304" pitchFamily="18" charset="0"/>
              </a:rPr>
              <a:t>:</a:t>
            </a:r>
          </a:p>
        </p:txBody>
      </p:sp>
      <p:sp>
        <p:nvSpPr>
          <p:cNvPr id="11269" name="TextBox 20"/>
          <p:cNvSpPr txBox="1">
            <a:spLocks noChangeArrowheads="1"/>
          </p:cNvSpPr>
          <p:nvPr/>
        </p:nvSpPr>
        <p:spPr bwMode="auto">
          <a:xfrm>
            <a:off x="681318" y="1488498"/>
            <a:ext cx="8610600"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spcAft>
                <a:spcPct val="0"/>
              </a:spcAft>
              <a:buFontTx/>
              <a:buNone/>
            </a:pPr>
            <a:r>
              <a:rPr lang="en-US" altLang="en-US" sz="2400" b="1" dirty="0">
                <a:latin typeface="Myriad Pro Black Cond" panose="020B0806030403020204" pitchFamily="34" charset="0"/>
                <a:cs typeface="Times New Roman" panose="02020603050405020304" pitchFamily="18" charset="0"/>
              </a:rPr>
              <a:t>2. </a:t>
            </a:r>
            <a:r>
              <a:rPr lang="en-US" altLang="en-US" sz="2400" b="1" u="sng" dirty="0" err="1">
                <a:latin typeface="Myriad Pro Black Cond" panose="020B0806030403020204" pitchFamily="34" charset="0"/>
                <a:cs typeface="Times New Roman" panose="02020603050405020304" pitchFamily="18" charset="0"/>
              </a:rPr>
              <a:t>Tiến</a:t>
            </a:r>
            <a:r>
              <a:rPr lang="en-US" altLang="en-US" sz="2400" b="1" u="sng" dirty="0">
                <a:latin typeface="Myriad Pro Black Cond" panose="020B0806030403020204" pitchFamily="34" charset="0"/>
                <a:cs typeface="Times New Roman" panose="02020603050405020304" pitchFamily="18" charset="0"/>
              </a:rPr>
              <a:t> </a:t>
            </a:r>
            <a:r>
              <a:rPr lang="en-US" altLang="en-US" sz="2400" b="1" u="sng" dirty="0" err="1">
                <a:latin typeface="Myriad Pro Black Cond" panose="020B0806030403020204" pitchFamily="34" charset="0"/>
                <a:cs typeface="Times New Roman" panose="02020603050405020304" pitchFamily="18" charset="0"/>
              </a:rPr>
              <a:t>hành</a:t>
            </a:r>
            <a:r>
              <a:rPr lang="en-US" altLang="en-US" sz="2400" b="1" u="sng" dirty="0">
                <a:latin typeface="Myriad Pro Black Cond" panose="020B0806030403020204" pitchFamily="34" charset="0"/>
                <a:cs typeface="Times New Roman" panose="02020603050405020304" pitchFamily="18" charset="0"/>
              </a:rPr>
              <a:t> </a:t>
            </a:r>
            <a:r>
              <a:rPr lang="en-US" altLang="en-US" sz="2400" b="1" u="sng" dirty="0" err="1">
                <a:latin typeface="Myriad Pro Black Cond" panose="020B0806030403020204" pitchFamily="34" charset="0"/>
                <a:cs typeface="Times New Roman" panose="02020603050405020304" pitchFamily="18" charset="0"/>
              </a:rPr>
              <a:t>thí</a:t>
            </a:r>
            <a:r>
              <a:rPr lang="en-US" altLang="en-US" sz="2400" b="1" u="sng" dirty="0">
                <a:latin typeface="Myriad Pro Black Cond" panose="020B0806030403020204" pitchFamily="34" charset="0"/>
                <a:cs typeface="Times New Roman" panose="02020603050405020304" pitchFamily="18" charset="0"/>
              </a:rPr>
              <a:t> </a:t>
            </a:r>
            <a:r>
              <a:rPr lang="en-US" altLang="en-US" sz="2400" b="1" u="sng" dirty="0" err="1">
                <a:latin typeface="Myriad Pro Black Cond" panose="020B0806030403020204" pitchFamily="34" charset="0"/>
                <a:cs typeface="Times New Roman" panose="02020603050405020304" pitchFamily="18" charset="0"/>
              </a:rPr>
              <a:t>nghiệm</a:t>
            </a:r>
            <a:r>
              <a:rPr lang="en-US" altLang="en-US" sz="2400" b="1" u="sng" dirty="0">
                <a:latin typeface="Myriad Pro Black Cond" panose="020B0806030403020204" pitchFamily="34" charset="0"/>
                <a:cs typeface="Times New Roman" panose="02020603050405020304" pitchFamily="18" charset="0"/>
              </a:rPr>
              <a:t>:</a:t>
            </a:r>
          </a:p>
        </p:txBody>
      </p:sp>
      <p:graphicFrame>
        <p:nvGraphicFramePr>
          <p:cNvPr id="23" name="Table 22"/>
          <p:cNvGraphicFramePr>
            <a:graphicFrameLocks noGrp="1"/>
          </p:cNvGraphicFramePr>
          <p:nvPr>
            <p:extLst>
              <p:ext uri="{D42A27DB-BD31-4B8C-83A1-F6EECF244321}">
                <p14:modId xmlns:p14="http://schemas.microsoft.com/office/powerpoint/2010/main" val="3043460039"/>
              </p:ext>
            </p:extLst>
          </p:nvPr>
        </p:nvGraphicFramePr>
        <p:xfrm>
          <a:off x="6274129" y="658536"/>
          <a:ext cx="5257800" cy="3314807"/>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tblGrid>
              <a:tr h="1028757">
                <a:tc>
                  <a:txBody>
                    <a:bodyPr/>
                    <a:lstStyle/>
                    <a:p>
                      <a:pPr algn="ctr"/>
                      <a:r>
                        <a:rPr lang="vi-VN" sz="2400" noProof="0" dirty="0" smtClean="0">
                          <a:solidFill>
                            <a:srgbClr val="1A04C0"/>
                          </a:solidFill>
                          <a:latin typeface="Myriad Pro Black Cond" panose="020B0806030403020204" pitchFamily="34" charset="0"/>
                        </a:rPr>
                        <a:t>Lần</a:t>
                      </a:r>
                      <a:r>
                        <a:rPr lang="vi-VN" sz="2400" baseline="0" noProof="0" dirty="0" smtClean="0">
                          <a:solidFill>
                            <a:srgbClr val="1A04C0"/>
                          </a:solidFill>
                          <a:latin typeface="Myriad Pro Black Cond" panose="020B0806030403020204" pitchFamily="34" charset="0"/>
                        </a:rPr>
                        <a:t> đo</a:t>
                      </a:r>
                      <a:endParaRPr lang="vi-VN" sz="2400" noProof="0" dirty="0">
                        <a:solidFill>
                          <a:srgbClr val="1A04C0"/>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2400" noProof="0" dirty="0" smtClean="0">
                          <a:solidFill>
                            <a:srgbClr val="1A04C0"/>
                          </a:solidFill>
                          <a:latin typeface="Myriad Pro Black Cond" panose="020B0806030403020204" pitchFamily="34" charset="0"/>
                        </a:rPr>
                        <a:t>Hiệu</a:t>
                      </a:r>
                      <a:r>
                        <a:rPr lang="vi-VN" sz="2400" baseline="0" noProof="0" dirty="0" smtClean="0">
                          <a:solidFill>
                            <a:srgbClr val="1A04C0"/>
                          </a:solidFill>
                          <a:latin typeface="Myriad Pro Black Cond" panose="020B0806030403020204" pitchFamily="34" charset="0"/>
                        </a:rPr>
                        <a:t> điện thế (V)</a:t>
                      </a:r>
                      <a:endParaRPr lang="vi-VN" sz="2400" noProof="0" dirty="0">
                        <a:solidFill>
                          <a:srgbClr val="1A04C0"/>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2400" noProof="0" dirty="0" smtClean="0">
                          <a:solidFill>
                            <a:srgbClr val="1A04C0"/>
                          </a:solidFill>
                          <a:latin typeface="Myriad Pro Black Cond" panose="020B0806030403020204" pitchFamily="34" charset="0"/>
                        </a:rPr>
                        <a:t>Cường</a:t>
                      </a:r>
                      <a:r>
                        <a:rPr lang="vi-VN" sz="2400" baseline="0" noProof="0" dirty="0" smtClean="0">
                          <a:solidFill>
                            <a:srgbClr val="1A04C0"/>
                          </a:solidFill>
                          <a:latin typeface="Myriad Pro Black Cond" panose="020B0806030403020204" pitchFamily="34" charset="0"/>
                        </a:rPr>
                        <a:t> độ dòng điện (A)</a:t>
                      </a:r>
                      <a:endParaRPr lang="vi-VN" sz="2400" noProof="0" dirty="0">
                        <a:solidFill>
                          <a:srgbClr val="1A04C0"/>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0"/>
                  </a:ext>
                </a:extLst>
              </a:tr>
              <a:tr h="411503">
                <a:tc>
                  <a:txBody>
                    <a:bodyPr/>
                    <a:lstStyle/>
                    <a:p>
                      <a:pPr algn="ctr"/>
                      <a:r>
                        <a:rPr lang="vi-VN" sz="2400" b="1" noProof="0" dirty="0" smtClean="0">
                          <a:latin typeface="Myriad Pro Black Cond" panose="020B0806030403020204" pitchFamily="34" charset="0"/>
                        </a:rPr>
                        <a:t>1</a:t>
                      </a:r>
                      <a:endParaRPr lang="vi-VN" sz="2400" b="1" noProof="0" dirty="0">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noProof="0" dirty="0" smtClean="0">
                          <a:solidFill>
                            <a:schemeClr val="bg1"/>
                          </a:solidFill>
                          <a:latin typeface="Myriad Pro Black Cond" panose="020B0806030403020204" pitchFamily="34" charset="0"/>
                        </a:rPr>
                        <a:t>0</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2400" noProof="0" dirty="0" smtClean="0">
                          <a:solidFill>
                            <a:schemeClr val="bg1"/>
                          </a:solidFill>
                          <a:latin typeface="Myriad Pro Black Cond" panose="020B0806030403020204" pitchFamily="34" charset="0"/>
                        </a:rPr>
                        <a:t>0</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 xmlns:a16="http://schemas.microsoft.com/office/drawing/2014/main" val="10001"/>
                  </a:ext>
                </a:extLst>
              </a:tr>
              <a:tr h="417219">
                <a:tc>
                  <a:txBody>
                    <a:bodyPr/>
                    <a:lstStyle/>
                    <a:p>
                      <a:pPr algn="ctr"/>
                      <a:r>
                        <a:rPr lang="vi-VN" sz="2400" b="1" noProof="0" dirty="0" smtClean="0">
                          <a:latin typeface="Myriad Pro Black Cond" panose="020B0806030403020204" pitchFamily="34" charset="0"/>
                        </a:rPr>
                        <a:t>2</a:t>
                      </a:r>
                      <a:endParaRPr lang="vi-VN" sz="2400" b="1" noProof="0" dirty="0">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noProof="0" dirty="0" smtClean="0">
                          <a:solidFill>
                            <a:schemeClr val="bg1"/>
                          </a:solidFill>
                          <a:latin typeface="Myriad Pro Black Cond" panose="020B0806030403020204" pitchFamily="34" charset="0"/>
                        </a:rPr>
                        <a:t>1,5</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2400" noProof="0" dirty="0" smtClean="0">
                          <a:solidFill>
                            <a:schemeClr val="bg1"/>
                          </a:solidFill>
                          <a:latin typeface="Myriad Pro Black Cond" panose="020B0806030403020204" pitchFamily="34" charset="0"/>
                        </a:rPr>
                        <a:t>0,25</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 xmlns:a16="http://schemas.microsoft.com/office/drawing/2014/main" val="10002"/>
                  </a:ext>
                </a:extLst>
              </a:tr>
              <a:tr h="417219">
                <a:tc>
                  <a:txBody>
                    <a:bodyPr/>
                    <a:lstStyle/>
                    <a:p>
                      <a:pPr algn="ctr"/>
                      <a:r>
                        <a:rPr lang="vi-VN" sz="2400" b="1" noProof="0" dirty="0" smtClean="0">
                          <a:latin typeface="Myriad Pro Black Cond" panose="020B0806030403020204" pitchFamily="34" charset="0"/>
                        </a:rPr>
                        <a:t>3</a:t>
                      </a:r>
                      <a:endParaRPr lang="vi-VN" sz="2400" b="1" noProof="0" dirty="0">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noProof="0" dirty="0" smtClean="0">
                          <a:solidFill>
                            <a:schemeClr val="bg1"/>
                          </a:solidFill>
                          <a:latin typeface="Myriad Pro Black Cond" panose="020B0806030403020204" pitchFamily="34" charset="0"/>
                        </a:rPr>
                        <a:t>3</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2400" noProof="0" dirty="0" smtClean="0">
                          <a:solidFill>
                            <a:schemeClr val="bg1"/>
                          </a:solidFill>
                          <a:latin typeface="Myriad Pro Black Cond" panose="020B0806030403020204" pitchFamily="34" charset="0"/>
                        </a:rPr>
                        <a:t>0,5</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 xmlns:a16="http://schemas.microsoft.com/office/drawing/2014/main" val="10003"/>
                  </a:ext>
                </a:extLst>
              </a:tr>
              <a:tr h="417219">
                <a:tc>
                  <a:txBody>
                    <a:bodyPr/>
                    <a:lstStyle/>
                    <a:p>
                      <a:pPr algn="ctr"/>
                      <a:r>
                        <a:rPr lang="vi-VN" sz="2400" b="1" noProof="0" dirty="0" smtClean="0">
                          <a:latin typeface="Myriad Pro Black Cond" panose="020B0806030403020204" pitchFamily="34" charset="0"/>
                        </a:rPr>
                        <a:t>4</a:t>
                      </a:r>
                      <a:endParaRPr lang="vi-VN" sz="2400" b="1" noProof="0" dirty="0">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noProof="0" dirty="0" smtClean="0">
                          <a:solidFill>
                            <a:schemeClr val="bg1"/>
                          </a:solidFill>
                          <a:latin typeface="Myriad Pro Black Cond" panose="020B0806030403020204" pitchFamily="34" charset="0"/>
                        </a:rPr>
                        <a:t>4,5</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2400" noProof="0" dirty="0" smtClean="0">
                          <a:solidFill>
                            <a:schemeClr val="bg1"/>
                          </a:solidFill>
                          <a:latin typeface="Myriad Pro Black Cond" panose="020B0806030403020204" pitchFamily="34" charset="0"/>
                        </a:rPr>
                        <a:t>0,75</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 xmlns:a16="http://schemas.microsoft.com/office/drawing/2014/main" val="10004"/>
                  </a:ext>
                </a:extLst>
              </a:tr>
              <a:tr h="417219">
                <a:tc>
                  <a:txBody>
                    <a:bodyPr/>
                    <a:lstStyle/>
                    <a:p>
                      <a:pPr algn="ctr"/>
                      <a:r>
                        <a:rPr lang="vi-VN" sz="2400" b="1" noProof="0" dirty="0" smtClean="0">
                          <a:latin typeface="Myriad Pro Black Cond" panose="020B0806030403020204" pitchFamily="34" charset="0"/>
                        </a:rPr>
                        <a:t>5</a:t>
                      </a:r>
                      <a:endParaRPr lang="vi-VN" sz="2400" b="1" noProof="0" dirty="0">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noProof="0" dirty="0" smtClean="0">
                          <a:solidFill>
                            <a:schemeClr val="bg1"/>
                          </a:solidFill>
                          <a:latin typeface="Myriad Pro Black Cond" panose="020B0806030403020204" pitchFamily="34" charset="0"/>
                        </a:rPr>
                        <a:t>6</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2400" noProof="0" dirty="0" smtClean="0">
                          <a:solidFill>
                            <a:schemeClr val="bg1"/>
                          </a:solidFill>
                          <a:latin typeface="Myriad Pro Black Cond" panose="020B0806030403020204" pitchFamily="34" charset="0"/>
                        </a:rPr>
                        <a:t>1</a:t>
                      </a:r>
                      <a:endParaRPr lang="vi-VN" sz="2400" noProof="0" dirty="0">
                        <a:solidFill>
                          <a:schemeClr val="bg1"/>
                        </a:solidFill>
                        <a:latin typeface="Myriad Pro Black Cond" panose="020B0806030403020204" pitchFamily="34"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 xmlns:a16="http://schemas.microsoft.com/office/drawing/2014/main" val="10005"/>
                  </a:ext>
                </a:extLst>
              </a:tr>
            </a:tbl>
          </a:graphicData>
        </a:graphic>
      </p:graphicFrame>
      <p:sp>
        <p:nvSpPr>
          <p:cNvPr id="19" name="TextBox 18"/>
          <p:cNvSpPr txBox="1"/>
          <p:nvPr/>
        </p:nvSpPr>
        <p:spPr>
          <a:xfrm>
            <a:off x="681318" y="2057400"/>
            <a:ext cx="445956" cy="535531"/>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ct val="120000"/>
              </a:lnSpc>
              <a:defRPr/>
            </a:pPr>
            <a:r>
              <a:rPr lang="en-US" sz="2400" b="1" dirty="0">
                <a:solidFill>
                  <a:srgbClr val="FF0000"/>
                </a:solidFill>
                <a:latin typeface="Myriad Pro Black Cond" panose="020B0806030403020204" pitchFamily="34" charset="0"/>
              </a:rPr>
              <a:t>C1</a:t>
            </a:r>
          </a:p>
        </p:txBody>
      </p:sp>
      <p:sp>
        <p:nvSpPr>
          <p:cNvPr id="20" name="TextBox 19"/>
          <p:cNvSpPr txBox="1">
            <a:spLocks noChangeArrowheads="1"/>
          </p:cNvSpPr>
          <p:nvPr/>
        </p:nvSpPr>
        <p:spPr bwMode="auto">
          <a:xfrm>
            <a:off x="1118451" y="2654338"/>
            <a:ext cx="4660302" cy="1865126"/>
          </a:xfrm>
          <a:prstGeom prst="rect">
            <a:avLst/>
          </a:prstGeom>
          <a:solidFill>
            <a:schemeClr val="accent3">
              <a:lumMod val="95000"/>
            </a:schemeClr>
          </a:solid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spcAft>
                <a:spcPct val="0"/>
              </a:spcAft>
              <a:buFontTx/>
              <a:buNone/>
            </a:pPr>
            <a:r>
              <a:rPr lang="vi-VN" altLang="en-US" sz="2400" b="1" dirty="0" smtClean="0">
                <a:solidFill>
                  <a:schemeClr val="accent1">
                    <a:lumMod val="25000"/>
                  </a:schemeClr>
                </a:solidFill>
                <a:latin typeface="Myriad Pro Black Cond" panose="020B0806030403020204" pitchFamily="34" charset="0"/>
              </a:rPr>
              <a:t>Từ kết quả thí nghiệm, hãy cho biết khi thay đổi HĐT giữa hai đầu dây dẫn, CĐDĐ chạy qua dây dẫn đó có mối quan hệ như thế nào với HĐT.</a:t>
            </a:r>
            <a:endParaRPr lang="vi-VN" altLang="en-US" sz="2400" b="1" dirty="0">
              <a:solidFill>
                <a:schemeClr val="accent1">
                  <a:lumMod val="25000"/>
                </a:schemeClr>
              </a:solidFill>
              <a:latin typeface="Myriad Pro Black Cond" panose="020B0806030403020204" pitchFamily="34" charset="0"/>
            </a:endParaRPr>
          </a:p>
        </p:txBody>
      </p:sp>
      <p:sp>
        <p:nvSpPr>
          <p:cNvPr id="24" name="TextBox 23"/>
          <p:cNvSpPr txBox="1">
            <a:spLocks noChangeArrowheads="1"/>
          </p:cNvSpPr>
          <p:nvPr/>
        </p:nvSpPr>
        <p:spPr bwMode="auto">
          <a:xfrm>
            <a:off x="1118451" y="5174512"/>
            <a:ext cx="10948005" cy="112646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spcBef>
                <a:spcPct val="0"/>
              </a:spcBef>
              <a:spcAft>
                <a:spcPct val="0"/>
              </a:spcAft>
              <a:buFontTx/>
              <a:buNone/>
            </a:pPr>
            <a:r>
              <a:rPr lang="vi-VN" altLang="en-US" sz="2800" b="1" u="sng" dirty="0" smtClean="0">
                <a:solidFill>
                  <a:srgbClr val="FFFF00"/>
                </a:solidFill>
                <a:latin typeface="Myriad Pro Black Cond" panose="020B0806030403020204" pitchFamily="34" charset="0"/>
              </a:rPr>
              <a:t>Trả lời</a:t>
            </a:r>
            <a:r>
              <a:rPr lang="vi-VN" altLang="en-US" sz="2800" b="1" dirty="0" smtClean="0">
                <a:solidFill>
                  <a:srgbClr val="FFFF00"/>
                </a:solidFill>
                <a:latin typeface="Myriad Pro Black Cond" panose="020B0806030403020204" pitchFamily="34" charset="0"/>
              </a:rPr>
              <a:t>: Khi tăng (hoặc giảm) HĐT hai đầu dây dẫn bao nhiêu lần thì CĐDĐ chạy qua dây dẫn đó cũng tăng (hoặc giảm) bấy nhiêu lần</a:t>
            </a:r>
            <a:r>
              <a:rPr lang="en-US" altLang="en-US" sz="2800" b="1" dirty="0" smtClean="0">
                <a:solidFill>
                  <a:srgbClr val="FFFF00"/>
                </a:solidFill>
                <a:latin typeface="Myriad Pro Black Cond" panose="020B0806030403020204" pitchFamily="34" charset="0"/>
              </a:rPr>
              <a:t>.</a:t>
            </a:r>
            <a:endParaRPr lang="en-US" altLang="en-US" sz="2800" b="1" dirty="0">
              <a:solidFill>
                <a:srgbClr val="FFFF00"/>
              </a:solidFill>
              <a:latin typeface="Myriad Pro Black Cond" panose="020B0806030403020204" pitchFamily="34" charset="0"/>
            </a:endParaRPr>
          </a:p>
        </p:txBody>
      </p:sp>
      <p:pic>
        <p:nvPicPr>
          <p:cNvPr id="8194" name="Picture 2" descr="Cong Phải Mũi Tên.png - những người khác png tải về - Miễn phí trong suốt  đỏ png Tải về."/>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35" b="100000" l="4667" r="95778"/>
                    </a14:imgEffect>
                  </a14:imgLayer>
                </a14:imgProps>
              </a:ext>
              <a:ext uri="{28A0092B-C50C-407E-A947-70E740481C1C}">
                <a14:useLocalDpi xmlns:a14="http://schemas.microsoft.com/office/drawing/2010/main" val="0"/>
              </a:ext>
            </a:extLst>
          </a:blip>
          <a:srcRect/>
          <a:stretch>
            <a:fillRect/>
          </a:stretch>
        </p:blipFill>
        <p:spPr bwMode="auto">
          <a:xfrm>
            <a:off x="0" y="4953000"/>
            <a:ext cx="1065771" cy="8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73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p:stCondLst>
                              <p:cond delay="500"/>
                            </p:stCondLst>
                            <p:childTnLst>
                              <p:par>
                                <p:cTn id="8" presetID="16" presetClass="entr" presetSubtype="26"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500" fill="hold"/>
                                        <p:tgtEl>
                                          <p:spTgt spid="8194"/>
                                        </p:tgtEl>
                                        <p:attrNameLst>
                                          <p:attrName>ppt_w</p:attrName>
                                        </p:attrNameLst>
                                      </p:cBhvr>
                                      <p:tavLst>
                                        <p:tav tm="0">
                                          <p:val>
                                            <p:fltVal val="0"/>
                                          </p:val>
                                        </p:tav>
                                        <p:tav tm="100000">
                                          <p:val>
                                            <p:strVal val="#ppt_w"/>
                                          </p:val>
                                        </p:tav>
                                      </p:tavLst>
                                    </p:anim>
                                    <p:anim calcmode="lin" valueType="num">
                                      <p:cBhvr>
                                        <p:cTn id="21" dur="500" fill="hold"/>
                                        <p:tgtEl>
                                          <p:spTgt spid="8194"/>
                                        </p:tgtEl>
                                        <p:attrNameLst>
                                          <p:attrName>ppt_h</p:attrName>
                                        </p:attrNameLst>
                                      </p:cBhvr>
                                      <p:tavLst>
                                        <p:tav tm="0">
                                          <p:val>
                                            <p:fltVal val="0"/>
                                          </p:val>
                                        </p:tav>
                                        <p:tav tm="100000">
                                          <p:val>
                                            <p:strVal val="#ppt_h"/>
                                          </p:val>
                                        </p:tav>
                                      </p:tavLst>
                                    </p:anim>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autoUpdateAnimBg="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Box 5"/>
          <p:cNvSpPr txBox="1">
            <a:spLocks noChangeArrowheads="1"/>
          </p:cNvSpPr>
          <p:nvPr/>
        </p:nvSpPr>
        <p:spPr bwMode="auto">
          <a:xfrm>
            <a:off x="838200" y="1582083"/>
            <a:ext cx="10515600" cy="978729"/>
          </a:xfrm>
          <a:prstGeom prst="rect">
            <a:avLst/>
          </a:prstGeom>
          <a:noFill/>
          <a:ln w="9525">
            <a:solidFill>
              <a:schemeClr val="tx1"/>
            </a:solidFill>
            <a:miter lim="800000"/>
            <a:headEnd/>
            <a:tailEnd/>
          </a:ln>
        </p:spPr>
        <p:txBody>
          <a:bodyPr wrap="square">
            <a:spAutoFit/>
          </a:bodyPr>
          <a:lstStyle/>
          <a:p>
            <a:pPr algn="just">
              <a:lnSpc>
                <a:spcPct val="120000"/>
              </a:lnSpc>
            </a:pPr>
            <a:r>
              <a:rPr lang="vi-VN" altLang="en-US" sz="2400" b="1" dirty="0" smtClean="0">
                <a:solidFill>
                  <a:schemeClr val="accent5">
                    <a:lumMod val="50000"/>
                  </a:schemeClr>
                </a:solidFill>
                <a:latin typeface="Myriad Pro Black Cond" panose="020B0806030403020204" pitchFamily="34" charset="0"/>
                <a:cs typeface="Times New Roman" pitchFamily="18" charset="0"/>
              </a:rPr>
              <a:t>Nhận xét: </a:t>
            </a:r>
            <a:r>
              <a:rPr lang="vi-VN" altLang="en-US" sz="2400" dirty="0" smtClean="0">
                <a:solidFill>
                  <a:schemeClr val="accent5">
                    <a:lumMod val="50000"/>
                  </a:schemeClr>
                </a:solidFill>
                <a:latin typeface="Myriad Pro Black Cond" panose="020B0806030403020204" pitchFamily="34" charset="0"/>
                <a:cs typeface="Times New Roman" pitchFamily="18" charset="0"/>
              </a:rPr>
              <a:t>Hiệu điện thế giữa hai đầu dây dẫn tăng (hoặc giảm) bao nhiêu lần thì</a:t>
            </a:r>
            <a:r>
              <a:rPr lang="en-US" altLang="en-US" sz="2400" dirty="0" smtClean="0">
                <a:solidFill>
                  <a:schemeClr val="accent5">
                    <a:lumMod val="50000"/>
                  </a:schemeClr>
                </a:solidFill>
                <a:latin typeface="Myriad Pro Black Cond" panose="020B0806030403020204" pitchFamily="34" charset="0"/>
                <a:cs typeface="Times New Roman" pitchFamily="18" charset="0"/>
              </a:rPr>
              <a:t> </a:t>
            </a:r>
            <a:r>
              <a:rPr lang="en-US" altLang="en-US" sz="2400" dirty="0">
                <a:solidFill>
                  <a:schemeClr val="accent5">
                    <a:lumMod val="50000"/>
                  </a:schemeClr>
                </a:solidFill>
                <a:latin typeface="Myriad Pro Black Cond" panose="020B0806030403020204" pitchFamily="34" charset="0"/>
                <a:cs typeface="Times New Roman" pitchFamily="18" charset="0"/>
              </a:rPr>
              <a:t>c</a:t>
            </a:r>
            <a:r>
              <a:rPr lang="vi-VN" altLang="en-US" sz="2400" dirty="0" smtClean="0">
                <a:solidFill>
                  <a:schemeClr val="accent5">
                    <a:lumMod val="50000"/>
                  </a:schemeClr>
                </a:solidFill>
                <a:latin typeface="Myriad Pro Black Cond" panose="020B0806030403020204" pitchFamily="34" charset="0"/>
                <a:cs typeface="Times New Roman" pitchFamily="18" charset="0"/>
              </a:rPr>
              <a:t>ường độ dòng điện chạy qua đoạn dây dẫn đó tăng (hoặc giảm) bấy nhiêu lần.</a:t>
            </a:r>
            <a:endParaRPr lang="vi-VN" altLang="en-US" sz="2400" dirty="0">
              <a:solidFill>
                <a:schemeClr val="accent5">
                  <a:lumMod val="50000"/>
                </a:schemeClr>
              </a:solidFill>
              <a:latin typeface="Myriad Pro Black Cond" panose="020B0806030403020204" pitchFamily="34" charset="0"/>
              <a:cs typeface="Times New Roman" pitchFamily="18" charset="0"/>
            </a:endParaRPr>
          </a:p>
        </p:txBody>
      </p:sp>
      <p:sp>
        <p:nvSpPr>
          <p:cNvPr id="80901" name="TextBox 10"/>
          <p:cNvSpPr txBox="1">
            <a:spLocks noChangeArrowheads="1"/>
          </p:cNvSpPr>
          <p:nvPr/>
        </p:nvSpPr>
        <p:spPr bwMode="auto">
          <a:xfrm>
            <a:off x="152400" y="1061026"/>
            <a:ext cx="2971800" cy="500202"/>
          </a:xfrm>
          <a:prstGeom prst="rect">
            <a:avLst/>
          </a:prstGeom>
          <a:noFill/>
          <a:ln w="9525">
            <a:noFill/>
            <a:miter lim="800000"/>
            <a:headEnd/>
            <a:tailEnd/>
          </a:ln>
        </p:spPr>
        <p:txBody>
          <a:bodyPr>
            <a:spAutoFit/>
          </a:bodyPr>
          <a:lstStyle/>
          <a:p>
            <a:pPr algn="just">
              <a:lnSpc>
                <a:spcPct val="120000"/>
              </a:lnSpc>
            </a:pPr>
            <a:r>
              <a:rPr lang="en-US" altLang="en-US" sz="2400" b="1" dirty="0">
                <a:solidFill>
                  <a:srgbClr val="0000CC"/>
                </a:solidFill>
                <a:latin typeface="Myriad Pro Black Cond" panose="020B0806030403020204" pitchFamily="34" charset="0"/>
                <a:cs typeface="Times New Roman" pitchFamily="18" charset="0"/>
              </a:rPr>
              <a:t>I. THÍ NGHIỆM</a:t>
            </a:r>
          </a:p>
        </p:txBody>
      </p:sp>
      <p:grpSp>
        <p:nvGrpSpPr>
          <p:cNvPr id="22" name="Group 21"/>
          <p:cNvGrpSpPr/>
          <p:nvPr/>
        </p:nvGrpSpPr>
        <p:grpSpPr>
          <a:xfrm>
            <a:off x="2438400" y="84138"/>
            <a:ext cx="7239000" cy="1126462"/>
            <a:chOff x="2438400" y="84138"/>
            <a:chExt cx="7239000" cy="1126462"/>
          </a:xfrm>
        </p:grpSpPr>
        <p:sp>
          <p:nvSpPr>
            <p:cNvPr id="80898" name="TextBox 1"/>
            <p:cNvSpPr txBox="1">
              <a:spLocks noChangeArrowheads="1"/>
            </p:cNvSpPr>
            <p:nvPr/>
          </p:nvSpPr>
          <p:spPr bwMode="auto">
            <a:xfrm>
              <a:off x="2895600" y="84138"/>
              <a:ext cx="6400800" cy="1126462"/>
            </a:xfrm>
            <a:prstGeom prst="rect">
              <a:avLst/>
            </a:prstGeom>
            <a:solidFill>
              <a:schemeClr val="bg1">
                <a:lumMod val="95000"/>
              </a:schemeClr>
            </a:solidFill>
            <a:ln w="9525">
              <a:noFill/>
              <a:miter lim="800000"/>
              <a:headEnd/>
              <a:tailEnd/>
            </a:ln>
          </p:spPr>
          <p:txBody>
            <a:bodyPr wrap="square">
              <a:spAutoFit/>
            </a:bodyPr>
            <a:lstStyle/>
            <a:p>
              <a:pPr algn="ctr">
                <a:lnSpc>
                  <a:spcPct val="120000"/>
                </a:lnSpc>
              </a:pPr>
              <a:r>
                <a:rPr lang="en-US" altLang="en-US" sz="2800" b="1" dirty="0">
                  <a:solidFill>
                    <a:srgbClr val="002060"/>
                  </a:solidFill>
                  <a:latin typeface="Myriad Pro Black Cond" panose="020B0806030403020204" pitchFamily="34" charset="0"/>
                  <a:cs typeface="Times New Roman" pitchFamily="18" charset="0"/>
                </a:rPr>
                <a:t>MỐI LIÊN HỆ GIỮA C</a:t>
              </a:r>
              <a:r>
                <a:rPr lang="vi-VN" altLang="en-US" sz="2800" b="1" dirty="0">
                  <a:solidFill>
                    <a:srgbClr val="002060"/>
                  </a:solidFill>
                  <a:latin typeface="Myriad Pro Black Cond" panose="020B0806030403020204" pitchFamily="34" charset="0"/>
                  <a:cs typeface="Times New Roman" pitchFamily="18" charset="0"/>
                </a:rPr>
                <a:t>Ư</a:t>
              </a:r>
              <a:r>
                <a:rPr lang="en-US" altLang="en-US" sz="2800" b="1" dirty="0">
                  <a:solidFill>
                    <a:srgbClr val="002060"/>
                  </a:solidFill>
                  <a:latin typeface="Myriad Pro Black Cond" panose="020B0806030403020204" pitchFamily="34" charset="0"/>
                  <a:cs typeface="Times New Roman" pitchFamily="18" charset="0"/>
                </a:rPr>
                <a:t>ỜNG ĐỘ DÒNG ĐIỆN VÀO HIỆU ĐIỆN THẾ Ở HAI ĐẦU DÂY DẪN</a:t>
              </a:r>
            </a:p>
          </p:txBody>
        </p:sp>
        <p:cxnSp>
          <p:nvCxnSpPr>
            <p:cNvPr id="4" name="Straight Connector 3"/>
            <p:cNvCxnSpPr/>
            <p:nvPr/>
          </p:nvCxnSpPr>
          <p:spPr>
            <a:xfrm>
              <a:off x="2438400" y="84138"/>
              <a:ext cx="7239000" cy="61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1191361"/>
              <a:ext cx="7239000" cy="61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33400" y="3200400"/>
            <a:ext cx="7162800" cy="2895600"/>
            <a:chOff x="2438400" y="3200400"/>
            <a:chExt cx="7162800" cy="2895600"/>
          </a:xfrm>
        </p:grpSpPr>
        <p:sp>
          <p:nvSpPr>
            <p:cNvPr id="2" name="Rounded Rectangle 1"/>
            <p:cNvSpPr/>
            <p:nvPr/>
          </p:nvSpPr>
          <p:spPr>
            <a:xfrm>
              <a:off x="2438400" y="3505200"/>
              <a:ext cx="7162800" cy="2590800"/>
            </a:xfrm>
            <a:prstGeom prst="roundRect">
              <a:avLst>
                <a:gd name="adj" fmla="val 8122"/>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667000" y="3733800"/>
              <a:ext cx="6705600" cy="2133600"/>
            </a:xfrm>
            <a:prstGeom prst="roundRect">
              <a:avLst>
                <a:gd name="adj" fmla="val 8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2895600" y="3200400"/>
              <a:ext cx="1447800" cy="533400"/>
            </a:xfrm>
            <a:prstGeom prst="round2Same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Black Cond" panose="020B0806030403020204" pitchFamily="34" charset="0"/>
                </a:rPr>
                <a:t>KẾT LUẬN</a:t>
              </a:r>
              <a:endParaRPr lang="en-US" sz="2800" dirty="0">
                <a:latin typeface="Myriad Pro Black Cond" panose="020B0806030403020204" pitchFamily="34" charset="0"/>
              </a:endParaRPr>
            </a:p>
          </p:txBody>
        </p:sp>
        <p:sp>
          <p:nvSpPr>
            <p:cNvPr id="7" name="TextBox 6"/>
            <p:cNvSpPr txBox="1"/>
            <p:nvPr/>
          </p:nvSpPr>
          <p:spPr>
            <a:xfrm>
              <a:off x="2743200" y="3846661"/>
              <a:ext cx="6553200" cy="830997"/>
            </a:xfrm>
            <a:prstGeom prst="rect">
              <a:avLst/>
            </a:prstGeom>
            <a:noFill/>
          </p:spPr>
          <p:txBody>
            <a:bodyPr wrap="square" rtlCol="0">
              <a:spAutoFit/>
            </a:bodyPr>
            <a:lstStyle/>
            <a:p>
              <a:pPr algn="just"/>
              <a:r>
                <a:rPr lang="vi-VN" sz="2400" dirty="0" smtClean="0">
                  <a:latin typeface="Myriad Pro Black Cond" panose="020B0806030403020204" pitchFamily="34" charset="0"/>
                </a:rPr>
                <a:t>Cường độ dòng điện chạy qua một dây dẫn tỉ lệ thuận với hiệu điện thế đ</a:t>
              </a:r>
              <a:r>
                <a:rPr lang="en-US" sz="2400" dirty="0">
                  <a:latin typeface="Myriad Pro Black Cond" panose="020B0806030403020204" pitchFamily="34" charset="0"/>
                </a:rPr>
                <a:t>ặ</a:t>
              </a:r>
              <a:r>
                <a:rPr lang="vi-VN" sz="2400" dirty="0" smtClean="0">
                  <a:latin typeface="Myriad Pro Black Cond" panose="020B0806030403020204" pitchFamily="34" charset="0"/>
                </a:rPr>
                <a:t>t vào hai đầu dây dẫn đó.</a:t>
              </a:r>
              <a:endParaRPr lang="vi-VN" sz="2400" dirty="0">
                <a:latin typeface="Myriad Pro Black Cond" panose="020B0806030403020204" pitchFamily="34" charset="0"/>
              </a:endParaRPr>
            </a:p>
          </p:txBody>
        </p:sp>
      </p:grpSp>
      <p:grpSp>
        <p:nvGrpSpPr>
          <p:cNvPr id="19" name="Group 18"/>
          <p:cNvGrpSpPr/>
          <p:nvPr/>
        </p:nvGrpSpPr>
        <p:grpSpPr>
          <a:xfrm>
            <a:off x="2677026" y="4543377"/>
            <a:ext cx="713874" cy="1286651"/>
            <a:chOff x="4582026" y="4543377"/>
            <a:chExt cx="713874" cy="1286651"/>
          </a:xfrm>
        </p:grpSpPr>
        <p:sp>
          <p:nvSpPr>
            <p:cNvPr id="9" name="TextBox 8"/>
            <p:cNvSpPr txBox="1"/>
            <p:nvPr/>
          </p:nvSpPr>
          <p:spPr>
            <a:xfrm>
              <a:off x="4686300" y="4543377"/>
              <a:ext cx="609600" cy="584775"/>
            </a:xfrm>
            <a:prstGeom prst="rect">
              <a:avLst/>
            </a:prstGeom>
            <a:noFill/>
          </p:spPr>
          <p:txBody>
            <a:bodyPr wrap="square" rtlCol="0">
              <a:spAutoFit/>
            </a:bodyPr>
            <a:lstStyle/>
            <a:p>
              <a:pPr algn="ctr"/>
              <a:r>
                <a:rPr lang="vi-VN" sz="3200" dirty="0" smtClean="0">
                  <a:solidFill>
                    <a:srgbClr val="FF0000"/>
                  </a:solidFill>
                  <a:latin typeface="Myriad Pro Black Cond" panose="020B0806030403020204" pitchFamily="34" charset="0"/>
                </a:rPr>
                <a:t>U</a:t>
              </a:r>
              <a:r>
                <a:rPr lang="vi-VN" sz="3200" baseline="-25000" dirty="0" smtClean="0">
                  <a:solidFill>
                    <a:srgbClr val="FF0000"/>
                  </a:solidFill>
                  <a:latin typeface="Myriad Pro Black Cond" panose="020B0806030403020204" pitchFamily="34" charset="0"/>
                </a:rPr>
                <a:t>1</a:t>
              </a:r>
              <a:endParaRPr lang="vi-VN" sz="3200" dirty="0">
                <a:solidFill>
                  <a:srgbClr val="FF0000"/>
                </a:solidFill>
                <a:latin typeface="Myriad Pro Black Cond" panose="020B0806030403020204" pitchFamily="34" charset="0"/>
              </a:endParaRPr>
            </a:p>
          </p:txBody>
        </p:sp>
        <p:sp>
          <p:nvSpPr>
            <p:cNvPr id="16" name="TextBox 15"/>
            <p:cNvSpPr txBox="1"/>
            <p:nvPr/>
          </p:nvSpPr>
          <p:spPr>
            <a:xfrm>
              <a:off x="4661836" y="5245253"/>
              <a:ext cx="609600" cy="584775"/>
            </a:xfrm>
            <a:prstGeom prst="rect">
              <a:avLst/>
            </a:prstGeom>
            <a:noFill/>
          </p:spPr>
          <p:txBody>
            <a:bodyPr wrap="square" rtlCol="0">
              <a:spAutoFit/>
            </a:bodyPr>
            <a:lstStyle/>
            <a:p>
              <a:pPr algn="ctr"/>
              <a:r>
                <a:rPr lang="vi-VN" sz="3200" dirty="0" smtClean="0">
                  <a:solidFill>
                    <a:srgbClr val="FF0000"/>
                  </a:solidFill>
                  <a:latin typeface="Myriad Pro Black Cond" panose="020B0806030403020204" pitchFamily="34" charset="0"/>
                </a:rPr>
                <a:t>U</a:t>
              </a:r>
              <a:r>
                <a:rPr lang="vi-VN" sz="3200" baseline="-25000" dirty="0" smtClean="0">
                  <a:solidFill>
                    <a:srgbClr val="FF0000"/>
                  </a:solidFill>
                  <a:latin typeface="Myriad Pro Black Cond" panose="020B0806030403020204" pitchFamily="34" charset="0"/>
                </a:rPr>
                <a:t>2</a:t>
              </a:r>
              <a:endParaRPr lang="vi-VN" sz="3200" dirty="0">
                <a:solidFill>
                  <a:srgbClr val="FF0000"/>
                </a:solidFill>
                <a:latin typeface="Myriad Pro Black Cond" panose="020B0806030403020204" pitchFamily="34" charset="0"/>
              </a:endParaRPr>
            </a:p>
          </p:txBody>
        </p:sp>
        <p:cxnSp>
          <p:nvCxnSpPr>
            <p:cNvPr id="11" name="Straight Connector 10"/>
            <p:cNvCxnSpPr/>
            <p:nvPr/>
          </p:nvCxnSpPr>
          <p:spPr>
            <a:xfrm>
              <a:off x="4582026" y="5205388"/>
              <a:ext cx="7138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285448" y="4532295"/>
            <a:ext cx="713874" cy="1286651"/>
            <a:chOff x="6190448" y="4532295"/>
            <a:chExt cx="713874" cy="1286651"/>
          </a:xfrm>
        </p:grpSpPr>
        <p:sp>
          <p:nvSpPr>
            <p:cNvPr id="17" name="TextBox 16"/>
            <p:cNvSpPr txBox="1"/>
            <p:nvPr/>
          </p:nvSpPr>
          <p:spPr>
            <a:xfrm>
              <a:off x="6294722" y="5234171"/>
              <a:ext cx="609600" cy="584775"/>
            </a:xfrm>
            <a:prstGeom prst="rect">
              <a:avLst/>
            </a:prstGeom>
            <a:noFill/>
          </p:spPr>
          <p:txBody>
            <a:bodyPr wrap="square" rtlCol="0">
              <a:spAutoFit/>
            </a:bodyPr>
            <a:lstStyle/>
            <a:p>
              <a:pPr algn="ctr"/>
              <a:r>
                <a:rPr lang="vi-VN" sz="3200" dirty="0" smtClean="0">
                  <a:solidFill>
                    <a:srgbClr val="002060"/>
                  </a:solidFill>
                  <a:latin typeface="Myriad Pro Black Cond" panose="020B0806030403020204" pitchFamily="34" charset="0"/>
                </a:rPr>
                <a:t>I</a:t>
              </a:r>
              <a:r>
                <a:rPr lang="vi-VN" sz="3200" baseline="-25000" dirty="0" smtClean="0">
                  <a:solidFill>
                    <a:srgbClr val="002060"/>
                  </a:solidFill>
                  <a:latin typeface="Myriad Pro Black Cond" panose="020B0806030403020204" pitchFamily="34" charset="0"/>
                </a:rPr>
                <a:t>2</a:t>
              </a:r>
              <a:endParaRPr lang="vi-VN" sz="3200" dirty="0">
                <a:solidFill>
                  <a:srgbClr val="002060"/>
                </a:solidFill>
                <a:latin typeface="Myriad Pro Black Cond" panose="020B0806030403020204" pitchFamily="34" charset="0"/>
              </a:endParaRPr>
            </a:p>
          </p:txBody>
        </p:sp>
        <p:sp>
          <p:nvSpPr>
            <p:cNvPr id="18" name="TextBox 17"/>
            <p:cNvSpPr txBox="1"/>
            <p:nvPr/>
          </p:nvSpPr>
          <p:spPr>
            <a:xfrm>
              <a:off x="6294722" y="4532295"/>
              <a:ext cx="609600" cy="584775"/>
            </a:xfrm>
            <a:prstGeom prst="rect">
              <a:avLst/>
            </a:prstGeom>
            <a:noFill/>
          </p:spPr>
          <p:txBody>
            <a:bodyPr wrap="square" rtlCol="0">
              <a:spAutoFit/>
            </a:bodyPr>
            <a:lstStyle/>
            <a:p>
              <a:pPr algn="ctr"/>
              <a:r>
                <a:rPr lang="vi-VN" sz="3200" dirty="0" smtClean="0">
                  <a:solidFill>
                    <a:srgbClr val="002060"/>
                  </a:solidFill>
                  <a:latin typeface="Myriad Pro Black Cond" panose="020B0806030403020204" pitchFamily="34" charset="0"/>
                </a:rPr>
                <a:t>I</a:t>
              </a:r>
              <a:r>
                <a:rPr lang="vi-VN" sz="3200" baseline="-25000" dirty="0" smtClean="0">
                  <a:solidFill>
                    <a:srgbClr val="002060"/>
                  </a:solidFill>
                  <a:latin typeface="Myriad Pro Black Cond" panose="020B0806030403020204" pitchFamily="34" charset="0"/>
                </a:rPr>
                <a:t>1</a:t>
              </a:r>
              <a:endParaRPr lang="vi-VN" sz="3200" dirty="0">
                <a:solidFill>
                  <a:srgbClr val="002060"/>
                </a:solidFill>
                <a:latin typeface="Myriad Pro Black Cond" panose="020B0806030403020204" pitchFamily="34" charset="0"/>
              </a:endParaRPr>
            </a:p>
          </p:txBody>
        </p:sp>
        <p:cxnSp>
          <p:nvCxnSpPr>
            <p:cNvPr id="21" name="Straight Connector 20"/>
            <p:cNvCxnSpPr/>
            <p:nvPr/>
          </p:nvCxnSpPr>
          <p:spPr>
            <a:xfrm>
              <a:off x="6190448" y="5194306"/>
              <a:ext cx="7138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Equal 13"/>
          <p:cNvSpPr/>
          <p:nvPr/>
        </p:nvSpPr>
        <p:spPr>
          <a:xfrm>
            <a:off x="3512018" y="5047784"/>
            <a:ext cx="762000" cy="304801"/>
          </a:xfrm>
          <a:prstGeom prst="mathEqual">
            <a:avLst>
              <a:gd name="adj1" fmla="val 23520"/>
              <a:gd name="adj2" fmla="val 16380"/>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65"/>
          <p:cNvGrpSpPr>
            <a:grpSpLocks/>
          </p:cNvGrpSpPr>
          <p:nvPr/>
        </p:nvGrpSpPr>
        <p:grpSpPr bwMode="auto">
          <a:xfrm>
            <a:off x="7795996" y="3722444"/>
            <a:ext cx="4064000" cy="2362200"/>
            <a:chOff x="2864" y="912"/>
            <a:chExt cx="2560" cy="1488"/>
          </a:xfrm>
        </p:grpSpPr>
        <p:sp>
          <p:nvSpPr>
            <p:cNvPr id="27" name="Oval 19"/>
            <p:cNvSpPr>
              <a:spLocks noChangeArrowheads="1"/>
            </p:cNvSpPr>
            <p:nvPr/>
          </p:nvSpPr>
          <p:spPr bwMode="auto">
            <a:xfrm>
              <a:off x="2864" y="1392"/>
              <a:ext cx="432" cy="384"/>
            </a:xfrm>
            <a:prstGeom prst="ellipse">
              <a:avLst/>
            </a:prstGeom>
            <a:solidFill>
              <a:srgbClr val="FF0000"/>
            </a:solidFill>
            <a:ln w="9525">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dirty="0">
                  <a:solidFill>
                    <a:schemeClr val="bg1"/>
                  </a:solidFill>
                  <a:latin typeface=".VnTimeH" panose="020B7200000000000000" pitchFamily="34" charset="0"/>
                </a:rPr>
                <a:t>A</a:t>
              </a:r>
            </a:p>
          </p:txBody>
        </p:sp>
        <p:sp>
          <p:nvSpPr>
            <p:cNvPr id="28" name="Line 20"/>
            <p:cNvSpPr>
              <a:spLocks noChangeShapeType="1"/>
            </p:cNvSpPr>
            <p:nvPr/>
          </p:nvSpPr>
          <p:spPr bwMode="auto">
            <a:xfrm>
              <a:off x="3072" y="968"/>
              <a:ext cx="0" cy="432"/>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1"/>
            <p:cNvSpPr>
              <a:spLocks noChangeShapeType="1"/>
            </p:cNvSpPr>
            <p:nvPr/>
          </p:nvSpPr>
          <p:spPr bwMode="auto">
            <a:xfrm>
              <a:off x="3096" y="1776"/>
              <a:ext cx="0" cy="384"/>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2"/>
            <p:cNvSpPr>
              <a:spLocks noChangeShapeType="1"/>
            </p:cNvSpPr>
            <p:nvPr/>
          </p:nvSpPr>
          <p:spPr bwMode="auto">
            <a:xfrm>
              <a:off x="3096" y="2160"/>
              <a:ext cx="336"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3"/>
            <p:cNvSpPr>
              <a:spLocks noChangeShapeType="1"/>
            </p:cNvSpPr>
            <p:nvPr/>
          </p:nvSpPr>
          <p:spPr bwMode="auto">
            <a:xfrm flipV="1">
              <a:off x="3424" y="1976"/>
              <a:ext cx="288" cy="192"/>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4"/>
            <p:cNvSpPr>
              <a:spLocks noChangeShapeType="1"/>
            </p:cNvSpPr>
            <p:nvPr/>
          </p:nvSpPr>
          <p:spPr bwMode="auto">
            <a:xfrm>
              <a:off x="3744" y="2160"/>
              <a:ext cx="528" cy="0"/>
            </a:xfrm>
            <a:prstGeom prst="line">
              <a:avLst/>
            </a:prstGeom>
            <a:noFill/>
            <a:ln w="57150">
              <a:solidFill>
                <a:srgbClr val="660033"/>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5"/>
            <p:cNvSpPr>
              <a:spLocks noChangeShapeType="1"/>
            </p:cNvSpPr>
            <p:nvPr/>
          </p:nvSpPr>
          <p:spPr bwMode="auto">
            <a:xfrm>
              <a:off x="4704" y="2160"/>
              <a:ext cx="720" cy="0"/>
            </a:xfrm>
            <a:prstGeom prst="line">
              <a:avLst/>
            </a:prstGeom>
            <a:noFill/>
            <a:ln w="57150">
              <a:solidFill>
                <a:srgbClr val="660033"/>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6"/>
            <p:cNvSpPr>
              <a:spLocks noChangeShapeType="1"/>
            </p:cNvSpPr>
            <p:nvPr/>
          </p:nvSpPr>
          <p:spPr bwMode="auto">
            <a:xfrm>
              <a:off x="3072" y="976"/>
              <a:ext cx="720"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7"/>
            <p:cNvSpPr>
              <a:spLocks noChangeShapeType="1"/>
            </p:cNvSpPr>
            <p:nvPr/>
          </p:nvSpPr>
          <p:spPr bwMode="auto">
            <a:xfrm>
              <a:off x="3792" y="968"/>
              <a:ext cx="0" cy="528"/>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8"/>
            <p:cNvSpPr>
              <a:spLocks noChangeShapeType="1"/>
            </p:cNvSpPr>
            <p:nvPr/>
          </p:nvSpPr>
          <p:spPr bwMode="auto">
            <a:xfrm>
              <a:off x="3792" y="1488"/>
              <a:ext cx="432"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9"/>
            <p:cNvSpPr>
              <a:spLocks noChangeShapeType="1"/>
            </p:cNvSpPr>
            <p:nvPr/>
          </p:nvSpPr>
          <p:spPr bwMode="auto">
            <a:xfrm>
              <a:off x="4656" y="1488"/>
              <a:ext cx="336"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0"/>
            <p:cNvSpPr>
              <a:spLocks noChangeShapeType="1"/>
            </p:cNvSpPr>
            <p:nvPr/>
          </p:nvSpPr>
          <p:spPr bwMode="auto">
            <a:xfrm>
              <a:off x="4992" y="1008"/>
              <a:ext cx="0" cy="48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1"/>
            <p:cNvSpPr>
              <a:spLocks noChangeShapeType="1"/>
            </p:cNvSpPr>
            <p:nvPr/>
          </p:nvSpPr>
          <p:spPr bwMode="auto">
            <a:xfrm>
              <a:off x="4992" y="1008"/>
              <a:ext cx="432"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2"/>
            <p:cNvSpPr>
              <a:spLocks noChangeShapeType="1"/>
            </p:cNvSpPr>
            <p:nvPr/>
          </p:nvSpPr>
          <p:spPr bwMode="auto">
            <a:xfrm>
              <a:off x="5424" y="1008"/>
              <a:ext cx="0" cy="1152"/>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Oval 37"/>
            <p:cNvSpPr>
              <a:spLocks noChangeArrowheads="1"/>
            </p:cNvSpPr>
            <p:nvPr/>
          </p:nvSpPr>
          <p:spPr bwMode="auto">
            <a:xfrm>
              <a:off x="4224" y="1296"/>
              <a:ext cx="432" cy="384"/>
            </a:xfrm>
            <a:prstGeom prst="ellipse">
              <a:avLst/>
            </a:prstGeom>
            <a:solidFill>
              <a:srgbClr val="FF0000"/>
            </a:solidFill>
            <a:ln w="9525">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dirty="0">
                  <a:solidFill>
                    <a:schemeClr val="bg1"/>
                  </a:solidFill>
                  <a:latin typeface=".VnTimeH" panose="020B7200000000000000" pitchFamily="34" charset="0"/>
                </a:rPr>
                <a:t>V</a:t>
              </a:r>
            </a:p>
          </p:txBody>
        </p:sp>
        <p:sp>
          <p:nvSpPr>
            <p:cNvPr id="42" name="Line 38"/>
            <p:cNvSpPr>
              <a:spLocks noChangeShapeType="1"/>
            </p:cNvSpPr>
            <p:nvPr/>
          </p:nvSpPr>
          <p:spPr bwMode="auto">
            <a:xfrm>
              <a:off x="3792" y="976"/>
              <a:ext cx="192"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 name="Group 53"/>
            <p:cNvGrpSpPr>
              <a:grpSpLocks/>
            </p:cNvGrpSpPr>
            <p:nvPr/>
          </p:nvGrpSpPr>
          <p:grpSpPr bwMode="auto">
            <a:xfrm>
              <a:off x="3984" y="912"/>
              <a:ext cx="1008" cy="144"/>
              <a:chOff x="3984" y="912"/>
              <a:chExt cx="1008" cy="144"/>
            </a:xfrm>
          </p:grpSpPr>
          <p:sp>
            <p:nvSpPr>
              <p:cNvPr id="51" name="Line 39"/>
              <p:cNvSpPr>
                <a:spLocks noChangeShapeType="1"/>
              </p:cNvSpPr>
              <p:nvPr/>
            </p:nvSpPr>
            <p:spPr bwMode="auto">
              <a:xfrm flipH="1">
                <a:off x="4032" y="912"/>
                <a:ext cx="96"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40"/>
              <p:cNvSpPr>
                <a:spLocks noChangeShapeType="1"/>
              </p:cNvSpPr>
              <p:nvPr/>
            </p:nvSpPr>
            <p:spPr bwMode="auto">
              <a:xfrm flipH="1">
                <a:off x="4176" y="912"/>
                <a:ext cx="96"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41"/>
              <p:cNvSpPr>
                <a:spLocks noChangeShapeType="1"/>
              </p:cNvSpPr>
              <p:nvPr/>
            </p:nvSpPr>
            <p:spPr bwMode="auto">
              <a:xfrm flipH="1">
                <a:off x="4320" y="912"/>
                <a:ext cx="96"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42"/>
              <p:cNvSpPr>
                <a:spLocks noChangeShapeType="1"/>
              </p:cNvSpPr>
              <p:nvPr/>
            </p:nvSpPr>
            <p:spPr bwMode="auto">
              <a:xfrm flipH="1">
                <a:off x="4464" y="912"/>
                <a:ext cx="96"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43"/>
              <p:cNvSpPr>
                <a:spLocks noChangeShapeType="1"/>
              </p:cNvSpPr>
              <p:nvPr/>
            </p:nvSpPr>
            <p:spPr bwMode="auto">
              <a:xfrm flipH="1">
                <a:off x="4608" y="912"/>
                <a:ext cx="96"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44"/>
              <p:cNvSpPr>
                <a:spLocks noChangeShapeType="1"/>
              </p:cNvSpPr>
              <p:nvPr/>
            </p:nvSpPr>
            <p:spPr bwMode="auto">
              <a:xfrm>
                <a:off x="4896" y="1008"/>
                <a:ext cx="96"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45"/>
              <p:cNvSpPr>
                <a:spLocks noChangeShapeType="1"/>
              </p:cNvSpPr>
              <p:nvPr/>
            </p:nvSpPr>
            <p:spPr bwMode="auto">
              <a:xfrm>
                <a:off x="4128" y="912"/>
                <a:ext cx="48"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46"/>
              <p:cNvSpPr>
                <a:spLocks noChangeShapeType="1"/>
              </p:cNvSpPr>
              <p:nvPr/>
            </p:nvSpPr>
            <p:spPr bwMode="auto">
              <a:xfrm>
                <a:off x="4272" y="912"/>
                <a:ext cx="48"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47"/>
              <p:cNvSpPr>
                <a:spLocks noChangeShapeType="1"/>
              </p:cNvSpPr>
              <p:nvPr/>
            </p:nvSpPr>
            <p:spPr bwMode="auto">
              <a:xfrm>
                <a:off x="4416" y="912"/>
                <a:ext cx="48"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48"/>
              <p:cNvSpPr>
                <a:spLocks noChangeShapeType="1"/>
              </p:cNvSpPr>
              <p:nvPr/>
            </p:nvSpPr>
            <p:spPr bwMode="auto">
              <a:xfrm>
                <a:off x="4560" y="912"/>
                <a:ext cx="48"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49"/>
              <p:cNvSpPr>
                <a:spLocks noChangeShapeType="1"/>
              </p:cNvSpPr>
              <p:nvPr/>
            </p:nvSpPr>
            <p:spPr bwMode="auto">
              <a:xfrm>
                <a:off x="4704" y="912"/>
                <a:ext cx="48"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50"/>
              <p:cNvSpPr>
                <a:spLocks noChangeShapeType="1"/>
              </p:cNvSpPr>
              <p:nvPr/>
            </p:nvSpPr>
            <p:spPr bwMode="auto">
              <a:xfrm flipH="1">
                <a:off x="4752" y="912"/>
                <a:ext cx="96" cy="14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1"/>
              <p:cNvSpPr>
                <a:spLocks noChangeShapeType="1"/>
              </p:cNvSpPr>
              <p:nvPr/>
            </p:nvSpPr>
            <p:spPr bwMode="auto">
              <a:xfrm>
                <a:off x="4848" y="912"/>
                <a:ext cx="48" cy="9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52"/>
              <p:cNvSpPr>
                <a:spLocks noChangeShapeType="1"/>
              </p:cNvSpPr>
              <p:nvPr/>
            </p:nvSpPr>
            <p:spPr bwMode="auto">
              <a:xfrm>
                <a:off x="3984" y="960"/>
                <a:ext cx="48" cy="9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Line 54"/>
            <p:cNvSpPr>
              <a:spLocks noChangeShapeType="1"/>
            </p:cNvSpPr>
            <p:nvPr/>
          </p:nvSpPr>
          <p:spPr bwMode="auto">
            <a:xfrm flipH="1">
              <a:off x="4200" y="2064"/>
              <a:ext cx="144" cy="192"/>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55"/>
            <p:cNvSpPr>
              <a:spLocks noChangeShapeType="1"/>
            </p:cNvSpPr>
            <p:nvPr/>
          </p:nvSpPr>
          <p:spPr bwMode="auto">
            <a:xfrm flipH="1">
              <a:off x="4624" y="2064"/>
              <a:ext cx="144" cy="192"/>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56"/>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VnTimeH" panose="020B7200000000000000" pitchFamily="34" charset="0"/>
                </a:rPr>
                <a:t>K</a:t>
              </a:r>
            </a:p>
          </p:txBody>
        </p:sp>
        <p:sp>
          <p:nvSpPr>
            <p:cNvPr id="47" name="Text Box 57"/>
            <p:cNvSpPr txBox="1">
              <a:spLocks noChangeArrowheads="1"/>
            </p:cNvSpPr>
            <p:nvPr/>
          </p:nvSpPr>
          <p:spPr bwMode="auto">
            <a:xfrm>
              <a:off x="4152"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VnTimeH" panose="020B7200000000000000" pitchFamily="34" charset="0"/>
                </a:rPr>
                <a:t>A</a:t>
              </a:r>
            </a:p>
          </p:txBody>
        </p:sp>
        <p:sp>
          <p:nvSpPr>
            <p:cNvPr id="48" name="Text Box 58"/>
            <p:cNvSpPr txBox="1">
              <a:spLocks noChangeArrowheads="1"/>
            </p:cNvSpPr>
            <p:nvPr/>
          </p:nvSpPr>
          <p:spPr bwMode="auto">
            <a:xfrm>
              <a:off x="4600"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VnTimeH" panose="020B7200000000000000" pitchFamily="34" charset="0"/>
                </a:rPr>
                <a:t>B</a:t>
              </a:r>
            </a:p>
          </p:txBody>
        </p:sp>
        <p:sp>
          <p:nvSpPr>
            <p:cNvPr id="49" name="Text Box 60"/>
            <p:cNvSpPr txBox="1">
              <a:spLocks noChangeArrowheads="1"/>
            </p:cNvSpPr>
            <p:nvPr/>
          </p:nvSpPr>
          <p:spPr bwMode="auto">
            <a:xfrm>
              <a:off x="4168" y="216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a:t>
              </a:r>
            </a:p>
          </p:txBody>
        </p:sp>
        <p:sp>
          <p:nvSpPr>
            <p:cNvPr id="50" name="Text Box 61"/>
            <p:cNvSpPr txBox="1">
              <a:spLocks noChangeArrowheads="1"/>
            </p:cNvSpPr>
            <p:nvPr/>
          </p:nvSpPr>
          <p:spPr bwMode="auto">
            <a:xfrm>
              <a:off x="4608" y="211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a:t>
              </a:r>
            </a:p>
          </p:txBody>
        </p:sp>
      </p:grpSp>
      <p:pic>
        <p:nvPicPr>
          <p:cNvPr id="2056" name="Picture 8" descr="Pe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968" y="4822380"/>
            <a:ext cx="1762528" cy="176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arn(inVertical)">
                                      <p:cBhvr>
                                        <p:cTn id="7" dur="500"/>
                                        <p:tgtEl>
                                          <p:spTgt spid="808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900" decel="100000" fill="hold"/>
                                        <p:tgtEl>
                                          <p:spTgt spid="1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288941"/>
            </a:gs>
            <a:gs pos="100000">
              <a:srgbClr val="0270AF"/>
            </a:gs>
          </a:gsLst>
          <a:lin ang="5400000" scaled="1"/>
        </a:gradFill>
        <a:effectLst/>
      </p:bgPr>
    </p:bg>
    <p:spTree>
      <p:nvGrpSpPr>
        <p:cNvPr id="1" name=""/>
        <p:cNvGrpSpPr/>
        <p:nvPr/>
      </p:nvGrpSpPr>
      <p:grpSpPr>
        <a:xfrm>
          <a:off x="0" y="0"/>
          <a:ext cx="0" cy="0"/>
          <a:chOff x="0" y="0"/>
          <a:chExt cx="0" cy="0"/>
        </a:xfrm>
      </p:grpSpPr>
      <p:sp>
        <p:nvSpPr>
          <p:cNvPr id="26" name="Right Triangle 25">
            <a:extLst>
              <a:ext uri="{FF2B5EF4-FFF2-40B4-BE49-F238E27FC236}">
                <a16:creationId xmlns="" xmlns:a16="http://schemas.microsoft.com/office/drawing/2014/main" id="{6F90FB6E-E0BC-4089-B193-DC66C5F6B9CD}"/>
              </a:ext>
            </a:extLst>
          </p:cNvPr>
          <p:cNvSpPr/>
          <p:nvPr/>
        </p:nvSpPr>
        <p:spPr>
          <a:xfrm rot="10800000">
            <a:off x="8670965" y="3293"/>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4" name="Right Triangle 23">
            <a:extLst>
              <a:ext uri="{FF2B5EF4-FFF2-40B4-BE49-F238E27FC236}">
                <a16:creationId xmlns="" xmlns:a16="http://schemas.microsoft.com/office/drawing/2014/main" id="{3E61F770-2532-4502-8B65-41804F250BA8}"/>
              </a:ext>
            </a:extLst>
          </p:cNvPr>
          <p:cNvSpPr/>
          <p:nvPr/>
        </p:nvSpPr>
        <p:spPr>
          <a:xfrm>
            <a:off x="0" y="3336966"/>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 name="Rectangle 1">
            <a:extLst>
              <a:ext uri="{FF2B5EF4-FFF2-40B4-BE49-F238E27FC236}">
                <a16:creationId xmlns="" xmlns:a16="http://schemas.microsoft.com/office/drawing/2014/main" id="{10546991-C73D-470D-8637-EDDADFD965F9}"/>
              </a:ext>
            </a:extLst>
          </p:cNvPr>
          <p:cNvSpPr/>
          <p:nvPr/>
        </p:nvSpPr>
        <p:spPr>
          <a:xfrm>
            <a:off x="558309" y="348836"/>
            <a:ext cx="11075381" cy="6118759"/>
          </a:xfrm>
          <a:prstGeom prst="rect">
            <a:avLst/>
          </a:prstGeom>
          <a:solidFill>
            <a:schemeClr val="bg1"/>
          </a:solidFill>
          <a:ln w="38100">
            <a:solidFill>
              <a:schemeClr val="bg1"/>
            </a:solidFill>
          </a:ln>
          <a:effectLst>
            <a:outerShdw blurRad="165100" sx="104000" sy="104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22" name="TextBox 21">
            <a:extLst>
              <a:ext uri="{FF2B5EF4-FFF2-40B4-BE49-F238E27FC236}">
                <a16:creationId xmlns="" xmlns:a16="http://schemas.microsoft.com/office/drawing/2014/main" id="{27022076-C925-4809-A2D4-F01DE7FC9E41}"/>
              </a:ext>
            </a:extLst>
          </p:cNvPr>
          <p:cNvSpPr txBox="1"/>
          <p:nvPr/>
        </p:nvSpPr>
        <p:spPr>
          <a:xfrm rot="16200000" flipH="1">
            <a:off x="9023099" y="3247811"/>
            <a:ext cx="5817255" cy="461665"/>
          </a:xfrm>
          <a:prstGeom prst="rect">
            <a:avLst/>
          </a:prstGeom>
          <a:noFill/>
        </p:spPr>
        <p:txBody>
          <a:bodyPr wrap="square" rtlCol="0">
            <a:spAutoFit/>
          </a:bodyPr>
          <a:lstStyle/>
          <a:p>
            <a:pPr algn="ctr"/>
            <a:r>
              <a:rPr lang="vi-VN" sz="2400" dirty="0">
                <a:solidFill>
                  <a:prstClr val="white"/>
                </a:solidFill>
                <a:latin typeface="#9Slide03 AllRoundGothic" panose="020B0703020202020104" pitchFamily="34" charset="0"/>
              </a:rPr>
              <a:t>BÀI </a:t>
            </a:r>
            <a:r>
              <a:rPr lang="vi-VN" sz="2400" dirty="0" smtClean="0">
                <a:solidFill>
                  <a:prstClr val="white"/>
                </a:solidFill>
                <a:latin typeface="#9Slide03 AllRoundGothic" panose="020B0703020202020104" pitchFamily="34" charset="0"/>
              </a:rPr>
              <a:t>1 </a:t>
            </a:r>
            <a:r>
              <a:rPr lang="vi-VN" sz="2400" dirty="0">
                <a:solidFill>
                  <a:prstClr val="white"/>
                </a:solidFill>
                <a:latin typeface="#9Slide03 AllRoundGothic" panose="020B0703020202020104" pitchFamily="34" charset="0"/>
              </a:rPr>
              <a:t>– VẬT LÍ 9 -------</a:t>
            </a:r>
          </a:p>
        </p:txBody>
      </p:sp>
      <p:sp>
        <p:nvSpPr>
          <p:cNvPr id="10" name="Flowchart: Connector 9">
            <a:extLst>
              <a:ext uri="{FF2B5EF4-FFF2-40B4-BE49-F238E27FC236}">
                <a16:creationId xmlns="" xmlns:a16="http://schemas.microsoft.com/office/drawing/2014/main" id="{7CE9DD64-3661-482C-8C4C-5CEDFB40B530}"/>
              </a:ext>
            </a:extLst>
          </p:cNvPr>
          <p:cNvSpPr/>
          <p:nvPr/>
        </p:nvSpPr>
        <p:spPr>
          <a:xfrm rot="10800000">
            <a:off x="817053" y="440068"/>
            <a:ext cx="2650180" cy="2731873"/>
          </a:xfrm>
          <a:prstGeom prst="flowChartConnector">
            <a:avLst/>
          </a:prstGeom>
          <a:gradFill flip="none" rotWithShape="1">
            <a:gsLst>
              <a:gs pos="0">
                <a:schemeClr val="accent3">
                  <a:lumMod val="5000"/>
                  <a:lumOff val="95000"/>
                </a:schemeClr>
              </a:gs>
              <a:gs pos="100000">
                <a:schemeClr val="accent3">
                  <a:lumMod val="30000"/>
                  <a:lumOff val="70000"/>
                </a:schemeClr>
              </a:gs>
            </a:gsLst>
            <a:lin ang="5400000" scaled="1"/>
            <a:tileRect/>
          </a:gradFill>
          <a:ln w="38100">
            <a:gradFill flip="none" rotWithShape="1">
              <a:gsLst>
                <a:gs pos="0">
                  <a:schemeClr val="bg1"/>
                </a:gs>
                <a:gs pos="93000">
                  <a:schemeClr val="accent3">
                    <a:lumMod val="30000"/>
                    <a:lumOff val="70000"/>
                  </a:schemeClr>
                </a:gs>
              </a:gsLst>
              <a:lin ang="8100000" scaled="1"/>
              <a:tileRect/>
            </a:gradFill>
          </a:ln>
          <a:effectLst>
            <a:outerShdw blurRad="533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Connector 11">
            <a:extLst>
              <a:ext uri="{FF2B5EF4-FFF2-40B4-BE49-F238E27FC236}">
                <a16:creationId xmlns="" xmlns:a16="http://schemas.microsoft.com/office/drawing/2014/main" id="{97E3ACE3-9FC4-4EFB-AFCC-894A83A581EA}"/>
              </a:ext>
            </a:extLst>
          </p:cNvPr>
          <p:cNvSpPr/>
          <p:nvPr/>
        </p:nvSpPr>
        <p:spPr>
          <a:xfrm rot="10800000">
            <a:off x="711540" y="2290588"/>
            <a:ext cx="979208" cy="996539"/>
          </a:xfrm>
          <a:prstGeom prst="flowChartConnector">
            <a:avLst/>
          </a:prstGeom>
          <a:gradFill flip="none" rotWithShape="1">
            <a:gsLst>
              <a:gs pos="0">
                <a:schemeClr val="accent3">
                  <a:lumMod val="5000"/>
                  <a:lumOff val="95000"/>
                </a:schemeClr>
              </a:gs>
              <a:gs pos="100000">
                <a:schemeClr val="accent3">
                  <a:lumMod val="30000"/>
                  <a:lumOff val="70000"/>
                </a:schemeClr>
              </a:gs>
            </a:gsLst>
            <a:lin ang="5400000" scaled="1"/>
            <a:tileRect/>
          </a:gradFill>
          <a:ln w="38100">
            <a:gradFill flip="none" rotWithShape="1">
              <a:gsLst>
                <a:gs pos="0">
                  <a:schemeClr val="bg1"/>
                </a:gs>
                <a:gs pos="93000">
                  <a:schemeClr val="accent3">
                    <a:lumMod val="30000"/>
                    <a:lumOff val="70000"/>
                  </a:schemeClr>
                </a:gs>
              </a:gsLst>
              <a:lin ang="8100000" scaled="1"/>
              <a:tileRect/>
            </a:gradFill>
          </a:ln>
          <a:effectLst>
            <a:outerShdw blurRad="533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a:extLst>
              <a:ext uri="{FF2B5EF4-FFF2-40B4-BE49-F238E27FC236}">
                <a16:creationId xmlns="" xmlns:a16="http://schemas.microsoft.com/office/drawing/2014/main" id="{107B0004-1C8B-4008-A83F-565731650E83}"/>
              </a:ext>
            </a:extLst>
          </p:cNvPr>
          <p:cNvSpPr txBox="1"/>
          <p:nvPr/>
        </p:nvSpPr>
        <p:spPr>
          <a:xfrm>
            <a:off x="747529" y="1348311"/>
            <a:ext cx="2789225" cy="830997"/>
          </a:xfrm>
          <a:prstGeom prst="rect">
            <a:avLst/>
          </a:prstGeom>
          <a:noFill/>
        </p:spPr>
        <p:txBody>
          <a:bodyPr wrap="square" rtlCol="0">
            <a:spAutoFit/>
          </a:bodyPr>
          <a:lstStyle/>
          <a:p>
            <a:pPr algn="ctr"/>
            <a:r>
              <a:rPr lang="vi-VN" sz="4800" dirty="0" smtClean="0">
                <a:solidFill>
                  <a:srgbClr val="0270AF"/>
                </a:solidFill>
                <a:latin typeface="Myriad Pro Black Cond" panose="020B0806030403020204" pitchFamily="34" charset="0"/>
              </a:rPr>
              <a:t>Phần </a:t>
            </a:r>
            <a:r>
              <a:rPr lang="en-US" sz="4800" dirty="0" smtClean="0">
                <a:solidFill>
                  <a:srgbClr val="0270AF"/>
                </a:solidFill>
                <a:latin typeface="Myriad Pro Black Cond" panose="020B0806030403020204" pitchFamily="34" charset="0"/>
              </a:rPr>
              <a:t>II</a:t>
            </a:r>
            <a:endParaRPr lang="vi-VN" sz="4800" dirty="0">
              <a:solidFill>
                <a:srgbClr val="0270AF"/>
              </a:solidFill>
              <a:latin typeface="Myriad Pro Black Cond" panose="020B0806030403020204" pitchFamily="34" charset="0"/>
            </a:endParaRPr>
          </a:p>
        </p:txBody>
      </p:sp>
      <p:pic>
        <p:nvPicPr>
          <p:cNvPr id="230" name="Picture 26" descr="n3"/>
          <p:cNvPicPr>
            <a:picLocks noChangeAspect="1" noChangeArrowheads="1"/>
          </p:cNvPicPr>
          <p:nvPr/>
        </p:nvPicPr>
        <p:blipFill>
          <a:blip r:embed="rId2"/>
          <a:srcRect/>
          <a:stretch>
            <a:fillRect/>
          </a:stretch>
        </p:blipFill>
        <p:spPr bwMode="auto">
          <a:xfrm>
            <a:off x="2297391" y="6030334"/>
            <a:ext cx="7924800" cy="381000"/>
          </a:xfrm>
          <a:prstGeom prst="rect">
            <a:avLst/>
          </a:prstGeom>
          <a:noFill/>
        </p:spPr>
      </p:pic>
      <p:pic>
        <p:nvPicPr>
          <p:cNvPr id="231" name="Picture 37" descr="EARTH"/>
          <p:cNvPicPr>
            <a:picLocks noChangeAspect="1" noChangeArrowheads="1" noCrop="1"/>
          </p:cNvPicPr>
          <p:nvPr/>
        </p:nvPicPr>
        <p:blipFill>
          <a:blip r:embed="rId3"/>
          <a:srcRect/>
          <a:stretch>
            <a:fillRect/>
          </a:stretch>
        </p:blipFill>
        <p:spPr bwMode="auto">
          <a:xfrm>
            <a:off x="9231591" y="2220335"/>
            <a:ext cx="838200" cy="792163"/>
          </a:xfrm>
          <a:prstGeom prst="rect">
            <a:avLst/>
          </a:prstGeom>
          <a:noFill/>
          <a:ln w="9525">
            <a:noFill/>
            <a:miter lim="800000"/>
            <a:headEnd/>
            <a:tailEnd/>
          </a:ln>
        </p:spPr>
      </p:pic>
      <p:pic>
        <p:nvPicPr>
          <p:cNvPr id="232" name="Picture 122" descr="EARTH"/>
          <p:cNvPicPr>
            <a:picLocks noChangeAspect="1" noChangeArrowheads="1" noCrop="1"/>
          </p:cNvPicPr>
          <p:nvPr/>
        </p:nvPicPr>
        <p:blipFill>
          <a:blip r:embed="rId3"/>
          <a:srcRect/>
          <a:stretch>
            <a:fillRect/>
          </a:stretch>
        </p:blipFill>
        <p:spPr bwMode="auto">
          <a:xfrm>
            <a:off x="1992591" y="2220335"/>
            <a:ext cx="838200" cy="792163"/>
          </a:xfrm>
          <a:prstGeom prst="rect">
            <a:avLst/>
          </a:prstGeom>
          <a:noFill/>
          <a:ln w="9525">
            <a:noFill/>
            <a:miter lim="800000"/>
            <a:headEnd/>
            <a:tailEnd/>
          </a:ln>
        </p:spPr>
      </p:pic>
      <p:grpSp>
        <p:nvGrpSpPr>
          <p:cNvPr id="233" name="Group 287"/>
          <p:cNvGrpSpPr>
            <a:grpSpLocks/>
          </p:cNvGrpSpPr>
          <p:nvPr/>
        </p:nvGrpSpPr>
        <p:grpSpPr bwMode="auto">
          <a:xfrm>
            <a:off x="4692930" y="4911147"/>
            <a:ext cx="708025" cy="652462"/>
            <a:chOff x="3120" y="1968"/>
            <a:chExt cx="576" cy="400"/>
          </a:xfrm>
        </p:grpSpPr>
        <p:sp>
          <p:nvSpPr>
            <p:cNvPr id="234" name="Line 288"/>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solidFill>
                  <a:prstClr val="black"/>
                </a:solidFill>
              </a:endParaRPr>
            </a:p>
          </p:txBody>
        </p:sp>
        <p:sp>
          <p:nvSpPr>
            <p:cNvPr id="235" name="Line 289"/>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solidFill>
                  <a:prstClr val="black"/>
                </a:solidFill>
              </a:endParaRPr>
            </a:p>
          </p:txBody>
        </p:sp>
      </p:grpSp>
      <p:sp>
        <p:nvSpPr>
          <p:cNvPr id="236" name="Line 282"/>
          <p:cNvSpPr>
            <a:spLocks noChangeShapeType="1"/>
          </p:cNvSpPr>
          <p:nvPr/>
        </p:nvSpPr>
        <p:spPr bwMode="auto">
          <a:xfrm>
            <a:off x="5243791" y="2148898"/>
            <a:ext cx="0" cy="2414587"/>
          </a:xfrm>
          <a:prstGeom prst="line">
            <a:avLst/>
          </a:prstGeom>
          <a:noFill/>
          <a:ln w="57150">
            <a:solidFill>
              <a:srgbClr val="660033"/>
            </a:solidFill>
            <a:round/>
            <a:headEnd/>
            <a:tailEnd/>
          </a:ln>
          <a:effectLst/>
        </p:spPr>
        <p:txBody>
          <a:bodyPr/>
          <a:lstStyle/>
          <a:p>
            <a:endParaRPr lang="en-US">
              <a:solidFill>
                <a:prstClr val="black"/>
              </a:solidFill>
            </a:endParaRPr>
          </a:p>
        </p:txBody>
      </p:sp>
      <p:sp>
        <p:nvSpPr>
          <p:cNvPr id="237" name="Line 283"/>
          <p:cNvSpPr>
            <a:spLocks noChangeShapeType="1"/>
          </p:cNvSpPr>
          <p:nvPr/>
        </p:nvSpPr>
        <p:spPr bwMode="auto">
          <a:xfrm flipH="1">
            <a:off x="10374591" y="2148897"/>
            <a:ext cx="0" cy="3065462"/>
          </a:xfrm>
          <a:prstGeom prst="line">
            <a:avLst/>
          </a:prstGeom>
          <a:noFill/>
          <a:ln w="57150">
            <a:solidFill>
              <a:srgbClr val="660033"/>
            </a:solidFill>
            <a:round/>
            <a:headEnd/>
            <a:tailEnd/>
          </a:ln>
          <a:effectLst/>
        </p:spPr>
        <p:txBody>
          <a:bodyPr/>
          <a:lstStyle/>
          <a:p>
            <a:endParaRPr lang="en-US">
              <a:solidFill>
                <a:prstClr val="black"/>
              </a:solidFill>
            </a:endParaRPr>
          </a:p>
        </p:txBody>
      </p:sp>
      <p:sp>
        <p:nvSpPr>
          <p:cNvPr id="238" name="Line 295"/>
          <p:cNvSpPr>
            <a:spLocks noChangeShapeType="1"/>
          </p:cNvSpPr>
          <p:nvPr/>
        </p:nvSpPr>
        <p:spPr bwMode="auto">
          <a:xfrm>
            <a:off x="5218391" y="2148897"/>
            <a:ext cx="909638" cy="0"/>
          </a:xfrm>
          <a:prstGeom prst="line">
            <a:avLst/>
          </a:prstGeom>
          <a:noFill/>
          <a:ln w="57150">
            <a:solidFill>
              <a:srgbClr val="660033"/>
            </a:solidFill>
            <a:round/>
            <a:headEnd/>
            <a:tailEnd type="oval" w="med" len="med"/>
          </a:ln>
          <a:effectLst/>
        </p:spPr>
        <p:txBody>
          <a:bodyPr/>
          <a:lstStyle/>
          <a:p>
            <a:endParaRPr lang="en-US">
              <a:solidFill>
                <a:prstClr val="black"/>
              </a:solidFill>
            </a:endParaRPr>
          </a:p>
        </p:txBody>
      </p:sp>
      <p:sp>
        <p:nvSpPr>
          <p:cNvPr id="239" name="Line 296"/>
          <p:cNvSpPr>
            <a:spLocks noChangeShapeType="1"/>
          </p:cNvSpPr>
          <p:nvPr/>
        </p:nvSpPr>
        <p:spPr bwMode="auto">
          <a:xfrm>
            <a:off x="8133041" y="2148897"/>
            <a:ext cx="2241550" cy="0"/>
          </a:xfrm>
          <a:prstGeom prst="line">
            <a:avLst/>
          </a:prstGeom>
          <a:noFill/>
          <a:ln w="57150">
            <a:solidFill>
              <a:srgbClr val="660033"/>
            </a:solidFill>
            <a:round/>
            <a:headEnd type="oval" w="med" len="med"/>
            <a:tailEnd/>
          </a:ln>
          <a:effectLst/>
        </p:spPr>
        <p:txBody>
          <a:bodyPr/>
          <a:lstStyle/>
          <a:p>
            <a:endParaRPr lang="en-US">
              <a:solidFill>
                <a:prstClr val="black"/>
              </a:solidFill>
            </a:endParaRPr>
          </a:p>
        </p:txBody>
      </p:sp>
      <p:sp>
        <p:nvSpPr>
          <p:cNvPr id="240" name="Line 298"/>
          <p:cNvSpPr>
            <a:spLocks noChangeShapeType="1"/>
          </p:cNvSpPr>
          <p:nvPr/>
        </p:nvSpPr>
        <p:spPr bwMode="auto">
          <a:xfrm>
            <a:off x="5667654" y="2148897"/>
            <a:ext cx="0" cy="2347912"/>
          </a:xfrm>
          <a:prstGeom prst="line">
            <a:avLst/>
          </a:prstGeom>
          <a:noFill/>
          <a:ln w="57150">
            <a:solidFill>
              <a:srgbClr val="660033"/>
            </a:solidFill>
            <a:round/>
            <a:headEnd/>
            <a:tailEnd/>
          </a:ln>
          <a:effectLst/>
        </p:spPr>
        <p:txBody>
          <a:bodyPr/>
          <a:lstStyle/>
          <a:p>
            <a:endParaRPr lang="en-US">
              <a:solidFill>
                <a:prstClr val="black"/>
              </a:solidFill>
            </a:endParaRPr>
          </a:p>
        </p:txBody>
      </p:sp>
      <p:sp>
        <p:nvSpPr>
          <p:cNvPr id="241" name="Line 299"/>
          <p:cNvSpPr>
            <a:spLocks noChangeShapeType="1"/>
          </p:cNvSpPr>
          <p:nvPr/>
        </p:nvSpPr>
        <p:spPr bwMode="auto">
          <a:xfrm>
            <a:off x="8506104" y="2148897"/>
            <a:ext cx="0" cy="2347912"/>
          </a:xfrm>
          <a:prstGeom prst="line">
            <a:avLst/>
          </a:prstGeom>
          <a:noFill/>
          <a:ln w="57150">
            <a:solidFill>
              <a:srgbClr val="660033"/>
            </a:solidFill>
            <a:round/>
            <a:headEnd/>
            <a:tailEnd/>
          </a:ln>
          <a:effectLst/>
        </p:spPr>
        <p:txBody>
          <a:bodyPr/>
          <a:lstStyle/>
          <a:p>
            <a:endParaRPr lang="en-US">
              <a:solidFill>
                <a:prstClr val="black"/>
              </a:solidFill>
            </a:endParaRPr>
          </a:p>
        </p:txBody>
      </p:sp>
      <p:sp>
        <p:nvSpPr>
          <p:cNvPr id="242" name="Line 280"/>
          <p:cNvSpPr>
            <a:spLocks noChangeShapeType="1"/>
          </p:cNvSpPr>
          <p:nvPr/>
        </p:nvSpPr>
        <p:spPr bwMode="auto">
          <a:xfrm>
            <a:off x="2953030" y="5214359"/>
            <a:ext cx="2092325" cy="0"/>
          </a:xfrm>
          <a:prstGeom prst="line">
            <a:avLst/>
          </a:prstGeom>
          <a:noFill/>
          <a:ln w="57150">
            <a:solidFill>
              <a:srgbClr val="660033"/>
            </a:solidFill>
            <a:round/>
            <a:headEnd/>
            <a:tailEnd type="oval" w="med" len="med"/>
          </a:ln>
          <a:effectLst/>
        </p:spPr>
        <p:txBody>
          <a:bodyPr/>
          <a:lstStyle/>
          <a:p>
            <a:endParaRPr lang="en-US">
              <a:solidFill>
                <a:prstClr val="black"/>
              </a:solidFill>
            </a:endParaRPr>
          </a:p>
        </p:txBody>
      </p:sp>
      <p:sp>
        <p:nvSpPr>
          <p:cNvPr id="243" name="Line 281"/>
          <p:cNvSpPr>
            <a:spLocks noChangeShapeType="1"/>
          </p:cNvSpPr>
          <p:nvPr/>
        </p:nvSpPr>
        <p:spPr bwMode="auto">
          <a:xfrm>
            <a:off x="8879167" y="5214359"/>
            <a:ext cx="1495425" cy="0"/>
          </a:xfrm>
          <a:prstGeom prst="line">
            <a:avLst/>
          </a:prstGeom>
          <a:noFill/>
          <a:ln w="57150">
            <a:solidFill>
              <a:srgbClr val="660033"/>
            </a:solidFill>
            <a:round/>
            <a:headEnd type="oval" w="med" len="med"/>
            <a:tailEnd/>
          </a:ln>
          <a:effectLst/>
        </p:spPr>
        <p:txBody>
          <a:bodyPr/>
          <a:lstStyle/>
          <a:p>
            <a:endParaRPr lang="en-US">
              <a:solidFill>
                <a:prstClr val="black"/>
              </a:solidFill>
            </a:endParaRPr>
          </a:p>
        </p:txBody>
      </p:sp>
      <p:sp>
        <p:nvSpPr>
          <p:cNvPr id="244" name="Text Box 284"/>
          <p:cNvSpPr txBox="1">
            <a:spLocks noChangeArrowheads="1"/>
          </p:cNvSpPr>
          <p:nvPr/>
        </p:nvSpPr>
        <p:spPr bwMode="auto">
          <a:xfrm>
            <a:off x="6413780" y="4823835"/>
            <a:ext cx="598487" cy="366713"/>
          </a:xfrm>
          <a:prstGeom prst="rect">
            <a:avLst/>
          </a:prstGeom>
          <a:noFill/>
          <a:ln w="9525">
            <a:noFill/>
            <a:miter lim="800000"/>
            <a:headEnd/>
            <a:tailEnd/>
          </a:ln>
          <a:effectLst/>
        </p:spPr>
        <p:txBody>
          <a:bodyPr>
            <a:spAutoFit/>
          </a:bodyPr>
          <a:lstStyle/>
          <a:p>
            <a:pPr>
              <a:spcBef>
                <a:spcPct val="50000"/>
              </a:spcBef>
            </a:pPr>
            <a:r>
              <a:rPr lang="en-US">
                <a:solidFill>
                  <a:prstClr val="black"/>
                </a:solidFill>
                <a:latin typeface=".VnTimeH" pitchFamily="34" charset="0"/>
              </a:rPr>
              <a:t>A</a:t>
            </a:r>
          </a:p>
        </p:txBody>
      </p:sp>
      <p:sp>
        <p:nvSpPr>
          <p:cNvPr id="245" name="Text Box 285"/>
          <p:cNvSpPr txBox="1">
            <a:spLocks noChangeArrowheads="1"/>
          </p:cNvSpPr>
          <p:nvPr/>
        </p:nvSpPr>
        <p:spPr bwMode="auto">
          <a:xfrm>
            <a:off x="8782329" y="4823835"/>
            <a:ext cx="595312" cy="366713"/>
          </a:xfrm>
          <a:prstGeom prst="rect">
            <a:avLst/>
          </a:prstGeom>
          <a:noFill/>
          <a:ln w="9525">
            <a:noFill/>
            <a:miter lim="800000"/>
            <a:headEnd/>
            <a:tailEnd/>
          </a:ln>
          <a:effectLst/>
        </p:spPr>
        <p:txBody>
          <a:bodyPr>
            <a:spAutoFit/>
          </a:bodyPr>
          <a:lstStyle/>
          <a:p>
            <a:pPr>
              <a:spcBef>
                <a:spcPct val="50000"/>
              </a:spcBef>
            </a:pPr>
            <a:r>
              <a:rPr lang="en-US">
                <a:solidFill>
                  <a:prstClr val="black"/>
                </a:solidFill>
                <a:latin typeface=".VnTimeH" pitchFamily="34" charset="0"/>
              </a:rPr>
              <a:t>B</a:t>
            </a:r>
          </a:p>
        </p:txBody>
      </p:sp>
      <p:sp>
        <p:nvSpPr>
          <p:cNvPr id="246" name="Line 286"/>
          <p:cNvSpPr>
            <a:spLocks noChangeShapeType="1"/>
          </p:cNvSpPr>
          <p:nvPr/>
        </p:nvSpPr>
        <p:spPr bwMode="auto">
          <a:xfrm rot="1070359" flipV="1">
            <a:off x="5369205" y="2475922"/>
            <a:ext cx="484187" cy="11112"/>
          </a:xfrm>
          <a:prstGeom prst="line">
            <a:avLst/>
          </a:prstGeom>
          <a:noFill/>
          <a:ln w="28575">
            <a:solidFill>
              <a:schemeClr val="bg1"/>
            </a:solidFill>
            <a:round/>
            <a:headEnd type="stealth" w="sm" len="lg"/>
            <a:tailEnd type="stealth" w="sm" len="lg"/>
          </a:ln>
          <a:effectLst/>
        </p:spPr>
        <p:txBody>
          <a:bodyPr/>
          <a:lstStyle/>
          <a:p>
            <a:endParaRPr lang="en-US">
              <a:solidFill>
                <a:prstClr val="black"/>
              </a:solidFill>
            </a:endParaRPr>
          </a:p>
        </p:txBody>
      </p:sp>
      <p:sp>
        <p:nvSpPr>
          <p:cNvPr id="247" name="Line 290"/>
          <p:cNvSpPr>
            <a:spLocks noChangeShapeType="1"/>
          </p:cNvSpPr>
          <p:nvPr/>
        </p:nvSpPr>
        <p:spPr bwMode="auto">
          <a:xfrm flipH="1" flipV="1">
            <a:off x="5369204" y="2541010"/>
            <a:ext cx="298450" cy="155575"/>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grpSp>
        <p:nvGrpSpPr>
          <p:cNvPr id="248" name="Group 432"/>
          <p:cNvGrpSpPr>
            <a:grpSpLocks/>
          </p:cNvGrpSpPr>
          <p:nvPr/>
        </p:nvGrpSpPr>
        <p:grpSpPr bwMode="auto">
          <a:xfrm>
            <a:off x="2678391" y="3061709"/>
            <a:ext cx="2241550" cy="1689100"/>
            <a:chOff x="672" y="2210"/>
            <a:chExt cx="1412" cy="1064"/>
          </a:xfrm>
        </p:grpSpPr>
        <p:sp>
          <p:nvSpPr>
            <p:cNvPr id="249" name="Rectangle 239"/>
            <p:cNvSpPr>
              <a:spLocks noChangeArrowheads="1"/>
            </p:cNvSpPr>
            <p:nvPr/>
          </p:nvSpPr>
          <p:spPr bwMode="auto">
            <a:xfrm>
              <a:off x="703" y="2210"/>
              <a:ext cx="1359" cy="1021"/>
            </a:xfrm>
            <a:prstGeom prst="rect">
              <a:avLst/>
            </a:prstGeom>
            <a:solidFill>
              <a:srgbClr val="FFFF00"/>
            </a:solid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250" name="AutoShape 240"/>
            <p:cNvSpPr>
              <a:spLocks noChangeArrowheads="1"/>
            </p:cNvSpPr>
            <p:nvPr/>
          </p:nvSpPr>
          <p:spPr bwMode="auto">
            <a:xfrm>
              <a:off x="792" y="3089"/>
              <a:ext cx="128" cy="10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solidFill>
                  <a:prstClr val="black"/>
                </a:solidFill>
              </a:endParaRPr>
            </a:p>
          </p:txBody>
        </p:sp>
        <p:sp>
          <p:nvSpPr>
            <p:cNvPr id="251" name="Rectangle 241"/>
            <p:cNvSpPr>
              <a:spLocks noChangeArrowheads="1"/>
            </p:cNvSpPr>
            <p:nvPr/>
          </p:nvSpPr>
          <p:spPr bwMode="auto">
            <a:xfrm>
              <a:off x="672" y="2210"/>
              <a:ext cx="1359" cy="1021"/>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solidFill>
                  <a:prstClr val="black"/>
                </a:solidFill>
              </a:endParaRPr>
            </a:p>
          </p:txBody>
        </p:sp>
        <p:sp>
          <p:nvSpPr>
            <p:cNvPr id="252" name="Rectangle 242"/>
            <p:cNvSpPr>
              <a:spLocks noChangeArrowheads="1"/>
            </p:cNvSpPr>
            <p:nvPr/>
          </p:nvSpPr>
          <p:spPr bwMode="auto">
            <a:xfrm>
              <a:off x="672" y="2210"/>
              <a:ext cx="1412" cy="1021"/>
            </a:xfrm>
            <a:prstGeom prst="rect">
              <a:avLst/>
            </a:prstGeom>
            <a:solidFill>
              <a:srgbClr val="FFFFCC"/>
            </a:solid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253" name="Oval 243"/>
            <p:cNvSpPr>
              <a:spLocks noChangeArrowheads="1"/>
            </p:cNvSpPr>
            <p:nvPr/>
          </p:nvSpPr>
          <p:spPr bwMode="auto">
            <a:xfrm>
              <a:off x="813" y="2292"/>
              <a:ext cx="1057" cy="881"/>
            </a:xfrm>
            <a:prstGeom prst="ellipse">
              <a:avLst/>
            </a:prstGeom>
            <a:solidFill>
              <a:schemeClr val="bg1"/>
            </a:solidFill>
            <a:ln w="12700">
              <a:solidFill>
                <a:schemeClr val="accent2"/>
              </a:solidFill>
              <a:round/>
              <a:headEnd/>
              <a:tailEnd/>
            </a:ln>
            <a:effectLst/>
          </p:spPr>
          <p:txBody>
            <a:bodyPr wrap="none" anchor="ctr"/>
            <a:lstStyle/>
            <a:p>
              <a:endParaRPr lang="en-US">
                <a:solidFill>
                  <a:prstClr val="black"/>
                </a:solidFill>
              </a:endParaRPr>
            </a:p>
          </p:txBody>
        </p:sp>
        <p:sp>
          <p:nvSpPr>
            <p:cNvPr id="254" name="Arc 244"/>
            <p:cNvSpPr>
              <a:spLocks/>
            </p:cNvSpPr>
            <p:nvPr/>
          </p:nvSpPr>
          <p:spPr bwMode="auto">
            <a:xfrm rot="6681726" flipH="1">
              <a:off x="1209" y="2241"/>
              <a:ext cx="362" cy="704"/>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solidFill>
                  <a:prstClr val="black"/>
                </a:solidFill>
              </a:endParaRPr>
            </a:p>
          </p:txBody>
        </p:sp>
        <p:sp>
          <p:nvSpPr>
            <p:cNvPr id="255" name="Text Box 245"/>
            <p:cNvSpPr txBox="1">
              <a:spLocks noChangeArrowheads="1"/>
            </p:cNvSpPr>
            <p:nvPr/>
          </p:nvSpPr>
          <p:spPr bwMode="auto">
            <a:xfrm rot="19393140">
              <a:off x="982" y="2273"/>
              <a:ext cx="360" cy="212"/>
            </a:xfrm>
            <a:prstGeom prst="rect">
              <a:avLst/>
            </a:prstGeom>
            <a:noFill/>
            <a:ln w="3175">
              <a:noFill/>
              <a:miter lim="800000"/>
              <a:headEnd/>
              <a:tailEnd/>
            </a:ln>
            <a:effectLst/>
          </p:spPr>
          <p:txBody>
            <a:bodyPr>
              <a:spAutoFit/>
            </a:bodyPr>
            <a:lstStyle/>
            <a:p>
              <a:pPr algn="ctr"/>
              <a:r>
                <a:rPr lang="en-US" sz="1600">
                  <a:solidFill>
                    <a:prstClr val="black"/>
                  </a:solidFill>
                  <a:latin typeface=".VnTime" pitchFamily="34" charset="0"/>
                </a:rPr>
                <a:t>0,5</a:t>
              </a:r>
            </a:p>
          </p:txBody>
        </p:sp>
        <p:sp>
          <p:nvSpPr>
            <p:cNvPr id="256" name="Line 246"/>
            <p:cNvSpPr>
              <a:spLocks noChangeShapeType="1"/>
            </p:cNvSpPr>
            <p:nvPr/>
          </p:nvSpPr>
          <p:spPr bwMode="auto">
            <a:xfrm rot="300000">
              <a:off x="1396" y="2413"/>
              <a:ext cx="0" cy="34"/>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57" name="Line 247"/>
            <p:cNvSpPr>
              <a:spLocks noChangeShapeType="1"/>
            </p:cNvSpPr>
            <p:nvPr/>
          </p:nvSpPr>
          <p:spPr bwMode="auto">
            <a:xfrm rot="900000">
              <a:off x="1459" y="2422"/>
              <a:ext cx="0" cy="35"/>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58" name="Line 248"/>
            <p:cNvSpPr>
              <a:spLocks noChangeShapeType="1"/>
            </p:cNvSpPr>
            <p:nvPr/>
          </p:nvSpPr>
          <p:spPr bwMode="auto">
            <a:xfrm rot="1500000">
              <a:off x="1515" y="2442"/>
              <a:ext cx="0" cy="81"/>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259" name="Line 249"/>
            <p:cNvSpPr>
              <a:spLocks noChangeShapeType="1"/>
            </p:cNvSpPr>
            <p:nvPr/>
          </p:nvSpPr>
          <p:spPr bwMode="auto">
            <a:xfrm rot="2100000">
              <a:off x="1576" y="2473"/>
              <a:ext cx="0" cy="35"/>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0" name="Line 250"/>
            <p:cNvSpPr>
              <a:spLocks noChangeShapeType="1"/>
            </p:cNvSpPr>
            <p:nvPr/>
          </p:nvSpPr>
          <p:spPr bwMode="auto">
            <a:xfrm rot="2700000">
              <a:off x="1627" y="2506"/>
              <a:ext cx="0" cy="44"/>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1" name="Line 251"/>
            <p:cNvSpPr>
              <a:spLocks noChangeShapeType="1"/>
            </p:cNvSpPr>
            <p:nvPr/>
          </p:nvSpPr>
          <p:spPr bwMode="auto">
            <a:xfrm rot="18900000">
              <a:off x="1091" y="2509"/>
              <a:ext cx="0" cy="36"/>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2" name="Line 252"/>
            <p:cNvSpPr>
              <a:spLocks noChangeShapeType="1"/>
            </p:cNvSpPr>
            <p:nvPr/>
          </p:nvSpPr>
          <p:spPr bwMode="auto">
            <a:xfrm rot="19500000">
              <a:off x="1142" y="2475"/>
              <a:ext cx="0" cy="34"/>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3" name="Line 253"/>
            <p:cNvSpPr>
              <a:spLocks noChangeShapeType="1"/>
            </p:cNvSpPr>
            <p:nvPr/>
          </p:nvSpPr>
          <p:spPr bwMode="auto">
            <a:xfrm rot="20100000" flipH="1">
              <a:off x="1202" y="2443"/>
              <a:ext cx="4" cy="50"/>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264" name="Line 254"/>
            <p:cNvSpPr>
              <a:spLocks noChangeShapeType="1"/>
            </p:cNvSpPr>
            <p:nvPr/>
          </p:nvSpPr>
          <p:spPr bwMode="auto">
            <a:xfrm rot="20700000">
              <a:off x="1257" y="2426"/>
              <a:ext cx="0" cy="36"/>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5" name="Line 255"/>
            <p:cNvSpPr>
              <a:spLocks noChangeShapeType="1"/>
            </p:cNvSpPr>
            <p:nvPr/>
          </p:nvSpPr>
          <p:spPr bwMode="auto">
            <a:xfrm rot="21300000">
              <a:off x="1325" y="2414"/>
              <a:ext cx="0" cy="35"/>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6" name="Line 256"/>
            <p:cNvSpPr>
              <a:spLocks noChangeShapeType="1"/>
            </p:cNvSpPr>
            <p:nvPr/>
          </p:nvSpPr>
          <p:spPr bwMode="auto">
            <a:xfrm rot="49500000">
              <a:off x="1028" y="2622"/>
              <a:ext cx="0" cy="10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267" name="Line 257"/>
            <p:cNvSpPr>
              <a:spLocks noChangeShapeType="1"/>
            </p:cNvSpPr>
            <p:nvPr/>
          </p:nvSpPr>
          <p:spPr bwMode="auto">
            <a:xfrm rot="39300000">
              <a:off x="1020" y="2597"/>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8" name="Line 258"/>
            <p:cNvSpPr>
              <a:spLocks noChangeShapeType="1"/>
            </p:cNvSpPr>
            <p:nvPr/>
          </p:nvSpPr>
          <p:spPr bwMode="auto">
            <a:xfrm rot="39900000">
              <a:off x="1051" y="2548"/>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69" name="Line 259"/>
            <p:cNvSpPr>
              <a:spLocks noChangeShapeType="1"/>
            </p:cNvSpPr>
            <p:nvPr/>
          </p:nvSpPr>
          <p:spPr bwMode="auto">
            <a:xfrm rot="3300000">
              <a:off x="1664" y="2549"/>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70" name="Line 260"/>
            <p:cNvSpPr>
              <a:spLocks noChangeShapeType="1"/>
            </p:cNvSpPr>
            <p:nvPr/>
          </p:nvSpPr>
          <p:spPr bwMode="auto">
            <a:xfrm rot="3900000">
              <a:off x="1696" y="2594"/>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271" name="Line 261"/>
            <p:cNvSpPr>
              <a:spLocks noChangeShapeType="1"/>
            </p:cNvSpPr>
            <p:nvPr/>
          </p:nvSpPr>
          <p:spPr bwMode="auto">
            <a:xfrm rot="4500000">
              <a:off x="1696" y="2628"/>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272" name="Text Box 262"/>
            <p:cNvSpPr txBox="1">
              <a:spLocks noChangeArrowheads="1"/>
            </p:cNvSpPr>
            <p:nvPr/>
          </p:nvSpPr>
          <p:spPr bwMode="auto">
            <a:xfrm rot="17403252">
              <a:off x="800" y="2559"/>
              <a:ext cx="271" cy="212"/>
            </a:xfrm>
            <a:prstGeom prst="rect">
              <a:avLst/>
            </a:prstGeom>
            <a:noFill/>
            <a:ln w="12700">
              <a:noFill/>
              <a:miter lim="800000"/>
              <a:headEnd/>
              <a:tailEnd/>
            </a:ln>
            <a:effectLst/>
          </p:spPr>
          <p:txBody>
            <a:bodyPr>
              <a:spAutoFit/>
            </a:bodyPr>
            <a:lstStyle/>
            <a:p>
              <a:pPr algn="ctr"/>
              <a:r>
                <a:rPr lang="en-US" sz="1600">
                  <a:solidFill>
                    <a:prstClr val="black"/>
                  </a:solidFill>
                  <a:latin typeface="Times New Roman" pitchFamily="18" charset="0"/>
                </a:rPr>
                <a:t>0</a:t>
              </a:r>
              <a:endParaRPr lang="en-US" sz="1600">
                <a:solidFill>
                  <a:prstClr val="black"/>
                </a:solidFill>
              </a:endParaRPr>
            </a:p>
          </p:txBody>
        </p:sp>
        <p:sp>
          <p:nvSpPr>
            <p:cNvPr id="273" name="Text Box 263"/>
            <p:cNvSpPr txBox="1">
              <a:spLocks noChangeArrowheads="1"/>
            </p:cNvSpPr>
            <p:nvPr/>
          </p:nvSpPr>
          <p:spPr bwMode="auto">
            <a:xfrm rot="1500000">
              <a:off x="1389" y="2311"/>
              <a:ext cx="334" cy="212"/>
            </a:xfrm>
            <a:prstGeom prst="rect">
              <a:avLst/>
            </a:prstGeom>
            <a:noFill/>
            <a:ln w="12700">
              <a:noFill/>
              <a:miter lim="800000"/>
              <a:headEnd/>
              <a:tailEnd/>
            </a:ln>
            <a:effectLst/>
          </p:spPr>
          <p:txBody>
            <a:bodyPr>
              <a:spAutoFit/>
            </a:bodyPr>
            <a:lstStyle/>
            <a:p>
              <a:pPr algn="ctr"/>
              <a:r>
                <a:rPr lang="en-US" sz="1600">
                  <a:solidFill>
                    <a:prstClr val="black"/>
                  </a:solidFill>
                </a:rPr>
                <a:t>1</a:t>
              </a:r>
            </a:p>
          </p:txBody>
        </p:sp>
        <p:sp>
          <p:nvSpPr>
            <p:cNvPr id="274" name="Text Box 264"/>
            <p:cNvSpPr txBox="1">
              <a:spLocks noChangeArrowheads="1"/>
            </p:cNvSpPr>
            <p:nvPr/>
          </p:nvSpPr>
          <p:spPr bwMode="auto">
            <a:xfrm rot="4500000">
              <a:off x="1609" y="2547"/>
              <a:ext cx="410" cy="212"/>
            </a:xfrm>
            <a:prstGeom prst="rect">
              <a:avLst/>
            </a:prstGeom>
            <a:noFill/>
            <a:ln w="12700">
              <a:noFill/>
              <a:miter lim="800000"/>
              <a:headEnd/>
              <a:tailEnd/>
            </a:ln>
            <a:effectLst/>
          </p:spPr>
          <p:txBody>
            <a:bodyPr>
              <a:spAutoFit/>
            </a:bodyPr>
            <a:lstStyle/>
            <a:p>
              <a:pPr algn="ctr"/>
              <a:r>
                <a:rPr lang="en-US" sz="1600">
                  <a:solidFill>
                    <a:prstClr val="black"/>
                  </a:solidFill>
                </a:rPr>
                <a:t>1,5</a:t>
              </a:r>
            </a:p>
          </p:txBody>
        </p:sp>
        <p:sp>
          <p:nvSpPr>
            <p:cNvPr id="275" name="Text Box 265"/>
            <p:cNvSpPr txBox="1">
              <a:spLocks noChangeArrowheads="1"/>
            </p:cNvSpPr>
            <p:nvPr/>
          </p:nvSpPr>
          <p:spPr bwMode="auto">
            <a:xfrm>
              <a:off x="1067" y="2542"/>
              <a:ext cx="574" cy="231"/>
            </a:xfrm>
            <a:prstGeom prst="rect">
              <a:avLst/>
            </a:prstGeom>
            <a:noFill/>
            <a:ln w="9525">
              <a:noFill/>
              <a:miter lim="800000"/>
              <a:headEnd/>
              <a:tailEnd/>
            </a:ln>
            <a:effectLst/>
          </p:spPr>
          <p:txBody>
            <a:bodyPr>
              <a:spAutoFit/>
            </a:bodyPr>
            <a:lstStyle/>
            <a:p>
              <a:pPr algn="ctr"/>
              <a:r>
                <a:rPr lang="en-US">
                  <a:solidFill>
                    <a:prstClr val="black"/>
                  </a:solidFill>
                </a:rPr>
                <a:t>A</a:t>
              </a:r>
            </a:p>
          </p:txBody>
        </p:sp>
        <p:sp>
          <p:nvSpPr>
            <p:cNvPr id="276" name="AutoShape 266"/>
            <p:cNvSpPr>
              <a:spLocks noChangeArrowheads="1"/>
            </p:cNvSpPr>
            <p:nvPr/>
          </p:nvSpPr>
          <p:spPr bwMode="auto">
            <a:xfrm rot="10800000">
              <a:off x="913" y="2405"/>
              <a:ext cx="887" cy="69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solidFill>
                  <a:prstClr val="black"/>
                </a:solidFill>
              </a:endParaRPr>
            </a:p>
          </p:txBody>
        </p:sp>
        <p:sp>
          <p:nvSpPr>
            <p:cNvPr id="277" name="Rectangle 267"/>
            <p:cNvSpPr>
              <a:spLocks noChangeArrowheads="1"/>
            </p:cNvSpPr>
            <p:nvPr/>
          </p:nvSpPr>
          <p:spPr bwMode="auto">
            <a:xfrm>
              <a:off x="703" y="2799"/>
              <a:ext cx="1334" cy="411"/>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solidFill>
                  <a:prstClr val="black"/>
                </a:solidFill>
              </a:endParaRPr>
            </a:p>
          </p:txBody>
        </p:sp>
        <p:sp>
          <p:nvSpPr>
            <p:cNvPr id="278" name="AutoShape 268"/>
            <p:cNvSpPr>
              <a:spLocks noChangeArrowheads="1"/>
            </p:cNvSpPr>
            <p:nvPr/>
          </p:nvSpPr>
          <p:spPr bwMode="auto">
            <a:xfrm>
              <a:off x="1326" y="2864"/>
              <a:ext cx="55" cy="46"/>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solidFill>
                  <a:prstClr val="black"/>
                </a:solidFill>
              </a:endParaRPr>
            </a:p>
          </p:txBody>
        </p:sp>
        <p:grpSp>
          <p:nvGrpSpPr>
            <p:cNvPr id="279" name="Group 269"/>
            <p:cNvGrpSpPr>
              <a:grpSpLocks/>
            </p:cNvGrpSpPr>
            <p:nvPr/>
          </p:nvGrpSpPr>
          <p:grpSpPr bwMode="auto">
            <a:xfrm>
              <a:off x="1306" y="2850"/>
              <a:ext cx="95" cy="38"/>
              <a:chOff x="2838" y="2415"/>
              <a:chExt cx="86" cy="40"/>
            </a:xfrm>
          </p:grpSpPr>
          <p:sp>
            <p:nvSpPr>
              <p:cNvPr id="291" name="Arc 270"/>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solidFill>
                    <a:prstClr val="black"/>
                  </a:solidFill>
                </a:endParaRPr>
              </a:p>
            </p:txBody>
          </p:sp>
          <p:sp>
            <p:nvSpPr>
              <p:cNvPr id="292" name="Freeform 271"/>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sp>
            <p:nvSpPr>
              <p:cNvPr id="293" name="Freeform 272"/>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grpSp>
        <p:sp>
          <p:nvSpPr>
            <p:cNvPr id="280" name="Oval 273"/>
            <p:cNvSpPr>
              <a:spLocks noChangeArrowheads="1"/>
            </p:cNvSpPr>
            <p:nvPr/>
          </p:nvSpPr>
          <p:spPr bwMode="auto">
            <a:xfrm>
              <a:off x="1330" y="2736"/>
              <a:ext cx="47" cy="39"/>
            </a:xfrm>
            <a:prstGeom prst="ellipse">
              <a:avLst/>
            </a:prstGeom>
            <a:solidFill>
              <a:srgbClr val="0000FF"/>
            </a:solidFill>
            <a:ln w="6350">
              <a:solidFill>
                <a:srgbClr val="009900"/>
              </a:solidFill>
              <a:round/>
              <a:headEnd/>
              <a:tailEnd/>
            </a:ln>
            <a:effectLst/>
          </p:spPr>
          <p:txBody>
            <a:bodyPr wrap="none" anchor="ctr"/>
            <a:lstStyle/>
            <a:p>
              <a:pPr algn="ctr"/>
              <a:endParaRPr lang="vi-VN">
                <a:solidFill>
                  <a:prstClr val="black"/>
                </a:solidFill>
              </a:endParaRPr>
            </a:p>
          </p:txBody>
        </p:sp>
        <p:sp>
          <p:nvSpPr>
            <p:cNvPr id="281" name="Oval 274"/>
            <p:cNvSpPr>
              <a:spLocks noChangeArrowheads="1"/>
            </p:cNvSpPr>
            <p:nvPr/>
          </p:nvSpPr>
          <p:spPr bwMode="auto">
            <a:xfrm>
              <a:off x="792" y="3089"/>
              <a:ext cx="121" cy="99"/>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282" name="Oval 275"/>
            <p:cNvSpPr>
              <a:spLocks noChangeArrowheads="1"/>
            </p:cNvSpPr>
            <p:nvPr/>
          </p:nvSpPr>
          <p:spPr bwMode="auto">
            <a:xfrm>
              <a:off x="1756" y="3089"/>
              <a:ext cx="121" cy="99"/>
            </a:xfrm>
            <a:prstGeom prst="ellipse">
              <a:avLst/>
            </a:prstGeom>
            <a:solidFill>
              <a:schemeClr val="tx1"/>
            </a:solidFill>
            <a:ln w="9525">
              <a:solidFill>
                <a:schemeClr val="tx1"/>
              </a:solidFill>
              <a:round/>
              <a:headEnd/>
              <a:tailEnd/>
            </a:ln>
            <a:effectLst/>
          </p:spPr>
          <p:txBody>
            <a:bodyPr wrap="none" anchor="ctr"/>
            <a:lstStyle/>
            <a:p>
              <a:endParaRPr lang="en-US">
                <a:solidFill>
                  <a:prstClr val="black"/>
                </a:solidFill>
              </a:endParaRPr>
            </a:p>
          </p:txBody>
        </p:sp>
        <p:sp>
          <p:nvSpPr>
            <p:cNvPr id="283" name="Text Box 276"/>
            <p:cNvSpPr txBox="1">
              <a:spLocks noChangeArrowheads="1"/>
            </p:cNvSpPr>
            <p:nvPr/>
          </p:nvSpPr>
          <p:spPr bwMode="auto">
            <a:xfrm>
              <a:off x="813" y="2949"/>
              <a:ext cx="330" cy="288"/>
            </a:xfrm>
            <a:prstGeom prst="rect">
              <a:avLst/>
            </a:prstGeom>
            <a:noFill/>
            <a:ln w="9525">
              <a:noFill/>
              <a:miter lim="800000"/>
              <a:headEnd/>
              <a:tailEnd/>
            </a:ln>
            <a:effectLst/>
          </p:spPr>
          <p:txBody>
            <a:bodyPr>
              <a:spAutoFit/>
            </a:bodyPr>
            <a:lstStyle/>
            <a:p>
              <a:pPr>
                <a:spcBef>
                  <a:spcPct val="50000"/>
                </a:spcBef>
              </a:pPr>
              <a:r>
                <a:rPr lang="en-US" sz="2400">
                  <a:solidFill>
                    <a:prstClr val="black"/>
                  </a:solidFill>
                </a:rPr>
                <a:t>+</a:t>
              </a:r>
            </a:p>
          </p:txBody>
        </p:sp>
        <p:sp>
          <p:nvSpPr>
            <p:cNvPr id="284" name="Text Box 277"/>
            <p:cNvSpPr txBox="1">
              <a:spLocks noChangeArrowheads="1"/>
            </p:cNvSpPr>
            <p:nvPr/>
          </p:nvSpPr>
          <p:spPr bwMode="auto">
            <a:xfrm>
              <a:off x="1613" y="2908"/>
              <a:ext cx="330" cy="288"/>
            </a:xfrm>
            <a:prstGeom prst="rect">
              <a:avLst/>
            </a:prstGeom>
            <a:noFill/>
            <a:ln w="9525">
              <a:noFill/>
              <a:miter lim="800000"/>
              <a:headEnd/>
              <a:tailEnd/>
            </a:ln>
            <a:effectLst/>
          </p:spPr>
          <p:txBody>
            <a:bodyPr>
              <a:spAutoFit/>
            </a:bodyPr>
            <a:lstStyle/>
            <a:p>
              <a:pPr>
                <a:spcBef>
                  <a:spcPct val="50000"/>
                </a:spcBef>
              </a:pPr>
              <a:r>
                <a:rPr lang="en-US" sz="2400" dirty="0">
                  <a:solidFill>
                    <a:prstClr val="black"/>
                  </a:solidFill>
                </a:rPr>
                <a:t>-</a:t>
              </a:r>
            </a:p>
          </p:txBody>
        </p:sp>
        <p:sp>
          <p:nvSpPr>
            <p:cNvPr id="285" name="Text Box 278"/>
            <p:cNvSpPr txBox="1">
              <a:spLocks noChangeArrowheads="1"/>
            </p:cNvSpPr>
            <p:nvPr/>
          </p:nvSpPr>
          <p:spPr bwMode="auto">
            <a:xfrm>
              <a:off x="1237" y="2909"/>
              <a:ext cx="376"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286" name="Rectangle 279"/>
            <p:cNvSpPr>
              <a:spLocks noChangeArrowheads="1"/>
            </p:cNvSpPr>
            <p:nvPr/>
          </p:nvSpPr>
          <p:spPr bwMode="auto">
            <a:xfrm>
              <a:off x="703" y="2251"/>
              <a:ext cx="1342" cy="534"/>
            </a:xfrm>
            <a:prstGeom prst="rect">
              <a:avLst/>
            </a:prstGeom>
            <a:noFill/>
            <a:ln w="28575">
              <a:solidFill>
                <a:srgbClr val="0000CC"/>
              </a:solidFill>
              <a:miter lim="800000"/>
              <a:headEnd/>
              <a:tailEnd/>
            </a:ln>
            <a:effectLst/>
          </p:spPr>
          <p:txBody>
            <a:bodyPr wrap="none" anchor="ctr"/>
            <a:lstStyle/>
            <a:p>
              <a:pPr algn="ctr"/>
              <a:endParaRPr lang="vi-VN">
                <a:solidFill>
                  <a:prstClr val="black"/>
                </a:solidFill>
              </a:endParaRPr>
            </a:p>
          </p:txBody>
        </p:sp>
        <p:grpSp>
          <p:nvGrpSpPr>
            <p:cNvPr id="287" name="Group 291"/>
            <p:cNvGrpSpPr>
              <a:grpSpLocks/>
            </p:cNvGrpSpPr>
            <p:nvPr/>
          </p:nvGrpSpPr>
          <p:grpSpPr bwMode="auto">
            <a:xfrm rot="-1062720">
              <a:off x="1048" y="2580"/>
              <a:ext cx="581" cy="343"/>
              <a:chOff x="1680" y="1440"/>
              <a:chExt cx="592" cy="400"/>
            </a:xfrm>
          </p:grpSpPr>
          <p:sp>
            <p:nvSpPr>
              <p:cNvPr id="288" name="Oval 29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solidFill>
                    <a:prstClr val="black"/>
                  </a:solidFill>
                </a:endParaRPr>
              </a:p>
            </p:txBody>
          </p:sp>
          <p:sp>
            <p:nvSpPr>
              <p:cNvPr id="289" name="Line 29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solidFill>
                    <a:prstClr val="black"/>
                  </a:solidFill>
                </a:endParaRPr>
              </a:p>
            </p:txBody>
          </p:sp>
          <p:sp>
            <p:nvSpPr>
              <p:cNvPr id="290" name="Line 29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grpSp>
      </p:grpSp>
      <p:sp>
        <p:nvSpPr>
          <p:cNvPr id="294" name="Line 297"/>
          <p:cNvSpPr>
            <a:spLocks noChangeShapeType="1"/>
          </p:cNvSpPr>
          <p:nvPr/>
        </p:nvSpPr>
        <p:spPr bwMode="auto">
          <a:xfrm>
            <a:off x="5667654" y="5214359"/>
            <a:ext cx="971550" cy="0"/>
          </a:xfrm>
          <a:prstGeom prst="line">
            <a:avLst/>
          </a:prstGeom>
          <a:noFill/>
          <a:ln w="57150">
            <a:solidFill>
              <a:srgbClr val="660033"/>
            </a:solidFill>
            <a:round/>
            <a:headEnd type="oval" w="med" len="med"/>
            <a:tailEnd type="oval" w="med" len="med"/>
          </a:ln>
          <a:effectLst/>
        </p:spPr>
        <p:txBody>
          <a:bodyPr/>
          <a:lstStyle/>
          <a:p>
            <a:endParaRPr lang="en-US">
              <a:solidFill>
                <a:prstClr val="black"/>
              </a:solidFill>
            </a:endParaRPr>
          </a:p>
        </p:txBody>
      </p:sp>
      <p:sp>
        <p:nvSpPr>
          <p:cNvPr id="295" name="Line 300"/>
          <p:cNvSpPr>
            <a:spLocks noChangeShapeType="1"/>
          </p:cNvSpPr>
          <p:nvPr/>
        </p:nvSpPr>
        <p:spPr bwMode="auto">
          <a:xfrm>
            <a:off x="5642255" y="4496809"/>
            <a:ext cx="598487" cy="0"/>
          </a:xfrm>
          <a:prstGeom prst="line">
            <a:avLst/>
          </a:prstGeom>
          <a:noFill/>
          <a:ln w="57150">
            <a:solidFill>
              <a:srgbClr val="660033"/>
            </a:solidFill>
            <a:round/>
            <a:headEnd/>
            <a:tailEnd/>
          </a:ln>
          <a:effectLst/>
        </p:spPr>
        <p:txBody>
          <a:bodyPr/>
          <a:lstStyle/>
          <a:p>
            <a:endParaRPr lang="en-US">
              <a:solidFill>
                <a:prstClr val="black"/>
              </a:solidFill>
            </a:endParaRPr>
          </a:p>
        </p:txBody>
      </p:sp>
      <p:sp>
        <p:nvSpPr>
          <p:cNvPr id="296" name="Line 301"/>
          <p:cNvSpPr>
            <a:spLocks noChangeShapeType="1"/>
          </p:cNvSpPr>
          <p:nvPr/>
        </p:nvSpPr>
        <p:spPr bwMode="auto">
          <a:xfrm>
            <a:off x="7909204" y="4485697"/>
            <a:ext cx="596900" cy="0"/>
          </a:xfrm>
          <a:prstGeom prst="line">
            <a:avLst/>
          </a:prstGeom>
          <a:noFill/>
          <a:ln w="57150">
            <a:solidFill>
              <a:srgbClr val="660033"/>
            </a:solidFill>
            <a:round/>
            <a:headEnd/>
            <a:tailEnd/>
          </a:ln>
          <a:effectLst/>
        </p:spPr>
        <p:txBody>
          <a:bodyPr/>
          <a:lstStyle/>
          <a:p>
            <a:endParaRPr lang="en-US">
              <a:solidFill>
                <a:prstClr val="black"/>
              </a:solidFill>
            </a:endParaRPr>
          </a:p>
        </p:txBody>
      </p:sp>
      <p:grpSp>
        <p:nvGrpSpPr>
          <p:cNvPr id="297" name="Group 302"/>
          <p:cNvGrpSpPr>
            <a:grpSpLocks/>
          </p:cNvGrpSpPr>
          <p:nvPr/>
        </p:nvGrpSpPr>
        <p:grpSpPr bwMode="auto">
          <a:xfrm>
            <a:off x="5966104" y="3061710"/>
            <a:ext cx="2178050" cy="1560513"/>
            <a:chOff x="2592" y="1680"/>
            <a:chExt cx="1400" cy="1148"/>
          </a:xfrm>
        </p:grpSpPr>
        <p:sp>
          <p:nvSpPr>
            <p:cNvPr id="298" name="Text Box 303"/>
            <p:cNvSpPr txBox="1">
              <a:spLocks noChangeArrowheads="1"/>
            </p:cNvSpPr>
            <p:nvPr/>
          </p:nvSpPr>
          <p:spPr bwMode="auto">
            <a:xfrm>
              <a:off x="3455" y="1775"/>
              <a:ext cx="386" cy="272"/>
            </a:xfrm>
            <a:prstGeom prst="rect">
              <a:avLst/>
            </a:prstGeom>
            <a:noFill/>
            <a:ln w="9525">
              <a:noFill/>
              <a:miter lim="800000"/>
              <a:headEnd/>
              <a:tailEnd/>
            </a:ln>
            <a:effectLst/>
          </p:spPr>
          <p:txBody>
            <a:bodyPr>
              <a:spAutoFit/>
            </a:bodyPr>
            <a:lstStyle/>
            <a:p>
              <a:pPr>
                <a:spcBef>
                  <a:spcPct val="50000"/>
                </a:spcBef>
              </a:pPr>
              <a:r>
                <a:rPr lang="en-US">
                  <a:solidFill>
                    <a:prstClr val="black"/>
                  </a:solidFill>
                  <a:latin typeface=".VnTimeH" pitchFamily="34" charset="0"/>
                </a:rPr>
                <a:t>K</a:t>
              </a:r>
            </a:p>
          </p:txBody>
        </p:sp>
        <p:sp>
          <p:nvSpPr>
            <p:cNvPr id="299" name="Oval 304"/>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solidFill>
                  <a:prstClr val="black"/>
                </a:solidFill>
              </a:endParaRPr>
            </a:p>
          </p:txBody>
        </p:sp>
        <p:sp>
          <p:nvSpPr>
            <p:cNvPr id="300" name="Rectangle 305"/>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solidFill>
                  <a:prstClr val="black"/>
                </a:solidFill>
              </a:endParaRPr>
            </a:p>
          </p:txBody>
        </p:sp>
        <p:sp>
          <p:nvSpPr>
            <p:cNvPr id="301" name="Rectangle 306"/>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302" name="Rectangle 307"/>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solidFill>
                  <a:prstClr val="black"/>
                </a:solidFill>
              </a:endParaRPr>
            </a:p>
          </p:txBody>
        </p:sp>
        <p:sp>
          <p:nvSpPr>
            <p:cNvPr id="303" name="Oval 308"/>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solidFill>
                  <a:prstClr val="black"/>
                </a:solidFill>
              </a:endParaRPr>
            </a:p>
          </p:txBody>
        </p:sp>
        <p:sp>
          <p:nvSpPr>
            <p:cNvPr id="304" name="Text Box 309"/>
            <p:cNvSpPr txBox="1">
              <a:spLocks noChangeArrowheads="1"/>
            </p:cNvSpPr>
            <p:nvPr/>
          </p:nvSpPr>
          <p:spPr bwMode="auto">
            <a:xfrm rot="810395">
              <a:off x="3544" y="1933"/>
              <a:ext cx="253" cy="202"/>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solidFill>
                  <a:prstClr val="black"/>
                </a:solidFill>
              </a:endParaRPr>
            </a:p>
          </p:txBody>
        </p:sp>
        <p:sp>
          <p:nvSpPr>
            <p:cNvPr id="305" name="Oval 310"/>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solidFill>
                  <a:prstClr val="black"/>
                </a:solidFill>
              </a:endParaRPr>
            </a:p>
          </p:txBody>
        </p:sp>
        <p:sp>
          <p:nvSpPr>
            <p:cNvPr id="306" name="Arc 311"/>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solidFill>
                  <a:prstClr val="black"/>
                </a:solidFill>
              </a:endParaRPr>
            </a:p>
          </p:txBody>
        </p:sp>
        <p:sp>
          <p:nvSpPr>
            <p:cNvPr id="307" name="Line 312"/>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08" name="Text Box 313"/>
            <p:cNvSpPr txBox="1">
              <a:spLocks noChangeArrowheads="1"/>
            </p:cNvSpPr>
            <p:nvPr/>
          </p:nvSpPr>
          <p:spPr bwMode="auto">
            <a:xfrm rot="-466213">
              <a:off x="3155" y="1747"/>
              <a:ext cx="249" cy="202"/>
            </a:xfrm>
            <a:prstGeom prst="rect">
              <a:avLst/>
            </a:prstGeom>
            <a:noFill/>
            <a:ln w="3175">
              <a:noFill/>
              <a:miter lim="800000"/>
              <a:headEnd/>
              <a:tailEnd/>
            </a:ln>
            <a:effectLst/>
          </p:spPr>
          <p:txBody>
            <a:bodyPr>
              <a:spAutoFit/>
            </a:bodyPr>
            <a:lstStyle/>
            <a:p>
              <a:pPr algn="ctr"/>
              <a:r>
                <a:rPr lang="en-US" sz="1200">
                  <a:solidFill>
                    <a:prstClr val="black"/>
                  </a:solidFill>
                </a:rPr>
                <a:t>3</a:t>
              </a:r>
            </a:p>
          </p:txBody>
        </p:sp>
        <p:sp>
          <p:nvSpPr>
            <p:cNvPr id="309" name="Text Box 314"/>
            <p:cNvSpPr txBox="1">
              <a:spLocks noChangeArrowheads="1"/>
            </p:cNvSpPr>
            <p:nvPr/>
          </p:nvSpPr>
          <p:spPr bwMode="auto">
            <a:xfrm rot="20100000">
              <a:off x="2919" y="1807"/>
              <a:ext cx="341"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solidFill>
                  <a:prstClr val="black"/>
                </a:solidFill>
              </a:endParaRPr>
            </a:p>
          </p:txBody>
        </p:sp>
        <p:sp>
          <p:nvSpPr>
            <p:cNvPr id="310" name="Line 315"/>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1" name="Line 316"/>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2" name="Line 317"/>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3" name="Line 318"/>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4" name="Line 319"/>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15" name="Line 320"/>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6" name="Line 321"/>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7" name="Line 322"/>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8" name="Line 323"/>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19" name="Line 324"/>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20" name="Line 325"/>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21" name="Line 326"/>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2" name="Line 327"/>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3" name="Line 328"/>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4" name="Line 329"/>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5" name="Line 330"/>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26" name="Line 331"/>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7" name="Line 332"/>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8" name="Line 333"/>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29" name="Line 334"/>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0" name="Line 335"/>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31" name="Line 336"/>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2" name="Line 337"/>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3" name="Line 338"/>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4" name="Line 339"/>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5" name="Line 340"/>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6" name="Line 341"/>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7" name="Line 342"/>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8" name="Line 343"/>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339" name="Line 344"/>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340" name="Text Box 345"/>
            <p:cNvSpPr txBox="1">
              <a:spLocks noChangeArrowheads="1"/>
            </p:cNvSpPr>
            <p:nvPr/>
          </p:nvSpPr>
          <p:spPr bwMode="auto">
            <a:xfrm>
              <a:off x="2673" y="2089"/>
              <a:ext cx="345"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solidFill>
                  <a:prstClr val="black"/>
                </a:solidFill>
              </a:endParaRPr>
            </a:p>
          </p:txBody>
        </p:sp>
        <p:sp>
          <p:nvSpPr>
            <p:cNvPr id="341" name="Text Box 346"/>
            <p:cNvSpPr txBox="1">
              <a:spLocks noChangeArrowheads="1"/>
            </p:cNvSpPr>
            <p:nvPr/>
          </p:nvSpPr>
          <p:spPr bwMode="auto">
            <a:xfrm rot="-2443161">
              <a:off x="2759" y="1932"/>
              <a:ext cx="343" cy="202"/>
            </a:xfrm>
            <a:prstGeom prst="rect">
              <a:avLst/>
            </a:prstGeom>
            <a:noFill/>
            <a:ln w="12700">
              <a:noFill/>
              <a:miter lim="800000"/>
              <a:headEnd/>
              <a:tailEnd/>
            </a:ln>
            <a:effectLst/>
          </p:spPr>
          <p:txBody>
            <a:bodyPr>
              <a:spAutoFit/>
            </a:bodyPr>
            <a:lstStyle/>
            <a:p>
              <a:pPr algn="ctr"/>
              <a:r>
                <a:rPr lang="en-US" sz="1200">
                  <a:solidFill>
                    <a:prstClr val="black"/>
                  </a:solidFill>
                </a:rPr>
                <a:t>1</a:t>
              </a:r>
            </a:p>
          </p:txBody>
        </p:sp>
        <p:sp>
          <p:nvSpPr>
            <p:cNvPr id="342" name="Text Box 347"/>
            <p:cNvSpPr txBox="1">
              <a:spLocks noChangeArrowheads="1"/>
            </p:cNvSpPr>
            <p:nvPr/>
          </p:nvSpPr>
          <p:spPr bwMode="auto">
            <a:xfrm rot="3000000">
              <a:off x="3389" y="1799"/>
              <a:ext cx="307" cy="177"/>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solidFill>
                  <a:prstClr val="black"/>
                </a:solidFill>
              </a:endParaRPr>
            </a:p>
          </p:txBody>
        </p:sp>
        <p:sp>
          <p:nvSpPr>
            <p:cNvPr id="343" name="Text Box 348"/>
            <p:cNvSpPr txBox="1">
              <a:spLocks noChangeArrowheads="1"/>
            </p:cNvSpPr>
            <p:nvPr/>
          </p:nvSpPr>
          <p:spPr bwMode="auto">
            <a:xfrm rot="4500000">
              <a:off x="3604" y="2098"/>
              <a:ext cx="310" cy="178"/>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solidFill>
                  <a:prstClr val="black"/>
                </a:solidFill>
              </a:endParaRPr>
            </a:p>
          </p:txBody>
        </p:sp>
        <p:sp>
          <p:nvSpPr>
            <p:cNvPr id="344" name="Text Box 349"/>
            <p:cNvSpPr txBox="1">
              <a:spLocks noChangeArrowheads="1"/>
            </p:cNvSpPr>
            <p:nvPr/>
          </p:nvSpPr>
          <p:spPr bwMode="auto">
            <a:xfrm>
              <a:off x="2997" y="2051"/>
              <a:ext cx="590" cy="270"/>
            </a:xfrm>
            <a:prstGeom prst="rect">
              <a:avLst/>
            </a:prstGeom>
            <a:noFill/>
            <a:ln w="9525">
              <a:noFill/>
              <a:miter lim="800000"/>
              <a:headEnd/>
              <a:tailEnd/>
            </a:ln>
            <a:effectLst/>
          </p:spPr>
          <p:txBody>
            <a:bodyPr>
              <a:spAutoFit/>
            </a:bodyPr>
            <a:lstStyle/>
            <a:p>
              <a:pPr algn="ctr"/>
              <a:r>
                <a:rPr lang="en-US">
                  <a:solidFill>
                    <a:prstClr val="black"/>
                  </a:solidFill>
                </a:rPr>
                <a:t>V</a:t>
              </a:r>
            </a:p>
          </p:txBody>
        </p:sp>
        <p:sp>
          <p:nvSpPr>
            <p:cNvPr id="345" name="AutoShape 350"/>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solidFill>
                  <a:prstClr val="black"/>
                </a:solidFill>
              </a:endParaRPr>
            </a:p>
          </p:txBody>
        </p:sp>
        <p:sp>
          <p:nvSpPr>
            <p:cNvPr id="346" name="Rectangle 351"/>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solidFill>
                  <a:prstClr val="black"/>
                </a:solidFill>
              </a:endParaRPr>
            </a:p>
          </p:txBody>
        </p:sp>
        <p:sp>
          <p:nvSpPr>
            <p:cNvPr id="347" name="Rectangle 352"/>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solidFill>
                  <a:prstClr val="black"/>
                </a:solidFill>
              </a:endParaRPr>
            </a:p>
          </p:txBody>
        </p:sp>
        <p:sp>
          <p:nvSpPr>
            <p:cNvPr id="348" name="Rectangle 353"/>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349" name="AutoShape 354"/>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solidFill>
                  <a:prstClr val="black"/>
                </a:solidFill>
              </a:endParaRPr>
            </a:p>
          </p:txBody>
        </p:sp>
        <p:sp>
          <p:nvSpPr>
            <p:cNvPr id="350" name="Arc 355"/>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solidFill>
                  <a:prstClr val="black"/>
                </a:solidFill>
              </a:endParaRPr>
            </a:p>
          </p:txBody>
        </p:sp>
        <p:sp>
          <p:nvSpPr>
            <p:cNvPr id="351" name="Freeform 356"/>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sp>
          <p:nvSpPr>
            <p:cNvPr id="352" name="Freeform 357"/>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sp>
          <p:nvSpPr>
            <p:cNvPr id="353" name="AutoShape 358"/>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solidFill>
                  <a:prstClr val="black"/>
                </a:solidFill>
              </a:endParaRPr>
            </a:p>
          </p:txBody>
        </p:sp>
        <p:sp>
          <p:nvSpPr>
            <p:cNvPr id="354" name="Oval 359"/>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355" name="Oval 360"/>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solidFill>
                  <a:prstClr val="black"/>
                </a:solidFill>
              </a:endParaRPr>
            </a:p>
          </p:txBody>
        </p:sp>
        <p:sp>
          <p:nvSpPr>
            <p:cNvPr id="356" name="Text Box 361"/>
            <p:cNvSpPr txBox="1">
              <a:spLocks noChangeArrowheads="1"/>
            </p:cNvSpPr>
            <p:nvPr/>
          </p:nvSpPr>
          <p:spPr bwMode="auto">
            <a:xfrm>
              <a:off x="3600" y="2447"/>
              <a:ext cx="339" cy="337"/>
            </a:xfrm>
            <a:prstGeom prst="rect">
              <a:avLst/>
            </a:prstGeom>
            <a:noFill/>
            <a:ln w="9525">
              <a:noFill/>
              <a:miter lim="800000"/>
              <a:headEnd/>
              <a:tailEnd/>
            </a:ln>
            <a:effectLst/>
          </p:spPr>
          <p:txBody>
            <a:bodyPr>
              <a:spAutoFit/>
            </a:bodyPr>
            <a:lstStyle/>
            <a:p>
              <a:pPr>
                <a:spcBef>
                  <a:spcPct val="50000"/>
                </a:spcBef>
              </a:pPr>
              <a:r>
                <a:rPr lang="en-US" sz="2400">
                  <a:solidFill>
                    <a:prstClr val="black"/>
                  </a:solidFill>
                </a:rPr>
                <a:t>-</a:t>
              </a:r>
            </a:p>
          </p:txBody>
        </p:sp>
        <p:sp>
          <p:nvSpPr>
            <p:cNvPr id="357" name="Text Box 362"/>
            <p:cNvSpPr txBox="1">
              <a:spLocks noChangeArrowheads="1"/>
            </p:cNvSpPr>
            <p:nvPr/>
          </p:nvSpPr>
          <p:spPr bwMode="auto">
            <a:xfrm>
              <a:off x="2737" y="2448"/>
              <a:ext cx="335" cy="337"/>
            </a:xfrm>
            <a:prstGeom prst="rect">
              <a:avLst/>
            </a:prstGeom>
            <a:noFill/>
            <a:ln w="9525">
              <a:noFill/>
              <a:miter lim="800000"/>
              <a:headEnd/>
              <a:tailEnd/>
            </a:ln>
            <a:effectLst/>
          </p:spPr>
          <p:txBody>
            <a:bodyPr>
              <a:spAutoFit/>
            </a:bodyPr>
            <a:lstStyle/>
            <a:p>
              <a:pPr>
                <a:spcBef>
                  <a:spcPct val="50000"/>
                </a:spcBef>
              </a:pPr>
              <a:r>
                <a:rPr lang="en-US" sz="2400">
                  <a:solidFill>
                    <a:prstClr val="black"/>
                  </a:solidFill>
                </a:rPr>
                <a:t>+</a:t>
              </a:r>
            </a:p>
          </p:txBody>
        </p:sp>
      </p:grpSp>
      <p:grpSp>
        <p:nvGrpSpPr>
          <p:cNvPr id="358" name="Group 363"/>
          <p:cNvGrpSpPr>
            <a:grpSpLocks/>
          </p:cNvGrpSpPr>
          <p:nvPr/>
        </p:nvGrpSpPr>
        <p:grpSpPr bwMode="auto">
          <a:xfrm rot="-1062720">
            <a:off x="6563005" y="3639560"/>
            <a:ext cx="922337" cy="542925"/>
            <a:chOff x="1680" y="1440"/>
            <a:chExt cx="592" cy="400"/>
          </a:xfrm>
        </p:grpSpPr>
        <p:sp>
          <p:nvSpPr>
            <p:cNvPr id="359" name="Oval 36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solidFill>
                  <a:prstClr val="black"/>
                </a:solidFill>
              </a:endParaRPr>
            </a:p>
          </p:txBody>
        </p:sp>
        <p:sp>
          <p:nvSpPr>
            <p:cNvPr id="360" name="Line 36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solidFill>
                  <a:prstClr val="black"/>
                </a:solidFill>
              </a:endParaRPr>
            </a:p>
          </p:txBody>
        </p:sp>
        <p:sp>
          <p:nvSpPr>
            <p:cNvPr id="361" name="Line 36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grpSp>
      <p:sp>
        <p:nvSpPr>
          <p:cNvPr id="362" name="Text Box 367"/>
          <p:cNvSpPr txBox="1">
            <a:spLocks noChangeArrowheads="1"/>
          </p:cNvSpPr>
          <p:nvPr/>
        </p:nvSpPr>
        <p:spPr bwMode="auto">
          <a:xfrm>
            <a:off x="4811991" y="4734935"/>
            <a:ext cx="598488" cy="366713"/>
          </a:xfrm>
          <a:prstGeom prst="rect">
            <a:avLst/>
          </a:prstGeom>
          <a:noFill/>
          <a:ln w="9525">
            <a:noFill/>
            <a:miter lim="800000"/>
            <a:headEnd/>
            <a:tailEnd/>
          </a:ln>
          <a:effectLst/>
        </p:spPr>
        <p:txBody>
          <a:bodyPr>
            <a:spAutoFit/>
          </a:bodyPr>
          <a:lstStyle/>
          <a:p>
            <a:pPr>
              <a:spcBef>
                <a:spcPct val="50000"/>
              </a:spcBef>
            </a:pPr>
            <a:r>
              <a:rPr lang="en-US">
                <a:solidFill>
                  <a:prstClr val="black"/>
                </a:solidFill>
                <a:latin typeface=".VnTimeH" pitchFamily="34" charset="0"/>
              </a:rPr>
              <a:t>K</a:t>
            </a:r>
          </a:p>
        </p:txBody>
      </p:sp>
      <p:sp>
        <p:nvSpPr>
          <p:cNvPr id="363" name="Text Box 368"/>
          <p:cNvSpPr txBox="1">
            <a:spLocks noChangeArrowheads="1"/>
          </p:cNvSpPr>
          <p:nvPr/>
        </p:nvSpPr>
        <p:spPr bwMode="auto">
          <a:xfrm>
            <a:off x="6788429" y="4107873"/>
            <a:ext cx="596900" cy="579437"/>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364" name="Line 369"/>
          <p:cNvSpPr>
            <a:spLocks noChangeShapeType="1"/>
          </p:cNvSpPr>
          <p:nvPr/>
        </p:nvSpPr>
        <p:spPr bwMode="auto">
          <a:xfrm>
            <a:off x="2976841" y="4563485"/>
            <a:ext cx="0" cy="650875"/>
          </a:xfrm>
          <a:prstGeom prst="line">
            <a:avLst/>
          </a:prstGeom>
          <a:noFill/>
          <a:ln w="57150">
            <a:solidFill>
              <a:srgbClr val="660033"/>
            </a:solidFill>
            <a:round/>
            <a:headEnd/>
            <a:tailEnd/>
          </a:ln>
          <a:effectLst/>
        </p:spPr>
        <p:txBody>
          <a:bodyPr/>
          <a:lstStyle/>
          <a:p>
            <a:endParaRPr lang="en-US">
              <a:solidFill>
                <a:prstClr val="black"/>
              </a:solidFill>
            </a:endParaRPr>
          </a:p>
        </p:txBody>
      </p:sp>
      <p:sp>
        <p:nvSpPr>
          <p:cNvPr id="365" name="Line 370"/>
          <p:cNvSpPr>
            <a:spLocks noChangeShapeType="1"/>
          </p:cNvSpPr>
          <p:nvPr/>
        </p:nvSpPr>
        <p:spPr bwMode="auto">
          <a:xfrm>
            <a:off x="4546879" y="4552372"/>
            <a:ext cx="671512" cy="0"/>
          </a:xfrm>
          <a:prstGeom prst="line">
            <a:avLst/>
          </a:prstGeom>
          <a:noFill/>
          <a:ln w="57150">
            <a:solidFill>
              <a:srgbClr val="660033"/>
            </a:solidFill>
            <a:round/>
            <a:headEnd/>
            <a:tailEnd/>
          </a:ln>
          <a:effectLst/>
        </p:spPr>
        <p:txBody>
          <a:bodyPr/>
          <a:lstStyle/>
          <a:p>
            <a:endParaRPr lang="en-US">
              <a:solidFill>
                <a:prstClr val="black"/>
              </a:solidFill>
            </a:endParaRPr>
          </a:p>
        </p:txBody>
      </p:sp>
      <p:grpSp>
        <p:nvGrpSpPr>
          <p:cNvPr id="366" name="Group 371"/>
          <p:cNvGrpSpPr>
            <a:grpSpLocks/>
          </p:cNvGrpSpPr>
          <p:nvPr/>
        </p:nvGrpSpPr>
        <p:grpSpPr bwMode="auto">
          <a:xfrm>
            <a:off x="6712230" y="5084184"/>
            <a:ext cx="555625" cy="260350"/>
            <a:chOff x="1248" y="3648"/>
            <a:chExt cx="356" cy="192"/>
          </a:xfrm>
        </p:grpSpPr>
        <p:grpSp>
          <p:nvGrpSpPr>
            <p:cNvPr id="367" name="Group 372"/>
            <p:cNvGrpSpPr>
              <a:grpSpLocks/>
            </p:cNvGrpSpPr>
            <p:nvPr/>
          </p:nvGrpSpPr>
          <p:grpSpPr bwMode="auto">
            <a:xfrm rot="10800000">
              <a:off x="1248" y="3648"/>
              <a:ext cx="356" cy="192"/>
              <a:chOff x="1776" y="1536"/>
              <a:chExt cx="1039" cy="240"/>
            </a:xfrm>
          </p:grpSpPr>
          <p:grpSp>
            <p:nvGrpSpPr>
              <p:cNvPr id="369" name="Group 373"/>
              <p:cNvGrpSpPr>
                <a:grpSpLocks/>
              </p:cNvGrpSpPr>
              <p:nvPr/>
            </p:nvGrpSpPr>
            <p:grpSpPr bwMode="auto">
              <a:xfrm rot="10800000">
                <a:off x="1872" y="1536"/>
                <a:ext cx="816" cy="240"/>
                <a:chOff x="2364" y="2976"/>
                <a:chExt cx="1140" cy="672"/>
              </a:xfrm>
            </p:grpSpPr>
            <p:sp>
              <p:nvSpPr>
                <p:cNvPr id="372" name="Line 37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solidFill>
                      <a:prstClr val="black"/>
                    </a:solidFill>
                  </a:endParaRPr>
                </a:p>
              </p:txBody>
            </p:sp>
            <p:sp>
              <p:nvSpPr>
                <p:cNvPr id="373" name="Rectangle 375"/>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solidFill>
                      <a:prstClr val="black"/>
                    </a:solidFill>
                  </a:endParaRPr>
                </a:p>
              </p:txBody>
            </p:sp>
            <p:sp>
              <p:nvSpPr>
                <p:cNvPr id="374" name="Line 37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75" name="Line 37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76" name="Line 37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370" name="Line 37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71" name="Line 38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368" name="AutoShape 38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solidFill>
                  <a:prstClr val="black"/>
                </a:solidFill>
              </a:endParaRPr>
            </a:p>
          </p:txBody>
        </p:sp>
      </p:grpSp>
      <p:grpSp>
        <p:nvGrpSpPr>
          <p:cNvPr id="377" name="Group 382"/>
          <p:cNvGrpSpPr>
            <a:grpSpLocks/>
          </p:cNvGrpSpPr>
          <p:nvPr/>
        </p:nvGrpSpPr>
        <p:grpSpPr bwMode="auto">
          <a:xfrm>
            <a:off x="7236105" y="5084184"/>
            <a:ext cx="554037" cy="260350"/>
            <a:chOff x="1248" y="3648"/>
            <a:chExt cx="356" cy="192"/>
          </a:xfrm>
        </p:grpSpPr>
        <p:grpSp>
          <p:nvGrpSpPr>
            <p:cNvPr id="378" name="Group 383"/>
            <p:cNvGrpSpPr>
              <a:grpSpLocks/>
            </p:cNvGrpSpPr>
            <p:nvPr/>
          </p:nvGrpSpPr>
          <p:grpSpPr bwMode="auto">
            <a:xfrm rot="10800000">
              <a:off x="1248" y="3648"/>
              <a:ext cx="356" cy="192"/>
              <a:chOff x="1776" y="1536"/>
              <a:chExt cx="1039" cy="240"/>
            </a:xfrm>
          </p:grpSpPr>
          <p:grpSp>
            <p:nvGrpSpPr>
              <p:cNvPr id="380" name="Group 384"/>
              <p:cNvGrpSpPr>
                <a:grpSpLocks/>
              </p:cNvGrpSpPr>
              <p:nvPr/>
            </p:nvGrpSpPr>
            <p:grpSpPr bwMode="auto">
              <a:xfrm rot="10800000">
                <a:off x="1872" y="1536"/>
                <a:ext cx="816" cy="240"/>
                <a:chOff x="2364" y="2976"/>
                <a:chExt cx="1140" cy="672"/>
              </a:xfrm>
            </p:grpSpPr>
            <p:sp>
              <p:nvSpPr>
                <p:cNvPr id="383" name="Line 38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solidFill>
                      <a:prstClr val="black"/>
                    </a:solidFill>
                  </a:endParaRPr>
                </a:p>
              </p:txBody>
            </p:sp>
            <p:sp>
              <p:nvSpPr>
                <p:cNvPr id="384" name="Rectangle 386"/>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solidFill>
                      <a:prstClr val="black"/>
                    </a:solidFill>
                  </a:endParaRPr>
                </a:p>
              </p:txBody>
            </p:sp>
            <p:sp>
              <p:nvSpPr>
                <p:cNvPr id="385" name="Line 38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86" name="Line 38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87" name="Line 38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381" name="Line 39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82" name="Line 39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379" name="AutoShape 39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solidFill>
                  <a:prstClr val="black"/>
                </a:solidFill>
              </a:endParaRPr>
            </a:p>
          </p:txBody>
        </p:sp>
      </p:grpSp>
      <p:grpSp>
        <p:nvGrpSpPr>
          <p:cNvPr id="388" name="Group 393"/>
          <p:cNvGrpSpPr>
            <a:grpSpLocks/>
          </p:cNvGrpSpPr>
          <p:nvPr/>
        </p:nvGrpSpPr>
        <p:grpSpPr bwMode="auto">
          <a:xfrm>
            <a:off x="7759980" y="5084184"/>
            <a:ext cx="554037" cy="260350"/>
            <a:chOff x="1248" y="3648"/>
            <a:chExt cx="356" cy="192"/>
          </a:xfrm>
        </p:grpSpPr>
        <p:grpSp>
          <p:nvGrpSpPr>
            <p:cNvPr id="389" name="Group 394"/>
            <p:cNvGrpSpPr>
              <a:grpSpLocks/>
            </p:cNvGrpSpPr>
            <p:nvPr/>
          </p:nvGrpSpPr>
          <p:grpSpPr bwMode="auto">
            <a:xfrm rot="10800000">
              <a:off x="1248" y="3648"/>
              <a:ext cx="356" cy="192"/>
              <a:chOff x="1776" y="1536"/>
              <a:chExt cx="1039" cy="240"/>
            </a:xfrm>
          </p:grpSpPr>
          <p:grpSp>
            <p:nvGrpSpPr>
              <p:cNvPr id="391" name="Group 395"/>
              <p:cNvGrpSpPr>
                <a:grpSpLocks/>
              </p:cNvGrpSpPr>
              <p:nvPr/>
            </p:nvGrpSpPr>
            <p:grpSpPr bwMode="auto">
              <a:xfrm rot="10800000">
                <a:off x="1872" y="1536"/>
                <a:ext cx="816" cy="240"/>
                <a:chOff x="2364" y="2976"/>
                <a:chExt cx="1140" cy="672"/>
              </a:xfrm>
            </p:grpSpPr>
            <p:sp>
              <p:nvSpPr>
                <p:cNvPr id="394" name="Line 39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solidFill>
                      <a:prstClr val="black"/>
                    </a:solidFill>
                  </a:endParaRPr>
                </a:p>
              </p:txBody>
            </p:sp>
            <p:sp>
              <p:nvSpPr>
                <p:cNvPr id="395" name="Rectangle 397"/>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solidFill>
                      <a:prstClr val="black"/>
                    </a:solidFill>
                  </a:endParaRPr>
                </a:p>
              </p:txBody>
            </p:sp>
            <p:sp>
              <p:nvSpPr>
                <p:cNvPr id="396" name="Line 39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97" name="Line 39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98" name="Line 40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392" name="Line 40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393" name="Line 40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390" name="AutoShape 40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solidFill>
                  <a:prstClr val="black"/>
                </a:solidFill>
              </a:endParaRPr>
            </a:p>
          </p:txBody>
        </p:sp>
      </p:grpSp>
      <p:grpSp>
        <p:nvGrpSpPr>
          <p:cNvPr id="399" name="Group 404"/>
          <p:cNvGrpSpPr>
            <a:grpSpLocks/>
          </p:cNvGrpSpPr>
          <p:nvPr/>
        </p:nvGrpSpPr>
        <p:grpSpPr bwMode="auto">
          <a:xfrm>
            <a:off x="8282266" y="5084184"/>
            <a:ext cx="554038" cy="260350"/>
            <a:chOff x="1248" y="3648"/>
            <a:chExt cx="356" cy="192"/>
          </a:xfrm>
        </p:grpSpPr>
        <p:grpSp>
          <p:nvGrpSpPr>
            <p:cNvPr id="400" name="Group 405"/>
            <p:cNvGrpSpPr>
              <a:grpSpLocks/>
            </p:cNvGrpSpPr>
            <p:nvPr/>
          </p:nvGrpSpPr>
          <p:grpSpPr bwMode="auto">
            <a:xfrm rot="10800000">
              <a:off x="1248" y="3648"/>
              <a:ext cx="356" cy="192"/>
              <a:chOff x="1776" y="1536"/>
              <a:chExt cx="1039" cy="240"/>
            </a:xfrm>
          </p:grpSpPr>
          <p:grpSp>
            <p:nvGrpSpPr>
              <p:cNvPr id="402" name="Group 406"/>
              <p:cNvGrpSpPr>
                <a:grpSpLocks/>
              </p:cNvGrpSpPr>
              <p:nvPr/>
            </p:nvGrpSpPr>
            <p:grpSpPr bwMode="auto">
              <a:xfrm rot="10800000">
                <a:off x="1872" y="1536"/>
                <a:ext cx="816" cy="240"/>
                <a:chOff x="2364" y="2976"/>
                <a:chExt cx="1140" cy="672"/>
              </a:xfrm>
            </p:grpSpPr>
            <p:sp>
              <p:nvSpPr>
                <p:cNvPr id="405" name="Line 40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solidFill>
                      <a:prstClr val="black"/>
                    </a:solidFill>
                  </a:endParaRPr>
                </a:p>
              </p:txBody>
            </p:sp>
            <p:sp>
              <p:nvSpPr>
                <p:cNvPr id="406" name="Rectangle 408"/>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solidFill>
                      <a:prstClr val="black"/>
                    </a:solidFill>
                  </a:endParaRPr>
                </a:p>
              </p:txBody>
            </p:sp>
            <p:sp>
              <p:nvSpPr>
                <p:cNvPr id="407" name="Line 40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408" name="Line 41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409" name="Line 41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403" name="Line 41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sp>
            <p:nvSpPr>
              <p:cNvPr id="404" name="Line 41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solidFill>
                    <a:prstClr val="black"/>
                  </a:solidFill>
                </a:endParaRPr>
              </a:p>
            </p:txBody>
          </p:sp>
        </p:grpSp>
        <p:sp>
          <p:nvSpPr>
            <p:cNvPr id="401" name="AutoShape 41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solidFill>
                  <a:prstClr val="black"/>
                </a:solidFill>
              </a:endParaRPr>
            </a:p>
          </p:txBody>
        </p:sp>
      </p:grpSp>
      <p:grpSp>
        <p:nvGrpSpPr>
          <p:cNvPr id="410" name="Group 415"/>
          <p:cNvGrpSpPr>
            <a:grpSpLocks/>
          </p:cNvGrpSpPr>
          <p:nvPr/>
        </p:nvGrpSpPr>
        <p:grpSpPr bwMode="auto">
          <a:xfrm>
            <a:off x="6150255" y="1991735"/>
            <a:ext cx="1946275" cy="314325"/>
            <a:chOff x="3984" y="912"/>
            <a:chExt cx="1008" cy="144"/>
          </a:xfrm>
        </p:grpSpPr>
        <p:sp>
          <p:nvSpPr>
            <p:cNvPr id="411" name="Line 416"/>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2" name="Line 417"/>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3" name="Line 418"/>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4" name="Line 419"/>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5" name="Line 420"/>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6" name="Line 421"/>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7" name="Line 422"/>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8" name="Line 423"/>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19" name="Line 424"/>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20" name="Line 425"/>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21" name="Line 426"/>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22" name="Line 427"/>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23" name="Line 428"/>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solidFill>
                  <a:prstClr val="black"/>
                </a:solidFill>
              </a:endParaRPr>
            </a:p>
          </p:txBody>
        </p:sp>
        <p:sp>
          <p:nvSpPr>
            <p:cNvPr id="424" name="Line 429"/>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solidFill>
                  <a:prstClr val="black"/>
                </a:solidFill>
              </a:endParaRPr>
            </a:p>
          </p:txBody>
        </p:sp>
      </p:grpSp>
      <p:sp>
        <p:nvSpPr>
          <p:cNvPr id="6" name="TextBox 5"/>
          <p:cNvSpPr txBox="1"/>
          <p:nvPr/>
        </p:nvSpPr>
        <p:spPr>
          <a:xfrm>
            <a:off x="3579823" y="801629"/>
            <a:ext cx="7602154" cy="1077218"/>
          </a:xfrm>
          <a:prstGeom prst="rect">
            <a:avLst/>
          </a:prstGeom>
          <a:noFill/>
        </p:spPr>
        <p:txBody>
          <a:bodyPr wrap="square" rtlCol="0">
            <a:spAutoFit/>
          </a:bodyPr>
          <a:lstStyle/>
          <a:p>
            <a:pPr algn="ctr"/>
            <a:r>
              <a:rPr lang="en-US" sz="3200" dirty="0" smtClean="0">
                <a:solidFill>
                  <a:srgbClr val="FF0000"/>
                </a:solidFill>
                <a:latin typeface="Myriad Pro Black Cond" panose="020B0806030403020204" pitchFamily="34" charset="0"/>
              </a:rPr>
              <a:t>ĐỒ THỊ BIỂU DIỄN SỰ PHỤ THUỘC CƯỜNG ĐỘ DÒNG ĐIỆN VÀO HIỆU ĐIỆN THẾ</a:t>
            </a:r>
            <a:endParaRPr lang="vi-VN" sz="3200" dirty="0">
              <a:solidFill>
                <a:srgbClr val="FF0000"/>
              </a:solidFill>
              <a:latin typeface="Myriad Pro Black Cond" panose="020B0806030403020204" pitchFamily="34" charset="0"/>
            </a:endParaRPr>
          </a:p>
        </p:txBody>
      </p:sp>
    </p:spTree>
    <p:extLst>
      <p:ext uri="{BB962C8B-B14F-4D97-AF65-F5344CB8AC3E}">
        <p14:creationId xmlns:p14="http://schemas.microsoft.com/office/powerpoint/2010/main" val="3174341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296" name="Group 256"/>
          <p:cNvGraphicFramePr>
            <a:graphicFrameLocks noGrp="1"/>
          </p:cNvGraphicFramePr>
          <p:nvPr>
            <p:ph/>
            <p:extLst>
              <p:ext uri="{D42A27DB-BD31-4B8C-83A1-F6EECF244321}">
                <p14:modId xmlns:p14="http://schemas.microsoft.com/office/powerpoint/2010/main" val="3678822945"/>
              </p:ext>
            </p:extLst>
          </p:nvPr>
        </p:nvGraphicFramePr>
        <p:xfrm>
          <a:off x="3038375" y="2521409"/>
          <a:ext cx="5791200" cy="3581398"/>
        </p:xfrm>
        <a:graphic>
          <a:graphicData uri="http://schemas.openxmlformats.org/drawingml/2006/table">
            <a:tbl>
              <a:tblPr/>
              <a:tblGrid>
                <a:gridCol w="1930400">
                  <a:extLst>
                    <a:ext uri="{9D8B030D-6E8A-4147-A177-3AD203B41FA5}">
                      <a16:colId xmlns="" xmlns:a16="http://schemas.microsoft.com/office/drawing/2014/main" val="20000"/>
                    </a:ext>
                  </a:extLst>
                </a:gridCol>
                <a:gridCol w="1930400">
                  <a:extLst>
                    <a:ext uri="{9D8B030D-6E8A-4147-A177-3AD203B41FA5}">
                      <a16:colId xmlns="" xmlns:a16="http://schemas.microsoft.com/office/drawing/2014/main" val="20001"/>
                    </a:ext>
                  </a:extLst>
                </a:gridCol>
                <a:gridCol w="1930400">
                  <a:extLst>
                    <a:ext uri="{9D8B030D-6E8A-4147-A177-3AD203B41FA5}">
                      <a16:colId xmlns="" xmlns:a16="http://schemas.microsoft.com/office/drawing/2014/main" val="20002"/>
                    </a:ext>
                  </a:extLst>
                </a:gridCol>
              </a:tblGrid>
              <a:tr h="9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                          KQ </a:t>
                      </a:r>
                      <a:r>
                        <a:rPr kumimoji="0" lang="vi-VN"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 Lần  đo</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Hi</a:t>
                      </a:r>
                      <a:r>
                        <a:rPr kumimoji="0" lang="vi-VN"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ệu điện thế </a:t>
                      </a:r>
                      <a:r>
                        <a:rPr kumimoji="0" lang="en-US"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 (V)</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C</a:t>
                      </a:r>
                      <a:r>
                        <a:rPr kumimoji="0" lang="vi-VN"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ường độ dòng điện</a:t>
                      </a:r>
                      <a:r>
                        <a:rPr kumimoji="0" lang="en-US" sz="24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 (A)</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FF00"/>
                    </a:solidFill>
                  </a:tcPr>
                </a:tc>
                <a:extLst>
                  <a:ext uri="{0D108BD9-81ED-4DB2-BD59-A6C34878D82A}">
                    <a16:rowId xmlns="" xmlns:a16="http://schemas.microsoft.com/office/drawing/2014/main" val="10000"/>
                  </a:ext>
                </a:extLst>
              </a:tr>
              <a:tr h="5266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rPr>
                        <a:t>1</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rPr>
                        <a:t>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0033"/>
                    </a:solidFill>
                  </a:tcPr>
                </a:tc>
                <a:extLst>
                  <a:ext uri="{0D108BD9-81ED-4DB2-BD59-A6C34878D82A}">
                    <a16:rowId xmlns="" xmlns:a16="http://schemas.microsoft.com/office/drawing/2014/main" val="10001"/>
                  </a:ext>
                </a:extLst>
              </a:tr>
              <a:tr h="5266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rPr>
                        <a:t>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bg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5266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yriad Pro Black Cond" panose="020B0806030403020204" pitchFamily="34" charset="0"/>
                        </a:rPr>
                        <a:t>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tx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3"/>
                  </a:ext>
                </a:extLst>
              </a:tr>
              <a:tr h="5266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Myriad Pro Black Cond" panose="020B0806030403020204" pitchFamily="34" charset="0"/>
                        </a:rPr>
                        <a:t>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bg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bg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FF"/>
                    </a:solidFill>
                  </a:tcPr>
                </a:tc>
                <a:extLst>
                  <a:ext uri="{0D108BD9-81ED-4DB2-BD59-A6C34878D82A}">
                    <a16:rowId xmlns="" xmlns:a16="http://schemas.microsoft.com/office/drawing/2014/main" val="10004"/>
                  </a:ext>
                </a:extLst>
              </a:tr>
              <a:tr h="5266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rPr>
                        <a:t>5</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bg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bg1"/>
                        </a:solidFill>
                        <a:effectLst/>
                        <a:latin typeface="Myriad Pro Black Cond" panose="020B0806030403020204"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5"/>
                  </a:ext>
                </a:extLst>
              </a:tr>
            </a:tbl>
          </a:graphicData>
        </a:graphic>
      </p:graphicFrame>
      <p:sp>
        <p:nvSpPr>
          <p:cNvPr id="87271" name="Text Box 231"/>
          <p:cNvSpPr txBox="1">
            <a:spLocks noChangeArrowheads="1"/>
          </p:cNvSpPr>
          <p:nvPr/>
        </p:nvSpPr>
        <p:spPr bwMode="auto">
          <a:xfrm>
            <a:off x="5629176" y="4021465"/>
            <a:ext cx="533400" cy="461665"/>
          </a:xfrm>
          <a:prstGeom prst="rect">
            <a:avLst/>
          </a:prstGeom>
          <a:solidFill>
            <a:srgbClr val="002060"/>
          </a:solidFill>
          <a:ln w="9525">
            <a:noFill/>
            <a:miter lim="800000"/>
            <a:headEnd/>
            <a:tailEnd/>
          </a:ln>
          <a:effectLst/>
        </p:spPr>
        <p:txBody>
          <a:bodyPr>
            <a:spAutoFit/>
          </a:bodyPr>
          <a:lstStyle/>
          <a:p>
            <a:pPr algn="ctr">
              <a:spcBef>
                <a:spcPct val="50000"/>
              </a:spcBef>
            </a:pPr>
            <a:r>
              <a:rPr lang="en-US" sz="2400" b="1" dirty="0">
                <a:solidFill>
                  <a:schemeClr val="bg1"/>
                </a:solidFill>
                <a:latin typeface="Myriad Pro Black Cond" panose="020B0806030403020204" pitchFamily="34" charset="0"/>
                <a:cs typeface="Times New Roman" pitchFamily="18" charset="0"/>
              </a:rPr>
              <a:t>1,5</a:t>
            </a:r>
          </a:p>
        </p:txBody>
      </p:sp>
      <p:sp>
        <p:nvSpPr>
          <p:cNvPr id="87272" name="Text Box 232"/>
          <p:cNvSpPr txBox="1">
            <a:spLocks noChangeArrowheads="1"/>
          </p:cNvSpPr>
          <p:nvPr/>
        </p:nvSpPr>
        <p:spPr bwMode="auto">
          <a:xfrm>
            <a:off x="5625967" y="5103593"/>
            <a:ext cx="533400" cy="461665"/>
          </a:xfrm>
          <a:prstGeom prst="rect">
            <a:avLst/>
          </a:prstGeom>
          <a:solidFill>
            <a:srgbClr val="FFFF00"/>
          </a:solidFill>
          <a:ln w="9525">
            <a:noFill/>
            <a:miter lim="800000"/>
            <a:headEnd/>
            <a:tailEnd/>
          </a:ln>
          <a:effectLst/>
        </p:spPr>
        <p:txBody>
          <a:bodyPr>
            <a:spAutoFit/>
          </a:bodyPr>
          <a:lstStyle/>
          <a:p>
            <a:pPr algn="ctr">
              <a:spcBef>
                <a:spcPct val="50000"/>
              </a:spcBef>
            </a:pPr>
            <a:r>
              <a:rPr lang="en-US" sz="2400" b="1" dirty="0">
                <a:latin typeface="Myriad Pro Black Cond" panose="020B0806030403020204" pitchFamily="34" charset="0"/>
                <a:cs typeface="Times New Roman" pitchFamily="18" charset="0"/>
              </a:rPr>
              <a:t>4,5</a:t>
            </a:r>
          </a:p>
        </p:txBody>
      </p:sp>
      <p:sp>
        <p:nvSpPr>
          <p:cNvPr id="87273" name="Text Box 233"/>
          <p:cNvSpPr txBox="1">
            <a:spLocks noChangeArrowheads="1"/>
          </p:cNvSpPr>
          <p:nvPr/>
        </p:nvSpPr>
        <p:spPr bwMode="auto">
          <a:xfrm>
            <a:off x="5625967" y="5604160"/>
            <a:ext cx="533400" cy="461665"/>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b="1" dirty="0">
                <a:solidFill>
                  <a:schemeClr val="bg1"/>
                </a:solidFill>
                <a:latin typeface="Myriad Pro Black Cond" panose="020B0806030403020204" pitchFamily="34" charset="0"/>
                <a:cs typeface="Times New Roman" pitchFamily="18" charset="0"/>
              </a:rPr>
              <a:t>6</a:t>
            </a:r>
          </a:p>
        </p:txBody>
      </p:sp>
      <p:sp>
        <p:nvSpPr>
          <p:cNvPr id="87274" name="Line 234"/>
          <p:cNvSpPr>
            <a:spLocks noChangeShapeType="1"/>
          </p:cNvSpPr>
          <p:nvPr/>
        </p:nvSpPr>
        <p:spPr bwMode="auto">
          <a:xfrm>
            <a:off x="3038375" y="2521409"/>
            <a:ext cx="1905000" cy="533400"/>
          </a:xfrm>
          <a:prstGeom prst="line">
            <a:avLst/>
          </a:prstGeom>
          <a:noFill/>
          <a:ln w="9525">
            <a:solidFill>
              <a:schemeClr val="tx1"/>
            </a:solidFill>
            <a:round/>
            <a:headEnd/>
            <a:tailEnd/>
          </a:ln>
          <a:effectLst/>
        </p:spPr>
        <p:txBody>
          <a:bodyPr/>
          <a:lstStyle/>
          <a:p>
            <a:endParaRPr lang="en-US" sz="2400">
              <a:latin typeface="Myriad Pro Black Cond" panose="020B0806030403020204" pitchFamily="34" charset="0"/>
            </a:endParaRPr>
          </a:p>
        </p:txBody>
      </p:sp>
      <p:sp>
        <p:nvSpPr>
          <p:cNvPr id="87275" name="Text Box 235"/>
          <p:cNvSpPr txBox="1">
            <a:spLocks noChangeArrowheads="1"/>
          </p:cNvSpPr>
          <p:nvPr/>
        </p:nvSpPr>
        <p:spPr bwMode="auto">
          <a:xfrm>
            <a:off x="7672939" y="4021465"/>
            <a:ext cx="585136" cy="461665"/>
          </a:xfrm>
          <a:prstGeom prst="rect">
            <a:avLst/>
          </a:prstGeom>
          <a:solidFill>
            <a:srgbClr val="002060"/>
          </a:solidFill>
          <a:ln w="9525">
            <a:noFill/>
            <a:miter lim="800000"/>
            <a:headEnd/>
            <a:tailEnd/>
          </a:ln>
          <a:effectLst/>
        </p:spPr>
        <p:txBody>
          <a:bodyPr wrap="square">
            <a:spAutoFit/>
          </a:bodyPr>
          <a:lstStyle/>
          <a:p>
            <a:pPr algn="ctr">
              <a:spcBef>
                <a:spcPct val="50000"/>
              </a:spcBef>
            </a:pPr>
            <a:r>
              <a:rPr lang="en-US" sz="2400" b="1" dirty="0">
                <a:solidFill>
                  <a:schemeClr val="bg1"/>
                </a:solidFill>
                <a:latin typeface="Myriad Pro Black Cond" panose="020B0806030403020204" pitchFamily="34" charset="0"/>
                <a:cs typeface="Times New Roman" pitchFamily="18" charset="0"/>
              </a:rPr>
              <a:t>0,3</a:t>
            </a:r>
          </a:p>
        </p:txBody>
      </p:sp>
      <p:sp>
        <p:nvSpPr>
          <p:cNvPr id="87276" name="Text Box 236"/>
          <p:cNvSpPr txBox="1">
            <a:spLocks noChangeArrowheads="1"/>
          </p:cNvSpPr>
          <p:nvPr/>
        </p:nvSpPr>
        <p:spPr bwMode="auto">
          <a:xfrm>
            <a:off x="7672939" y="5103593"/>
            <a:ext cx="560672" cy="461665"/>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en-US" sz="2400" b="1" dirty="0">
                <a:latin typeface="Myriad Pro Black Cond" panose="020B0806030403020204" pitchFamily="34" charset="0"/>
                <a:cs typeface="Times New Roman" pitchFamily="18" charset="0"/>
              </a:rPr>
              <a:t>0,9</a:t>
            </a:r>
          </a:p>
        </p:txBody>
      </p:sp>
      <p:sp>
        <p:nvSpPr>
          <p:cNvPr id="87277" name="Text Box 237"/>
          <p:cNvSpPr txBox="1">
            <a:spLocks noChangeArrowheads="1"/>
          </p:cNvSpPr>
          <p:nvPr/>
        </p:nvSpPr>
        <p:spPr bwMode="auto">
          <a:xfrm>
            <a:off x="5625967" y="4550385"/>
            <a:ext cx="533400" cy="461665"/>
          </a:xfrm>
          <a:prstGeom prst="rect">
            <a:avLst/>
          </a:prstGeom>
          <a:solidFill>
            <a:srgbClr val="0000FF"/>
          </a:solidFill>
          <a:ln w="9525">
            <a:noFill/>
            <a:miter lim="800000"/>
            <a:headEnd/>
            <a:tailEnd/>
          </a:ln>
          <a:effectLst/>
        </p:spPr>
        <p:txBody>
          <a:bodyPr>
            <a:spAutoFit/>
          </a:bodyPr>
          <a:lstStyle/>
          <a:p>
            <a:pPr algn="ctr">
              <a:spcBef>
                <a:spcPct val="50000"/>
              </a:spcBef>
            </a:pPr>
            <a:r>
              <a:rPr lang="en-US" sz="2400" b="1" dirty="0">
                <a:solidFill>
                  <a:schemeClr val="bg1"/>
                </a:solidFill>
                <a:latin typeface="Myriad Pro Black Cond" panose="020B0806030403020204" pitchFamily="34" charset="0"/>
                <a:cs typeface="Times New Roman" pitchFamily="18" charset="0"/>
              </a:rPr>
              <a:t>3</a:t>
            </a:r>
          </a:p>
        </p:txBody>
      </p:sp>
      <p:sp>
        <p:nvSpPr>
          <p:cNvPr id="87278" name="Text Box 238"/>
          <p:cNvSpPr txBox="1">
            <a:spLocks noChangeArrowheads="1"/>
          </p:cNvSpPr>
          <p:nvPr/>
        </p:nvSpPr>
        <p:spPr bwMode="auto">
          <a:xfrm>
            <a:off x="7672939" y="4550386"/>
            <a:ext cx="585136" cy="461665"/>
          </a:xfrm>
          <a:prstGeom prst="rect">
            <a:avLst/>
          </a:prstGeom>
          <a:solidFill>
            <a:srgbClr val="0000FF"/>
          </a:solidFill>
          <a:ln w="9525">
            <a:noFill/>
            <a:miter lim="800000"/>
            <a:headEnd/>
            <a:tailEnd/>
          </a:ln>
          <a:effectLst/>
        </p:spPr>
        <p:txBody>
          <a:bodyPr wrap="square">
            <a:spAutoFit/>
          </a:bodyPr>
          <a:lstStyle/>
          <a:p>
            <a:pPr algn="ctr">
              <a:spcBef>
                <a:spcPct val="50000"/>
              </a:spcBef>
            </a:pPr>
            <a:r>
              <a:rPr lang="en-US" sz="2400" b="1" dirty="0">
                <a:solidFill>
                  <a:schemeClr val="bg1"/>
                </a:solidFill>
                <a:latin typeface="Myriad Pro Black Cond" panose="020B0806030403020204" pitchFamily="34" charset="0"/>
                <a:cs typeface="Times New Roman" pitchFamily="18" charset="0"/>
              </a:rPr>
              <a:t>0,6</a:t>
            </a:r>
          </a:p>
        </p:txBody>
      </p:sp>
      <p:sp>
        <p:nvSpPr>
          <p:cNvPr id="87279" name="Text Box 239"/>
          <p:cNvSpPr txBox="1">
            <a:spLocks noChangeArrowheads="1"/>
          </p:cNvSpPr>
          <p:nvPr/>
        </p:nvSpPr>
        <p:spPr bwMode="auto">
          <a:xfrm>
            <a:off x="7686575" y="5604160"/>
            <a:ext cx="533400" cy="461665"/>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b="1" dirty="0">
                <a:solidFill>
                  <a:schemeClr val="bg1"/>
                </a:solidFill>
                <a:latin typeface="Myriad Pro Black Cond" panose="020B0806030403020204" pitchFamily="34" charset="0"/>
                <a:cs typeface="Times New Roman" pitchFamily="18" charset="0"/>
              </a:rPr>
              <a:t>1,2</a:t>
            </a:r>
          </a:p>
        </p:txBody>
      </p:sp>
      <p:sp>
        <p:nvSpPr>
          <p:cNvPr id="19" name="Text Box 10"/>
          <p:cNvSpPr txBox="1">
            <a:spLocks noChangeArrowheads="1"/>
          </p:cNvSpPr>
          <p:nvPr/>
        </p:nvSpPr>
        <p:spPr bwMode="auto">
          <a:xfrm>
            <a:off x="251460" y="1365767"/>
            <a:ext cx="2667000" cy="584775"/>
          </a:xfrm>
          <a:prstGeom prst="rect">
            <a:avLst/>
          </a:prstGeom>
          <a:solidFill>
            <a:srgbClr val="FFFF00"/>
          </a:solidFill>
          <a:ln w="9525">
            <a:noFill/>
            <a:miter lim="800000"/>
            <a:headEnd/>
            <a:tailEnd/>
          </a:ln>
          <a:effectLst/>
        </p:spPr>
        <p:txBody>
          <a:bodyPr>
            <a:spAutoFit/>
          </a:bodyPr>
          <a:lstStyle/>
          <a:p>
            <a:pPr>
              <a:spcBef>
                <a:spcPct val="50000"/>
              </a:spcBef>
            </a:pPr>
            <a:r>
              <a:rPr lang="en-US" sz="3200" b="1" noProof="1">
                <a:latin typeface="Myriad Pro Black Cond" panose="020B0806030403020204" pitchFamily="34" charset="0"/>
                <a:cs typeface="Times New Roman" pitchFamily="18" charset="0"/>
              </a:rPr>
              <a:t>1) Dạng </a:t>
            </a:r>
            <a:r>
              <a:rPr lang="vi-VN" sz="3200" b="1" noProof="1">
                <a:latin typeface="Myriad Pro Black Cond" panose="020B0806030403020204" pitchFamily="34" charset="0"/>
                <a:cs typeface="Times New Roman" pitchFamily="18" charset="0"/>
              </a:rPr>
              <a:t>đồ thị</a:t>
            </a:r>
          </a:p>
        </p:txBody>
      </p:sp>
      <p:sp>
        <p:nvSpPr>
          <p:cNvPr id="20" name="Text Box 10"/>
          <p:cNvSpPr txBox="1">
            <a:spLocks noChangeArrowheads="1"/>
          </p:cNvSpPr>
          <p:nvPr/>
        </p:nvSpPr>
        <p:spPr bwMode="auto">
          <a:xfrm>
            <a:off x="3048000" y="1303343"/>
            <a:ext cx="8762999" cy="1126462"/>
          </a:xfrm>
          <a:prstGeom prst="rect">
            <a:avLst/>
          </a:prstGeom>
          <a:noFill/>
          <a:ln w="9525">
            <a:noFill/>
            <a:miter lim="800000"/>
            <a:headEnd/>
            <a:tailEnd/>
          </a:ln>
          <a:effectLst/>
        </p:spPr>
        <p:txBody>
          <a:bodyPr wrap="square">
            <a:spAutoFit/>
          </a:bodyPr>
          <a:lstStyle/>
          <a:p>
            <a:pPr algn="just">
              <a:lnSpc>
                <a:spcPct val="120000"/>
              </a:lnSpc>
              <a:spcBef>
                <a:spcPct val="50000"/>
              </a:spcBef>
            </a:pPr>
            <a:r>
              <a:rPr lang="vi-VN" sz="2800" b="1" noProof="1">
                <a:solidFill>
                  <a:srgbClr val="0070C0"/>
                </a:solidFill>
                <a:latin typeface="Myriad Pro Black Cond" panose="020B0806030403020204" pitchFamily="34" charset="0"/>
                <a:cs typeface="Times New Roman" pitchFamily="18" charset="0"/>
              </a:rPr>
              <a:t>a. Khi thay bằng 1 dây dẫn khác và tiến hành TN như trên ta có thể thu được bảng sau:</a:t>
            </a:r>
          </a:p>
        </p:txBody>
      </p:sp>
      <p:sp>
        <p:nvSpPr>
          <p:cNvPr id="21" name="Text Box 10"/>
          <p:cNvSpPr txBox="1">
            <a:spLocks noChangeArrowheads="1"/>
          </p:cNvSpPr>
          <p:nvPr/>
        </p:nvSpPr>
        <p:spPr bwMode="auto">
          <a:xfrm>
            <a:off x="2768467" y="6182380"/>
            <a:ext cx="6248400" cy="523220"/>
          </a:xfrm>
          <a:prstGeom prst="rect">
            <a:avLst/>
          </a:prstGeom>
          <a:noFill/>
          <a:ln w="9525">
            <a:solidFill>
              <a:schemeClr val="bg2">
                <a:lumMod val="25000"/>
              </a:schemeClr>
            </a:solidFill>
            <a:miter lim="800000"/>
            <a:headEnd/>
            <a:tailEnd/>
          </a:ln>
          <a:effectLst/>
        </p:spPr>
        <p:txBody>
          <a:bodyPr wrap="square">
            <a:spAutoFit/>
          </a:bodyPr>
          <a:lstStyle/>
          <a:p>
            <a:pPr algn="ctr">
              <a:spcBef>
                <a:spcPct val="50000"/>
              </a:spcBef>
            </a:pPr>
            <a:r>
              <a:rPr lang="vi-VN" sz="2800" b="1" noProof="1">
                <a:latin typeface="Myriad Pro Black Cond" panose="020B0806030403020204" pitchFamily="34" charset="0"/>
                <a:cs typeface="Times New Roman" pitchFamily="18" charset="0"/>
              </a:rPr>
              <a:t>Từ đó ta có thể vẽ được đồ thị như </a:t>
            </a:r>
            <a:r>
              <a:rPr lang="vi-VN" sz="2800" b="1" noProof="1" smtClean="0">
                <a:latin typeface="Myriad Pro Black Cond" panose="020B0806030403020204" pitchFamily="34" charset="0"/>
                <a:cs typeface="Times New Roman" pitchFamily="18" charset="0"/>
              </a:rPr>
              <a:t>sau</a:t>
            </a:r>
            <a:endParaRPr lang="vi-VN" sz="2800" b="1" noProof="1">
              <a:latin typeface="Myriad Pro Black Cond" panose="020B0806030403020204" pitchFamily="34" charset="0"/>
              <a:cs typeface="Times New Roman" pitchFamily="18" charset="0"/>
            </a:endParaRPr>
          </a:p>
        </p:txBody>
      </p:sp>
      <p:grpSp>
        <p:nvGrpSpPr>
          <p:cNvPr id="16" name="Group 15"/>
          <p:cNvGrpSpPr/>
          <p:nvPr/>
        </p:nvGrpSpPr>
        <p:grpSpPr>
          <a:xfrm>
            <a:off x="2438400" y="84138"/>
            <a:ext cx="7239000" cy="1126462"/>
            <a:chOff x="2438400" y="84138"/>
            <a:chExt cx="7239000" cy="1126462"/>
          </a:xfrm>
        </p:grpSpPr>
        <p:sp>
          <p:nvSpPr>
            <p:cNvPr id="17" name="TextBox 1"/>
            <p:cNvSpPr txBox="1">
              <a:spLocks noChangeArrowheads="1"/>
            </p:cNvSpPr>
            <p:nvPr/>
          </p:nvSpPr>
          <p:spPr bwMode="auto">
            <a:xfrm>
              <a:off x="2895600" y="84138"/>
              <a:ext cx="6400800" cy="1126462"/>
            </a:xfrm>
            <a:prstGeom prst="rect">
              <a:avLst/>
            </a:prstGeom>
            <a:solidFill>
              <a:schemeClr val="bg1">
                <a:lumMod val="95000"/>
              </a:schemeClr>
            </a:solidFill>
            <a:ln w="9525">
              <a:noFill/>
              <a:miter lim="800000"/>
              <a:headEnd/>
              <a:tailEnd/>
            </a:ln>
          </p:spPr>
          <p:txBody>
            <a:bodyPr wrap="square">
              <a:spAutoFit/>
            </a:bodyPr>
            <a:lstStyle/>
            <a:p>
              <a:pPr algn="ctr">
                <a:lnSpc>
                  <a:spcPct val="120000"/>
                </a:lnSpc>
              </a:pPr>
              <a:r>
                <a:rPr lang="en-US" altLang="en-US" sz="2800" b="1" dirty="0" smtClean="0">
                  <a:solidFill>
                    <a:srgbClr val="002060"/>
                  </a:solidFill>
                  <a:latin typeface="Myriad Pro Black Cond" panose="020B0806030403020204" pitchFamily="34" charset="0"/>
                  <a:cs typeface="Times New Roman" pitchFamily="18" charset="0"/>
                </a:rPr>
                <a:t>ĐỒ THỊ BIỂU DIỄN SỰ PHỤ THUỘC CƯỜNG ĐỘ DÒNG ĐIỆN VÀO HIỆU ĐIỆN THẾ</a:t>
              </a:r>
              <a:endParaRPr lang="en-US" altLang="en-US" sz="2800" b="1" dirty="0">
                <a:solidFill>
                  <a:srgbClr val="002060"/>
                </a:solidFill>
                <a:latin typeface="Myriad Pro Black Cond" panose="020B0806030403020204" pitchFamily="34" charset="0"/>
                <a:cs typeface="Times New Roman" pitchFamily="18" charset="0"/>
              </a:endParaRPr>
            </a:p>
          </p:txBody>
        </p:sp>
        <p:cxnSp>
          <p:nvCxnSpPr>
            <p:cNvPr id="22" name="Straight Connector 21"/>
            <p:cNvCxnSpPr/>
            <p:nvPr/>
          </p:nvCxnSpPr>
          <p:spPr>
            <a:xfrm>
              <a:off x="2438400" y="84138"/>
              <a:ext cx="7239000" cy="61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38400" y="1191361"/>
              <a:ext cx="7239000" cy="61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296"/>
                                        </p:tgtEl>
                                        <p:attrNameLst>
                                          <p:attrName>style.visibility</p:attrName>
                                        </p:attrNameLst>
                                      </p:cBhvr>
                                      <p:to>
                                        <p:strVal val="visible"/>
                                      </p:to>
                                    </p:set>
                                    <p:anim calcmode="lin" valueType="num">
                                      <p:cBhvr additive="base">
                                        <p:cTn id="7" dur="500" fill="hold"/>
                                        <p:tgtEl>
                                          <p:spTgt spid="87296"/>
                                        </p:tgtEl>
                                        <p:attrNameLst>
                                          <p:attrName>ppt_x</p:attrName>
                                        </p:attrNameLst>
                                      </p:cBhvr>
                                      <p:tavLst>
                                        <p:tav tm="0">
                                          <p:val>
                                            <p:strVal val="#ppt_x"/>
                                          </p:val>
                                        </p:tav>
                                        <p:tav tm="100000">
                                          <p:val>
                                            <p:strVal val="#ppt_x"/>
                                          </p:val>
                                        </p:tav>
                                      </p:tavLst>
                                    </p:anim>
                                    <p:anim calcmode="lin" valueType="num">
                                      <p:cBhvr additive="base">
                                        <p:cTn id="8" dur="500" fill="hold"/>
                                        <p:tgtEl>
                                          <p:spTgt spid="872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274"/>
                                        </p:tgtEl>
                                        <p:attrNameLst>
                                          <p:attrName>style.visibility</p:attrName>
                                        </p:attrNameLst>
                                      </p:cBhvr>
                                      <p:to>
                                        <p:strVal val="visible"/>
                                      </p:to>
                                    </p:set>
                                    <p:anim calcmode="lin" valueType="num">
                                      <p:cBhvr additive="base">
                                        <p:cTn id="11" dur="500" fill="hold"/>
                                        <p:tgtEl>
                                          <p:spTgt spid="87274"/>
                                        </p:tgtEl>
                                        <p:attrNameLst>
                                          <p:attrName>ppt_x</p:attrName>
                                        </p:attrNameLst>
                                      </p:cBhvr>
                                      <p:tavLst>
                                        <p:tav tm="0">
                                          <p:val>
                                            <p:strVal val="#ppt_x"/>
                                          </p:val>
                                        </p:tav>
                                        <p:tav tm="100000">
                                          <p:val>
                                            <p:strVal val="#ppt_x"/>
                                          </p:val>
                                        </p:tav>
                                      </p:tavLst>
                                    </p:anim>
                                    <p:anim calcmode="lin" valueType="num">
                                      <p:cBhvr additive="base">
                                        <p:cTn id="12" dur="500" fill="hold"/>
                                        <p:tgtEl>
                                          <p:spTgt spid="872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271"/>
                                        </p:tgtEl>
                                        <p:attrNameLst>
                                          <p:attrName>style.visibility</p:attrName>
                                        </p:attrNameLst>
                                      </p:cBhvr>
                                      <p:to>
                                        <p:strVal val="visible"/>
                                      </p:to>
                                    </p:set>
                                    <p:anim calcmode="lin" valueType="num">
                                      <p:cBhvr additive="base">
                                        <p:cTn id="17" dur="500" fill="hold"/>
                                        <p:tgtEl>
                                          <p:spTgt spid="87271"/>
                                        </p:tgtEl>
                                        <p:attrNameLst>
                                          <p:attrName>ppt_x</p:attrName>
                                        </p:attrNameLst>
                                      </p:cBhvr>
                                      <p:tavLst>
                                        <p:tav tm="0">
                                          <p:val>
                                            <p:strVal val="#ppt_x"/>
                                          </p:val>
                                        </p:tav>
                                        <p:tav tm="100000">
                                          <p:val>
                                            <p:strVal val="#ppt_x"/>
                                          </p:val>
                                        </p:tav>
                                      </p:tavLst>
                                    </p:anim>
                                    <p:anim calcmode="lin" valueType="num">
                                      <p:cBhvr additive="base">
                                        <p:cTn id="18" dur="500" fill="hold"/>
                                        <p:tgtEl>
                                          <p:spTgt spid="872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7277"/>
                                        </p:tgtEl>
                                        <p:attrNameLst>
                                          <p:attrName>style.visibility</p:attrName>
                                        </p:attrNameLst>
                                      </p:cBhvr>
                                      <p:to>
                                        <p:strVal val="visible"/>
                                      </p:to>
                                    </p:set>
                                    <p:anim calcmode="lin" valueType="num">
                                      <p:cBhvr additive="base">
                                        <p:cTn id="21" dur="500" fill="hold"/>
                                        <p:tgtEl>
                                          <p:spTgt spid="87277"/>
                                        </p:tgtEl>
                                        <p:attrNameLst>
                                          <p:attrName>ppt_x</p:attrName>
                                        </p:attrNameLst>
                                      </p:cBhvr>
                                      <p:tavLst>
                                        <p:tav tm="0">
                                          <p:val>
                                            <p:strVal val="#ppt_x"/>
                                          </p:val>
                                        </p:tav>
                                        <p:tav tm="100000">
                                          <p:val>
                                            <p:strVal val="#ppt_x"/>
                                          </p:val>
                                        </p:tav>
                                      </p:tavLst>
                                    </p:anim>
                                    <p:anim calcmode="lin" valueType="num">
                                      <p:cBhvr additive="base">
                                        <p:cTn id="22" dur="500" fill="hold"/>
                                        <p:tgtEl>
                                          <p:spTgt spid="8727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7272"/>
                                        </p:tgtEl>
                                        <p:attrNameLst>
                                          <p:attrName>style.visibility</p:attrName>
                                        </p:attrNameLst>
                                      </p:cBhvr>
                                      <p:to>
                                        <p:strVal val="visible"/>
                                      </p:to>
                                    </p:set>
                                    <p:anim calcmode="lin" valueType="num">
                                      <p:cBhvr additive="base">
                                        <p:cTn id="25" dur="500" fill="hold"/>
                                        <p:tgtEl>
                                          <p:spTgt spid="87272"/>
                                        </p:tgtEl>
                                        <p:attrNameLst>
                                          <p:attrName>ppt_x</p:attrName>
                                        </p:attrNameLst>
                                      </p:cBhvr>
                                      <p:tavLst>
                                        <p:tav tm="0">
                                          <p:val>
                                            <p:strVal val="#ppt_x"/>
                                          </p:val>
                                        </p:tav>
                                        <p:tav tm="100000">
                                          <p:val>
                                            <p:strVal val="#ppt_x"/>
                                          </p:val>
                                        </p:tav>
                                      </p:tavLst>
                                    </p:anim>
                                    <p:anim calcmode="lin" valueType="num">
                                      <p:cBhvr additive="base">
                                        <p:cTn id="26" dur="500" fill="hold"/>
                                        <p:tgtEl>
                                          <p:spTgt spid="872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7273"/>
                                        </p:tgtEl>
                                        <p:attrNameLst>
                                          <p:attrName>style.visibility</p:attrName>
                                        </p:attrNameLst>
                                      </p:cBhvr>
                                      <p:to>
                                        <p:strVal val="visible"/>
                                      </p:to>
                                    </p:set>
                                    <p:anim calcmode="lin" valueType="num">
                                      <p:cBhvr additive="base">
                                        <p:cTn id="29" dur="500" fill="hold"/>
                                        <p:tgtEl>
                                          <p:spTgt spid="87273"/>
                                        </p:tgtEl>
                                        <p:attrNameLst>
                                          <p:attrName>ppt_x</p:attrName>
                                        </p:attrNameLst>
                                      </p:cBhvr>
                                      <p:tavLst>
                                        <p:tav tm="0">
                                          <p:val>
                                            <p:strVal val="#ppt_x"/>
                                          </p:val>
                                        </p:tav>
                                        <p:tav tm="100000">
                                          <p:val>
                                            <p:strVal val="#ppt_x"/>
                                          </p:val>
                                        </p:tav>
                                      </p:tavLst>
                                    </p:anim>
                                    <p:anim calcmode="lin" valueType="num">
                                      <p:cBhvr additive="base">
                                        <p:cTn id="30" dur="500" fill="hold"/>
                                        <p:tgtEl>
                                          <p:spTgt spid="8727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7275"/>
                                        </p:tgtEl>
                                        <p:attrNameLst>
                                          <p:attrName>style.visibility</p:attrName>
                                        </p:attrNameLst>
                                      </p:cBhvr>
                                      <p:to>
                                        <p:strVal val="visible"/>
                                      </p:to>
                                    </p:set>
                                    <p:animEffect transition="in" filter="fade">
                                      <p:cBhvr>
                                        <p:cTn id="34" dur="2000"/>
                                        <p:tgtEl>
                                          <p:spTgt spid="87275"/>
                                        </p:tgtEl>
                                      </p:cBhvr>
                                    </p:animEffect>
                                  </p:childTnLst>
                                </p:cTn>
                              </p:par>
                            </p:childTnLst>
                          </p:cTn>
                        </p:par>
                        <p:par>
                          <p:cTn id="35" fill="hold">
                            <p:stCondLst>
                              <p:cond delay="2500"/>
                            </p:stCondLst>
                            <p:childTnLst>
                              <p:par>
                                <p:cTn id="36" presetID="2" presetClass="entr" presetSubtype="9" fill="hold" grpId="0" nodeType="afterEffect">
                                  <p:stCondLst>
                                    <p:cond delay="0"/>
                                  </p:stCondLst>
                                  <p:childTnLst>
                                    <p:set>
                                      <p:cBhvr>
                                        <p:cTn id="37" dur="1" fill="hold">
                                          <p:stCondLst>
                                            <p:cond delay="0"/>
                                          </p:stCondLst>
                                        </p:cTn>
                                        <p:tgtEl>
                                          <p:spTgt spid="87278"/>
                                        </p:tgtEl>
                                        <p:attrNameLst>
                                          <p:attrName>style.visibility</p:attrName>
                                        </p:attrNameLst>
                                      </p:cBhvr>
                                      <p:to>
                                        <p:strVal val="visible"/>
                                      </p:to>
                                    </p:set>
                                    <p:anim calcmode="lin" valueType="num">
                                      <p:cBhvr additive="base">
                                        <p:cTn id="38" dur="500" fill="hold"/>
                                        <p:tgtEl>
                                          <p:spTgt spid="87278"/>
                                        </p:tgtEl>
                                        <p:attrNameLst>
                                          <p:attrName>ppt_x</p:attrName>
                                        </p:attrNameLst>
                                      </p:cBhvr>
                                      <p:tavLst>
                                        <p:tav tm="0">
                                          <p:val>
                                            <p:strVal val="0-#ppt_w/2"/>
                                          </p:val>
                                        </p:tav>
                                        <p:tav tm="100000">
                                          <p:val>
                                            <p:strVal val="#ppt_x"/>
                                          </p:val>
                                        </p:tav>
                                      </p:tavLst>
                                    </p:anim>
                                    <p:anim calcmode="lin" valueType="num">
                                      <p:cBhvr additive="base">
                                        <p:cTn id="39" dur="500" fill="hold"/>
                                        <p:tgtEl>
                                          <p:spTgt spid="87278"/>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87276"/>
                                        </p:tgtEl>
                                        <p:attrNameLst>
                                          <p:attrName>style.visibility</p:attrName>
                                        </p:attrNameLst>
                                      </p:cBhvr>
                                      <p:to>
                                        <p:strVal val="visible"/>
                                      </p:to>
                                    </p:set>
                                    <p:anim calcmode="lin" valueType="num">
                                      <p:cBhvr additive="base">
                                        <p:cTn id="43" dur="500" fill="hold"/>
                                        <p:tgtEl>
                                          <p:spTgt spid="87276"/>
                                        </p:tgtEl>
                                        <p:attrNameLst>
                                          <p:attrName>ppt_x</p:attrName>
                                        </p:attrNameLst>
                                      </p:cBhvr>
                                      <p:tavLst>
                                        <p:tav tm="0">
                                          <p:val>
                                            <p:strVal val="#ppt_x"/>
                                          </p:val>
                                        </p:tav>
                                        <p:tav tm="100000">
                                          <p:val>
                                            <p:strVal val="#ppt_x"/>
                                          </p:val>
                                        </p:tav>
                                      </p:tavLst>
                                    </p:anim>
                                    <p:anim calcmode="lin" valueType="num">
                                      <p:cBhvr additive="base">
                                        <p:cTn id="44" dur="500" fill="hold"/>
                                        <p:tgtEl>
                                          <p:spTgt spid="8727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87279"/>
                                        </p:tgtEl>
                                        <p:attrNameLst>
                                          <p:attrName>style.visibility</p:attrName>
                                        </p:attrNameLst>
                                      </p:cBhvr>
                                      <p:to>
                                        <p:strVal val="visible"/>
                                      </p:to>
                                    </p:set>
                                    <p:animEffect transition="in" filter="fade">
                                      <p:cBhvr>
                                        <p:cTn id="48" dur="2000"/>
                                        <p:tgtEl>
                                          <p:spTgt spid="87279"/>
                                        </p:tgtEl>
                                      </p:cBhvr>
                                    </p:animEffect>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par>
                          <p:cTn id="53" fill="hold">
                            <p:stCondLst>
                              <p:cond delay="6000"/>
                            </p:stCondLst>
                            <p:childTnLst>
                              <p:par>
                                <p:cTn id="54" presetID="14"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par>
                          <p:cTn id="57" fill="hold">
                            <p:stCondLst>
                              <p:cond delay="6500"/>
                            </p:stCondLst>
                            <p:childTnLst>
                              <p:par>
                                <p:cTn id="58" presetID="14" presetClass="entr" presetSubtype="1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71" grpId="0" animBg="1"/>
      <p:bldP spid="87272" grpId="0" animBg="1"/>
      <p:bldP spid="87273" grpId="0" animBg="1"/>
      <p:bldP spid="87274" grpId="0" animBg="1"/>
      <p:bldP spid="87275" grpId="0" animBg="1"/>
      <p:bldP spid="87276" grpId="0" animBg="1"/>
      <p:bldP spid="87277" grpId="0" animBg="1"/>
      <p:bldP spid="87278" grpId="0" animBg="1"/>
      <p:bldP spid="87279" grpId="0" animBg="1"/>
      <p:bldP spid="19" grpId="0" animBg="1"/>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6" name="Text Box 34"/>
          <p:cNvSpPr txBox="1">
            <a:spLocks noChangeArrowheads="1"/>
          </p:cNvSpPr>
          <p:nvPr/>
        </p:nvSpPr>
        <p:spPr bwMode="auto">
          <a:xfrm>
            <a:off x="2823368" y="4827206"/>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1,5</a:t>
            </a:r>
          </a:p>
        </p:txBody>
      </p:sp>
      <p:sp>
        <p:nvSpPr>
          <p:cNvPr id="95267" name="Text Box 35"/>
          <p:cNvSpPr txBox="1">
            <a:spLocks noChangeArrowheads="1"/>
          </p:cNvSpPr>
          <p:nvPr/>
        </p:nvSpPr>
        <p:spPr bwMode="auto">
          <a:xfrm>
            <a:off x="4690268" y="4827206"/>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4,5</a:t>
            </a:r>
          </a:p>
        </p:txBody>
      </p:sp>
      <p:sp>
        <p:nvSpPr>
          <p:cNvPr id="95268" name="Text Box 36"/>
          <p:cNvSpPr txBox="1">
            <a:spLocks noChangeArrowheads="1"/>
          </p:cNvSpPr>
          <p:nvPr/>
        </p:nvSpPr>
        <p:spPr bwMode="auto">
          <a:xfrm>
            <a:off x="5634831" y="4814506"/>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6</a:t>
            </a:r>
          </a:p>
        </p:txBody>
      </p:sp>
      <p:sp>
        <p:nvSpPr>
          <p:cNvPr id="95270" name="Text Box 38"/>
          <p:cNvSpPr txBox="1">
            <a:spLocks noChangeArrowheads="1"/>
          </p:cNvSpPr>
          <p:nvPr/>
        </p:nvSpPr>
        <p:spPr bwMode="auto">
          <a:xfrm>
            <a:off x="1705768" y="3887406"/>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0,3</a:t>
            </a:r>
          </a:p>
        </p:txBody>
      </p:sp>
      <p:sp>
        <p:nvSpPr>
          <p:cNvPr id="95271" name="Text Box 39"/>
          <p:cNvSpPr txBox="1">
            <a:spLocks noChangeArrowheads="1"/>
          </p:cNvSpPr>
          <p:nvPr/>
        </p:nvSpPr>
        <p:spPr bwMode="auto">
          <a:xfrm>
            <a:off x="1680368" y="2388806"/>
            <a:ext cx="6858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0,9</a:t>
            </a:r>
          </a:p>
        </p:txBody>
      </p:sp>
      <p:sp>
        <p:nvSpPr>
          <p:cNvPr id="95272" name="Text Box 40"/>
          <p:cNvSpPr txBox="1">
            <a:spLocks noChangeArrowheads="1"/>
          </p:cNvSpPr>
          <p:nvPr/>
        </p:nvSpPr>
        <p:spPr bwMode="auto">
          <a:xfrm>
            <a:off x="3839368" y="4801806"/>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3</a:t>
            </a:r>
          </a:p>
        </p:txBody>
      </p:sp>
      <p:sp>
        <p:nvSpPr>
          <p:cNvPr id="95273" name="Text Box 41"/>
          <p:cNvSpPr txBox="1">
            <a:spLocks noChangeArrowheads="1"/>
          </p:cNvSpPr>
          <p:nvPr/>
        </p:nvSpPr>
        <p:spPr bwMode="auto">
          <a:xfrm>
            <a:off x="1693068" y="3112706"/>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0,6</a:t>
            </a:r>
          </a:p>
        </p:txBody>
      </p:sp>
      <p:sp>
        <p:nvSpPr>
          <p:cNvPr id="95274" name="Text Box 42"/>
          <p:cNvSpPr txBox="1">
            <a:spLocks noChangeArrowheads="1"/>
          </p:cNvSpPr>
          <p:nvPr/>
        </p:nvSpPr>
        <p:spPr bwMode="auto">
          <a:xfrm>
            <a:off x="1680368" y="1715706"/>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1,2</a:t>
            </a:r>
          </a:p>
        </p:txBody>
      </p:sp>
      <p:sp>
        <p:nvSpPr>
          <p:cNvPr id="95280" name="Line 48"/>
          <p:cNvSpPr>
            <a:spLocks noChangeShapeType="1"/>
          </p:cNvSpPr>
          <p:nvPr/>
        </p:nvSpPr>
        <p:spPr bwMode="auto">
          <a:xfrm flipV="1">
            <a:off x="2137568" y="1410905"/>
            <a:ext cx="0" cy="3429000"/>
          </a:xfrm>
          <a:prstGeom prst="line">
            <a:avLst/>
          </a:prstGeom>
          <a:noFill/>
          <a:ln w="38100">
            <a:solidFill>
              <a:srgbClr val="FF0000"/>
            </a:solidFill>
            <a:round/>
            <a:headEnd/>
            <a:tailEnd type="triangle" w="med" len="med"/>
          </a:ln>
          <a:effectLst/>
        </p:spPr>
        <p:txBody>
          <a:bodyPr/>
          <a:lstStyle/>
          <a:p>
            <a:endParaRPr lang="en-US"/>
          </a:p>
        </p:txBody>
      </p:sp>
      <p:sp>
        <p:nvSpPr>
          <p:cNvPr id="95281" name="Line 49"/>
          <p:cNvSpPr>
            <a:spLocks noChangeShapeType="1"/>
          </p:cNvSpPr>
          <p:nvPr/>
        </p:nvSpPr>
        <p:spPr bwMode="auto">
          <a:xfrm>
            <a:off x="2137568" y="4839905"/>
            <a:ext cx="4572000" cy="0"/>
          </a:xfrm>
          <a:prstGeom prst="line">
            <a:avLst/>
          </a:prstGeom>
          <a:noFill/>
          <a:ln w="38100">
            <a:solidFill>
              <a:srgbClr val="FF0000"/>
            </a:solidFill>
            <a:round/>
            <a:headEnd/>
            <a:tailEnd type="triangle" w="med" len="med"/>
          </a:ln>
          <a:effectLst/>
        </p:spPr>
        <p:txBody>
          <a:bodyPr/>
          <a:lstStyle/>
          <a:p>
            <a:endParaRPr lang="en-US"/>
          </a:p>
        </p:txBody>
      </p:sp>
      <p:sp>
        <p:nvSpPr>
          <p:cNvPr id="95282" name="Line 50"/>
          <p:cNvSpPr>
            <a:spLocks noChangeShapeType="1"/>
          </p:cNvSpPr>
          <p:nvPr/>
        </p:nvSpPr>
        <p:spPr bwMode="auto">
          <a:xfrm flipV="1">
            <a:off x="2137568" y="1334705"/>
            <a:ext cx="4343400" cy="3505200"/>
          </a:xfrm>
          <a:prstGeom prst="line">
            <a:avLst/>
          </a:prstGeom>
          <a:noFill/>
          <a:ln w="9525">
            <a:solidFill>
              <a:schemeClr val="tx1"/>
            </a:solidFill>
            <a:round/>
            <a:headEnd/>
            <a:tailEnd/>
          </a:ln>
          <a:effectLst/>
        </p:spPr>
        <p:txBody>
          <a:bodyPr/>
          <a:lstStyle/>
          <a:p>
            <a:endParaRPr lang="en-US"/>
          </a:p>
        </p:txBody>
      </p:sp>
      <p:sp>
        <p:nvSpPr>
          <p:cNvPr id="95283" name="Oval 51"/>
          <p:cNvSpPr>
            <a:spLocks noChangeArrowheads="1"/>
          </p:cNvSpPr>
          <p:nvPr/>
        </p:nvSpPr>
        <p:spPr bwMode="auto">
          <a:xfrm>
            <a:off x="2975768" y="4001705"/>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4" name="Oval 52"/>
          <p:cNvSpPr>
            <a:spLocks noChangeArrowheads="1"/>
          </p:cNvSpPr>
          <p:nvPr/>
        </p:nvSpPr>
        <p:spPr bwMode="auto">
          <a:xfrm>
            <a:off x="5718968" y="1791905"/>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5" name="Oval 53"/>
          <p:cNvSpPr>
            <a:spLocks noChangeArrowheads="1"/>
          </p:cNvSpPr>
          <p:nvPr/>
        </p:nvSpPr>
        <p:spPr bwMode="auto">
          <a:xfrm>
            <a:off x="3904456" y="3263518"/>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6" name="Oval 54"/>
          <p:cNvSpPr>
            <a:spLocks noChangeArrowheads="1"/>
          </p:cNvSpPr>
          <p:nvPr/>
        </p:nvSpPr>
        <p:spPr bwMode="auto">
          <a:xfrm>
            <a:off x="4880768" y="2511043"/>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7" name="Line 55"/>
          <p:cNvSpPr>
            <a:spLocks noChangeShapeType="1"/>
          </p:cNvSpPr>
          <p:nvPr/>
        </p:nvSpPr>
        <p:spPr bwMode="auto">
          <a:xfrm>
            <a:off x="3051968" y="4077905"/>
            <a:ext cx="0" cy="762000"/>
          </a:xfrm>
          <a:prstGeom prst="line">
            <a:avLst/>
          </a:prstGeom>
          <a:noFill/>
          <a:ln w="9525">
            <a:solidFill>
              <a:schemeClr val="tx1"/>
            </a:solidFill>
            <a:prstDash val="dash"/>
            <a:round/>
            <a:headEnd/>
            <a:tailEnd/>
          </a:ln>
          <a:effectLst/>
        </p:spPr>
        <p:txBody>
          <a:bodyPr/>
          <a:lstStyle/>
          <a:p>
            <a:endParaRPr lang="en-US"/>
          </a:p>
        </p:txBody>
      </p:sp>
      <p:sp>
        <p:nvSpPr>
          <p:cNvPr id="95288" name="Line 56"/>
          <p:cNvSpPr>
            <a:spLocks noChangeShapeType="1"/>
          </p:cNvSpPr>
          <p:nvPr/>
        </p:nvSpPr>
        <p:spPr bwMode="auto">
          <a:xfrm>
            <a:off x="3966369" y="3354005"/>
            <a:ext cx="28575" cy="1524000"/>
          </a:xfrm>
          <a:prstGeom prst="line">
            <a:avLst/>
          </a:prstGeom>
          <a:noFill/>
          <a:ln w="9525">
            <a:solidFill>
              <a:schemeClr val="tx1"/>
            </a:solidFill>
            <a:prstDash val="dash"/>
            <a:round/>
            <a:headEnd/>
            <a:tailEnd/>
          </a:ln>
          <a:effectLst/>
        </p:spPr>
        <p:txBody>
          <a:bodyPr/>
          <a:lstStyle/>
          <a:p>
            <a:endParaRPr lang="en-US"/>
          </a:p>
        </p:txBody>
      </p:sp>
      <p:sp>
        <p:nvSpPr>
          <p:cNvPr id="95289" name="Line 57"/>
          <p:cNvSpPr>
            <a:spLocks noChangeShapeType="1"/>
          </p:cNvSpPr>
          <p:nvPr/>
        </p:nvSpPr>
        <p:spPr bwMode="auto">
          <a:xfrm flipH="1">
            <a:off x="4956968" y="2582480"/>
            <a:ext cx="0" cy="2209800"/>
          </a:xfrm>
          <a:prstGeom prst="line">
            <a:avLst/>
          </a:prstGeom>
          <a:noFill/>
          <a:ln w="9525">
            <a:solidFill>
              <a:schemeClr val="tx1"/>
            </a:solidFill>
            <a:prstDash val="dash"/>
            <a:round/>
            <a:headEnd/>
            <a:tailEnd/>
          </a:ln>
          <a:effectLst/>
        </p:spPr>
        <p:txBody>
          <a:bodyPr/>
          <a:lstStyle/>
          <a:p>
            <a:endParaRPr lang="en-US"/>
          </a:p>
        </p:txBody>
      </p:sp>
      <p:sp>
        <p:nvSpPr>
          <p:cNvPr id="95290" name="Line 58"/>
          <p:cNvSpPr>
            <a:spLocks noChangeShapeType="1"/>
          </p:cNvSpPr>
          <p:nvPr/>
        </p:nvSpPr>
        <p:spPr bwMode="auto">
          <a:xfrm>
            <a:off x="5795168" y="1868105"/>
            <a:ext cx="0" cy="2971800"/>
          </a:xfrm>
          <a:prstGeom prst="line">
            <a:avLst/>
          </a:prstGeom>
          <a:noFill/>
          <a:ln w="9525">
            <a:solidFill>
              <a:schemeClr val="tx1"/>
            </a:solidFill>
            <a:prstDash val="dash"/>
            <a:round/>
            <a:headEnd/>
            <a:tailEnd/>
          </a:ln>
          <a:effectLst/>
        </p:spPr>
        <p:txBody>
          <a:bodyPr/>
          <a:lstStyle/>
          <a:p>
            <a:endParaRPr lang="en-US"/>
          </a:p>
        </p:txBody>
      </p:sp>
      <p:sp>
        <p:nvSpPr>
          <p:cNvPr id="95291" name="Line 59"/>
          <p:cNvSpPr>
            <a:spLocks noChangeShapeType="1"/>
          </p:cNvSpPr>
          <p:nvPr/>
        </p:nvSpPr>
        <p:spPr bwMode="auto">
          <a:xfrm flipH="1">
            <a:off x="2137568" y="4077905"/>
            <a:ext cx="914400" cy="0"/>
          </a:xfrm>
          <a:prstGeom prst="line">
            <a:avLst/>
          </a:prstGeom>
          <a:noFill/>
          <a:ln w="9525">
            <a:solidFill>
              <a:schemeClr val="tx1"/>
            </a:solidFill>
            <a:prstDash val="dash"/>
            <a:round/>
            <a:headEnd/>
            <a:tailEnd/>
          </a:ln>
          <a:effectLst/>
        </p:spPr>
        <p:txBody>
          <a:bodyPr/>
          <a:lstStyle/>
          <a:p>
            <a:endParaRPr lang="en-US"/>
          </a:p>
        </p:txBody>
      </p:sp>
      <p:sp>
        <p:nvSpPr>
          <p:cNvPr id="95292" name="Line 60"/>
          <p:cNvSpPr>
            <a:spLocks noChangeShapeType="1"/>
          </p:cNvSpPr>
          <p:nvPr/>
        </p:nvSpPr>
        <p:spPr bwMode="auto">
          <a:xfrm flipH="1">
            <a:off x="2137568" y="3352419"/>
            <a:ext cx="1809750" cy="1587"/>
          </a:xfrm>
          <a:prstGeom prst="line">
            <a:avLst/>
          </a:prstGeom>
          <a:noFill/>
          <a:ln w="9525">
            <a:solidFill>
              <a:schemeClr val="tx1"/>
            </a:solidFill>
            <a:prstDash val="dash"/>
            <a:round/>
            <a:headEnd/>
            <a:tailEnd/>
          </a:ln>
          <a:effectLst/>
        </p:spPr>
        <p:txBody>
          <a:bodyPr/>
          <a:lstStyle/>
          <a:p>
            <a:endParaRPr lang="en-US"/>
          </a:p>
        </p:txBody>
      </p:sp>
      <p:sp>
        <p:nvSpPr>
          <p:cNvPr id="95293" name="Line 61"/>
          <p:cNvSpPr>
            <a:spLocks noChangeShapeType="1"/>
          </p:cNvSpPr>
          <p:nvPr/>
        </p:nvSpPr>
        <p:spPr bwMode="auto">
          <a:xfrm flipH="1">
            <a:off x="2104231" y="2553905"/>
            <a:ext cx="2819400" cy="0"/>
          </a:xfrm>
          <a:prstGeom prst="line">
            <a:avLst/>
          </a:prstGeom>
          <a:noFill/>
          <a:ln w="9525">
            <a:solidFill>
              <a:schemeClr val="tx1"/>
            </a:solidFill>
            <a:prstDash val="dash"/>
            <a:round/>
            <a:headEnd/>
            <a:tailEnd/>
          </a:ln>
          <a:effectLst/>
        </p:spPr>
        <p:txBody>
          <a:bodyPr/>
          <a:lstStyle/>
          <a:p>
            <a:endParaRPr lang="en-US"/>
          </a:p>
        </p:txBody>
      </p:sp>
      <p:sp>
        <p:nvSpPr>
          <p:cNvPr id="95294" name="Line 62"/>
          <p:cNvSpPr>
            <a:spLocks noChangeShapeType="1"/>
          </p:cNvSpPr>
          <p:nvPr/>
        </p:nvSpPr>
        <p:spPr bwMode="auto">
          <a:xfrm flipH="1">
            <a:off x="2137569" y="1868105"/>
            <a:ext cx="3649663" cy="0"/>
          </a:xfrm>
          <a:prstGeom prst="line">
            <a:avLst/>
          </a:prstGeom>
          <a:noFill/>
          <a:ln w="9525">
            <a:solidFill>
              <a:schemeClr val="tx1"/>
            </a:solidFill>
            <a:prstDash val="dash"/>
            <a:round/>
            <a:headEnd/>
            <a:tailEnd/>
          </a:ln>
          <a:effectLst/>
        </p:spPr>
        <p:txBody>
          <a:bodyPr/>
          <a:lstStyle/>
          <a:p>
            <a:endParaRPr lang="en-US"/>
          </a:p>
        </p:txBody>
      </p:sp>
      <p:sp>
        <p:nvSpPr>
          <p:cNvPr id="95295" name="Text Box 63"/>
          <p:cNvSpPr txBox="1">
            <a:spLocks noChangeArrowheads="1"/>
          </p:cNvSpPr>
          <p:nvPr/>
        </p:nvSpPr>
        <p:spPr bwMode="auto">
          <a:xfrm>
            <a:off x="2823368" y="3468305"/>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B</a:t>
            </a:r>
          </a:p>
        </p:txBody>
      </p:sp>
      <p:sp>
        <p:nvSpPr>
          <p:cNvPr id="95296" name="Text Box 64"/>
          <p:cNvSpPr txBox="1">
            <a:spLocks noChangeArrowheads="1"/>
          </p:cNvSpPr>
          <p:nvPr/>
        </p:nvSpPr>
        <p:spPr bwMode="auto">
          <a:xfrm>
            <a:off x="3813968" y="2782505"/>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C</a:t>
            </a:r>
          </a:p>
        </p:txBody>
      </p:sp>
      <p:sp>
        <p:nvSpPr>
          <p:cNvPr id="95297" name="Text Box 65"/>
          <p:cNvSpPr txBox="1">
            <a:spLocks noChangeArrowheads="1"/>
          </p:cNvSpPr>
          <p:nvPr/>
        </p:nvSpPr>
        <p:spPr bwMode="auto">
          <a:xfrm>
            <a:off x="4575968" y="2096705"/>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D</a:t>
            </a:r>
          </a:p>
        </p:txBody>
      </p:sp>
      <p:sp>
        <p:nvSpPr>
          <p:cNvPr id="95298" name="Text Box 66"/>
          <p:cNvSpPr txBox="1">
            <a:spLocks noChangeArrowheads="1"/>
          </p:cNvSpPr>
          <p:nvPr/>
        </p:nvSpPr>
        <p:spPr bwMode="auto">
          <a:xfrm>
            <a:off x="6343006" y="1306989"/>
            <a:ext cx="381000" cy="457200"/>
          </a:xfrm>
          <a:prstGeom prst="rect">
            <a:avLst/>
          </a:prstGeom>
          <a:noFill/>
          <a:ln w="9525">
            <a:noFill/>
            <a:miter lim="800000"/>
            <a:headEnd/>
            <a:tailEnd/>
          </a:ln>
          <a:effectLst/>
        </p:spPr>
        <p:txBody>
          <a:bodyPr>
            <a:spAutoFit/>
          </a:bodyPr>
          <a:lstStyle/>
          <a:p>
            <a:pPr>
              <a:spcBef>
                <a:spcPct val="50000"/>
              </a:spcBef>
            </a:pPr>
            <a:r>
              <a:rPr lang="en-US" sz="2400" dirty="0">
                <a:latin typeface=".VnTime" pitchFamily="34" charset="0"/>
              </a:rPr>
              <a:t>E</a:t>
            </a:r>
          </a:p>
        </p:txBody>
      </p:sp>
      <p:sp>
        <p:nvSpPr>
          <p:cNvPr id="95299" name="Text Box 67"/>
          <p:cNvSpPr txBox="1">
            <a:spLocks noChangeArrowheads="1"/>
          </p:cNvSpPr>
          <p:nvPr/>
        </p:nvSpPr>
        <p:spPr bwMode="auto">
          <a:xfrm>
            <a:off x="1756568" y="4763705"/>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0</a:t>
            </a:r>
          </a:p>
        </p:txBody>
      </p:sp>
      <p:sp>
        <p:nvSpPr>
          <p:cNvPr id="95300" name="Text Box 68"/>
          <p:cNvSpPr txBox="1">
            <a:spLocks noChangeArrowheads="1"/>
          </p:cNvSpPr>
          <p:nvPr/>
        </p:nvSpPr>
        <p:spPr bwMode="auto">
          <a:xfrm>
            <a:off x="6019800" y="4807812"/>
            <a:ext cx="838200" cy="457200"/>
          </a:xfrm>
          <a:prstGeom prst="rect">
            <a:avLst/>
          </a:prstGeom>
          <a:noFill/>
          <a:ln w="9525">
            <a:noFill/>
            <a:miter lim="800000"/>
            <a:headEnd/>
            <a:tailEnd/>
          </a:ln>
          <a:effectLst/>
        </p:spPr>
        <p:txBody>
          <a:bodyPr>
            <a:spAutoFit/>
          </a:bodyPr>
          <a:lstStyle/>
          <a:p>
            <a:pPr>
              <a:spcBef>
                <a:spcPct val="50000"/>
              </a:spcBef>
            </a:pPr>
            <a:r>
              <a:rPr lang="en-US" sz="2400" dirty="0">
                <a:latin typeface=".VnTime" pitchFamily="34" charset="0"/>
              </a:rPr>
              <a:t>U(V)</a:t>
            </a:r>
          </a:p>
        </p:txBody>
      </p:sp>
      <p:sp>
        <p:nvSpPr>
          <p:cNvPr id="95301" name="Text Box 69"/>
          <p:cNvSpPr txBox="1">
            <a:spLocks noChangeArrowheads="1"/>
          </p:cNvSpPr>
          <p:nvPr/>
        </p:nvSpPr>
        <p:spPr bwMode="auto">
          <a:xfrm>
            <a:off x="1400968" y="1334705"/>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I(A)</a:t>
            </a:r>
          </a:p>
        </p:txBody>
      </p:sp>
      <p:sp>
        <p:nvSpPr>
          <p:cNvPr id="38" name="Text Box 10"/>
          <p:cNvSpPr txBox="1">
            <a:spLocks noChangeArrowheads="1"/>
          </p:cNvSpPr>
          <p:nvPr/>
        </p:nvSpPr>
        <p:spPr bwMode="auto">
          <a:xfrm>
            <a:off x="566736" y="5323114"/>
            <a:ext cx="11049000" cy="1384995"/>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vi-VN" sz="2800" b="1" noProof="1">
                <a:latin typeface="Myriad Pro Black Cond" panose="020B0806030403020204" pitchFamily="34" charset="0"/>
                <a:cs typeface="Times New Roman" pitchFamily="18" charset="0"/>
              </a:rPr>
              <a:t>b. Nhận xét</a:t>
            </a:r>
            <a:r>
              <a:rPr lang="vi-VN" sz="2800" b="1" noProof="1" smtClean="0">
                <a:latin typeface="Myriad Pro Black Cond" panose="020B0806030403020204" pitchFamily="34" charset="0"/>
                <a:cs typeface="Times New Roman" pitchFamily="18" charset="0"/>
              </a:rPr>
              <a:t>:</a:t>
            </a:r>
            <a:r>
              <a:rPr lang="en-US" sz="2800" b="1" noProof="1" smtClean="0">
                <a:latin typeface="Myriad Pro Black Cond" panose="020B0806030403020204" pitchFamily="34" charset="0"/>
                <a:cs typeface="Times New Roman" pitchFamily="18" charset="0"/>
              </a:rPr>
              <a:t> </a:t>
            </a:r>
            <a:r>
              <a:rPr lang="vi-VN" sz="2800" b="1" noProof="1" smtClean="0">
                <a:solidFill>
                  <a:srgbClr val="0070C0"/>
                </a:solidFill>
                <a:latin typeface="Myriad Pro Black Cond" panose="020B0806030403020204" pitchFamily="34" charset="0"/>
                <a:cs typeface="Times New Roman" pitchFamily="18" charset="0"/>
              </a:rPr>
              <a:t>Nếu </a:t>
            </a:r>
            <a:r>
              <a:rPr lang="vi-VN" sz="2800" b="1" noProof="1">
                <a:solidFill>
                  <a:srgbClr val="0070C0"/>
                </a:solidFill>
                <a:latin typeface="Myriad Pro Black Cond" panose="020B0806030403020204" pitchFamily="34" charset="0"/>
                <a:cs typeface="Times New Roman" pitchFamily="18" charset="0"/>
              </a:rPr>
              <a:t>bỏ qua những sai lệch nhỏ do phép đo thì các điểm O</a:t>
            </a:r>
            <a:r>
              <a:rPr lang="vi-VN" sz="2800" b="1" noProof="1" smtClean="0">
                <a:solidFill>
                  <a:srgbClr val="0070C0"/>
                </a:solidFill>
                <a:latin typeface="Myriad Pro Black Cond" panose="020B0806030403020204" pitchFamily="34" charset="0"/>
                <a:cs typeface="Times New Roman" pitchFamily="18" charset="0"/>
              </a:rPr>
              <a:t>,</a:t>
            </a:r>
            <a:r>
              <a:rPr lang="en-US" sz="2800" b="1" noProof="1" smtClean="0">
                <a:solidFill>
                  <a:srgbClr val="0070C0"/>
                </a:solidFill>
                <a:latin typeface="Myriad Pro Black Cond" panose="020B0806030403020204" pitchFamily="34" charset="0"/>
                <a:cs typeface="Times New Roman" pitchFamily="18" charset="0"/>
              </a:rPr>
              <a:t> </a:t>
            </a:r>
            <a:r>
              <a:rPr lang="vi-VN" sz="2800" b="1" noProof="1" smtClean="0">
                <a:solidFill>
                  <a:srgbClr val="0070C0"/>
                </a:solidFill>
                <a:latin typeface="Myriad Pro Black Cond" panose="020B0806030403020204" pitchFamily="34" charset="0"/>
                <a:cs typeface="Times New Roman" pitchFamily="18" charset="0"/>
              </a:rPr>
              <a:t>B,</a:t>
            </a:r>
            <a:r>
              <a:rPr lang="en-US" sz="2800" b="1" noProof="1" smtClean="0">
                <a:solidFill>
                  <a:srgbClr val="0070C0"/>
                </a:solidFill>
                <a:latin typeface="Myriad Pro Black Cond" panose="020B0806030403020204" pitchFamily="34" charset="0"/>
                <a:cs typeface="Times New Roman" pitchFamily="18" charset="0"/>
              </a:rPr>
              <a:t> </a:t>
            </a:r>
            <a:r>
              <a:rPr lang="vi-VN" sz="2800" b="1" noProof="1" smtClean="0">
                <a:solidFill>
                  <a:srgbClr val="0070C0"/>
                </a:solidFill>
                <a:latin typeface="Myriad Pro Black Cond" panose="020B0806030403020204" pitchFamily="34" charset="0"/>
                <a:cs typeface="Times New Roman" pitchFamily="18" charset="0"/>
              </a:rPr>
              <a:t>C,</a:t>
            </a:r>
            <a:r>
              <a:rPr lang="en-US" sz="2800" b="1" noProof="1" smtClean="0">
                <a:solidFill>
                  <a:srgbClr val="0070C0"/>
                </a:solidFill>
                <a:latin typeface="Myriad Pro Black Cond" panose="020B0806030403020204" pitchFamily="34" charset="0"/>
                <a:cs typeface="Times New Roman" pitchFamily="18" charset="0"/>
              </a:rPr>
              <a:t> </a:t>
            </a:r>
            <a:r>
              <a:rPr lang="vi-VN" sz="2800" b="1" noProof="1" smtClean="0">
                <a:solidFill>
                  <a:srgbClr val="0070C0"/>
                </a:solidFill>
                <a:latin typeface="Myriad Pro Black Cond" panose="020B0806030403020204" pitchFamily="34" charset="0"/>
                <a:cs typeface="Times New Roman" pitchFamily="18" charset="0"/>
              </a:rPr>
              <a:t>D,</a:t>
            </a:r>
            <a:r>
              <a:rPr lang="en-US" sz="2800" b="1" noProof="1" smtClean="0">
                <a:solidFill>
                  <a:srgbClr val="0070C0"/>
                </a:solidFill>
                <a:latin typeface="Myriad Pro Black Cond" panose="020B0806030403020204" pitchFamily="34" charset="0"/>
                <a:cs typeface="Times New Roman" pitchFamily="18" charset="0"/>
              </a:rPr>
              <a:t> </a:t>
            </a:r>
            <a:r>
              <a:rPr lang="vi-VN" sz="2800" b="1" noProof="1" smtClean="0">
                <a:solidFill>
                  <a:srgbClr val="0070C0"/>
                </a:solidFill>
                <a:latin typeface="Myriad Pro Black Cond" panose="020B0806030403020204" pitchFamily="34" charset="0"/>
                <a:cs typeface="Times New Roman" pitchFamily="18" charset="0"/>
              </a:rPr>
              <a:t>E </a:t>
            </a:r>
            <a:r>
              <a:rPr lang="vi-VN" sz="2800" b="1" noProof="1">
                <a:solidFill>
                  <a:srgbClr val="0070C0"/>
                </a:solidFill>
                <a:latin typeface="Myriad Pro Black Cond" panose="020B0806030403020204" pitchFamily="34" charset="0"/>
                <a:cs typeface="Times New Roman" pitchFamily="18" charset="0"/>
              </a:rPr>
              <a:t>nằm trên </a:t>
            </a:r>
            <a:r>
              <a:rPr lang="vi-VN" sz="2800" b="1" u="sng" noProof="1">
                <a:solidFill>
                  <a:srgbClr val="FF0000"/>
                </a:solidFill>
                <a:latin typeface="Myriad Pro Black Cond" panose="020B0806030403020204" pitchFamily="34" charset="0"/>
                <a:cs typeface="Times New Roman" pitchFamily="18" charset="0"/>
              </a:rPr>
              <a:t>đường thẳng đi qua gốc tọa độ</a:t>
            </a:r>
            <a:r>
              <a:rPr lang="vi-VN" sz="2800" b="1" noProof="1">
                <a:solidFill>
                  <a:srgbClr val="0070C0"/>
                </a:solidFill>
                <a:latin typeface="Myriad Pro Black Cond" panose="020B0806030403020204" pitchFamily="34" charset="0"/>
                <a:cs typeface="Times New Roman" pitchFamily="18" charset="0"/>
              </a:rPr>
              <a:t>. Đường thẳng này là đồ thị biểu diễn sự phụ thuộc của I vào U</a:t>
            </a:r>
          </a:p>
        </p:txBody>
      </p:sp>
      <p:sp>
        <p:nvSpPr>
          <p:cNvPr id="39" name="Rectangle 38"/>
          <p:cNvSpPr/>
          <p:nvPr/>
        </p:nvSpPr>
        <p:spPr>
          <a:xfrm>
            <a:off x="661158" y="200935"/>
            <a:ext cx="10860157" cy="978729"/>
          </a:xfrm>
          <a:prstGeom prst="rect">
            <a:avLst/>
          </a:prstGeom>
          <a:solidFill>
            <a:schemeClr val="accent2">
              <a:lumMod val="20000"/>
              <a:lumOff val="80000"/>
            </a:schemeClr>
          </a:solidFill>
        </p:spPr>
        <p:txBody>
          <a:bodyPr wrap="square">
            <a:spAutoFit/>
          </a:bodyPr>
          <a:lstStyle/>
          <a:p>
            <a:pPr algn="just">
              <a:lnSpc>
                <a:spcPct val="120000"/>
              </a:lnSpc>
              <a:spcBef>
                <a:spcPct val="50000"/>
              </a:spcBef>
            </a:pPr>
            <a:r>
              <a:rPr lang="vi-VN" sz="2400" b="1" u="sng" dirty="0" smtClean="0">
                <a:latin typeface="Myriad Pro Black Cond" panose="020B0806030403020204" pitchFamily="34" charset="0"/>
                <a:cs typeface="Times New Roman" pitchFamily="18" charset="0"/>
              </a:rPr>
              <a:t>C2:</a:t>
            </a:r>
            <a:r>
              <a:rPr lang="vi-VN" sz="2400" b="1" dirty="0" smtClean="0">
                <a:latin typeface="Myriad Pro Black Cond" panose="020B0806030403020204" pitchFamily="34" charset="0"/>
                <a:cs typeface="Times New Roman" pitchFamily="18" charset="0"/>
              </a:rPr>
              <a:t> Dựa vào số liệu ở bảng 1 mà em thu được từ thí nghiệm, hãy vẽ đường biểu diễn mối quan hệ giữa I và U , nhận xét xem nó có phải là đường thẳng đi qua gốc toạ độ hay không?</a:t>
            </a:r>
            <a:endParaRPr lang="vi-VN" sz="2400" b="1" dirty="0">
              <a:latin typeface="Myriad Pro Black Cond" panose="020B0806030403020204" pitchFamily="34" charset="0"/>
              <a:cs typeface="Times New Roman" pitchFamily="18" charset="0"/>
            </a:endParaRPr>
          </a:p>
        </p:txBody>
      </p:sp>
      <p:grpSp>
        <p:nvGrpSpPr>
          <p:cNvPr id="6" name="Group 5"/>
          <p:cNvGrpSpPr/>
          <p:nvPr/>
        </p:nvGrpSpPr>
        <p:grpSpPr>
          <a:xfrm>
            <a:off x="7344459" y="1434274"/>
            <a:ext cx="4390341" cy="3491916"/>
            <a:chOff x="7344459" y="1434274"/>
            <a:chExt cx="4390341" cy="3491916"/>
          </a:xfrm>
        </p:grpSpPr>
        <p:sp>
          <p:nvSpPr>
            <p:cNvPr id="2" name="Rectangle 1"/>
            <p:cNvSpPr/>
            <p:nvPr/>
          </p:nvSpPr>
          <p:spPr>
            <a:xfrm>
              <a:off x="7562056" y="1868105"/>
              <a:ext cx="4172744" cy="30580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7562056" y="1715706"/>
              <a:ext cx="4172744" cy="64288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Notes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4459" y="1434274"/>
              <a:ext cx="1452713" cy="1452713"/>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11"/>
            <p:cNvSpPr txBox="1">
              <a:spLocks noChangeArrowheads="1"/>
            </p:cNvSpPr>
            <p:nvPr/>
          </p:nvSpPr>
          <p:spPr bwMode="auto">
            <a:xfrm>
              <a:off x="7682855" y="2841803"/>
              <a:ext cx="39556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50000"/>
                </a:spcBef>
                <a:buFontTx/>
                <a:buNone/>
              </a:pPr>
              <a:r>
                <a:rPr lang="vi-VN" altLang="en-US" sz="2000" dirty="0" smtClean="0"/>
                <a:t>Hiệu điện thế giữa hai đầu dây dẫn tăng (hoặc giảm) bao nhiêu lần thì cường độ dòng điện chạy qua dây dẫn đó cũng tăng (hoặc giảm) bấy nhiêu lần</a:t>
              </a:r>
              <a:endParaRPr lang="vi-VN" altLang="en-US" sz="2000" dirty="0"/>
            </a:p>
          </p:txBody>
        </p:sp>
        <p:sp>
          <p:nvSpPr>
            <p:cNvPr id="4" name="TextBox 3"/>
            <p:cNvSpPr txBox="1"/>
            <p:nvPr/>
          </p:nvSpPr>
          <p:spPr>
            <a:xfrm>
              <a:off x="9144000" y="1763330"/>
              <a:ext cx="2057400" cy="584775"/>
            </a:xfrm>
            <a:prstGeom prst="rect">
              <a:avLst/>
            </a:prstGeom>
            <a:noFill/>
          </p:spPr>
          <p:txBody>
            <a:bodyPr wrap="square" rtlCol="0">
              <a:spAutoFit/>
            </a:bodyPr>
            <a:lstStyle/>
            <a:p>
              <a:r>
                <a:rPr lang="en-US" sz="3200" dirty="0" smtClean="0">
                  <a:solidFill>
                    <a:schemeClr val="bg1"/>
                  </a:solidFill>
                  <a:latin typeface="Myriad Pro Black Cond" panose="020B0806030403020204" pitchFamily="34" charset="0"/>
                </a:rPr>
                <a:t>KẾT LUẬN</a:t>
              </a:r>
              <a:endParaRPr lang="en-US" sz="3200" dirty="0">
                <a:solidFill>
                  <a:schemeClr val="bg1"/>
                </a:solidFill>
                <a:latin typeface="Myriad Pro Black Cond" panose="020B0806030403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80"/>
                                        </p:tgtEl>
                                        <p:attrNameLst>
                                          <p:attrName>style.visibility</p:attrName>
                                        </p:attrNameLst>
                                      </p:cBhvr>
                                      <p:to>
                                        <p:strVal val="visible"/>
                                      </p:to>
                                    </p:set>
                                    <p:animEffect transition="in" filter="wipe(down)">
                                      <p:cBhvr>
                                        <p:cTn id="7" dur="500"/>
                                        <p:tgtEl>
                                          <p:spTgt spid="952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81"/>
                                        </p:tgtEl>
                                        <p:attrNameLst>
                                          <p:attrName>style.visibility</p:attrName>
                                        </p:attrNameLst>
                                      </p:cBhvr>
                                      <p:to>
                                        <p:strVal val="visible"/>
                                      </p:to>
                                    </p:set>
                                    <p:animEffect transition="in" filter="wipe(left)">
                                      <p:cBhvr>
                                        <p:cTn id="12" dur="500"/>
                                        <p:tgtEl>
                                          <p:spTgt spid="95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95300"/>
                                        </p:tgtEl>
                                        <p:attrNameLst>
                                          <p:attrName>style.visibility</p:attrName>
                                        </p:attrNameLst>
                                      </p:cBhvr>
                                      <p:to>
                                        <p:strVal val="visible"/>
                                      </p:to>
                                    </p:set>
                                    <p:anim calcmode="lin" valueType="num">
                                      <p:cBhvr additive="base">
                                        <p:cTn id="17" dur="500" fill="hold"/>
                                        <p:tgtEl>
                                          <p:spTgt spid="95300"/>
                                        </p:tgtEl>
                                        <p:attrNameLst>
                                          <p:attrName>ppt_x</p:attrName>
                                        </p:attrNameLst>
                                      </p:cBhvr>
                                      <p:tavLst>
                                        <p:tav tm="0">
                                          <p:val>
                                            <p:strVal val="0-#ppt_w/2"/>
                                          </p:val>
                                        </p:tav>
                                        <p:tav tm="100000">
                                          <p:val>
                                            <p:strVal val="#ppt_x"/>
                                          </p:val>
                                        </p:tav>
                                      </p:tavLst>
                                    </p:anim>
                                    <p:anim calcmode="lin" valueType="num">
                                      <p:cBhvr additive="base">
                                        <p:cTn id="18" dur="500" fill="hold"/>
                                        <p:tgtEl>
                                          <p:spTgt spid="95300"/>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95268"/>
                                        </p:tgtEl>
                                        <p:attrNameLst>
                                          <p:attrName>style.visibility</p:attrName>
                                        </p:attrNameLst>
                                      </p:cBhvr>
                                      <p:to>
                                        <p:strVal val="visible"/>
                                      </p:to>
                                    </p:set>
                                    <p:anim calcmode="lin" valueType="num">
                                      <p:cBhvr additive="base">
                                        <p:cTn id="21" dur="500" fill="hold"/>
                                        <p:tgtEl>
                                          <p:spTgt spid="95268"/>
                                        </p:tgtEl>
                                        <p:attrNameLst>
                                          <p:attrName>ppt_x</p:attrName>
                                        </p:attrNameLst>
                                      </p:cBhvr>
                                      <p:tavLst>
                                        <p:tav tm="0">
                                          <p:val>
                                            <p:strVal val="0-#ppt_w/2"/>
                                          </p:val>
                                        </p:tav>
                                        <p:tav tm="100000">
                                          <p:val>
                                            <p:strVal val="#ppt_x"/>
                                          </p:val>
                                        </p:tav>
                                      </p:tavLst>
                                    </p:anim>
                                    <p:anim calcmode="lin" valueType="num">
                                      <p:cBhvr additive="base">
                                        <p:cTn id="22" dur="500" fill="hold"/>
                                        <p:tgtEl>
                                          <p:spTgt spid="95268"/>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95267"/>
                                        </p:tgtEl>
                                        <p:attrNameLst>
                                          <p:attrName>style.visibility</p:attrName>
                                        </p:attrNameLst>
                                      </p:cBhvr>
                                      <p:to>
                                        <p:strVal val="visible"/>
                                      </p:to>
                                    </p:set>
                                    <p:anim calcmode="lin" valueType="num">
                                      <p:cBhvr additive="base">
                                        <p:cTn id="25" dur="500" fill="hold"/>
                                        <p:tgtEl>
                                          <p:spTgt spid="95267"/>
                                        </p:tgtEl>
                                        <p:attrNameLst>
                                          <p:attrName>ppt_x</p:attrName>
                                        </p:attrNameLst>
                                      </p:cBhvr>
                                      <p:tavLst>
                                        <p:tav tm="0">
                                          <p:val>
                                            <p:strVal val="0-#ppt_w/2"/>
                                          </p:val>
                                        </p:tav>
                                        <p:tav tm="100000">
                                          <p:val>
                                            <p:strVal val="#ppt_x"/>
                                          </p:val>
                                        </p:tav>
                                      </p:tavLst>
                                    </p:anim>
                                    <p:anim calcmode="lin" valueType="num">
                                      <p:cBhvr additive="base">
                                        <p:cTn id="26" dur="500" fill="hold"/>
                                        <p:tgtEl>
                                          <p:spTgt spid="9526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95272"/>
                                        </p:tgtEl>
                                        <p:attrNameLst>
                                          <p:attrName>style.visibility</p:attrName>
                                        </p:attrNameLst>
                                      </p:cBhvr>
                                      <p:to>
                                        <p:strVal val="visible"/>
                                      </p:to>
                                    </p:set>
                                    <p:anim calcmode="lin" valueType="num">
                                      <p:cBhvr additive="base">
                                        <p:cTn id="29" dur="500" fill="hold"/>
                                        <p:tgtEl>
                                          <p:spTgt spid="95272"/>
                                        </p:tgtEl>
                                        <p:attrNameLst>
                                          <p:attrName>ppt_x</p:attrName>
                                        </p:attrNameLst>
                                      </p:cBhvr>
                                      <p:tavLst>
                                        <p:tav tm="0">
                                          <p:val>
                                            <p:strVal val="0-#ppt_w/2"/>
                                          </p:val>
                                        </p:tav>
                                        <p:tav tm="100000">
                                          <p:val>
                                            <p:strVal val="#ppt_x"/>
                                          </p:val>
                                        </p:tav>
                                      </p:tavLst>
                                    </p:anim>
                                    <p:anim calcmode="lin" valueType="num">
                                      <p:cBhvr additive="base">
                                        <p:cTn id="30" dur="500" fill="hold"/>
                                        <p:tgtEl>
                                          <p:spTgt spid="95272"/>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95266"/>
                                        </p:tgtEl>
                                        <p:attrNameLst>
                                          <p:attrName>style.visibility</p:attrName>
                                        </p:attrNameLst>
                                      </p:cBhvr>
                                      <p:to>
                                        <p:strVal val="visible"/>
                                      </p:to>
                                    </p:set>
                                    <p:anim calcmode="lin" valueType="num">
                                      <p:cBhvr additive="base">
                                        <p:cTn id="33" dur="500" fill="hold"/>
                                        <p:tgtEl>
                                          <p:spTgt spid="95266"/>
                                        </p:tgtEl>
                                        <p:attrNameLst>
                                          <p:attrName>ppt_x</p:attrName>
                                        </p:attrNameLst>
                                      </p:cBhvr>
                                      <p:tavLst>
                                        <p:tav tm="0">
                                          <p:val>
                                            <p:strVal val="0-#ppt_w/2"/>
                                          </p:val>
                                        </p:tav>
                                        <p:tav tm="100000">
                                          <p:val>
                                            <p:strVal val="#ppt_x"/>
                                          </p:val>
                                        </p:tav>
                                      </p:tavLst>
                                    </p:anim>
                                    <p:anim calcmode="lin" valueType="num">
                                      <p:cBhvr additive="base">
                                        <p:cTn id="34" dur="500" fill="hold"/>
                                        <p:tgtEl>
                                          <p:spTgt spid="95266"/>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95299"/>
                                        </p:tgtEl>
                                        <p:attrNameLst>
                                          <p:attrName>style.visibility</p:attrName>
                                        </p:attrNameLst>
                                      </p:cBhvr>
                                      <p:to>
                                        <p:strVal val="visible"/>
                                      </p:to>
                                    </p:set>
                                    <p:anim calcmode="lin" valueType="num">
                                      <p:cBhvr additive="base">
                                        <p:cTn id="37" dur="500" fill="hold"/>
                                        <p:tgtEl>
                                          <p:spTgt spid="95299"/>
                                        </p:tgtEl>
                                        <p:attrNameLst>
                                          <p:attrName>ppt_x</p:attrName>
                                        </p:attrNameLst>
                                      </p:cBhvr>
                                      <p:tavLst>
                                        <p:tav tm="0">
                                          <p:val>
                                            <p:strVal val="0-#ppt_w/2"/>
                                          </p:val>
                                        </p:tav>
                                        <p:tav tm="100000">
                                          <p:val>
                                            <p:strVal val="#ppt_x"/>
                                          </p:val>
                                        </p:tav>
                                      </p:tavLst>
                                    </p:anim>
                                    <p:anim calcmode="lin" valueType="num">
                                      <p:cBhvr additive="base">
                                        <p:cTn id="38" dur="500" fill="hold"/>
                                        <p:tgtEl>
                                          <p:spTgt spid="95299"/>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95270"/>
                                        </p:tgtEl>
                                        <p:attrNameLst>
                                          <p:attrName>style.visibility</p:attrName>
                                        </p:attrNameLst>
                                      </p:cBhvr>
                                      <p:to>
                                        <p:strVal val="visible"/>
                                      </p:to>
                                    </p:set>
                                    <p:anim calcmode="lin" valueType="num">
                                      <p:cBhvr additive="base">
                                        <p:cTn id="41" dur="500" fill="hold"/>
                                        <p:tgtEl>
                                          <p:spTgt spid="95270"/>
                                        </p:tgtEl>
                                        <p:attrNameLst>
                                          <p:attrName>ppt_x</p:attrName>
                                        </p:attrNameLst>
                                      </p:cBhvr>
                                      <p:tavLst>
                                        <p:tav tm="0">
                                          <p:val>
                                            <p:strVal val="0-#ppt_w/2"/>
                                          </p:val>
                                        </p:tav>
                                        <p:tav tm="100000">
                                          <p:val>
                                            <p:strVal val="#ppt_x"/>
                                          </p:val>
                                        </p:tav>
                                      </p:tavLst>
                                    </p:anim>
                                    <p:anim calcmode="lin" valueType="num">
                                      <p:cBhvr additive="base">
                                        <p:cTn id="42" dur="500" fill="hold"/>
                                        <p:tgtEl>
                                          <p:spTgt spid="95270"/>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95273"/>
                                        </p:tgtEl>
                                        <p:attrNameLst>
                                          <p:attrName>style.visibility</p:attrName>
                                        </p:attrNameLst>
                                      </p:cBhvr>
                                      <p:to>
                                        <p:strVal val="visible"/>
                                      </p:to>
                                    </p:set>
                                    <p:anim calcmode="lin" valueType="num">
                                      <p:cBhvr additive="base">
                                        <p:cTn id="45" dur="500" fill="hold"/>
                                        <p:tgtEl>
                                          <p:spTgt spid="95273"/>
                                        </p:tgtEl>
                                        <p:attrNameLst>
                                          <p:attrName>ppt_x</p:attrName>
                                        </p:attrNameLst>
                                      </p:cBhvr>
                                      <p:tavLst>
                                        <p:tav tm="0">
                                          <p:val>
                                            <p:strVal val="0-#ppt_w/2"/>
                                          </p:val>
                                        </p:tav>
                                        <p:tav tm="100000">
                                          <p:val>
                                            <p:strVal val="#ppt_x"/>
                                          </p:val>
                                        </p:tav>
                                      </p:tavLst>
                                    </p:anim>
                                    <p:anim calcmode="lin" valueType="num">
                                      <p:cBhvr additive="base">
                                        <p:cTn id="46" dur="500" fill="hold"/>
                                        <p:tgtEl>
                                          <p:spTgt spid="95273"/>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95271"/>
                                        </p:tgtEl>
                                        <p:attrNameLst>
                                          <p:attrName>style.visibility</p:attrName>
                                        </p:attrNameLst>
                                      </p:cBhvr>
                                      <p:to>
                                        <p:strVal val="visible"/>
                                      </p:to>
                                    </p:set>
                                    <p:anim calcmode="lin" valueType="num">
                                      <p:cBhvr additive="base">
                                        <p:cTn id="49" dur="500" fill="hold"/>
                                        <p:tgtEl>
                                          <p:spTgt spid="95271"/>
                                        </p:tgtEl>
                                        <p:attrNameLst>
                                          <p:attrName>ppt_x</p:attrName>
                                        </p:attrNameLst>
                                      </p:cBhvr>
                                      <p:tavLst>
                                        <p:tav tm="0">
                                          <p:val>
                                            <p:strVal val="0-#ppt_w/2"/>
                                          </p:val>
                                        </p:tav>
                                        <p:tav tm="100000">
                                          <p:val>
                                            <p:strVal val="#ppt_x"/>
                                          </p:val>
                                        </p:tav>
                                      </p:tavLst>
                                    </p:anim>
                                    <p:anim calcmode="lin" valueType="num">
                                      <p:cBhvr additive="base">
                                        <p:cTn id="50" dur="500" fill="hold"/>
                                        <p:tgtEl>
                                          <p:spTgt spid="95271"/>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95274"/>
                                        </p:tgtEl>
                                        <p:attrNameLst>
                                          <p:attrName>style.visibility</p:attrName>
                                        </p:attrNameLst>
                                      </p:cBhvr>
                                      <p:to>
                                        <p:strVal val="visible"/>
                                      </p:to>
                                    </p:set>
                                    <p:anim calcmode="lin" valueType="num">
                                      <p:cBhvr additive="base">
                                        <p:cTn id="53" dur="500" fill="hold"/>
                                        <p:tgtEl>
                                          <p:spTgt spid="95274"/>
                                        </p:tgtEl>
                                        <p:attrNameLst>
                                          <p:attrName>ppt_x</p:attrName>
                                        </p:attrNameLst>
                                      </p:cBhvr>
                                      <p:tavLst>
                                        <p:tav tm="0">
                                          <p:val>
                                            <p:strVal val="0-#ppt_w/2"/>
                                          </p:val>
                                        </p:tav>
                                        <p:tav tm="100000">
                                          <p:val>
                                            <p:strVal val="#ppt_x"/>
                                          </p:val>
                                        </p:tav>
                                      </p:tavLst>
                                    </p:anim>
                                    <p:anim calcmode="lin" valueType="num">
                                      <p:cBhvr additive="base">
                                        <p:cTn id="54" dur="500" fill="hold"/>
                                        <p:tgtEl>
                                          <p:spTgt spid="95274"/>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95301"/>
                                        </p:tgtEl>
                                        <p:attrNameLst>
                                          <p:attrName>style.visibility</p:attrName>
                                        </p:attrNameLst>
                                      </p:cBhvr>
                                      <p:to>
                                        <p:strVal val="visible"/>
                                      </p:to>
                                    </p:set>
                                    <p:anim calcmode="lin" valueType="num">
                                      <p:cBhvr additive="base">
                                        <p:cTn id="57" dur="500" fill="hold"/>
                                        <p:tgtEl>
                                          <p:spTgt spid="95301"/>
                                        </p:tgtEl>
                                        <p:attrNameLst>
                                          <p:attrName>ppt_x</p:attrName>
                                        </p:attrNameLst>
                                      </p:cBhvr>
                                      <p:tavLst>
                                        <p:tav tm="0">
                                          <p:val>
                                            <p:strVal val="0-#ppt_w/2"/>
                                          </p:val>
                                        </p:tav>
                                        <p:tav tm="100000">
                                          <p:val>
                                            <p:strVal val="#ppt_x"/>
                                          </p:val>
                                        </p:tav>
                                      </p:tavLst>
                                    </p:anim>
                                    <p:anim calcmode="lin" valueType="num">
                                      <p:cBhvr additive="base">
                                        <p:cTn id="58" dur="500" fill="hold"/>
                                        <p:tgtEl>
                                          <p:spTgt spid="95301"/>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5287"/>
                                        </p:tgtEl>
                                        <p:attrNameLst>
                                          <p:attrName>style.visibility</p:attrName>
                                        </p:attrNameLst>
                                      </p:cBhvr>
                                      <p:to>
                                        <p:strVal val="visible"/>
                                      </p:to>
                                    </p:set>
                                    <p:animEffect transition="in" filter="wipe(down)">
                                      <p:cBhvr>
                                        <p:cTn id="63" dur="500"/>
                                        <p:tgtEl>
                                          <p:spTgt spid="9528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291"/>
                                        </p:tgtEl>
                                        <p:attrNameLst>
                                          <p:attrName>style.visibility</p:attrName>
                                        </p:attrNameLst>
                                      </p:cBhvr>
                                      <p:to>
                                        <p:strVal val="visible"/>
                                      </p:to>
                                    </p:set>
                                    <p:animEffect transition="in" filter="wipe(left)">
                                      <p:cBhvr>
                                        <p:cTn id="68" dur="500"/>
                                        <p:tgtEl>
                                          <p:spTgt spid="9529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5283"/>
                                        </p:tgtEl>
                                        <p:attrNameLst>
                                          <p:attrName>style.visibility</p:attrName>
                                        </p:attrNameLst>
                                      </p:cBhvr>
                                      <p:to>
                                        <p:strVal val="visible"/>
                                      </p:to>
                                    </p:set>
                                    <p:animEffect transition="in" filter="fade">
                                      <p:cBhvr>
                                        <p:cTn id="73" dur="2000"/>
                                        <p:tgtEl>
                                          <p:spTgt spid="9528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5295"/>
                                        </p:tgtEl>
                                        <p:attrNameLst>
                                          <p:attrName>style.visibility</p:attrName>
                                        </p:attrNameLst>
                                      </p:cBhvr>
                                      <p:to>
                                        <p:strVal val="visible"/>
                                      </p:to>
                                    </p:set>
                                    <p:animEffect transition="in" filter="fade">
                                      <p:cBhvr>
                                        <p:cTn id="76" dur="2000"/>
                                        <p:tgtEl>
                                          <p:spTgt spid="9529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5288"/>
                                        </p:tgtEl>
                                        <p:attrNameLst>
                                          <p:attrName>style.visibility</p:attrName>
                                        </p:attrNameLst>
                                      </p:cBhvr>
                                      <p:to>
                                        <p:strVal val="visible"/>
                                      </p:to>
                                    </p:set>
                                    <p:animEffect transition="in" filter="wipe(down)">
                                      <p:cBhvr>
                                        <p:cTn id="81" dur="500"/>
                                        <p:tgtEl>
                                          <p:spTgt spid="9528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5292"/>
                                        </p:tgtEl>
                                        <p:attrNameLst>
                                          <p:attrName>style.visibility</p:attrName>
                                        </p:attrNameLst>
                                      </p:cBhvr>
                                      <p:to>
                                        <p:strVal val="visible"/>
                                      </p:to>
                                    </p:set>
                                    <p:animEffect transition="in" filter="wipe(left)">
                                      <p:cBhvr>
                                        <p:cTn id="86" dur="500"/>
                                        <p:tgtEl>
                                          <p:spTgt spid="9529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95285"/>
                                        </p:tgtEl>
                                        <p:attrNameLst>
                                          <p:attrName>style.visibility</p:attrName>
                                        </p:attrNameLst>
                                      </p:cBhvr>
                                      <p:to>
                                        <p:strVal val="visible"/>
                                      </p:to>
                                    </p:set>
                                    <p:animEffect transition="in" filter="fade">
                                      <p:cBhvr>
                                        <p:cTn id="91" dur="2000"/>
                                        <p:tgtEl>
                                          <p:spTgt spid="9528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5296"/>
                                        </p:tgtEl>
                                        <p:attrNameLst>
                                          <p:attrName>style.visibility</p:attrName>
                                        </p:attrNameLst>
                                      </p:cBhvr>
                                      <p:to>
                                        <p:strVal val="visible"/>
                                      </p:to>
                                    </p:set>
                                    <p:animEffect transition="in" filter="fade">
                                      <p:cBhvr>
                                        <p:cTn id="94" dur="2000"/>
                                        <p:tgtEl>
                                          <p:spTgt spid="9529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95289"/>
                                        </p:tgtEl>
                                        <p:attrNameLst>
                                          <p:attrName>style.visibility</p:attrName>
                                        </p:attrNameLst>
                                      </p:cBhvr>
                                      <p:to>
                                        <p:strVal val="visible"/>
                                      </p:to>
                                    </p:set>
                                    <p:animEffect transition="in" filter="wipe(down)">
                                      <p:cBhvr>
                                        <p:cTn id="99" dur="500"/>
                                        <p:tgtEl>
                                          <p:spTgt spid="9528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5293"/>
                                        </p:tgtEl>
                                        <p:attrNameLst>
                                          <p:attrName>style.visibility</p:attrName>
                                        </p:attrNameLst>
                                      </p:cBhvr>
                                      <p:to>
                                        <p:strVal val="visible"/>
                                      </p:to>
                                    </p:set>
                                    <p:animEffect transition="in" filter="wipe(left)">
                                      <p:cBhvr>
                                        <p:cTn id="104" dur="500"/>
                                        <p:tgtEl>
                                          <p:spTgt spid="9529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5286"/>
                                        </p:tgtEl>
                                        <p:attrNameLst>
                                          <p:attrName>style.visibility</p:attrName>
                                        </p:attrNameLst>
                                      </p:cBhvr>
                                      <p:to>
                                        <p:strVal val="visible"/>
                                      </p:to>
                                    </p:set>
                                    <p:animEffect transition="in" filter="fade">
                                      <p:cBhvr>
                                        <p:cTn id="107" dur="2000"/>
                                        <p:tgtEl>
                                          <p:spTgt spid="9528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5297"/>
                                        </p:tgtEl>
                                        <p:attrNameLst>
                                          <p:attrName>style.visibility</p:attrName>
                                        </p:attrNameLst>
                                      </p:cBhvr>
                                      <p:to>
                                        <p:strVal val="visible"/>
                                      </p:to>
                                    </p:set>
                                    <p:animEffect transition="in" filter="fade">
                                      <p:cBhvr>
                                        <p:cTn id="110" dur="2000"/>
                                        <p:tgtEl>
                                          <p:spTgt spid="9529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95290"/>
                                        </p:tgtEl>
                                        <p:attrNameLst>
                                          <p:attrName>style.visibility</p:attrName>
                                        </p:attrNameLst>
                                      </p:cBhvr>
                                      <p:to>
                                        <p:strVal val="visible"/>
                                      </p:to>
                                    </p:set>
                                    <p:animEffect transition="in" filter="wipe(down)">
                                      <p:cBhvr>
                                        <p:cTn id="115" dur="500"/>
                                        <p:tgtEl>
                                          <p:spTgt spid="9529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95294"/>
                                        </p:tgtEl>
                                        <p:attrNameLst>
                                          <p:attrName>style.visibility</p:attrName>
                                        </p:attrNameLst>
                                      </p:cBhvr>
                                      <p:to>
                                        <p:strVal val="visible"/>
                                      </p:to>
                                    </p:set>
                                    <p:animEffect transition="in" filter="wipe(left)">
                                      <p:cBhvr>
                                        <p:cTn id="118" dur="500"/>
                                        <p:tgtEl>
                                          <p:spTgt spid="9529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5284"/>
                                        </p:tgtEl>
                                        <p:attrNameLst>
                                          <p:attrName>style.visibility</p:attrName>
                                        </p:attrNameLst>
                                      </p:cBhvr>
                                      <p:to>
                                        <p:strVal val="visible"/>
                                      </p:to>
                                    </p:set>
                                    <p:animEffect transition="in" filter="fade">
                                      <p:cBhvr>
                                        <p:cTn id="123" dur="2000"/>
                                        <p:tgtEl>
                                          <p:spTgt spid="9528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5298"/>
                                        </p:tgtEl>
                                        <p:attrNameLst>
                                          <p:attrName>style.visibility</p:attrName>
                                        </p:attrNameLst>
                                      </p:cBhvr>
                                      <p:to>
                                        <p:strVal val="visible"/>
                                      </p:to>
                                    </p:set>
                                    <p:animEffect transition="in" filter="fade">
                                      <p:cBhvr>
                                        <p:cTn id="126" dur="2000"/>
                                        <p:tgtEl>
                                          <p:spTgt spid="95298"/>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95282"/>
                                        </p:tgtEl>
                                        <p:attrNameLst>
                                          <p:attrName>style.visibility</p:attrName>
                                        </p:attrNameLst>
                                      </p:cBhvr>
                                      <p:to>
                                        <p:strVal val="visible"/>
                                      </p:to>
                                    </p:set>
                                    <p:animEffect transition="in" filter="wipe(down)">
                                      <p:cBhvr>
                                        <p:cTn id="131" dur="500"/>
                                        <p:tgtEl>
                                          <p:spTgt spid="95282"/>
                                        </p:tgtEl>
                                      </p:cBhvr>
                                    </p:animEffect>
                                  </p:childTnLst>
                                </p:cTn>
                              </p:par>
                            </p:childTnLst>
                          </p:cTn>
                        </p:par>
                        <p:par>
                          <p:cTn id="132" fill="hold">
                            <p:stCondLst>
                              <p:cond delay="500"/>
                            </p:stCondLst>
                            <p:childTnLst>
                              <p:par>
                                <p:cTn id="133" presetID="14" presetClass="entr" presetSubtype="10" fill="hold" grpId="0" nodeType="after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randombar(horizontal)">
                                      <p:cBhvr>
                                        <p:cTn id="135" dur="500"/>
                                        <p:tgtEl>
                                          <p:spTgt spid="38"/>
                                        </p:tgtEl>
                                      </p:cBhvr>
                                    </p:animEffect>
                                  </p:childTnLst>
                                </p:cTn>
                              </p:par>
                            </p:childTnLst>
                          </p:cTn>
                        </p:par>
                      </p:childTnLst>
                    </p:cTn>
                  </p:par>
                  <p:par>
                    <p:cTn id="136" fill="hold">
                      <p:stCondLst>
                        <p:cond delay="indefinite"/>
                      </p:stCondLst>
                      <p:childTnLst>
                        <p:par>
                          <p:cTn id="137" fill="hold">
                            <p:stCondLst>
                              <p:cond delay="0"/>
                            </p:stCondLst>
                            <p:childTnLst>
                              <p:par>
                                <p:cTn id="138" presetID="49" presetClass="entr" presetSubtype="0" decel="100000" fill="hold" nodeType="clickEffect">
                                  <p:stCondLst>
                                    <p:cond delay="0"/>
                                  </p:stCondLst>
                                  <p:childTnLst>
                                    <p:set>
                                      <p:cBhvr>
                                        <p:cTn id="139" dur="1" fill="hold">
                                          <p:stCondLst>
                                            <p:cond delay="0"/>
                                          </p:stCondLst>
                                        </p:cTn>
                                        <p:tgtEl>
                                          <p:spTgt spid="6"/>
                                        </p:tgtEl>
                                        <p:attrNameLst>
                                          <p:attrName>style.visibility</p:attrName>
                                        </p:attrNameLst>
                                      </p:cBhvr>
                                      <p:to>
                                        <p:strVal val="visible"/>
                                      </p:to>
                                    </p:set>
                                    <p:anim calcmode="lin" valueType="num">
                                      <p:cBhvr>
                                        <p:cTn id="140" dur="500" fill="hold"/>
                                        <p:tgtEl>
                                          <p:spTgt spid="6"/>
                                        </p:tgtEl>
                                        <p:attrNameLst>
                                          <p:attrName>ppt_w</p:attrName>
                                        </p:attrNameLst>
                                      </p:cBhvr>
                                      <p:tavLst>
                                        <p:tav tm="0">
                                          <p:val>
                                            <p:fltVal val="0"/>
                                          </p:val>
                                        </p:tav>
                                        <p:tav tm="100000">
                                          <p:val>
                                            <p:strVal val="#ppt_w"/>
                                          </p:val>
                                        </p:tav>
                                      </p:tavLst>
                                    </p:anim>
                                    <p:anim calcmode="lin" valueType="num">
                                      <p:cBhvr>
                                        <p:cTn id="141" dur="500" fill="hold"/>
                                        <p:tgtEl>
                                          <p:spTgt spid="6"/>
                                        </p:tgtEl>
                                        <p:attrNameLst>
                                          <p:attrName>ppt_h</p:attrName>
                                        </p:attrNameLst>
                                      </p:cBhvr>
                                      <p:tavLst>
                                        <p:tav tm="0">
                                          <p:val>
                                            <p:fltVal val="0"/>
                                          </p:val>
                                        </p:tav>
                                        <p:tav tm="100000">
                                          <p:val>
                                            <p:strVal val="#ppt_h"/>
                                          </p:val>
                                        </p:tav>
                                      </p:tavLst>
                                    </p:anim>
                                    <p:anim calcmode="lin" valueType="num">
                                      <p:cBhvr>
                                        <p:cTn id="142" dur="500" fill="hold"/>
                                        <p:tgtEl>
                                          <p:spTgt spid="6"/>
                                        </p:tgtEl>
                                        <p:attrNameLst>
                                          <p:attrName>style.rotation</p:attrName>
                                        </p:attrNameLst>
                                      </p:cBhvr>
                                      <p:tavLst>
                                        <p:tav tm="0">
                                          <p:val>
                                            <p:fltVal val="360"/>
                                          </p:val>
                                        </p:tav>
                                        <p:tav tm="100000">
                                          <p:val>
                                            <p:fltVal val="0"/>
                                          </p:val>
                                        </p:tav>
                                      </p:tavLst>
                                    </p:anim>
                                    <p:animEffect transition="in" filter="fade">
                                      <p:cBhvr>
                                        <p:cTn id="1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6" grpId="0" animBg="1"/>
      <p:bldP spid="95267" grpId="0" animBg="1"/>
      <p:bldP spid="95268" grpId="0" animBg="1"/>
      <p:bldP spid="95270" grpId="0" animBg="1"/>
      <p:bldP spid="95271" grpId="0" animBg="1"/>
      <p:bldP spid="95272" grpId="0" animBg="1"/>
      <p:bldP spid="95273" grpId="0" animBg="1"/>
      <p:bldP spid="95274" grpId="0" animBg="1"/>
      <p:bldP spid="95280" grpId="0" animBg="1"/>
      <p:bldP spid="95281" grpId="0" animBg="1"/>
      <p:bldP spid="95282" grpId="0" animBg="1"/>
      <p:bldP spid="95283" grpId="0" animBg="1"/>
      <p:bldP spid="95284" grpId="0" animBg="1"/>
      <p:bldP spid="95285" grpId="0" animBg="1"/>
      <p:bldP spid="95286" grpId="0" animBg="1"/>
      <p:bldP spid="95287" grpId="0" animBg="1"/>
      <p:bldP spid="95288" grpId="0" animBg="1"/>
      <p:bldP spid="95289" grpId="0" animBg="1"/>
      <p:bldP spid="95290" grpId="0" animBg="1"/>
      <p:bldP spid="95291" grpId="0" animBg="1"/>
      <p:bldP spid="95292" grpId="0" animBg="1"/>
      <p:bldP spid="95293" grpId="0" animBg="1"/>
      <p:bldP spid="95294" grpId="0" animBg="1"/>
      <p:bldP spid="95295" grpId="0"/>
      <p:bldP spid="95296" grpId="0"/>
      <p:bldP spid="95297" grpId="0"/>
      <p:bldP spid="95298" grpId="0"/>
      <p:bldP spid="95299" grpId="0"/>
      <p:bldP spid="95300" grpId="0"/>
      <p:bldP spid="95301" grpId="0"/>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143000" y="304800"/>
            <a:ext cx="8153400" cy="5900738"/>
            <a:chOff x="48" y="240"/>
            <a:chExt cx="5136" cy="3717"/>
          </a:xfrm>
        </p:grpSpPr>
        <p:sp>
          <p:nvSpPr>
            <p:cNvPr id="83975" name="Line 6"/>
            <p:cNvSpPr>
              <a:spLocks noChangeShapeType="1"/>
            </p:cNvSpPr>
            <p:nvPr/>
          </p:nvSpPr>
          <p:spPr bwMode="auto">
            <a:xfrm>
              <a:off x="1296" y="240"/>
              <a:ext cx="3888" cy="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sp>
          <p:nvSpPr>
            <p:cNvPr id="83977" name="Line 8"/>
            <p:cNvSpPr>
              <a:spLocks noChangeShapeType="1"/>
            </p:cNvSpPr>
            <p:nvPr/>
          </p:nvSpPr>
          <p:spPr bwMode="auto">
            <a:xfrm flipV="1">
              <a:off x="225" y="597"/>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sp>
          <p:nvSpPr>
            <p:cNvPr id="83978" name="Line 9"/>
            <p:cNvSpPr>
              <a:spLocks noChangeShapeType="1"/>
            </p:cNvSpPr>
            <p:nvPr/>
          </p:nvSpPr>
          <p:spPr bwMode="auto">
            <a:xfrm flipV="1">
              <a:off x="48" y="597"/>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grpSp>
      <p:sp>
        <p:nvSpPr>
          <p:cNvPr id="24588" name="Text Box 12"/>
          <p:cNvSpPr txBox="1">
            <a:spLocks noChangeArrowheads="1"/>
          </p:cNvSpPr>
          <p:nvPr/>
        </p:nvSpPr>
        <p:spPr bwMode="auto">
          <a:xfrm>
            <a:off x="1724732" y="2293227"/>
            <a:ext cx="4772024" cy="3108543"/>
          </a:xfrm>
          <a:prstGeom prst="rect">
            <a:avLst/>
          </a:prstGeom>
          <a:noFill/>
          <a:ln w="9525">
            <a:noFill/>
            <a:miter lim="800000"/>
            <a:headEnd/>
            <a:tailEnd/>
          </a:ln>
          <a:effectLst/>
        </p:spPr>
        <p:txBody>
          <a:bodyPr wrap="square">
            <a:spAutoFit/>
          </a:bodyPr>
          <a:lstStyle/>
          <a:p>
            <a:pPr algn="just">
              <a:lnSpc>
                <a:spcPct val="120000"/>
              </a:lnSpc>
              <a:spcBef>
                <a:spcPct val="50000"/>
              </a:spcBef>
            </a:pPr>
            <a:r>
              <a:rPr lang="vi-VN" sz="2800" b="1" u="sng" dirty="0" smtClean="0">
                <a:solidFill>
                  <a:srgbClr val="0070C0"/>
                </a:solidFill>
                <a:latin typeface="Myriad Pro Black Cond" panose="020B0806030403020204" pitchFamily="34" charset="0"/>
                <a:cs typeface="Times New Roman" pitchFamily="18" charset="0"/>
              </a:rPr>
              <a:t>C3</a:t>
            </a:r>
            <a:r>
              <a:rPr lang="vi-VN" sz="2800" b="1" dirty="0" smtClean="0">
                <a:solidFill>
                  <a:srgbClr val="0070C0"/>
                </a:solidFill>
                <a:latin typeface="Myriad Pro Black Cond" panose="020B0806030403020204" pitchFamily="34" charset="0"/>
                <a:cs typeface="Times New Roman" pitchFamily="18" charset="0"/>
              </a:rPr>
              <a:t>: Từ đồ thị hình 1.2 hãy xác định: </a:t>
            </a:r>
          </a:p>
          <a:p>
            <a:pPr algn="just">
              <a:lnSpc>
                <a:spcPct val="120000"/>
              </a:lnSpc>
              <a:spcBef>
                <a:spcPct val="50000"/>
              </a:spcBef>
            </a:pPr>
            <a:r>
              <a:rPr lang="vi-VN" sz="2800" b="1" dirty="0" smtClean="0">
                <a:latin typeface="Myriad Pro Black Cond" panose="020B0806030403020204" pitchFamily="34" charset="0"/>
                <a:cs typeface="Times New Roman" pitchFamily="18" charset="0"/>
              </a:rPr>
              <a:t>* Cường độ dòng điện qua dây dẫn khi hiệu điện thế là 2,5V ; 3,5V</a:t>
            </a:r>
          </a:p>
          <a:p>
            <a:pPr algn="just">
              <a:lnSpc>
                <a:spcPct val="120000"/>
              </a:lnSpc>
              <a:spcBef>
                <a:spcPct val="50000"/>
              </a:spcBef>
            </a:pPr>
            <a:r>
              <a:rPr lang="vi-VN" sz="2800" b="1" dirty="0" smtClean="0">
                <a:latin typeface="Myriad Pro Black Cond" panose="020B0806030403020204" pitchFamily="34" charset="0"/>
                <a:cs typeface="Times New Roman" pitchFamily="18" charset="0"/>
              </a:rPr>
              <a:t>* Xác định giá trị U,I ứng với một điểm M bất kì trên đồ thị đó.</a:t>
            </a:r>
            <a:endParaRPr lang="vi-VN" sz="2800" b="1" dirty="0">
              <a:latin typeface="Myriad Pro Black Cond" panose="020B0806030403020204" pitchFamily="34" charset="0"/>
              <a:cs typeface="Times New Roman" pitchFamily="18" charset="0"/>
            </a:endParaRPr>
          </a:p>
        </p:txBody>
      </p:sp>
      <p:sp>
        <p:nvSpPr>
          <p:cNvPr id="3" name="Rectangle 2"/>
          <p:cNvSpPr/>
          <p:nvPr/>
        </p:nvSpPr>
        <p:spPr>
          <a:xfrm>
            <a:off x="381000" y="152400"/>
            <a:ext cx="3124200" cy="990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Myriad Pro Black Cond" panose="020B0806030403020204" pitchFamily="34" charset="0"/>
              </a:rPr>
              <a:t>VẬN DỤNG</a:t>
            </a:r>
            <a:endParaRPr lang="en-US" sz="4800" dirty="0">
              <a:latin typeface="Myriad Pro Black Cond" panose="020B0806030403020204" pitchFamily="34" charset="0"/>
            </a:endParaRPr>
          </a:p>
        </p:txBody>
      </p:sp>
      <p:grpSp>
        <p:nvGrpSpPr>
          <p:cNvPr id="12" name="Group 59"/>
          <p:cNvGrpSpPr>
            <a:grpSpLocks/>
          </p:cNvGrpSpPr>
          <p:nvPr/>
        </p:nvGrpSpPr>
        <p:grpSpPr bwMode="auto">
          <a:xfrm>
            <a:off x="6787665" y="1179095"/>
            <a:ext cx="5257800" cy="4419600"/>
            <a:chOff x="1200" y="960"/>
            <a:chExt cx="3312" cy="2784"/>
          </a:xfrm>
        </p:grpSpPr>
        <p:grpSp>
          <p:nvGrpSpPr>
            <p:cNvPr id="13" name="Group 10"/>
            <p:cNvGrpSpPr>
              <a:grpSpLocks/>
            </p:cNvGrpSpPr>
            <p:nvPr/>
          </p:nvGrpSpPr>
          <p:grpSpPr bwMode="auto">
            <a:xfrm>
              <a:off x="1200" y="960"/>
              <a:ext cx="3312" cy="2784"/>
              <a:chOff x="2064" y="1200"/>
              <a:chExt cx="3312" cy="2784"/>
            </a:xfrm>
          </p:grpSpPr>
          <p:grpSp>
            <p:nvGrpSpPr>
              <p:cNvPr id="15" name="Group 11"/>
              <p:cNvGrpSpPr>
                <a:grpSpLocks/>
              </p:cNvGrpSpPr>
              <p:nvPr/>
            </p:nvGrpSpPr>
            <p:grpSpPr bwMode="auto">
              <a:xfrm>
                <a:off x="2064" y="1200"/>
                <a:ext cx="3312" cy="2784"/>
                <a:chOff x="2064" y="1200"/>
                <a:chExt cx="3312" cy="2784"/>
              </a:xfrm>
            </p:grpSpPr>
            <p:grpSp>
              <p:nvGrpSpPr>
                <p:cNvPr id="20" name="Group 12"/>
                <p:cNvGrpSpPr>
                  <a:grpSpLocks/>
                </p:cNvGrpSpPr>
                <p:nvPr/>
              </p:nvGrpSpPr>
              <p:grpSpPr bwMode="auto">
                <a:xfrm>
                  <a:off x="2064" y="1200"/>
                  <a:ext cx="2640" cy="2640"/>
                  <a:chOff x="2064" y="1200"/>
                  <a:chExt cx="2640" cy="2640"/>
                </a:xfrm>
              </p:grpSpPr>
              <p:sp>
                <p:nvSpPr>
                  <p:cNvPr id="26" name="Text Box 13"/>
                  <p:cNvSpPr txBox="1">
                    <a:spLocks noChangeArrowheads="1"/>
                  </p:cNvSpPr>
                  <p:nvPr/>
                </p:nvSpPr>
                <p:spPr bwMode="auto">
                  <a:xfrm>
                    <a:off x="2256" y="355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0</a:t>
                    </a:r>
                  </a:p>
                </p:txBody>
              </p:sp>
              <p:grpSp>
                <p:nvGrpSpPr>
                  <p:cNvPr id="27" name="Group 14"/>
                  <p:cNvGrpSpPr>
                    <a:grpSpLocks/>
                  </p:cNvGrpSpPr>
                  <p:nvPr/>
                </p:nvGrpSpPr>
                <p:grpSpPr bwMode="auto">
                  <a:xfrm>
                    <a:off x="2064" y="1200"/>
                    <a:ext cx="2640" cy="2448"/>
                    <a:chOff x="2064" y="1200"/>
                    <a:chExt cx="2640" cy="2448"/>
                  </a:xfrm>
                </p:grpSpPr>
                <p:grpSp>
                  <p:nvGrpSpPr>
                    <p:cNvPr id="28" name="Group 15"/>
                    <p:cNvGrpSpPr>
                      <a:grpSpLocks/>
                    </p:cNvGrpSpPr>
                    <p:nvPr/>
                  </p:nvGrpSpPr>
                  <p:grpSpPr bwMode="auto">
                    <a:xfrm>
                      <a:off x="2544" y="1488"/>
                      <a:ext cx="2160" cy="2160"/>
                      <a:chOff x="2544" y="1488"/>
                      <a:chExt cx="2160" cy="2160"/>
                    </a:xfrm>
                  </p:grpSpPr>
                  <p:grpSp>
                    <p:nvGrpSpPr>
                      <p:cNvPr id="34" name="Group 16"/>
                      <p:cNvGrpSpPr>
                        <a:grpSpLocks/>
                      </p:cNvGrpSpPr>
                      <p:nvPr/>
                    </p:nvGrpSpPr>
                    <p:grpSpPr bwMode="auto">
                      <a:xfrm>
                        <a:off x="2544" y="1488"/>
                        <a:ext cx="2160" cy="2160"/>
                        <a:chOff x="2544" y="1488"/>
                        <a:chExt cx="2160" cy="2160"/>
                      </a:xfrm>
                    </p:grpSpPr>
                    <p:grpSp>
                      <p:nvGrpSpPr>
                        <p:cNvPr id="37" name="Group 17"/>
                        <p:cNvGrpSpPr>
                          <a:grpSpLocks/>
                        </p:cNvGrpSpPr>
                        <p:nvPr/>
                      </p:nvGrpSpPr>
                      <p:grpSpPr bwMode="auto">
                        <a:xfrm>
                          <a:off x="2544" y="1488"/>
                          <a:ext cx="2160" cy="2160"/>
                          <a:chOff x="2544" y="1488"/>
                          <a:chExt cx="2160" cy="2160"/>
                        </a:xfrm>
                      </p:grpSpPr>
                      <p:grpSp>
                        <p:nvGrpSpPr>
                          <p:cNvPr id="41" name="Group 18"/>
                          <p:cNvGrpSpPr>
                            <a:grpSpLocks/>
                          </p:cNvGrpSpPr>
                          <p:nvPr/>
                        </p:nvGrpSpPr>
                        <p:grpSpPr bwMode="auto">
                          <a:xfrm>
                            <a:off x="2544" y="1488"/>
                            <a:ext cx="2160" cy="2160"/>
                            <a:chOff x="2544" y="1488"/>
                            <a:chExt cx="2160" cy="2160"/>
                          </a:xfrm>
                        </p:grpSpPr>
                        <p:grpSp>
                          <p:nvGrpSpPr>
                            <p:cNvPr id="45" name="Group 19"/>
                            <p:cNvGrpSpPr>
                              <a:grpSpLocks/>
                            </p:cNvGrpSpPr>
                            <p:nvPr/>
                          </p:nvGrpSpPr>
                          <p:grpSpPr bwMode="auto">
                            <a:xfrm>
                              <a:off x="2544" y="1488"/>
                              <a:ext cx="2160" cy="2160"/>
                              <a:chOff x="1632" y="1392"/>
                              <a:chExt cx="2160" cy="2160"/>
                            </a:xfrm>
                          </p:grpSpPr>
                          <p:grpSp>
                            <p:nvGrpSpPr>
                              <p:cNvPr id="49" name="Group 20"/>
                              <p:cNvGrpSpPr>
                                <a:grpSpLocks/>
                              </p:cNvGrpSpPr>
                              <p:nvPr/>
                            </p:nvGrpSpPr>
                            <p:grpSpPr bwMode="auto">
                              <a:xfrm>
                                <a:off x="1632" y="3552"/>
                                <a:ext cx="2160" cy="0"/>
                                <a:chOff x="1632" y="3072"/>
                                <a:chExt cx="2160" cy="0"/>
                              </a:xfrm>
                            </p:grpSpPr>
                            <p:sp>
                              <p:nvSpPr>
                                <p:cNvPr id="56" name="Line 21"/>
                                <p:cNvSpPr>
                                  <a:spLocks noChangeShapeType="1"/>
                                </p:cNvSpPr>
                                <p:nvPr/>
                              </p:nvSpPr>
                              <p:spPr bwMode="auto">
                                <a:xfrm>
                                  <a:off x="1632"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22"/>
                                <p:cNvSpPr>
                                  <a:spLocks noChangeShapeType="1"/>
                                </p:cNvSpPr>
                                <p:nvPr/>
                              </p:nvSpPr>
                              <p:spPr bwMode="auto">
                                <a:xfrm>
                                  <a:off x="2064"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23"/>
                                <p:cNvSpPr>
                                  <a:spLocks noChangeShapeType="1"/>
                                </p:cNvSpPr>
                                <p:nvPr/>
                              </p:nvSpPr>
                              <p:spPr bwMode="auto">
                                <a:xfrm>
                                  <a:off x="2496"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4"/>
                                <p:cNvSpPr>
                                  <a:spLocks noChangeShapeType="1"/>
                                </p:cNvSpPr>
                                <p:nvPr/>
                              </p:nvSpPr>
                              <p:spPr bwMode="auto">
                                <a:xfrm>
                                  <a:off x="2928"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5"/>
                                <p:cNvSpPr>
                                  <a:spLocks noChangeShapeType="1"/>
                                </p:cNvSpPr>
                                <p:nvPr/>
                              </p:nvSpPr>
                              <p:spPr bwMode="auto">
                                <a:xfrm>
                                  <a:off x="3360" y="3072"/>
                                  <a:ext cx="432"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6"/>
                              <p:cNvGrpSpPr>
                                <a:grpSpLocks/>
                              </p:cNvGrpSpPr>
                              <p:nvPr/>
                            </p:nvGrpSpPr>
                            <p:grpSpPr bwMode="auto">
                              <a:xfrm rot="-5400000">
                                <a:off x="553" y="2471"/>
                                <a:ext cx="2160" cy="1"/>
                                <a:chOff x="1632" y="3072"/>
                                <a:chExt cx="2160" cy="0"/>
                              </a:xfrm>
                            </p:grpSpPr>
                            <p:sp>
                              <p:nvSpPr>
                                <p:cNvPr id="51" name="Line 27"/>
                                <p:cNvSpPr>
                                  <a:spLocks noChangeShapeType="1"/>
                                </p:cNvSpPr>
                                <p:nvPr/>
                              </p:nvSpPr>
                              <p:spPr bwMode="auto">
                                <a:xfrm>
                                  <a:off x="1632"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28"/>
                                <p:cNvSpPr>
                                  <a:spLocks noChangeShapeType="1"/>
                                </p:cNvSpPr>
                                <p:nvPr/>
                              </p:nvSpPr>
                              <p:spPr bwMode="auto">
                                <a:xfrm>
                                  <a:off x="2064"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29"/>
                                <p:cNvSpPr>
                                  <a:spLocks noChangeShapeType="1"/>
                                </p:cNvSpPr>
                                <p:nvPr/>
                              </p:nvSpPr>
                              <p:spPr bwMode="auto">
                                <a:xfrm>
                                  <a:off x="2496"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30"/>
                                <p:cNvSpPr>
                                  <a:spLocks noChangeShapeType="1"/>
                                </p:cNvSpPr>
                                <p:nvPr/>
                              </p:nvSpPr>
                              <p:spPr bwMode="auto">
                                <a:xfrm>
                                  <a:off x="2928" y="3072"/>
                                  <a:ext cx="432"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31"/>
                                <p:cNvSpPr>
                                  <a:spLocks noChangeShapeType="1"/>
                                </p:cNvSpPr>
                                <p:nvPr/>
                              </p:nvSpPr>
                              <p:spPr bwMode="auto">
                                <a:xfrm>
                                  <a:off x="3360" y="3072"/>
                                  <a:ext cx="432" cy="0"/>
                                </a:xfrm>
                                <a:prstGeom prst="line">
                                  <a:avLst/>
                                </a:prstGeom>
                                <a:noFill/>
                                <a:ln w="2857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6" name="Group 32"/>
                            <p:cNvGrpSpPr>
                              <a:grpSpLocks/>
                            </p:cNvGrpSpPr>
                            <p:nvPr/>
                          </p:nvGrpSpPr>
                          <p:grpSpPr bwMode="auto">
                            <a:xfrm>
                              <a:off x="2544" y="3216"/>
                              <a:ext cx="432" cy="432"/>
                              <a:chOff x="2544" y="3216"/>
                              <a:chExt cx="432" cy="432"/>
                            </a:xfrm>
                          </p:grpSpPr>
                          <p:sp>
                            <p:nvSpPr>
                              <p:cNvPr id="47" name="Line 33"/>
                              <p:cNvSpPr>
                                <a:spLocks noChangeShapeType="1"/>
                              </p:cNvSpPr>
                              <p:nvPr/>
                            </p:nvSpPr>
                            <p:spPr bwMode="auto">
                              <a:xfrm>
                                <a:off x="2544" y="3216"/>
                                <a:ext cx="43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34"/>
                              <p:cNvSpPr>
                                <a:spLocks noChangeShapeType="1"/>
                              </p:cNvSpPr>
                              <p:nvPr/>
                            </p:nvSpPr>
                            <p:spPr bwMode="auto">
                              <a:xfrm>
                                <a:off x="2976" y="3216"/>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2" name="Group 35"/>
                          <p:cNvGrpSpPr>
                            <a:grpSpLocks/>
                          </p:cNvGrpSpPr>
                          <p:nvPr/>
                        </p:nvGrpSpPr>
                        <p:grpSpPr bwMode="auto">
                          <a:xfrm>
                            <a:off x="2544" y="2784"/>
                            <a:ext cx="864" cy="864"/>
                            <a:chOff x="2544" y="2784"/>
                            <a:chExt cx="864" cy="864"/>
                          </a:xfrm>
                        </p:grpSpPr>
                        <p:sp>
                          <p:nvSpPr>
                            <p:cNvPr id="43" name="Line 36"/>
                            <p:cNvSpPr>
                              <a:spLocks noChangeShapeType="1"/>
                            </p:cNvSpPr>
                            <p:nvPr/>
                          </p:nvSpPr>
                          <p:spPr bwMode="auto">
                            <a:xfrm>
                              <a:off x="2544" y="2784"/>
                              <a:ext cx="864"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37"/>
                            <p:cNvSpPr>
                              <a:spLocks noChangeShapeType="1"/>
                            </p:cNvSpPr>
                            <p:nvPr/>
                          </p:nvSpPr>
                          <p:spPr bwMode="auto">
                            <a:xfrm flipH="1">
                              <a:off x="3408" y="2784"/>
                              <a:ext cx="0" cy="86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8" name="Group 38"/>
                        <p:cNvGrpSpPr>
                          <a:grpSpLocks/>
                        </p:cNvGrpSpPr>
                        <p:nvPr/>
                      </p:nvGrpSpPr>
                      <p:grpSpPr bwMode="auto">
                        <a:xfrm>
                          <a:off x="2544" y="2352"/>
                          <a:ext cx="1296" cy="1296"/>
                          <a:chOff x="2544" y="2352"/>
                          <a:chExt cx="1296" cy="1296"/>
                        </a:xfrm>
                      </p:grpSpPr>
                      <p:sp>
                        <p:nvSpPr>
                          <p:cNvPr id="39" name="Line 39"/>
                          <p:cNvSpPr>
                            <a:spLocks noChangeShapeType="1"/>
                          </p:cNvSpPr>
                          <p:nvPr/>
                        </p:nvSpPr>
                        <p:spPr bwMode="auto">
                          <a:xfrm>
                            <a:off x="2544" y="2352"/>
                            <a:ext cx="129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0"/>
                          <p:cNvSpPr>
                            <a:spLocks noChangeShapeType="1"/>
                          </p:cNvSpPr>
                          <p:nvPr/>
                        </p:nvSpPr>
                        <p:spPr bwMode="auto">
                          <a:xfrm>
                            <a:off x="3840" y="2352"/>
                            <a:ext cx="0" cy="12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5" name="Line 41"/>
                      <p:cNvSpPr>
                        <a:spLocks noChangeShapeType="1"/>
                      </p:cNvSpPr>
                      <p:nvPr/>
                    </p:nvSpPr>
                    <p:spPr bwMode="auto">
                      <a:xfrm>
                        <a:off x="2544" y="1920"/>
                        <a:ext cx="172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42"/>
                      <p:cNvSpPr>
                        <a:spLocks noChangeShapeType="1"/>
                      </p:cNvSpPr>
                      <p:nvPr/>
                    </p:nvSpPr>
                    <p:spPr bwMode="auto">
                      <a:xfrm flipV="1">
                        <a:off x="4272" y="1920"/>
                        <a:ext cx="0" cy="172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Text Box 43"/>
                    <p:cNvSpPr txBox="1">
                      <a:spLocks noChangeArrowheads="1"/>
                    </p:cNvSpPr>
                    <p:nvPr/>
                  </p:nvSpPr>
                  <p:spPr bwMode="auto">
                    <a:xfrm>
                      <a:off x="2064" y="307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0,3</a:t>
                      </a:r>
                    </a:p>
                  </p:txBody>
                </p:sp>
                <p:sp>
                  <p:nvSpPr>
                    <p:cNvPr id="30" name="Text Box 44"/>
                    <p:cNvSpPr txBox="1">
                      <a:spLocks noChangeArrowheads="1"/>
                    </p:cNvSpPr>
                    <p:nvPr/>
                  </p:nvSpPr>
                  <p:spPr bwMode="auto">
                    <a:xfrm>
                      <a:off x="2064" y="2688"/>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0,6</a:t>
                      </a:r>
                    </a:p>
                  </p:txBody>
                </p:sp>
                <p:sp>
                  <p:nvSpPr>
                    <p:cNvPr id="31" name="Text Box 45"/>
                    <p:cNvSpPr txBox="1">
                      <a:spLocks noChangeArrowheads="1"/>
                    </p:cNvSpPr>
                    <p:nvPr/>
                  </p:nvSpPr>
                  <p:spPr bwMode="auto">
                    <a:xfrm>
                      <a:off x="2064" y="225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0,9</a:t>
                      </a:r>
                    </a:p>
                  </p:txBody>
                </p:sp>
                <p:sp>
                  <p:nvSpPr>
                    <p:cNvPr id="32" name="Text Box 46"/>
                    <p:cNvSpPr txBox="1">
                      <a:spLocks noChangeArrowheads="1"/>
                    </p:cNvSpPr>
                    <p:nvPr/>
                  </p:nvSpPr>
                  <p:spPr bwMode="auto">
                    <a:xfrm>
                      <a:off x="2064" y="1824"/>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1,2</a:t>
                      </a:r>
                    </a:p>
                  </p:txBody>
                </p:sp>
                <p:sp>
                  <p:nvSpPr>
                    <p:cNvPr id="33" name="Text Box 47"/>
                    <p:cNvSpPr txBox="1">
                      <a:spLocks noChangeArrowheads="1"/>
                    </p:cNvSpPr>
                    <p:nvPr/>
                  </p:nvSpPr>
                  <p:spPr bwMode="auto">
                    <a:xfrm>
                      <a:off x="2304" y="120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I(A)</a:t>
                      </a:r>
                    </a:p>
                  </p:txBody>
                </p:sp>
              </p:grpSp>
            </p:grpSp>
            <p:sp>
              <p:nvSpPr>
                <p:cNvPr id="21" name="Text Box 48"/>
                <p:cNvSpPr txBox="1">
                  <a:spLocks noChangeArrowheads="1"/>
                </p:cNvSpPr>
                <p:nvPr/>
              </p:nvSpPr>
              <p:spPr bwMode="auto">
                <a:xfrm>
                  <a:off x="2784" y="3696"/>
                  <a:ext cx="5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1,5</a:t>
                  </a:r>
                </a:p>
              </p:txBody>
            </p:sp>
            <p:sp>
              <p:nvSpPr>
                <p:cNvPr id="22" name="Text Box 49"/>
                <p:cNvSpPr txBox="1">
                  <a:spLocks noChangeArrowheads="1"/>
                </p:cNvSpPr>
                <p:nvPr/>
              </p:nvSpPr>
              <p:spPr bwMode="auto">
                <a:xfrm>
                  <a:off x="3264" y="3696"/>
                  <a:ext cx="4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3,0</a:t>
                  </a:r>
                </a:p>
              </p:txBody>
            </p:sp>
            <p:sp>
              <p:nvSpPr>
                <p:cNvPr id="23" name="Text Box 50"/>
                <p:cNvSpPr txBox="1">
                  <a:spLocks noChangeArrowheads="1"/>
                </p:cNvSpPr>
                <p:nvPr/>
              </p:nvSpPr>
              <p:spPr bwMode="auto">
                <a:xfrm>
                  <a:off x="3648" y="3696"/>
                  <a:ext cx="4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4,5</a:t>
                  </a:r>
                </a:p>
              </p:txBody>
            </p:sp>
            <p:sp>
              <p:nvSpPr>
                <p:cNvPr id="24" name="Text Box 51"/>
                <p:cNvSpPr txBox="1">
                  <a:spLocks noChangeArrowheads="1"/>
                </p:cNvSpPr>
                <p:nvPr/>
              </p:nvSpPr>
              <p:spPr bwMode="auto">
                <a:xfrm>
                  <a:off x="4128" y="3696"/>
                  <a:ext cx="4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6,0</a:t>
                  </a:r>
                </a:p>
              </p:txBody>
            </p:sp>
            <p:sp>
              <p:nvSpPr>
                <p:cNvPr id="25" name="Text Box 52"/>
                <p:cNvSpPr txBox="1">
                  <a:spLocks noChangeArrowheads="1"/>
                </p:cNvSpPr>
                <p:nvPr/>
              </p:nvSpPr>
              <p:spPr bwMode="auto">
                <a:xfrm>
                  <a:off x="4656" y="369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U(V)</a:t>
                  </a:r>
                </a:p>
              </p:txBody>
            </p:sp>
          </p:grpSp>
          <p:sp>
            <p:nvSpPr>
              <p:cNvPr id="16" name="Text Box 53"/>
              <p:cNvSpPr txBox="1">
                <a:spLocks noChangeArrowheads="1"/>
              </p:cNvSpPr>
              <p:nvPr/>
            </p:nvSpPr>
            <p:spPr bwMode="auto">
              <a:xfrm>
                <a:off x="2784" y="2976"/>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B</a:t>
                </a:r>
              </a:p>
            </p:txBody>
          </p:sp>
          <p:sp>
            <p:nvSpPr>
              <p:cNvPr id="17" name="Text Box 54"/>
              <p:cNvSpPr txBox="1">
                <a:spLocks noChangeArrowheads="1"/>
              </p:cNvSpPr>
              <p:nvPr/>
            </p:nvSpPr>
            <p:spPr bwMode="auto">
              <a:xfrm>
                <a:off x="3261" y="260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a:t>
                </a:r>
              </a:p>
            </p:txBody>
          </p:sp>
          <p:sp>
            <p:nvSpPr>
              <p:cNvPr id="18" name="Text Box 55"/>
              <p:cNvSpPr txBox="1">
                <a:spLocks noChangeArrowheads="1"/>
              </p:cNvSpPr>
              <p:nvPr/>
            </p:nvSpPr>
            <p:spPr bwMode="auto">
              <a:xfrm>
                <a:off x="3696" y="2112"/>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D</a:t>
                </a:r>
              </a:p>
            </p:txBody>
          </p:sp>
          <p:sp>
            <p:nvSpPr>
              <p:cNvPr id="19" name="Text Box 56"/>
              <p:cNvSpPr txBox="1">
                <a:spLocks noChangeArrowheads="1"/>
              </p:cNvSpPr>
              <p:nvPr/>
            </p:nvSpPr>
            <p:spPr bwMode="auto">
              <a:xfrm>
                <a:off x="4128" y="1584"/>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E</a:t>
                </a:r>
              </a:p>
            </p:txBody>
          </p:sp>
        </p:grpSp>
        <p:sp>
          <p:nvSpPr>
            <p:cNvPr id="14" name="Line 58"/>
            <p:cNvSpPr>
              <a:spLocks noChangeShapeType="1"/>
            </p:cNvSpPr>
            <p:nvPr/>
          </p:nvSpPr>
          <p:spPr bwMode="auto">
            <a:xfrm flipV="1">
              <a:off x="1680" y="1248"/>
              <a:ext cx="2160" cy="216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500" fill="hold"/>
                                        <p:tgtEl>
                                          <p:spTgt spid="24588"/>
                                        </p:tgtEl>
                                        <p:attrNameLst>
                                          <p:attrName>ppt_w</p:attrName>
                                        </p:attrNameLst>
                                      </p:cBhvr>
                                      <p:tavLst>
                                        <p:tav tm="0">
                                          <p:val>
                                            <p:fltVal val="0"/>
                                          </p:val>
                                        </p:tav>
                                        <p:tav tm="100000">
                                          <p:val>
                                            <p:strVal val="#ppt_w"/>
                                          </p:val>
                                        </p:tav>
                                      </p:tavLst>
                                    </p:anim>
                                    <p:anim calcmode="lin" valueType="num">
                                      <p:cBhvr>
                                        <p:cTn id="8" dur="500" fill="hold"/>
                                        <p:tgtEl>
                                          <p:spTgt spid="24588"/>
                                        </p:tgtEl>
                                        <p:attrNameLst>
                                          <p:attrName>ppt_h</p:attrName>
                                        </p:attrNameLst>
                                      </p:cBhvr>
                                      <p:tavLst>
                                        <p:tav tm="0">
                                          <p:val>
                                            <p:fltVal val="0"/>
                                          </p:val>
                                        </p:tav>
                                        <p:tav tm="100000">
                                          <p:val>
                                            <p:strVal val="#ppt_h"/>
                                          </p:val>
                                        </p:tav>
                                      </p:tavLst>
                                    </p:anim>
                                    <p:animEffect transition="in" filter="fade">
                                      <p:cBhvr>
                                        <p:cTn id="9" dur="500"/>
                                        <p:tgtEl>
                                          <p:spTgt spid="24588"/>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4"/>
          <p:cNvSpPr txBox="1">
            <a:spLocks noChangeArrowheads="1"/>
          </p:cNvSpPr>
          <p:nvPr/>
        </p:nvSpPr>
        <p:spPr bwMode="auto">
          <a:xfrm>
            <a:off x="2057400" y="5015798"/>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1,5</a:t>
            </a:r>
          </a:p>
        </p:txBody>
      </p:sp>
      <p:sp>
        <p:nvSpPr>
          <p:cNvPr id="4" name="Text Box 35"/>
          <p:cNvSpPr txBox="1">
            <a:spLocks noChangeArrowheads="1"/>
          </p:cNvSpPr>
          <p:nvPr/>
        </p:nvSpPr>
        <p:spPr bwMode="auto">
          <a:xfrm>
            <a:off x="3924300" y="5015798"/>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4,5</a:t>
            </a:r>
          </a:p>
        </p:txBody>
      </p:sp>
      <p:sp>
        <p:nvSpPr>
          <p:cNvPr id="5" name="Text Box 36"/>
          <p:cNvSpPr txBox="1">
            <a:spLocks noChangeArrowheads="1"/>
          </p:cNvSpPr>
          <p:nvPr/>
        </p:nvSpPr>
        <p:spPr bwMode="auto">
          <a:xfrm>
            <a:off x="4868863" y="5003098"/>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6</a:t>
            </a:r>
          </a:p>
        </p:txBody>
      </p:sp>
      <p:sp>
        <p:nvSpPr>
          <p:cNvPr id="6" name="Text Box 38"/>
          <p:cNvSpPr txBox="1">
            <a:spLocks noChangeArrowheads="1"/>
          </p:cNvSpPr>
          <p:nvPr/>
        </p:nvSpPr>
        <p:spPr bwMode="auto">
          <a:xfrm>
            <a:off x="939800" y="4075998"/>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0,3</a:t>
            </a:r>
          </a:p>
        </p:txBody>
      </p:sp>
      <p:sp>
        <p:nvSpPr>
          <p:cNvPr id="7" name="Text Box 39"/>
          <p:cNvSpPr txBox="1">
            <a:spLocks noChangeArrowheads="1"/>
          </p:cNvSpPr>
          <p:nvPr/>
        </p:nvSpPr>
        <p:spPr bwMode="auto">
          <a:xfrm>
            <a:off x="914400" y="2577398"/>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0,9</a:t>
            </a:r>
          </a:p>
        </p:txBody>
      </p:sp>
      <p:sp>
        <p:nvSpPr>
          <p:cNvPr id="8" name="Text Box 40"/>
          <p:cNvSpPr txBox="1">
            <a:spLocks noChangeArrowheads="1"/>
          </p:cNvSpPr>
          <p:nvPr/>
        </p:nvSpPr>
        <p:spPr bwMode="auto">
          <a:xfrm>
            <a:off x="3073400" y="4990398"/>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3</a:t>
            </a:r>
          </a:p>
        </p:txBody>
      </p:sp>
      <p:sp>
        <p:nvSpPr>
          <p:cNvPr id="9" name="Text Box 41"/>
          <p:cNvSpPr txBox="1">
            <a:spLocks noChangeArrowheads="1"/>
          </p:cNvSpPr>
          <p:nvPr/>
        </p:nvSpPr>
        <p:spPr bwMode="auto">
          <a:xfrm>
            <a:off x="927100" y="3301298"/>
            <a:ext cx="5461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0,6</a:t>
            </a:r>
          </a:p>
        </p:txBody>
      </p:sp>
      <p:sp>
        <p:nvSpPr>
          <p:cNvPr id="10" name="Text Box 42"/>
          <p:cNvSpPr txBox="1">
            <a:spLocks noChangeArrowheads="1"/>
          </p:cNvSpPr>
          <p:nvPr/>
        </p:nvSpPr>
        <p:spPr bwMode="auto">
          <a:xfrm>
            <a:off x="914400" y="1904298"/>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1,2</a:t>
            </a:r>
          </a:p>
        </p:txBody>
      </p:sp>
      <p:sp>
        <p:nvSpPr>
          <p:cNvPr id="11" name="Line 48"/>
          <p:cNvSpPr>
            <a:spLocks noChangeShapeType="1"/>
          </p:cNvSpPr>
          <p:nvPr/>
        </p:nvSpPr>
        <p:spPr bwMode="auto">
          <a:xfrm flipV="1">
            <a:off x="1371600" y="1599497"/>
            <a:ext cx="0" cy="3429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2" name="Line 49"/>
          <p:cNvSpPr>
            <a:spLocks noChangeShapeType="1"/>
          </p:cNvSpPr>
          <p:nvPr/>
        </p:nvSpPr>
        <p:spPr bwMode="auto">
          <a:xfrm>
            <a:off x="1397000" y="5028497"/>
            <a:ext cx="4572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 name="Line 50"/>
          <p:cNvSpPr>
            <a:spLocks noChangeShapeType="1"/>
          </p:cNvSpPr>
          <p:nvPr/>
        </p:nvSpPr>
        <p:spPr bwMode="auto">
          <a:xfrm flipV="1">
            <a:off x="1371600" y="1523297"/>
            <a:ext cx="4343400" cy="350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4" name="Oval 51"/>
          <p:cNvSpPr>
            <a:spLocks noChangeArrowheads="1"/>
          </p:cNvSpPr>
          <p:nvPr/>
        </p:nvSpPr>
        <p:spPr bwMode="auto">
          <a:xfrm>
            <a:off x="2209800" y="4190297"/>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5" name="Oval 52"/>
          <p:cNvSpPr>
            <a:spLocks noChangeArrowheads="1"/>
          </p:cNvSpPr>
          <p:nvPr/>
        </p:nvSpPr>
        <p:spPr bwMode="auto">
          <a:xfrm>
            <a:off x="4953000" y="1980497"/>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6" name="Oval 53"/>
          <p:cNvSpPr>
            <a:spLocks noChangeArrowheads="1"/>
          </p:cNvSpPr>
          <p:nvPr/>
        </p:nvSpPr>
        <p:spPr bwMode="auto">
          <a:xfrm>
            <a:off x="3138488" y="345211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7" name="Oval 54"/>
          <p:cNvSpPr>
            <a:spLocks noChangeArrowheads="1"/>
          </p:cNvSpPr>
          <p:nvPr/>
        </p:nvSpPr>
        <p:spPr bwMode="auto">
          <a:xfrm>
            <a:off x="4114800" y="269963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8" name="Line 55"/>
          <p:cNvSpPr>
            <a:spLocks noChangeShapeType="1"/>
          </p:cNvSpPr>
          <p:nvPr/>
        </p:nvSpPr>
        <p:spPr bwMode="auto">
          <a:xfrm>
            <a:off x="2286000" y="4266497"/>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9" name="Line 56"/>
          <p:cNvSpPr>
            <a:spLocks noChangeShapeType="1"/>
          </p:cNvSpPr>
          <p:nvPr/>
        </p:nvSpPr>
        <p:spPr bwMode="auto">
          <a:xfrm>
            <a:off x="3200401" y="3542597"/>
            <a:ext cx="28575"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 name="Line 57"/>
          <p:cNvSpPr>
            <a:spLocks noChangeShapeType="1"/>
          </p:cNvSpPr>
          <p:nvPr/>
        </p:nvSpPr>
        <p:spPr bwMode="auto">
          <a:xfrm flipH="1">
            <a:off x="4191000" y="2771072"/>
            <a:ext cx="0" cy="2209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1" name="Line 58"/>
          <p:cNvSpPr>
            <a:spLocks noChangeShapeType="1"/>
          </p:cNvSpPr>
          <p:nvPr/>
        </p:nvSpPr>
        <p:spPr bwMode="auto">
          <a:xfrm>
            <a:off x="5029200" y="2056697"/>
            <a:ext cx="0" cy="297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2" name="Line 59"/>
          <p:cNvSpPr>
            <a:spLocks noChangeShapeType="1"/>
          </p:cNvSpPr>
          <p:nvPr/>
        </p:nvSpPr>
        <p:spPr bwMode="auto">
          <a:xfrm flipH="1">
            <a:off x="1371600" y="4266497"/>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3" name="Line 60"/>
          <p:cNvSpPr>
            <a:spLocks noChangeShapeType="1"/>
          </p:cNvSpPr>
          <p:nvPr/>
        </p:nvSpPr>
        <p:spPr bwMode="auto">
          <a:xfrm flipH="1">
            <a:off x="1371600" y="3541011"/>
            <a:ext cx="1809750" cy="15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4" name="Line 61"/>
          <p:cNvSpPr>
            <a:spLocks noChangeShapeType="1"/>
          </p:cNvSpPr>
          <p:nvPr/>
        </p:nvSpPr>
        <p:spPr bwMode="auto">
          <a:xfrm flipH="1">
            <a:off x="1338263" y="2742497"/>
            <a:ext cx="2819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5" name="Line 62"/>
          <p:cNvSpPr>
            <a:spLocks noChangeShapeType="1"/>
          </p:cNvSpPr>
          <p:nvPr/>
        </p:nvSpPr>
        <p:spPr bwMode="auto">
          <a:xfrm flipH="1">
            <a:off x="1371601" y="2056697"/>
            <a:ext cx="36496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6" name="Text Box 63"/>
          <p:cNvSpPr txBox="1">
            <a:spLocks noChangeArrowheads="1"/>
          </p:cNvSpPr>
          <p:nvPr/>
        </p:nvSpPr>
        <p:spPr bwMode="auto">
          <a:xfrm>
            <a:off x="2057400" y="365689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B</a:t>
            </a:r>
          </a:p>
        </p:txBody>
      </p:sp>
      <p:sp>
        <p:nvSpPr>
          <p:cNvPr id="27" name="Text Box 64"/>
          <p:cNvSpPr txBox="1">
            <a:spLocks noChangeArrowheads="1"/>
          </p:cNvSpPr>
          <p:nvPr/>
        </p:nvSpPr>
        <p:spPr bwMode="auto">
          <a:xfrm>
            <a:off x="3048000" y="297109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C</a:t>
            </a:r>
          </a:p>
        </p:txBody>
      </p:sp>
      <p:sp>
        <p:nvSpPr>
          <p:cNvPr id="28" name="Text Box 65"/>
          <p:cNvSpPr txBox="1">
            <a:spLocks noChangeArrowheads="1"/>
          </p:cNvSpPr>
          <p:nvPr/>
        </p:nvSpPr>
        <p:spPr bwMode="auto">
          <a:xfrm>
            <a:off x="3810000" y="228529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D</a:t>
            </a:r>
          </a:p>
        </p:txBody>
      </p:sp>
      <p:sp>
        <p:nvSpPr>
          <p:cNvPr id="29" name="Text Box 66"/>
          <p:cNvSpPr txBox="1">
            <a:spLocks noChangeArrowheads="1"/>
          </p:cNvSpPr>
          <p:nvPr/>
        </p:nvSpPr>
        <p:spPr bwMode="auto">
          <a:xfrm>
            <a:off x="4800600" y="152329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E</a:t>
            </a:r>
          </a:p>
        </p:txBody>
      </p:sp>
      <p:sp>
        <p:nvSpPr>
          <p:cNvPr id="30" name="Text Box 67"/>
          <p:cNvSpPr txBox="1">
            <a:spLocks noChangeArrowheads="1"/>
          </p:cNvSpPr>
          <p:nvPr/>
        </p:nvSpPr>
        <p:spPr bwMode="auto">
          <a:xfrm>
            <a:off x="990600" y="495229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0</a:t>
            </a:r>
          </a:p>
        </p:txBody>
      </p:sp>
      <p:sp>
        <p:nvSpPr>
          <p:cNvPr id="31" name="Text Box 68"/>
          <p:cNvSpPr txBox="1">
            <a:spLocks noChangeArrowheads="1"/>
          </p:cNvSpPr>
          <p:nvPr/>
        </p:nvSpPr>
        <p:spPr bwMode="auto">
          <a:xfrm>
            <a:off x="5588000" y="5028497"/>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U(V)</a:t>
            </a:r>
          </a:p>
        </p:txBody>
      </p:sp>
      <p:sp>
        <p:nvSpPr>
          <p:cNvPr id="32" name="Text Box 69"/>
          <p:cNvSpPr txBox="1">
            <a:spLocks noChangeArrowheads="1"/>
          </p:cNvSpPr>
          <p:nvPr/>
        </p:nvSpPr>
        <p:spPr bwMode="auto">
          <a:xfrm>
            <a:off x="635000" y="1523297"/>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I(A)</a:t>
            </a:r>
          </a:p>
        </p:txBody>
      </p:sp>
      <p:sp>
        <p:nvSpPr>
          <p:cNvPr id="33" name="Line 56"/>
          <p:cNvSpPr>
            <a:spLocks noChangeShapeType="1"/>
          </p:cNvSpPr>
          <p:nvPr/>
        </p:nvSpPr>
        <p:spPr bwMode="auto">
          <a:xfrm>
            <a:off x="2859089" y="3875973"/>
            <a:ext cx="14287" cy="1228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4" name="Line 60"/>
          <p:cNvSpPr>
            <a:spLocks noChangeShapeType="1"/>
          </p:cNvSpPr>
          <p:nvPr/>
        </p:nvSpPr>
        <p:spPr bwMode="auto">
          <a:xfrm flipH="1">
            <a:off x="1397001" y="3807711"/>
            <a:ext cx="1476375" cy="15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5" name="Oval 53"/>
          <p:cNvSpPr>
            <a:spLocks noChangeArrowheads="1"/>
          </p:cNvSpPr>
          <p:nvPr/>
        </p:nvSpPr>
        <p:spPr bwMode="auto">
          <a:xfrm>
            <a:off x="2768600" y="3733097"/>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36" name="Text Box 40"/>
          <p:cNvSpPr txBox="1">
            <a:spLocks noChangeArrowheads="1"/>
          </p:cNvSpPr>
          <p:nvPr/>
        </p:nvSpPr>
        <p:spPr bwMode="auto">
          <a:xfrm>
            <a:off x="2616200" y="5028498"/>
            <a:ext cx="533400" cy="366713"/>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dirty="0">
                <a:solidFill>
                  <a:srgbClr val="0000FF"/>
                </a:solidFill>
                <a:latin typeface=".VnTime" panose="020B7200000000000000" pitchFamily="34" charset="0"/>
              </a:rPr>
              <a:t>2.5</a:t>
            </a:r>
          </a:p>
        </p:txBody>
      </p:sp>
      <p:sp>
        <p:nvSpPr>
          <p:cNvPr id="37" name="Text Box 41"/>
          <p:cNvSpPr txBox="1">
            <a:spLocks noChangeArrowheads="1"/>
          </p:cNvSpPr>
          <p:nvPr/>
        </p:nvSpPr>
        <p:spPr bwMode="auto">
          <a:xfrm>
            <a:off x="914399" y="3682539"/>
            <a:ext cx="533401" cy="369332"/>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dirty="0">
                <a:solidFill>
                  <a:srgbClr val="0000FF"/>
                </a:solidFill>
                <a:latin typeface=".VnTime" panose="020B7200000000000000" pitchFamily="34" charset="0"/>
              </a:rPr>
              <a:t>0,5</a:t>
            </a:r>
          </a:p>
        </p:txBody>
      </p:sp>
      <p:sp>
        <p:nvSpPr>
          <p:cNvPr id="38" name="Text Box 35"/>
          <p:cNvSpPr txBox="1">
            <a:spLocks noChangeArrowheads="1"/>
          </p:cNvSpPr>
          <p:nvPr/>
        </p:nvSpPr>
        <p:spPr bwMode="auto">
          <a:xfrm>
            <a:off x="914400" y="5638800"/>
            <a:ext cx="47371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a:solidFill>
                  <a:schemeClr val="accent1">
                    <a:lumMod val="50000"/>
                  </a:schemeClr>
                </a:solidFill>
                <a:latin typeface="Myriad Pro Black Cond" panose="020B0806030403020204" pitchFamily="34" charset="0"/>
                <a:cs typeface="Times New Roman" panose="02020603050405020304" pitchFamily="18" charset="0"/>
              </a:rPr>
              <a:t>Tương tự cho U = 3,5 V</a:t>
            </a:r>
          </a:p>
        </p:txBody>
      </p:sp>
      <p:grpSp>
        <p:nvGrpSpPr>
          <p:cNvPr id="40" name="Group 39"/>
          <p:cNvGrpSpPr/>
          <p:nvPr/>
        </p:nvGrpSpPr>
        <p:grpSpPr>
          <a:xfrm>
            <a:off x="6640831" y="51950"/>
            <a:ext cx="5338763" cy="5438243"/>
            <a:chOff x="6780328" y="810158"/>
            <a:chExt cx="5338763" cy="5438243"/>
          </a:xfrm>
        </p:grpSpPr>
        <p:sp>
          <p:nvSpPr>
            <p:cNvPr id="2" name="Rectangle 1"/>
            <p:cNvSpPr/>
            <p:nvPr/>
          </p:nvSpPr>
          <p:spPr>
            <a:xfrm>
              <a:off x="6780328" y="1858703"/>
              <a:ext cx="5181600" cy="43896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42"/>
            <p:cNvSpPr txBox="1">
              <a:spLocks noChangeArrowheads="1"/>
            </p:cNvSpPr>
            <p:nvPr/>
          </p:nvSpPr>
          <p:spPr bwMode="auto">
            <a:xfrm>
              <a:off x="7013691" y="2371337"/>
              <a:ext cx="5105400" cy="3637919"/>
            </a:xfrm>
            <a:prstGeom prst="rect">
              <a:avLst/>
            </a:prstGeom>
            <a:solidFill>
              <a:schemeClr val="accent5">
                <a:lumMod val="5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n-US" sz="2400" b="1" dirty="0">
                  <a:solidFill>
                    <a:schemeClr val="bg1"/>
                  </a:solidFill>
                  <a:latin typeface="Myriad Pro Black Cond" panose="020B0806030403020204" pitchFamily="34" charset="0"/>
                </a:rPr>
                <a:t>a) </a:t>
              </a:r>
              <a:r>
                <a:rPr lang="vi-VN" altLang="en-US" sz="2400" b="1" dirty="0">
                  <a:solidFill>
                    <a:schemeClr val="bg1"/>
                  </a:solidFill>
                  <a:latin typeface="Myriad Pro Black Cond" panose="020B0806030403020204" pitchFamily="34" charset="0"/>
                </a:rPr>
                <a:t>Trên trục hoành XĐ điểm có U=2,5V (U</a:t>
              </a:r>
              <a:r>
                <a:rPr lang="vi-VN" altLang="en-US" sz="2400" b="1" baseline="-25000" dirty="0">
                  <a:solidFill>
                    <a:schemeClr val="bg1"/>
                  </a:solidFill>
                  <a:latin typeface="Myriad Pro Black Cond" panose="020B0806030403020204" pitchFamily="34" charset="0"/>
                </a:rPr>
                <a:t>1</a:t>
              </a:r>
              <a:r>
                <a:rPr lang="vi-VN" altLang="en-US" sz="2400" b="1" dirty="0">
                  <a:solidFill>
                    <a:schemeClr val="bg1"/>
                  </a:solidFill>
                  <a:latin typeface="Myriad Pro Black Cond" panose="020B0806030403020204" pitchFamily="34" charset="0"/>
                </a:rPr>
                <a:t>).  </a:t>
              </a:r>
            </a:p>
            <a:p>
              <a:pPr algn="just" eaLnBrk="1" hangingPunct="1">
                <a:lnSpc>
                  <a:spcPct val="120000"/>
                </a:lnSpc>
                <a:spcBef>
                  <a:spcPct val="0"/>
                </a:spcBef>
                <a:buFontTx/>
                <a:buNone/>
              </a:pPr>
              <a:r>
                <a:rPr lang="vi-VN" altLang="en-US" sz="2400" b="1" dirty="0">
                  <a:solidFill>
                    <a:schemeClr val="bg1"/>
                  </a:solidFill>
                  <a:latin typeface="Myriad Pro Black Cond" panose="020B0806030403020204" pitchFamily="34" charset="0"/>
                </a:rPr>
                <a:t>-</a:t>
              </a:r>
              <a:r>
                <a:rPr lang="en-US" altLang="en-US" sz="2400" b="1" dirty="0">
                  <a:solidFill>
                    <a:schemeClr val="bg1"/>
                  </a:solidFill>
                  <a:latin typeface="Myriad Pro Black Cond" panose="020B0806030403020204" pitchFamily="34" charset="0"/>
                </a:rPr>
                <a:t> </a:t>
              </a:r>
              <a:r>
                <a:rPr lang="vi-VN" altLang="en-US" sz="2400" b="1" dirty="0">
                  <a:solidFill>
                    <a:schemeClr val="bg1"/>
                  </a:solidFill>
                  <a:latin typeface="Myriad Pro Black Cond" panose="020B0806030403020204" pitchFamily="34" charset="0"/>
                </a:rPr>
                <a:t>Từ U</a:t>
              </a:r>
              <a:r>
                <a:rPr lang="vi-VN" altLang="en-US" sz="2400" b="1" baseline="-25000" dirty="0">
                  <a:solidFill>
                    <a:schemeClr val="bg1"/>
                  </a:solidFill>
                  <a:latin typeface="Myriad Pro Black Cond" panose="020B0806030403020204" pitchFamily="34" charset="0"/>
                </a:rPr>
                <a:t>1</a:t>
              </a:r>
              <a:r>
                <a:rPr lang="vi-VN" altLang="en-US" sz="2400" b="1" dirty="0">
                  <a:solidFill>
                    <a:schemeClr val="bg1"/>
                  </a:solidFill>
                  <a:latin typeface="Myriad Pro Black Cond" panose="020B0806030403020204" pitchFamily="34" charset="0"/>
                </a:rPr>
                <a:t> kẻ đường thẳng song song với trục tung, cắt đồ thị ở K.</a:t>
              </a:r>
              <a:endParaRPr lang="en-US" altLang="en-US" sz="2400" b="1" dirty="0">
                <a:solidFill>
                  <a:schemeClr val="bg1"/>
                </a:solidFill>
                <a:latin typeface="Myriad Pro Black Cond" panose="020B0806030403020204" pitchFamily="34" charset="0"/>
              </a:endParaRPr>
            </a:p>
            <a:p>
              <a:pPr algn="just" eaLnBrk="1" hangingPunct="1">
                <a:lnSpc>
                  <a:spcPct val="120000"/>
                </a:lnSpc>
                <a:spcBef>
                  <a:spcPct val="0"/>
                </a:spcBef>
                <a:buFontTx/>
                <a:buNone/>
              </a:pPr>
              <a:r>
                <a:rPr lang="vi-VN" altLang="en-US" sz="2400" b="1" dirty="0">
                  <a:solidFill>
                    <a:schemeClr val="bg1"/>
                  </a:solidFill>
                  <a:latin typeface="Myriad Pro Black Cond" panose="020B0806030403020204" pitchFamily="34" charset="0"/>
                </a:rPr>
                <a:t>- Từ K kẻ đường thẳng song song với trục hoành, cắt trục tung ở I</a:t>
              </a:r>
              <a:r>
                <a:rPr lang="vi-VN" altLang="en-US" sz="2400" b="1" baseline="-25000" dirty="0">
                  <a:solidFill>
                    <a:schemeClr val="bg1"/>
                  </a:solidFill>
                  <a:latin typeface="Myriad Pro Black Cond" panose="020B0806030403020204" pitchFamily="34" charset="0"/>
                </a:rPr>
                <a:t>1.</a:t>
              </a:r>
              <a:r>
                <a:rPr lang="vi-VN" altLang="en-US" sz="2400" b="1" dirty="0">
                  <a:solidFill>
                    <a:schemeClr val="bg1"/>
                  </a:solidFill>
                  <a:latin typeface="Myriad Pro Black Cond" panose="020B0806030403020204" pitchFamily="34" charset="0"/>
                </a:rPr>
                <a:t>- Đọc trên trục tung ta có I</a:t>
              </a:r>
              <a:r>
                <a:rPr lang="vi-VN" altLang="en-US" sz="2400" b="1" baseline="-25000" dirty="0">
                  <a:solidFill>
                    <a:schemeClr val="bg1"/>
                  </a:solidFill>
                  <a:latin typeface="Myriad Pro Black Cond" panose="020B0806030403020204" pitchFamily="34" charset="0"/>
                </a:rPr>
                <a:t>1</a:t>
              </a:r>
              <a:r>
                <a:rPr lang="vi-VN" altLang="en-US" sz="2400" b="1" dirty="0">
                  <a:solidFill>
                    <a:schemeClr val="bg1"/>
                  </a:solidFill>
                  <a:latin typeface="Myriad Pro Black Cond" panose="020B0806030403020204" pitchFamily="34" charset="0"/>
                </a:rPr>
                <a:t>= 0,5 A</a:t>
              </a:r>
            </a:p>
            <a:p>
              <a:pPr algn="just" eaLnBrk="1" hangingPunct="1">
                <a:lnSpc>
                  <a:spcPct val="120000"/>
                </a:lnSpc>
                <a:spcBef>
                  <a:spcPct val="0"/>
                </a:spcBef>
                <a:buFontTx/>
                <a:buNone/>
              </a:pPr>
              <a:r>
                <a:rPr lang="vi-VN" altLang="en-US" sz="2400" b="1" dirty="0">
                  <a:solidFill>
                    <a:schemeClr val="bg1"/>
                  </a:solidFill>
                  <a:latin typeface="Myriad Pro Black Cond" panose="020B0806030403020204" pitchFamily="34" charset="0"/>
                </a:rPr>
                <a:t> - Tương tự như vậy, ứng với U</a:t>
              </a:r>
              <a:r>
                <a:rPr lang="vi-VN" altLang="en-US" sz="2400" b="1" baseline="-25000" dirty="0">
                  <a:solidFill>
                    <a:schemeClr val="bg1"/>
                  </a:solidFill>
                  <a:latin typeface="Myriad Pro Black Cond" panose="020B0806030403020204" pitchFamily="34" charset="0"/>
                </a:rPr>
                <a:t>2</a:t>
              </a:r>
              <a:r>
                <a:rPr lang="vi-VN" altLang="en-US" sz="2400" b="1" dirty="0">
                  <a:solidFill>
                    <a:schemeClr val="bg1"/>
                  </a:solidFill>
                  <a:latin typeface="Myriad Pro Black Cond" panose="020B0806030403020204" pitchFamily="34" charset="0"/>
                </a:rPr>
                <a:t> = 3,5V thì </a:t>
              </a:r>
              <a:r>
                <a:rPr lang="vi-VN" altLang="en-US" sz="2400" b="1" dirty="0" smtClean="0">
                  <a:solidFill>
                    <a:schemeClr val="bg1"/>
                  </a:solidFill>
                  <a:latin typeface="Myriad Pro Black Cond" panose="020B0806030403020204" pitchFamily="34" charset="0"/>
                </a:rPr>
                <a:t>I</a:t>
              </a:r>
              <a:r>
                <a:rPr lang="vi-VN" altLang="en-US" sz="2400" b="1" baseline="-25000" dirty="0" smtClean="0">
                  <a:solidFill>
                    <a:schemeClr val="bg1"/>
                  </a:solidFill>
                  <a:latin typeface="Myriad Pro Black Cond" panose="020B0806030403020204" pitchFamily="34" charset="0"/>
                </a:rPr>
                <a:t>2</a:t>
              </a:r>
              <a:r>
                <a:rPr lang="vi-VN" altLang="en-US" sz="2400" b="1" dirty="0" smtClean="0">
                  <a:solidFill>
                    <a:schemeClr val="bg1"/>
                  </a:solidFill>
                  <a:latin typeface="Myriad Pro Black Cond" panose="020B0806030403020204" pitchFamily="34" charset="0"/>
                </a:rPr>
                <a:t>=0,7A</a:t>
              </a:r>
              <a:endParaRPr lang="en-US" altLang="en-US" sz="2400" b="1" i="1" dirty="0">
                <a:solidFill>
                  <a:schemeClr val="bg1"/>
                </a:solidFill>
                <a:latin typeface="Myriad Pro Black Cond" panose="020B0806030403020204" pitchFamily="34" charset="0"/>
              </a:endParaRPr>
            </a:p>
          </p:txBody>
        </p:sp>
        <p:pic>
          <p:nvPicPr>
            <p:cNvPr id="42" name="Picture 2" descr="Writing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4600" y="810158"/>
              <a:ext cx="1578678" cy="1578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06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9"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9"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 presetClass="entr" presetSubtype="9"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ID="2" presetClass="entr" presetSubtype="9"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9"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2" presetClass="entr" presetSubtype="9"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4500"/>
                            </p:stCondLst>
                            <p:childTnLst>
                              <p:par>
                                <p:cTn id="60" presetID="2" presetClass="entr" presetSubtype="9"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0-#ppt_w/2"/>
                                          </p:val>
                                        </p:tav>
                                        <p:tav tm="100000">
                                          <p:val>
                                            <p:strVal val="#ppt_x"/>
                                          </p:val>
                                        </p:tav>
                                      </p:tavLst>
                                    </p:anim>
                                    <p:anim calcmode="lin" valueType="num">
                                      <p:cBhvr additive="base">
                                        <p:cTn id="63" dur="500" fill="hold"/>
                                        <p:tgtEl>
                                          <p:spTgt spid="10"/>
                                        </p:tgtEl>
                                        <p:attrNameLst>
                                          <p:attrName>ppt_y</p:attrName>
                                        </p:attrNameLst>
                                      </p:cBhvr>
                                      <p:tavLst>
                                        <p:tav tm="0">
                                          <p:val>
                                            <p:strVal val="0-#ppt_h/2"/>
                                          </p:val>
                                        </p:tav>
                                        <p:tav tm="100000">
                                          <p:val>
                                            <p:strVal val="#ppt_y"/>
                                          </p:val>
                                        </p:tav>
                                      </p:tavLst>
                                    </p:anim>
                                  </p:childTnLst>
                                </p:cTn>
                              </p:par>
                            </p:childTnLst>
                          </p:cTn>
                        </p:par>
                        <p:par>
                          <p:cTn id="64" fill="hold">
                            <p:stCondLst>
                              <p:cond delay="5000"/>
                            </p:stCondLst>
                            <p:childTnLst>
                              <p:par>
                                <p:cTn id="65" presetID="2" presetClass="entr" presetSubtype="9"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4"/>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499"/>
                                          </p:stCondLst>
                                        </p:cTn>
                                        <p:tgtEl>
                                          <p:spTgt spid="2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499"/>
                                          </p:stCondLst>
                                        </p:cTn>
                                        <p:tgtEl>
                                          <p:spTgt spid="16"/>
                                        </p:tgtEl>
                                        <p:attrNameLst>
                                          <p:attrName>style.visibility</p:attrName>
                                        </p:attrNameLst>
                                      </p:cBhvr>
                                      <p:to>
                                        <p:strVal val="visible"/>
                                      </p:to>
                                    </p:se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499"/>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left)">
                                      <p:cBhvr>
                                        <p:cTn id="112" dur="500"/>
                                        <p:tgtEl>
                                          <p:spTgt spid="24"/>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499"/>
                                          </p:stCondLst>
                                        </p:cTn>
                                        <p:tgtEl>
                                          <p:spTgt spid="17"/>
                                        </p:tgtEl>
                                        <p:attrNameLst>
                                          <p:attrName>style.visibility</p:attrName>
                                        </p:attrNameLst>
                                      </p:cBhvr>
                                      <p:to>
                                        <p:strVal val="visible"/>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499"/>
                                          </p:stCondLst>
                                        </p:cTn>
                                        <p:tgtEl>
                                          <p:spTgt spid="2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down)">
                                      <p:cBhvr>
                                        <p:cTn id="123" dur="500"/>
                                        <p:tgtEl>
                                          <p:spTgt spid="21"/>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left)">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499"/>
                                          </p:stCondLst>
                                        </p:cTn>
                                        <p:tgtEl>
                                          <p:spTgt spid="15"/>
                                        </p:tgtEl>
                                        <p:attrNameLst>
                                          <p:attrName>style.visibility</p:attrName>
                                        </p:attrNameLst>
                                      </p:cBhvr>
                                      <p:to>
                                        <p:strVal val="visible"/>
                                      </p:to>
                                    </p:set>
                                  </p:childTnLst>
                                </p:cTn>
                              </p:par>
                            </p:childTnLst>
                          </p:cTn>
                        </p:par>
                        <p:par>
                          <p:cTn id="132" fill="hold">
                            <p:stCondLst>
                              <p:cond delay="500"/>
                            </p:stCondLst>
                            <p:childTnLst>
                              <p:par>
                                <p:cTn id="133" presetID="1" presetClass="entr" presetSubtype="0" fill="hold" grpId="0" nodeType="afterEffect">
                                  <p:stCondLst>
                                    <p:cond delay="0"/>
                                  </p:stCondLst>
                                  <p:childTnLst>
                                    <p:set>
                                      <p:cBhvr>
                                        <p:cTn id="134" dur="1" fill="hold">
                                          <p:stCondLst>
                                            <p:cond delay="499"/>
                                          </p:stCondLst>
                                        </p:cTn>
                                        <p:tgtEl>
                                          <p:spTgt spid="2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wipe(down)">
                                      <p:cBhvr>
                                        <p:cTn id="139" dur="500"/>
                                        <p:tgtEl>
                                          <p:spTgt spid="1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wipe(down)">
                                      <p:cBhvr>
                                        <p:cTn id="144" dur="500"/>
                                        <p:tgtEl>
                                          <p:spTgt spid="3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wipe(left)">
                                      <p:cBhvr>
                                        <p:cTn id="149" dur="500"/>
                                        <p:tgtEl>
                                          <p:spTgt spid="34"/>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499"/>
                                          </p:stCondLst>
                                        </p:cTn>
                                        <p:tgtEl>
                                          <p:spTgt spid="35"/>
                                        </p:tgtEl>
                                        <p:attrNameLst>
                                          <p:attrName>style.visibility</p:attrName>
                                        </p:attrNameLst>
                                      </p:cBhvr>
                                      <p:to>
                                        <p:strVal val="visible"/>
                                      </p:to>
                                    </p:set>
                                  </p:childTnLst>
                                </p:cTn>
                              </p:par>
                            </p:childTnLst>
                          </p:cTn>
                        </p:par>
                        <p:par>
                          <p:cTn id="154" fill="hold">
                            <p:stCondLst>
                              <p:cond delay="500"/>
                            </p:stCondLst>
                            <p:childTnLst>
                              <p:par>
                                <p:cTn id="155" presetID="2" presetClass="entr" presetSubtype="9" fill="hold" grpId="0" nodeType="after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additive="base">
                                        <p:cTn id="157" dur="500" fill="hold"/>
                                        <p:tgtEl>
                                          <p:spTgt spid="36"/>
                                        </p:tgtEl>
                                        <p:attrNameLst>
                                          <p:attrName>ppt_x</p:attrName>
                                        </p:attrNameLst>
                                      </p:cBhvr>
                                      <p:tavLst>
                                        <p:tav tm="0">
                                          <p:val>
                                            <p:strVal val="0-#ppt_w/2"/>
                                          </p:val>
                                        </p:tav>
                                        <p:tav tm="100000">
                                          <p:val>
                                            <p:strVal val="#ppt_x"/>
                                          </p:val>
                                        </p:tav>
                                      </p:tavLst>
                                    </p:anim>
                                    <p:anim calcmode="lin" valueType="num">
                                      <p:cBhvr additive="base">
                                        <p:cTn id="158" dur="500" fill="hold"/>
                                        <p:tgtEl>
                                          <p:spTgt spid="36"/>
                                        </p:tgtEl>
                                        <p:attrNameLst>
                                          <p:attrName>ppt_y</p:attrName>
                                        </p:attrNameLst>
                                      </p:cBhvr>
                                      <p:tavLst>
                                        <p:tav tm="0">
                                          <p:val>
                                            <p:strVal val="0-#ppt_h/2"/>
                                          </p:val>
                                        </p:tav>
                                        <p:tav tm="100000">
                                          <p:val>
                                            <p:strVal val="#ppt_y"/>
                                          </p:val>
                                        </p:tav>
                                      </p:tavLst>
                                    </p:anim>
                                  </p:childTnLst>
                                </p:cTn>
                              </p:par>
                            </p:childTnLst>
                          </p:cTn>
                        </p:par>
                        <p:par>
                          <p:cTn id="159" fill="hold">
                            <p:stCondLst>
                              <p:cond delay="1000"/>
                            </p:stCondLst>
                            <p:childTnLst>
                              <p:par>
                                <p:cTn id="160" presetID="2" presetClass="entr" presetSubtype="9" fill="hold" grpId="0" nodeType="afterEffect">
                                  <p:stCondLst>
                                    <p:cond delay="0"/>
                                  </p:stCondLst>
                                  <p:childTnLst>
                                    <p:set>
                                      <p:cBhvr>
                                        <p:cTn id="161" dur="1" fill="hold">
                                          <p:stCondLst>
                                            <p:cond delay="0"/>
                                          </p:stCondLst>
                                        </p:cTn>
                                        <p:tgtEl>
                                          <p:spTgt spid="37"/>
                                        </p:tgtEl>
                                        <p:attrNameLst>
                                          <p:attrName>style.visibility</p:attrName>
                                        </p:attrNameLst>
                                      </p:cBhvr>
                                      <p:to>
                                        <p:strVal val="visible"/>
                                      </p:to>
                                    </p:set>
                                    <p:anim calcmode="lin" valueType="num">
                                      <p:cBhvr additive="base">
                                        <p:cTn id="162" dur="500" fill="hold"/>
                                        <p:tgtEl>
                                          <p:spTgt spid="37"/>
                                        </p:tgtEl>
                                        <p:attrNameLst>
                                          <p:attrName>ppt_x</p:attrName>
                                        </p:attrNameLst>
                                      </p:cBhvr>
                                      <p:tavLst>
                                        <p:tav tm="0">
                                          <p:val>
                                            <p:strVal val="0-#ppt_w/2"/>
                                          </p:val>
                                        </p:tav>
                                        <p:tav tm="100000">
                                          <p:val>
                                            <p:strVal val="#ppt_x"/>
                                          </p:val>
                                        </p:tav>
                                      </p:tavLst>
                                    </p:anim>
                                    <p:anim calcmode="lin" valueType="num">
                                      <p:cBhvr additive="base">
                                        <p:cTn id="163"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4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P spid="25" grpId="0" animBg="1"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nimBg="1" autoUpdateAnimBg="0"/>
      <p:bldP spid="34" grpId="0" animBg="1" autoUpdateAnimBg="0"/>
      <p:bldP spid="35" grpId="0" animBg="1" autoUpdateAnimBg="0"/>
      <p:bldP spid="36" grpId="0" autoUpdateAnimBg="0"/>
      <p:bldP spid="37" grpId="0" autoUpdateAnimBg="0"/>
      <p:bldP spid="3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14" name="Text Box 62"/>
          <p:cNvSpPr txBox="1">
            <a:spLocks noChangeArrowheads="1"/>
          </p:cNvSpPr>
          <p:nvPr/>
        </p:nvSpPr>
        <p:spPr bwMode="auto">
          <a:xfrm>
            <a:off x="7543800" y="601980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FF0000"/>
                </a:solidFill>
                <a:latin typeface=".VnTime" panose="020B7200000000000000" pitchFamily="34" charset="0"/>
              </a:rPr>
              <a:t>5,5</a:t>
            </a:r>
          </a:p>
        </p:txBody>
      </p:sp>
      <p:sp>
        <p:nvSpPr>
          <p:cNvPr id="20483" name="Text Box 2"/>
          <p:cNvSpPr txBox="1">
            <a:spLocks noChangeArrowheads="1"/>
          </p:cNvSpPr>
          <p:nvPr/>
        </p:nvSpPr>
        <p:spPr bwMode="auto">
          <a:xfrm>
            <a:off x="6121400" y="598170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3</a:t>
            </a:r>
          </a:p>
        </p:txBody>
      </p:sp>
      <p:sp>
        <p:nvSpPr>
          <p:cNvPr id="20484" name="Text Box 3"/>
          <p:cNvSpPr txBox="1">
            <a:spLocks noChangeArrowheads="1"/>
          </p:cNvSpPr>
          <p:nvPr/>
        </p:nvSpPr>
        <p:spPr bwMode="auto">
          <a:xfrm>
            <a:off x="6400800" y="601980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FF0000"/>
                </a:solidFill>
                <a:latin typeface=".VnTime" panose="020B7200000000000000" pitchFamily="34" charset="0"/>
              </a:rPr>
              <a:t>3,5</a:t>
            </a:r>
          </a:p>
        </p:txBody>
      </p:sp>
      <p:sp>
        <p:nvSpPr>
          <p:cNvPr id="100356" name="Text Box 4"/>
          <p:cNvSpPr txBox="1">
            <a:spLocks noChangeArrowheads="1"/>
          </p:cNvSpPr>
          <p:nvPr/>
        </p:nvSpPr>
        <p:spPr bwMode="auto">
          <a:xfrm>
            <a:off x="3962400" y="312420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CC"/>
                </a:solidFill>
                <a:latin typeface=".VnTime" panose="020B7200000000000000" pitchFamily="34" charset="0"/>
              </a:rPr>
              <a:t>1,1</a:t>
            </a:r>
          </a:p>
        </p:txBody>
      </p:sp>
      <p:sp>
        <p:nvSpPr>
          <p:cNvPr id="20486" name="Text Box 5"/>
          <p:cNvSpPr txBox="1">
            <a:spLocks noChangeArrowheads="1"/>
          </p:cNvSpPr>
          <p:nvPr/>
        </p:nvSpPr>
        <p:spPr bwMode="auto">
          <a:xfrm>
            <a:off x="4038600" y="3962401"/>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0,7</a:t>
            </a:r>
          </a:p>
        </p:txBody>
      </p:sp>
      <p:sp>
        <p:nvSpPr>
          <p:cNvPr id="20487" name="Text Box 6"/>
          <p:cNvSpPr txBox="1">
            <a:spLocks noChangeArrowheads="1"/>
          </p:cNvSpPr>
          <p:nvPr/>
        </p:nvSpPr>
        <p:spPr bwMode="auto">
          <a:xfrm>
            <a:off x="4010025" y="3962401"/>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FF0000"/>
                </a:solidFill>
                <a:latin typeface=".VnTime" panose="020B7200000000000000" pitchFamily="34" charset="0"/>
              </a:rPr>
              <a:t>0,7</a:t>
            </a:r>
          </a:p>
        </p:txBody>
      </p:sp>
      <p:sp>
        <p:nvSpPr>
          <p:cNvPr id="20488" name="Text Box 7"/>
          <p:cNvSpPr txBox="1">
            <a:spLocks noChangeArrowheads="1"/>
          </p:cNvSpPr>
          <p:nvPr/>
        </p:nvSpPr>
        <p:spPr bwMode="auto">
          <a:xfrm>
            <a:off x="3657601" y="4572000"/>
            <a:ext cx="11144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600" b="1">
                <a:solidFill>
                  <a:srgbClr val="FF0000"/>
                </a:solidFill>
                <a:latin typeface=".VnTime" panose="020B7200000000000000" pitchFamily="34" charset="0"/>
              </a:rPr>
              <a:t>I</a:t>
            </a:r>
            <a:r>
              <a:rPr lang="en-US" altLang="en-US" sz="1600" b="1" baseline="-25000">
                <a:solidFill>
                  <a:srgbClr val="FF0000"/>
                </a:solidFill>
                <a:latin typeface=".VnTime" panose="020B7200000000000000" pitchFamily="34" charset="0"/>
              </a:rPr>
              <a:t>1</a:t>
            </a:r>
            <a:r>
              <a:rPr lang="en-US" altLang="en-US" sz="1600" b="1">
                <a:solidFill>
                  <a:srgbClr val="FF0000"/>
                </a:solidFill>
                <a:latin typeface=".VnTime" panose="020B7200000000000000" pitchFamily="34" charset="0"/>
              </a:rPr>
              <a:t>=0,5</a:t>
            </a:r>
          </a:p>
        </p:txBody>
      </p:sp>
      <p:sp>
        <p:nvSpPr>
          <p:cNvPr id="20489" name="Text Box 8"/>
          <p:cNvSpPr txBox="1">
            <a:spLocks noChangeArrowheads="1"/>
          </p:cNvSpPr>
          <p:nvPr/>
        </p:nvSpPr>
        <p:spPr bwMode="auto">
          <a:xfrm>
            <a:off x="5410200" y="6038850"/>
            <a:ext cx="762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400" b="1">
                <a:solidFill>
                  <a:srgbClr val="FF0000"/>
                </a:solidFill>
                <a:latin typeface=".VnTime" panose="020B7200000000000000" pitchFamily="34" charset="0"/>
              </a:rPr>
              <a:t>U</a:t>
            </a:r>
            <a:r>
              <a:rPr lang="en-US" altLang="en-US" sz="1400" b="1" baseline="-25000">
                <a:solidFill>
                  <a:srgbClr val="FF0000"/>
                </a:solidFill>
                <a:latin typeface=".VnTime" panose="020B7200000000000000" pitchFamily="34" charset="0"/>
              </a:rPr>
              <a:t>1</a:t>
            </a:r>
            <a:r>
              <a:rPr lang="en-US" altLang="en-US" sz="1400" b="1">
                <a:solidFill>
                  <a:srgbClr val="FF0000"/>
                </a:solidFill>
                <a:latin typeface=".VnTime" panose="020B7200000000000000" pitchFamily="34" charset="0"/>
              </a:rPr>
              <a:t>=2,5</a:t>
            </a:r>
          </a:p>
        </p:txBody>
      </p:sp>
      <p:sp>
        <p:nvSpPr>
          <p:cNvPr id="20490" name="Text Box 11"/>
          <p:cNvSpPr txBox="1">
            <a:spLocks noChangeArrowheads="1"/>
          </p:cNvSpPr>
          <p:nvPr/>
        </p:nvSpPr>
        <p:spPr bwMode="auto">
          <a:xfrm>
            <a:off x="4953000" y="6019800"/>
            <a:ext cx="5334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600" b="1">
                <a:solidFill>
                  <a:srgbClr val="000000"/>
                </a:solidFill>
                <a:latin typeface=".VnTime" panose="020B7200000000000000" pitchFamily="34" charset="0"/>
              </a:rPr>
              <a:t>1,5</a:t>
            </a:r>
          </a:p>
        </p:txBody>
      </p:sp>
      <p:sp>
        <p:nvSpPr>
          <p:cNvPr id="20491" name="Text Box 12"/>
          <p:cNvSpPr txBox="1">
            <a:spLocks noChangeArrowheads="1"/>
          </p:cNvSpPr>
          <p:nvPr/>
        </p:nvSpPr>
        <p:spPr bwMode="auto">
          <a:xfrm>
            <a:off x="6972300" y="600710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4,5</a:t>
            </a:r>
          </a:p>
        </p:txBody>
      </p:sp>
      <p:sp>
        <p:nvSpPr>
          <p:cNvPr id="20492" name="Text Box 13"/>
          <p:cNvSpPr txBox="1">
            <a:spLocks noChangeArrowheads="1"/>
          </p:cNvSpPr>
          <p:nvPr/>
        </p:nvSpPr>
        <p:spPr bwMode="auto">
          <a:xfrm>
            <a:off x="8001000" y="599440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6</a:t>
            </a:r>
          </a:p>
        </p:txBody>
      </p:sp>
      <p:sp>
        <p:nvSpPr>
          <p:cNvPr id="20493" name="Text Box 14"/>
          <p:cNvSpPr txBox="1">
            <a:spLocks noChangeArrowheads="1"/>
          </p:cNvSpPr>
          <p:nvPr/>
        </p:nvSpPr>
        <p:spPr bwMode="auto">
          <a:xfrm>
            <a:off x="3987800" y="5067301"/>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0,3</a:t>
            </a:r>
          </a:p>
        </p:txBody>
      </p:sp>
      <p:sp>
        <p:nvSpPr>
          <p:cNvPr id="20494" name="Text Box 15"/>
          <p:cNvSpPr txBox="1">
            <a:spLocks noChangeArrowheads="1"/>
          </p:cNvSpPr>
          <p:nvPr/>
        </p:nvSpPr>
        <p:spPr bwMode="auto">
          <a:xfrm>
            <a:off x="3962400" y="3568701"/>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0,9</a:t>
            </a:r>
          </a:p>
        </p:txBody>
      </p:sp>
      <p:sp>
        <p:nvSpPr>
          <p:cNvPr id="20495" name="Text Box 16"/>
          <p:cNvSpPr txBox="1">
            <a:spLocks noChangeArrowheads="1"/>
          </p:cNvSpPr>
          <p:nvPr/>
        </p:nvSpPr>
        <p:spPr bwMode="auto">
          <a:xfrm>
            <a:off x="3975100" y="4292601"/>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0,6</a:t>
            </a:r>
          </a:p>
        </p:txBody>
      </p:sp>
      <p:sp>
        <p:nvSpPr>
          <p:cNvPr id="20496" name="Text Box 17"/>
          <p:cNvSpPr txBox="1">
            <a:spLocks noChangeArrowheads="1"/>
          </p:cNvSpPr>
          <p:nvPr/>
        </p:nvSpPr>
        <p:spPr bwMode="auto">
          <a:xfrm>
            <a:off x="3962400" y="2838451"/>
            <a:ext cx="533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VnTime" panose="020B7200000000000000" pitchFamily="34" charset="0"/>
              </a:rPr>
              <a:t>1,2</a:t>
            </a:r>
          </a:p>
        </p:txBody>
      </p:sp>
      <p:sp>
        <p:nvSpPr>
          <p:cNvPr id="20497" name="Line 20"/>
          <p:cNvSpPr>
            <a:spLocks noChangeShapeType="1"/>
          </p:cNvSpPr>
          <p:nvPr/>
        </p:nvSpPr>
        <p:spPr bwMode="auto">
          <a:xfrm flipV="1">
            <a:off x="4419600" y="2590800"/>
            <a:ext cx="0" cy="3429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498" name="Line 21"/>
          <p:cNvSpPr>
            <a:spLocks noChangeShapeType="1"/>
          </p:cNvSpPr>
          <p:nvPr/>
        </p:nvSpPr>
        <p:spPr bwMode="auto">
          <a:xfrm>
            <a:off x="4419600" y="6019800"/>
            <a:ext cx="4572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499" name="Line 22"/>
          <p:cNvSpPr>
            <a:spLocks noChangeShapeType="1"/>
          </p:cNvSpPr>
          <p:nvPr/>
        </p:nvSpPr>
        <p:spPr bwMode="auto">
          <a:xfrm flipV="1">
            <a:off x="4419600" y="2514600"/>
            <a:ext cx="4343400" cy="350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00" name="Oval 23"/>
          <p:cNvSpPr>
            <a:spLocks noChangeArrowheads="1"/>
          </p:cNvSpPr>
          <p:nvPr/>
        </p:nvSpPr>
        <p:spPr bwMode="auto">
          <a:xfrm>
            <a:off x="5257800" y="5181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01" name="Oval 24"/>
          <p:cNvSpPr>
            <a:spLocks noChangeArrowheads="1"/>
          </p:cNvSpPr>
          <p:nvPr/>
        </p:nvSpPr>
        <p:spPr bwMode="auto">
          <a:xfrm>
            <a:off x="8001000" y="29718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02" name="Oval 25"/>
          <p:cNvSpPr>
            <a:spLocks noChangeArrowheads="1"/>
          </p:cNvSpPr>
          <p:nvPr/>
        </p:nvSpPr>
        <p:spPr bwMode="auto">
          <a:xfrm>
            <a:off x="6205538" y="44243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03" name="Oval 26"/>
          <p:cNvSpPr>
            <a:spLocks noChangeArrowheads="1"/>
          </p:cNvSpPr>
          <p:nvPr/>
        </p:nvSpPr>
        <p:spPr bwMode="auto">
          <a:xfrm>
            <a:off x="7162800" y="3690938"/>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04" name="Line 27"/>
          <p:cNvSpPr>
            <a:spLocks noChangeShapeType="1"/>
          </p:cNvSpPr>
          <p:nvPr/>
        </p:nvSpPr>
        <p:spPr bwMode="auto">
          <a:xfrm>
            <a:off x="5334000" y="5334000"/>
            <a:ext cx="0" cy="68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05" name="Line 28"/>
          <p:cNvSpPr>
            <a:spLocks noChangeShapeType="1"/>
          </p:cNvSpPr>
          <p:nvPr/>
        </p:nvSpPr>
        <p:spPr bwMode="auto">
          <a:xfrm>
            <a:off x="6248401" y="4495800"/>
            <a:ext cx="28575"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06" name="Line 29"/>
          <p:cNvSpPr>
            <a:spLocks noChangeShapeType="1"/>
          </p:cNvSpPr>
          <p:nvPr/>
        </p:nvSpPr>
        <p:spPr bwMode="auto">
          <a:xfrm flipH="1">
            <a:off x="7239000" y="3733800"/>
            <a:ext cx="0" cy="2209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07" name="Line 30"/>
          <p:cNvSpPr>
            <a:spLocks noChangeShapeType="1"/>
          </p:cNvSpPr>
          <p:nvPr/>
        </p:nvSpPr>
        <p:spPr bwMode="auto">
          <a:xfrm>
            <a:off x="8077200" y="3048000"/>
            <a:ext cx="0" cy="297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08" name="Line 31"/>
          <p:cNvSpPr>
            <a:spLocks noChangeShapeType="1"/>
          </p:cNvSpPr>
          <p:nvPr/>
        </p:nvSpPr>
        <p:spPr bwMode="auto">
          <a:xfrm flipH="1">
            <a:off x="4419600" y="5276850"/>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09" name="Line 32"/>
          <p:cNvSpPr>
            <a:spLocks noChangeShapeType="1"/>
          </p:cNvSpPr>
          <p:nvPr/>
        </p:nvSpPr>
        <p:spPr bwMode="auto">
          <a:xfrm flipH="1">
            <a:off x="4419600" y="4514850"/>
            <a:ext cx="18494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10" name="Line 33"/>
          <p:cNvSpPr>
            <a:spLocks noChangeShapeType="1"/>
          </p:cNvSpPr>
          <p:nvPr/>
        </p:nvSpPr>
        <p:spPr bwMode="auto">
          <a:xfrm flipH="1">
            <a:off x="4386263" y="3733800"/>
            <a:ext cx="2819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11" name="Line 34"/>
          <p:cNvSpPr>
            <a:spLocks noChangeShapeType="1"/>
          </p:cNvSpPr>
          <p:nvPr/>
        </p:nvSpPr>
        <p:spPr bwMode="auto">
          <a:xfrm flipH="1">
            <a:off x="4419601" y="3048000"/>
            <a:ext cx="3705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12" name="Text Box 35"/>
          <p:cNvSpPr txBox="1">
            <a:spLocks noChangeArrowheads="1"/>
          </p:cNvSpPr>
          <p:nvPr/>
        </p:nvSpPr>
        <p:spPr bwMode="auto">
          <a:xfrm>
            <a:off x="5029200" y="4724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B</a:t>
            </a:r>
          </a:p>
        </p:txBody>
      </p:sp>
      <p:sp>
        <p:nvSpPr>
          <p:cNvPr id="20513" name="Text Box 36"/>
          <p:cNvSpPr txBox="1">
            <a:spLocks noChangeArrowheads="1"/>
          </p:cNvSpPr>
          <p:nvPr/>
        </p:nvSpPr>
        <p:spPr bwMode="auto">
          <a:xfrm>
            <a:off x="5943600" y="4114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C</a:t>
            </a:r>
          </a:p>
        </p:txBody>
      </p:sp>
      <p:sp>
        <p:nvSpPr>
          <p:cNvPr id="20514" name="Text Box 37"/>
          <p:cNvSpPr txBox="1">
            <a:spLocks noChangeArrowheads="1"/>
          </p:cNvSpPr>
          <p:nvPr/>
        </p:nvSpPr>
        <p:spPr bwMode="auto">
          <a:xfrm>
            <a:off x="6934200" y="3352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D</a:t>
            </a:r>
          </a:p>
        </p:txBody>
      </p:sp>
      <p:sp>
        <p:nvSpPr>
          <p:cNvPr id="20515" name="Text Box 38"/>
          <p:cNvSpPr txBox="1">
            <a:spLocks noChangeArrowheads="1"/>
          </p:cNvSpPr>
          <p:nvPr/>
        </p:nvSpPr>
        <p:spPr bwMode="auto">
          <a:xfrm>
            <a:off x="7848600" y="2514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E</a:t>
            </a:r>
          </a:p>
        </p:txBody>
      </p:sp>
      <p:sp>
        <p:nvSpPr>
          <p:cNvPr id="20516" name="Text Box 39"/>
          <p:cNvSpPr txBox="1">
            <a:spLocks noChangeArrowheads="1"/>
          </p:cNvSpPr>
          <p:nvPr/>
        </p:nvSpPr>
        <p:spPr bwMode="auto">
          <a:xfrm>
            <a:off x="4038600" y="5943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0</a:t>
            </a:r>
          </a:p>
        </p:txBody>
      </p:sp>
      <p:sp>
        <p:nvSpPr>
          <p:cNvPr id="20517" name="Text Box 40"/>
          <p:cNvSpPr txBox="1">
            <a:spLocks noChangeArrowheads="1"/>
          </p:cNvSpPr>
          <p:nvPr/>
        </p:nvSpPr>
        <p:spPr bwMode="auto">
          <a:xfrm>
            <a:off x="8763000" y="6019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U(V)</a:t>
            </a:r>
          </a:p>
        </p:txBody>
      </p:sp>
      <p:sp>
        <p:nvSpPr>
          <p:cNvPr id="20518" name="Text Box 41"/>
          <p:cNvSpPr txBox="1">
            <a:spLocks noChangeArrowheads="1"/>
          </p:cNvSpPr>
          <p:nvPr/>
        </p:nvSpPr>
        <p:spPr bwMode="auto">
          <a:xfrm>
            <a:off x="3683000" y="2514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a:solidFill>
                  <a:srgbClr val="000000"/>
                </a:solidFill>
                <a:latin typeface=".VnTime" panose="020B7200000000000000" pitchFamily="34" charset="0"/>
              </a:rPr>
              <a:t>I(A)</a:t>
            </a:r>
          </a:p>
        </p:txBody>
      </p:sp>
      <p:sp>
        <p:nvSpPr>
          <p:cNvPr id="100395" name="Text Box 43"/>
          <p:cNvSpPr txBox="1">
            <a:spLocks noChangeArrowheads="1"/>
          </p:cNvSpPr>
          <p:nvPr/>
        </p:nvSpPr>
        <p:spPr bwMode="auto">
          <a:xfrm>
            <a:off x="1019176" y="454220"/>
            <a:ext cx="10515600" cy="1643527"/>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20000"/>
              </a:lnSpc>
              <a:spcBef>
                <a:spcPct val="0"/>
              </a:spcBef>
              <a:spcAft>
                <a:spcPct val="0"/>
              </a:spcAft>
              <a:buFontTx/>
              <a:buNone/>
            </a:pPr>
            <a:r>
              <a:rPr lang="vi-VN" altLang="en-US" sz="2800" b="1" dirty="0">
                <a:solidFill>
                  <a:srgbClr val="FF0000"/>
                </a:solidFill>
                <a:latin typeface="Myriad Pro Black Cond" panose="020B0806030403020204" pitchFamily="34" charset="0"/>
                <a:cs typeface="Times New Roman" panose="02020603050405020304" pitchFamily="18" charset="0"/>
              </a:rPr>
              <a:t>b) Lấy một  điểm M bất kỳ trên đồ thị.</a:t>
            </a:r>
          </a:p>
          <a:p>
            <a:pPr algn="just" fontAlgn="base">
              <a:lnSpc>
                <a:spcPct val="120000"/>
              </a:lnSpc>
              <a:spcBef>
                <a:spcPct val="0"/>
              </a:spcBef>
              <a:spcAft>
                <a:spcPct val="0"/>
              </a:spcAft>
              <a:buFontTx/>
              <a:buNone/>
            </a:pPr>
            <a:r>
              <a:rPr lang="en-US" altLang="en-US" sz="2800" b="1" dirty="0">
                <a:latin typeface="Myriad Pro Black Cond" panose="020B0806030403020204" pitchFamily="34" charset="0"/>
                <a:cs typeface="Times New Roman" panose="02020603050405020304" pitchFamily="18" charset="0"/>
              </a:rPr>
              <a:t>- </a:t>
            </a:r>
            <a:r>
              <a:rPr lang="vi-VN" altLang="en-US" sz="2800" b="1" dirty="0">
                <a:latin typeface="Myriad Pro Black Cond" panose="020B0806030403020204" pitchFamily="34" charset="0"/>
                <a:cs typeface="Times New Roman" panose="02020603050405020304" pitchFamily="18" charset="0"/>
              </a:rPr>
              <a:t>Từ M kẻ đường thẳng song song với trục hoành, cắt trục tung tại I</a:t>
            </a:r>
            <a:r>
              <a:rPr lang="vi-VN" altLang="en-US" sz="2800" b="1" baseline="-25000" dirty="0">
                <a:latin typeface="Myriad Pro Black Cond" panose="020B0806030403020204" pitchFamily="34" charset="0"/>
                <a:cs typeface="Times New Roman" panose="02020603050405020304" pitchFamily="18" charset="0"/>
              </a:rPr>
              <a:t>3</a:t>
            </a:r>
            <a:r>
              <a:rPr lang="vi-VN" altLang="en-US" sz="2800" b="1" dirty="0">
                <a:latin typeface="Myriad Pro Black Cond" panose="020B0806030403020204" pitchFamily="34" charset="0"/>
                <a:cs typeface="Times New Roman" panose="02020603050405020304" pitchFamily="18" charset="0"/>
              </a:rPr>
              <a:t>=1,1A</a:t>
            </a:r>
          </a:p>
          <a:p>
            <a:pPr algn="just" fontAlgn="base">
              <a:lnSpc>
                <a:spcPct val="120000"/>
              </a:lnSpc>
              <a:spcBef>
                <a:spcPct val="0"/>
              </a:spcBef>
              <a:spcAft>
                <a:spcPct val="0"/>
              </a:spcAft>
              <a:buFontTx/>
              <a:buNone/>
            </a:pPr>
            <a:r>
              <a:rPr lang="en-US" altLang="en-US" sz="2800" b="1" dirty="0">
                <a:latin typeface="Myriad Pro Black Cond" panose="020B0806030403020204" pitchFamily="34" charset="0"/>
                <a:cs typeface="Times New Roman" panose="02020603050405020304" pitchFamily="18" charset="0"/>
              </a:rPr>
              <a:t>-</a:t>
            </a:r>
            <a:r>
              <a:rPr lang="vi-VN" altLang="en-US" sz="2800" b="1" dirty="0">
                <a:latin typeface="Myriad Pro Black Cond" panose="020B0806030403020204" pitchFamily="34" charset="0"/>
                <a:cs typeface="Times New Roman" panose="02020603050405020304" pitchFamily="18" charset="0"/>
              </a:rPr>
              <a:t> Từ M kẻ đường thẳng song song với trục tung, cắt trục hoành tại U</a:t>
            </a:r>
            <a:r>
              <a:rPr lang="vi-VN" altLang="en-US" sz="2800" b="1" baseline="-25000" dirty="0">
                <a:latin typeface="Myriad Pro Black Cond" panose="020B0806030403020204" pitchFamily="34" charset="0"/>
                <a:cs typeface="Times New Roman" panose="02020603050405020304" pitchFamily="18" charset="0"/>
              </a:rPr>
              <a:t>3</a:t>
            </a:r>
            <a:r>
              <a:rPr lang="vi-VN" altLang="en-US" sz="2800" b="1" dirty="0">
                <a:latin typeface="Myriad Pro Black Cond" panose="020B0806030403020204" pitchFamily="34" charset="0"/>
                <a:cs typeface="Times New Roman" panose="02020603050405020304" pitchFamily="18" charset="0"/>
              </a:rPr>
              <a:t>=5,5A</a:t>
            </a:r>
          </a:p>
        </p:txBody>
      </p:sp>
      <p:sp>
        <p:nvSpPr>
          <p:cNvPr id="20520" name="Oval 44"/>
          <p:cNvSpPr>
            <a:spLocks noChangeArrowheads="1"/>
          </p:cNvSpPr>
          <p:nvPr/>
        </p:nvSpPr>
        <p:spPr bwMode="auto">
          <a:xfrm>
            <a:off x="5905500" y="5981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21" name="Oval 45"/>
          <p:cNvSpPr>
            <a:spLocks noChangeArrowheads="1"/>
          </p:cNvSpPr>
          <p:nvPr/>
        </p:nvSpPr>
        <p:spPr bwMode="auto">
          <a:xfrm>
            <a:off x="4371975" y="473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22" name="Oval 46"/>
          <p:cNvSpPr>
            <a:spLocks noChangeArrowheads="1"/>
          </p:cNvSpPr>
          <p:nvPr/>
        </p:nvSpPr>
        <p:spPr bwMode="auto">
          <a:xfrm>
            <a:off x="4386263" y="4200525"/>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00399" name="Oval 47"/>
          <p:cNvSpPr>
            <a:spLocks noChangeArrowheads="1"/>
          </p:cNvSpPr>
          <p:nvPr/>
        </p:nvSpPr>
        <p:spPr bwMode="auto">
          <a:xfrm>
            <a:off x="7748588" y="3195638"/>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24" name="Text Box 48"/>
          <p:cNvSpPr txBox="1">
            <a:spLocks noChangeArrowheads="1"/>
          </p:cNvSpPr>
          <p:nvPr/>
        </p:nvSpPr>
        <p:spPr bwMode="auto">
          <a:xfrm>
            <a:off x="5638800" y="44958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600">
                <a:solidFill>
                  <a:srgbClr val="FF0000"/>
                </a:solidFill>
                <a:latin typeface=".VnTime" panose="020B7200000000000000" pitchFamily="34" charset="0"/>
              </a:rPr>
              <a:t>K</a:t>
            </a:r>
          </a:p>
        </p:txBody>
      </p:sp>
      <p:sp>
        <p:nvSpPr>
          <p:cNvPr id="20525" name="Oval 49"/>
          <p:cNvSpPr>
            <a:spLocks noChangeArrowheads="1"/>
          </p:cNvSpPr>
          <p:nvPr/>
        </p:nvSpPr>
        <p:spPr bwMode="auto">
          <a:xfrm>
            <a:off x="4371975" y="3233738"/>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26" name="Oval 50"/>
          <p:cNvSpPr>
            <a:spLocks noChangeArrowheads="1"/>
          </p:cNvSpPr>
          <p:nvPr/>
        </p:nvSpPr>
        <p:spPr bwMode="auto">
          <a:xfrm>
            <a:off x="7797800" y="5981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27" name="Line 52"/>
          <p:cNvSpPr>
            <a:spLocks noChangeShapeType="1"/>
          </p:cNvSpPr>
          <p:nvPr/>
        </p:nvSpPr>
        <p:spPr bwMode="auto">
          <a:xfrm flipV="1">
            <a:off x="5943600" y="4724400"/>
            <a:ext cx="0" cy="1295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28" name="Line 53"/>
          <p:cNvSpPr>
            <a:spLocks noChangeShapeType="1"/>
          </p:cNvSpPr>
          <p:nvPr/>
        </p:nvSpPr>
        <p:spPr bwMode="auto">
          <a:xfrm flipH="1">
            <a:off x="4419600" y="4248150"/>
            <a:ext cx="2286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29" name="Oval 54"/>
          <p:cNvSpPr>
            <a:spLocks noChangeArrowheads="1"/>
          </p:cNvSpPr>
          <p:nvPr/>
        </p:nvSpPr>
        <p:spPr bwMode="auto">
          <a:xfrm>
            <a:off x="5867400" y="4699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30" name="Oval 55"/>
          <p:cNvSpPr>
            <a:spLocks noChangeArrowheads="1"/>
          </p:cNvSpPr>
          <p:nvPr/>
        </p:nvSpPr>
        <p:spPr bwMode="auto">
          <a:xfrm>
            <a:off x="6591300" y="413385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0531" name="Line 56"/>
          <p:cNvSpPr>
            <a:spLocks noChangeShapeType="1"/>
          </p:cNvSpPr>
          <p:nvPr/>
        </p:nvSpPr>
        <p:spPr bwMode="auto">
          <a:xfrm flipV="1">
            <a:off x="6667500" y="4191000"/>
            <a:ext cx="0" cy="1828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32" name="Line 57"/>
          <p:cNvSpPr>
            <a:spLocks noChangeShapeType="1"/>
          </p:cNvSpPr>
          <p:nvPr/>
        </p:nvSpPr>
        <p:spPr bwMode="auto">
          <a:xfrm flipH="1">
            <a:off x="4419600" y="4787900"/>
            <a:ext cx="152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33" name="Text Box 58"/>
          <p:cNvSpPr txBox="1">
            <a:spLocks noChangeArrowheads="1"/>
          </p:cNvSpPr>
          <p:nvPr/>
        </p:nvSpPr>
        <p:spPr bwMode="auto">
          <a:xfrm>
            <a:off x="6477000" y="38100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600">
                <a:solidFill>
                  <a:srgbClr val="FF0000"/>
                </a:solidFill>
                <a:latin typeface=".VnTime" panose="020B7200000000000000" pitchFamily="34" charset="0"/>
              </a:rPr>
              <a:t>H</a:t>
            </a:r>
          </a:p>
        </p:txBody>
      </p:sp>
      <p:sp>
        <p:nvSpPr>
          <p:cNvPr id="100411" name="Text Box 59"/>
          <p:cNvSpPr txBox="1">
            <a:spLocks noChangeArrowheads="1"/>
          </p:cNvSpPr>
          <p:nvPr/>
        </p:nvSpPr>
        <p:spPr bwMode="auto">
          <a:xfrm>
            <a:off x="7467600" y="29718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1600">
                <a:solidFill>
                  <a:srgbClr val="FF0000"/>
                </a:solidFill>
                <a:latin typeface=".VnTime" panose="020B7200000000000000" pitchFamily="34" charset="0"/>
              </a:rPr>
              <a:t>M</a:t>
            </a:r>
          </a:p>
        </p:txBody>
      </p:sp>
      <p:sp>
        <p:nvSpPr>
          <p:cNvPr id="100412" name="Line 60"/>
          <p:cNvSpPr>
            <a:spLocks noChangeShapeType="1"/>
          </p:cNvSpPr>
          <p:nvPr/>
        </p:nvSpPr>
        <p:spPr bwMode="auto">
          <a:xfrm flipH="1">
            <a:off x="4419600" y="3276600"/>
            <a:ext cx="3429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00413" name="Line 61"/>
          <p:cNvSpPr>
            <a:spLocks noChangeShapeType="1"/>
          </p:cNvSpPr>
          <p:nvPr/>
        </p:nvSpPr>
        <p:spPr bwMode="auto">
          <a:xfrm flipV="1">
            <a:off x="7829550" y="3314700"/>
            <a:ext cx="0" cy="2667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0537" name="Oval 63"/>
          <p:cNvSpPr>
            <a:spLocks noChangeArrowheads="1"/>
          </p:cNvSpPr>
          <p:nvPr/>
        </p:nvSpPr>
        <p:spPr bwMode="auto">
          <a:xfrm>
            <a:off x="6642100" y="600075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Tree>
    <p:extLst>
      <p:ext uri="{BB962C8B-B14F-4D97-AF65-F5344CB8AC3E}">
        <p14:creationId xmlns:p14="http://schemas.microsoft.com/office/powerpoint/2010/main" val="2109943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0399"/>
                                        </p:tgtEl>
                                        <p:attrNameLst>
                                          <p:attrName>style.visibility</p:attrName>
                                        </p:attrNameLst>
                                      </p:cBhvr>
                                      <p:to>
                                        <p:strVal val="visible"/>
                                      </p:to>
                                    </p:set>
                                    <p:anim calcmode="lin" valueType="num">
                                      <p:cBhvr additive="base">
                                        <p:cTn id="7" dur="500" fill="hold"/>
                                        <p:tgtEl>
                                          <p:spTgt spid="100399"/>
                                        </p:tgtEl>
                                        <p:attrNameLst>
                                          <p:attrName>ppt_x</p:attrName>
                                        </p:attrNameLst>
                                      </p:cBhvr>
                                      <p:tavLst>
                                        <p:tav tm="0">
                                          <p:val>
                                            <p:strVal val="1+#ppt_w/2"/>
                                          </p:val>
                                        </p:tav>
                                        <p:tav tm="100000">
                                          <p:val>
                                            <p:strVal val="#ppt_x"/>
                                          </p:val>
                                        </p:tav>
                                      </p:tavLst>
                                    </p:anim>
                                    <p:anim calcmode="lin" valueType="num">
                                      <p:cBhvr additive="base">
                                        <p:cTn id="8" dur="500" fill="hold"/>
                                        <p:tgtEl>
                                          <p:spTgt spid="1003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0411"/>
                                        </p:tgtEl>
                                        <p:attrNameLst>
                                          <p:attrName>style.visibility</p:attrName>
                                        </p:attrNameLst>
                                      </p:cBhvr>
                                      <p:to>
                                        <p:strVal val="visible"/>
                                      </p:to>
                                    </p:set>
                                    <p:animEffect transition="in" filter="fade">
                                      <p:cBhvr>
                                        <p:cTn id="13" dur="2000"/>
                                        <p:tgtEl>
                                          <p:spTgt spid="1004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0412"/>
                                        </p:tgtEl>
                                        <p:attrNameLst>
                                          <p:attrName>style.visibility</p:attrName>
                                        </p:attrNameLst>
                                      </p:cBhvr>
                                      <p:to>
                                        <p:strVal val="visible"/>
                                      </p:to>
                                    </p:set>
                                    <p:animEffect transition="in" filter="wipe(right)">
                                      <p:cBhvr>
                                        <p:cTn id="18" dur="500"/>
                                        <p:tgtEl>
                                          <p:spTgt spid="1004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0356"/>
                                        </p:tgtEl>
                                        <p:attrNameLst>
                                          <p:attrName>style.visibility</p:attrName>
                                        </p:attrNameLst>
                                      </p:cBhvr>
                                      <p:to>
                                        <p:strVal val="visible"/>
                                      </p:to>
                                    </p:set>
                                    <p:animEffect transition="in" filter="fade">
                                      <p:cBhvr>
                                        <p:cTn id="23" dur="2000"/>
                                        <p:tgtEl>
                                          <p:spTgt spid="1003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0413"/>
                                        </p:tgtEl>
                                        <p:attrNameLst>
                                          <p:attrName>style.visibility</p:attrName>
                                        </p:attrNameLst>
                                      </p:cBhvr>
                                      <p:to>
                                        <p:strVal val="visible"/>
                                      </p:to>
                                    </p:set>
                                    <p:animEffect transition="in" filter="wipe(up)">
                                      <p:cBhvr>
                                        <p:cTn id="28" dur="500"/>
                                        <p:tgtEl>
                                          <p:spTgt spid="1004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0414"/>
                                        </p:tgtEl>
                                        <p:attrNameLst>
                                          <p:attrName>style.visibility</p:attrName>
                                        </p:attrNameLst>
                                      </p:cBhvr>
                                      <p:to>
                                        <p:strVal val="visible"/>
                                      </p:to>
                                    </p:set>
                                    <p:animEffect transition="in" filter="fade">
                                      <p:cBhvr>
                                        <p:cTn id="33" dur="2000"/>
                                        <p:tgtEl>
                                          <p:spTgt spid="1004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0395"/>
                                        </p:tgtEl>
                                        <p:attrNameLst>
                                          <p:attrName>style.visibility</p:attrName>
                                        </p:attrNameLst>
                                      </p:cBhvr>
                                      <p:to>
                                        <p:strVal val="visible"/>
                                      </p:to>
                                    </p:set>
                                    <p:animEffect transition="in" filter="fade">
                                      <p:cBhvr>
                                        <p:cTn id="38" dur="2000"/>
                                        <p:tgtEl>
                                          <p:spTgt spid="100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14" grpId="0" animBg="1"/>
      <p:bldP spid="100356" grpId="0" animBg="1"/>
      <p:bldP spid="100395" grpId="0"/>
      <p:bldP spid="100399" grpId="0" animBg="1"/>
      <p:bldP spid="100411" grpId="0"/>
      <p:bldP spid="100412" grpId="0" animBg="1"/>
      <p:bldP spid="1004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514" name="Group 138"/>
          <p:cNvGraphicFramePr>
            <a:graphicFrameLocks noGrp="1"/>
          </p:cNvGraphicFramePr>
          <p:nvPr>
            <p:ph/>
            <p:extLst>
              <p:ext uri="{D42A27DB-BD31-4B8C-83A1-F6EECF244321}">
                <p14:modId xmlns:p14="http://schemas.microsoft.com/office/powerpoint/2010/main" val="4283011390"/>
              </p:ext>
            </p:extLst>
          </p:nvPr>
        </p:nvGraphicFramePr>
        <p:xfrm>
          <a:off x="1752600" y="2057400"/>
          <a:ext cx="8305800" cy="4676776"/>
        </p:xfrm>
        <a:graphic>
          <a:graphicData uri="http://schemas.openxmlformats.org/drawingml/2006/table">
            <a:tbl>
              <a:tblPr/>
              <a:tblGrid>
                <a:gridCol w="2768600">
                  <a:extLst>
                    <a:ext uri="{9D8B030D-6E8A-4147-A177-3AD203B41FA5}">
                      <a16:colId xmlns="" xmlns:a16="http://schemas.microsoft.com/office/drawing/2014/main" val="20000"/>
                    </a:ext>
                  </a:extLst>
                </a:gridCol>
                <a:gridCol w="2768600">
                  <a:extLst>
                    <a:ext uri="{9D8B030D-6E8A-4147-A177-3AD203B41FA5}">
                      <a16:colId xmlns="" xmlns:a16="http://schemas.microsoft.com/office/drawing/2014/main" val="20001"/>
                    </a:ext>
                  </a:extLst>
                </a:gridCol>
                <a:gridCol w="2768600">
                  <a:extLst>
                    <a:ext uri="{9D8B030D-6E8A-4147-A177-3AD203B41FA5}">
                      <a16:colId xmlns="" xmlns:a16="http://schemas.microsoft.com/office/drawing/2014/main" val="20002"/>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Myriad Pro Black Cond" panose="020B0806030403020204" pitchFamily="34" charset="0"/>
                        </a:rPr>
                        <a:t>              </a:t>
                      </a:r>
                      <a:r>
                        <a:rPr kumimoji="0" lang="vi-VN" sz="2000" b="0" i="0" u="none" strike="noStrike" cap="none" normalizeH="0" baseline="0" dirty="0" smtClean="0">
                          <a:ln>
                            <a:noFill/>
                          </a:ln>
                          <a:solidFill>
                            <a:schemeClr val="bg1"/>
                          </a:solidFill>
                          <a:effectLst/>
                          <a:latin typeface="Myriad Pro Black Cond" panose="020B0806030403020204" pitchFamily="34" charset="0"/>
                        </a:rPr>
                        <a:t>          </a:t>
                      </a:r>
                      <a:r>
                        <a:rPr kumimoji="0" lang="en-US" sz="20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KQ</a:t>
                      </a:r>
                      <a:r>
                        <a:rPr kumimoji="0" lang="vi-VN" sz="20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 đo</a:t>
                      </a:r>
                      <a:endParaRPr kumimoji="0" lang="en-US" sz="20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yriad Pro Black Cond" panose="020B08060304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Lần đo</a:t>
                      </a:r>
                      <a:endParaRPr kumimoji="0" lang="en-US" sz="20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Hi</a:t>
                      </a:r>
                      <a:r>
                        <a:rPr kumimoji="0" lang="vi-VN"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ệu điện thế</a:t>
                      </a:r>
                      <a:r>
                        <a:rPr kumimoji="0" lang="en-US"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 (V)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C</a:t>
                      </a:r>
                      <a:r>
                        <a:rPr kumimoji="0" lang="vi-VN"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ường độ dòng điện</a:t>
                      </a:r>
                      <a:endParaRPr kumimoji="0" lang="en-US"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(A)</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 xmlns:a16="http://schemas.microsoft.com/office/drawing/2014/main" val="10000"/>
                  </a:ext>
                </a:extLst>
              </a:tr>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1</a:t>
                      </a: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0,1</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0033"/>
                    </a:solidFill>
                  </a:tcPr>
                </a:tc>
                <a:extLst>
                  <a:ext uri="{0D108BD9-81ED-4DB2-BD59-A6C34878D82A}">
                    <a16:rowId xmlns="" xmlns:a16="http://schemas.microsoft.com/office/drawing/2014/main" val="10001"/>
                  </a:ext>
                </a:extLst>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2</a:t>
                      </a: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bg1"/>
                        </a:solidFill>
                        <a:effectLst/>
                        <a:latin typeface="Myriad Pro Black Cond" panose="020B0806030403020204" pitchFamily="34" charset="0"/>
                        <a:cs typeface="Times New Roman" pitchFamily="18"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3</a:t>
                      </a: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0,2</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3"/>
                  </a:ext>
                </a:extLst>
              </a:tr>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4</a:t>
                      </a: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0,25</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extLst>
                  <a:ext uri="{0D108BD9-81ED-4DB2-BD59-A6C34878D82A}">
                    <a16:rowId xmlns="" xmlns:a16="http://schemas.microsoft.com/office/drawing/2014/main" val="10004"/>
                  </a:ext>
                </a:extLst>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5</a:t>
                      </a: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yriad Pro Black Cond" panose="020B0806030403020204" pitchFamily="34" charset="0"/>
                        <a:cs typeface="Times New Roman" pitchFamily="18"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FF00"/>
                    </a:solidFill>
                  </a:tcPr>
                </a:tc>
                <a:extLst>
                  <a:ext uri="{0D108BD9-81ED-4DB2-BD59-A6C34878D82A}">
                    <a16:rowId xmlns="" xmlns:a16="http://schemas.microsoft.com/office/drawing/2014/main" val="10005"/>
                  </a:ext>
                </a:extLst>
              </a:tr>
            </a:tbl>
          </a:graphicData>
        </a:graphic>
      </p:graphicFrame>
      <p:sp>
        <p:nvSpPr>
          <p:cNvPr id="101501" name="Line 125"/>
          <p:cNvSpPr>
            <a:spLocks noChangeShapeType="1"/>
          </p:cNvSpPr>
          <p:nvPr/>
        </p:nvSpPr>
        <p:spPr bwMode="auto">
          <a:xfrm>
            <a:off x="1752600" y="2057400"/>
            <a:ext cx="2743200" cy="1219200"/>
          </a:xfrm>
          <a:prstGeom prst="line">
            <a:avLst/>
          </a:prstGeom>
          <a:noFill/>
          <a:ln w="9525">
            <a:solidFill>
              <a:schemeClr val="tx1"/>
            </a:solidFill>
            <a:round/>
            <a:headEnd/>
            <a:tailEnd/>
          </a:ln>
          <a:effectLst/>
        </p:spPr>
        <p:txBody>
          <a:bodyPr/>
          <a:lstStyle/>
          <a:p>
            <a:pPr algn="just">
              <a:lnSpc>
                <a:spcPct val="120000"/>
              </a:lnSpc>
            </a:pPr>
            <a:endParaRPr lang="en-US" sz="2000">
              <a:latin typeface="Myriad Pro Black Cond" panose="020B0806030403020204" pitchFamily="34" charset="0"/>
            </a:endParaRPr>
          </a:p>
        </p:txBody>
      </p:sp>
      <p:sp>
        <p:nvSpPr>
          <p:cNvPr id="101515" name="Text Box 139"/>
          <p:cNvSpPr txBox="1">
            <a:spLocks noChangeArrowheads="1"/>
          </p:cNvSpPr>
          <p:nvPr/>
        </p:nvSpPr>
        <p:spPr bwMode="auto">
          <a:xfrm>
            <a:off x="8229600" y="4038600"/>
            <a:ext cx="990600" cy="609398"/>
          </a:xfrm>
          <a:prstGeom prst="rect">
            <a:avLst/>
          </a:prstGeom>
          <a:solidFill>
            <a:schemeClr val="bg1"/>
          </a:solidFill>
          <a:ln w="9525">
            <a:noFill/>
            <a:miter lim="800000"/>
            <a:headEnd/>
            <a:tailEnd/>
          </a:ln>
          <a:effectLst/>
        </p:spPr>
        <p:txBody>
          <a:bodyPr>
            <a:spAutoFit/>
          </a:bodyPr>
          <a:lstStyle/>
          <a:p>
            <a:pPr algn="ctr">
              <a:lnSpc>
                <a:spcPct val="120000"/>
              </a:lnSpc>
              <a:spcBef>
                <a:spcPct val="50000"/>
              </a:spcBef>
            </a:pPr>
            <a:r>
              <a:rPr lang="en-US" sz="2800" dirty="0">
                <a:latin typeface="Myriad Pro Black Cond" panose="020B0806030403020204" pitchFamily="34" charset="0"/>
                <a:cs typeface="Times New Roman" pitchFamily="18" charset="0"/>
              </a:rPr>
              <a:t>0,125</a:t>
            </a:r>
          </a:p>
        </p:txBody>
      </p:sp>
      <p:sp>
        <p:nvSpPr>
          <p:cNvPr id="101516" name="Text Box 140"/>
          <p:cNvSpPr txBox="1">
            <a:spLocks noChangeArrowheads="1"/>
          </p:cNvSpPr>
          <p:nvPr/>
        </p:nvSpPr>
        <p:spPr bwMode="auto">
          <a:xfrm>
            <a:off x="5410200" y="4724400"/>
            <a:ext cx="990600" cy="609398"/>
          </a:xfrm>
          <a:prstGeom prst="rect">
            <a:avLst/>
          </a:prstGeom>
          <a:solidFill>
            <a:srgbClr val="0000FF"/>
          </a:solidFill>
          <a:ln w="9525">
            <a:noFill/>
            <a:miter lim="800000"/>
            <a:headEnd/>
            <a:tailEnd/>
          </a:ln>
          <a:effectLst/>
        </p:spPr>
        <p:txBody>
          <a:bodyPr>
            <a:spAutoFit/>
          </a:bodyPr>
          <a:lstStyle/>
          <a:p>
            <a:pPr algn="ctr">
              <a:lnSpc>
                <a:spcPct val="120000"/>
              </a:lnSpc>
              <a:spcBef>
                <a:spcPct val="50000"/>
              </a:spcBef>
            </a:pPr>
            <a:r>
              <a:rPr lang="en-US" sz="2800" dirty="0" smtClean="0">
                <a:solidFill>
                  <a:schemeClr val="bg1"/>
                </a:solidFill>
                <a:latin typeface="Myriad Pro Black Cond" panose="020B0806030403020204" pitchFamily="34" charset="0"/>
                <a:cs typeface="Times New Roman" pitchFamily="18" charset="0"/>
              </a:rPr>
              <a:t>4,0</a:t>
            </a:r>
            <a:endParaRPr lang="en-US" sz="2800" dirty="0">
              <a:solidFill>
                <a:schemeClr val="bg1"/>
              </a:solidFill>
              <a:latin typeface="Myriad Pro Black Cond" panose="020B0806030403020204" pitchFamily="34" charset="0"/>
              <a:cs typeface="Times New Roman" pitchFamily="18" charset="0"/>
            </a:endParaRPr>
          </a:p>
        </p:txBody>
      </p:sp>
      <p:sp>
        <p:nvSpPr>
          <p:cNvPr id="101517" name="Text Box 141"/>
          <p:cNvSpPr txBox="1">
            <a:spLocks noChangeArrowheads="1"/>
          </p:cNvSpPr>
          <p:nvPr/>
        </p:nvSpPr>
        <p:spPr bwMode="auto">
          <a:xfrm>
            <a:off x="5410200" y="5410200"/>
            <a:ext cx="990600" cy="609398"/>
          </a:xfrm>
          <a:prstGeom prst="rect">
            <a:avLst/>
          </a:prstGeom>
          <a:solidFill>
            <a:srgbClr val="0000FF"/>
          </a:solidFill>
          <a:ln w="9525">
            <a:noFill/>
            <a:miter lim="800000"/>
            <a:headEnd/>
            <a:tailEnd/>
          </a:ln>
          <a:effectLst/>
        </p:spPr>
        <p:txBody>
          <a:bodyPr wrap="square">
            <a:spAutoFit/>
          </a:bodyPr>
          <a:lstStyle/>
          <a:p>
            <a:pPr algn="ctr">
              <a:lnSpc>
                <a:spcPct val="120000"/>
              </a:lnSpc>
              <a:spcBef>
                <a:spcPct val="50000"/>
              </a:spcBef>
            </a:pPr>
            <a:r>
              <a:rPr lang="en-US" sz="2800" dirty="0" smtClean="0">
                <a:solidFill>
                  <a:schemeClr val="bg1"/>
                </a:solidFill>
                <a:latin typeface="Myriad Pro Black Cond" panose="020B0806030403020204" pitchFamily="34" charset="0"/>
                <a:cs typeface="Times New Roman" pitchFamily="18" charset="0"/>
              </a:rPr>
              <a:t>5,0</a:t>
            </a:r>
            <a:endParaRPr lang="en-US" sz="2800" dirty="0">
              <a:solidFill>
                <a:schemeClr val="bg1"/>
              </a:solidFill>
              <a:latin typeface="Myriad Pro Black Cond" panose="020B0806030403020204" pitchFamily="34" charset="0"/>
              <a:cs typeface="Times New Roman" pitchFamily="18" charset="0"/>
            </a:endParaRPr>
          </a:p>
        </p:txBody>
      </p:sp>
      <p:sp>
        <p:nvSpPr>
          <p:cNvPr id="101518" name="Text Box 142"/>
          <p:cNvSpPr txBox="1">
            <a:spLocks noChangeArrowheads="1"/>
          </p:cNvSpPr>
          <p:nvPr/>
        </p:nvSpPr>
        <p:spPr bwMode="auto">
          <a:xfrm>
            <a:off x="8229600" y="6096000"/>
            <a:ext cx="990600" cy="568169"/>
          </a:xfrm>
          <a:prstGeom prst="rect">
            <a:avLst/>
          </a:prstGeom>
          <a:solidFill>
            <a:schemeClr val="bg1"/>
          </a:solidFill>
          <a:ln w="9525">
            <a:noFill/>
            <a:miter lim="800000"/>
            <a:headEnd/>
            <a:tailEnd/>
          </a:ln>
          <a:effectLst/>
        </p:spPr>
        <p:txBody>
          <a:bodyPr>
            <a:spAutoFit/>
          </a:bodyPr>
          <a:lstStyle/>
          <a:p>
            <a:pPr algn="ctr">
              <a:lnSpc>
                <a:spcPct val="120000"/>
              </a:lnSpc>
              <a:spcBef>
                <a:spcPct val="50000"/>
              </a:spcBef>
            </a:pPr>
            <a:r>
              <a:rPr lang="en-US" sz="2800" dirty="0" smtClean="0">
                <a:latin typeface="Myriad Pro Black Cond" panose="020B0806030403020204" pitchFamily="34" charset="0"/>
                <a:cs typeface="Times New Roman" pitchFamily="18" charset="0"/>
              </a:rPr>
              <a:t>0,3</a:t>
            </a:r>
            <a:endParaRPr lang="en-US" sz="2800" dirty="0">
              <a:latin typeface="Myriad Pro Black Cond" panose="020B0806030403020204" pitchFamily="34" charset="0"/>
              <a:cs typeface="Times New Roman" pitchFamily="18" charset="0"/>
            </a:endParaRPr>
          </a:p>
        </p:txBody>
      </p:sp>
      <p:sp>
        <p:nvSpPr>
          <p:cNvPr id="13" name="Rectangle 12"/>
          <p:cNvSpPr/>
          <p:nvPr/>
        </p:nvSpPr>
        <p:spPr>
          <a:xfrm>
            <a:off x="609600" y="228600"/>
            <a:ext cx="10363200" cy="1643527"/>
          </a:xfrm>
          <a:prstGeom prst="rect">
            <a:avLst/>
          </a:prstGeom>
          <a:ln>
            <a:solidFill>
              <a:schemeClr val="tx1"/>
            </a:solidFill>
          </a:ln>
        </p:spPr>
        <p:txBody>
          <a:bodyPr wrap="square">
            <a:spAutoFit/>
          </a:bodyPr>
          <a:lstStyle/>
          <a:p>
            <a:pPr algn="just">
              <a:lnSpc>
                <a:spcPct val="120000"/>
              </a:lnSpc>
              <a:defRPr/>
            </a:pPr>
            <a:r>
              <a:rPr lang="vi-VN" sz="2800" b="1" dirty="0">
                <a:solidFill>
                  <a:srgbClr val="C0504D">
                    <a:lumMod val="75000"/>
                  </a:srgbClr>
                </a:solidFill>
                <a:latin typeface="Myriad Pro Black Cond" panose="020B0806030403020204" pitchFamily="34" charset="0"/>
                <a:cs typeface="Times New Roman" pitchFamily="18" charset="0"/>
              </a:rPr>
              <a:t>C4</a:t>
            </a:r>
            <a:r>
              <a:rPr lang="vi-VN" sz="2800" b="1" dirty="0" smtClean="0">
                <a:solidFill>
                  <a:srgbClr val="C0504D">
                    <a:lumMod val="75000"/>
                  </a:srgbClr>
                </a:solidFill>
                <a:latin typeface="Myriad Pro Black Cond" panose="020B0806030403020204" pitchFamily="34" charset="0"/>
                <a:cs typeface="Times New Roman" pitchFamily="18" charset="0"/>
              </a:rPr>
              <a:t>.</a:t>
            </a:r>
            <a:r>
              <a:rPr lang="en-US" sz="2800" b="1" dirty="0" smtClean="0">
                <a:solidFill>
                  <a:srgbClr val="C0504D">
                    <a:lumMod val="75000"/>
                  </a:srgbClr>
                </a:solidFill>
                <a:latin typeface="Myriad Pro Black Cond" panose="020B0806030403020204" pitchFamily="34" charset="0"/>
                <a:cs typeface="Times New Roman" pitchFamily="18" charset="0"/>
              </a:rPr>
              <a:t> </a:t>
            </a:r>
            <a:r>
              <a:rPr lang="vi-VN" sz="2800" b="1" dirty="0" smtClean="0">
                <a:solidFill>
                  <a:srgbClr val="C0504D">
                    <a:lumMod val="75000"/>
                  </a:srgbClr>
                </a:solidFill>
                <a:latin typeface="Myriad Pro Black Cond" panose="020B0806030403020204" pitchFamily="34" charset="0"/>
                <a:cs typeface="Times New Roman" pitchFamily="18" charset="0"/>
              </a:rPr>
              <a:t>Một học sinh trong quá trình làm thí nghiệm như trên với một số dây dẫn khác, đã bỏ sót không ghi một vài giá trị vào bảng kết quả. Em hãy điền những giá trị còn thiếu vào bảng (giả sử phép đo của bạn có sai số không đáng kể</a:t>
            </a:r>
            <a:r>
              <a:rPr lang="en-US" sz="2800" b="1" dirty="0" smtClean="0">
                <a:solidFill>
                  <a:srgbClr val="C0504D">
                    <a:lumMod val="75000"/>
                  </a:srgbClr>
                </a:solidFill>
                <a:latin typeface="Myriad Pro Black Cond" panose="020B0806030403020204" pitchFamily="34" charset="0"/>
                <a:cs typeface="Times New Roman" pitchFamily="18" charset="0"/>
              </a:rPr>
              <a:t>).</a:t>
            </a:r>
            <a:endParaRPr lang="en-US" sz="2800" b="1" dirty="0">
              <a:solidFill>
                <a:prstClr val="black"/>
              </a:solidFill>
              <a:latin typeface="Myriad Pro Black Cond" panose="020B0806030403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1515"/>
                                        </p:tgtEl>
                                        <p:attrNameLst>
                                          <p:attrName>style.visibility</p:attrName>
                                        </p:attrNameLst>
                                      </p:cBhvr>
                                      <p:to>
                                        <p:strVal val="visible"/>
                                      </p:to>
                                    </p:set>
                                    <p:anim calcmode="lin" valueType="num">
                                      <p:cBhvr additive="base">
                                        <p:cTn id="7" dur="500" fill="hold"/>
                                        <p:tgtEl>
                                          <p:spTgt spid="101515"/>
                                        </p:tgtEl>
                                        <p:attrNameLst>
                                          <p:attrName>ppt_x</p:attrName>
                                        </p:attrNameLst>
                                      </p:cBhvr>
                                      <p:tavLst>
                                        <p:tav tm="0">
                                          <p:val>
                                            <p:strVal val="0-#ppt_w/2"/>
                                          </p:val>
                                        </p:tav>
                                        <p:tav tm="100000">
                                          <p:val>
                                            <p:strVal val="#ppt_x"/>
                                          </p:val>
                                        </p:tav>
                                      </p:tavLst>
                                    </p:anim>
                                    <p:anim calcmode="lin" valueType="num">
                                      <p:cBhvr additive="base">
                                        <p:cTn id="8" dur="500" fill="hold"/>
                                        <p:tgtEl>
                                          <p:spTgt spid="1015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1516"/>
                                        </p:tgtEl>
                                        <p:attrNameLst>
                                          <p:attrName>style.visibility</p:attrName>
                                        </p:attrNameLst>
                                      </p:cBhvr>
                                      <p:to>
                                        <p:strVal val="visible"/>
                                      </p:to>
                                    </p:set>
                                    <p:anim calcmode="lin" valueType="num">
                                      <p:cBhvr additive="base">
                                        <p:cTn id="13" dur="500" fill="hold"/>
                                        <p:tgtEl>
                                          <p:spTgt spid="101516"/>
                                        </p:tgtEl>
                                        <p:attrNameLst>
                                          <p:attrName>ppt_x</p:attrName>
                                        </p:attrNameLst>
                                      </p:cBhvr>
                                      <p:tavLst>
                                        <p:tav tm="0">
                                          <p:val>
                                            <p:strVal val="1+#ppt_w/2"/>
                                          </p:val>
                                        </p:tav>
                                        <p:tav tm="100000">
                                          <p:val>
                                            <p:strVal val="#ppt_x"/>
                                          </p:val>
                                        </p:tav>
                                      </p:tavLst>
                                    </p:anim>
                                    <p:anim calcmode="lin" valueType="num">
                                      <p:cBhvr additive="base">
                                        <p:cTn id="14" dur="500" fill="hold"/>
                                        <p:tgtEl>
                                          <p:spTgt spid="1015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1517"/>
                                        </p:tgtEl>
                                        <p:attrNameLst>
                                          <p:attrName>style.visibility</p:attrName>
                                        </p:attrNameLst>
                                      </p:cBhvr>
                                      <p:to>
                                        <p:strVal val="visible"/>
                                      </p:to>
                                    </p:set>
                                    <p:anim calcmode="lin" valueType="num">
                                      <p:cBhvr additive="base">
                                        <p:cTn id="19" dur="500" fill="hold"/>
                                        <p:tgtEl>
                                          <p:spTgt spid="101517"/>
                                        </p:tgtEl>
                                        <p:attrNameLst>
                                          <p:attrName>ppt_x</p:attrName>
                                        </p:attrNameLst>
                                      </p:cBhvr>
                                      <p:tavLst>
                                        <p:tav tm="0">
                                          <p:val>
                                            <p:strVal val="#ppt_x"/>
                                          </p:val>
                                        </p:tav>
                                        <p:tav tm="100000">
                                          <p:val>
                                            <p:strVal val="#ppt_x"/>
                                          </p:val>
                                        </p:tav>
                                      </p:tavLst>
                                    </p:anim>
                                    <p:anim calcmode="lin" valueType="num">
                                      <p:cBhvr additive="base">
                                        <p:cTn id="20" dur="500" fill="hold"/>
                                        <p:tgtEl>
                                          <p:spTgt spid="1015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01518"/>
                                        </p:tgtEl>
                                        <p:attrNameLst>
                                          <p:attrName>style.visibility</p:attrName>
                                        </p:attrNameLst>
                                      </p:cBhvr>
                                      <p:to>
                                        <p:strVal val="visible"/>
                                      </p:to>
                                    </p:set>
                                    <p:anim calcmode="lin" valueType="num">
                                      <p:cBhvr additive="base">
                                        <p:cTn id="25" dur="500" fill="hold"/>
                                        <p:tgtEl>
                                          <p:spTgt spid="101518"/>
                                        </p:tgtEl>
                                        <p:attrNameLst>
                                          <p:attrName>ppt_x</p:attrName>
                                        </p:attrNameLst>
                                      </p:cBhvr>
                                      <p:tavLst>
                                        <p:tav tm="0">
                                          <p:val>
                                            <p:strVal val="0-#ppt_w/2"/>
                                          </p:val>
                                        </p:tav>
                                        <p:tav tm="100000">
                                          <p:val>
                                            <p:strVal val="#ppt_x"/>
                                          </p:val>
                                        </p:tav>
                                      </p:tavLst>
                                    </p:anim>
                                    <p:anim calcmode="lin" valueType="num">
                                      <p:cBhvr additive="base">
                                        <p:cTn id="26" dur="500" fill="hold"/>
                                        <p:tgtEl>
                                          <p:spTgt spid="101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15" grpId="0" animBg="1"/>
      <p:bldP spid="101516" grpId="0" animBg="1"/>
      <p:bldP spid="101517" grpId="0" animBg="1"/>
      <p:bldP spid="10151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5298" name="Picture 2" descr="Giải đáp: Ánh sáng đèn có làm đen da không ? - Nội Thất 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920" y="457200"/>
            <a:ext cx="662361" cy="840038"/>
          </a:xfrm>
          <a:prstGeom prst="rect">
            <a:avLst/>
          </a:prstGeom>
          <a:solidFill>
            <a:srgbClr val="C00000"/>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ct val="120000"/>
              </a:lnSpc>
              <a:defRPr/>
            </a:pPr>
            <a:r>
              <a:rPr lang="vi-VN" sz="4400" b="1" dirty="0" smtClean="0">
                <a:solidFill>
                  <a:schemeClr val="bg1"/>
                </a:solidFill>
                <a:latin typeface="Myriad Pro Black Cond" panose="020B0806030403020204" pitchFamily="34" charset="0"/>
                <a:cs typeface="Times New Roman" pitchFamily="18" charset="0"/>
              </a:rPr>
              <a:t>C5</a:t>
            </a:r>
            <a:endParaRPr lang="vi-VN" sz="4400" b="1" dirty="0">
              <a:solidFill>
                <a:schemeClr val="bg1"/>
              </a:solidFill>
              <a:latin typeface="Myriad Pro Black Cond" panose="020B0806030403020204" pitchFamily="34" charset="0"/>
              <a:cs typeface="Times New Roman" pitchFamily="18" charset="0"/>
            </a:endParaRPr>
          </a:p>
        </p:txBody>
      </p:sp>
      <p:sp>
        <p:nvSpPr>
          <p:cNvPr id="5" name="TextBox 4"/>
          <p:cNvSpPr txBox="1"/>
          <p:nvPr/>
        </p:nvSpPr>
        <p:spPr>
          <a:xfrm>
            <a:off x="413920" y="1447800"/>
            <a:ext cx="5301080" cy="1865126"/>
          </a:xfrm>
          <a:prstGeom prst="rect">
            <a:avLst/>
          </a:prstGeom>
          <a:noFill/>
        </p:spPr>
        <p:txBody>
          <a:bodyPr wrap="square">
            <a:spAutoFit/>
          </a:bodyPr>
          <a:lstStyle/>
          <a:p>
            <a:pPr algn="just">
              <a:lnSpc>
                <a:spcPct val="120000"/>
              </a:lnSpc>
              <a:defRPr/>
            </a:pPr>
            <a:r>
              <a:rPr lang="vi-VN" sz="3200" b="1" dirty="0" smtClean="0">
                <a:solidFill>
                  <a:schemeClr val="bg1"/>
                </a:solidFill>
                <a:latin typeface="Myriad Pro Black Cond" panose="020B0806030403020204" pitchFamily="34" charset="0"/>
                <a:cs typeface="Times New Roman" pitchFamily="18" charset="0"/>
              </a:rPr>
              <a:t>CĐDĐ chạy qua dây dẫn điện có tỉ lệ với HĐT đặt vào hai đầu dây dẫn đó hay không ?</a:t>
            </a:r>
            <a:endParaRPr lang="vi-VN" sz="3200" b="1" dirty="0">
              <a:solidFill>
                <a:schemeClr val="bg1"/>
              </a:solidFill>
              <a:latin typeface="Myriad Pro Black Cond" panose="020B0806030403020204" pitchFamily="34" charset="0"/>
              <a:cs typeface="Times New Roman" pitchFamily="18" charset="0"/>
            </a:endParaRPr>
          </a:p>
        </p:txBody>
      </p:sp>
      <p:sp>
        <p:nvSpPr>
          <p:cNvPr id="6" name="TextBox 5"/>
          <p:cNvSpPr txBox="1"/>
          <p:nvPr/>
        </p:nvSpPr>
        <p:spPr>
          <a:xfrm>
            <a:off x="495300" y="3733800"/>
            <a:ext cx="5219700" cy="2086725"/>
          </a:xfrm>
          <a:prstGeom prst="rect">
            <a:avLst/>
          </a:prstGeom>
          <a:noFill/>
        </p:spPr>
        <p:txBody>
          <a:bodyPr wrap="square">
            <a:spAutoFit/>
          </a:bodyPr>
          <a:lstStyle/>
          <a:p>
            <a:pPr algn="just">
              <a:lnSpc>
                <a:spcPct val="120000"/>
              </a:lnSpc>
              <a:defRPr/>
            </a:pPr>
            <a:r>
              <a:rPr lang="vi-VN" sz="3600" b="1" u="sng" dirty="0" smtClean="0">
                <a:solidFill>
                  <a:srgbClr val="33CCCC"/>
                </a:solidFill>
                <a:latin typeface="Myriad Pro Black Cond" panose="020B0806030403020204" pitchFamily="34" charset="0"/>
                <a:cs typeface="Times New Roman" pitchFamily="18" charset="0"/>
              </a:rPr>
              <a:t>Trả lời</a:t>
            </a:r>
            <a:r>
              <a:rPr lang="vi-VN" sz="3600" b="1" dirty="0" smtClean="0">
                <a:solidFill>
                  <a:srgbClr val="33CCCC"/>
                </a:solidFill>
                <a:latin typeface="Myriad Pro Black Cond" panose="020B0806030403020204" pitchFamily="34" charset="0"/>
                <a:cs typeface="Times New Roman" pitchFamily="18" charset="0"/>
              </a:rPr>
              <a:t>: CĐDĐ chạy qua dây dẫn điện có </a:t>
            </a:r>
            <a:r>
              <a:rPr lang="vi-VN" sz="3600" b="1" dirty="0" smtClean="0">
                <a:solidFill>
                  <a:srgbClr val="FFFF00"/>
                </a:solidFill>
                <a:latin typeface="Myriad Pro Black Cond" panose="020B0806030403020204" pitchFamily="34" charset="0"/>
                <a:cs typeface="Times New Roman" pitchFamily="18" charset="0"/>
              </a:rPr>
              <a:t>tỉ lệ thuận </a:t>
            </a:r>
            <a:r>
              <a:rPr lang="vi-VN" sz="3600" b="1" dirty="0" smtClean="0">
                <a:solidFill>
                  <a:srgbClr val="33CCCC"/>
                </a:solidFill>
                <a:latin typeface="Myriad Pro Black Cond" panose="020B0806030403020204" pitchFamily="34" charset="0"/>
                <a:cs typeface="Times New Roman" pitchFamily="18" charset="0"/>
              </a:rPr>
              <a:t>với HĐT đặt vào hai đầu dây dẫn đó.</a:t>
            </a:r>
            <a:endParaRPr lang="vi-VN" sz="3600" b="1" dirty="0">
              <a:solidFill>
                <a:srgbClr val="33CCCC"/>
              </a:solidFill>
              <a:latin typeface="Myriad Pro Black Cond" panose="020B0806030403020204" pitchFamily="34" charset="0"/>
              <a:cs typeface="Times New Roman" pitchFamily="18" charset="0"/>
            </a:endParaRPr>
          </a:p>
        </p:txBody>
      </p:sp>
    </p:spTree>
    <p:extLst>
      <p:ext uri="{BB962C8B-B14F-4D97-AF65-F5344CB8AC3E}">
        <p14:creationId xmlns:p14="http://schemas.microsoft.com/office/powerpoint/2010/main" val="365476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88941"/>
            </a:gs>
            <a:gs pos="100000">
              <a:srgbClr val="0270AF"/>
            </a:gs>
          </a:gsLst>
          <a:lin ang="5400000" scaled="1"/>
        </a:gradFill>
        <a:effectLst/>
      </p:bgPr>
    </p:bg>
    <p:spTree>
      <p:nvGrpSpPr>
        <p:cNvPr id="1" name=""/>
        <p:cNvGrpSpPr/>
        <p:nvPr/>
      </p:nvGrpSpPr>
      <p:grpSpPr>
        <a:xfrm>
          <a:off x="0" y="0"/>
          <a:ext cx="0" cy="0"/>
          <a:chOff x="0" y="0"/>
          <a:chExt cx="0" cy="0"/>
        </a:xfrm>
      </p:grpSpPr>
      <p:sp>
        <p:nvSpPr>
          <p:cNvPr id="26" name="Right Triangle 25">
            <a:extLst>
              <a:ext uri="{FF2B5EF4-FFF2-40B4-BE49-F238E27FC236}">
                <a16:creationId xmlns="" xmlns:a16="http://schemas.microsoft.com/office/drawing/2014/main" id="{6F90FB6E-E0BC-4089-B193-DC66C5F6B9CD}"/>
              </a:ext>
            </a:extLst>
          </p:cNvPr>
          <p:cNvSpPr/>
          <p:nvPr/>
        </p:nvSpPr>
        <p:spPr>
          <a:xfrm rot="10800000">
            <a:off x="8670965" y="3293"/>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4" name="Right Triangle 23">
            <a:extLst>
              <a:ext uri="{FF2B5EF4-FFF2-40B4-BE49-F238E27FC236}">
                <a16:creationId xmlns="" xmlns:a16="http://schemas.microsoft.com/office/drawing/2014/main" id="{3E61F770-2532-4502-8B65-41804F250BA8}"/>
              </a:ext>
            </a:extLst>
          </p:cNvPr>
          <p:cNvSpPr/>
          <p:nvPr/>
        </p:nvSpPr>
        <p:spPr>
          <a:xfrm>
            <a:off x="0" y="3336966"/>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 name="Rectangle 1">
            <a:extLst>
              <a:ext uri="{FF2B5EF4-FFF2-40B4-BE49-F238E27FC236}">
                <a16:creationId xmlns="" xmlns:a16="http://schemas.microsoft.com/office/drawing/2014/main" id="{10546991-C73D-470D-8637-EDDADFD965F9}"/>
              </a:ext>
            </a:extLst>
          </p:cNvPr>
          <p:cNvSpPr/>
          <p:nvPr/>
        </p:nvSpPr>
        <p:spPr>
          <a:xfrm>
            <a:off x="574963" y="476497"/>
            <a:ext cx="11042074" cy="5905005"/>
          </a:xfrm>
          <a:prstGeom prst="rect">
            <a:avLst/>
          </a:prstGeom>
          <a:solidFill>
            <a:srgbClr val="00938D"/>
          </a:solidFill>
          <a:ln w="38100">
            <a:solidFill>
              <a:schemeClr val="bg1"/>
            </a:solidFill>
          </a:ln>
          <a:effectLst>
            <a:outerShdw blurRad="165100" sx="104000" sy="104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22" name="TextBox 21">
            <a:extLst>
              <a:ext uri="{FF2B5EF4-FFF2-40B4-BE49-F238E27FC236}">
                <a16:creationId xmlns="" xmlns:a16="http://schemas.microsoft.com/office/drawing/2014/main" id="{27022076-C925-4809-A2D4-F01DE7FC9E41}"/>
              </a:ext>
            </a:extLst>
          </p:cNvPr>
          <p:cNvSpPr txBox="1"/>
          <p:nvPr/>
        </p:nvSpPr>
        <p:spPr>
          <a:xfrm>
            <a:off x="829283" y="1617578"/>
            <a:ext cx="6257317" cy="3785652"/>
          </a:xfrm>
          <a:prstGeom prst="rect">
            <a:avLst/>
          </a:prstGeom>
          <a:noFill/>
        </p:spPr>
        <p:txBody>
          <a:bodyPr wrap="square" rtlCol="0">
            <a:spAutoFit/>
          </a:bodyPr>
          <a:lstStyle/>
          <a:p>
            <a:pPr algn="ctr"/>
            <a:r>
              <a:rPr lang="en-US" sz="6000" dirty="0" smtClean="0">
                <a:solidFill>
                  <a:prstClr val="white"/>
                </a:solidFill>
                <a:effectLst>
                  <a:outerShdw blurRad="50800" dist="38100" dir="2700000" algn="tl" rotWithShape="0">
                    <a:prstClr val="black">
                      <a:alpha val="40000"/>
                    </a:prstClr>
                  </a:outerShdw>
                </a:effectLst>
                <a:latin typeface="Myriad Pro Black Cond" panose="020B0806030403020204" pitchFamily="34" charset="0"/>
              </a:rPr>
              <a:t>SỰ PHỤ THUỘC CỦA CƯỜNG ĐỘ DÒNG ĐIỆN VÀO HIỆU ĐIỆN THẾ GIỮA 2 ĐẦU DÂY DẪN</a:t>
            </a:r>
            <a:endParaRPr lang="vi-VN" sz="6000" dirty="0">
              <a:solidFill>
                <a:prstClr val="white"/>
              </a:solidFill>
              <a:effectLst>
                <a:outerShdw blurRad="50800" dist="38100" dir="2700000" algn="tl" rotWithShape="0">
                  <a:prstClr val="black">
                    <a:alpha val="40000"/>
                  </a:prstClr>
                </a:outerShdw>
              </a:effectLst>
              <a:latin typeface="Myriad Pro Black Cond" panose="020B0806030403020204" pitchFamily="34" charset="0"/>
            </a:endParaRPr>
          </a:p>
        </p:txBody>
      </p:sp>
      <p:sp>
        <p:nvSpPr>
          <p:cNvPr id="3" name="Rectangle 2">
            <a:extLst>
              <a:ext uri="{FF2B5EF4-FFF2-40B4-BE49-F238E27FC236}">
                <a16:creationId xmlns="" xmlns:a16="http://schemas.microsoft.com/office/drawing/2014/main" id="{1B30382B-B37E-44EC-9DF8-2B40AB13070A}"/>
              </a:ext>
            </a:extLst>
          </p:cNvPr>
          <p:cNvSpPr/>
          <p:nvPr/>
        </p:nvSpPr>
        <p:spPr>
          <a:xfrm flipH="1">
            <a:off x="601544" y="717420"/>
            <a:ext cx="2979856" cy="730380"/>
          </a:xfrm>
          <a:prstGeom prst="rect">
            <a:avLst/>
          </a:prstGeom>
          <a:gradFill flip="none" rotWithShape="1">
            <a:gsLst>
              <a:gs pos="0">
                <a:srgbClr val="288941">
                  <a:lumMod val="49000"/>
                </a:srgbClr>
              </a:gs>
              <a:gs pos="36000">
                <a:srgbClr val="288952"/>
              </a:gs>
              <a:gs pos="100000">
                <a:schemeClr val="bg1">
                  <a:alpha val="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solidFill>
                <a:prstClr val="white"/>
              </a:solidFill>
            </a:endParaRPr>
          </a:p>
        </p:txBody>
      </p:sp>
      <p:sp>
        <p:nvSpPr>
          <p:cNvPr id="21" name="TextBox 20">
            <a:extLst>
              <a:ext uri="{FF2B5EF4-FFF2-40B4-BE49-F238E27FC236}">
                <a16:creationId xmlns="" xmlns:a16="http://schemas.microsoft.com/office/drawing/2014/main" id="{107B0004-1C8B-4008-A83F-565731650E83}"/>
              </a:ext>
            </a:extLst>
          </p:cNvPr>
          <p:cNvSpPr txBox="1"/>
          <p:nvPr/>
        </p:nvSpPr>
        <p:spPr>
          <a:xfrm>
            <a:off x="829283" y="678359"/>
            <a:ext cx="2524378" cy="769441"/>
          </a:xfrm>
          <a:prstGeom prst="rect">
            <a:avLst/>
          </a:prstGeom>
          <a:noFill/>
        </p:spPr>
        <p:txBody>
          <a:bodyPr wrap="square" rtlCol="0">
            <a:spAutoFit/>
          </a:bodyPr>
          <a:lstStyle/>
          <a:p>
            <a:r>
              <a:rPr lang="vi-VN" sz="4400" dirty="0">
                <a:solidFill>
                  <a:prstClr val="white"/>
                </a:solidFill>
                <a:effectLst>
                  <a:outerShdw blurRad="50800" dist="38100" dir="2700000" algn="tl" rotWithShape="0">
                    <a:prstClr val="black">
                      <a:alpha val="40000"/>
                    </a:prstClr>
                  </a:outerShdw>
                </a:effectLst>
                <a:latin typeface="Myriad Pro Black Cond" panose="020B0806030403020204" pitchFamily="34" charset="0"/>
              </a:rPr>
              <a:t>BÀI </a:t>
            </a:r>
            <a:r>
              <a:rPr lang="en-US" sz="4400" dirty="0" smtClean="0">
                <a:solidFill>
                  <a:prstClr val="white"/>
                </a:solidFill>
                <a:effectLst>
                  <a:outerShdw blurRad="50800" dist="38100" dir="2700000" algn="tl" rotWithShape="0">
                    <a:prstClr val="black">
                      <a:alpha val="40000"/>
                    </a:prstClr>
                  </a:outerShdw>
                </a:effectLst>
                <a:latin typeface="Myriad Pro Black Cond" panose="020B0806030403020204" pitchFamily="34" charset="0"/>
              </a:rPr>
              <a:t>1</a:t>
            </a:r>
            <a:endParaRPr lang="vi-VN" sz="4400" dirty="0">
              <a:solidFill>
                <a:prstClr val="white"/>
              </a:solidFill>
              <a:effectLst>
                <a:outerShdw blurRad="50800" dist="38100" dir="2700000" algn="tl" rotWithShape="0">
                  <a:prstClr val="black">
                    <a:alpha val="40000"/>
                  </a:prstClr>
                </a:outerShdw>
              </a:effectLst>
              <a:latin typeface="Myriad Pro Black Cond" panose="020B0806030403020204" pitchFamily="34" charset="0"/>
            </a:endParaRPr>
          </a:p>
        </p:txBody>
      </p:sp>
      <p:sp>
        <p:nvSpPr>
          <p:cNvPr id="11" name="Flowchart: Connector 10">
            <a:extLst>
              <a:ext uri="{FF2B5EF4-FFF2-40B4-BE49-F238E27FC236}">
                <a16:creationId xmlns="" xmlns:a16="http://schemas.microsoft.com/office/drawing/2014/main" id="{957190FF-6221-47AF-A6E5-163C0A8A719E}"/>
              </a:ext>
            </a:extLst>
          </p:cNvPr>
          <p:cNvSpPr/>
          <p:nvPr/>
        </p:nvSpPr>
        <p:spPr>
          <a:xfrm>
            <a:off x="7355720" y="1878952"/>
            <a:ext cx="3314358" cy="3314358"/>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 name="Flowchart: Connector 3">
            <a:extLst>
              <a:ext uri="{FF2B5EF4-FFF2-40B4-BE49-F238E27FC236}">
                <a16:creationId xmlns="" xmlns:a16="http://schemas.microsoft.com/office/drawing/2014/main" id="{1CB57FF0-5CA1-4387-BD9C-DB632FE0F30D}"/>
              </a:ext>
            </a:extLst>
          </p:cNvPr>
          <p:cNvSpPr/>
          <p:nvPr/>
        </p:nvSpPr>
        <p:spPr>
          <a:xfrm>
            <a:off x="7778459" y="2289888"/>
            <a:ext cx="2468880" cy="2468880"/>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pic>
        <p:nvPicPr>
          <p:cNvPr id="6" name="Picture 5" descr="A light bulb on a black background&#10;&#10;Description automatically generated with medium confidence">
            <a:extLst>
              <a:ext uri="{FF2B5EF4-FFF2-40B4-BE49-F238E27FC236}">
                <a16:creationId xmlns="" xmlns:a16="http://schemas.microsoft.com/office/drawing/2014/main" id="{02BA5C20-9D48-4F74-9260-0FB86A0B8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91" y="808791"/>
            <a:ext cx="5240416" cy="5240416"/>
          </a:xfrm>
          <a:prstGeom prst="rect">
            <a:avLst/>
          </a:prstGeom>
          <a:effectLst>
            <a:outerShdw blurRad="177800" dist="38100" dir="2700000" sx="102000" sy="102000" algn="tl" rotWithShape="0">
              <a:prstClr val="black">
                <a:alpha val="34000"/>
              </a:prstClr>
            </a:outerShdw>
          </a:effectLst>
        </p:spPr>
      </p:pic>
      <p:sp>
        <p:nvSpPr>
          <p:cNvPr id="5" name="TextBox 4"/>
          <p:cNvSpPr txBox="1"/>
          <p:nvPr/>
        </p:nvSpPr>
        <p:spPr>
          <a:xfrm>
            <a:off x="4343400" y="5441626"/>
            <a:ext cx="3505200" cy="461665"/>
          </a:xfrm>
          <a:prstGeom prst="rect">
            <a:avLst/>
          </a:prstGeom>
          <a:noFill/>
        </p:spPr>
        <p:txBody>
          <a:bodyPr wrap="square" rtlCol="0">
            <a:spAutoFit/>
          </a:bodyPr>
          <a:lstStyle/>
          <a:p>
            <a:pPr algn="ctr"/>
            <a:r>
              <a:rPr lang="vi-VN" sz="2400" dirty="0" smtClean="0">
                <a:solidFill>
                  <a:srgbClr val="FFFF00"/>
                </a:solidFill>
                <a:latin typeface="FS Ahkio Light" pitchFamily="50" charset="0"/>
              </a:rPr>
              <a:t>Thực hiện: Phạm Hữu Hiếu</a:t>
            </a:r>
            <a:endParaRPr lang="vi-VN" sz="2400" dirty="0">
              <a:solidFill>
                <a:srgbClr val="FFFF00"/>
              </a:solidFill>
              <a:latin typeface="FS Ahkio Light" pitchFamily="50" charset="0"/>
            </a:endParaRPr>
          </a:p>
        </p:txBody>
      </p:sp>
    </p:spTree>
    <p:extLst>
      <p:ext uri="{BB962C8B-B14F-4D97-AF65-F5344CB8AC3E}">
        <p14:creationId xmlns:p14="http://schemas.microsoft.com/office/powerpoint/2010/main" val="1113824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6" presetClass="emph" presetSubtype="0" repeatCount="indefinite" autoRev="1" fill="hold" grpId="1" nodeType="withEffect">
                                  <p:stCondLst>
                                    <p:cond delay="0"/>
                                  </p:stCondLst>
                                  <p:childTnLst>
                                    <p:animScale>
                                      <p:cBhvr>
                                        <p:cTn id="24" dur="2000" fill="hold"/>
                                        <p:tgtEl>
                                          <p:spTgt spid="4"/>
                                        </p:tgtEl>
                                      </p:cBhvr>
                                      <p:by x="120000" y="120000"/>
                                    </p:animScale>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6" presetClass="emph" presetSubtype="0" repeatCount="indefinite" autoRev="1" fill="hold" grpId="1" nodeType="withEffect">
                                  <p:stCondLst>
                                    <p:cond delay="1000"/>
                                  </p:stCondLst>
                                  <p:childTnLst>
                                    <p:animScale>
                                      <p:cBhvr>
                                        <p:cTn id="31" dur="20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11" grpId="0" animBg="1"/>
      <p:bldP spid="11" grpId="1" animBg="1"/>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rgbClr val="C00000"/>
            </a:gs>
            <a:gs pos="56000">
              <a:schemeClr val="tx1"/>
            </a:gs>
          </a:gsLst>
          <a:lin ang="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265" y="972954"/>
            <a:ext cx="5410200" cy="5410200"/>
          </a:xfrm>
          <a:prstGeom prst="rect">
            <a:avLst/>
          </a:prstGeom>
        </p:spPr>
      </p:pic>
      <p:sp>
        <p:nvSpPr>
          <p:cNvPr id="5" name="Rounded Rectangle 4"/>
          <p:cNvSpPr/>
          <p:nvPr/>
        </p:nvSpPr>
        <p:spPr>
          <a:xfrm>
            <a:off x="609600" y="990600"/>
            <a:ext cx="6079156" cy="5029200"/>
          </a:xfrm>
          <a:prstGeom prst="roundRect">
            <a:avLst>
              <a:gd name="adj" fmla="val 59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1533" y="870686"/>
            <a:ext cx="2133600" cy="990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514600" y="762000"/>
            <a:ext cx="457200" cy="457200"/>
          </a:xfrm>
          <a:prstGeom prst="flowChartConnec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2" name="Picture 2" descr="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40" y="57435"/>
            <a:ext cx="2362200" cy="2362201"/>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Connector 9"/>
          <p:cNvSpPr/>
          <p:nvPr/>
        </p:nvSpPr>
        <p:spPr>
          <a:xfrm>
            <a:off x="361747" y="2361484"/>
            <a:ext cx="457200" cy="457200"/>
          </a:xfrm>
          <a:prstGeom prst="flowChartConnector">
            <a:avLst/>
          </a:prstGeom>
          <a:solidFill>
            <a:srgbClr val="33CC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960921" y="2209800"/>
            <a:ext cx="5562600" cy="3653308"/>
          </a:xfrm>
          <a:prstGeom prst="rect">
            <a:avLst/>
          </a:prstGeom>
          <a:noFill/>
          <a:ln w="76200" cmpd="tri">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50000"/>
              </a:spcBef>
              <a:buFontTx/>
              <a:buNone/>
            </a:pPr>
            <a:r>
              <a:rPr lang="vi-VN" altLang="en-US" sz="2600" b="1" dirty="0" smtClean="0">
                <a:solidFill>
                  <a:schemeClr val="bg1"/>
                </a:solidFill>
                <a:latin typeface="FS Ahkio Light" pitchFamily="50" charset="0"/>
              </a:rPr>
              <a:t>* Cường độ dòng điện chạy qua dây dẫn điện </a:t>
            </a:r>
            <a:r>
              <a:rPr lang="vi-VN" altLang="en-US" sz="2600" b="1" dirty="0" smtClean="0">
                <a:solidFill>
                  <a:srgbClr val="FFC000"/>
                </a:solidFill>
                <a:latin typeface="FS Ahkio Light" pitchFamily="50" charset="0"/>
              </a:rPr>
              <a:t>tỉ lệ thuận </a:t>
            </a:r>
            <a:r>
              <a:rPr lang="vi-VN" altLang="en-US" sz="2600" b="1" dirty="0" smtClean="0">
                <a:solidFill>
                  <a:schemeClr val="bg1"/>
                </a:solidFill>
                <a:latin typeface="FS Ahkio Light" pitchFamily="50" charset="0"/>
              </a:rPr>
              <a:t>với hiệu điện thế đặt vào hai đầu dây dẫn</a:t>
            </a:r>
          </a:p>
          <a:p>
            <a:pPr algn="just" eaLnBrk="1" hangingPunct="1">
              <a:lnSpc>
                <a:spcPct val="120000"/>
              </a:lnSpc>
              <a:spcBef>
                <a:spcPct val="50000"/>
              </a:spcBef>
              <a:buFontTx/>
              <a:buNone/>
            </a:pPr>
            <a:r>
              <a:rPr lang="vi-VN" altLang="en-US" sz="2600" b="1" dirty="0" smtClean="0">
                <a:solidFill>
                  <a:schemeClr val="bg1"/>
                </a:solidFill>
                <a:latin typeface="FS Ahkio Light" pitchFamily="50" charset="0"/>
              </a:rPr>
              <a:t>* Đồ thị biểu diễn sự phụ thuộc của cường độ dòng điện vào hiệu điện thế giữa hai đầu dây dẫn là </a:t>
            </a:r>
            <a:r>
              <a:rPr lang="vi-VN" altLang="en-US" sz="2600" b="1" dirty="0" smtClean="0">
                <a:solidFill>
                  <a:srgbClr val="FFC000"/>
                </a:solidFill>
                <a:latin typeface="FS Ahkio Light" pitchFamily="50" charset="0"/>
              </a:rPr>
              <a:t>một đường thẳng đi từ gốc toạ độ</a:t>
            </a:r>
            <a:r>
              <a:rPr lang="en-US" altLang="en-US" sz="2600" b="1" dirty="0" smtClean="0">
                <a:solidFill>
                  <a:srgbClr val="FFC000"/>
                </a:solidFill>
                <a:latin typeface="FS Ahkio Light" pitchFamily="50" charset="0"/>
              </a:rPr>
              <a:t> </a:t>
            </a:r>
            <a:r>
              <a:rPr lang="vi-VN" altLang="en-US" sz="2600" b="1" dirty="0" smtClean="0">
                <a:solidFill>
                  <a:schemeClr val="bg1"/>
                </a:solidFill>
                <a:latin typeface="FS Ahkio Light" pitchFamily="50" charset="0"/>
              </a:rPr>
              <a:t>(U = 0 ; I = 0)</a:t>
            </a:r>
            <a:endParaRPr lang="vi-VN" altLang="en-US" sz="2600" b="1" dirty="0">
              <a:solidFill>
                <a:schemeClr val="bg1"/>
              </a:solidFill>
              <a:latin typeface="FS Ahkio Light" pitchFamily="50" charset="0"/>
            </a:endParaRPr>
          </a:p>
        </p:txBody>
      </p:sp>
      <p:sp>
        <p:nvSpPr>
          <p:cNvPr id="9" name="TextBox 8"/>
          <p:cNvSpPr txBox="1"/>
          <p:nvPr/>
        </p:nvSpPr>
        <p:spPr>
          <a:xfrm>
            <a:off x="3730993" y="1138535"/>
            <a:ext cx="2896402" cy="923330"/>
          </a:xfrm>
          <a:prstGeom prst="rect">
            <a:avLst/>
          </a:prstGeom>
          <a:noFill/>
        </p:spPr>
        <p:txBody>
          <a:bodyPr wrap="square" rtlCol="0">
            <a:spAutoFit/>
          </a:bodyPr>
          <a:lstStyle/>
          <a:p>
            <a:r>
              <a:rPr lang="en-US" sz="5400" dirty="0" smtClean="0">
                <a:solidFill>
                  <a:srgbClr val="FFFF00"/>
                </a:solidFill>
                <a:latin typeface="FS Ahkio Bold" pitchFamily="50" charset="0"/>
              </a:rPr>
              <a:t>GHI NHỚ</a:t>
            </a:r>
            <a:endParaRPr lang="en-US" sz="5400" dirty="0">
              <a:solidFill>
                <a:srgbClr val="FFFF00"/>
              </a:solidFill>
              <a:latin typeface="FS Ahkio Bold" pitchFamily="50" charset="0"/>
            </a:endParaRPr>
          </a:p>
        </p:txBody>
      </p:sp>
    </p:spTree>
    <p:extLst>
      <p:ext uri="{BB962C8B-B14F-4D97-AF65-F5344CB8AC3E}">
        <p14:creationId xmlns:p14="http://schemas.microsoft.com/office/powerpoint/2010/main" val="35858363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609600" y="1456812"/>
            <a:ext cx="6248400" cy="5226518"/>
          </a:xfrm>
          <a:prstGeom prst="rect">
            <a:avLst/>
          </a:prstGeom>
          <a:solidFill>
            <a:schemeClr val="accent5">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2"/>
          <p:cNvSpPr txBox="1">
            <a:spLocks noChangeArrowheads="1"/>
          </p:cNvSpPr>
          <p:nvPr/>
        </p:nvSpPr>
        <p:spPr bwMode="auto">
          <a:xfrm>
            <a:off x="381000" y="1797518"/>
            <a:ext cx="6096000" cy="4678204"/>
          </a:xfrm>
          <a:prstGeom prst="rect">
            <a:avLst/>
          </a:prstGeom>
          <a:solidFill>
            <a:schemeClr val="bg1"/>
          </a:solidFill>
          <a:ln w="9525">
            <a:noFill/>
            <a:miter lim="800000"/>
            <a:headEnd/>
            <a:tailEnd/>
          </a:ln>
          <a:effectLst/>
        </p:spPr>
        <p:txBody>
          <a:bodyPr wrap="square">
            <a:spAutoFit/>
          </a:bodyPr>
          <a:lstStyle/>
          <a:p>
            <a:pPr algn="just">
              <a:lnSpc>
                <a:spcPct val="120000"/>
              </a:lnSpc>
              <a:spcBef>
                <a:spcPct val="50000"/>
              </a:spcBef>
            </a:pPr>
            <a:r>
              <a:rPr lang="en-US" sz="2000" dirty="0" smtClean="0">
                <a:latin typeface="Arial" panose="020B0604020202020204" pitchFamily="34" charset="0"/>
                <a:cs typeface="Arial" panose="020B0604020202020204" pitchFamily="34" charset="0"/>
              </a:rPr>
              <a:t>	</a:t>
            </a:r>
          </a:p>
          <a:p>
            <a:pPr algn="just">
              <a:lnSpc>
                <a:spcPct val="120000"/>
              </a:lnSpc>
              <a:spcBef>
                <a:spcPct val="50000"/>
              </a:spcBef>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Nhà vật lí học người Đức Georg Simon Ohm (G .S . Ôm 1789 - 1854)</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Tìm ra định luật nói về mối quan hệ giữa cường độ dòng điện vào hiệu điện thế và điện trở của dây (Định luật Ôm) khi còn là giáo viên dậy vật lí ở một tỉnh lẻ năm 1827. Năm 1876; 49 năm sau khi công bố định luật của mình thì viện hàn lâm khoa học nước Anh đã thành lập 1 uỷ ban đặc biệt để kiểm tra định luật Ôm một cách chính xác. Cho tới TK XIX  mới được công nhận trên toàn thế giới và được ứng dụng rộng rãi cho tới ngày nay….. </a:t>
            </a:r>
            <a:endParaRPr lang="vi-VN" sz="2000" dirty="0">
              <a:latin typeface="Arial" panose="020B0604020202020204" pitchFamily="34" charset="0"/>
              <a:cs typeface="Arial" panose="020B0604020202020204" pitchFamily="34" charset="0"/>
            </a:endParaRPr>
          </a:p>
        </p:txBody>
      </p:sp>
      <p:pic>
        <p:nvPicPr>
          <p:cNvPr id="61446" name="Picture 6" descr="Georg Simon Ohm - P40Electrical"/>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401" r="100000"/>
                    </a14:imgEffect>
                  </a14:imgLayer>
                </a14:imgProps>
              </a:ext>
              <a:ext uri="{28A0092B-C50C-407E-A947-70E740481C1C}">
                <a14:useLocalDpi xmlns:a14="http://schemas.microsoft.com/office/drawing/2010/main" val="0"/>
              </a:ext>
            </a:extLst>
          </a:blip>
          <a:srcRect/>
          <a:stretch>
            <a:fillRect/>
          </a:stretch>
        </p:blipFill>
        <p:spPr bwMode="auto">
          <a:xfrm>
            <a:off x="457200" y="212524"/>
            <a:ext cx="1991976" cy="24885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70421" y="376535"/>
            <a:ext cx="3124200" cy="923330"/>
          </a:xfrm>
          <a:prstGeom prst="rect">
            <a:avLst/>
          </a:prstGeom>
          <a:noFill/>
        </p:spPr>
        <p:txBody>
          <a:bodyPr wrap="square" rtlCol="0">
            <a:spAutoFit/>
          </a:bodyPr>
          <a:lstStyle/>
          <a:p>
            <a:r>
              <a:rPr lang="en-US" sz="5400" dirty="0" smtClean="0">
                <a:solidFill>
                  <a:srgbClr val="FFFF00"/>
                </a:solidFill>
                <a:latin typeface="FS Ahkio Bold" pitchFamily="50" charset="0"/>
              </a:rPr>
              <a:t>EM CÓ BIẾT</a:t>
            </a:r>
            <a:endParaRPr lang="en-US" sz="5400" dirty="0">
              <a:solidFill>
                <a:srgbClr val="FFFF00"/>
              </a:solidFill>
              <a:latin typeface="FS Ahkio Bold" pitchFamily="50" charset="0"/>
            </a:endParaRPr>
          </a:p>
        </p:txBody>
      </p:sp>
      <p:grpSp>
        <p:nvGrpSpPr>
          <p:cNvPr id="6" name="Group 5"/>
          <p:cNvGrpSpPr/>
          <p:nvPr/>
        </p:nvGrpSpPr>
        <p:grpSpPr>
          <a:xfrm>
            <a:off x="7086600" y="838200"/>
            <a:ext cx="4762500" cy="5748040"/>
            <a:chOff x="7086600" y="838200"/>
            <a:chExt cx="4762500" cy="5748040"/>
          </a:xfrm>
        </p:grpSpPr>
        <p:pic>
          <p:nvPicPr>
            <p:cNvPr id="61442" name="Picture 2" descr="Ohm, Georg Simon (1789-185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200" r="99200"/>
                      </a14:imgEffect>
                    </a14:imgLayer>
                  </a14:imgProps>
                </a:ext>
                <a:ext uri="{28A0092B-C50C-407E-A947-70E740481C1C}">
                  <a14:useLocalDpi xmlns:a14="http://schemas.microsoft.com/office/drawing/2010/main" val="0"/>
                </a:ext>
              </a:extLst>
            </a:blip>
            <a:srcRect/>
            <a:stretch>
              <a:fillRect/>
            </a:stretch>
          </p:blipFill>
          <p:spPr bwMode="auto">
            <a:xfrm>
              <a:off x="7086600" y="838200"/>
              <a:ext cx="4762500" cy="5286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53400" y="6186130"/>
              <a:ext cx="2837636" cy="400110"/>
            </a:xfrm>
            <a:prstGeom prst="rect">
              <a:avLst/>
            </a:prstGeom>
          </p:spPr>
          <p:txBody>
            <a:bodyPr wrap="none">
              <a:spAutoFit/>
            </a:bodyPr>
            <a:lstStyle/>
            <a:p>
              <a:pPr algn="ctr"/>
              <a:r>
                <a:rPr lang="vi-VN" sz="2000" b="1" dirty="0">
                  <a:solidFill>
                    <a:srgbClr val="FFFF00"/>
                  </a:solidFill>
                  <a:latin typeface="#9Slide03 AllRoundGothic" panose="020B0703020202020104" pitchFamily="34" charset="0"/>
                  <a:cs typeface="Arial" panose="020B0604020202020204" pitchFamily="34" charset="0"/>
                </a:rPr>
                <a:t>(G .S . Ôm 1789 - 1854)</a:t>
              </a:r>
              <a:endParaRPr lang="en-US" sz="2000" b="1" dirty="0">
                <a:solidFill>
                  <a:srgbClr val="FFFF00"/>
                </a:solidFill>
                <a:latin typeface="#9Slide03 AllRoundGothic" panose="020B0703020202020104" pitchFamily="34" charset="0"/>
              </a:endParaRPr>
            </a:p>
          </p:txBody>
        </p:sp>
      </p:grpSp>
    </p:spTree>
    <p:extLst>
      <p:ext uri="{BB962C8B-B14F-4D97-AF65-F5344CB8AC3E}">
        <p14:creationId xmlns:p14="http://schemas.microsoft.com/office/powerpoint/2010/main" val="11894528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82" name="Picture 10" descr="boy wearing gray vest and pink dress shirt holding book"/>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80" b="100000" l="10000" r="90000"/>
                    </a14:imgEffect>
                  </a14:imgLayer>
                </a14:imgProps>
              </a:ext>
              <a:ext uri="{28A0092B-C50C-407E-A947-70E740481C1C}">
                <a14:useLocalDpi xmlns:a14="http://schemas.microsoft.com/office/drawing/2010/main" val="0"/>
              </a:ext>
            </a:extLst>
          </a:blip>
          <a:srcRect l="13600" r="49600"/>
          <a:stretch/>
        </p:blipFill>
        <p:spPr bwMode="auto">
          <a:xfrm>
            <a:off x="304800" y="495300"/>
            <a:ext cx="3505200" cy="636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81000"/>
            <a:ext cx="6362700" cy="6362700"/>
          </a:xfrm>
          <a:prstGeom prst="rect">
            <a:avLst/>
          </a:prstGeom>
        </p:spPr>
      </p:pic>
      <p:sp>
        <p:nvSpPr>
          <p:cNvPr id="7" name="Rectangle 6"/>
          <p:cNvSpPr/>
          <p:nvPr/>
        </p:nvSpPr>
        <p:spPr>
          <a:xfrm>
            <a:off x="228600" y="228600"/>
            <a:ext cx="6400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A98E7"/>
                </a:solidFill>
                <a:latin typeface="FS Ahkio Bold" pitchFamily="50" charset="0"/>
              </a:rPr>
              <a:t>LUYỆN TẬP</a:t>
            </a:r>
            <a:endParaRPr lang="en-US" sz="8000" dirty="0">
              <a:solidFill>
                <a:srgbClr val="FA98E7"/>
              </a:solidFill>
              <a:latin typeface="FS Ahkio Bold"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7346" name="Picture 2" descr="silhouette of child sitting behind tree during sunse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900" y1="1200" x2="30300" y2="98000"/>
                        <a14:foregroundMark x1="27400" y1="12800" x2="19800" y2="75067"/>
                        <a14:foregroundMark x1="23000" y1="10400" x2="16300" y2="56400"/>
                        <a14:foregroundMark x1="26100" y1="41333" x2="44600" y2="93600"/>
                        <a14:foregroundMark x1="1900" y1="10800" x2="26500" y2="97200"/>
                        <a14:foregroundMark x1="24800" y1="56800" x2="55100" y2="73600"/>
                        <a14:foregroundMark x1="38700" y1="53333" x2="64200" y2="81733"/>
                        <a14:foregroundMark x1="41600" y1="33333" x2="29700" y2="51200"/>
                        <a14:foregroundMark x1="64600" y1="77067" x2="97100" y2="77600"/>
                        <a14:foregroundMark x1="25700" y1="60133" x2="33300" y2="93067"/>
                      </a14:backgroundRemoval>
                    </a14:imgEffect>
                  </a14:imgLayer>
                </a14:imgProps>
              </a:ext>
              <a:ext uri="{28A0092B-C50C-407E-A947-70E740481C1C}">
                <a14:useLocalDpi xmlns:a14="http://schemas.microsoft.com/office/drawing/2010/main" val="0"/>
              </a:ext>
            </a:extLst>
          </a:blip>
          <a:srcRect l="11859" t="5244" r="884" b="19078"/>
          <a:stretch/>
        </p:blipFill>
        <p:spPr bwMode="auto">
          <a:xfrm>
            <a:off x="0" y="3276600"/>
            <a:ext cx="5505734" cy="3581400"/>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762000" y="381000"/>
            <a:ext cx="107442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vi-VN" altLang="en-US" sz="2400" u="sng" dirty="0" smtClean="0">
                <a:solidFill>
                  <a:schemeClr val="bg1"/>
                </a:solidFill>
              </a:rPr>
              <a:t>Câu 1</a:t>
            </a:r>
            <a:r>
              <a:rPr lang="vi-VN" altLang="en-US" sz="2400" dirty="0" smtClean="0">
                <a:solidFill>
                  <a:schemeClr val="bg1"/>
                </a:solidFill>
              </a:rPr>
              <a:t>. Khi đặt vào hai đầu dây dẫn một hiệu điện thế 12V thì cường độ dòng điện chạy qua nó là 0,5A. Nếu hiệu điện thế đặt vào hai đầu dây dẫn đó tăng lên đến 36V thì cường độ dòng điện chạy qua nó là bao nhiêu?</a:t>
            </a:r>
            <a:endParaRPr lang="vi-VN" altLang="en-US" sz="2400" dirty="0">
              <a:solidFill>
                <a:schemeClr val="bg1"/>
              </a:solidFill>
            </a:endParaRPr>
          </a:p>
        </p:txBody>
      </p:sp>
      <p:sp>
        <p:nvSpPr>
          <p:cNvPr id="5" name="Text Box 4"/>
          <p:cNvSpPr txBox="1">
            <a:spLocks noChangeArrowheads="1"/>
          </p:cNvSpPr>
          <p:nvPr/>
        </p:nvSpPr>
        <p:spPr bwMode="auto">
          <a:xfrm>
            <a:off x="5867400" y="3429000"/>
            <a:ext cx="1441450" cy="21193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n-US" sz="2800" b="1" dirty="0">
                <a:solidFill>
                  <a:srgbClr val="00FFCC"/>
                </a:solidFill>
                <a:latin typeface="Myriad Pro Black Cond" panose="020B0806030403020204" pitchFamily="34" charset="0"/>
              </a:rPr>
              <a:t>U</a:t>
            </a:r>
            <a:r>
              <a:rPr lang="en-US" altLang="en-US" sz="2800" b="1" baseline="-25000" dirty="0">
                <a:solidFill>
                  <a:srgbClr val="00FFCC"/>
                </a:solidFill>
                <a:latin typeface="Myriad Pro Black Cond" panose="020B0806030403020204" pitchFamily="34" charset="0"/>
              </a:rPr>
              <a:t>1</a:t>
            </a:r>
            <a:r>
              <a:rPr lang="en-US" altLang="en-US" sz="2800" b="1" dirty="0">
                <a:solidFill>
                  <a:srgbClr val="00FFCC"/>
                </a:solidFill>
                <a:latin typeface="Myriad Pro Black Cond" panose="020B0806030403020204" pitchFamily="34" charset="0"/>
              </a:rPr>
              <a:t>=12V</a:t>
            </a:r>
          </a:p>
          <a:p>
            <a:pPr algn="just" eaLnBrk="1" hangingPunct="1">
              <a:lnSpc>
                <a:spcPct val="120000"/>
              </a:lnSpc>
              <a:spcBef>
                <a:spcPct val="0"/>
              </a:spcBef>
              <a:buFontTx/>
              <a:buNone/>
            </a:pPr>
            <a:r>
              <a:rPr lang="en-US" altLang="en-US" sz="2800" b="1" dirty="0">
                <a:solidFill>
                  <a:srgbClr val="00FFCC"/>
                </a:solidFill>
                <a:latin typeface="Myriad Pro Black Cond" panose="020B0806030403020204" pitchFamily="34" charset="0"/>
              </a:rPr>
              <a:t>I</a:t>
            </a:r>
            <a:r>
              <a:rPr lang="en-US" altLang="en-US" sz="2800" b="1" baseline="-25000" dirty="0">
                <a:solidFill>
                  <a:srgbClr val="00FFCC"/>
                </a:solidFill>
                <a:latin typeface="Myriad Pro Black Cond" panose="020B0806030403020204" pitchFamily="34" charset="0"/>
              </a:rPr>
              <a:t>1</a:t>
            </a:r>
            <a:r>
              <a:rPr lang="en-US" altLang="en-US" sz="2800" b="1" dirty="0">
                <a:solidFill>
                  <a:srgbClr val="00FFCC"/>
                </a:solidFill>
                <a:latin typeface="Myriad Pro Black Cond" panose="020B0806030403020204" pitchFamily="34" charset="0"/>
              </a:rPr>
              <a:t>=0,5A</a:t>
            </a:r>
          </a:p>
          <a:p>
            <a:pPr algn="just" eaLnBrk="1" hangingPunct="1">
              <a:lnSpc>
                <a:spcPct val="120000"/>
              </a:lnSpc>
              <a:spcBef>
                <a:spcPct val="0"/>
              </a:spcBef>
              <a:buFontTx/>
              <a:buNone/>
            </a:pPr>
            <a:r>
              <a:rPr lang="en-US" altLang="en-US" sz="2800" b="1" dirty="0">
                <a:solidFill>
                  <a:srgbClr val="00FFCC"/>
                </a:solidFill>
                <a:latin typeface="Myriad Pro Black Cond" panose="020B0806030403020204" pitchFamily="34" charset="0"/>
              </a:rPr>
              <a:t>U</a:t>
            </a:r>
            <a:r>
              <a:rPr lang="en-US" altLang="en-US" sz="2800" b="1" baseline="-25000" dirty="0">
                <a:solidFill>
                  <a:srgbClr val="00FFCC"/>
                </a:solidFill>
                <a:latin typeface="Myriad Pro Black Cond" panose="020B0806030403020204" pitchFamily="34" charset="0"/>
              </a:rPr>
              <a:t>2</a:t>
            </a:r>
            <a:r>
              <a:rPr lang="en-US" altLang="en-US" sz="2800" b="1" dirty="0">
                <a:solidFill>
                  <a:srgbClr val="00FFCC"/>
                </a:solidFill>
                <a:latin typeface="Myriad Pro Black Cond" panose="020B0806030403020204" pitchFamily="34" charset="0"/>
              </a:rPr>
              <a:t>=36	</a:t>
            </a:r>
          </a:p>
          <a:p>
            <a:pPr algn="just" eaLnBrk="1" hangingPunct="1">
              <a:lnSpc>
                <a:spcPct val="120000"/>
              </a:lnSpc>
              <a:spcBef>
                <a:spcPct val="0"/>
              </a:spcBef>
              <a:buFontTx/>
              <a:buNone/>
            </a:pPr>
            <a:r>
              <a:rPr lang="en-US" altLang="en-US" sz="2800" b="1" dirty="0">
                <a:solidFill>
                  <a:srgbClr val="00FFCC"/>
                </a:solidFill>
                <a:latin typeface="Myriad Pro Black Cond" panose="020B0806030403020204" pitchFamily="34" charset="0"/>
              </a:rPr>
              <a:t>I</a:t>
            </a:r>
            <a:r>
              <a:rPr lang="en-US" altLang="en-US" sz="2800" b="1" baseline="-25000" dirty="0">
                <a:solidFill>
                  <a:srgbClr val="00FFCC"/>
                </a:solidFill>
                <a:latin typeface="Myriad Pro Black Cond" panose="020B0806030403020204" pitchFamily="34" charset="0"/>
              </a:rPr>
              <a:t>2</a:t>
            </a:r>
            <a:r>
              <a:rPr lang="en-US" altLang="en-US" sz="2800" b="1" dirty="0">
                <a:solidFill>
                  <a:srgbClr val="00FFCC"/>
                </a:solidFill>
                <a:latin typeface="Myriad Pro Black Cond" panose="020B0806030403020204" pitchFamily="34" charset="0"/>
              </a:rPr>
              <a:t>= ? A</a:t>
            </a:r>
          </a:p>
        </p:txBody>
      </p:sp>
      <p:cxnSp>
        <p:nvCxnSpPr>
          <p:cNvPr id="7" name="Straight Connector 6"/>
          <p:cNvCxnSpPr/>
          <p:nvPr/>
        </p:nvCxnSpPr>
        <p:spPr>
          <a:xfrm>
            <a:off x="7162800" y="2057400"/>
            <a:ext cx="3962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72400" y="2124781"/>
            <a:ext cx="2971800" cy="646331"/>
          </a:xfrm>
          <a:prstGeom prst="rect">
            <a:avLst/>
          </a:prstGeom>
          <a:noFill/>
        </p:spPr>
        <p:txBody>
          <a:bodyPr wrap="square" rtlCol="0">
            <a:spAutoFit/>
          </a:bodyPr>
          <a:lstStyle/>
          <a:p>
            <a:pPr algn="ctr"/>
            <a:r>
              <a:rPr lang="en-US" sz="3600" dirty="0" smtClean="0">
                <a:solidFill>
                  <a:srgbClr val="FA98E7"/>
                </a:solidFill>
                <a:latin typeface="Myriad Pro Black Cond" panose="020B0806030403020204" pitchFamily="34" charset="0"/>
              </a:rPr>
              <a:t>BÀI GIẢI</a:t>
            </a:r>
            <a:endParaRPr lang="en-US" sz="3600" dirty="0">
              <a:solidFill>
                <a:srgbClr val="FA98E7"/>
              </a:solidFill>
              <a:latin typeface="Myriad Pro Black Cond" panose="020B0806030403020204" pitchFamily="34" charset="0"/>
            </a:endParaRPr>
          </a:p>
        </p:txBody>
      </p:sp>
      <p:sp>
        <p:nvSpPr>
          <p:cNvPr id="9" name="TextBox 8"/>
          <p:cNvSpPr txBox="1"/>
          <p:nvPr/>
        </p:nvSpPr>
        <p:spPr>
          <a:xfrm>
            <a:off x="5867398" y="2905780"/>
            <a:ext cx="1441451" cy="523220"/>
          </a:xfrm>
          <a:prstGeom prst="rect">
            <a:avLst/>
          </a:prstGeom>
          <a:noFill/>
        </p:spPr>
        <p:txBody>
          <a:bodyPr wrap="square" rtlCol="0">
            <a:spAutoFit/>
          </a:bodyPr>
          <a:lstStyle/>
          <a:p>
            <a:pPr algn="ctr"/>
            <a:r>
              <a:rPr lang="vi-VN" sz="2800" dirty="0" smtClean="0">
                <a:solidFill>
                  <a:schemeClr val="bg1"/>
                </a:solidFill>
                <a:latin typeface="Myriad Pro Black Cond" panose="020B0806030403020204" pitchFamily="34" charset="0"/>
              </a:rPr>
              <a:t>Tóm tắt</a:t>
            </a:r>
            <a:endParaRPr lang="vi-VN" sz="2800" dirty="0">
              <a:solidFill>
                <a:schemeClr val="bg1"/>
              </a:solidFill>
              <a:latin typeface="Myriad Pro Black Cond" panose="020B0806030403020204" pitchFamily="34" charset="0"/>
            </a:endParaRPr>
          </a:p>
        </p:txBody>
      </p:sp>
      <p:cxnSp>
        <p:nvCxnSpPr>
          <p:cNvPr id="11" name="Straight Connector 10"/>
          <p:cNvCxnSpPr/>
          <p:nvPr/>
        </p:nvCxnSpPr>
        <p:spPr>
          <a:xfrm>
            <a:off x="7308850" y="2826237"/>
            <a:ext cx="0" cy="332488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4" name="Object 1"/>
          <p:cNvGraphicFramePr>
            <a:graphicFrameLocks noChangeAspect="1"/>
          </p:cNvGraphicFramePr>
          <p:nvPr>
            <p:extLst>
              <p:ext uri="{D42A27DB-BD31-4B8C-83A1-F6EECF244321}">
                <p14:modId xmlns:p14="http://schemas.microsoft.com/office/powerpoint/2010/main" val="3831619200"/>
              </p:ext>
            </p:extLst>
          </p:nvPr>
        </p:nvGraphicFramePr>
        <p:xfrm>
          <a:off x="7561848" y="4703813"/>
          <a:ext cx="3429000" cy="844550"/>
        </p:xfrm>
        <a:graphic>
          <a:graphicData uri="http://schemas.openxmlformats.org/presentationml/2006/ole">
            <mc:AlternateContent xmlns:mc="http://schemas.openxmlformats.org/markup-compatibility/2006">
              <mc:Choice xmlns:v="urn:schemas-microsoft-com:vml" Requires="v">
                <p:oleObj spid="_x0000_s58385" name="Equation" r:id="rId5" imgW="3430524" imgH="845820" progId="Equation.DSMT4">
                  <p:embed/>
                </p:oleObj>
              </mc:Choice>
              <mc:Fallback>
                <p:oleObj name="Equation" r:id="rId5" imgW="3430524" imgH="8458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1848" y="4703813"/>
                        <a:ext cx="3429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4"/>
          <p:cNvSpPr txBox="1">
            <a:spLocks noChangeArrowheads="1"/>
          </p:cNvSpPr>
          <p:nvPr/>
        </p:nvSpPr>
        <p:spPr bwMode="auto">
          <a:xfrm>
            <a:off x="7528562" y="4043471"/>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smtClean="0">
                <a:solidFill>
                  <a:schemeClr val="bg1"/>
                </a:solidFill>
                <a:latin typeface="Myriad Pro Black Cond" panose="020B0806030403020204" pitchFamily="34" charset="0"/>
              </a:rPr>
              <a:t>Cường độ dòng điện là:</a:t>
            </a:r>
            <a:endParaRPr lang="vi-VN" altLang="en-US" sz="2800" b="1" dirty="0">
              <a:solidFill>
                <a:schemeClr val="bg1"/>
              </a:solidFill>
              <a:latin typeface="Myriad Pro Black Cond" panose="020B0806030403020204" pitchFamily="34" charset="0"/>
            </a:endParaRPr>
          </a:p>
        </p:txBody>
      </p:sp>
      <p:sp>
        <p:nvSpPr>
          <p:cNvPr id="16" name="Text Box 4"/>
          <p:cNvSpPr txBox="1">
            <a:spLocks noChangeArrowheads="1"/>
          </p:cNvSpPr>
          <p:nvPr/>
        </p:nvSpPr>
        <p:spPr bwMode="auto">
          <a:xfrm>
            <a:off x="7543801" y="5575281"/>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smtClean="0">
                <a:solidFill>
                  <a:srgbClr val="FFFF00"/>
                </a:solidFill>
                <a:latin typeface="Myriad Pro Black Cond" panose="020B0806030403020204" pitchFamily="34" charset="0"/>
              </a:rPr>
              <a:t>Đáp số: 1,5A</a:t>
            </a:r>
            <a:endParaRPr lang="vi-VN" altLang="en-US" sz="2800" b="1" dirty="0">
              <a:solidFill>
                <a:srgbClr val="FFFF00"/>
              </a:solidFill>
              <a:latin typeface="Myriad Pro Black Cond" panose="020B0806030403020204" pitchFamily="34" charset="0"/>
            </a:endParaRPr>
          </a:p>
        </p:txBody>
      </p:sp>
      <p:sp>
        <p:nvSpPr>
          <p:cNvPr id="13" name="TextBox 12"/>
          <p:cNvSpPr txBox="1"/>
          <p:nvPr/>
        </p:nvSpPr>
        <p:spPr>
          <a:xfrm>
            <a:off x="7543801" y="2838492"/>
            <a:ext cx="2743200" cy="523220"/>
          </a:xfrm>
          <a:prstGeom prst="rect">
            <a:avLst/>
          </a:prstGeom>
          <a:noFill/>
        </p:spPr>
        <p:txBody>
          <a:bodyPr wrap="square" rtlCol="0">
            <a:spAutoFit/>
          </a:bodyPr>
          <a:lstStyle/>
          <a:p>
            <a:r>
              <a:rPr lang="vi-VN" sz="2800" b="1" dirty="0" smtClean="0">
                <a:solidFill>
                  <a:schemeClr val="bg1"/>
                </a:solidFill>
                <a:latin typeface="Myriad Pro Black Cond" panose="020B0806030403020204" pitchFamily="34" charset="0"/>
                <a:cs typeface="Arial" panose="020B0604020202020204" pitchFamily="34" charset="0"/>
              </a:rPr>
              <a:t>Ta</a:t>
            </a:r>
            <a:r>
              <a:rPr lang="vi-VN" sz="2800" dirty="0" smtClean="0">
                <a:solidFill>
                  <a:schemeClr val="bg1"/>
                </a:solidFill>
                <a:latin typeface="Myriad Pro Black Cond" panose="020B0806030403020204" pitchFamily="34" charset="0"/>
              </a:rPr>
              <a:t> có</a:t>
            </a:r>
            <a:endParaRPr lang="vi-VN" sz="2800" dirty="0">
              <a:solidFill>
                <a:schemeClr val="bg1"/>
              </a:solidFill>
              <a:latin typeface="Myriad Pro Black Cond" panose="020B0806030403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8763001" y="3060284"/>
                <a:ext cx="1272849"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FFCC"/>
                              </a:solidFill>
                              <a:latin typeface="Cambria Math" panose="02040503050406030204" pitchFamily="18" charset="0"/>
                            </a:rPr>
                          </m:ctrlPr>
                        </m:fPr>
                        <m:num>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𝐔</m:t>
                              </m:r>
                            </m:e>
                            <m:sub>
                              <m:r>
                                <a:rPr lang="en-US" sz="2800" b="1" i="0" smtClean="0">
                                  <a:solidFill>
                                    <a:srgbClr val="00FFCC"/>
                                  </a:solidFill>
                                  <a:latin typeface="Cambria Math" panose="02040503050406030204" pitchFamily="18" charset="0"/>
                                </a:rPr>
                                <m:t>𝟏</m:t>
                              </m:r>
                            </m:sub>
                          </m:sSub>
                        </m:num>
                        <m:den>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𝐔</m:t>
                              </m:r>
                            </m:e>
                            <m:sub>
                              <m:r>
                                <a:rPr lang="en-US" sz="2800" b="1" i="0" smtClean="0">
                                  <a:solidFill>
                                    <a:srgbClr val="00FFCC"/>
                                  </a:solidFill>
                                  <a:latin typeface="Cambria Math" panose="02040503050406030204" pitchFamily="18" charset="0"/>
                                </a:rPr>
                                <m:t>𝟐</m:t>
                              </m:r>
                            </m:sub>
                          </m:sSub>
                        </m:den>
                      </m:f>
                      <m:r>
                        <a:rPr lang="en-US" sz="2800" b="1" i="0" smtClean="0">
                          <a:solidFill>
                            <a:srgbClr val="00FFCC"/>
                          </a:solidFill>
                          <a:latin typeface="Cambria Math" panose="02040503050406030204" pitchFamily="18" charset="0"/>
                        </a:rPr>
                        <m:t>=</m:t>
                      </m:r>
                      <m:f>
                        <m:fPr>
                          <m:ctrlPr>
                            <a:rPr lang="en-US" sz="2800" b="1" i="1" smtClean="0">
                              <a:solidFill>
                                <a:srgbClr val="00FFCC"/>
                              </a:solidFill>
                              <a:latin typeface="Cambria Math" panose="02040503050406030204" pitchFamily="18" charset="0"/>
                            </a:rPr>
                          </m:ctrlPr>
                        </m:fPr>
                        <m:num>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𝐈</m:t>
                              </m:r>
                            </m:e>
                            <m:sub>
                              <m:r>
                                <a:rPr lang="en-US" sz="2800" b="1" i="0" smtClean="0">
                                  <a:solidFill>
                                    <a:srgbClr val="00FFCC"/>
                                  </a:solidFill>
                                  <a:latin typeface="Cambria Math" panose="02040503050406030204" pitchFamily="18" charset="0"/>
                                </a:rPr>
                                <m:t>𝟏</m:t>
                              </m:r>
                            </m:sub>
                          </m:sSub>
                        </m:num>
                        <m:den>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𝐈</m:t>
                              </m:r>
                            </m:e>
                            <m:sub>
                              <m:r>
                                <a:rPr lang="en-US" sz="2800" b="1" i="0" smtClean="0">
                                  <a:solidFill>
                                    <a:srgbClr val="00FFCC"/>
                                  </a:solidFill>
                                  <a:latin typeface="Cambria Math" panose="02040503050406030204" pitchFamily="18" charset="0"/>
                                </a:rPr>
                                <m:t>𝟐</m:t>
                              </m:r>
                            </m:sub>
                          </m:sSub>
                        </m:den>
                      </m:f>
                    </m:oMath>
                  </m:oMathPara>
                </a14:m>
                <a:endParaRPr lang="en-US" sz="2800" b="1" dirty="0">
                  <a:solidFill>
                    <a:srgbClr val="00FFCC"/>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763001" y="3060284"/>
                <a:ext cx="1272849" cy="877100"/>
              </a:xfrm>
              <a:prstGeom prst="rect">
                <a:avLst/>
              </a:prstGeom>
              <a:blipFill rotWithShape="0">
                <a:blip r:embed="rId7"/>
                <a:stretch>
                  <a:fillRect/>
                </a:stretch>
              </a:blipFill>
            </p:spPr>
            <p:txBody>
              <a:bodyPr/>
              <a:lstStyle/>
              <a:p>
                <a:r>
                  <a:rPr lang="en-US">
                    <a:noFill/>
                  </a:rPr>
                  <a:t> </a:t>
                </a:r>
              </a:p>
            </p:txBody>
          </p:sp>
        </mc:Fallback>
      </mc:AlternateContent>
      <p:sp>
        <p:nvSpPr>
          <p:cNvPr id="19" name="Text Box 6"/>
          <p:cNvSpPr txBox="1">
            <a:spLocks noChangeArrowheads="1"/>
          </p:cNvSpPr>
          <p:nvPr/>
        </p:nvSpPr>
        <p:spPr bwMode="auto">
          <a:xfrm>
            <a:off x="6134100" y="5512356"/>
            <a:ext cx="609600" cy="1107996"/>
          </a:xfrm>
          <a:prstGeom prst="rect">
            <a:avLst/>
          </a:prstGeom>
          <a:noFill/>
          <a:ln w="9525">
            <a:noFill/>
            <a:miter lim="800000"/>
            <a:headEnd/>
            <a:tailEnd/>
          </a:ln>
          <a:effectLst/>
        </p:spPr>
        <p:txBody>
          <a:bodyPr wrap="square">
            <a:spAutoFit/>
          </a:bodyPr>
          <a:lstStyle/>
          <a:p>
            <a:pPr>
              <a:defRPr/>
            </a:pPr>
            <a:r>
              <a:rPr lang="en-US" sz="6600" b="1" dirty="0">
                <a:solidFill>
                  <a:srgbClr val="00FF00"/>
                </a:solidFill>
                <a:effectLst>
                  <a:outerShdw blurRad="38100" dist="38100" dir="2700000" algn="tl">
                    <a:srgbClr val="C0C0C0"/>
                  </a:outerShdw>
                </a:effectLst>
                <a:latin typeface="#9Slide03 AllRoundGothic" panose="020B0703020202020104" pitchFamily="34" charset="0"/>
              </a:rPr>
              <a:t>?</a:t>
            </a:r>
          </a:p>
        </p:txBody>
      </p:sp>
    </p:spTree>
    <p:extLst>
      <p:ext uri="{BB962C8B-B14F-4D97-AF65-F5344CB8AC3E}">
        <p14:creationId xmlns:p14="http://schemas.microsoft.com/office/powerpoint/2010/main" val="25369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0" fill="hold"/>
                                        <p:tgtEl>
                                          <p:spTgt spid="19"/>
                                        </p:tgtEl>
                                        <p:attrNameLst>
                                          <p:attrName>ppt_w</p:attrName>
                                        </p:attrNameLst>
                                      </p:cBhvr>
                                      <p:tavLst>
                                        <p:tav tm="0" fmla="#ppt_w*sin(2.5*pi*$)">
                                          <p:val>
                                            <p:fltVal val="0"/>
                                          </p:val>
                                        </p:tav>
                                        <p:tav tm="100000">
                                          <p:val>
                                            <p:fltVal val="1"/>
                                          </p:val>
                                        </p:tav>
                                      </p:tavLst>
                                    </p:anim>
                                    <p:anim calcmode="lin" valueType="num">
                                      <p:cBhvr>
                                        <p:cTn id="8" dur="5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5" grpId="0"/>
      <p:bldP spid="16" grpId="0"/>
      <p:bldP spid="13"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62000" y="381000"/>
            <a:ext cx="107442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ct val="0"/>
              </a:spcBef>
              <a:buNone/>
            </a:pPr>
            <a:r>
              <a:rPr lang="vi-VN" sz="2400" u="sng" dirty="0" smtClean="0">
                <a:solidFill>
                  <a:schemeClr val="bg1"/>
                </a:solidFill>
              </a:rPr>
              <a:t>Câu 2</a:t>
            </a:r>
            <a:r>
              <a:rPr lang="vi-VN" sz="2400" dirty="0" smtClean="0">
                <a:solidFill>
                  <a:schemeClr val="bg1"/>
                </a:solidFill>
              </a:rPr>
              <a:t>. Cường độ dòng điện chạy qua một dây dẫn là 1,5A khi nó được mắc vào hiệu điện thế 12V. Muốn dòng điện chạy qua dây dẫn đó tăng thêm 0,5A thì hiệu điện thế phải là bao nhiêu?</a:t>
            </a:r>
            <a:endParaRPr lang="vi-VN" sz="2400" dirty="0">
              <a:solidFill>
                <a:schemeClr val="bg1"/>
              </a:solidFill>
            </a:endParaRPr>
          </a:p>
        </p:txBody>
      </p:sp>
      <p:cxnSp>
        <p:nvCxnSpPr>
          <p:cNvPr id="7" name="Straight Connector 6"/>
          <p:cNvCxnSpPr/>
          <p:nvPr/>
        </p:nvCxnSpPr>
        <p:spPr>
          <a:xfrm>
            <a:off x="7162800" y="2057400"/>
            <a:ext cx="3962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72400" y="2124781"/>
            <a:ext cx="2971800" cy="646331"/>
          </a:xfrm>
          <a:prstGeom prst="rect">
            <a:avLst/>
          </a:prstGeom>
          <a:noFill/>
        </p:spPr>
        <p:txBody>
          <a:bodyPr wrap="square" rtlCol="0">
            <a:spAutoFit/>
          </a:bodyPr>
          <a:lstStyle/>
          <a:p>
            <a:pPr algn="ctr"/>
            <a:r>
              <a:rPr lang="en-US" sz="3600" dirty="0" smtClean="0">
                <a:solidFill>
                  <a:srgbClr val="FA98E7"/>
                </a:solidFill>
                <a:latin typeface="Myriad Pro Black Cond" panose="020B0806030403020204" pitchFamily="34" charset="0"/>
              </a:rPr>
              <a:t>BÀI GIẢI</a:t>
            </a:r>
            <a:endParaRPr lang="en-US" sz="3600" dirty="0">
              <a:solidFill>
                <a:srgbClr val="FA98E7"/>
              </a:solidFill>
              <a:latin typeface="Myriad Pro Black Cond" panose="020B0806030403020204" pitchFamily="34" charset="0"/>
            </a:endParaRPr>
          </a:p>
        </p:txBody>
      </p:sp>
      <p:sp>
        <p:nvSpPr>
          <p:cNvPr id="9" name="TextBox 8"/>
          <p:cNvSpPr txBox="1"/>
          <p:nvPr/>
        </p:nvSpPr>
        <p:spPr>
          <a:xfrm>
            <a:off x="5114688" y="2900926"/>
            <a:ext cx="1441451" cy="523220"/>
          </a:xfrm>
          <a:prstGeom prst="rect">
            <a:avLst/>
          </a:prstGeom>
          <a:noFill/>
        </p:spPr>
        <p:txBody>
          <a:bodyPr wrap="square" rtlCol="0">
            <a:spAutoFit/>
          </a:bodyPr>
          <a:lstStyle/>
          <a:p>
            <a:pPr algn="ctr"/>
            <a:r>
              <a:rPr lang="vi-VN" sz="2800" dirty="0" smtClean="0">
                <a:solidFill>
                  <a:schemeClr val="bg1"/>
                </a:solidFill>
                <a:latin typeface="Myriad Pro Black Cond" panose="020B0806030403020204" pitchFamily="34" charset="0"/>
              </a:rPr>
              <a:t>Tóm tắt</a:t>
            </a:r>
            <a:endParaRPr lang="vi-VN" sz="2800" dirty="0">
              <a:solidFill>
                <a:schemeClr val="bg1"/>
              </a:solidFill>
              <a:latin typeface="Myriad Pro Black Cond" panose="020B0806030403020204" pitchFamily="34" charset="0"/>
            </a:endParaRPr>
          </a:p>
        </p:txBody>
      </p:sp>
      <p:cxnSp>
        <p:nvCxnSpPr>
          <p:cNvPr id="11" name="Straight Connector 10"/>
          <p:cNvCxnSpPr/>
          <p:nvPr/>
        </p:nvCxnSpPr>
        <p:spPr>
          <a:xfrm>
            <a:off x="7308850" y="2826237"/>
            <a:ext cx="0" cy="332488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Text Box 4"/>
          <p:cNvSpPr txBox="1">
            <a:spLocks noChangeArrowheads="1"/>
          </p:cNvSpPr>
          <p:nvPr/>
        </p:nvSpPr>
        <p:spPr bwMode="auto">
          <a:xfrm>
            <a:off x="7528562" y="4043471"/>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smtClean="0">
                <a:solidFill>
                  <a:schemeClr val="bg1"/>
                </a:solidFill>
                <a:latin typeface="Myriad Pro Black Cond" panose="020B0806030403020204" pitchFamily="34" charset="0"/>
              </a:rPr>
              <a:t>Hiệu điện thế là:</a:t>
            </a:r>
            <a:endParaRPr lang="vi-VN" altLang="en-US" sz="2800" b="1" dirty="0">
              <a:solidFill>
                <a:schemeClr val="bg1"/>
              </a:solidFill>
              <a:latin typeface="Myriad Pro Black Cond" panose="020B0806030403020204" pitchFamily="34" charset="0"/>
            </a:endParaRPr>
          </a:p>
        </p:txBody>
      </p:sp>
      <p:sp>
        <p:nvSpPr>
          <p:cNvPr id="16" name="Text Box 4"/>
          <p:cNvSpPr txBox="1">
            <a:spLocks noChangeArrowheads="1"/>
          </p:cNvSpPr>
          <p:nvPr/>
        </p:nvSpPr>
        <p:spPr bwMode="auto">
          <a:xfrm>
            <a:off x="7543801" y="5575281"/>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smtClean="0">
                <a:solidFill>
                  <a:srgbClr val="FFFF00"/>
                </a:solidFill>
                <a:latin typeface="Myriad Pro Black Cond" panose="020B0806030403020204" pitchFamily="34" charset="0"/>
              </a:rPr>
              <a:t>Đáp số: </a:t>
            </a:r>
            <a:r>
              <a:rPr lang="en-US" altLang="en-US" sz="2800" b="1" dirty="0" smtClean="0">
                <a:solidFill>
                  <a:srgbClr val="FFFF00"/>
                </a:solidFill>
                <a:latin typeface="Myriad Pro Black Cond" panose="020B0806030403020204" pitchFamily="34" charset="0"/>
              </a:rPr>
              <a:t>16V</a:t>
            </a:r>
            <a:endParaRPr lang="vi-VN" altLang="en-US" sz="2800" b="1" dirty="0">
              <a:solidFill>
                <a:srgbClr val="FFFF00"/>
              </a:solidFill>
              <a:latin typeface="Myriad Pro Black Cond" panose="020B0806030403020204" pitchFamily="34" charset="0"/>
            </a:endParaRPr>
          </a:p>
        </p:txBody>
      </p:sp>
      <p:sp>
        <p:nvSpPr>
          <p:cNvPr id="13" name="TextBox 12"/>
          <p:cNvSpPr txBox="1"/>
          <p:nvPr/>
        </p:nvSpPr>
        <p:spPr>
          <a:xfrm>
            <a:off x="7543801" y="2838492"/>
            <a:ext cx="2743200" cy="523220"/>
          </a:xfrm>
          <a:prstGeom prst="rect">
            <a:avLst/>
          </a:prstGeom>
          <a:noFill/>
        </p:spPr>
        <p:txBody>
          <a:bodyPr wrap="square" rtlCol="0">
            <a:spAutoFit/>
          </a:bodyPr>
          <a:lstStyle/>
          <a:p>
            <a:r>
              <a:rPr lang="vi-VN" sz="2800" b="1" dirty="0" smtClean="0">
                <a:solidFill>
                  <a:schemeClr val="bg1"/>
                </a:solidFill>
                <a:latin typeface="Myriad Pro Black Cond" panose="020B0806030403020204" pitchFamily="34" charset="0"/>
                <a:cs typeface="Arial" panose="020B0604020202020204" pitchFamily="34" charset="0"/>
              </a:rPr>
              <a:t>Ta</a:t>
            </a:r>
            <a:r>
              <a:rPr lang="vi-VN" sz="2800" dirty="0" smtClean="0">
                <a:solidFill>
                  <a:schemeClr val="bg1"/>
                </a:solidFill>
                <a:latin typeface="Myriad Pro Black Cond" panose="020B0806030403020204" pitchFamily="34" charset="0"/>
              </a:rPr>
              <a:t> có</a:t>
            </a:r>
            <a:endParaRPr lang="vi-VN" sz="2800" dirty="0">
              <a:solidFill>
                <a:schemeClr val="bg1"/>
              </a:solidFill>
              <a:latin typeface="Myriad Pro Black Cond" panose="020B0806030403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8763001" y="3060284"/>
                <a:ext cx="1272849"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FFCC"/>
                              </a:solidFill>
                              <a:latin typeface="Cambria Math" panose="02040503050406030204" pitchFamily="18" charset="0"/>
                            </a:rPr>
                          </m:ctrlPr>
                        </m:fPr>
                        <m:num>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𝐔</m:t>
                              </m:r>
                            </m:e>
                            <m:sub>
                              <m:r>
                                <a:rPr lang="en-US" sz="2800" b="1" i="0" smtClean="0">
                                  <a:solidFill>
                                    <a:srgbClr val="00FFCC"/>
                                  </a:solidFill>
                                  <a:latin typeface="Cambria Math" panose="02040503050406030204" pitchFamily="18" charset="0"/>
                                </a:rPr>
                                <m:t>𝟏</m:t>
                              </m:r>
                            </m:sub>
                          </m:sSub>
                        </m:num>
                        <m:den>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𝐔</m:t>
                              </m:r>
                            </m:e>
                            <m:sub>
                              <m:r>
                                <a:rPr lang="en-US" sz="2800" b="1" i="0" smtClean="0">
                                  <a:solidFill>
                                    <a:srgbClr val="00FFCC"/>
                                  </a:solidFill>
                                  <a:latin typeface="Cambria Math" panose="02040503050406030204" pitchFamily="18" charset="0"/>
                                </a:rPr>
                                <m:t>𝟐</m:t>
                              </m:r>
                            </m:sub>
                          </m:sSub>
                        </m:den>
                      </m:f>
                      <m:r>
                        <a:rPr lang="en-US" sz="2800" b="1" i="0" smtClean="0">
                          <a:solidFill>
                            <a:srgbClr val="00FFCC"/>
                          </a:solidFill>
                          <a:latin typeface="Cambria Math" panose="02040503050406030204" pitchFamily="18" charset="0"/>
                        </a:rPr>
                        <m:t>=</m:t>
                      </m:r>
                      <m:f>
                        <m:fPr>
                          <m:ctrlPr>
                            <a:rPr lang="en-US" sz="2800" b="1" i="1" smtClean="0">
                              <a:solidFill>
                                <a:srgbClr val="00FFCC"/>
                              </a:solidFill>
                              <a:latin typeface="Cambria Math" panose="02040503050406030204" pitchFamily="18" charset="0"/>
                            </a:rPr>
                          </m:ctrlPr>
                        </m:fPr>
                        <m:num>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𝐈</m:t>
                              </m:r>
                            </m:e>
                            <m:sub>
                              <m:r>
                                <a:rPr lang="en-US" sz="2800" b="1" i="0" smtClean="0">
                                  <a:solidFill>
                                    <a:srgbClr val="00FFCC"/>
                                  </a:solidFill>
                                  <a:latin typeface="Cambria Math" panose="02040503050406030204" pitchFamily="18" charset="0"/>
                                </a:rPr>
                                <m:t>𝟏</m:t>
                              </m:r>
                            </m:sub>
                          </m:sSub>
                        </m:num>
                        <m:den>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𝐈</m:t>
                              </m:r>
                            </m:e>
                            <m:sub>
                              <m:r>
                                <a:rPr lang="en-US" sz="2800" b="1" i="0" smtClean="0">
                                  <a:solidFill>
                                    <a:srgbClr val="00FFCC"/>
                                  </a:solidFill>
                                  <a:latin typeface="Cambria Math" panose="02040503050406030204" pitchFamily="18" charset="0"/>
                                </a:rPr>
                                <m:t>𝟐</m:t>
                              </m:r>
                            </m:sub>
                          </m:sSub>
                        </m:den>
                      </m:f>
                    </m:oMath>
                  </m:oMathPara>
                </a14:m>
                <a:endParaRPr lang="en-US" sz="2800" b="1" dirty="0">
                  <a:solidFill>
                    <a:srgbClr val="00FFCC"/>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763001" y="3060284"/>
                <a:ext cx="1272849" cy="877100"/>
              </a:xfrm>
              <a:prstGeom prst="rect">
                <a:avLst/>
              </a:prstGeom>
              <a:blipFill rotWithShape="0">
                <a:blip r:embed="rId3"/>
                <a:stretch>
                  <a:fillRect/>
                </a:stretch>
              </a:blipFill>
            </p:spPr>
            <p:txBody>
              <a:bodyPr/>
              <a:lstStyle/>
              <a:p>
                <a:r>
                  <a:rPr lang="en-US">
                    <a:noFill/>
                  </a:rPr>
                  <a:t> </a:t>
                </a:r>
              </a:p>
            </p:txBody>
          </p:sp>
        </mc:Fallback>
      </mc:AlternateContent>
      <p:sp>
        <p:nvSpPr>
          <p:cNvPr id="20" name="Text Box 4"/>
          <p:cNvSpPr txBox="1">
            <a:spLocks noChangeArrowheads="1"/>
          </p:cNvSpPr>
          <p:nvPr/>
        </p:nvSpPr>
        <p:spPr bwMode="auto">
          <a:xfrm>
            <a:off x="4573670" y="3498834"/>
            <a:ext cx="2743200" cy="216059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ct val="0"/>
              </a:spcBef>
              <a:buNone/>
            </a:pPr>
            <a:r>
              <a:rPr lang="en-US" altLang="en-US" sz="2800" b="1" dirty="0">
                <a:solidFill>
                  <a:srgbClr val="00FFCC"/>
                </a:solidFill>
                <a:latin typeface="Myriad Pro Black Cond" panose="020B0806030403020204" pitchFamily="34" charset="0"/>
              </a:rPr>
              <a:t>I</a:t>
            </a:r>
            <a:r>
              <a:rPr lang="en-US" altLang="en-US" sz="2800" b="1" baseline="-25000" dirty="0">
                <a:solidFill>
                  <a:srgbClr val="00FFCC"/>
                </a:solidFill>
                <a:latin typeface="Myriad Pro Black Cond" panose="020B0806030403020204" pitchFamily="34" charset="0"/>
              </a:rPr>
              <a:t>1</a:t>
            </a:r>
            <a:r>
              <a:rPr lang="en-US" altLang="en-US" sz="2800" b="1" dirty="0">
                <a:solidFill>
                  <a:srgbClr val="00FFCC"/>
                </a:solidFill>
                <a:latin typeface="Myriad Pro Black Cond" panose="020B0806030403020204" pitchFamily="34" charset="0"/>
              </a:rPr>
              <a:t>=1,5A</a:t>
            </a:r>
          </a:p>
          <a:p>
            <a:pPr algn="just">
              <a:lnSpc>
                <a:spcPct val="120000"/>
              </a:lnSpc>
              <a:spcBef>
                <a:spcPct val="0"/>
              </a:spcBef>
              <a:buNone/>
            </a:pPr>
            <a:r>
              <a:rPr lang="en-US" altLang="en-US" sz="2800" b="1" dirty="0">
                <a:solidFill>
                  <a:srgbClr val="00FFCC"/>
                </a:solidFill>
                <a:latin typeface="Myriad Pro Black Cond" panose="020B0806030403020204" pitchFamily="34" charset="0"/>
              </a:rPr>
              <a:t>U</a:t>
            </a:r>
            <a:r>
              <a:rPr lang="en-US" altLang="en-US" sz="2800" b="1" baseline="-25000" dirty="0">
                <a:solidFill>
                  <a:srgbClr val="00FFCC"/>
                </a:solidFill>
                <a:latin typeface="Myriad Pro Black Cond" panose="020B0806030403020204" pitchFamily="34" charset="0"/>
              </a:rPr>
              <a:t>1</a:t>
            </a:r>
            <a:r>
              <a:rPr lang="en-US" altLang="en-US" sz="2800" b="1" dirty="0">
                <a:solidFill>
                  <a:srgbClr val="00FFCC"/>
                </a:solidFill>
                <a:latin typeface="Myriad Pro Black Cond" panose="020B0806030403020204" pitchFamily="34" charset="0"/>
              </a:rPr>
              <a:t>=12V</a:t>
            </a:r>
          </a:p>
          <a:p>
            <a:pPr algn="just">
              <a:lnSpc>
                <a:spcPct val="120000"/>
              </a:lnSpc>
              <a:spcBef>
                <a:spcPct val="0"/>
              </a:spcBef>
              <a:buNone/>
            </a:pPr>
            <a:r>
              <a:rPr lang="en-US" altLang="en-US" sz="2800" b="1" dirty="0">
                <a:solidFill>
                  <a:srgbClr val="00FFCC"/>
                </a:solidFill>
                <a:latin typeface="Myriad Pro Black Cond" panose="020B0806030403020204" pitchFamily="34" charset="0"/>
              </a:rPr>
              <a:t>I</a:t>
            </a:r>
            <a:r>
              <a:rPr lang="en-US" altLang="en-US" sz="2800" b="1" baseline="-25000" dirty="0">
                <a:solidFill>
                  <a:srgbClr val="00FFCC"/>
                </a:solidFill>
                <a:latin typeface="Myriad Pro Black Cond" panose="020B0806030403020204" pitchFamily="34" charset="0"/>
              </a:rPr>
              <a:t>2</a:t>
            </a:r>
            <a:r>
              <a:rPr lang="en-US" altLang="en-US" sz="2800" b="1" dirty="0">
                <a:solidFill>
                  <a:srgbClr val="00FFCC"/>
                </a:solidFill>
                <a:latin typeface="Myriad Pro Black Cond" panose="020B0806030403020204" pitchFamily="34" charset="0"/>
              </a:rPr>
              <a:t>=(1,5+0,5)=2,0A</a:t>
            </a:r>
          </a:p>
          <a:p>
            <a:pPr algn="just">
              <a:lnSpc>
                <a:spcPct val="120000"/>
              </a:lnSpc>
              <a:spcBef>
                <a:spcPct val="0"/>
              </a:spcBef>
              <a:buNone/>
            </a:pPr>
            <a:r>
              <a:rPr lang="en-US" altLang="en-US" sz="2800" b="1" dirty="0">
                <a:solidFill>
                  <a:srgbClr val="00FFCC"/>
                </a:solidFill>
                <a:latin typeface="Myriad Pro Black Cond" panose="020B0806030403020204" pitchFamily="34" charset="0"/>
              </a:rPr>
              <a:t>U</a:t>
            </a:r>
            <a:r>
              <a:rPr lang="en-US" altLang="en-US" sz="2800" b="1" baseline="-25000" dirty="0">
                <a:solidFill>
                  <a:srgbClr val="00FFCC"/>
                </a:solidFill>
                <a:latin typeface="Myriad Pro Black Cond" panose="020B0806030403020204" pitchFamily="34" charset="0"/>
              </a:rPr>
              <a:t>2</a:t>
            </a:r>
            <a:r>
              <a:rPr lang="en-US" altLang="en-US" sz="2800" b="1" dirty="0">
                <a:solidFill>
                  <a:srgbClr val="00FFCC"/>
                </a:solidFill>
                <a:latin typeface="Myriad Pro Black Cond" panose="020B0806030403020204" pitchFamily="34" charset="0"/>
              </a:rPr>
              <a:t>= ? V</a:t>
            </a:r>
          </a:p>
        </p:txBody>
      </p:sp>
      <p:graphicFrame>
        <p:nvGraphicFramePr>
          <p:cNvPr id="21" name="Object 5"/>
          <p:cNvGraphicFramePr>
            <a:graphicFrameLocks noChangeAspect="1"/>
          </p:cNvGraphicFramePr>
          <p:nvPr>
            <p:extLst>
              <p:ext uri="{D42A27DB-BD31-4B8C-83A1-F6EECF244321}">
                <p14:modId xmlns:p14="http://schemas.microsoft.com/office/powerpoint/2010/main" val="3651479025"/>
              </p:ext>
            </p:extLst>
          </p:nvPr>
        </p:nvGraphicFramePr>
        <p:xfrm>
          <a:off x="7650463" y="4619143"/>
          <a:ext cx="3503613" cy="844550"/>
        </p:xfrm>
        <a:graphic>
          <a:graphicData uri="http://schemas.openxmlformats.org/presentationml/2006/ole">
            <mc:AlternateContent xmlns:mc="http://schemas.openxmlformats.org/markup-compatibility/2006">
              <mc:Choice xmlns:v="urn:schemas-microsoft-com:vml" Requires="v">
                <p:oleObj spid="_x0000_s57364" name="Equation" r:id="rId4" imgW="1790700" imgH="431800" progId="Equation.DSMT4">
                  <p:embed/>
                </p:oleObj>
              </mc:Choice>
              <mc:Fallback>
                <p:oleObj name="Equation" r:id="rId4" imgW="17907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463" y="4619143"/>
                        <a:ext cx="3503613"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168" y="2447946"/>
            <a:ext cx="4026810" cy="4026810"/>
          </a:xfrm>
          <a:prstGeom prst="rect">
            <a:avLst/>
          </a:prstGeom>
        </p:spPr>
      </p:pic>
      <p:sp>
        <p:nvSpPr>
          <p:cNvPr id="24" name="Text Box 6"/>
          <p:cNvSpPr txBox="1">
            <a:spLocks noChangeArrowheads="1"/>
          </p:cNvSpPr>
          <p:nvPr/>
        </p:nvSpPr>
        <p:spPr bwMode="auto">
          <a:xfrm>
            <a:off x="4798665" y="5544503"/>
            <a:ext cx="609600" cy="1107996"/>
          </a:xfrm>
          <a:prstGeom prst="rect">
            <a:avLst/>
          </a:prstGeom>
          <a:noFill/>
          <a:ln w="9525">
            <a:noFill/>
            <a:miter lim="800000"/>
            <a:headEnd/>
            <a:tailEnd/>
          </a:ln>
          <a:effectLst/>
        </p:spPr>
        <p:txBody>
          <a:bodyPr wrap="square">
            <a:spAutoFit/>
          </a:bodyPr>
          <a:lstStyle/>
          <a:p>
            <a:pPr>
              <a:defRPr/>
            </a:pPr>
            <a:r>
              <a:rPr lang="en-US" sz="6600" b="1" dirty="0">
                <a:solidFill>
                  <a:srgbClr val="00FF00"/>
                </a:solidFill>
                <a:effectLst>
                  <a:outerShdw blurRad="38100" dist="38100" dir="2700000" algn="tl">
                    <a:srgbClr val="C0C0C0"/>
                  </a:outerShdw>
                </a:effectLst>
                <a:latin typeface="#9Slide03 AllRoundGothic" panose="020B0703020202020104" pitchFamily="34" charset="0"/>
              </a:rPr>
              <a:t>?</a:t>
            </a:r>
          </a:p>
        </p:txBody>
      </p:sp>
    </p:spTree>
    <p:extLst>
      <p:ext uri="{BB962C8B-B14F-4D97-AF65-F5344CB8AC3E}">
        <p14:creationId xmlns:p14="http://schemas.microsoft.com/office/powerpoint/2010/main" val="372103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0" fill="hold"/>
                                        <p:tgtEl>
                                          <p:spTgt spid="24"/>
                                        </p:tgtEl>
                                        <p:attrNameLst>
                                          <p:attrName>ppt_w</p:attrName>
                                        </p:attrNameLst>
                                      </p:cBhvr>
                                      <p:tavLst>
                                        <p:tav tm="0" fmla="#ppt_w*sin(2.5*pi*$)">
                                          <p:val>
                                            <p:fltVal val="0"/>
                                          </p:val>
                                        </p:tav>
                                        <p:tav tm="100000">
                                          <p:val>
                                            <p:fltVal val="1"/>
                                          </p:val>
                                        </p:tav>
                                      </p:tavLst>
                                    </p:anim>
                                    <p:anim calcmode="lin" valueType="num">
                                      <p:cBhvr>
                                        <p:cTn id="8" dur="5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2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6425" y="160856"/>
            <a:ext cx="107442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ct val="0"/>
              </a:spcBef>
              <a:buNone/>
            </a:pPr>
            <a:r>
              <a:rPr lang="vi-VN" sz="2400" u="sng" dirty="0" smtClean="0">
                <a:solidFill>
                  <a:schemeClr val="bg1"/>
                </a:solidFill>
              </a:rPr>
              <a:t>Câu 3</a:t>
            </a:r>
            <a:r>
              <a:rPr lang="vi-VN" sz="2400" dirty="0" smtClean="0">
                <a:solidFill>
                  <a:schemeClr val="bg1"/>
                </a:solidFill>
              </a:rPr>
              <a:t>. Một dây dẫn được mắc vào hiệu điện thế 6V thì cường độ dòng điện chạy qua nó là 0,3A. Một bạn học sinh cho rằng: Nếu giảm hiệu điện thế đặt vào hai đầu dây dẫn đi 2V thì dòng điện chạy qua dây khi đó có cường độ là 0,15A. Theo em kết quả này đúng hay sai? Vì sao?</a:t>
            </a:r>
            <a:endParaRPr lang="vi-VN" sz="2400" dirty="0">
              <a:solidFill>
                <a:schemeClr val="bg1"/>
              </a:solidFill>
            </a:endParaRPr>
          </a:p>
        </p:txBody>
      </p:sp>
      <p:cxnSp>
        <p:nvCxnSpPr>
          <p:cNvPr id="7" name="Straight Connector 6"/>
          <p:cNvCxnSpPr/>
          <p:nvPr/>
        </p:nvCxnSpPr>
        <p:spPr>
          <a:xfrm>
            <a:off x="7162800" y="2057400"/>
            <a:ext cx="3962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72400" y="2124781"/>
            <a:ext cx="2971800" cy="646331"/>
          </a:xfrm>
          <a:prstGeom prst="rect">
            <a:avLst/>
          </a:prstGeom>
          <a:noFill/>
        </p:spPr>
        <p:txBody>
          <a:bodyPr wrap="square" rtlCol="0">
            <a:spAutoFit/>
          </a:bodyPr>
          <a:lstStyle/>
          <a:p>
            <a:pPr algn="ctr"/>
            <a:r>
              <a:rPr lang="en-US" sz="3600" dirty="0" smtClean="0">
                <a:solidFill>
                  <a:srgbClr val="FA98E7"/>
                </a:solidFill>
                <a:latin typeface="Myriad Pro Black Cond" panose="020B0806030403020204" pitchFamily="34" charset="0"/>
              </a:rPr>
              <a:t>BÀI GIẢI</a:t>
            </a:r>
            <a:endParaRPr lang="en-US" sz="3600" dirty="0">
              <a:solidFill>
                <a:srgbClr val="FA98E7"/>
              </a:solidFill>
              <a:latin typeface="Myriad Pro Black Cond" panose="020B0806030403020204" pitchFamily="34" charset="0"/>
            </a:endParaRPr>
          </a:p>
        </p:txBody>
      </p:sp>
      <p:sp>
        <p:nvSpPr>
          <p:cNvPr id="9" name="TextBox 8"/>
          <p:cNvSpPr txBox="1"/>
          <p:nvPr/>
        </p:nvSpPr>
        <p:spPr>
          <a:xfrm>
            <a:off x="5492750" y="2826237"/>
            <a:ext cx="1441451" cy="523220"/>
          </a:xfrm>
          <a:prstGeom prst="rect">
            <a:avLst/>
          </a:prstGeom>
          <a:noFill/>
        </p:spPr>
        <p:txBody>
          <a:bodyPr wrap="square" rtlCol="0">
            <a:spAutoFit/>
          </a:bodyPr>
          <a:lstStyle/>
          <a:p>
            <a:pPr algn="ctr"/>
            <a:r>
              <a:rPr lang="vi-VN" sz="2800" dirty="0" smtClean="0">
                <a:solidFill>
                  <a:schemeClr val="bg1"/>
                </a:solidFill>
                <a:latin typeface="Myriad Pro Black Cond" panose="020B0806030403020204" pitchFamily="34" charset="0"/>
              </a:rPr>
              <a:t>Tóm tắt</a:t>
            </a:r>
            <a:endParaRPr lang="vi-VN" sz="2800" dirty="0">
              <a:solidFill>
                <a:schemeClr val="bg1"/>
              </a:solidFill>
              <a:latin typeface="Myriad Pro Black Cond" panose="020B0806030403020204" pitchFamily="34" charset="0"/>
            </a:endParaRPr>
          </a:p>
        </p:txBody>
      </p:sp>
      <p:cxnSp>
        <p:nvCxnSpPr>
          <p:cNvPr id="11" name="Straight Connector 10"/>
          <p:cNvCxnSpPr/>
          <p:nvPr/>
        </p:nvCxnSpPr>
        <p:spPr>
          <a:xfrm>
            <a:off x="7308850" y="2826237"/>
            <a:ext cx="0" cy="332488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3801" y="2838492"/>
            <a:ext cx="2743200" cy="523220"/>
          </a:xfrm>
          <a:prstGeom prst="rect">
            <a:avLst/>
          </a:prstGeom>
          <a:noFill/>
        </p:spPr>
        <p:txBody>
          <a:bodyPr wrap="square" rtlCol="0">
            <a:spAutoFit/>
          </a:bodyPr>
          <a:lstStyle/>
          <a:p>
            <a:r>
              <a:rPr lang="vi-VN" sz="2800" b="1" dirty="0" smtClean="0">
                <a:solidFill>
                  <a:schemeClr val="bg1"/>
                </a:solidFill>
                <a:latin typeface="Myriad Pro Black Cond" panose="020B0806030403020204" pitchFamily="34" charset="0"/>
                <a:cs typeface="Arial" panose="020B0604020202020204" pitchFamily="34" charset="0"/>
              </a:rPr>
              <a:t>Ta</a:t>
            </a:r>
            <a:r>
              <a:rPr lang="vi-VN" sz="2800" dirty="0" smtClean="0">
                <a:solidFill>
                  <a:schemeClr val="bg1"/>
                </a:solidFill>
                <a:latin typeface="Myriad Pro Black Cond" panose="020B0806030403020204" pitchFamily="34" charset="0"/>
              </a:rPr>
              <a:t> có</a:t>
            </a:r>
            <a:endParaRPr lang="vi-VN" sz="2800" dirty="0">
              <a:solidFill>
                <a:schemeClr val="bg1"/>
              </a:solidFill>
              <a:latin typeface="Myriad Pro Black Cond" panose="020B0806030403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8763001" y="3060284"/>
                <a:ext cx="1272849"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FFCC"/>
                              </a:solidFill>
                              <a:latin typeface="Cambria Math" panose="02040503050406030204" pitchFamily="18" charset="0"/>
                            </a:rPr>
                          </m:ctrlPr>
                        </m:fPr>
                        <m:num>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𝐔</m:t>
                              </m:r>
                            </m:e>
                            <m:sub>
                              <m:r>
                                <a:rPr lang="en-US" sz="2800" b="1" i="0" smtClean="0">
                                  <a:solidFill>
                                    <a:srgbClr val="00FFCC"/>
                                  </a:solidFill>
                                  <a:latin typeface="Cambria Math" panose="02040503050406030204" pitchFamily="18" charset="0"/>
                                </a:rPr>
                                <m:t>𝟏</m:t>
                              </m:r>
                            </m:sub>
                          </m:sSub>
                        </m:num>
                        <m:den>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𝐔</m:t>
                              </m:r>
                            </m:e>
                            <m:sub>
                              <m:r>
                                <a:rPr lang="en-US" sz="2800" b="1" i="0" smtClean="0">
                                  <a:solidFill>
                                    <a:srgbClr val="00FFCC"/>
                                  </a:solidFill>
                                  <a:latin typeface="Cambria Math" panose="02040503050406030204" pitchFamily="18" charset="0"/>
                                </a:rPr>
                                <m:t>𝟐</m:t>
                              </m:r>
                            </m:sub>
                          </m:sSub>
                        </m:den>
                      </m:f>
                      <m:r>
                        <a:rPr lang="en-US" sz="2800" b="1" i="0" smtClean="0">
                          <a:solidFill>
                            <a:srgbClr val="00FFCC"/>
                          </a:solidFill>
                          <a:latin typeface="Cambria Math" panose="02040503050406030204" pitchFamily="18" charset="0"/>
                        </a:rPr>
                        <m:t>=</m:t>
                      </m:r>
                      <m:f>
                        <m:fPr>
                          <m:ctrlPr>
                            <a:rPr lang="en-US" sz="2800" b="1" i="1" smtClean="0">
                              <a:solidFill>
                                <a:srgbClr val="00FFCC"/>
                              </a:solidFill>
                              <a:latin typeface="Cambria Math" panose="02040503050406030204" pitchFamily="18" charset="0"/>
                            </a:rPr>
                          </m:ctrlPr>
                        </m:fPr>
                        <m:num>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𝐈</m:t>
                              </m:r>
                            </m:e>
                            <m:sub>
                              <m:r>
                                <a:rPr lang="en-US" sz="2800" b="1" i="0" smtClean="0">
                                  <a:solidFill>
                                    <a:srgbClr val="00FFCC"/>
                                  </a:solidFill>
                                  <a:latin typeface="Cambria Math" panose="02040503050406030204" pitchFamily="18" charset="0"/>
                                </a:rPr>
                                <m:t>𝟏</m:t>
                              </m:r>
                            </m:sub>
                          </m:sSub>
                        </m:num>
                        <m:den>
                          <m:sSub>
                            <m:sSubPr>
                              <m:ctrlPr>
                                <a:rPr lang="en-US" sz="2800" b="1" i="1" smtClean="0">
                                  <a:solidFill>
                                    <a:srgbClr val="00FFCC"/>
                                  </a:solidFill>
                                  <a:latin typeface="Cambria Math" panose="02040503050406030204" pitchFamily="18" charset="0"/>
                                </a:rPr>
                              </m:ctrlPr>
                            </m:sSubPr>
                            <m:e>
                              <m:r>
                                <a:rPr lang="en-US" sz="2800" b="1" i="0" smtClean="0">
                                  <a:solidFill>
                                    <a:srgbClr val="00FFCC"/>
                                  </a:solidFill>
                                  <a:latin typeface="Cambria Math" panose="02040503050406030204" pitchFamily="18" charset="0"/>
                                </a:rPr>
                                <m:t>𝐈</m:t>
                              </m:r>
                            </m:e>
                            <m:sub>
                              <m:r>
                                <a:rPr lang="en-US" sz="2800" b="1" i="0" smtClean="0">
                                  <a:solidFill>
                                    <a:srgbClr val="00FFCC"/>
                                  </a:solidFill>
                                  <a:latin typeface="Cambria Math" panose="02040503050406030204" pitchFamily="18" charset="0"/>
                                </a:rPr>
                                <m:t>𝟐</m:t>
                              </m:r>
                            </m:sub>
                          </m:sSub>
                        </m:den>
                      </m:f>
                    </m:oMath>
                  </m:oMathPara>
                </a14:m>
                <a:endParaRPr lang="en-US" sz="2800" b="1" dirty="0">
                  <a:solidFill>
                    <a:srgbClr val="00FFCC"/>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763001" y="3060284"/>
                <a:ext cx="1272849" cy="877100"/>
              </a:xfrm>
              <a:prstGeom prst="rect">
                <a:avLst/>
              </a:prstGeom>
              <a:blipFill rotWithShape="0">
                <a:blip r:embed="rId3"/>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95" y="2209800"/>
            <a:ext cx="4343400" cy="4343400"/>
          </a:xfrm>
          <a:prstGeom prst="rect">
            <a:avLst/>
          </a:prstGeom>
        </p:spPr>
      </p:pic>
      <p:sp>
        <p:nvSpPr>
          <p:cNvPr id="19" name="Text Box 6"/>
          <p:cNvSpPr txBox="1">
            <a:spLocks noChangeArrowheads="1"/>
          </p:cNvSpPr>
          <p:nvPr/>
        </p:nvSpPr>
        <p:spPr bwMode="auto">
          <a:xfrm>
            <a:off x="5629849" y="5445204"/>
            <a:ext cx="609600" cy="1107996"/>
          </a:xfrm>
          <a:prstGeom prst="rect">
            <a:avLst/>
          </a:prstGeom>
          <a:noFill/>
          <a:ln w="9525">
            <a:noFill/>
            <a:miter lim="800000"/>
            <a:headEnd/>
            <a:tailEnd/>
          </a:ln>
          <a:effectLst/>
        </p:spPr>
        <p:txBody>
          <a:bodyPr wrap="square">
            <a:spAutoFit/>
          </a:bodyPr>
          <a:lstStyle/>
          <a:p>
            <a:pPr>
              <a:defRPr/>
            </a:pPr>
            <a:r>
              <a:rPr lang="en-US" sz="6600" b="1" dirty="0">
                <a:solidFill>
                  <a:srgbClr val="00FF00"/>
                </a:solidFill>
                <a:effectLst>
                  <a:outerShdw blurRad="38100" dist="38100" dir="2700000" algn="tl">
                    <a:srgbClr val="C0C0C0"/>
                  </a:outerShdw>
                </a:effectLst>
                <a:latin typeface="#9Slide03 AllRoundGothic" panose="020B0703020202020104" pitchFamily="34" charset="0"/>
              </a:rPr>
              <a:t>?</a:t>
            </a:r>
          </a:p>
        </p:txBody>
      </p:sp>
      <p:sp>
        <p:nvSpPr>
          <p:cNvPr id="22" name="Text Box 4"/>
          <p:cNvSpPr txBox="1">
            <a:spLocks noChangeArrowheads="1"/>
          </p:cNvSpPr>
          <p:nvPr/>
        </p:nvSpPr>
        <p:spPr bwMode="auto">
          <a:xfrm>
            <a:off x="5257799" y="3383075"/>
            <a:ext cx="2051051" cy="2160591"/>
          </a:xfrm>
          <a:prstGeom prst="rect">
            <a:avLst/>
          </a:prstGeom>
          <a:noFill/>
          <a:ln w="9525">
            <a:solidFill>
              <a:schemeClr val="bg1"/>
            </a:solidFill>
            <a:miter lim="800000"/>
            <a:headEnd/>
            <a:tailEnd/>
          </a:ln>
        </p:spPr>
        <p:txBody>
          <a:bodyPr wrap="square">
            <a:spAutoFit/>
          </a:bodyPr>
          <a:lstStyle/>
          <a:p>
            <a:pPr algn="just">
              <a:lnSpc>
                <a:spcPct val="120000"/>
              </a:lnSpc>
              <a:spcBef>
                <a:spcPct val="0"/>
              </a:spcBef>
            </a:pPr>
            <a:r>
              <a:rPr lang="en-US" sz="2800" b="1" dirty="0">
                <a:solidFill>
                  <a:srgbClr val="00FFCC"/>
                </a:solidFill>
                <a:latin typeface="Myriad Pro Black Cond" panose="020B0806030403020204" pitchFamily="34" charset="0"/>
                <a:cs typeface="Arial" panose="020B0604020202020204" pitchFamily="34" charset="0"/>
              </a:rPr>
              <a:t>U</a:t>
            </a:r>
            <a:r>
              <a:rPr lang="en-US" sz="2800" b="1" baseline="-25000" dirty="0">
                <a:solidFill>
                  <a:srgbClr val="00FFCC"/>
                </a:solidFill>
                <a:latin typeface="Myriad Pro Black Cond" panose="020B0806030403020204" pitchFamily="34" charset="0"/>
                <a:cs typeface="Arial" panose="020B0604020202020204" pitchFamily="34" charset="0"/>
              </a:rPr>
              <a:t>1</a:t>
            </a:r>
            <a:r>
              <a:rPr lang="en-US" sz="2800" b="1" dirty="0">
                <a:solidFill>
                  <a:srgbClr val="00FFCC"/>
                </a:solidFill>
                <a:latin typeface="Myriad Pro Black Cond" panose="020B0806030403020204" pitchFamily="34" charset="0"/>
                <a:cs typeface="Arial" panose="020B0604020202020204" pitchFamily="34" charset="0"/>
              </a:rPr>
              <a:t>=6V	</a:t>
            </a:r>
          </a:p>
          <a:p>
            <a:pPr algn="just">
              <a:lnSpc>
                <a:spcPct val="120000"/>
              </a:lnSpc>
              <a:spcBef>
                <a:spcPct val="0"/>
              </a:spcBef>
            </a:pPr>
            <a:r>
              <a:rPr lang="en-US" sz="2800" b="1" dirty="0" smtClean="0">
                <a:solidFill>
                  <a:srgbClr val="00FFCC"/>
                </a:solidFill>
                <a:latin typeface="Myriad Pro Black Cond" panose="020B0806030403020204" pitchFamily="34" charset="0"/>
                <a:cs typeface="Arial" panose="020B0604020202020204" pitchFamily="34" charset="0"/>
              </a:rPr>
              <a:t>I</a:t>
            </a:r>
            <a:r>
              <a:rPr lang="en-US" sz="2800" b="1" baseline="-25000" dirty="0" smtClean="0">
                <a:solidFill>
                  <a:srgbClr val="00FFCC"/>
                </a:solidFill>
                <a:latin typeface="Myriad Pro Black Cond" panose="020B0806030403020204" pitchFamily="34" charset="0"/>
                <a:cs typeface="Arial" panose="020B0604020202020204" pitchFamily="34" charset="0"/>
              </a:rPr>
              <a:t>1</a:t>
            </a:r>
            <a:r>
              <a:rPr lang="en-US" sz="2800" b="1" dirty="0" smtClean="0">
                <a:solidFill>
                  <a:srgbClr val="00FFCC"/>
                </a:solidFill>
                <a:latin typeface="Myriad Pro Black Cond" panose="020B0806030403020204" pitchFamily="34" charset="0"/>
                <a:cs typeface="Arial" panose="020B0604020202020204" pitchFamily="34" charset="0"/>
              </a:rPr>
              <a:t>=0,3A</a:t>
            </a:r>
            <a:endParaRPr lang="en-US" sz="2800" b="1" dirty="0">
              <a:solidFill>
                <a:srgbClr val="00FFCC"/>
              </a:solidFill>
              <a:latin typeface="Myriad Pro Black Cond" panose="020B0806030403020204" pitchFamily="34" charset="0"/>
              <a:cs typeface="Arial" panose="020B0604020202020204" pitchFamily="34" charset="0"/>
            </a:endParaRPr>
          </a:p>
          <a:p>
            <a:pPr algn="just">
              <a:lnSpc>
                <a:spcPct val="120000"/>
              </a:lnSpc>
              <a:spcBef>
                <a:spcPct val="0"/>
              </a:spcBef>
            </a:pPr>
            <a:r>
              <a:rPr lang="en-US" sz="2800" b="1" dirty="0">
                <a:solidFill>
                  <a:srgbClr val="00FFCC"/>
                </a:solidFill>
                <a:latin typeface="Myriad Pro Black Cond" panose="020B0806030403020204" pitchFamily="34" charset="0"/>
                <a:cs typeface="Arial" panose="020B0604020202020204" pitchFamily="34" charset="0"/>
              </a:rPr>
              <a:t>U</a:t>
            </a:r>
            <a:r>
              <a:rPr lang="en-US" sz="2800" b="1" baseline="-25000" dirty="0">
                <a:solidFill>
                  <a:srgbClr val="00FFCC"/>
                </a:solidFill>
                <a:latin typeface="Myriad Pro Black Cond" panose="020B0806030403020204" pitchFamily="34" charset="0"/>
                <a:cs typeface="Arial" panose="020B0604020202020204" pitchFamily="34" charset="0"/>
              </a:rPr>
              <a:t>2</a:t>
            </a:r>
            <a:r>
              <a:rPr lang="en-US" sz="2800" b="1" dirty="0">
                <a:solidFill>
                  <a:srgbClr val="00FFCC"/>
                </a:solidFill>
                <a:latin typeface="Myriad Pro Black Cond" panose="020B0806030403020204" pitchFamily="34" charset="0"/>
                <a:cs typeface="Arial" panose="020B0604020202020204" pitchFamily="34" charset="0"/>
              </a:rPr>
              <a:t>=(6-2)=</a:t>
            </a:r>
            <a:r>
              <a:rPr lang="en-US" sz="2800" b="1" dirty="0" smtClean="0">
                <a:solidFill>
                  <a:srgbClr val="00FFCC"/>
                </a:solidFill>
                <a:latin typeface="Myriad Pro Black Cond" panose="020B0806030403020204" pitchFamily="34" charset="0"/>
                <a:cs typeface="Arial" panose="020B0604020202020204" pitchFamily="34" charset="0"/>
              </a:rPr>
              <a:t>4V</a:t>
            </a:r>
            <a:endParaRPr lang="en-US" sz="2800" b="1" dirty="0">
              <a:solidFill>
                <a:srgbClr val="00FFCC"/>
              </a:solidFill>
              <a:latin typeface="Myriad Pro Black Cond" panose="020B0806030403020204" pitchFamily="34" charset="0"/>
              <a:cs typeface="Arial" panose="020B0604020202020204" pitchFamily="34" charset="0"/>
            </a:endParaRPr>
          </a:p>
          <a:p>
            <a:pPr algn="just">
              <a:lnSpc>
                <a:spcPct val="120000"/>
              </a:lnSpc>
              <a:spcBef>
                <a:spcPct val="0"/>
              </a:spcBef>
            </a:pPr>
            <a:r>
              <a:rPr lang="en-US" sz="2800" b="1" dirty="0" smtClean="0">
                <a:solidFill>
                  <a:srgbClr val="FFFF00"/>
                </a:solidFill>
                <a:latin typeface="Myriad Pro Black Cond" panose="020B0806030403020204" pitchFamily="34" charset="0"/>
                <a:cs typeface="Arial" panose="020B0604020202020204" pitchFamily="34" charset="0"/>
              </a:rPr>
              <a:t>I</a:t>
            </a:r>
            <a:r>
              <a:rPr lang="en-US" sz="2800" b="1" baseline="-25000" dirty="0" smtClean="0">
                <a:solidFill>
                  <a:srgbClr val="FFFF00"/>
                </a:solidFill>
                <a:latin typeface="Myriad Pro Black Cond" panose="020B0806030403020204" pitchFamily="34" charset="0"/>
                <a:cs typeface="Arial" panose="020B0604020202020204" pitchFamily="34" charset="0"/>
              </a:rPr>
              <a:t>2</a:t>
            </a:r>
            <a:r>
              <a:rPr lang="en-US" sz="2800" b="1" dirty="0" smtClean="0">
                <a:solidFill>
                  <a:srgbClr val="FFFF00"/>
                </a:solidFill>
                <a:latin typeface="Myriad Pro Black Cond" panose="020B0806030403020204" pitchFamily="34" charset="0"/>
                <a:cs typeface="Arial" panose="020B0604020202020204" pitchFamily="34" charset="0"/>
              </a:rPr>
              <a:t>=0,15A</a:t>
            </a:r>
            <a:endParaRPr lang="en-US" sz="2800" b="1" dirty="0">
              <a:solidFill>
                <a:srgbClr val="FFFF00"/>
              </a:solidFill>
              <a:latin typeface="Myriad Pro Black Cond" panose="020B0806030403020204" pitchFamily="34" charset="0"/>
              <a:cs typeface="Arial" panose="020B0604020202020204" pitchFamily="34" charset="0"/>
            </a:endParaRPr>
          </a:p>
        </p:txBody>
      </p:sp>
      <p:graphicFrame>
        <p:nvGraphicFramePr>
          <p:cNvPr id="23" name="Object 5"/>
          <p:cNvGraphicFramePr>
            <a:graphicFrameLocks noChangeAspect="1"/>
          </p:cNvGraphicFramePr>
          <p:nvPr>
            <p:extLst>
              <p:ext uri="{D42A27DB-BD31-4B8C-83A1-F6EECF244321}">
                <p14:modId xmlns:p14="http://schemas.microsoft.com/office/powerpoint/2010/main" val="741692522"/>
              </p:ext>
            </p:extLst>
          </p:nvPr>
        </p:nvGraphicFramePr>
        <p:xfrm>
          <a:off x="7569831" y="4656019"/>
          <a:ext cx="3659187" cy="919262"/>
        </p:xfrm>
        <a:graphic>
          <a:graphicData uri="http://schemas.openxmlformats.org/presentationml/2006/ole">
            <mc:AlternateContent xmlns:mc="http://schemas.openxmlformats.org/markup-compatibility/2006">
              <mc:Choice xmlns:v="urn:schemas-microsoft-com:vml" Requires="v">
                <p:oleObj spid="_x0000_s59408" name="Equation" r:id="rId5" imgW="1714500" imgH="431800" progId="">
                  <p:embed/>
                </p:oleObj>
              </mc:Choice>
              <mc:Fallback>
                <p:oleObj name="Equation" r:id="rId5" imgW="1714500" imgH="431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831" y="4656019"/>
                        <a:ext cx="3659187" cy="919262"/>
                      </a:xfrm>
                      <a:prstGeom prst="rect">
                        <a:avLst/>
                      </a:prstGeom>
                      <a:noFill/>
                      <a:extLst/>
                    </p:spPr>
                  </p:pic>
                </p:oleObj>
              </mc:Fallback>
            </mc:AlternateContent>
          </a:graphicData>
        </a:graphic>
      </p:graphicFrame>
      <p:sp>
        <p:nvSpPr>
          <p:cNvPr id="24" name="Text Box 4"/>
          <p:cNvSpPr txBox="1">
            <a:spLocks noChangeArrowheads="1"/>
          </p:cNvSpPr>
          <p:nvPr/>
        </p:nvSpPr>
        <p:spPr bwMode="auto">
          <a:xfrm>
            <a:off x="7528562" y="4043471"/>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smtClean="0">
                <a:solidFill>
                  <a:schemeClr val="bg1"/>
                </a:solidFill>
                <a:latin typeface="Myriad Pro Black Cond" panose="020B0806030403020204" pitchFamily="34" charset="0"/>
              </a:rPr>
              <a:t>Cường độ dòng điện là:</a:t>
            </a:r>
            <a:endParaRPr lang="vi-VN" altLang="en-US" sz="2800" b="1" dirty="0">
              <a:solidFill>
                <a:schemeClr val="bg1"/>
              </a:solidFill>
              <a:latin typeface="Myriad Pro Black Cond" panose="020B0806030403020204" pitchFamily="34" charset="0"/>
            </a:endParaRPr>
          </a:p>
        </p:txBody>
      </p:sp>
      <p:sp>
        <p:nvSpPr>
          <p:cNvPr id="25" name="Text Box 7"/>
          <p:cNvSpPr txBox="1">
            <a:spLocks noChangeArrowheads="1"/>
          </p:cNvSpPr>
          <p:nvPr/>
        </p:nvSpPr>
        <p:spPr bwMode="auto">
          <a:xfrm>
            <a:off x="7491718" y="5664609"/>
            <a:ext cx="4315027" cy="523220"/>
          </a:xfrm>
          <a:prstGeom prst="rect">
            <a:avLst/>
          </a:prstGeom>
          <a:noFill/>
          <a:ln w="9525">
            <a:solidFill>
              <a:schemeClr val="bg1"/>
            </a:solidFill>
            <a:miter lim="800000"/>
            <a:headEnd/>
            <a:tailEnd/>
          </a:ln>
        </p:spPr>
        <p:txBody>
          <a:bodyPr wrap="none">
            <a:spAutoFit/>
          </a:bodyPr>
          <a:lstStyle/>
          <a:p>
            <a:pPr algn="ctr"/>
            <a:r>
              <a:rPr lang="vi-VN" sz="2800" b="1" dirty="0" smtClean="0">
                <a:solidFill>
                  <a:srgbClr val="FFFF00"/>
                </a:solidFill>
                <a:latin typeface="Myriad Pro Black Cond" panose="020B0806030403020204" pitchFamily="34" charset="0"/>
                <a:cs typeface="Arial" panose="020B0604020202020204" pitchFamily="34" charset="0"/>
              </a:rPr>
              <a:t>Bạn học sinh này đã kết luận sai</a:t>
            </a:r>
            <a:endParaRPr lang="vi-VN" sz="3200" b="1" dirty="0">
              <a:solidFill>
                <a:srgbClr val="800080"/>
              </a:solidFill>
              <a:latin typeface="Times New Roman" pitchFamily="18" charset="0"/>
              <a:cs typeface="Times New Roman" pitchFamily="18" charset="0"/>
            </a:endParaRPr>
          </a:p>
        </p:txBody>
      </p:sp>
    </p:spTree>
    <p:extLst>
      <p:ext uri="{BB962C8B-B14F-4D97-AF65-F5344CB8AC3E}">
        <p14:creationId xmlns:p14="http://schemas.microsoft.com/office/powerpoint/2010/main" val="13833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80">
                                          <p:stCondLst>
                                            <p:cond delay="0"/>
                                          </p:stCondLst>
                                        </p:cTn>
                                        <p:tgtEl>
                                          <p:spTgt spid="25"/>
                                        </p:tgtEl>
                                      </p:cBhvr>
                                    </p:animEffect>
                                    <p:anim calcmode="lin" valueType="num">
                                      <p:cBhvr>
                                        <p:cTn id="4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1" dur="26">
                                          <p:stCondLst>
                                            <p:cond delay="650"/>
                                          </p:stCondLst>
                                        </p:cTn>
                                        <p:tgtEl>
                                          <p:spTgt spid="25"/>
                                        </p:tgtEl>
                                      </p:cBhvr>
                                      <p:to x="100000" y="60000"/>
                                    </p:animScale>
                                    <p:animScale>
                                      <p:cBhvr>
                                        <p:cTn id="52" dur="166" decel="50000">
                                          <p:stCondLst>
                                            <p:cond delay="676"/>
                                          </p:stCondLst>
                                        </p:cTn>
                                        <p:tgtEl>
                                          <p:spTgt spid="25"/>
                                        </p:tgtEl>
                                      </p:cBhvr>
                                      <p:to x="100000" y="100000"/>
                                    </p:animScale>
                                    <p:animScale>
                                      <p:cBhvr>
                                        <p:cTn id="53" dur="26">
                                          <p:stCondLst>
                                            <p:cond delay="1312"/>
                                          </p:stCondLst>
                                        </p:cTn>
                                        <p:tgtEl>
                                          <p:spTgt spid="25"/>
                                        </p:tgtEl>
                                      </p:cBhvr>
                                      <p:to x="100000" y="80000"/>
                                    </p:animScale>
                                    <p:animScale>
                                      <p:cBhvr>
                                        <p:cTn id="54" dur="166" decel="50000">
                                          <p:stCondLst>
                                            <p:cond delay="1338"/>
                                          </p:stCondLst>
                                        </p:cTn>
                                        <p:tgtEl>
                                          <p:spTgt spid="25"/>
                                        </p:tgtEl>
                                      </p:cBhvr>
                                      <p:to x="100000" y="100000"/>
                                    </p:animScale>
                                    <p:animScale>
                                      <p:cBhvr>
                                        <p:cTn id="55" dur="26">
                                          <p:stCondLst>
                                            <p:cond delay="1642"/>
                                          </p:stCondLst>
                                        </p:cTn>
                                        <p:tgtEl>
                                          <p:spTgt spid="25"/>
                                        </p:tgtEl>
                                      </p:cBhvr>
                                      <p:to x="100000" y="90000"/>
                                    </p:animScale>
                                    <p:animScale>
                                      <p:cBhvr>
                                        <p:cTn id="56" dur="166" decel="50000">
                                          <p:stCondLst>
                                            <p:cond delay="1668"/>
                                          </p:stCondLst>
                                        </p:cTn>
                                        <p:tgtEl>
                                          <p:spTgt spid="25"/>
                                        </p:tgtEl>
                                      </p:cBhvr>
                                      <p:to x="100000" y="100000"/>
                                    </p:animScale>
                                    <p:animScale>
                                      <p:cBhvr>
                                        <p:cTn id="57" dur="26">
                                          <p:stCondLst>
                                            <p:cond delay="1808"/>
                                          </p:stCondLst>
                                        </p:cTn>
                                        <p:tgtEl>
                                          <p:spTgt spid="25"/>
                                        </p:tgtEl>
                                      </p:cBhvr>
                                      <p:to x="100000" y="95000"/>
                                    </p:animScale>
                                    <p:animScale>
                                      <p:cBhvr>
                                        <p:cTn id="5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7" grpId="0"/>
      <p:bldP spid="22" grpId="0" animBg="1"/>
      <p:bldP spid="24"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18" name="Picture 2" descr="woman standing writing on black chalkboard"/>
          <p:cNvPicPr>
            <a:picLocks noChangeAspect="1" noChangeArrowheads="1"/>
          </p:cNvPicPr>
          <p:nvPr/>
        </p:nvPicPr>
        <p:blipFill rotWithShape="1">
          <a:blip r:embed="rId2">
            <a:extLst>
              <a:ext uri="{28A0092B-C50C-407E-A947-70E740481C1C}">
                <a14:useLocalDpi xmlns:a14="http://schemas.microsoft.com/office/drawing/2010/main" val="0"/>
              </a:ext>
            </a:extLst>
          </a:blip>
          <a:srcRect t="14313" b="1355"/>
          <a:stretch/>
        </p:blipFill>
        <p:spPr bwMode="auto">
          <a:xfrm>
            <a:off x="0" y="802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124200"/>
            <a:ext cx="6400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bg1"/>
                </a:solidFill>
                <a:latin typeface="FS Ahkio Bold" pitchFamily="50" charset="0"/>
              </a:rPr>
              <a:t>BÀI TẬP VỀ NHÀ</a:t>
            </a:r>
            <a:endParaRPr lang="en-US" sz="8000" dirty="0">
              <a:solidFill>
                <a:schemeClr val="bg1"/>
              </a:solidFill>
              <a:latin typeface="FS Ahkio Bold" pitchFamily="50" charset="0"/>
            </a:endParaRPr>
          </a:p>
        </p:txBody>
      </p:sp>
    </p:spTree>
    <p:extLst>
      <p:ext uri="{BB962C8B-B14F-4D97-AF65-F5344CB8AC3E}">
        <p14:creationId xmlns:p14="http://schemas.microsoft.com/office/powerpoint/2010/main" val="159628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4" y="672693"/>
            <a:ext cx="8798310" cy="629791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 name="Straight Connector 2"/>
          <p:cNvCxnSpPr>
            <a:endCxn id="8" idx="1"/>
          </p:cNvCxnSpPr>
          <p:nvPr/>
        </p:nvCxnSpPr>
        <p:spPr>
          <a:xfrm>
            <a:off x="1857225" y="357371"/>
            <a:ext cx="1142381" cy="3056389"/>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9194095" y="3413761"/>
            <a:ext cx="1128218" cy="311802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09900" y="929640"/>
            <a:ext cx="6172200" cy="4968241"/>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400" b="1" dirty="0" smtClean="0">
                <a:solidFill>
                  <a:prstClr val="white"/>
                </a:solidFill>
                <a:latin typeface="#9Slide03 Swiss Condensed Bold" panose="02000500000000000000" pitchFamily="2" charset="0"/>
                <a:cs typeface="Arial" panose="020B0604020202020204" pitchFamily="34" charset="0"/>
              </a:rPr>
              <a:t>PHẦN</a:t>
            </a:r>
            <a:endParaRPr lang="en-US" sz="5400" b="1" dirty="0">
              <a:solidFill>
                <a:prstClr val="white"/>
              </a:solidFill>
              <a:latin typeface="#9Slide03 Swiss Condensed Bold" panose="02000500000000000000" pitchFamily="2" charset="0"/>
              <a:cs typeface="Arial" panose="020B0604020202020204" pitchFamily="34" charset="0"/>
            </a:endParaRPr>
          </a:p>
          <a:p>
            <a:pPr algn="ctr">
              <a:lnSpc>
                <a:spcPct val="120000"/>
              </a:lnSpc>
            </a:pPr>
            <a:r>
              <a:rPr lang="en-US" sz="7200" b="1" dirty="0" smtClean="0">
                <a:solidFill>
                  <a:prstClr val="white"/>
                </a:solidFill>
                <a:latin typeface="#9Slide03 Swiss Condensed Bold" panose="02000500000000000000" pitchFamily="2" charset="0"/>
                <a:cs typeface="Arial" panose="020B0604020202020204" pitchFamily="34" charset="0"/>
              </a:rPr>
              <a:t>TRẮC NGHIỆM</a:t>
            </a:r>
            <a:endParaRPr lang="en-US" sz="7200" b="1" dirty="0">
              <a:solidFill>
                <a:prstClr val="white"/>
              </a:solidFill>
              <a:latin typeface="#9Slide03 Swiss Condensed Bold" panose="02000500000000000000" pitchFamily="2" charset="0"/>
              <a:cs typeface="Arial" panose="020B0604020202020204" pitchFamily="34" charset="0"/>
            </a:endParaRPr>
          </a:p>
        </p:txBody>
      </p:sp>
      <p:cxnSp>
        <p:nvCxnSpPr>
          <p:cNvPr id="6" name="Straight Connector 5"/>
          <p:cNvCxnSpPr>
            <a:stCxn id="8" idx="1"/>
          </p:cNvCxnSpPr>
          <p:nvPr/>
        </p:nvCxnSpPr>
        <p:spPr>
          <a:xfrm flipH="1">
            <a:off x="1858205" y="3413760"/>
            <a:ext cx="1141398" cy="311209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9194095" y="356708"/>
            <a:ext cx="1128218" cy="305705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999606" y="929640"/>
            <a:ext cx="196649" cy="4968241"/>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Left Bracket 8"/>
          <p:cNvSpPr/>
          <p:nvPr/>
        </p:nvSpPr>
        <p:spPr>
          <a:xfrm rot="10800000">
            <a:off x="9003939" y="929641"/>
            <a:ext cx="190156" cy="4968241"/>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10" name="Group 9"/>
          <p:cNvGrpSpPr/>
          <p:nvPr/>
        </p:nvGrpSpPr>
        <p:grpSpPr>
          <a:xfrm>
            <a:off x="2749872" y="3175901"/>
            <a:ext cx="509282" cy="50928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p:nvGrpSpPr>
        <p:grpSpPr>
          <a:xfrm>
            <a:off x="8928351" y="3174497"/>
            <a:ext cx="509282" cy="50928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0" name="Picture 5" descr="n3"/>
          <p:cNvPicPr>
            <a:picLocks noChangeAspect="1" noChangeArrowheads="1"/>
          </p:cNvPicPr>
          <p:nvPr/>
        </p:nvPicPr>
        <p:blipFill>
          <a:blip r:embed="rId9"/>
          <a:srcRect/>
          <a:stretch>
            <a:fillRect/>
          </a:stretch>
        </p:blipFill>
        <p:spPr bwMode="auto">
          <a:xfrm rot="10800000" flipV="1">
            <a:off x="1846925" y="305590"/>
            <a:ext cx="8475388" cy="171450"/>
          </a:xfrm>
          <a:prstGeom prst="rect">
            <a:avLst/>
          </a:prstGeom>
          <a:noFill/>
          <a:ln w="9525">
            <a:noFill/>
            <a:miter lim="800000"/>
            <a:headEnd/>
            <a:tailEnd/>
          </a:ln>
        </p:spPr>
      </p:pic>
      <p:grpSp>
        <p:nvGrpSpPr>
          <p:cNvPr id="26" name="Group 25"/>
          <p:cNvGrpSpPr/>
          <p:nvPr/>
        </p:nvGrpSpPr>
        <p:grpSpPr>
          <a:xfrm>
            <a:off x="10037692" y="117057"/>
            <a:ext cx="509282" cy="50928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22"/>
          <p:cNvGrpSpPr/>
          <p:nvPr/>
        </p:nvGrpSpPr>
        <p:grpSpPr>
          <a:xfrm>
            <a:off x="1638236" y="117057"/>
            <a:ext cx="509282" cy="50928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1" name="Picture 5" descr="n3"/>
          <p:cNvPicPr>
            <a:picLocks noChangeAspect="1" noChangeArrowheads="1"/>
          </p:cNvPicPr>
          <p:nvPr/>
        </p:nvPicPr>
        <p:blipFill>
          <a:blip r:embed="rId9"/>
          <a:srcRect/>
          <a:stretch>
            <a:fillRect/>
          </a:stretch>
        </p:blipFill>
        <p:spPr bwMode="auto">
          <a:xfrm rot="10800000" flipV="1">
            <a:off x="1846925" y="6503252"/>
            <a:ext cx="8475388" cy="171450"/>
          </a:xfrm>
          <a:prstGeom prst="rect">
            <a:avLst/>
          </a:prstGeom>
          <a:noFill/>
          <a:ln w="9525">
            <a:noFill/>
            <a:miter lim="800000"/>
            <a:headEnd/>
            <a:tailEnd/>
          </a:ln>
        </p:spPr>
      </p:pic>
      <p:grpSp>
        <p:nvGrpSpPr>
          <p:cNvPr id="17" name="Group 16"/>
          <p:cNvGrpSpPr/>
          <p:nvPr/>
        </p:nvGrpSpPr>
        <p:grpSpPr>
          <a:xfrm>
            <a:off x="1638236" y="6337478"/>
            <a:ext cx="509282" cy="50928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19"/>
          <p:cNvGrpSpPr/>
          <p:nvPr/>
        </p:nvGrpSpPr>
        <p:grpSpPr>
          <a:xfrm>
            <a:off x="10037692" y="6337478"/>
            <a:ext cx="509282" cy="50928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30" name="nhacnen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0210800" y="6400800"/>
            <a:ext cx="457200" cy="457200"/>
          </a:xfrm>
          <a:prstGeom prst="rect">
            <a:avLst/>
          </a:prstGeom>
        </p:spPr>
      </p:pic>
    </p:spTree>
    <p:extLst>
      <p:ext uri="{BB962C8B-B14F-4D97-AF65-F5344CB8AC3E}">
        <p14:creationId xmlns:p14="http://schemas.microsoft.com/office/powerpoint/2010/main" val="17630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par>
                          <p:cTn id="32" fill="hold">
                            <p:stCondLst>
                              <p:cond delay="600"/>
                            </p:stCondLst>
                            <p:childTnLst>
                              <p:par>
                                <p:cTn id="33" presetID="50" presetClass="entr" presetSubtype="0" decel="10000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700" fill="hold"/>
                                        <p:tgtEl>
                                          <p:spTgt spid="9"/>
                                        </p:tgtEl>
                                        <p:attrNameLst>
                                          <p:attrName>ppt_w</p:attrName>
                                        </p:attrNameLst>
                                      </p:cBhvr>
                                      <p:tavLst>
                                        <p:tav tm="0">
                                          <p:val>
                                            <p:strVal val="#ppt_w+.3"/>
                                          </p:val>
                                        </p:tav>
                                        <p:tav tm="100000">
                                          <p:val>
                                            <p:strVal val="#ppt_w"/>
                                          </p:val>
                                        </p:tav>
                                      </p:tavLst>
                                    </p:anim>
                                    <p:anim calcmode="lin" valueType="num">
                                      <p:cBhvr>
                                        <p:cTn id="36" dur="700" fill="hold"/>
                                        <p:tgtEl>
                                          <p:spTgt spid="9"/>
                                        </p:tgtEl>
                                        <p:attrNameLst>
                                          <p:attrName>ppt_h</p:attrName>
                                        </p:attrNameLst>
                                      </p:cBhvr>
                                      <p:tavLst>
                                        <p:tav tm="0">
                                          <p:val>
                                            <p:strVal val="#ppt_h"/>
                                          </p:val>
                                        </p:tav>
                                        <p:tav tm="100000">
                                          <p:val>
                                            <p:strVal val="#ppt_h"/>
                                          </p:val>
                                        </p:tav>
                                      </p:tavLst>
                                    </p:anim>
                                    <p:animEffect transition="in" filter="fade">
                                      <p:cBhvr>
                                        <p:cTn id="37" dur="700"/>
                                        <p:tgtEl>
                                          <p:spTgt spid="9"/>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700" fill="hold"/>
                                        <p:tgtEl>
                                          <p:spTgt spid="8"/>
                                        </p:tgtEl>
                                        <p:attrNameLst>
                                          <p:attrName>ppt_w</p:attrName>
                                        </p:attrNameLst>
                                      </p:cBhvr>
                                      <p:tavLst>
                                        <p:tav tm="0">
                                          <p:val>
                                            <p:strVal val="#ppt_w+.3"/>
                                          </p:val>
                                        </p:tav>
                                        <p:tav tm="100000">
                                          <p:val>
                                            <p:strVal val="#ppt_w"/>
                                          </p:val>
                                        </p:tav>
                                      </p:tavLst>
                                    </p:anim>
                                    <p:anim calcmode="lin" valueType="num">
                                      <p:cBhvr>
                                        <p:cTn id="41" dur="700" fill="hold"/>
                                        <p:tgtEl>
                                          <p:spTgt spid="8"/>
                                        </p:tgtEl>
                                        <p:attrNameLst>
                                          <p:attrName>ppt_h</p:attrName>
                                        </p:attrNameLst>
                                      </p:cBhvr>
                                      <p:tavLst>
                                        <p:tav tm="0">
                                          <p:val>
                                            <p:strVal val="#ppt_h"/>
                                          </p:val>
                                        </p:tav>
                                        <p:tav tm="100000">
                                          <p:val>
                                            <p:strVal val="#ppt_h"/>
                                          </p:val>
                                        </p:tav>
                                      </p:tavLst>
                                    </p:anim>
                                    <p:animEffect transition="in" filter="fade">
                                      <p:cBhvr>
                                        <p:cTn id="42" dur="7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suonho.wav"/>
                                        </p:tgtEl>
                                      </p:cMediaNode>
                                    </p:audio>
                                  </p:subTnLst>
                                </p:cTn>
                              </p:par>
                            </p:childTnLst>
                          </p:cTn>
                        </p:par>
                        <p:par>
                          <p:cTn id="43" fill="hold">
                            <p:stCondLst>
                              <p:cond delay="1300"/>
                            </p:stCondLst>
                            <p:childTnLst>
                              <p:par>
                                <p:cTn id="44" presetID="14" presetClass="entr" presetSubtype="1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4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8" name="fins__success-2.wav"/>
                                        </p:tgtEl>
                                      </p:cMediaNode>
                                    </p:audio>
                                  </p:subTnLst>
                                </p:cTn>
                              </p:par>
                            </p:childTnLst>
                          </p:cTn>
                        </p:par>
                        <p:par>
                          <p:cTn id="47" fill="hold">
                            <p:stCondLst>
                              <p:cond delay="1700"/>
                            </p:stCondLst>
                            <p:childTnLst>
                              <p:par>
                                <p:cTn id="48" presetID="1" presetClass="mediacall" presetSubtype="0" fill="hold" nodeType="afterEffect">
                                  <p:stCondLst>
                                    <p:cond delay="0"/>
                                  </p:stCondLst>
                                  <p:childTnLst>
                                    <p:cmd type="call" cmd="playFrom(0.0)">
                                      <p:cBhvr>
                                        <p:cTn id="49" dur="9566"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6970">
                <p:cTn id="50" fill="hold" display="0">
                  <p:stCondLst>
                    <p:cond delay="indefinite"/>
                  </p:stCondLst>
                  <p:endCondLst>
                    <p:cond evt="onStopAudio" delay="0">
                      <p:tgtEl>
                        <p:sldTgt/>
                      </p:tgtEl>
                    </p:cond>
                  </p:endCondLst>
                </p:cTn>
                <p:tgtEl>
                  <p:spTgt spid="30"/>
                </p:tgtEl>
              </p:cMediaNode>
            </p:audio>
          </p:childTnLst>
        </p:cTn>
      </p:par>
    </p:tnLst>
    <p:bldLst>
      <p:bldP spid="2" grpId="0" animBg="1"/>
      <p:bldP spid="5"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Khi thay đổi hiệu điện thế giữa hai đầu dây dẫn thì cường độ dòng điện chạy qua dây dẫn đó có mối quan hệ:</a:t>
            </a:r>
          </a:p>
          <a:p>
            <a:pPr algn="just">
              <a:lnSpc>
                <a:spcPct val="120000"/>
              </a:lnSpc>
            </a:pPr>
            <a:r>
              <a:rPr lang="vi-VN" sz="2300" b="1" dirty="0" smtClean="0">
                <a:latin typeface="#9Slide03 Roboto Condensed" panose="02000000000000000000" pitchFamily="2" charset="0"/>
                <a:ea typeface="#9Slide03 Roboto Condensed" panose="02000000000000000000" pitchFamily="2" charset="0"/>
              </a:rPr>
              <a:t>A.</a:t>
            </a:r>
            <a:r>
              <a:rPr lang="vi-VN" sz="2300" dirty="0" smtClean="0">
                <a:latin typeface="#9Slide03 Roboto Condensed" panose="02000000000000000000" pitchFamily="2" charset="0"/>
                <a:ea typeface="#9Slide03 Roboto Condensed" panose="02000000000000000000" pitchFamily="2" charset="0"/>
              </a:rPr>
              <a:t> tỉ lệ thuận với hiệu điện thế giữa hai đầu dây dẫn đó.</a:t>
            </a:r>
          </a:p>
          <a:p>
            <a:pPr algn="just">
              <a:lnSpc>
                <a:spcPct val="120000"/>
              </a:lnSpc>
            </a:pPr>
            <a:r>
              <a:rPr lang="vi-VN" sz="2300" b="1" dirty="0" smtClean="0">
                <a:latin typeface="#9Slide03 Roboto Condensed" panose="02000000000000000000" pitchFamily="2" charset="0"/>
                <a:ea typeface="#9Slide03 Roboto Condensed" panose="02000000000000000000" pitchFamily="2" charset="0"/>
              </a:rPr>
              <a:t>B.</a:t>
            </a:r>
            <a:r>
              <a:rPr lang="vi-VN" sz="2300" dirty="0" smtClean="0">
                <a:latin typeface="#9Slide03 Roboto Condensed" panose="02000000000000000000" pitchFamily="2" charset="0"/>
                <a:ea typeface="#9Slide03 Roboto Condensed" panose="02000000000000000000" pitchFamily="2" charset="0"/>
              </a:rPr>
              <a:t> tỉ lệ nghịch với hiệu điện thế giữa hai đầu dây dẫn đó.</a:t>
            </a:r>
          </a:p>
          <a:p>
            <a:pPr algn="just">
              <a:lnSpc>
                <a:spcPct val="120000"/>
              </a:lnSpc>
            </a:pPr>
            <a:r>
              <a:rPr lang="vi-VN" sz="2300" b="1" dirty="0" smtClean="0">
                <a:latin typeface="#9Slide03 Roboto Condensed" panose="02000000000000000000" pitchFamily="2" charset="0"/>
                <a:ea typeface="#9Slide03 Roboto Condensed" panose="02000000000000000000" pitchFamily="2" charset="0"/>
              </a:rPr>
              <a:t>C.</a:t>
            </a:r>
            <a:r>
              <a:rPr lang="vi-VN" sz="2300" dirty="0" smtClean="0">
                <a:latin typeface="#9Slide03 Roboto Condensed" panose="02000000000000000000" pitchFamily="2" charset="0"/>
                <a:ea typeface="#9Slide03 Roboto Condensed" panose="02000000000000000000" pitchFamily="2" charset="0"/>
              </a:rPr>
              <a:t> chỉ tỉ lệ khi hiệu điện thế giữa hai đầu dây dẫn đó tăng.</a:t>
            </a:r>
          </a:p>
          <a:p>
            <a:pPr algn="just">
              <a:lnSpc>
                <a:spcPct val="120000"/>
              </a:lnSpc>
            </a:pPr>
            <a:r>
              <a:rPr lang="vi-VN" sz="2300" b="1" dirty="0" smtClean="0">
                <a:latin typeface="#9Slide03 Roboto Condensed" panose="02000000000000000000" pitchFamily="2" charset="0"/>
                <a:ea typeface="#9Slide03 Roboto Condensed" panose="02000000000000000000" pitchFamily="2" charset="0"/>
              </a:rPr>
              <a:t>D.</a:t>
            </a:r>
            <a:r>
              <a:rPr lang="vi-VN" sz="2300" dirty="0" smtClean="0">
                <a:latin typeface="#9Slide03 Roboto Condensed" panose="02000000000000000000" pitchFamily="2" charset="0"/>
                <a:ea typeface="#9Slide03 Roboto Condensed" panose="02000000000000000000" pitchFamily="2" charset="0"/>
              </a:rPr>
              <a:t> chỉ tỉ lệ khi hiệu điện thế giữa hai đầu dây dẫn đó giảm.</a:t>
            </a:r>
            <a:endParaRPr lang="vi-VN" sz="2300" dirty="0">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prstClr val="white"/>
                  </a:solidFill>
                  <a:latin typeface="#9Slide03 Swiss Condensed Bold" panose="02000500000000000000" pitchFamily="2" charset="0"/>
                  <a:cs typeface="Times New Roman" panose="02020603050405020304" pitchFamily="18" charset="0"/>
                </a:rPr>
                <a:t>A</a:t>
              </a:r>
              <a:endParaRPr lang="en-US" sz="7200" b="1" dirty="0">
                <a:solidFill>
                  <a:prstClr val="white"/>
                </a:solidFill>
                <a:latin typeface="#9Slide03 Swiss Condensed Bold" panose="02000500000000000000" pitchFamily="2"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01</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54178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Hiệu điện thế giữa hai đầu dây dẫn giảm bao nhiêu lần thì cường độ dòng điện chạy qua dây dẫn sẽ</a:t>
            </a: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A. luân phiên tăng giảm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B. không thay đổi</a:t>
            </a: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C. giảm bấy nhiêu lần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D. tăng bấy nhiêu lần</a:t>
            </a:r>
            <a:endParaRPr lang="vi-VN" sz="2300" dirty="0">
              <a:solidFill>
                <a:schemeClr val="bg1"/>
              </a:solidFill>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prstClr val="white"/>
                  </a:solidFill>
                  <a:latin typeface="#9Slide03 Swiss Condensed Bold" panose="02000500000000000000" pitchFamily="2" charset="0"/>
                  <a:cs typeface="Times New Roman" panose="02020603050405020304" pitchFamily="18" charset="0"/>
                </a:rPr>
                <a:t>C</a:t>
              </a:r>
              <a:endParaRPr lang="en-US" sz="7200" b="1" dirty="0">
                <a:solidFill>
                  <a:prstClr val="white"/>
                </a:solidFill>
                <a:latin typeface="#9Slide03 Swiss Condensed Bold" panose="02000500000000000000" pitchFamily="2"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02</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29800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52400" y="304800"/>
            <a:ext cx="4648200" cy="3048000"/>
          </a:xfrm>
          <a:prstGeom prst="wedgeEllipseCallout">
            <a:avLst>
              <a:gd name="adj1" fmla="val 76868"/>
              <a:gd name="adj2" fmla="val 2989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vi-VN" sz="2400" b="1" dirty="0" smtClean="0">
                <a:solidFill>
                  <a:schemeClr val="bg1"/>
                </a:solidFill>
                <a:latin typeface="Myriad Pro Black Cond" panose="020B0806030403020204" pitchFamily="34" charset="0"/>
                <a:cs typeface="Times New Roman" pitchFamily="18" charset="0"/>
              </a:rPr>
              <a:t>Ở lớp 7 ta đã biết , Khi hiệu điện thế (U) đặt vào hai đầu bóng đèn càng lớn thì dòng điện chạy qua bóng đèn có cường độ (I) càng lớn và đèn càng sáng.</a:t>
            </a:r>
            <a:endParaRPr lang="vi-VN" sz="2400" b="1" dirty="0">
              <a:solidFill>
                <a:schemeClr val="bg1"/>
              </a:solidFill>
              <a:latin typeface="Myriad Pro Black Cond" panose="020B0806030403020204" pitchFamily="34" charset="0"/>
              <a:cs typeface="Times New Roman" pitchFamily="18" charset="0"/>
            </a:endParaRPr>
          </a:p>
        </p:txBody>
      </p:sp>
      <p:pic>
        <p:nvPicPr>
          <p:cNvPr id="7170" name="Picture 2" descr="Bài 4.8 trang 10 Sách bài tập (SBT) Vật lí 9"/>
          <p:cNvPicPr>
            <a:picLocks noChangeAspect="1" noChangeArrowheads="1"/>
          </p:cNvPicPr>
          <p:nvPr/>
        </p:nvPicPr>
        <p:blipFill rotWithShape="1">
          <a:blip r:embed="rId2">
            <a:extLst>
              <a:ext uri="{28A0092B-C50C-407E-A947-70E740481C1C}">
                <a14:useLocalDpi xmlns:a14="http://schemas.microsoft.com/office/drawing/2010/main" val="0"/>
              </a:ext>
            </a:extLst>
          </a:blip>
          <a:srcRect l="1076" t="-92" r="1076" b="13207"/>
          <a:stretch/>
        </p:blipFill>
        <p:spPr bwMode="auto">
          <a:xfrm>
            <a:off x="4114800" y="2832212"/>
            <a:ext cx="5105400" cy="2973475"/>
          </a:xfrm>
          <a:prstGeom prst="roundRect">
            <a:avLst>
              <a:gd name="adj" fmla="val 12135"/>
            </a:avLst>
          </a:prstGeom>
          <a:noFill/>
          <a:extLst>
            <a:ext uri="{909E8E84-426E-40DD-AFC4-6F175D3DCCD1}">
              <a14:hiddenFill xmlns:a14="http://schemas.microsoft.com/office/drawing/2010/main">
                <a:solidFill>
                  <a:srgbClr val="FFFFFF"/>
                </a:solidFill>
              </a14:hiddenFill>
            </a:ext>
          </a:extLst>
        </p:spPr>
      </p:pic>
      <p:pic>
        <p:nvPicPr>
          <p:cNvPr id="9" name="Picture 8" descr="DEN.gif"/>
          <p:cNvPicPr>
            <a:picLocks noChangeAspect="1"/>
          </p:cNvPicPr>
          <p:nvPr/>
        </p:nvPicPr>
        <p:blipFill>
          <a:blip r:embed="rId3"/>
          <a:stretch>
            <a:fillRect/>
          </a:stretch>
        </p:blipFill>
        <p:spPr>
          <a:xfrm>
            <a:off x="5846340" y="455526"/>
            <a:ext cx="4741333" cy="25908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10" name="Oval Callout 9"/>
          <p:cNvSpPr/>
          <p:nvPr/>
        </p:nvSpPr>
        <p:spPr>
          <a:xfrm>
            <a:off x="762000" y="5729487"/>
            <a:ext cx="10820400" cy="1076128"/>
          </a:xfrm>
          <a:prstGeom prst="wedgeEllipseCallout">
            <a:avLst>
              <a:gd name="adj1" fmla="val 22307"/>
              <a:gd name="adj2" fmla="val -9167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2400" b="1" dirty="0" smtClean="0">
                <a:solidFill>
                  <a:schemeClr val="bg1"/>
                </a:solidFill>
                <a:latin typeface="Myriad Pro Black Cond" panose="020B0806030403020204" pitchFamily="34" charset="0"/>
                <a:cs typeface="Times New Roman" pitchFamily="18" charset="0"/>
              </a:rPr>
              <a:t>Như vậy </a:t>
            </a:r>
            <a:r>
              <a:rPr lang="vi-VN" sz="2400" b="1" u="sng" dirty="0" smtClean="0">
                <a:solidFill>
                  <a:srgbClr val="FFFF00"/>
                </a:solidFill>
                <a:latin typeface="Myriad Pro Black Cond" panose="020B0806030403020204" pitchFamily="34" charset="0"/>
                <a:cs typeface="Times New Roman" pitchFamily="18" charset="0"/>
              </a:rPr>
              <a:t>cường độ dòng điện </a:t>
            </a:r>
            <a:r>
              <a:rPr lang="vi-VN" sz="2400" b="1" dirty="0" smtClean="0">
                <a:solidFill>
                  <a:schemeClr val="bg1"/>
                </a:solidFill>
                <a:latin typeface="Myriad Pro Black Cond" panose="020B0806030403020204" pitchFamily="34" charset="0"/>
                <a:cs typeface="Times New Roman" pitchFamily="18" charset="0"/>
              </a:rPr>
              <a:t>chạy qua dây dẫn có tỉ lệ với</a:t>
            </a:r>
            <a:r>
              <a:rPr lang="vi-VN" sz="2400" b="1" dirty="0" smtClean="0">
                <a:solidFill>
                  <a:srgbClr val="FF0000"/>
                </a:solidFill>
                <a:latin typeface="Myriad Pro Black Cond" panose="020B0806030403020204" pitchFamily="34" charset="0"/>
                <a:cs typeface="Times New Roman" pitchFamily="18" charset="0"/>
              </a:rPr>
              <a:t> </a:t>
            </a:r>
            <a:r>
              <a:rPr lang="vi-VN" sz="2400" b="1" u="sng" dirty="0" smtClean="0">
                <a:solidFill>
                  <a:srgbClr val="FFFF00"/>
                </a:solidFill>
                <a:latin typeface="Myriad Pro Black Cond" panose="020B0806030403020204" pitchFamily="34" charset="0"/>
                <a:cs typeface="Times New Roman" pitchFamily="18" charset="0"/>
              </a:rPr>
              <a:t>hiệu điện thế </a:t>
            </a:r>
            <a:r>
              <a:rPr lang="vi-VN" sz="2400" b="1" dirty="0" smtClean="0">
                <a:solidFill>
                  <a:schemeClr val="bg1"/>
                </a:solidFill>
                <a:latin typeface="Myriad Pro Black Cond" panose="020B0806030403020204" pitchFamily="34" charset="0"/>
                <a:cs typeface="Times New Roman" pitchFamily="18" charset="0"/>
              </a:rPr>
              <a:t>đặt vào hai đầu dây dẫn đó hay không ?</a:t>
            </a:r>
            <a:endParaRPr lang="vi-VN" sz="2400" b="1" dirty="0">
              <a:solidFill>
                <a:schemeClr val="bg1"/>
              </a:solidFill>
              <a:latin typeface="Myriad Pro Black Cond" panose="020B0806030403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Nếu tăng hiệu điện thế giữa hai đầu một dây dẫn lên 3 lần thì cường độ dòng điện chạy qua dây dẫn này thay đổi như thế nào?</a:t>
            </a: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A. Giảm 3 lần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B. Tăng 3 lần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C. Không thay đổi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D. Tăng 1,5 lần</a:t>
            </a:r>
            <a:endParaRPr lang="vi-VN" sz="2300" dirty="0">
              <a:solidFill>
                <a:schemeClr val="bg1"/>
              </a:solidFill>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prstClr val="white"/>
                  </a:solidFill>
                  <a:latin typeface="#9Slide03 Swiss Condensed Bold" panose="02000500000000000000" pitchFamily="2" charset="0"/>
                  <a:cs typeface="Times New Roman" panose="02020603050405020304" pitchFamily="18" charset="0"/>
                </a:rPr>
                <a:t>B</a:t>
              </a: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03</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39561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Khi đặt hiệu điện thế 12V vào hai đầu một dây dẫn thì cường dộ dòng điện chạy qua nó có cường độ 6 mA. Muốn dòng điện chạy qua dây dẫn đó có cường độ giảm đi 4 mA thì hiệu điện thế là:</a:t>
            </a: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A. 4V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B. 2V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C. 8V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D. 4000V</a:t>
            </a:r>
            <a:endParaRPr lang="vi-VN" sz="2300" dirty="0">
              <a:solidFill>
                <a:schemeClr val="bg1"/>
              </a:solidFill>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prstClr val="white"/>
                  </a:solidFill>
                  <a:latin typeface="#9Slide03 Swiss Condensed Bold" panose="02000500000000000000" pitchFamily="2" charset="0"/>
                  <a:cs typeface="Times New Roman" panose="02020603050405020304" pitchFamily="18" charset="0"/>
                </a:rPr>
                <a:t>A</a:t>
              </a:r>
              <a:endParaRPr lang="en-US" sz="7200" b="1" dirty="0">
                <a:solidFill>
                  <a:prstClr val="white"/>
                </a:solidFill>
                <a:latin typeface="#9Slide03 Swiss Condensed Bold" panose="02000500000000000000" pitchFamily="2"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04</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409127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Cường độ dòng điện đi qua một dây dẫn là I</a:t>
            </a:r>
            <a:r>
              <a:rPr lang="vi-VN" sz="2300" baseline="-25000" dirty="0" smtClean="0">
                <a:solidFill>
                  <a:srgbClr val="FFFF00"/>
                </a:solidFill>
                <a:latin typeface="#9Slide03 Roboto Condensed" panose="02000000000000000000" pitchFamily="2" charset="0"/>
                <a:ea typeface="#9Slide03 Roboto Condensed" panose="02000000000000000000" pitchFamily="2" charset="0"/>
              </a:rPr>
              <a:t>1</a:t>
            </a:r>
            <a:r>
              <a:rPr lang="vi-VN" sz="2300" dirty="0" smtClean="0">
                <a:solidFill>
                  <a:srgbClr val="FFFF00"/>
                </a:solidFill>
                <a:latin typeface="#9Slide03 Roboto Condensed" panose="02000000000000000000" pitchFamily="2" charset="0"/>
                <a:ea typeface="#9Slide03 Roboto Condensed" panose="02000000000000000000" pitchFamily="2" charset="0"/>
              </a:rPr>
              <a:t>, khi hiệu điện thế giữa hai đầu dây dẫn này là U</a:t>
            </a:r>
            <a:r>
              <a:rPr lang="vi-VN" sz="2300" baseline="-25000" dirty="0" smtClean="0">
                <a:solidFill>
                  <a:srgbClr val="FFFF00"/>
                </a:solidFill>
                <a:latin typeface="#9Slide03 Roboto Condensed" panose="02000000000000000000" pitchFamily="2" charset="0"/>
                <a:ea typeface="#9Slide03 Roboto Condensed" panose="02000000000000000000" pitchFamily="2" charset="0"/>
              </a:rPr>
              <a:t>1</a:t>
            </a:r>
            <a:r>
              <a:rPr lang="vi-VN" sz="2300" dirty="0" smtClean="0">
                <a:solidFill>
                  <a:srgbClr val="FFFF00"/>
                </a:solidFill>
                <a:latin typeface="#9Slide03 Roboto Condensed" panose="02000000000000000000" pitchFamily="2" charset="0"/>
                <a:ea typeface="#9Slide03 Roboto Condensed" panose="02000000000000000000" pitchFamily="2" charset="0"/>
              </a:rPr>
              <a:t> = 7,2V. Dòng điện đi qua dây dẫn này sẽ có cường độ I</a:t>
            </a:r>
            <a:r>
              <a:rPr lang="vi-VN" sz="2300" baseline="-25000" dirty="0" smtClean="0">
                <a:solidFill>
                  <a:srgbClr val="FFFF00"/>
                </a:solidFill>
                <a:latin typeface="#9Slide03 Roboto Condensed" panose="02000000000000000000" pitchFamily="2" charset="0"/>
                <a:ea typeface="#9Slide03 Roboto Condensed" panose="02000000000000000000" pitchFamily="2" charset="0"/>
              </a:rPr>
              <a:t>2</a:t>
            </a:r>
            <a:r>
              <a:rPr lang="vi-VN" sz="2300" dirty="0" smtClean="0">
                <a:solidFill>
                  <a:srgbClr val="FFFF00"/>
                </a:solidFill>
                <a:latin typeface="#9Slide03 Roboto Condensed" panose="02000000000000000000" pitchFamily="2" charset="0"/>
                <a:ea typeface="#9Slide03 Roboto Condensed" panose="02000000000000000000" pitchFamily="2" charset="0"/>
              </a:rPr>
              <a:t> lớn gấp bao nhiêu lần nếu hiệu điện thế giữa hai đầu của nó tăng thêm 10,8V?</a:t>
            </a: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A. 1,5 lần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B. 3 lần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lvl="1" algn="just">
              <a:lnSpc>
                <a:spcPct val="120000"/>
              </a:lnSpc>
            </a:pPr>
            <a:r>
              <a:rPr lang="vi-VN" sz="2300" dirty="0" smtClean="0">
                <a:solidFill>
                  <a:schemeClr val="bg1"/>
                </a:solidFill>
                <a:latin typeface="#9Slide03 Roboto Condensed" panose="02000000000000000000" pitchFamily="2" charset="0"/>
                <a:ea typeface="#9Slide03 Roboto Condensed" panose="02000000000000000000" pitchFamily="2" charset="0"/>
              </a:rPr>
              <a:t>C. 2,5 lần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D. 2 lần</a:t>
            </a:r>
            <a:endParaRPr lang="vi-VN" sz="2300" dirty="0">
              <a:solidFill>
                <a:schemeClr val="bg1"/>
              </a:solidFill>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prstClr val="white"/>
                  </a:solidFill>
                  <a:latin typeface="#9Slide03 Swiss Condensed Bold" panose="02000500000000000000" pitchFamily="2" charset="0"/>
                  <a:cs typeface="Times New Roman" panose="02020603050405020304" pitchFamily="18" charset="0"/>
                </a:rPr>
                <a:t>C</a:t>
              </a:r>
              <a:endParaRPr lang="en-US" sz="7200" b="1" dirty="0">
                <a:solidFill>
                  <a:prstClr val="white"/>
                </a:solidFill>
                <a:latin typeface="#9Slide03 Swiss Condensed Bold" panose="02000500000000000000" pitchFamily="2"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05</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382423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Khi đặt một hiệu điện thế 10V giữa hai đầu một dây dẫn thì dòng điện đi qua nó có cường độ là 1,25A. Hỏi phải giảm hiệu điện thế giữa hai đầu dây này đi một lượng là bao nhiêu để dòng điện đi qua dây chỉ còn là 0,75A?</a:t>
            </a:r>
          </a:p>
          <a:p>
            <a:pPr algn="just">
              <a:lnSpc>
                <a:spcPct val="120000"/>
              </a:lnSpc>
            </a:pPr>
            <a:r>
              <a:rPr lang="en-US" sz="2300" dirty="0" smtClean="0">
                <a:solidFill>
                  <a:srgbClr val="FFFF00"/>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A. 6V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B. 2V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algn="just">
              <a:lnSpc>
                <a:spcPct val="120000"/>
              </a:lnSpc>
            </a:pPr>
            <a:r>
              <a:rPr lang="en-US" sz="2300" dirty="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C. 8V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D. 4V</a:t>
            </a:r>
            <a:endParaRPr lang="vi-VN" sz="2300" dirty="0">
              <a:solidFill>
                <a:schemeClr val="bg1"/>
              </a:solidFill>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prstClr val="white"/>
                  </a:solidFill>
                  <a:latin typeface="#9Slide03 Swiss Condensed Bold" panose="02000500000000000000" pitchFamily="2" charset="0"/>
                  <a:cs typeface="Times New Roman" panose="02020603050405020304" pitchFamily="18" charset="0"/>
                </a:rPr>
                <a:t>D</a:t>
              </a:r>
              <a:endParaRPr lang="en-US" sz="7200" b="1" dirty="0">
                <a:solidFill>
                  <a:prstClr val="white"/>
                </a:solidFill>
                <a:latin typeface="#9Slide03 Swiss Condensed Bold" panose="02000500000000000000" pitchFamily="2"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06</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30705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2300" dirty="0" smtClean="0">
                <a:solidFill>
                  <a:srgbClr val="FFFF00"/>
                </a:solidFill>
                <a:latin typeface="#9Slide03 Roboto Condensed" panose="02000000000000000000" pitchFamily="2" charset="0"/>
                <a:ea typeface="#9Slide03 Roboto Condensed" panose="02000000000000000000" pitchFamily="2" charset="0"/>
              </a:rPr>
              <a:t>Hiệu điện thế đặt vào giữa hai đầu một vật dẫn là 18V thì cường độ dòng điện qua nó là 0,2A. Muốn cường độ dòng điện qua nó tăng thêm 0,3A thì phải đặt vào hai đầu vật dẫn đó một hiệu điện thế là bao nhiêu?</a:t>
            </a:r>
          </a:p>
          <a:p>
            <a:pPr algn="just">
              <a:lnSpc>
                <a:spcPct val="120000"/>
              </a:lnSpc>
            </a:pP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A. 45V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B. 20V	</a:t>
            </a:r>
            <a:endParaRPr lang="en-US" sz="2300" dirty="0" smtClean="0">
              <a:solidFill>
                <a:schemeClr val="bg1"/>
              </a:solidFill>
              <a:latin typeface="#9Slide03 Roboto Condensed" panose="02000000000000000000" pitchFamily="2" charset="0"/>
              <a:ea typeface="#9Slide03 Roboto Condensed" panose="02000000000000000000" pitchFamily="2" charset="0"/>
            </a:endParaRPr>
          </a:p>
          <a:p>
            <a:pPr algn="just">
              <a:lnSpc>
                <a:spcPct val="120000"/>
              </a:lnSpc>
            </a:pP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C. 80V	</a:t>
            </a:r>
            <a:r>
              <a:rPr lang="en-US" sz="2300" dirty="0" smtClean="0">
                <a:solidFill>
                  <a:schemeClr val="bg1"/>
                </a:solidFill>
                <a:latin typeface="#9Slide03 Roboto Condensed" panose="02000000000000000000" pitchFamily="2" charset="0"/>
                <a:ea typeface="#9Slide03 Roboto Condensed" panose="02000000000000000000" pitchFamily="2" charset="0"/>
              </a:rPr>
              <a:t>	</a:t>
            </a:r>
            <a:r>
              <a:rPr lang="vi-VN" sz="2300" dirty="0" smtClean="0">
                <a:solidFill>
                  <a:schemeClr val="bg1"/>
                </a:solidFill>
                <a:latin typeface="#9Slide03 Roboto Condensed" panose="02000000000000000000" pitchFamily="2" charset="0"/>
                <a:ea typeface="#9Slide03 Roboto Condensed" panose="02000000000000000000" pitchFamily="2" charset="0"/>
              </a:rPr>
              <a:t>D. 40V</a:t>
            </a:r>
            <a:endParaRPr lang="vi-VN" sz="2300" dirty="0">
              <a:solidFill>
                <a:schemeClr val="bg1"/>
              </a:solidFill>
              <a:latin typeface="#9Slide03 Roboto Condensed" panose="02000000000000000000" pitchFamily="2" charset="0"/>
              <a:ea typeface="#9Slide03 Roboto Condensed" panose="02000000000000000000" pitchFamily="2" charset="0"/>
            </a:endParaRP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9Slide03 Swiss Condensed Bold" panose="02000500000000000000" pitchFamily="2"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prstClr val="white"/>
                  </a:solidFill>
                  <a:latin typeface="#9Slide03 Swiss Condensed Bold" panose="02000500000000000000" pitchFamily="2" charset="0"/>
                  <a:cs typeface="Times New Roman" panose="02020603050405020304" pitchFamily="18" charset="0"/>
                </a:rPr>
                <a:t>A</a:t>
              </a:r>
              <a:endParaRPr lang="en-US" sz="7200" b="1" dirty="0">
                <a:solidFill>
                  <a:prstClr val="white"/>
                </a:solidFill>
                <a:latin typeface="#9Slide03 Swiss Condensed Bold" panose="02000500000000000000" pitchFamily="2" charset="0"/>
                <a:cs typeface="Times New Roman" panose="02020603050405020304" pitchFamily="18" charset="0"/>
              </a:endParaRP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211884" y="277250"/>
              <a:ext cx="825867" cy="861774"/>
            </a:xfrm>
            <a:prstGeom prst="rect">
              <a:avLst/>
            </a:prstGeom>
            <a:noFill/>
          </p:spPr>
          <p:txBody>
            <a:bodyPr wrap="none" rtlCol="0">
              <a:spAutoFit/>
            </a:bodyPr>
            <a:lstStyle/>
            <a:p>
              <a:pPr algn="ctr"/>
              <a:r>
                <a:rPr lang="en-US" sz="5000" b="1" dirty="0" smtClean="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rPr>
                <a:t>07</a:t>
              </a:r>
              <a:endParaRPr lang="en-US" sz="5000" b="1" dirty="0">
                <a:solidFill>
                  <a:srgbClr val="00FF4E"/>
                </a:solidFill>
                <a:effectLst>
                  <a:glow rad="88900">
                    <a:srgbClr val="00FF4E">
                      <a:alpha val="60000"/>
                    </a:srgbClr>
                  </a:glow>
                </a:effectLst>
                <a:latin typeface="#9Slide03 Swiss Condensed Bold" panose="02000500000000000000" pitchFamily="2" charset="0"/>
                <a:cs typeface="Arial" panose="020B0604020202020204" pitchFamily="34" charset="0"/>
              </a:endParaRPr>
            </a:p>
          </p:txBody>
        </p:sp>
      </p:grpSp>
      <p:sp>
        <p:nvSpPr>
          <p:cNvPr id="35" name="Parallelogram 34"/>
          <p:cNvSpPr/>
          <p:nvPr/>
        </p:nvSpPr>
        <p:spPr>
          <a:xfrm flipH="1">
            <a:off x="9339263" y="6575270"/>
            <a:ext cx="658500"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ANS</a:t>
            </a:r>
          </a:p>
        </p:txBody>
      </p:sp>
      <p:sp>
        <p:nvSpPr>
          <p:cNvPr id="37" name="Parallelogram 36">
            <a:hlinkClick r:id="rId10" action="ppaction://hlinksldjump"/>
          </p:cNvPr>
          <p:cNvSpPr/>
          <p:nvPr/>
        </p:nvSpPr>
        <p:spPr>
          <a:xfrm flipH="1">
            <a:off x="9972671" y="6575270"/>
            <a:ext cx="683257" cy="28273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latin typeface="#9Slide03 Swiss Condensed Bold" panose="02000500000000000000" pitchFamily="2" charset="0"/>
                <a:cs typeface="Arial" panose="020B0604020202020204" pitchFamily="34" charset="0"/>
              </a:rPr>
              <a:t>BACK</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0982" y="2220873"/>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rPr>
              <a:t>0</a:t>
            </a:r>
          </a:p>
        </p:txBody>
      </p:sp>
    </p:spTree>
    <p:extLst>
      <p:ext uri="{BB962C8B-B14F-4D97-AF65-F5344CB8AC3E}">
        <p14:creationId xmlns:p14="http://schemas.microsoft.com/office/powerpoint/2010/main" val="39752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1990AC-D9D4-44C8-B4C4-48DD5CFC0066}"/>
              </a:ext>
            </a:extLst>
          </p:cNvPr>
          <p:cNvSpPr txBox="1"/>
          <p:nvPr/>
        </p:nvSpPr>
        <p:spPr>
          <a:xfrm>
            <a:off x="676182" y="2644170"/>
            <a:ext cx="10839636" cy="1569660"/>
          </a:xfrm>
          <a:prstGeom prst="rect">
            <a:avLst/>
          </a:prstGeom>
          <a:noFill/>
        </p:spPr>
        <p:txBody>
          <a:bodyPr wrap="square" rtlCol="0">
            <a:spAutoFit/>
          </a:bodyPr>
          <a:lstStyle/>
          <a:p>
            <a:r>
              <a:rPr lang="vi-VN" sz="9600">
                <a:solidFill>
                  <a:srgbClr val="EBDDC3">
                    <a:lumMod val="10000"/>
                  </a:srgbClr>
                </a:solidFill>
                <a:latin typeface="#9Slide05 Lobster" panose="02000506000000020003" pitchFamily="2" charset="0"/>
              </a:rPr>
              <a:t>Thanks For Watching </a:t>
            </a:r>
            <a:endParaRPr lang="en-US" sz="9600">
              <a:solidFill>
                <a:srgbClr val="EBDDC3">
                  <a:lumMod val="10000"/>
                </a:srgbClr>
              </a:solidFill>
              <a:latin typeface="#9Slide05 Lobster" panose="02000506000000020003" pitchFamily="2" charset="0"/>
            </a:endParaRPr>
          </a:p>
        </p:txBody>
      </p:sp>
      <p:pic>
        <p:nvPicPr>
          <p:cNvPr id="4" name="Picture 3" descr="A person holding a pen&#10;&#10;Description automatically generated with medium confidence">
            <a:extLst>
              <a:ext uri="{FF2B5EF4-FFF2-40B4-BE49-F238E27FC236}">
                <a16:creationId xmlns:a16="http://schemas.microsoft.com/office/drawing/2014/main" xmlns="" id="{6209DF27-6033-4AFA-B872-60A6C5B05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307080"/>
            <a:ext cx="3238500" cy="4248151"/>
          </a:xfrm>
          <a:prstGeom prst="rect">
            <a:avLst/>
          </a:prstGeom>
        </p:spPr>
      </p:pic>
    </p:spTree>
    <p:extLst>
      <p:ext uri="{BB962C8B-B14F-4D97-AF65-F5344CB8AC3E}">
        <p14:creationId xmlns:p14="http://schemas.microsoft.com/office/powerpoint/2010/main" val="3791741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0" presetClass="path" presetSubtype="0" fill="hold" nodeType="withEffect">
                                  <p:stCondLst>
                                    <p:cond delay="0"/>
                                  </p:stCondLst>
                                  <p:childTnLst>
                                    <p:animMotion origin="layout" path="M -0.00859 -0.00347 L -0.00859 -0.00324 C -0.00911 -0.0081 -0.00976 -0.0125 -0.01028 -0.0169 C -0.01054 -0.01991 -0.01133 -0.02292 -0.01107 -0.0257 C -0.0108 -0.03056 -0.00989 -0.03519 -0.00859 -0.03912 C -0.0082 -0.04051 -0.0069 -0.04028 -0.00612 -0.04051 C -0.00286 -0.04213 0.00065 -0.04283 0.00391 -0.04352 C 0.01263 -0.04259 0.02175 -0.04329 0.0306 -0.04051 C 0.03438 -0.03959 0.02266 -0.04074 0.01888 -0.03912 C 0.01771 -0.03866 0.01732 -0.03611 0.01641 -0.03472 C 0.01563 -0.03357 0.01472 -0.03264 0.01393 -0.03171 C 0.01341 -0.03033 0.01263 -0.02894 0.01224 -0.02732 C 0.01068 -0.02084 0.01068 -0.01852 0.00977 -0.0125 C 0.00951 -0.01088 0.00925 -0.00949 0.00886 -0.0081 C 0.00925 0.00833 0.00912 0.02454 0.00977 0.04097 C 0.00977 0.04282 0.01055 0.03704 0.01055 0.03495 C 0.01107 0.02454 0.01055 0.01412 0.01146 0.00393 C 0.01185 -0.00232 0.01393 -0.00787 0.01472 -0.01389 C 0.01498 -0.01644 0.01524 -0.01898 0.01563 -0.0213 C 0.01576 -0.02292 0.01576 -0.02477 0.01641 -0.0257 C 0.01706 -0.02685 0.0181 -0.02685 0.01888 -0.02732 C 0.01914 -0.02871 0.01914 -0.03056 0.01979 -0.03171 C 0.02526 -0.04375 0.025 -0.04236 0.03125 -0.04792 C 0.03698 -0.04653 0.04623 -0.05301 0.04792 -0.04352 C 0.0517 -0.0257 0.04753 0.02662 0.04558 0.05416 C 0.04492 0.04861 0.04388 0.04028 0.04388 0.03495 C 0.04388 0.01666 0.04063 0.00231 0.04714 -0.00949 C 0.04844 -0.01158 0.05183 -0.01435 0.05313 -0.01551 C 0.05534 -0.01435 0.05821 -0.01551 0.05977 -0.0125 C 0.06146 -0.00903 0.06081 -0.00347 0.06146 0.00092 C 0.06159 0.00231 0.06198 0.00393 0.06224 0.00532 C 0.06302 0.02222 0.06276 0.03912 0.06472 0.05579 C 0.06511 0.05879 0.06745 0.05995 0.06888 0.06157 C 0.07123 0.06435 0.0737 0.06574 0.07643 0.06597 C 0.08295 0.0669 0.08972 0.06713 0.09636 0.06759 C 0.09961 0.06713 0.103 0.06759 0.10638 0.06597 C 0.10834 0.06504 0.10964 0.0618 0.11146 0.06018 C 0.11237 0.05926 0.11367 0.05926 0.11472 0.05856 C 0.11589 0.05625 0.11693 0.0537 0.1181 0.05116 C 0.12253 0.04213 0.11888 0.05139 0.12227 0.04236 C 0.12136 0.0037 0.12344 0.01805 0.11979 -0.00209 L 0.11979 -0.00185 C 0.1194 -0.00463 0.11966 -0.00741 0.11888 -0.00949 C 0.1181 -0.01181 0.11524 -0.0132 0.11393 -0.01389 C 0.11159 -0.01343 0.10899 -0.01459 0.10716 -0.0125 C 0.10521 -0.01019 0.10521 -0.00533 0.10391 -0.00209 C 0.09987 0.00741 0.10026 0.00648 0.09636 0.01134 C 0.09349 0.02639 0.09323 0.02477 0.09558 0.04838 C 0.09584 0.05046 0.09961 0.05463 0.10052 0.05579 C 0.10456 0.05532 0.10899 0.05509 0.11302 0.05416 C 0.11393 0.05393 0.11498 0.05393 0.11563 0.05278 C 0.11693 0.05023 0.11888 0.04375 0.11888 0.04398 C 0.1194 0.04028 0.11979 0.0368 0.12058 0.03356 C 0.12097 0.03171 0.12214 0.03079 0.12227 0.02893 C 0.12591 -0.01574 0.12657 -0.01597 0.12227 -0.0007 C 0.12084 0.01944 0.11979 0.02847 0.12227 0.05416 C 0.1224 0.05625 0.12448 0.05532 0.12552 0.05579 L 0.13633 0.05416 C 0.13776 0.05324 0.13737 0.0493 0.13789 0.04676 C 0.14037 0.03842 0.14089 0.03889 0.14479 0.03194 C 0.14505 0.03009 0.14545 0.02801 0.14545 0.02616 C 0.14649 0.00555 0.14505 -0.01852 0.14805 0.00833 C 0.14844 0.0118 0.14857 0.01528 0.14896 0.01875 C 0.14831 0.03102 0.14766 0.06805 0.14727 0.05579 C 0.14649 0.03657 0.14727 0.01713 0.14805 -0.00209 C 0.14818 -0.0044 0.1487 -0.00695 0.14974 -0.0081 C 0.15117 -0.00972 0.153 -0.00903 0.15456 -0.00949 C 0.1599 -0.01111 0.15808 -0.01042 0.16302 -0.01389 C 0.16693 -0.01343 0.17318 -0.01875 0.17474 -0.0125 C 0.17787 0.00023 0.17487 0.01528 0.17396 0.02893 C 0.17344 0.03518 0.17058 0.04676 0.17058 0.04699 C 0.17084 0.05116 0.16927 0.05787 0.17123 0.06018 C 0.17943 0.06921 0.18138 0.05856 0.18386 0.05116 C 0.18438 0.04977 0.18516 0.04838 0.18542 0.04676 C 0.1862 0.04444 0.18659 0.04166 0.18724 0.03935 C 0.18763 0.03773 0.18841 0.03634 0.18893 0.03495 C 0.18854 0.02153 0.18789 0.00833 0.18789 -0.00509 C 0.18789 -0.00949 0.18685 -0.02084 0.18893 -0.01829 C 0.19154 -0.01528 0.18998 -0.00741 0.19063 -0.00209 C 0.19076 0.01273 0.19076 0.02754 0.19141 0.04236 C 0.19154 0.04444 0.19193 0.03842 0.19219 0.03634 C 0.19297 0.03194 0.19284 0.02639 0.19479 0.02315 L 0.19974 0.01412 C 0.20508 -0.0081 0.19857 0.01551 0.20729 -0.00509 C 0.21198 -0.01644 0.20703 -0.01227 0.21224 -0.01551 C 0.21328 -0.01783 0.21407 -0.02107 0.2155 -0.02292 C 0.21901 -0.02709 0.22904 -0.02685 0.23138 -0.02732 C 0.22435 -0.01736 0.23021 -0.025 0.22214 -0.0169 C 0.20886 -0.00371 0.21667 -0.00972 0.20795 -0.00347 C 0.2086 -0.0007 0.20873 0.00278 0.20964 0.00532 C 0.21107 0.00856 0.21641 0.00926 0.2181 0.00972 C 0.21836 0.01273 0.21862 0.01574 0.21888 0.01875 C 0.22331 0.07616 0.21367 0.06782 0.24128 0.05717 C 0.24349 0.05532 0.24649 0.05463 0.24792 0.05116 C 0.24987 0.04722 0.25026 0.04166 0.25052 0.03634 C 0.25143 0.02014 0.25039 0.0037 0.25143 -0.0125 C 0.25157 -0.01412 0.25313 -0.01435 0.25391 -0.01551 C 0.25534 -0.01296 0.25729 -0.01111 0.25808 -0.0081 C 0.25912 -0.00347 0.25912 0.00185 0.25977 0.00671 C 0.26276 0.02986 0.26029 0.00555 0.26224 0.02616 C 0.26198 0.03403 0.26276 0.04213 0.26133 0.04977 C 0.26094 0.05254 0.2586 0.05278 0.25729 0.05416 C 0.25638 0.05509 0.25573 0.05671 0.25469 0.05717 C 0.25261 0.05833 0.25026 0.0581 0.24792 0.05856 L 0.24219 0.06018 C 0.24336 0.06157 0.24427 0.06389 0.24558 0.06458 C 0.24792 0.06597 0.25065 0.06528 0.25313 0.06597 C 0.25482 0.06666 0.25638 0.06805 0.25808 0.06898 C 0.26511 0.06597 0.25977 0.06898 0.27058 0.05717 C 0.27253 0.05509 0.27643 0.05116 0.27643 0.05139 C 0.27748 0.04838 0.27891 0.0456 0.27956 0.04236 C 0.28021 0.04051 0.27995 0.03819 0.2806 0.03634 C 0.28138 0.03403 0.28268 0.03217 0.28386 0.03055 C 0.28933 0.02291 0.29024 0.02222 0.29558 0.01875 C 0.29636 0.01805 0.29727 0.01759 0.29805 0.01713 C 0.30039 -0.00394 0.29779 0.02014 0.3013 -0.02732 C 0.3017 -0.03102 0.30287 -0.04074 0.30391 -0.04352 C 0.30443 -0.04514 0.30534 -0.0456 0.30638 -0.04653 C 0.30808 -0.04815 0.30977 -0.04954 0.31146 -0.05093 C 0.3444 -0.04931 0.34584 -0.0581 0.33229 -0.04213 C 0.33112 -0.04074 0.33008 -0.03912 0.32891 -0.03773 C 0.32657 -0.0132 0.32969 -0.04722 0.32643 0.00671 C 0.32617 0.00879 0.32578 0.01065 0.32552 0.01273 C 0.32526 0.01528 0.32487 0.01759 0.32474 0.02014 C 0.32435 0.02407 0.32487 0.02847 0.32396 0.03194 C 0.32201 0.03866 0.31888 0.04398 0.31641 0.04977 C 0.31107 0.0618 0.31472 0.05278 0.31146 0.06157 C 0.31172 0.06273 0.31446 0.07639 0.31563 0.07639 C 0.31706 0.07639 0.31667 0.07153 0.31719 0.06898 C 0.31758 0.06597 0.31771 0.06319 0.3181 0.06018 C 0.31862 0.05416 0.31992 0.04838 0.32045 0.04236 C 0.32448 0.00278 0.31862 0.04444 0.32305 0.01574 C 0.32331 0.01366 0.32305 0.01111 0.32396 0.00972 C 0.32487 0.0081 0.3267 0.00879 0.328 0.00833 C 0.32917 0.00879 0.33021 0.00926 0.33138 0.00972 C 0.3349 0.01111 0.33685 0.01157 0.34063 0.01273 C 0.34662 0.01065 0.35287 0.00926 0.35886 0.00671 C 0.36042 0.00625 0.36172 0.00532 0.36302 0.00393 C 0.36433 0.00231 0.36524 1.85185E-6 0.36641 -0.00209 C 0.36667 -0.00347 0.36797 -0.00671 0.36706 -0.00648 C 0.36485 -0.00579 0.36302 -0.00347 0.36133 -0.0007 C 0.35821 0.00509 0.35313 0.01875 0.35313 0.01898 C 0.35248 0.02268 0.35157 0.02639 0.35143 0.03055 C 0.35052 0.06412 0.35534 0.04768 0.37813 0.04375 C 0.37995 0.04097 0.38216 0.03866 0.38386 0.03495 C 0.38516 0.03194 0.38607 0.02824 0.38646 0.02454 C 0.38672 0.02106 0.3862 0.01759 0.38555 0.01412 C 0.38425 0.00741 0.38255 0.00324 0.3806 -0.00209 C 0.38034 1.85185E-6 0.37904 0.00231 0.37956 0.00393 C 0.38086 0.00625 0.38295 0.00648 0.38477 0.00671 C 0.3862 0.00694 0.3875 0.00602 0.38893 0.00532 C 0.39545 0.00231 0.39375 0.00301 0.39974 -0.00209 C 0.39948 -0.00556 0.40039 -0.01042 0.39896 -0.0125 C 0.39766 -0.01389 0.39727 -0.00764 0.39727 -0.00509 C 0.39649 0.00879 0.39636 0.02268 0.39636 0.03634 C 0.39636 0.04676 0.39571 0.01528 0.39727 0.00532 C 0.39779 0.00162 0.40039 1.85185E-6 0.40222 -0.00209 C 0.403 -0.00301 0.40391 -0.00301 0.40469 -0.00347 C 0.40573 -0.0044 0.4069 -0.00579 0.40795 -0.00648 C 0.40912 -0.00718 0.41016 -0.00764 0.41146 -0.0081 C 0.4142 -0.00903 0.41693 -0.00996 0.41979 -0.01088 C 0.42448 -0.01829 0.42617 -0.0213 0.43229 -0.02732 C 0.43516 -0.03056 0.4388 -0.0331 0.44219 -0.03611 C 0.44532 -0.05255 0.44219 -0.04491 0.45729 -0.04653 C 0.45951 -0.05093 0.46159 -0.05556 0.46393 -0.05996 C 0.46459 -0.06134 0.46524 -0.06366 0.46628 -0.06435 L 0.46888 -0.06273 C 0.47018 -0.05347 0.47136 -0.04607 0.47227 -0.03611 C 0.475 -0.00463 0.47175 -0.02176 0.47643 -0.0007 C 0.47865 0.03079 0.47552 -0.01574 0.478 0.03495 C 0.47826 0.03796 0.47865 0.04097 0.47878 0.04375 C 0.47917 0.04722 0.47943 0.05069 0.47956 0.05416 C 0.48086 0.0537 0.48242 0.05463 0.48308 0.05278 C 0.48412 0.04884 0.4836 0.04375 0.48386 0.03935 C 0.48464 0.03055 0.4849 0.02129 0.48646 0.01273 C 0.4875 0.00602 0.49362 -0.01505 0.49636 -0.0213 C 0.49727 -0.02338 0.49883 -0.02384 0.49974 -0.0257 C 0.50091 -0.02847 0.50183 -0.03171 0.50313 -0.03472 C 0.50339 -0.03912 0.50287 -0.04375 0.50378 -0.04792 C 0.5043 -0.04977 0.50573 -0.05232 0.50625 -0.05093 C 0.50782 -0.04792 0.50755 -0.04306 0.50795 -0.03912 C 0.51107 -0.01343 0.50795 -0.03218 0.51224 -0.00949 C 0.51237 -0.00209 0.51237 0.00532 0.51302 0.01273 C 0.5142 0.02778 0.5142 0.02014 0.51563 0.02893 C 0.51589 0.03148 0.51615 0.03403 0.51641 0.03634 C 0.51719 0.03495 0.51823 0.03379 0.51888 0.03194 C 0.5224 0.02153 0.52084 0.02129 0.52305 0.00972 C 0.52539 -0.00162 0.52839 -0.01273 0.5306 -0.02431 C 0.53177 -0.03102 0.53216 -0.0382 0.53308 -0.04514 C 0.53464 -0.05648 0.53399 -0.05093 0.53646 -0.05834 C 0.5388 -0.06597 0.5375 -0.06597 0.54219 -0.07315 C 0.54349 -0.07523 0.54505 -0.07616 0.54636 -0.07755 C 0.54701 -0.07477 0.54792 -0.07199 0.54805 -0.06875 C 0.54961 -0.03959 0.54492 -0.04051 0.55052 -0.02732 C 0.55495 -0.0169 0.55222 -0.02246 0.55638 -0.0169 C 0.55782 -0.01505 0.55886 -0.0125 0.56055 -0.01088 C 0.56289 -0.0088 0.5681 -0.00648 0.5681 -0.00625 C 0.56953 -0.01667 0.57045 -0.01644 0.55977 -0.0081 C 0.55742 -0.00625 0.54935 0.00903 0.54896 0.00972 C 0.54636 0.03171 0.54584 0.0287 0.54974 0.05856 C 0.55 0.06065 0.5513 0.06204 0.55222 0.06319 C 0.553 0.06389 0.55391 0.06412 0.55469 0.06458 C 0.5586 0.06204 0.56328 0.06227 0.56641 0.05717 C 0.57071 0.05023 0.57552 0.03055 0.57552 0.03079 C 0.57526 0.02454 0.57474 0.00671 0.57474 0.01273 C 0.57474 0.02662 0.57487 0.04051 0.57552 0.05416 C 0.57565 0.05602 0.57643 0.05764 0.57722 0.05856 C 0.57813 0.05972 0.5793 0.05972 0.5806 0.06018 C 0.5836 0.05764 0.58711 0.05648 0.58972 0.05278 C 0.59089 0.05116 0.59089 0.04791 0.59141 0.04537 C 0.59571 0.01458 0.58867 0.0537 0.59388 0.02616 C 0.59492 0.01041 0.59466 0.00787 0.59792 -0.00949 C 0.59857 -0.01227 0.59974 -0.01435 0.60052 -0.0169 C 0.60117 -0.02037 0.6017 -0.02384 0.60222 -0.02732 C 0.60261 -0.02963 0.603 -0.03727 0.60313 -0.03472 C 0.60365 -0.00764 0.60326 0.01967 0.60391 0.04676 C 0.60391 0.05 0.60599 0.05555 0.60729 0.05717 C 0.60795 0.0581 0.60886 0.0581 0.60977 0.05856 C 0.61615 0.05717 0.62266 0.05694 0.62891 0.05416 C 0.62982 0.0537 0.63047 0.05162 0.6306 0.04977 C 0.63073 0.04491 0.62995 0.03981 0.62969 0.03495 C 0.62995 0.02893 0.62995 0.02291 0.6306 0.01713 C 0.63086 0.01296 0.63295 0.01041 0.63386 0.00671 C 0.63568 0.00069 0.63334 0.00116 0.6388 -0.00209 C 0.64154 -0.00371 0.64453 -0.00394 0.64727 -0.00509 L 0.65039 -0.00648 C 0.65313 -0.00602 0.6556 -0.00394 0.65808 -0.00509 C 0.6586 -0.00533 0.65209 -0.00903 0.6513 -0.00949 C 0.64727 -0.00857 0.64245 -0.01019 0.6388 -0.00648 C 0.63685 -0.0044 0.63711 0.00139 0.63646 0.00532 C 0.63438 0.01713 0.63711 0.00879 0.63386 0.01713 C 0.63438 0.03287 0.63203 0.03889 0.63646 0.04838 C 0.63711 0.05 0.63789 0.05162 0.6388 0.05278 C 0.63972 0.05393 0.64115 0.05463 0.64219 0.05579 C 0.64636 0.05532 0.65065 0.05579 0.65469 0.05416 C 0.65612 0.0537 0.6569 0.05116 0.65808 0.04977 C 0.65964 0.04815 0.66146 0.04676 0.66289 0.04537 C 0.66393 0.03981 0.66511 0.03333 0.6655 0.02754 C 0.66589 0.02222 0.66576 0.01666 0.66641 0.01134 C 0.66667 0.00949 0.66758 0.00833 0.6681 0.00671 C 0.66849 0.00532 0.66862 0.00393 0.66888 0.00231 C 0.66927 0.00046 0.6694 -0.00162 0.66979 -0.00347 C 0.67018 -0.00648 0.67084 -0.00949 0.67136 -0.0125 C 0.67175 -0.01482 0.67175 -0.01759 0.67227 -0.01991 C 0.67292 -0.02292 0.67396 -0.0257 0.67474 -0.02871 C 0.67969 -0.0507 0.67344 -0.02709 0.678 -0.04352 C 0.67748 -0.01296 0.67643 0.01759 0.67643 0.04838 C 0.67643 0.06111 0.67422 0.0206 0.678 0.00972 C 0.67995 0.0044 0.68477 0.01366 0.68802 0.01574 C 0.68972 0.02153 0.69089 0.02546 0.69219 0.03194 C 0.69258 0.03379 0.69271 0.03588 0.6931 0.03796 C 0.69336 0.03935 0.69362 0.04097 0.69388 0.04236 C 0.69427 0.04907 0.69466 0.05903 0.69558 0.06597 C 0.69597 0.06967 0.69623 0.07338 0.69727 0.07639 C 0.69753 0.07801 0.69896 0.07847 0.69974 0.0794 L 0.72305 0.06898 C 0.72448 0.06852 0.7267 0.06991 0.72722 0.06759 C 0.72813 0.06296 0.7267 0.05764 0.72643 0.05278 C 0.7267 0.04236 0.72683 0.03194 0.72722 0.02153 C 0.72735 0.01666 0.72774 0.00185 0.72813 0.00671 C 0.72917 0.02592 0.72917 0.04537 0.72943 0.06458 C 0.73164 0.06412 0.74089 0.06412 0.7431 0.05717 C 0.74375 0.05463 0.74362 0.05116 0.74375 0.04838 C 0.74414 0.03194 0.74375 0.01551 0.74453 -0.0007 C 0.74545 -0.01273 0.7487 -0.00116 0.74896 -0.0007 C 0.74974 0.00486 0.75078 0.01018 0.75143 0.01574 C 0.75196 0.02199 0.7517 0.04143 0.75222 0.03495 C 0.75795 -0.04005 0.75039 0.00139 0.75469 -0.0213 C 0.75951 -0.01898 0.76485 -0.01898 0.76888 -0.01389 C 0.77084 -0.01158 0.76953 -0.00579 0.77032 -0.00209 C 0.77149 0.00139 0.77331 0.00393 0.77474 0.00671 C 0.77474 0.01528 0.77526 0.02361 0.77552 0.03194 C 0.77565 0.03958 0.77513 0.04583 0.77813 0.05116 C 0.77878 0.05254 0.77969 0.05324 0.7806 0.05416 C 0.78672 0.05278 0.79284 0.05208 0.79883 0.04977 C 0.80052 0.04907 0.80209 0.04583 0.80391 0.04537 C 0.81107 0.04305 0.81836 0.04236 0.82539 0.04097 C 0.8263 0.03889 0.82722 0.03704 0.82813 0.03495 C 0.82865 0.03356 0.82982 0.03217 0.82969 0.03055 C 0.82943 0.0206 0.82839 0.01065 0.82722 0.00092 C 0.82696 -0.00093 0.8263 -0.00232 0.82539 -0.00347 C 0.82422 -0.00556 0.82149 -0.00695 0.81979 -0.0081 C 0.81914 -0.00949 0.81888 -0.01134 0.8181 -0.0125 C 0.81446 -0.01783 0.81198 -0.01482 0.80729 -0.01389 C 0.80638 -0.00996 0.8056 -0.00602 0.80469 -0.00209 C 0.80417 1.85185E-6 0.80326 0.00162 0.80313 0.00393 C 0.80261 0.00717 0.80235 0.01065 0.80222 0.01412 C 0.80235 0.02616 0.80196 0.03796 0.80313 0.04977 C 0.80326 0.05139 0.80469 0.05139 0.8056 0.05116 C 0.81393 0.05069 0.82227 0.0493 0.8306 0.04838 C 0.83034 0.03403 0.83073 -0.0088 0.82969 0.00532 C 0.828 0.02639 0.8293 0.04791 0.82891 0.06898 C 0.82891 0.0706 0.82865 0.08819 0.82722 0.09421 C 0.82617 0.09861 0.82461 0.09954 0.82305 0.10301 C 0.82136 0.10671 0.81966 0.1125 0.81719 0.11504 C 0.81563 0.11666 0.81393 0.1169 0.81211 0.11805 C 0.80808 0.11736 0.80378 0.11829 0.79974 0.11643 C 0.79883 0.11597 0.79883 0.11366 0.79883 0.11204 C 0.79909 0.10879 0.79974 0.10579 0.80052 0.10301 C 0.80352 0.09375 0.80469 0.09653 0.80886 0.08819 C 0.81563 0.07454 0.80638 0.08634 0.81563 0.07639 C 0.81641 0.07407 0.81706 0.07129 0.8181 0.06898 C 0.81875 0.06759 0.81992 0.06736 0.82058 0.06597 C 0.82097 0.06481 0.82071 0.0625 0.82136 0.06157 C 0.82279 0.05972 0.82461 0.05972 0.8263 0.05856 C 0.82839 0.05741 0.83034 0.05602 0.83229 0.05416 C 0.83555 0.05092 0.83529 0.04861 0.8388 0.04676 C 0.8405 0.04583 0.84284 0.04583 0.84479 0.04537 C 0.84766 0.04352 0.84636 0.04375 0.84896 0.04375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9" dur="8500" fill="hold"/>
                                        <p:tgtEl>
                                          <p:spTgt spid="4"/>
                                        </p:tgtEl>
                                        <p:attrNameLst>
                                          <p:attrName>ppt_x</p:attrName>
                                          <p:attrName>ppt_y</p:attrName>
                                        </p:attrNameLst>
                                      </p:cBhvr>
                                      <p:rCtr x="42747"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288941"/>
            </a:gs>
            <a:gs pos="100000">
              <a:srgbClr val="0270AF"/>
            </a:gs>
          </a:gsLst>
          <a:lin ang="5400000" scaled="1"/>
        </a:gradFill>
        <a:effectLst/>
      </p:bgPr>
    </p:bg>
    <p:spTree>
      <p:nvGrpSpPr>
        <p:cNvPr id="1" name=""/>
        <p:cNvGrpSpPr/>
        <p:nvPr/>
      </p:nvGrpSpPr>
      <p:grpSpPr>
        <a:xfrm>
          <a:off x="0" y="0"/>
          <a:ext cx="0" cy="0"/>
          <a:chOff x="0" y="0"/>
          <a:chExt cx="0" cy="0"/>
        </a:xfrm>
      </p:grpSpPr>
      <p:sp>
        <p:nvSpPr>
          <p:cNvPr id="26" name="Right Triangle 25">
            <a:extLst>
              <a:ext uri="{FF2B5EF4-FFF2-40B4-BE49-F238E27FC236}">
                <a16:creationId xmlns="" xmlns:a16="http://schemas.microsoft.com/office/drawing/2014/main" id="{6F90FB6E-E0BC-4089-B193-DC66C5F6B9CD}"/>
              </a:ext>
            </a:extLst>
          </p:cNvPr>
          <p:cNvSpPr/>
          <p:nvPr/>
        </p:nvSpPr>
        <p:spPr>
          <a:xfrm rot="10800000">
            <a:off x="8670965" y="3293"/>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4" name="Right Triangle 23">
            <a:extLst>
              <a:ext uri="{FF2B5EF4-FFF2-40B4-BE49-F238E27FC236}">
                <a16:creationId xmlns="" xmlns:a16="http://schemas.microsoft.com/office/drawing/2014/main" id="{3E61F770-2532-4502-8B65-41804F250BA8}"/>
              </a:ext>
            </a:extLst>
          </p:cNvPr>
          <p:cNvSpPr/>
          <p:nvPr/>
        </p:nvSpPr>
        <p:spPr>
          <a:xfrm>
            <a:off x="0" y="3336966"/>
            <a:ext cx="3521034" cy="3521034"/>
          </a:xfrm>
          <a:prstGeom prst="rtTriangle">
            <a:avLst/>
          </a:prstGeom>
          <a:solidFill>
            <a:schemeClr val="bg1">
              <a:lumMod val="8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 name="Rectangle 1">
            <a:extLst>
              <a:ext uri="{FF2B5EF4-FFF2-40B4-BE49-F238E27FC236}">
                <a16:creationId xmlns="" xmlns:a16="http://schemas.microsoft.com/office/drawing/2014/main" id="{10546991-C73D-470D-8637-EDDADFD965F9}"/>
              </a:ext>
            </a:extLst>
          </p:cNvPr>
          <p:cNvSpPr/>
          <p:nvPr/>
        </p:nvSpPr>
        <p:spPr>
          <a:xfrm>
            <a:off x="558309" y="348836"/>
            <a:ext cx="11075381" cy="6118759"/>
          </a:xfrm>
          <a:prstGeom prst="rect">
            <a:avLst/>
          </a:prstGeom>
          <a:solidFill>
            <a:schemeClr val="bg1"/>
          </a:solidFill>
          <a:ln w="38100">
            <a:solidFill>
              <a:schemeClr val="bg1"/>
            </a:solidFill>
          </a:ln>
          <a:effectLst>
            <a:outerShdw blurRad="165100" sx="104000" sy="104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22" name="TextBox 21">
            <a:extLst>
              <a:ext uri="{FF2B5EF4-FFF2-40B4-BE49-F238E27FC236}">
                <a16:creationId xmlns="" xmlns:a16="http://schemas.microsoft.com/office/drawing/2014/main" id="{27022076-C925-4809-A2D4-F01DE7FC9E41}"/>
              </a:ext>
            </a:extLst>
          </p:cNvPr>
          <p:cNvSpPr txBox="1"/>
          <p:nvPr/>
        </p:nvSpPr>
        <p:spPr>
          <a:xfrm rot="16200000" flipH="1">
            <a:off x="9023099" y="3247811"/>
            <a:ext cx="5817255" cy="461665"/>
          </a:xfrm>
          <a:prstGeom prst="rect">
            <a:avLst/>
          </a:prstGeom>
          <a:noFill/>
        </p:spPr>
        <p:txBody>
          <a:bodyPr wrap="square" rtlCol="0">
            <a:spAutoFit/>
          </a:bodyPr>
          <a:lstStyle/>
          <a:p>
            <a:pPr algn="ctr"/>
            <a:r>
              <a:rPr lang="vi-VN" sz="2400" dirty="0">
                <a:solidFill>
                  <a:prstClr val="white"/>
                </a:solidFill>
                <a:latin typeface="#9Slide03 AllRoundGothic" panose="020B0703020202020104" pitchFamily="34" charset="0"/>
              </a:rPr>
              <a:t>BÀI </a:t>
            </a:r>
            <a:r>
              <a:rPr lang="vi-VN" sz="2400" dirty="0" smtClean="0">
                <a:solidFill>
                  <a:prstClr val="white"/>
                </a:solidFill>
                <a:latin typeface="#9Slide03 AllRoundGothic" panose="020B0703020202020104" pitchFamily="34" charset="0"/>
              </a:rPr>
              <a:t>1 </a:t>
            </a:r>
            <a:r>
              <a:rPr lang="vi-VN" sz="2400" dirty="0">
                <a:solidFill>
                  <a:prstClr val="white"/>
                </a:solidFill>
                <a:latin typeface="#9Slide03 AllRoundGothic" panose="020B0703020202020104" pitchFamily="34" charset="0"/>
              </a:rPr>
              <a:t>– VẬT LÍ 9 -------</a:t>
            </a:r>
          </a:p>
        </p:txBody>
      </p:sp>
      <p:sp>
        <p:nvSpPr>
          <p:cNvPr id="10" name="Flowchart: Connector 9">
            <a:extLst>
              <a:ext uri="{FF2B5EF4-FFF2-40B4-BE49-F238E27FC236}">
                <a16:creationId xmlns="" xmlns:a16="http://schemas.microsoft.com/office/drawing/2014/main" id="{7CE9DD64-3661-482C-8C4C-5CEDFB40B530}"/>
              </a:ext>
            </a:extLst>
          </p:cNvPr>
          <p:cNvSpPr/>
          <p:nvPr/>
        </p:nvSpPr>
        <p:spPr>
          <a:xfrm rot="10800000">
            <a:off x="817053" y="440068"/>
            <a:ext cx="2650180" cy="2731873"/>
          </a:xfrm>
          <a:prstGeom prst="flowChartConnector">
            <a:avLst/>
          </a:prstGeom>
          <a:gradFill flip="none" rotWithShape="1">
            <a:gsLst>
              <a:gs pos="0">
                <a:schemeClr val="accent3">
                  <a:lumMod val="5000"/>
                  <a:lumOff val="95000"/>
                </a:schemeClr>
              </a:gs>
              <a:gs pos="100000">
                <a:schemeClr val="accent3">
                  <a:lumMod val="30000"/>
                  <a:lumOff val="70000"/>
                </a:schemeClr>
              </a:gs>
            </a:gsLst>
            <a:lin ang="5400000" scaled="1"/>
            <a:tileRect/>
          </a:gradFill>
          <a:ln w="38100">
            <a:gradFill flip="none" rotWithShape="1">
              <a:gsLst>
                <a:gs pos="0">
                  <a:schemeClr val="bg1"/>
                </a:gs>
                <a:gs pos="93000">
                  <a:schemeClr val="accent3">
                    <a:lumMod val="30000"/>
                    <a:lumOff val="70000"/>
                  </a:schemeClr>
                </a:gs>
              </a:gsLst>
              <a:lin ang="8100000" scaled="1"/>
              <a:tileRect/>
            </a:gradFill>
          </a:ln>
          <a:effectLst>
            <a:outerShdw blurRad="533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Connector 11">
            <a:extLst>
              <a:ext uri="{FF2B5EF4-FFF2-40B4-BE49-F238E27FC236}">
                <a16:creationId xmlns="" xmlns:a16="http://schemas.microsoft.com/office/drawing/2014/main" id="{97E3ACE3-9FC4-4EFB-AFCC-894A83A581EA}"/>
              </a:ext>
            </a:extLst>
          </p:cNvPr>
          <p:cNvSpPr/>
          <p:nvPr/>
        </p:nvSpPr>
        <p:spPr>
          <a:xfrm rot="10800000">
            <a:off x="711540" y="2290588"/>
            <a:ext cx="979208" cy="996539"/>
          </a:xfrm>
          <a:prstGeom prst="flowChartConnector">
            <a:avLst/>
          </a:prstGeom>
          <a:gradFill flip="none" rotWithShape="1">
            <a:gsLst>
              <a:gs pos="0">
                <a:schemeClr val="accent3">
                  <a:lumMod val="5000"/>
                  <a:lumOff val="95000"/>
                </a:schemeClr>
              </a:gs>
              <a:gs pos="100000">
                <a:schemeClr val="accent3">
                  <a:lumMod val="30000"/>
                  <a:lumOff val="70000"/>
                </a:schemeClr>
              </a:gs>
            </a:gsLst>
            <a:lin ang="5400000" scaled="1"/>
            <a:tileRect/>
          </a:gradFill>
          <a:ln w="38100">
            <a:gradFill flip="none" rotWithShape="1">
              <a:gsLst>
                <a:gs pos="0">
                  <a:schemeClr val="bg1"/>
                </a:gs>
                <a:gs pos="93000">
                  <a:schemeClr val="accent3">
                    <a:lumMod val="30000"/>
                    <a:lumOff val="70000"/>
                  </a:schemeClr>
                </a:gs>
              </a:gsLst>
              <a:lin ang="8100000" scaled="1"/>
              <a:tileRect/>
            </a:gradFill>
          </a:ln>
          <a:effectLst>
            <a:outerShdw blurRad="533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a:extLst>
              <a:ext uri="{FF2B5EF4-FFF2-40B4-BE49-F238E27FC236}">
                <a16:creationId xmlns="" xmlns:a16="http://schemas.microsoft.com/office/drawing/2014/main" id="{107B0004-1C8B-4008-A83F-565731650E83}"/>
              </a:ext>
            </a:extLst>
          </p:cNvPr>
          <p:cNvSpPr txBox="1"/>
          <p:nvPr/>
        </p:nvSpPr>
        <p:spPr>
          <a:xfrm>
            <a:off x="747529" y="1348311"/>
            <a:ext cx="2789225" cy="830997"/>
          </a:xfrm>
          <a:prstGeom prst="rect">
            <a:avLst/>
          </a:prstGeom>
          <a:noFill/>
        </p:spPr>
        <p:txBody>
          <a:bodyPr wrap="square" rtlCol="0">
            <a:spAutoFit/>
          </a:bodyPr>
          <a:lstStyle/>
          <a:p>
            <a:r>
              <a:rPr lang="en-US" sz="4800" dirty="0" smtClean="0">
                <a:solidFill>
                  <a:srgbClr val="0270AF"/>
                </a:solidFill>
                <a:latin typeface="Myriad Pro Black Cond" panose="020B0806030403020204" pitchFamily="34" charset="0"/>
              </a:rPr>
              <a:t>THÍ NGHIỆM</a:t>
            </a:r>
            <a:endParaRPr lang="vi-VN" sz="4800" dirty="0">
              <a:solidFill>
                <a:srgbClr val="0270AF"/>
              </a:solidFill>
              <a:latin typeface="Myriad Pro Black Cond" panose="020B0806030403020204" pitchFamily="34" charset="0"/>
            </a:endParaRPr>
          </a:p>
        </p:txBody>
      </p:sp>
      <p:pic>
        <p:nvPicPr>
          <p:cNvPr id="230" name="Picture 26" descr="n3"/>
          <p:cNvPicPr>
            <a:picLocks noChangeAspect="1" noChangeArrowheads="1"/>
          </p:cNvPicPr>
          <p:nvPr/>
        </p:nvPicPr>
        <p:blipFill>
          <a:blip r:embed="rId2"/>
          <a:srcRect/>
          <a:stretch>
            <a:fillRect/>
          </a:stretch>
        </p:blipFill>
        <p:spPr bwMode="auto">
          <a:xfrm>
            <a:off x="2297391" y="6030334"/>
            <a:ext cx="7924800" cy="381000"/>
          </a:xfrm>
          <a:prstGeom prst="rect">
            <a:avLst/>
          </a:prstGeom>
          <a:noFill/>
        </p:spPr>
      </p:pic>
      <p:pic>
        <p:nvPicPr>
          <p:cNvPr id="231" name="Picture 37" descr="EARTH"/>
          <p:cNvPicPr>
            <a:picLocks noChangeAspect="1" noChangeArrowheads="1" noCrop="1"/>
          </p:cNvPicPr>
          <p:nvPr/>
        </p:nvPicPr>
        <p:blipFill>
          <a:blip r:embed="rId3"/>
          <a:srcRect/>
          <a:stretch>
            <a:fillRect/>
          </a:stretch>
        </p:blipFill>
        <p:spPr bwMode="auto">
          <a:xfrm>
            <a:off x="9231591" y="2220335"/>
            <a:ext cx="838200" cy="792163"/>
          </a:xfrm>
          <a:prstGeom prst="rect">
            <a:avLst/>
          </a:prstGeom>
          <a:noFill/>
          <a:ln w="9525">
            <a:noFill/>
            <a:miter lim="800000"/>
            <a:headEnd/>
            <a:tailEnd/>
          </a:ln>
        </p:spPr>
      </p:pic>
      <p:pic>
        <p:nvPicPr>
          <p:cNvPr id="232" name="Picture 122" descr="EARTH"/>
          <p:cNvPicPr>
            <a:picLocks noChangeAspect="1" noChangeArrowheads="1" noCrop="1"/>
          </p:cNvPicPr>
          <p:nvPr/>
        </p:nvPicPr>
        <p:blipFill>
          <a:blip r:embed="rId3"/>
          <a:srcRect/>
          <a:stretch>
            <a:fillRect/>
          </a:stretch>
        </p:blipFill>
        <p:spPr bwMode="auto">
          <a:xfrm>
            <a:off x="1992591" y="2220335"/>
            <a:ext cx="838200" cy="792163"/>
          </a:xfrm>
          <a:prstGeom prst="rect">
            <a:avLst/>
          </a:prstGeom>
          <a:noFill/>
          <a:ln w="9525">
            <a:noFill/>
            <a:miter lim="800000"/>
            <a:headEnd/>
            <a:tailEnd/>
          </a:ln>
        </p:spPr>
      </p:pic>
      <p:grpSp>
        <p:nvGrpSpPr>
          <p:cNvPr id="233" name="Group 287"/>
          <p:cNvGrpSpPr>
            <a:grpSpLocks/>
          </p:cNvGrpSpPr>
          <p:nvPr/>
        </p:nvGrpSpPr>
        <p:grpSpPr bwMode="auto">
          <a:xfrm>
            <a:off x="4692930" y="4911147"/>
            <a:ext cx="708025" cy="652462"/>
            <a:chOff x="3120" y="1968"/>
            <a:chExt cx="576" cy="400"/>
          </a:xfrm>
        </p:grpSpPr>
        <p:sp>
          <p:nvSpPr>
            <p:cNvPr id="234" name="Line 288"/>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235" name="Line 289"/>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236" name="Line 282"/>
          <p:cNvSpPr>
            <a:spLocks noChangeShapeType="1"/>
          </p:cNvSpPr>
          <p:nvPr/>
        </p:nvSpPr>
        <p:spPr bwMode="auto">
          <a:xfrm>
            <a:off x="5243791" y="2148898"/>
            <a:ext cx="0" cy="2414587"/>
          </a:xfrm>
          <a:prstGeom prst="line">
            <a:avLst/>
          </a:prstGeom>
          <a:noFill/>
          <a:ln w="57150">
            <a:solidFill>
              <a:srgbClr val="660033"/>
            </a:solidFill>
            <a:round/>
            <a:headEnd/>
            <a:tailEnd/>
          </a:ln>
          <a:effectLst/>
        </p:spPr>
        <p:txBody>
          <a:bodyPr/>
          <a:lstStyle/>
          <a:p>
            <a:endParaRPr lang="en-US"/>
          </a:p>
        </p:txBody>
      </p:sp>
      <p:sp>
        <p:nvSpPr>
          <p:cNvPr id="237" name="Line 283"/>
          <p:cNvSpPr>
            <a:spLocks noChangeShapeType="1"/>
          </p:cNvSpPr>
          <p:nvPr/>
        </p:nvSpPr>
        <p:spPr bwMode="auto">
          <a:xfrm flipH="1">
            <a:off x="10374591" y="2148897"/>
            <a:ext cx="0" cy="3065462"/>
          </a:xfrm>
          <a:prstGeom prst="line">
            <a:avLst/>
          </a:prstGeom>
          <a:noFill/>
          <a:ln w="57150">
            <a:solidFill>
              <a:srgbClr val="660033"/>
            </a:solidFill>
            <a:round/>
            <a:headEnd/>
            <a:tailEnd/>
          </a:ln>
          <a:effectLst/>
        </p:spPr>
        <p:txBody>
          <a:bodyPr/>
          <a:lstStyle/>
          <a:p>
            <a:endParaRPr lang="en-US"/>
          </a:p>
        </p:txBody>
      </p:sp>
      <p:sp>
        <p:nvSpPr>
          <p:cNvPr id="238" name="Line 295"/>
          <p:cNvSpPr>
            <a:spLocks noChangeShapeType="1"/>
          </p:cNvSpPr>
          <p:nvPr/>
        </p:nvSpPr>
        <p:spPr bwMode="auto">
          <a:xfrm>
            <a:off x="5218391" y="2148897"/>
            <a:ext cx="909638" cy="0"/>
          </a:xfrm>
          <a:prstGeom prst="line">
            <a:avLst/>
          </a:prstGeom>
          <a:noFill/>
          <a:ln w="57150">
            <a:solidFill>
              <a:srgbClr val="660033"/>
            </a:solidFill>
            <a:round/>
            <a:headEnd/>
            <a:tailEnd type="oval" w="med" len="med"/>
          </a:ln>
          <a:effectLst/>
        </p:spPr>
        <p:txBody>
          <a:bodyPr/>
          <a:lstStyle/>
          <a:p>
            <a:endParaRPr lang="en-US"/>
          </a:p>
        </p:txBody>
      </p:sp>
      <p:sp>
        <p:nvSpPr>
          <p:cNvPr id="239" name="Line 296"/>
          <p:cNvSpPr>
            <a:spLocks noChangeShapeType="1"/>
          </p:cNvSpPr>
          <p:nvPr/>
        </p:nvSpPr>
        <p:spPr bwMode="auto">
          <a:xfrm>
            <a:off x="8133041" y="2148897"/>
            <a:ext cx="2241550" cy="0"/>
          </a:xfrm>
          <a:prstGeom prst="line">
            <a:avLst/>
          </a:prstGeom>
          <a:noFill/>
          <a:ln w="57150">
            <a:solidFill>
              <a:srgbClr val="660033"/>
            </a:solidFill>
            <a:round/>
            <a:headEnd type="oval" w="med" len="med"/>
            <a:tailEnd/>
          </a:ln>
          <a:effectLst/>
        </p:spPr>
        <p:txBody>
          <a:bodyPr/>
          <a:lstStyle/>
          <a:p>
            <a:endParaRPr lang="en-US"/>
          </a:p>
        </p:txBody>
      </p:sp>
      <p:sp>
        <p:nvSpPr>
          <p:cNvPr id="240" name="Line 298"/>
          <p:cNvSpPr>
            <a:spLocks noChangeShapeType="1"/>
          </p:cNvSpPr>
          <p:nvPr/>
        </p:nvSpPr>
        <p:spPr bwMode="auto">
          <a:xfrm>
            <a:off x="5667654" y="2148897"/>
            <a:ext cx="0" cy="2347912"/>
          </a:xfrm>
          <a:prstGeom prst="line">
            <a:avLst/>
          </a:prstGeom>
          <a:noFill/>
          <a:ln w="57150">
            <a:solidFill>
              <a:srgbClr val="660033"/>
            </a:solidFill>
            <a:round/>
            <a:headEnd/>
            <a:tailEnd/>
          </a:ln>
          <a:effectLst/>
        </p:spPr>
        <p:txBody>
          <a:bodyPr/>
          <a:lstStyle/>
          <a:p>
            <a:endParaRPr lang="en-US"/>
          </a:p>
        </p:txBody>
      </p:sp>
      <p:sp>
        <p:nvSpPr>
          <p:cNvPr id="241" name="Line 299"/>
          <p:cNvSpPr>
            <a:spLocks noChangeShapeType="1"/>
          </p:cNvSpPr>
          <p:nvPr/>
        </p:nvSpPr>
        <p:spPr bwMode="auto">
          <a:xfrm>
            <a:off x="8506104" y="2148897"/>
            <a:ext cx="0" cy="2347912"/>
          </a:xfrm>
          <a:prstGeom prst="line">
            <a:avLst/>
          </a:prstGeom>
          <a:noFill/>
          <a:ln w="57150">
            <a:solidFill>
              <a:srgbClr val="660033"/>
            </a:solidFill>
            <a:round/>
            <a:headEnd/>
            <a:tailEnd/>
          </a:ln>
          <a:effectLst/>
        </p:spPr>
        <p:txBody>
          <a:bodyPr/>
          <a:lstStyle/>
          <a:p>
            <a:endParaRPr lang="en-US"/>
          </a:p>
        </p:txBody>
      </p:sp>
      <p:sp>
        <p:nvSpPr>
          <p:cNvPr id="242" name="Line 280"/>
          <p:cNvSpPr>
            <a:spLocks noChangeShapeType="1"/>
          </p:cNvSpPr>
          <p:nvPr/>
        </p:nvSpPr>
        <p:spPr bwMode="auto">
          <a:xfrm>
            <a:off x="2953030" y="5214359"/>
            <a:ext cx="2092325" cy="0"/>
          </a:xfrm>
          <a:prstGeom prst="line">
            <a:avLst/>
          </a:prstGeom>
          <a:noFill/>
          <a:ln w="57150">
            <a:solidFill>
              <a:srgbClr val="660033"/>
            </a:solidFill>
            <a:round/>
            <a:headEnd/>
            <a:tailEnd type="oval" w="med" len="med"/>
          </a:ln>
          <a:effectLst/>
        </p:spPr>
        <p:txBody>
          <a:bodyPr/>
          <a:lstStyle/>
          <a:p>
            <a:endParaRPr lang="en-US"/>
          </a:p>
        </p:txBody>
      </p:sp>
      <p:sp>
        <p:nvSpPr>
          <p:cNvPr id="243" name="Line 281"/>
          <p:cNvSpPr>
            <a:spLocks noChangeShapeType="1"/>
          </p:cNvSpPr>
          <p:nvPr/>
        </p:nvSpPr>
        <p:spPr bwMode="auto">
          <a:xfrm>
            <a:off x="8879167" y="5214359"/>
            <a:ext cx="1495425" cy="0"/>
          </a:xfrm>
          <a:prstGeom prst="line">
            <a:avLst/>
          </a:prstGeom>
          <a:noFill/>
          <a:ln w="57150">
            <a:solidFill>
              <a:srgbClr val="660033"/>
            </a:solidFill>
            <a:round/>
            <a:headEnd type="oval" w="med" len="med"/>
            <a:tailEnd/>
          </a:ln>
          <a:effectLst/>
        </p:spPr>
        <p:txBody>
          <a:bodyPr/>
          <a:lstStyle/>
          <a:p>
            <a:endParaRPr lang="en-US"/>
          </a:p>
        </p:txBody>
      </p:sp>
      <p:sp>
        <p:nvSpPr>
          <p:cNvPr id="244" name="Text Box 284"/>
          <p:cNvSpPr txBox="1">
            <a:spLocks noChangeArrowheads="1"/>
          </p:cNvSpPr>
          <p:nvPr/>
        </p:nvSpPr>
        <p:spPr bwMode="auto">
          <a:xfrm>
            <a:off x="6413780" y="4823835"/>
            <a:ext cx="598487"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245" name="Text Box 285"/>
          <p:cNvSpPr txBox="1">
            <a:spLocks noChangeArrowheads="1"/>
          </p:cNvSpPr>
          <p:nvPr/>
        </p:nvSpPr>
        <p:spPr bwMode="auto">
          <a:xfrm>
            <a:off x="8782329" y="4823835"/>
            <a:ext cx="595312"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246" name="Line 286"/>
          <p:cNvSpPr>
            <a:spLocks noChangeShapeType="1"/>
          </p:cNvSpPr>
          <p:nvPr/>
        </p:nvSpPr>
        <p:spPr bwMode="auto">
          <a:xfrm rot="1070359" flipV="1">
            <a:off x="5369205" y="2475922"/>
            <a:ext cx="484187" cy="11112"/>
          </a:xfrm>
          <a:prstGeom prst="line">
            <a:avLst/>
          </a:prstGeom>
          <a:noFill/>
          <a:ln w="28575">
            <a:solidFill>
              <a:schemeClr val="bg1"/>
            </a:solidFill>
            <a:round/>
            <a:headEnd type="stealth" w="sm" len="lg"/>
            <a:tailEnd type="stealth" w="sm" len="lg"/>
          </a:ln>
          <a:effectLst/>
        </p:spPr>
        <p:txBody>
          <a:bodyPr/>
          <a:lstStyle/>
          <a:p>
            <a:endParaRPr lang="en-US"/>
          </a:p>
        </p:txBody>
      </p:sp>
      <p:sp>
        <p:nvSpPr>
          <p:cNvPr id="247" name="Line 290"/>
          <p:cNvSpPr>
            <a:spLocks noChangeShapeType="1"/>
          </p:cNvSpPr>
          <p:nvPr/>
        </p:nvSpPr>
        <p:spPr bwMode="auto">
          <a:xfrm flipH="1" flipV="1">
            <a:off x="5369204" y="2541010"/>
            <a:ext cx="298450" cy="155575"/>
          </a:xfrm>
          <a:prstGeom prst="line">
            <a:avLst/>
          </a:prstGeom>
          <a:noFill/>
          <a:ln w="9525">
            <a:solidFill>
              <a:schemeClr val="bg1"/>
            </a:solidFill>
            <a:round/>
            <a:headEnd/>
            <a:tailEnd type="triangle" w="med" len="med"/>
          </a:ln>
          <a:effectLst/>
        </p:spPr>
        <p:txBody>
          <a:bodyPr/>
          <a:lstStyle/>
          <a:p>
            <a:endParaRPr lang="en-US"/>
          </a:p>
        </p:txBody>
      </p:sp>
      <p:grpSp>
        <p:nvGrpSpPr>
          <p:cNvPr id="248" name="Group 432"/>
          <p:cNvGrpSpPr>
            <a:grpSpLocks/>
          </p:cNvGrpSpPr>
          <p:nvPr/>
        </p:nvGrpSpPr>
        <p:grpSpPr bwMode="auto">
          <a:xfrm>
            <a:off x="2678391" y="3061709"/>
            <a:ext cx="2241550" cy="1689100"/>
            <a:chOff x="672" y="2210"/>
            <a:chExt cx="1412" cy="1064"/>
          </a:xfrm>
        </p:grpSpPr>
        <p:sp>
          <p:nvSpPr>
            <p:cNvPr id="249" name="Rectangle 239"/>
            <p:cNvSpPr>
              <a:spLocks noChangeArrowheads="1"/>
            </p:cNvSpPr>
            <p:nvPr/>
          </p:nvSpPr>
          <p:spPr bwMode="auto">
            <a:xfrm>
              <a:off x="703" y="2210"/>
              <a:ext cx="1359" cy="1021"/>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250" name="AutoShape 240"/>
            <p:cNvSpPr>
              <a:spLocks noChangeArrowheads="1"/>
            </p:cNvSpPr>
            <p:nvPr/>
          </p:nvSpPr>
          <p:spPr bwMode="auto">
            <a:xfrm>
              <a:off x="792" y="3089"/>
              <a:ext cx="128" cy="10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251" name="Rectangle 241"/>
            <p:cNvSpPr>
              <a:spLocks noChangeArrowheads="1"/>
            </p:cNvSpPr>
            <p:nvPr/>
          </p:nvSpPr>
          <p:spPr bwMode="auto">
            <a:xfrm>
              <a:off x="672" y="2210"/>
              <a:ext cx="1359" cy="1021"/>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252" name="Rectangle 242"/>
            <p:cNvSpPr>
              <a:spLocks noChangeArrowheads="1"/>
            </p:cNvSpPr>
            <p:nvPr/>
          </p:nvSpPr>
          <p:spPr bwMode="auto">
            <a:xfrm>
              <a:off x="672" y="2210"/>
              <a:ext cx="1412" cy="1021"/>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253" name="Oval 243"/>
            <p:cNvSpPr>
              <a:spLocks noChangeArrowheads="1"/>
            </p:cNvSpPr>
            <p:nvPr/>
          </p:nvSpPr>
          <p:spPr bwMode="auto">
            <a:xfrm>
              <a:off x="813" y="2292"/>
              <a:ext cx="1057" cy="881"/>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254" name="Arc 244"/>
            <p:cNvSpPr>
              <a:spLocks/>
            </p:cNvSpPr>
            <p:nvPr/>
          </p:nvSpPr>
          <p:spPr bwMode="auto">
            <a:xfrm rot="6681726" flipH="1">
              <a:off x="1209" y="2241"/>
              <a:ext cx="362" cy="704"/>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255" name="Text Box 245"/>
            <p:cNvSpPr txBox="1">
              <a:spLocks noChangeArrowheads="1"/>
            </p:cNvSpPr>
            <p:nvPr/>
          </p:nvSpPr>
          <p:spPr bwMode="auto">
            <a:xfrm rot="19393140">
              <a:off x="982" y="2273"/>
              <a:ext cx="360"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256" name="Line 246"/>
            <p:cNvSpPr>
              <a:spLocks noChangeShapeType="1"/>
            </p:cNvSpPr>
            <p:nvPr/>
          </p:nvSpPr>
          <p:spPr bwMode="auto">
            <a:xfrm rot="300000">
              <a:off x="1396" y="2413"/>
              <a:ext cx="0" cy="34"/>
            </a:xfrm>
            <a:prstGeom prst="line">
              <a:avLst/>
            </a:prstGeom>
            <a:noFill/>
            <a:ln w="6350">
              <a:solidFill>
                <a:srgbClr val="0000FF"/>
              </a:solidFill>
              <a:round/>
              <a:headEnd/>
              <a:tailEnd/>
            </a:ln>
            <a:effectLst/>
          </p:spPr>
          <p:txBody>
            <a:bodyPr/>
            <a:lstStyle/>
            <a:p>
              <a:endParaRPr lang="en-US"/>
            </a:p>
          </p:txBody>
        </p:sp>
        <p:sp>
          <p:nvSpPr>
            <p:cNvPr id="257" name="Line 247"/>
            <p:cNvSpPr>
              <a:spLocks noChangeShapeType="1"/>
            </p:cNvSpPr>
            <p:nvPr/>
          </p:nvSpPr>
          <p:spPr bwMode="auto">
            <a:xfrm rot="900000">
              <a:off x="1459" y="2422"/>
              <a:ext cx="0" cy="35"/>
            </a:xfrm>
            <a:prstGeom prst="line">
              <a:avLst/>
            </a:prstGeom>
            <a:noFill/>
            <a:ln w="6350">
              <a:solidFill>
                <a:srgbClr val="0000FF"/>
              </a:solidFill>
              <a:round/>
              <a:headEnd/>
              <a:tailEnd/>
            </a:ln>
            <a:effectLst/>
          </p:spPr>
          <p:txBody>
            <a:bodyPr/>
            <a:lstStyle/>
            <a:p>
              <a:endParaRPr lang="en-US"/>
            </a:p>
          </p:txBody>
        </p:sp>
        <p:sp>
          <p:nvSpPr>
            <p:cNvPr id="258" name="Line 248"/>
            <p:cNvSpPr>
              <a:spLocks noChangeShapeType="1"/>
            </p:cNvSpPr>
            <p:nvPr/>
          </p:nvSpPr>
          <p:spPr bwMode="auto">
            <a:xfrm rot="1500000">
              <a:off x="1515" y="2442"/>
              <a:ext cx="0" cy="81"/>
            </a:xfrm>
            <a:prstGeom prst="line">
              <a:avLst/>
            </a:prstGeom>
            <a:noFill/>
            <a:ln w="9525">
              <a:solidFill>
                <a:srgbClr val="FF0000"/>
              </a:solidFill>
              <a:round/>
              <a:headEnd/>
              <a:tailEnd/>
            </a:ln>
            <a:effectLst/>
          </p:spPr>
          <p:txBody>
            <a:bodyPr/>
            <a:lstStyle/>
            <a:p>
              <a:endParaRPr lang="en-US"/>
            </a:p>
          </p:txBody>
        </p:sp>
        <p:sp>
          <p:nvSpPr>
            <p:cNvPr id="259" name="Line 249"/>
            <p:cNvSpPr>
              <a:spLocks noChangeShapeType="1"/>
            </p:cNvSpPr>
            <p:nvPr/>
          </p:nvSpPr>
          <p:spPr bwMode="auto">
            <a:xfrm rot="2100000">
              <a:off x="1576" y="2473"/>
              <a:ext cx="0" cy="35"/>
            </a:xfrm>
            <a:prstGeom prst="line">
              <a:avLst/>
            </a:prstGeom>
            <a:noFill/>
            <a:ln w="6350">
              <a:solidFill>
                <a:srgbClr val="0000FF"/>
              </a:solidFill>
              <a:round/>
              <a:headEnd/>
              <a:tailEnd/>
            </a:ln>
            <a:effectLst/>
          </p:spPr>
          <p:txBody>
            <a:bodyPr/>
            <a:lstStyle/>
            <a:p>
              <a:endParaRPr lang="en-US"/>
            </a:p>
          </p:txBody>
        </p:sp>
        <p:sp>
          <p:nvSpPr>
            <p:cNvPr id="260" name="Line 250"/>
            <p:cNvSpPr>
              <a:spLocks noChangeShapeType="1"/>
            </p:cNvSpPr>
            <p:nvPr/>
          </p:nvSpPr>
          <p:spPr bwMode="auto">
            <a:xfrm rot="2700000">
              <a:off x="1627" y="2506"/>
              <a:ext cx="0" cy="44"/>
            </a:xfrm>
            <a:prstGeom prst="line">
              <a:avLst/>
            </a:prstGeom>
            <a:noFill/>
            <a:ln w="6350">
              <a:solidFill>
                <a:srgbClr val="0000FF"/>
              </a:solidFill>
              <a:round/>
              <a:headEnd/>
              <a:tailEnd/>
            </a:ln>
            <a:effectLst/>
          </p:spPr>
          <p:txBody>
            <a:bodyPr/>
            <a:lstStyle/>
            <a:p>
              <a:endParaRPr lang="en-US"/>
            </a:p>
          </p:txBody>
        </p:sp>
        <p:sp>
          <p:nvSpPr>
            <p:cNvPr id="261" name="Line 251"/>
            <p:cNvSpPr>
              <a:spLocks noChangeShapeType="1"/>
            </p:cNvSpPr>
            <p:nvPr/>
          </p:nvSpPr>
          <p:spPr bwMode="auto">
            <a:xfrm rot="18900000">
              <a:off x="1091" y="2509"/>
              <a:ext cx="0" cy="36"/>
            </a:xfrm>
            <a:prstGeom prst="line">
              <a:avLst/>
            </a:prstGeom>
            <a:noFill/>
            <a:ln w="6350">
              <a:solidFill>
                <a:srgbClr val="0000FF"/>
              </a:solidFill>
              <a:round/>
              <a:headEnd/>
              <a:tailEnd/>
            </a:ln>
            <a:effectLst/>
          </p:spPr>
          <p:txBody>
            <a:bodyPr/>
            <a:lstStyle/>
            <a:p>
              <a:endParaRPr lang="en-US"/>
            </a:p>
          </p:txBody>
        </p:sp>
        <p:sp>
          <p:nvSpPr>
            <p:cNvPr id="262" name="Line 252"/>
            <p:cNvSpPr>
              <a:spLocks noChangeShapeType="1"/>
            </p:cNvSpPr>
            <p:nvPr/>
          </p:nvSpPr>
          <p:spPr bwMode="auto">
            <a:xfrm rot="19500000">
              <a:off x="1142" y="2475"/>
              <a:ext cx="0" cy="34"/>
            </a:xfrm>
            <a:prstGeom prst="line">
              <a:avLst/>
            </a:prstGeom>
            <a:noFill/>
            <a:ln w="6350">
              <a:solidFill>
                <a:srgbClr val="0000FF"/>
              </a:solidFill>
              <a:round/>
              <a:headEnd/>
              <a:tailEnd/>
            </a:ln>
            <a:effectLst/>
          </p:spPr>
          <p:txBody>
            <a:bodyPr/>
            <a:lstStyle/>
            <a:p>
              <a:endParaRPr lang="en-US"/>
            </a:p>
          </p:txBody>
        </p:sp>
        <p:sp>
          <p:nvSpPr>
            <p:cNvPr id="263" name="Line 253"/>
            <p:cNvSpPr>
              <a:spLocks noChangeShapeType="1"/>
            </p:cNvSpPr>
            <p:nvPr/>
          </p:nvSpPr>
          <p:spPr bwMode="auto">
            <a:xfrm rot="20100000" flipH="1">
              <a:off x="1202" y="2443"/>
              <a:ext cx="4" cy="50"/>
            </a:xfrm>
            <a:prstGeom prst="line">
              <a:avLst/>
            </a:prstGeom>
            <a:noFill/>
            <a:ln w="9525">
              <a:solidFill>
                <a:srgbClr val="FF0000"/>
              </a:solidFill>
              <a:round/>
              <a:headEnd/>
              <a:tailEnd/>
            </a:ln>
            <a:effectLst/>
          </p:spPr>
          <p:txBody>
            <a:bodyPr/>
            <a:lstStyle/>
            <a:p>
              <a:endParaRPr lang="en-US"/>
            </a:p>
          </p:txBody>
        </p:sp>
        <p:sp>
          <p:nvSpPr>
            <p:cNvPr id="264" name="Line 254"/>
            <p:cNvSpPr>
              <a:spLocks noChangeShapeType="1"/>
            </p:cNvSpPr>
            <p:nvPr/>
          </p:nvSpPr>
          <p:spPr bwMode="auto">
            <a:xfrm rot="20700000">
              <a:off x="1257" y="2426"/>
              <a:ext cx="0" cy="36"/>
            </a:xfrm>
            <a:prstGeom prst="line">
              <a:avLst/>
            </a:prstGeom>
            <a:noFill/>
            <a:ln w="6350">
              <a:solidFill>
                <a:srgbClr val="0000FF"/>
              </a:solidFill>
              <a:round/>
              <a:headEnd/>
              <a:tailEnd/>
            </a:ln>
            <a:effectLst/>
          </p:spPr>
          <p:txBody>
            <a:bodyPr/>
            <a:lstStyle/>
            <a:p>
              <a:endParaRPr lang="en-US"/>
            </a:p>
          </p:txBody>
        </p:sp>
        <p:sp>
          <p:nvSpPr>
            <p:cNvPr id="265" name="Line 255"/>
            <p:cNvSpPr>
              <a:spLocks noChangeShapeType="1"/>
            </p:cNvSpPr>
            <p:nvPr/>
          </p:nvSpPr>
          <p:spPr bwMode="auto">
            <a:xfrm rot="21300000">
              <a:off x="1325" y="2414"/>
              <a:ext cx="0" cy="35"/>
            </a:xfrm>
            <a:prstGeom prst="line">
              <a:avLst/>
            </a:prstGeom>
            <a:noFill/>
            <a:ln w="6350">
              <a:solidFill>
                <a:srgbClr val="0000FF"/>
              </a:solidFill>
              <a:round/>
              <a:headEnd/>
              <a:tailEnd/>
            </a:ln>
            <a:effectLst/>
          </p:spPr>
          <p:txBody>
            <a:bodyPr/>
            <a:lstStyle/>
            <a:p>
              <a:endParaRPr lang="en-US"/>
            </a:p>
          </p:txBody>
        </p:sp>
        <p:sp>
          <p:nvSpPr>
            <p:cNvPr id="266" name="Line 256"/>
            <p:cNvSpPr>
              <a:spLocks noChangeShapeType="1"/>
            </p:cNvSpPr>
            <p:nvPr/>
          </p:nvSpPr>
          <p:spPr bwMode="auto">
            <a:xfrm rot="49500000">
              <a:off x="1028" y="2622"/>
              <a:ext cx="0" cy="106"/>
            </a:xfrm>
            <a:prstGeom prst="line">
              <a:avLst/>
            </a:prstGeom>
            <a:noFill/>
            <a:ln w="9525">
              <a:solidFill>
                <a:srgbClr val="FF0000"/>
              </a:solidFill>
              <a:round/>
              <a:headEnd/>
              <a:tailEnd/>
            </a:ln>
            <a:effectLst/>
          </p:spPr>
          <p:txBody>
            <a:bodyPr/>
            <a:lstStyle/>
            <a:p>
              <a:endParaRPr lang="en-US"/>
            </a:p>
          </p:txBody>
        </p:sp>
        <p:sp>
          <p:nvSpPr>
            <p:cNvPr id="267" name="Line 257"/>
            <p:cNvSpPr>
              <a:spLocks noChangeShapeType="1"/>
            </p:cNvSpPr>
            <p:nvPr/>
          </p:nvSpPr>
          <p:spPr bwMode="auto">
            <a:xfrm rot="39300000">
              <a:off x="1020" y="2597"/>
              <a:ext cx="0" cy="41"/>
            </a:xfrm>
            <a:prstGeom prst="line">
              <a:avLst/>
            </a:prstGeom>
            <a:noFill/>
            <a:ln w="6350">
              <a:solidFill>
                <a:srgbClr val="0000FF"/>
              </a:solidFill>
              <a:round/>
              <a:headEnd/>
              <a:tailEnd/>
            </a:ln>
            <a:effectLst/>
          </p:spPr>
          <p:txBody>
            <a:bodyPr/>
            <a:lstStyle/>
            <a:p>
              <a:endParaRPr lang="en-US"/>
            </a:p>
          </p:txBody>
        </p:sp>
        <p:sp>
          <p:nvSpPr>
            <p:cNvPr id="268" name="Line 258"/>
            <p:cNvSpPr>
              <a:spLocks noChangeShapeType="1"/>
            </p:cNvSpPr>
            <p:nvPr/>
          </p:nvSpPr>
          <p:spPr bwMode="auto">
            <a:xfrm rot="39900000">
              <a:off x="1051" y="2548"/>
              <a:ext cx="0" cy="41"/>
            </a:xfrm>
            <a:prstGeom prst="line">
              <a:avLst/>
            </a:prstGeom>
            <a:noFill/>
            <a:ln w="6350">
              <a:solidFill>
                <a:srgbClr val="0000FF"/>
              </a:solidFill>
              <a:round/>
              <a:headEnd/>
              <a:tailEnd/>
            </a:ln>
            <a:effectLst/>
          </p:spPr>
          <p:txBody>
            <a:bodyPr/>
            <a:lstStyle/>
            <a:p>
              <a:endParaRPr lang="en-US"/>
            </a:p>
          </p:txBody>
        </p:sp>
        <p:sp>
          <p:nvSpPr>
            <p:cNvPr id="269" name="Line 259"/>
            <p:cNvSpPr>
              <a:spLocks noChangeShapeType="1"/>
            </p:cNvSpPr>
            <p:nvPr/>
          </p:nvSpPr>
          <p:spPr bwMode="auto">
            <a:xfrm rot="3300000">
              <a:off x="1664" y="2549"/>
              <a:ext cx="0" cy="41"/>
            </a:xfrm>
            <a:prstGeom prst="line">
              <a:avLst/>
            </a:prstGeom>
            <a:noFill/>
            <a:ln w="6350">
              <a:solidFill>
                <a:srgbClr val="0000FF"/>
              </a:solidFill>
              <a:round/>
              <a:headEnd/>
              <a:tailEnd/>
            </a:ln>
            <a:effectLst/>
          </p:spPr>
          <p:txBody>
            <a:bodyPr/>
            <a:lstStyle/>
            <a:p>
              <a:endParaRPr lang="en-US"/>
            </a:p>
          </p:txBody>
        </p:sp>
        <p:sp>
          <p:nvSpPr>
            <p:cNvPr id="270" name="Line 260"/>
            <p:cNvSpPr>
              <a:spLocks noChangeShapeType="1"/>
            </p:cNvSpPr>
            <p:nvPr/>
          </p:nvSpPr>
          <p:spPr bwMode="auto">
            <a:xfrm rot="3900000">
              <a:off x="1696" y="2594"/>
              <a:ext cx="0" cy="41"/>
            </a:xfrm>
            <a:prstGeom prst="line">
              <a:avLst/>
            </a:prstGeom>
            <a:noFill/>
            <a:ln w="6350">
              <a:solidFill>
                <a:srgbClr val="0000FF"/>
              </a:solidFill>
              <a:round/>
              <a:headEnd/>
              <a:tailEnd/>
            </a:ln>
            <a:effectLst/>
          </p:spPr>
          <p:txBody>
            <a:bodyPr/>
            <a:lstStyle/>
            <a:p>
              <a:endParaRPr lang="en-US"/>
            </a:p>
          </p:txBody>
        </p:sp>
        <p:sp>
          <p:nvSpPr>
            <p:cNvPr id="271" name="Line 261"/>
            <p:cNvSpPr>
              <a:spLocks noChangeShapeType="1"/>
            </p:cNvSpPr>
            <p:nvPr/>
          </p:nvSpPr>
          <p:spPr bwMode="auto">
            <a:xfrm rot="4500000">
              <a:off x="1696" y="2628"/>
              <a:ext cx="0" cy="93"/>
            </a:xfrm>
            <a:prstGeom prst="line">
              <a:avLst/>
            </a:prstGeom>
            <a:noFill/>
            <a:ln w="9525">
              <a:solidFill>
                <a:srgbClr val="FF0000"/>
              </a:solidFill>
              <a:round/>
              <a:headEnd/>
              <a:tailEnd/>
            </a:ln>
            <a:effectLst/>
          </p:spPr>
          <p:txBody>
            <a:bodyPr/>
            <a:lstStyle/>
            <a:p>
              <a:endParaRPr lang="en-US"/>
            </a:p>
          </p:txBody>
        </p:sp>
        <p:sp>
          <p:nvSpPr>
            <p:cNvPr id="272" name="Text Box 262"/>
            <p:cNvSpPr txBox="1">
              <a:spLocks noChangeArrowheads="1"/>
            </p:cNvSpPr>
            <p:nvPr/>
          </p:nvSpPr>
          <p:spPr bwMode="auto">
            <a:xfrm rot="17403252">
              <a:off x="800" y="2559"/>
              <a:ext cx="271"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273" name="Text Box 263"/>
            <p:cNvSpPr txBox="1">
              <a:spLocks noChangeArrowheads="1"/>
            </p:cNvSpPr>
            <p:nvPr/>
          </p:nvSpPr>
          <p:spPr bwMode="auto">
            <a:xfrm rot="1500000">
              <a:off x="1389" y="2311"/>
              <a:ext cx="334" cy="212"/>
            </a:xfrm>
            <a:prstGeom prst="rect">
              <a:avLst/>
            </a:prstGeom>
            <a:noFill/>
            <a:ln w="12700">
              <a:noFill/>
              <a:miter lim="800000"/>
              <a:headEnd/>
              <a:tailEnd/>
            </a:ln>
            <a:effectLst/>
          </p:spPr>
          <p:txBody>
            <a:bodyPr>
              <a:spAutoFit/>
            </a:bodyPr>
            <a:lstStyle/>
            <a:p>
              <a:pPr algn="ctr"/>
              <a:r>
                <a:rPr lang="en-US" sz="1600"/>
                <a:t>1</a:t>
              </a:r>
            </a:p>
          </p:txBody>
        </p:sp>
        <p:sp>
          <p:nvSpPr>
            <p:cNvPr id="274" name="Text Box 264"/>
            <p:cNvSpPr txBox="1">
              <a:spLocks noChangeArrowheads="1"/>
            </p:cNvSpPr>
            <p:nvPr/>
          </p:nvSpPr>
          <p:spPr bwMode="auto">
            <a:xfrm rot="4500000">
              <a:off x="1609" y="2547"/>
              <a:ext cx="410" cy="212"/>
            </a:xfrm>
            <a:prstGeom prst="rect">
              <a:avLst/>
            </a:prstGeom>
            <a:noFill/>
            <a:ln w="12700">
              <a:noFill/>
              <a:miter lim="800000"/>
              <a:headEnd/>
              <a:tailEnd/>
            </a:ln>
            <a:effectLst/>
          </p:spPr>
          <p:txBody>
            <a:bodyPr>
              <a:spAutoFit/>
            </a:bodyPr>
            <a:lstStyle/>
            <a:p>
              <a:pPr algn="ctr"/>
              <a:r>
                <a:rPr lang="en-US" sz="1600"/>
                <a:t>1,5</a:t>
              </a:r>
            </a:p>
          </p:txBody>
        </p:sp>
        <p:sp>
          <p:nvSpPr>
            <p:cNvPr id="275" name="Text Box 265"/>
            <p:cNvSpPr txBox="1">
              <a:spLocks noChangeArrowheads="1"/>
            </p:cNvSpPr>
            <p:nvPr/>
          </p:nvSpPr>
          <p:spPr bwMode="auto">
            <a:xfrm>
              <a:off x="1067" y="2542"/>
              <a:ext cx="574" cy="231"/>
            </a:xfrm>
            <a:prstGeom prst="rect">
              <a:avLst/>
            </a:prstGeom>
            <a:noFill/>
            <a:ln w="9525">
              <a:noFill/>
              <a:miter lim="800000"/>
              <a:headEnd/>
              <a:tailEnd/>
            </a:ln>
            <a:effectLst/>
          </p:spPr>
          <p:txBody>
            <a:bodyPr>
              <a:spAutoFit/>
            </a:bodyPr>
            <a:lstStyle/>
            <a:p>
              <a:pPr algn="ctr"/>
              <a:r>
                <a:rPr lang="en-US"/>
                <a:t>A</a:t>
              </a:r>
            </a:p>
          </p:txBody>
        </p:sp>
        <p:sp>
          <p:nvSpPr>
            <p:cNvPr id="276" name="AutoShape 266"/>
            <p:cNvSpPr>
              <a:spLocks noChangeArrowheads="1"/>
            </p:cNvSpPr>
            <p:nvPr/>
          </p:nvSpPr>
          <p:spPr bwMode="auto">
            <a:xfrm rot="10800000">
              <a:off x="913" y="2405"/>
              <a:ext cx="887" cy="69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277" name="Rectangle 267"/>
            <p:cNvSpPr>
              <a:spLocks noChangeArrowheads="1"/>
            </p:cNvSpPr>
            <p:nvPr/>
          </p:nvSpPr>
          <p:spPr bwMode="auto">
            <a:xfrm>
              <a:off x="703" y="2799"/>
              <a:ext cx="1334" cy="411"/>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278" name="AutoShape 268"/>
            <p:cNvSpPr>
              <a:spLocks noChangeArrowheads="1"/>
            </p:cNvSpPr>
            <p:nvPr/>
          </p:nvSpPr>
          <p:spPr bwMode="auto">
            <a:xfrm>
              <a:off x="1326" y="2864"/>
              <a:ext cx="55" cy="46"/>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279" name="Group 269"/>
            <p:cNvGrpSpPr>
              <a:grpSpLocks/>
            </p:cNvGrpSpPr>
            <p:nvPr/>
          </p:nvGrpSpPr>
          <p:grpSpPr bwMode="auto">
            <a:xfrm>
              <a:off x="1306" y="2850"/>
              <a:ext cx="95" cy="38"/>
              <a:chOff x="2838" y="2415"/>
              <a:chExt cx="86" cy="40"/>
            </a:xfrm>
          </p:grpSpPr>
          <p:sp>
            <p:nvSpPr>
              <p:cNvPr id="291" name="Arc 270"/>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292" name="Freeform 271"/>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93" name="Freeform 272"/>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280" name="Oval 273"/>
            <p:cNvSpPr>
              <a:spLocks noChangeArrowheads="1"/>
            </p:cNvSpPr>
            <p:nvPr/>
          </p:nvSpPr>
          <p:spPr bwMode="auto">
            <a:xfrm>
              <a:off x="1330" y="2736"/>
              <a:ext cx="47" cy="39"/>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281" name="Oval 274"/>
            <p:cNvSpPr>
              <a:spLocks noChangeArrowheads="1"/>
            </p:cNvSpPr>
            <p:nvPr/>
          </p:nvSpPr>
          <p:spPr bwMode="auto">
            <a:xfrm>
              <a:off x="792" y="3089"/>
              <a:ext cx="121" cy="99"/>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2" name="Oval 275"/>
            <p:cNvSpPr>
              <a:spLocks noChangeArrowheads="1"/>
            </p:cNvSpPr>
            <p:nvPr/>
          </p:nvSpPr>
          <p:spPr bwMode="auto">
            <a:xfrm>
              <a:off x="1756" y="3089"/>
              <a:ext cx="121" cy="99"/>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83" name="Text Box 276"/>
            <p:cNvSpPr txBox="1">
              <a:spLocks noChangeArrowheads="1"/>
            </p:cNvSpPr>
            <p:nvPr/>
          </p:nvSpPr>
          <p:spPr bwMode="auto">
            <a:xfrm>
              <a:off x="813" y="2949"/>
              <a:ext cx="330"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284" name="Text Box 277"/>
            <p:cNvSpPr txBox="1">
              <a:spLocks noChangeArrowheads="1"/>
            </p:cNvSpPr>
            <p:nvPr/>
          </p:nvSpPr>
          <p:spPr bwMode="auto">
            <a:xfrm>
              <a:off x="1613" y="2908"/>
              <a:ext cx="330"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285" name="Text Box 278"/>
            <p:cNvSpPr txBox="1">
              <a:spLocks noChangeArrowheads="1"/>
            </p:cNvSpPr>
            <p:nvPr/>
          </p:nvSpPr>
          <p:spPr bwMode="auto">
            <a:xfrm>
              <a:off x="1237" y="2909"/>
              <a:ext cx="376"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286" name="Rectangle 279"/>
            <p:cNvSpPr>
              <a:spLocks noChangeArrowheads="1"/>
            </p:cNvSpPr>
            <p:nvPr/>
          </p:nvSpPr>
          <p:spPr bwMode="auto">
            <a:xfrm>
              <a:off x="703" y="2251"/>
              <a:ext cx="1342" cy="534"/>
            </a:xfrm>
            <a:prstGeom prst="rect">
              <a:avLst/>
            </a:prstGeom>
            <a:noFill/>
            <a:ln w="28575">
              <a:solidFill>
                <a:srgbClr val="0000CC"/>
              </a:solidFill>
              <a:miter lim="800000"/>
              <a:headEnd/>
              <a:tailEnd/>
            </a:ln>
            <a:effectLst/>
          </p:spPr>
          <p:txBody>
            <a:bodyPr wrap="none" anchor="ctr"/>
            <a:lstStyle/>
            <a:p>
              <a:pPr algn="ctr"/>
              <a:endParaRPr lang="vi-VN"/>
            </a:p>
          </p:txBody>
        </p:sp>
        <p:grpSp>
          <p:nvGrpSpPr>
            <p:cNvPr id="287" name="Group 291"/>
            <p:cNvGrpSpPr>
              <a:grpSpLocks/>
            </p:cNvGrpSpPr>
            <p:nvPr/>
          </p:nvGrpSpPr>
          <p:grpSpPr bwMode="auto">
            <a:xfrm rot="-1062720">
              <a:off x="1048" y="2580"/>
              <a:ext cx="581" cy="343"/>
              <a:chOff x="1680" y="1440"/>
              <a:chExt cx="592" cy="400"/>
            </a:xfrm>
          </p:grpSpPr>
          <p:sp>
            <p:nvSpPr>
              <p:cNvPr id="288" name="Oval 29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289" name="Line 29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290" name="Line 29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grpSp>
      <p:sp>
        <p:nvSpPr>
          <p:cNvPr id="294" name="Line 297"/>
          <p:cNvSpPr>
            <a:spLocks noChangeShapeType="1"/>
          </p:cNvSpPr>
          <p:nvPr/>
        </p:nvSpPr>
        <p:spPr bwMode="auto">
          <a:xfrm>
            <a:off x="5667654" y="5214359"/>
            <a:ext cx="97155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295" name="Line 300"/>
          <p:cNvSpPr>
            <a:spLocks noChangeShapeType="1"/>
          </p:cNvSpPr>
          <p:nvPr/>
        </p:nvSpPr>
        <p:spPr bwMode="auto">
          <a:xfrm>
            <a:off x="5642255" y="4496809"/>
            <a:ext cx="598487" cy="0"/>
          </a:xfrm>
          <a:prstGeom prst="line">
            <a:avLst/>
          </a:prstGeom>
          <a:noFill/>
          <a:ln w="57150">
            <a:solidFill>
              <a:srgbClr val="660033"/>
            </a:solidFill>
            <a:round/>
            <a:headEnd/>
            <a:tailEnd/>
          </a:ln>
          <a:effectLst/>
        </p:spPr>
        <p:txBody>
          <a:bodyPr/>
          <a:lstStyle/>
          <a:p>
            <a:endParaRPr lang="en-US"/>
          </a:p>
        </p:txBody>
      </p:sp>
      <p:sp>
        <p:nvSpPr>
          <p:cNvPr id="296" name="Line 301"/>
          <p:cNvSpPr>
            <a:spLocks noChangeShapeType="1"/>
          </p:cNvSpPr>
          <p:nvPr/>
        </p:nvSpPr>
        <p:spPr bwMode="auto">
          <a:xfrm>
            <a:off x="7909204" y="4485697"/>
            <a:ext cx="596900" cy="0"/>
          </a:xfrm>
          <a:prstGeom prst="line">
            <a:avLst/>
          </a:prstGeom>
          <a:noFill/>
          <a:ln w="57150">
            <a:solidFill>
              <a:srgbClr val="660033"/>
            </a:solidFill>
            <a:round/>
            <a:headEnd/>
            <a:tailEnd/>
          </a:ln>
          <a:effectLst/>
        </p:spPr>
        <p:txBody>
          <a:bodyPr/>
          <a:lstStyle/>
          <a:p>
            <a:endParaRPr lang="en-US"/>
          </a:p>
        </p:txBody>
      </p:sp>
      <p:grpSp>
        <p:nvGrpSpPr>
          <p:cNvPr id="297" name="Group 302"/>
          <p:cNvGrpSpPr>
            <a:grpSpLocks/>
          </p:cNvGrpSpPr>
          <p:nvPr/>
        </p:nvGrpSpPr>
        <p:grpSpPr bwMode="auto">
          <a:xfrm>
            <a:off x="5966104" y="3061710"/>
            <a:ext cx="2178050" cy="1560513"/>
            <a:chOff x="2592" y="1680"/>
            <a:chExt cx="1400" cy="1148"/>
          </a:xfrm>
        </p:grpSpPr>
        <p:sp>
          <p:nvSpPr>
            <p:cNvPr id="298" name="Text Box 303"/>
            <p:cNvSpPr txBox="1">
              <a:spLocks noChangeArrowheads="1"/>
            </p:cNvSpPr>
            <p:nvPr/>
          </p:nvSpPr>
          <p:spPr bwMode="auto">
            <a:xfrm>
              <a:off x="3455" y="1775"/>
              <a:ext cx="386" cy="272"/>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299" name="Oval 304"/>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300" name="Rectangle 305"/>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301" name="Rectangle 306"/>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302" name="Rectangle 307"/>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303" name="Oval 308"/>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304" name="Text Box 309"/>
            <p:cNvSpPr txBox="1">
              <a:spLocks noChangeArrowheads="1"/>
            </p:cNvSpPr>
            <p:nvPr/>
          </p:nvSpPr>
          <p:spPr bwMode="auto">
            <a:xfrm rot="810395">
              <a:off x="3544" y="1933"/>
              <a:ext cx="253" cy="202"/>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305" name="Oval 310"/>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306" name="Arc 311"/>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307" name="Line 312"/>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308" name="Text Box 313"/>
            <p:cNvSpPr txBox="1">
              <a:spLocks noChangeArrowheads="1"/>
            </p:cNvSpPr>
            <p:nvPr/>
          </p:nvSpPr>
          <p:spPr bwMode="auto">
            <a:xfrm rot="-466213">
              <a:off x="3155" y="1747"/>
              <a:ext cx="249" cy="202"/>
            </a:xfrm>
            <a:prstGeom prst="rect">
              <a:avLst/>
            </a:prstGeom>
            <a:noFill/>
            <a:ln w="3175">
              <a:noFill/>
              <a:miter lim="800000"/>
              <a:headEnd/>
              <a:tailEnd/>
            </a:ln>
            <a:effectLst/>
          </p:spPr>
          <p:txBody>
            <a:bodyPr>
              <a:spAutoFit/>
            </a:bodyPr>
            <a:lstStyle/>
            <a:p>
              <a:pPr algn="ctr"/>
              <a:r>
                <a:rPr lang="en-US" sz="1200"/>
                <a:t>3</a:t>
              </a:r>
            </a:p>
          </p:txBody>
        </p:sp>
        <p:sp>
          <p:nvSpPr>
            <p:cNvPr id="309" name="Text Box 314"/>
            <p:cNvSpPr txBox="1">
              <a:spLocks noChangeArrowheads="1"/>
            </p:cNvSpPr>
            <p:nvPr/>
          </p:nvSpPr>
          <p:spPr bwMode="auto">
            <a:xfrm rot="20100000">
              <a:off x="2919" y="1807"/>
              <a:ext cx="341"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310" name="Line 315"/>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311" name="Line 316"/>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312" name="Line 317"/>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313" name="Line 318"/>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314" name="Line 319"/>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315" name="Line 320"/>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316" name="Line 321"/>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317" name="Line 322"/>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318" name="Line 323"/>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319" name="Line 324"/>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320" name="Line 325"/>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321" name="Line 326"/>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322" name="Line 327"/>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323" name="Line 328"/>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324" name="Line 329"/>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325" name="Line 330"/>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326" name="Line 331"/>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327" name="Line 332"/>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328" name="Line 333"/>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329" name="Line 334"/>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330" name="Line 335"/>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331" name="Line 336"/>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332" name="Line 337"/>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333" name="Line 338"/>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334" name="Line 339"/>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335" name="Line 340"/>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336" name="Line 341"/>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337" name="Line 342"/>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338" name="Line 343"/>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339" name="Line 344"/>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340" name="Text Box 345"/>
            <p:cNvSpPr txBox="1">
              <a:spLocks noChangeArrowheads="1"/>
            </p:cNvSpPr>
            <p:nvPr/>
          </p:nvSpPr>
          <p:spPr bwMode="auto">
            <a:xfrm>
              <a:off x="2673" y="2089"/>
              <a:ext cx="345"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341" name="Text Box 346"/>
            <p:cNvSpPr txBox="1">
              <a:spLocks noChangeArrowheads="1"/>
            </p:cNvSpPr>
            <p:nvPr/>
          </p:nvSpPr>
          <p:spPr bwMode="auto">
            <a:xfrm rot="-2443161">
              <a:off x="2759" y="1932"/>
              <a:ext cx="343" cy="202"/>
            </a:xfrm>
            <a:prstGeom prst="rect">
              <a:avLst/>
            </a:prstGeom>
            <a:noFill/>
            <a:ln w="12700">
              <a:noFill/>
              <a:miter lim="800000"/>
              <a:headEnd/>
              <a:tailEnd/>
            </a:ln>
            <a:effectLst/>
          </p:spPr>
          <p:txBody>
            <a:bodyPr>
              <a:spAutoFit/>
            </a:bodyPr>
            <a:lstStyle/>
            <a:p>
              <a:pPr algn="ctr"/>
              <a:r>
                <a:rPr lang="en-US" sz="1200"/>
                <a:t>1</a:t>
              </a:r>
            </a:p>
          </p:txBody>
        </p:sp>
        <p:sp>
          <p:nvSpPr>
            <p:cNvPr id="342" name="Text Box 347"/>
            <p:cNvSpPr txBox="1">
              <a:spLocks noChangeArrowheads="1"/>
            </p:cNvSpPr>
            <p:nvPr/>
          </p:nvSpPr>
          <p:spPr bwMode="auto">
            <a:xfrm rot="3000000">
              <a:off x="3389" y="1799"/>
              <a:ext cx="307" cy="177"/>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343" name="Text Box 348"/>
            <p:cNvSpPr txBox="1">
              <a:spLocks noChangeArrowheads="1"/>
            </p:cNvSpPr>
            <p:nvPr/>
          </p:nvSpPr>
          <p:spPr bwMode="auto">
            <a:xfrm rot="4500000">
              <a:off x="3604" y="2098"/>
              <a:ext cx="310" cy="178"/>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344" name="Text Box 349"/>
            <p:cNvSpPr txBox="1">
              <a:spLocks noChangeArrowheads="1"/>
            </p:cNvSpPr>
            <p:nvPr/>
          </p:nvSpPr>
          <p:spPr bwMode="auto">
            <a:xfrm>
              <a:off x="2997" y="2051"/>
              <a:ext cx="590" cy="270"/>
            </a:xfrm>
            <a:prstGeom prst="rect">
              <a:avLst/>
            </a:prstGeom>
            <a:noFill/>
            <a:ln w="9525">
              <a:noFill/>
              <a:miter lim="800000"/>
              <a:headEnd/>
              <a:tailEnd/>
            </a:ln>
            <a:effectLst/>
          </p:spPr>
          <p:txBody>
            <a:bodyPr>
              <a:spAutoFit/>
            </a:bodyPr>
            <a:lstStyle/>
            <a:p>
              <a:pPr algn="ctr"/>
              <a:r>
                <a:rPr lang="en-US"/>
                <a:t>V</a:t>
              </a:r>
            </a:p>
          </p:txBody>
        </p:sp>
        <p:sp>
          <p:nvSpPr>
            <p:cNvPr id="345" name="AutoShape 350"/>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346" name="Rectangle 351"/>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347" name="Rectangle 352"/>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348" name="Rectangle 353"/>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349" name="AutoShape 354"/>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350" name="Arc 355"/>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351" name="Freeform 356"/>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352" name="Freeform 357"/>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353" name="AutoShape 358"/>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354" name="Oval 359"/>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55" name="Oval 360"/>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56" name="Text Box 361"/>
            <p:cNvSpPr txBox="1">
              <a:spLocks noChangeArrowheads="1"/>
            </p:cNvSpPr>
            <p:nvPr/>
          </p:nvSpPr>
          <p:spPr bwMode="auto">
            <a:xfrm>
              <a:off x="3600" y="2447"/>
              <a:ext cx="339" cy="337"/>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357" name="Text Box 362"/>
            <p:cNvSpPr txBox="1">
              <a:spLocks noChangeArrowheads="1"/>
            </p:cNvSpPr>
            <p:nvPr/>
          </p:nvSpPr>
          <p:spPr bwMode="auto">
            <a:xfrm>
              <a:off x="2737" y="2448"/>
              <a:ext cx="335" cy="337"/>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358" name="Group 363"/>
          <p:cNvGrpSpPr>
            <a:grpSpLocks/>
          </p:cNvGrpSpPr>
          <p:nvPr/>
        </p:nvGrpSpPr>
        <p:grpSpPr bwMode="auto">
          <a:xfrm rot="-1062720">
            <a:off x="6563005" y="3639560"/>
            <a:ext cx="922337" cy="542925"/>
            <a:chOff x="1680" y="1440"/>
            <a:chExt cx="592" cy="400"/>
          </a:xfrm>
        </p:grpSpPr>
        <p:sp>
          <p:nvSpPr>
            <p:cNvPr id="359" name="Oval 36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360" name="Line 36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361" name="Line 36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362" name="Text Box 367"/>
          <p:cNvSpPr txBox="1">
            <a:spLocks noChangeArrowheads="1"/>
          </p:cNvSpPr>
          <p:nvPr/>
        </p:nvSpPr>
        <p:spPr bwMode="auto">
          <a:xfrm>
            <a:off x="4811991" y="4734935"/>
            <a:ext cx="598488"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363" name="Text Box 368"/>
          <p:cNvSpPr txBox="1">
            <a:spLocks noChangeArrowheads="1"/>
          </p:cNvSpPr>
          <p:nvPr/>
        </p:nvSpPr>
        <p:spPr bwMode="auto">
          <a:xfrm>
            <a:off x="6788429" y="4107873"/>
            <a:ext cx="596900" cy="579437"/>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364" name="Line 369"/>
          <p:cNvSpPr>
            <a:spLocks noChangeShapeType="1"/>
          </p:cNvSpPr>
          <p:nvPr/>
        </p:nvSpPr>
        <p:spPr bwMode="auto">
          <a:xfrm>
            <a:off x="2976841" y="4563485"/>
            <a:ext cx="0" cy="650875"/>
          </a:xfrm>
          <a:prstGeom prst="line">
            <a:avLst/>
          </a:prstGeom>
          <a:noFill/>
          <a:ln w="57150">
            <a:solidFill>
              <a:srgbClr val="660033"/>
            </a:solidFill>
            <a:round/>
            <a:headEnd/>
            <a:tailEnd/>
          </a:ln>
          <a:effectLst/>
        </p:spPr>
        <p:txBody>
          <a:bodyPr/>
          <a:lstStyle/>
          <a:p>
            <a:endParaRPr lang="en-US"/>
          </a:p>
        </p:txBody>
      </p:sp>
      <p:sp>
        <p:nvSpPr>
          <p:cNvPr id="365" name="Line 370"/>
          <p:cNvSpPr>
            <a:spLocks noChangeShapeType="1"/>
          </p:cNvSpPr>
          <p:nvPr/>
        </p:nvSpPr>
        <p:spPr bwMode="auto">
          <a:xfrm>
            <a:off x="4546879" y="4552372"/>
            <a:ext cx="671512" cy="0"/>
          </a:xfrm>
          <a:prstGeom prst="line">
            <a:avLst/>
          </a:prstGeom>
          <a:noFill/>
          <a:ln w="57150">
            <a:solidFill>
              <a:srgbClr val="660033"/>
            </a:solidFill>
            <a:round/>
            <a:headEnd/>
            <a:tailEnd/>
          </a:ln>
          <a:effectLst/>
        </p:spPr>
        <p:txBody>
          <a:bodyPr/>
          <a:lstStyle/>
          <a:p>
            <a:endParaRPr lang="en-US"/>
          </a:p>
        </p:txBody>
      </p:sp>
      <p:grpSp>
        <p:nvGrpSpPr>
          <p:cNvPr id="366" name="Group 371"/>
          <p:cNvGrpSpPr>
            <a:grpSpLocks/>
          </p:cNvGrpSpPr>
          <p:nvPr/>
        </p:nvGrpSpPr>
        <p:grpSpPr bwMode="auto">
          <a:xfrm>
            <a:off x="6712230" y="5084184"/>
            <a:ext cx="555625" cy="260350"/>
            <a:chOff x="1248" y="3648"/>
            <a:chExt cx="356" cy="192"/>
          </a:xfrm>
        </p:grpSpPr>
        <p:grpSp>
          <p:nvGrpSpPr>
            <p:cNvPr id="367" name="Group 372"/>
            <p:cNvGrpSpPr>
              <a:grpSpLocks/>
            </p:cNvGrpSpPr>
            <p:nvPr/>
          </p:nvGrpSpPr>
          <p:grpSpPr bwMode="auto">
            <a:xfrm rot="10800000">
              <a:off x="1248" y="3648"/>
              <a:ext cx="356" cy="192"/>
              <a:chOff x="1776" y="1536"/>
              <a:chExt cx="1039" cy="240"/>
            </a:xfrm>
          </p:grpSpPr>
          <p:grpSp>
            <p:nvGrpSpPr>
              <p:cNvPr id="369" name="Group 373"/>
              <p:cNvGrpSpPr>
                <a:grpSpLocks/>
              </p:cNvGrpSpPr>
              <p:nvPr/>
            </p:nvGrpSpPr>
            <p:grpSpPr bwMode="auto">
              <a:xfrm rot="10800000">
                <a:off x="1872" y="1536"/>
                <a:ext cx="816" cy="240"/>
                <a:chOff x="2364" y="2976"/>
                <a:chExt cx="1140" cy="672"/>
              </a:xfrm>
            </p:grpSpPr>
            <p:sp>
              <p:nvSpPr>
                <p:cNvPr id="372" name="Line 37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373" name="Rectangle 375"/>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374" name="Line 37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375" name="Line 37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376" name="Line 37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370" name="Line 37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371" name="Line 38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368" name="AutoShape 38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377" name="Group 382"/>
          <p:cNvGrpSpPr>
            <a:grpSpLocks/>
          </p:cNvGrpSpPr>
          <p:nvPr/>
        </p:nvGrpSpPr>
        <p:grpSpPr bwMode="auto">
          <a:xfrm>
            <a:off x="7236105" y="5084184"/>
            <a:ext cx="554037" cy="260350"/>
            <a:chOff x="1248" y="3648"/>
            <a:chExt cx="356" cy="192"/>
          </a:xfrm>
        </p:grpSpPr>
        <p:grpSp>
          <p:nvGrpSpPr>
            <p:cNvPr id="378" name="Group 383"/>
            <p:cNvGrpSpPr>
              <a:grpSpLocks/>
            </p:cNvGrpSpPr>
            <p:nvPr/>
          </p:nvGrpSpPr>
          <p:grpSpPr bwMode="auto">
            <a:xfrm rot="10800000">
              <a:off x="1248" y="3648"/>
              <a:ext cx="356" cy="192"/>
              <a:chOff x="1776" y="1536"/>
              <a:chExt cx="1039" cy="240"/>
            </a:xfrm>
          </p:grpSpPr>
          <p:grpSp>
            <p:nvGrpSpPr>
              <p:cNvPr id="380" name="Group 384"/>
              <p:cNvGrpSpPr>
                <a:grpSpLocks/>
              </p:cNvGrpSpPr>
              <p:nvPr/>
            </p:nvGrpSpPr>
            <p:grpSpPr bwMode="auto">
              <a:xfrm rot="10800000">
                <a:off x="1872" y="1536"/>
                <a:ext cx="816" cy="240"/>
                <a:chOff x="2364" y="2976"/>
                <a:chExt cx="1140" cy="672"/>
              </a:xfrm>
            </p:grpSpPr>
            <p:sp>
              <p:nvSpPr>
                <p:cNvPr id="383" name="Line 38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384" name="Rectangle 386"/>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385" name="Line 38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386" name="Line 38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387" name="Line 38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381" name="Line 39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382" name="Line 39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379" name="AutoShape 39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388" name="Group 393"/>
          <p:cNvGrpSpPr>
            <a:grpSpLocks/>
          </p:cNvGrpSpPr>
          <p:nvPr/>
        </p:nvGrpSpPr>
        <p:grpSpPr bwMode="auto">
          <a:xfrm>
            <a:off x="7759980" y="5084184"/>
            <a:ext cx="554037" cy="260350"/>
            <a:chOff x="1248" y="3648"/>
            <a:chExt cx="356" cy="192"/>
          </a:xfrm>
        </p:grpSpPr>
        <p:grpSp>
          <p:nvGrpSpPr>
            <p:cNvPr id="389" name="Group 394"/>
            <p:cNvGrpSpPr>
              <a:grpSpLocks/>
            </p:cNvGrpSpPr>
            <p:nvPr/>
          </p:nvGrpSpPr>
          <p:grpSpPr bwMode="auto">
            <a:xfrm rot="10800000">
              <a:off x="1248" y="3648"/>
              <a:ext cx="356" cy="192"/>
              <a:chOff x="1776" y="1536"/>
              <a:chExt cx="1039" cy="240"/>
            </a:xfrm>
          </p:grpSpPr>
          <p:grpSp>
            <p:nvGrpSpPr>
              <p:cNvPr id="391" name="Group 395"/>
              <p:cNvGrpSpPr>
                <a:grpSpLocks/>
              </p:cNvGrpSpPr>
              <p:nvPr/>
            </p:nvGrpSpPr>
            <p:grpSpPr bwMode="auto">
              <a:xfrm rot="10800000">
                <a:off x="1872" y="1536"/>
                <a:ext cx="816" cy="240"/>
                <a:chOff x="2364" y="2976"/>
                <a:chExt cx="1140" cy="672"/>
              </a:xfrm>
            </p:grpSpPr>
            <p:sp>
              <p:nvSpPr>
                <p:cNvPr id="394" name="Line 39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395" name="Rectangle 397"/>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396" name="Line 39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397" name="Line 39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398" name="Line 40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392" name="Line 40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393" name="Line 40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390" name="AutoShape 40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399" name="Group 404"/>
          <p:cNvGrpSpPr>
            <a:grpSpLocks/>
          </p:cNvGrpSpPr>
          <p:nvPr/>
        </p:nvGrpSpPr>
        <p:grpSpPr bwMode="auto">
          <a:xfrm>
            <a:off x="8282266" y="5084184"/>
            <a:ext cx="554038" cy="260350"/>
            <a:chOff x="1248" y="3648"/>
            <a:chExt cx="356" cy="192"/>
          </a:xfrm>
        </p:grpSpPr>
        <p:grpSp>
          <p:nvGrpSpPr>
            <p:cNvPr id="400" name="Group 405"/>
            <p:cNvGrpSpPr>
              <a:grpSpLocks/>
            </p:cNvGrpSpPr>
            <p:nvPr/>
          </p:nvGrpSpPr>
          <p:grpSpPr bwMode="auto">
            <a:xfrm rot="10800000">
              <a:off x="1248" y="3648"/>
              <a:ext cx="356" cy="192"/>
              <a:chOff x="1776" y="1536"/>
              <a:chExt cx="1039" cy="240"/>
            </a:xfrm>
          </p:grpSpPr>
          <p:grpSp>
            <p:nvGrpSpPr>
              <p:cNvPr id="402" name="Group 406"/>
              <p:cNvGrpSpPr>
                <a:grpSpLocks/>
              </p:cNvGrpSpPr>
              <p:nvPr/>
            </p:nvGrpSpPr>
            <p:grpSpPr bwMode="auto">
              <a:xfrm rot="10800000">
                <a:off x="1872" y="1536"/>
                <a:ext cx="816" cy="240"/>
                <a:chOff x="2364" y="2976"/>
                <a:chExt cx="1140" cy="672"/>
              </a:xfrm>
            </p:grpSpPr>
            <p:sp>
              <p:nvSpPr>
                <p:cNvPr id="405" name="Line 40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06" name="Rectangle 408"/>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07" name="Line 40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08" name="Line 41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09" name="Line 41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03" name="Line 41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04" name="Line 41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01" name="AutoShape 41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410" name="Group 415"/>
          <p:cNvGrpSpPr>
            <a:grpSpLocks/>
          </p:cNvGrpSpPr>
          <p:nvPr/>
        </p:nvGrpSpPr>
        <p:grpSpPr bwMode="auto">
          <a:xfrm>
            <a:off x="6150255" y="1991735"/>
            <a:ext cx="1946275" cy="314325"/>
            <a:chOff x="3984" y="912"/>
            <a:chExt cx="1008" cy="144"/>
          </a:xfrm>
        </p:grpSpPr>
        <p:sp>
          <p:nvSpPr>
            <p:cNvPr id="411" name="Line 416"/>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412" name="Line 417"/>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413" name="Line 418"/>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414" name="Line 419"/>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415" name="Line 420"/>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416" name="Line 421"/>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417" name="Line 422"/>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418" name="Line 423"/>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419" name="Line 424"/>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420" name="Line 425"/>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421" name="Line 426"/>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422" name="Line 427"/>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423" name="Line 428"/>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424" name="Line 429"/>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6" name="TextBox 5"/>
          <p:cNvSpPr txBox="1"/>
          <p:nvPr/>
        </p:nvSpPr>
        <p:spPr>
          <a:xfrm>
            <a:off x="3702974" y="637886"/>
            <a:ext cx="7602154" cy="954107"/>
          </a:xfrm>
          <a:prstGeom prst="rect">
            <a:avLst/>
          </a:prstGeom>
          <a:noFill/>
        </p:spPr>
        <p:txBody>
          <a:bodyPr wrap="square" rtlCol="0">
            <a:spAutoFit/>
          </a:bodyPr>
          <a:lstStyle/>
          <a:p>
            <a:pPr algn="ctr"/>
            <a:r>
              <a:rPr lang="vi-VN" sz="2800" dirty="0" smtClean="0">
                <a:latin typeface="Myriad Pro Black Cond" panose="020B0806030403020204" pitchFamily="34" charset="0"/>
              </a:rPr>
              <a:t>Quan sát hình hãy kể tên các dụng cụ, nêu công dụng và cách mắc từng bộ phận trong sơ đồ</a:t>
            </a:r>
            <a:endParaRPr lang="vi-VN" sz="2800" dirty="0">
              <a:latin typeface="Myriad Pro Black Cond" panose="020B0806030403020204" pitchFamily="34" charset="0"/>
            </a:endParaRPr>
          </a:p>
        </p:txBody>
      </p:sp>
    </p:spTree>
    <p:extLst>
      <p:ext uri="{BB962C8B-B14F-4D97-AF65-F5344CB8AC3E}">
        <p14:creationId xmlns:p14="http://schemas.microsoft.com/office/powerpoint/2010/main" val="1896390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353" name="Group 65"/>
          <p:cNvGrpSpPr>
            <a:grpSpLocks/>
          </p:cNvGrpSpPr>
          <p:nvPr/>
        </p:nvGrpSpPr>
        <p:grpSpPr bwMode="auto">
          <a:xfrm>
            <a:off x="6483350" y="1449269"/>
            <a:ext cx="4064000" cy="2438401"/>
            <a:chOff x="2864" y="912"/>
            <a:chExt cx="2560" cy="1536"/>
          </a:xfrm>
          <a:noFill/>
        </p:grpSpPr>
        <p:sp>
          <p:nvSpPr>
            <p:cNvPr id="5133" name="Oval 19"/>
            <p:cNvSpPr>
              <a:spLocks noChangeArrowheads="1"/>
            </p:cNvSpPr>
            <p:nvPr/>
          </p:nvSpPr>
          <p:spPr bwMode="auto">
            <a:xfrm>
              <a:off x="2864" y="1392"/>
              <a:ext cx="432" cy="384"/>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a:solidFill>
                    <a:srgbClr val="FFFFFF"/>
                  </a:solidFill>
                  <a:latin typeface="#9Slide03 Roboto Condensed" panose="02000000000000000000" pitchFamily="2" charset="0"/>
                  <a:ea typeface="#9Slide03 Roboto Condensed" panose="02000000000000000000" pitchFamily="2" charset="0"/>
                </a:rPr>
                <a:t>A</a:t>
              </a:r>
            </a:p>
          </p:txBody>
        </p:sp>
        <p:sp>
          <p:nvSpPr>
            <p:cNvPr id="5134" name="Line 20"/>
            <p:cNvSpPr>
              <a:spLocks noChangeShapeType="1"/>
            </p:cNvSpPr>
            <p:nvPr/>
          </p:nvSpPr>
          <p:spPr bwMode="auto">
            <a:xfrm>
              <a:off x="3072" y="968"/>
              <a:ext cx="0" cy="432"/>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35" name="Line 21"/>
            <p:cNvSpPr>
              <a:spLocks noChangeShapeType="1"/>
            </p:cNvSpPr>
            <p:nvPr/>
          </p:nvSpPr>
          <p:spPr bwMode="auto">
            <a:xfrm>
              <a:off x="3096" y="1776"/>
              <a:ext cx="0" cy="38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36" name="Line 22"/>
            <p:cNvSpPr>
              <a:spLocks noChangeShapeType="1"/>
            </p:cNvSpPr>
            <p:nvPr/>
          </p:nvSpPr>
          <p:spPr bwMode="auto">
            <a:xfrm>
              <a:off x="3096" y="2160"/>
              <a:ext cx="336"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37" name="Line 23"/>
            <p:cNvSpPr>
              <a:spLocks noChangeShapeType="1"/>
            </p:cNvSpPr>
            <p:nvPr/>
          </p:nvSpPr>
          <p:spPr bwMode="auto">
            <a:xfrm flipV="1">
              <a:off x="3424" y="1976"/>
              <a:ext cx="288" cy="192"/>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38" name="Line 24"/>
            <p:cNvSpPr>
              <a:spLocks noChangeShapeType="1"/>
            </p:cNvSpPr>
            <p:nvPr/>
          </p:nvSpPr>
          <p:spPr bwMode="auto">
            <a:xfrm>
              <a:off x="3744" y="2160"/>
              <a:ext cx="528" cy="0"/>
            </a:xfrm>
            <a:prstGeom prst="line">
              <a:avLst/>
            </a:prstGeom>
            <a:grpFill/>
            <a:ln w="57150">
              <a:solidFill>
                <a:schemeClr val="bg1"/>
              </a:solidFill>
              <a:round/>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39" name="Line 25"/>
            <p:cNvSpPr>
              <a:spLocks noChangeShapeType="1"/>
            </p:cNvSpPr>
            <p:nvPr/>
          </p:nvSpPr>
          <p:spPr bwMode="auto">
            <a:xfrm>
              <a:off x="4704" y="2160"/>
              <a:ext cx="720" cy="0"/>
            </a:xfrm>
            <a:prstGeom prst="line">
              <a:avLst/>
            </a:prstGeom>
            <a:grpFill/>
            <a:ln w="57150">
              <a:solidFill>
                <a:schemeClr val="bg1"/>
              </a:solidFill>
              <a:round/>
              <a:headEnd type="oval"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0" name="Line 26"/>
            <p:cNvSpPr>
              <a:spLocks noChangeShapeType="1"/>
            </p:cNvSpPr>
            <p:nvPr/>
          </p:nvSpPr>
          <p:spPr bwMode="auto">
            <a:xfrm>
              <a:off x="3072" y="976"/>
              <a:ext cx="720"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1" name="Line 27"/>
            <p:cNvSpPr>
              <a:spLocks noChangeShapeType="1"/>
            </p:cNvSpPr>
            <p:nvPr/>
          </p:nvSpPr>
          <p:spPr bwMode="auto">
            <a:xfrm>
              <a:off x="3792" y="968"/>
              <a:ext cx="0" cy="528"/>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2" name="Line 28"/>
            <p:cNvSpPr>
              <a:spLocks noChangeShapeType="1"/>
            </p:cNvSpPr>
            <p:nvPr/>
          </p:nvSpPr>
          <p:spPr bwMode="auto">
            <a:xfrm>
              <a:off x="3792" y="1488"/>
              <a:ext cx="432"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3" name="Line 29"/>
            <p:cNvSpPr>
              <a:spLocks noChangeShapeType="1"/>
            </p:cNvSpPr>
            <p:nvPr/>
          </p:nvSpPr>
          <p:spPr bwMode="auto">
            <a:xfrm>
              <a:off x="4656" y="1488"/>
              <a:ext cx="336"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4" name="Line 30"/>
            <p:cNvSpPr>
              <a:spLocks noChangeShapeType="1"/>
            </p:cNvSpPr>
            <p:nvPr/>
          </p:nvSpPr>
          <p:spPr bwMode="auto">
            <a:xfrm>
              <a:off x="4992" y="1008"/>
              <a:ext cx="0" cy="48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5" name="Line 31"/>
            <p:cNvSpPr>
              <a:spLocks noChangeShapeType="1"/>
            </p:cNvSpPr>
            <p:nvPr/>
          </p:nvSpPr>
          <p:spPr bwMode="auto">
            <a:xfrm>
              <a:off x="4992" y="1008"/>
              <a:ext cx="432"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6" name="Line 32"/>
            <p:cNvSpPr>
              <a:spLocks noChangeShapeType="1"/>
            </p:cNvSpPr>
            <p:nvPr/>
          </p:nvSpPr>
          <p:spPr bwMode="auto">
            <a:xfrm>
              <a:off x="5424" y="1008"/>
              <a:ext cx="0" cy="1152"/>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47" name="Oval 37"/>
            <p:cNvSpPr>
              <a:spLocks noChangeArrowheads="1"/>
            </p:cNvSpPr>
            <p:nvPr/>
          </p:nvSpPr>
          <p:spPr bwMode="auto">
            <a:xfrm>
              <a:off x="4224" y="1296"/>
              <a:ext cx="432" cy="384"/>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a:solidFill>
                    <a:srgbClr val="FFFFFF"/>
                  </a:solidFill>
                  <a:latin typeface="#9Slide03 Roboto Condensed" panose="02000000000000000000" pitchFamily="2" charset="0"/>
                  <a:ea typeface="#9Slide03 Roboto Condensed" panose="02000000000000000000" pitchFamily="2" charset="0"/>
                </a:rPr>
                <a:t>V</a:t>
              </a:r>
            </a:p>
          </p:txBody>
        </p:sp>
        <p:sp>
          <p:nvSpPr>
            <p:cNvPr id="5148" name="Line 38"/>
            <p:cNvSpPr>
              <a:spLocks noChangeShapeType="1"/>
            </p:cNvSpPr>
            <p:nvPr/>
          </p:nvSpPr>
          <p:spPr bwMode="auto">
            <a:xfrm>
              <a:off x="3792" y="976"/>
              <a:ext cx="192"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grpSp>
          <p:nvGrpSpPr>
            <p:cNvPr id="5149" name="Group 53"/>
            <p:cNvGrpSpPr>
              <a:grpSpLocks/>
            </p:cNvGrpSpPr>
            <p:nvPr/>
          </p:nvGrpSpPr>
          <p:grpSpPr bwMode="auto">
            <a:xfrm>
              <a:off x="3984" y="912"/>
              <a:ext cx="1008" cy="144"/>
              <a:chOff x="3984" y="912"/>
              <a:chExt cx="1008" cy="144"/>
            </a:xfrm>
            <a:grpFill/>
          </p:grpSpPr>
          <p:sp>
            <p:nvSpPr>
              <p:cNvPr id="5157" name="Line 39"/>
              <p:cNvSpPr>
                <a:spLocks noChangeShapeType="1"/>
              </p:cNvSpPr>
              <p:nvPr/>
            </p:nvSpPr>
            <p:spPr bwMode="auto">
              <a:xfrm flipH="1">
                <a:off x="4032" y="912"/>
                <a:ext cx="96"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58" name="Line 40"/>
              <p:cNvSpPr>
                <a:spLocks noChangeShapeType="1"/>
              </p:cNvSpPr>
              <p:nvPr/>
            </p:nvSpPr>
            <p:spPr bwMode="auto">
              <a:xfrm flipH="1">
                <a:off x="4176" y="912"/>
                <a:ext cx="96"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59" name="Line 41"/>
              <p:cNvSpPr>
                <a:spLocks noChangeShapeType="1"/>
              </p:cNvSpPr>
              <p:nvPr/>
            </p:nvSpPr>
            <p:spPr bwMode="auto">
              <a:xfrm flipH="1">
                <a:off x="4320" y="912"/>
                <a:ext cx="96"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0" name="Line 42"/>
              <p:cNvSpPr>
                <a:spLocks noChangeShapeType="1"/>
              </p:cNvSpPr>
              <p:nvPr/>
            </p:nvSpPr>
            <p:spPr bwMode="auto">
              <a:xfrm flipH="1">
                <a:off x="4464" y="912"/>
                <a:ext cx="96"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1" name="Line 43"/>
              <p:cNvSpPr>
                <a:spLocks noChangeShapeType="1"/>
              </p:cNvSpPr>
              <p:nvPr/>
            </p:nvSpPr>
            <p:spPr bwMode="auto">
              <a:xfrm flipH="1">
                <a:off x="4608" y="912"/>
                <a:ext cx="96"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2" name="Line 44"/>
              <p:cNvSpPr>
                <a:spLocks noChangeShapeType="1"/>
              </p:cNvSpPr>
              <p:nvPr/>
            </p:nvSpPr>
            <p:spPr bwMode="auto">
              <a:xfrm>
                <a:off x="4896" y="1008"/>
                <a:ext cx="96" cy="0"/>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3" name="Line 45"/>
              <p:cNvSpPr>
                <a:spLocks noChangeShapeType="1"/>
              </p:cNvSpPr>
              <p:nvPr/>
            </p:nvSpPr>
            <p:spPr bwMode="auto">
              <a:xfrm>
                <a:off x="4128" y="912"/>
                <a:ext cx="48"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4" name="Line 46"/>
              <p:cNvSpPr>
                <a:spLocks noChangeShapeType="1"/>
              </p:cNvSpPr>
              <p:nvPr/>
            </p:nvSpPr>
            <p:spPr bwMode="auto">
              <a:xfrm>
                <a:off x="4272" y="912"/>
                <a:ext cx="48"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5" name="Line 47"/>
              <p:cNvSpPr>
                <a:spLocks noChangeShapeType="1"/>
              </p:cNvSpPr>
              <p:nvPr/>
            </p:nvSpPr>
            <p:spPr bwMode="auto">
              <a:xfrm>
                <a:off x="4416" y="912"/>
                <a:ext cx="48"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6" name="Line 48"/>
              <p:cNvSpPr>
                <a:spLocks noChangeShapeType="1"/>
              </p:cNvSpPr>
              <p:nvPr/>
            </p:nvSpPr>
            <p:spPr bwMode="auto">
              <a:xfrm>
                <a:off x="4560" y="912"/>
                <a:ext cx="48"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7" name="Line 49"/>
              <p:cNvSpPr>
                <a:spLocks noChangeShapeType="1"/>
              </p:cNvSpPr>
              <p:nvPr/>
            </p:nvSpPr>
            <p:spPr bwMode="auto">
              <a:xfrm>
                <a:off x="4704" y="912"/>
                <a:ext cx="48"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8" name="Line 50"/>
              <p:cNvSpPr>
                <a:spLocks noChangeShapeType="1"/>
              </p:cNvSpPr>
              <p:nvPr/>
            </p:nvSpPr>
            <p:spPr bwMode="auto">
              <a:xfrm flipH="1">
                <a:off x="4752" y="912"/>
                <a:ext cx="96" cy="144"/>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69" name="Line 51"/>
              <p:cNvSpPr>
                <a:spLocks noChangeShapeType="1"/>
              </p:cNvSpPr>
              <p:nvPr/>
            </p:nvSpPr>
            <p:spPr bwMode="auto">
              <a:xfrm>
                <a:off x="4848" y="912"/>
                <a:ext cx="48" cy="96"/>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70" name="Line 52"/>
              <p:cNvSpPr>
                <a:spLocks noChangeShapeType="1"/>
              </p:cNvSpPr>
              <p:nvPr/>
            </p:nvSpPr>
            <p:spPr bwMode="auto">
              <a:xfrm>
                <a:off x="3984" y="960"/>
                <a:ext cx="48" cy="96"/>
              </a:xfrm>
              <a:prstGeom prst="line">
                <a:avLst/>
              </a:prstGeom>
              <a:grp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grpSp>
        <p:sp>
          <p:nvSpPr>
            <p:cNvPr id="5150" name="Line 54"/>
            <p:cNvSpPr>
              <a:spLocks noChangeShapeType="1"/>
            </p:cNvSpPr>
            <p:nvPr/>
          </p:nvSpPr>
          <p:spPr bwMode="auto">
            <a:xfrm flipH="1">
              <a:off x="4200" y="2064"/>
              <a:ext cx="144" cy="192"/>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51" name="Line 55"/>
            <p:cNvSpPr>
              <a:spLocks noChangeShapeType="1"/>
            </p:cNvSpPr>
            <p:nvPr/>
          </p:nvSpPr>
          <p:spPr bwMode="auto">
            <a:xfrm flipH="1">
              <a:off x="4624" y="2064"/>
              <a:ext cx="144" cy="192"/>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5152" name="Text Box 56"/>
            <p:cNvSpPr txBox="1">
              <a:spLocks noChangeArrowheads="1"/>
            </p:cNvSpPr>
            <p:nvPr/>
          </p:nvSpPr>
          <p:spPr bwMode="auto">
            <a:xfrm>
              <a:off x="3456" y="1776"/>
              <a:ext cx="38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dirty="0">
                  <a:solidFill>
                    <a:srgbClr val="33CCCC"/>
                  </a:solidFill>
                  <a:latin typeface="#9Slide03 Roboto Condensed" panose="02000000000000000000" pitchFamily="2" charset="0"/>
                  <a:ea typeface="#9Slide03 Roboto Condensed" panose="02000000000000000000" pitchFamily="2" charset="0"/>
                </a:rPr>
                <a:t>K</a:t>
              </a:r>
            </a:p>
          </p:txBody>
        </p:sp>
        <p:sp>
          <p:nvSpPr>
            <p:cNvPr id="5153" name="Text Box 57"/>
            <p:cNvSpPr txBox="1">
              <a:spLocks noChangeArrowheads="1"/>
            </p:cNvSpPr>
            <p:nvPr/>
          </p:nvSpPr>
          <p:spPr bwMode="auto">
            <a:xfrm>
              <a:off x="4152" y="1776"/>
              <a:ext cx="38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a:solidFill>
                    <a:srgbClr val="33CCCC"/>
                  </a:solidFill>
                  <a:latin typeface="#9Slide03 Roboto Condensed" panose="02000000000000000000" pitchFamily="2" charset="0"/>
                  <a:ea typeface="#9Slide03 Roboto Condensed" panose="02000000000000000000" pitchFamily="2" charset="0"/>
                </a:rPr>
                <a:t>A</a:t>
              </a:r>
            </a:p>
          </p:txBody>
        </p:sp>
        <p:sp>
          <p:nvSpPr>
            <p:cNvPr id="5154" name="Text Box 58"/>
            <p:cNvSpPr txBox="1">
              <a:spLocks noChangeArrowheads="1"/>
            </p:cNvSpPr>
            <p:nvPr/>
          </p:nvSpPr>
          <p:spPr bwMode="auto">
            <a:xfrm>
              <a:off x="4600" y="1776"/>
              <a:ext cx="38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dirty="0">
                  <a:solidFill>
                    <a:srgbClr val="33CCCC"/>
                  </a:solidFill>
                  <a:latin typeface="#9Slide03 Roboto Condensed" panose="02000000000000000000" pitchFamily="2" charset="0"/>
                  <a:ea typeface="#9Slide03 Roboto Condensed" panose="02000000000000000000" pitchFamily="2" charset="0"/>
                </a:rPr>
                <a:t>B</a:t>
              </a:r>
            </a:p>
          </p:txBody>
        </p:sp>
        <p:sp>
          <p:nvSpPr>
            <p:cNvPr id="5155" name="Text Box 60"/>
            <p:cNvSpPr txBox="1">
              <a:spLocks noChangeArrowheads="1"/>
            </p:cNvSpPr>
            <p:nvPr/>
          </p:nvSpPr>
          <p:spPr bwMode="auto">
            <a:xfrm>
              <a:off x="4218" y="2217"/>
              <a:ext cx="336"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a:solidFill>
                    <a:srgbClr val="33CCCC"/>
                  </a:solidFill>
                  <a:latin typeface="#9Slide03 Roboto Condensed" panose="02000000000000000000" pitchFamily="2" charset="0"/>
                  <a:ea typeface="#9Slide03 Roboto Condensed" panose="02000000000000000000" pitchFamily="2" charset="0"/>
                </a:rPr>
                <a:t>+</a:t>
              </a:r>
            </a:p>
          </p:txBody>
        </p:sp>
        <p:sp>
          <p:nvSpPr>
            <p:cNvPr id="5156" name="Text Box 61"/>
            <p:cNvSpPr txBox="1">
              <a:spLocks noChangeArrowheads="1"/>
            </p:cNvSpPr>
            <p:nvPr/>
          </p:nvSpPr>
          <p:spPr bwMode="auto">
            <a:xfrm>
              <a:off x="4620" y="2151"/>
              <a:ext cx="336" cy="28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400" dirty="0">
                  <a:solidFill>
                    <a:srgbClr val="33CCCC"/>
                  </a:solidFill>
                  <a:latin typeface="#9Slide03 Roboto Condensed" panose="02000000000000000000" pitchFamily="2" charset="0"/>
                  <a:ea typeface="#9Slide03 Roboto Condensed" panose="02000000000000000000" pitchFamily="2" charset="0"/>
                </a:rPr>
                <a:t>-</a:t>
              </a:r>
            </a:p>
          </p:txBody>
        </p:sp>
      </p:grpSp>
      <p:sp>
        <p:nvSpPr>
          <p:cNvPr id="12350" name="Text Box 62"/>
          <p:cNvSpPr txBox="1">
            <a:spLocks noChangeArrowheads="1"/>
          </p:cNvSpPr>
          <p:nvPr/>
        </p:nvSpPr>
        <p:spPr bwMode="auto">
          <a:xfrm>
            <a:off x="1000369" y="5410199"/>
            <a:ext cx="3660775" cy="954107"/>
          </a:xfrm>
          <a:prstGeom prst="rect">
            <a:avLst/>
          </a:prstGeom>
          <a:noFill/>
          <a:ln w="57150">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vi-VN" altLang="en-US" sz="2800" b="1" dirty="0" smtClean="0">
                <a:solidFill>
                  <a:srgbClr val="FFFF00"/>
                </a:solidFill>
                <a:latin typeface="Myriad Pro Black Cond" panose="020B0806030403020204" pitchFamily="34" charset="0"/>
                <a:ea typeface="#9Slide03 Roboto Condensed" panose="02000000000000000000" pitchFamily="2" charset="0"/>
              </a:rPr>
              <a:t>Ampe kế, đo cường độ dòng điện, mắc nối tiếp</a:t>
            </a:r>
            <a:endParaRPr lang="vi-VN" altLang="en-US" sz="2800" b="1" dirty="0">
              <a:solidFill>
                <a:srgbClr val="FFFF00"/>
              </a:solidFill>
              <a:latin typeface="Myriad Pro Black Cond" panose="020B0806030403020204" pitchFamily="34" charset="0"/>
              <a:ea typeface="#9Slide03 Roboto Condensed" panose="02000000000000000000" pitchFamily="2" charset="0"/>
            </a:endParaRPr>
          </a:p>
        </p:txBody>
      </p:sp>
      <p:sp>
        <p:nvSpPr>
          <p:cNvPr id="12351" name="Text Box 63"/>
          <p:cNvSpPr txBox="1">
            <a:spLocks noChangeArrowheads="1"/>
          </p:cNvSpPr>
          <p:nvPr/>
        </p:nvSpPr>
        <p:spPr bwMode="auto">
          <a:xfrm>
            <a:off x="4835525" y="5410199"/>
            <a:ext cx="2857500" cy="954107"/>
          </a:xfrm>
          <a:prstGeom prst="rect">
            <a:avLst/>
          </a:prstGeom>
          <a:noFill/>
          <a:ln w="57150">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vi-VN" altLang="en-US" sz="2800" b="1" dirty="0" smtClean="0">
                <a:solidFill>
                  <a:srgbClr val="FFFF00"/>
                </a:solidFill>
                <a:latin typeface="Myriad Pro Black Cond" panose="020B0806030403020204" pitchFamily="34" charset="0"/>
                <a:ea typeface="#9Slide03 Roboto Condensed" panose="02000000000000000000" pitchFamily="2" charset="0"/>
              </a:rPr>
              <a:t>Vôn kế, đo hiệu điện thế, mắc song song</a:t>
            </a:r>
            <a:endParaRPr lang="vi-VN" altLang="en-US" sz="2800" b="1" dirty="0">
              <a:solidFill>
                <a:srgbClr val="FFFF00"/>
              </a:solidFill>
              <a:latin typeface="Myriad Pro Black Cond" panose="020B0806030403020204" pitchFamily="34" charset="0"/>
              <a:ea typeface="#9Slide03 Roboto Condensed" panose="02000000000000000000" pitchFamily="2" charset="0"/>
            </a:endParaRPr>
          </a:p>
        </p:txBody>
      </p:sp>
      <p:sp>
        <p:nvSpPr>
          <p:cNvPr id="12352" name="Text Box 64"/>
          <p:cNvSpPr txBox="1">
            <a:spLocks noChangeArrowheads="1"/>
          </p:cNvSpPr>
          <p:nvPr/>
        </p:nvSpPr>
        <p:spPr bwMode="auto">
          <a:xfrm>
            <a:off x="7848600" y="5410200"/>
            <a:ext cx="2857500" cy="954107"/>
          </a:xfrm>
          <a:prstGeom prst="rect">
            <a:avLst/>
          </a:prstGeom>
          <a:noFill/>
          <a:ln w="57150">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vi-VN" altLang="en-US" sz="2800" b="1" dirty="0" smtClean="0">
                <a:solidFill>
                  <a:srgbClr val="FFFF00"/>
                </a:solidFill>
                <a:latin typeface="Myriad Pro Black Cond" panose="020B0806030403020204" pitchFamily="34" charset="0"/>
                <a:ea typeface="#9Slide03 Roboto Condensed" panose="02000000000000000000" pitchFamily="2" charset="0"/>
              </a:rPr>
              <a:t>Chốt dương (+) mắc vào điểm này</a:t>
            </a:r>
            <a:endParaRPr lang="vi-VN" altLang="en-US" sz="2800" b="1" dirty="0">
              <a:solidFill>
                <a:srgbClr val="FFFF00"/>
              </a:solidFill>
              <a:latin typeface="Myriad Pro Black Cond" panose="020B0806030403020204" pitchFamily="34" charset="0"/>
              <a:ea typeface="#9Slide03 Roboto Condensed" panose="02000000000000000000" pitchFamily="2" charset="0"/>
            </a:endParaRPr>
          </a:p>
        </p:txBody>
      </p:sp>
      <p:sp>
        <p:nvSpPr>
          <p:cNvPr id="12354" name="Line 66"/>
          <p:cNvSpPr>
            <a:spLocks noChangeShapeType="1"/>
          </p:cNvSpPr>
          <p:nvPr/>
        </p:nvSpPr>
        <p:spPr bwMode="auto">
          <a:xfrm flipH="1" flipV="1">
            <a:off x="6889750" y="2820869"/>
            <a:ext cx="1676400" cy="2590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sp>
        <p:nvSpPr>
          <p:cNvPr id="12355" name="Line 67"/>
          <p:cNvSpPr>
            <a:spLocks noChangeShapeType="1"/>
          </p:cNvSpPr>
          <p:nvPr/>
        </p:nvSpPr>
        <p:spPr bwMode="auto">
          <a:xfrm flipH="1" flipV="1">
            <a:off x="8566150" y="2363669"/>
            <a:ext cx="152400" cy="3048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9Slide03 Roboto Condensed" panose="02000000000000000000" pitchFamily="2" charset="0"/>
              <a:ea typeface="#9Slide03 Roboto Condensed" panose="02000000000000000000" pitchFamily="2" charset="0"/>
            </a:endParaRPr>
          </a:p>
        </p:txBody>
      </p:sp>
      <p:graphicFrame>
        <p:nvGraphicFramePr>
          <p:cNvPr id="53" name="Table 52"/>
          <p:cNvGraphicFramePr>
            <a:graphicFrameLocks noGrp="1"/>
          </p:cNvGraphicFramePr>
          <p:nvPr>
            <p:extLst>
              <p:ext uri="{D42A27DB-BD31-4B8C-83A1-F6EECF244321}">
                <p14:modId xmlns:p14="http://schemas.microsoft.com/office/powerpoint/2010/main" val="3481645517"/>
              </p:ext>
            </p:extLst>
          </p:nvPr>
        </p:nvGraphicFramePr>
        <p:xfrm>
          <a:off x="2306097" y="1394711"/>
          <a:ext cx="8435801" cy="2852315"/>
        </p:xfrm>
        <a:graphic>
          <a:graphicData uri="http://schemas.openxmlformats.org/drawingml/2006/table">
            <a:tbl>
              <a:tblPr firstRow="1" bandRow="1">
                <a:tableStyleId>{7DF18680-E054-41AD-8BC1-D1AEF772440D}</a:tableStyleId>
              </a:tblPr>
              <a:tblGrid>
                <a:gridCol w="1835294">
                  <a:extLst>
                    <a:ext uri="{9D8B030D-6E8A-4147-A177-3AD203B41FA5}">
                      <a16:colId xmlns="" xmlns:a16="http://schemas.microsoft.com/office/drawing/2014/main" val="20000"/>
                    </a:ext>
                  </a:extLst>
                </a:gridCol>
                <a:gridCol w="3327023">
                  <a:extLst>
                    <a:ext uri="{9D8B030D-6E8A-4147-A177-3AD203B41FA5}">
                      <a16:colId xmlns="" xmlns:a16="http://schemas.microsoft.com/office/drawing/2014/main" val="20001"/>
                    </a:ext>
                  </a:extLst>
                </a:gridCol>
                <a:gridCol w="3273484">
                  <a:extLst>
                    <a:ext uri="{9D8B030D-6E8A-4147-A177-3AD203B41FA5}">
                      <a16:colId xmlns="" xmlns:a16="http://schemas.microsoft.com/office/drawing/2014/main" val="20002"/>
                    </a:ext>
                  </a:extLst>
                </a:gridCol>
              </a:tblGrid>
              <a:tr h="751202">
                <a:tc>
                  <a:txBody>
                    <a:bodyPr/>
                    <a:lstStyle/>
                    <a:p>
                      <a:pPr algn="ctr"/>
                      <a:r>
                        <a:rPr lang="vi-VN" sz="2800" b="1" noProof="0" dirty="0" smtClean="0">
                          <a:solidFill>
                            <a:srgbClr val="FFFF00"/>
                          </a:solidFill>
                          <a:latin typeface="Myriad Pro Black Cond" panose="020B0806030403020204" pitchFamily="34" charset="0"/>
                          <a:cs typeface="Times New Roman" pitchFamily="18" charset="0"/>
                        </a:rPr>
                        <a:t>DC</a:t>
                      </a:r>
                      <a:r>
                        <a:rPr lang="vi-VN" sz="2800" b="1" baseline="0" noProof="0" dirty="0" smtClean="0">
                          <a:solidFill>
                            <a:srgbClr val="FFFF00"/>
                          </a:solidFill>
                          <a:latin typeface="Myriad Pro Black Cond" panose="020B0806030403020204" pitchFamily="34" charset="0"/>
                          <a:cs typeface="Times New Roman" pitchFamily="18" charset="0"/>
                        </a:rPr>
                        <a:t> ĐO</a:t>
                      </a:r>
                      <a:endParaRPr lang="vi-VN" sz="2800" b="1" noProof="0" dirty="0">
                        <a:solidFill>
                          <a:srgbClr val="FFFF00"/>
                        </a:solidFill>
                        <a:latin typeface="Myriad Pro Black Cond" panose="020B0806030403020204" pitchFamily="34" charset="0"/>
                        <a:cs typeface="Times New Roman" pitchFamily="18" charset="0"/>
                      </a:endParaRPr>
                    </a:p>
                  </a:txBody>
                  <a:tcPr marL="91437" marR="91437" marT="45694" marB="45694" anchor="ctr">
                    <a:solidFill>
                      <a:srgbClr val="0033CC"/>
                    </a:solidFill>
                  </a:tcPr>
                </a:tc>
                <a:tc>
                  <a:txBody>
                    <a:bodyPr/>
                    <a:lstStyle/>
                    <a:p>
                      <a:pPr algn="ctr"/>
                      <a:r>
                        <a:rPr lang="vi-VN" sz="2800" b="1" noProof="0" dirty="0" smtClean="0">
                          <a:solidFill>
                            <a:srgbClr val="FFFF00"/>
                          </a:solidFill>
                          <a:latin typeface="Myriad Pro Black Cond" panose="020B0806030403020204" pitchFamily="34" charset="0"/>
                          <a:cs typeface="Times New Roman" pitchFamily="18" charset="0"/>
                        </a:rPr>
                        <a:t>CHỨC</a:t>
                      </a:r>
                      <a:r>
                        <a:rPr lang="vi-VN" sz="2800" b="1" baseline="0" noProof="0" dirty="0" smtClean="0">
                          <a:solidFill>
                            <a:srgbClr val="FFFF00"/>
                          </a:solidFill>
                          <a:latin typeface="Myriad Pro Black Cond" panose="020B0806030403020204" pitchFamily="34" charset="0"/>
                          <a:cs typeface="Times New Roman" pitchFamily="18" charset="0"/>
                        </a:rPr>
                        <a:t> NĂNG</a:t>
                      </a:r>
                      <a:endParaRPr lang="vi-VN" sz="2800" b="1" noProof="0" dirty="0">
                        <a:solidFill>
                          <a:srgbClr val="FFFF00"/>
                        </a:solidFill>
                        <a:latin typeface="Myriad Pro Black Cond" panose="020B0806030403020204" pitchFamily="34" charset="0"/>
                        <a:cs typeface="Times New Roman" pitchFamily="18" charset="0"/>
                      </a:endParaRPr>
                    </a:p>
                  </a:txBody>
                  <a:tcPr marL="91437" marR="91437" marT="45694" marB="45694" anchor="ctr">
                    <a:solidFill>
                      <a:srgbClr val="0033CC"/>
                    </a:solidFill>
                  </a:tcPr>
                </a:tc>
                <a:tc>
                  <a:txBody>
                    <a:bodyPr/>
                    <a:lstStyle/>
                    <a:p>
                      <a:pPr algn="ctr"/>
                      <a:r>
                        <a:rPr lang="vi-VN" sz="2800" b="1" noProof="0" dirty="0" smtClean="0">
                          <a:solidFill>
                            <a:srgbClr val="FFFF00"/>
                          </a:solidFill>
                          <a:latin typeface="Myriad Pro Black Cond" panose="020B0806030403020204" pitchFamily="34" charset="0"/>
                          <a:cs typeface="Times New Roman" pitchFamily="18" charset="0"/>
                        </a:rPr>
                        <a:t>CÁCH</a:t>
                      </a:r>
                      <a:r>
                        <a:rPr lang="vi-VN" sz="2800" b="1" baseline="0" noProof="0" dirty="0" smtClean="0">
                          <a:solidFill>
                            <a:srgbClr val="FFFF00"/>
                          </a:solidFill>
                          <a:latin typeface="Myriad Pro Black Cond" panose="020B0806030403020204" pitchFamily="34" charset="0"/>
                          <a:cs typeface="Times New Roman" pitchFamily="18" charset="0"/>
                        </a:rPr>
                        <a:t> MẮC</a:t>
                      </a:r>
                      <a:endParaRPr lang="vi-VN" sz="2800" b="1" noProof="0" dirty="0">
                        <a:solidFill>
                          <a:srgbClr val="FFFF00"/>
                        </a:solidFill>
                        <a:latin typeface="Myriad Pro Black Cond" panose="020B0806030403020204" pitchFamily="34" charset="0"/>
                        <a:cs typeface="Times New Roman" pitchFamily="18" charset="0"/>
                      </a:endParaRPr>
                    </a:p>
                  </a:txBody>
                  <a:tcPr marL="91437" marR="91437" marT="45694" marB="45694" anchor="ctr">
                    <a:solidFill>
                      <a:srgbClr val="0033CC"/>
                    </a:solidFill>
                  </a:tcPr>
                </a:tc>
                <a:extLst>
                  <a:ext uri="{0D108BD9-81ED-4DB2-BD59-A6C34878D82A}">
                    <a16:rowId xmlns="" xmlns:a16="http://schemas.microsoft.com/office/drawing/2014/main" val="10000"/>
                  </a:ext>
                </a:extLst>
              </a:tr>
              <a:tr h="552911">
                <a:tc>
                  <a:txBody>
                    <a:bodyPr/>
                    <a:lstStyle/>
                    <a:p>
                      <a:pPr algn="ctr"/>
                      <a:r>
                        <a:rPr lang="vi-VN" sz="2800" b="1" noProof="0" dirty="0" smtClean="0">
                          <a:solidFill>
                            <a:srgbClr val="0033CC"/>
                          </a:solidFill>
                          <a:latin typeface="Myriad Pro Black Cond" panose="020B0806030403020204" pitchFamily="34" charset="0"/>
                          <a:cs typeface="Times New Roman" pitchFamily="18" charset="0"/>
                        </a:rPr>
                        <a:t>Ampe kế</a:t>
                      </a:r>
                      <a:endParaRPr lang="vi-VN" sz="2800" b="1" noProof="0" dirty="0">
                        <a:solidFill>
                          <a:srgbClr val="0033CC"/>
                        </a:solidFill>
                        <a:latin typeface="Myriad Pro Black Cond" panose="020B0806030403020204" pitchFamily="34" charset="0"/>
                        <a:cs typeface="Times New Roman" pitchFamily="18" charset="0"/>
                      </a:endParaRPr>
                    </a:p>
                  </a:txBody>
                  <a:tcPr marL="91437" marR="91437" marT="45694" marB="45694" anchor="ctr"/>
                </a:tc>
                <a:tc>
                  <a:txBody>
                    <a:bodyPr/>
                    <a:lstStyle/>
                    <a:p>
                      <a:pPr algn="ctr"/>
                      <a:r>
                        <a:rPr lang="vi-VN" sz="2800" b="1" noProof="0" dirty="0" smtClean="0">
                          <a:latin typeface="Myriad Pro Black Cond" panose="020B0806030403020204" pitchFamily="34" charset="0"/>
                          <a:cs typeface="Times New Roman" pitchFamily="18" charset="0"/>
                        </a:rPr>
                        <a:t>Đo</a:t>
                      </a:r>
                      <a:r>
                        <a:rPr lang="vi-VN" sz="2800" b="1" baseline="0" noProof="0" dirty="0" smtClean="0">
                          <a:latin typeface="Myriad Pro Black Cond" panose="020B0806030403020204" pitchFamily="34" charset="0"/>
                          <a:cs typeface="Times New Roman" pitchFamily="18" charset="0"/>
                        </a:rPr>
                        <a:t> CĐDĐ qua dây</a:t>
                      </a:r>
                      <a:endParaRPr lang="vi-VN" sz="2800" b="1" noProof="0" dirty="0">
                        <a:latin typeface="Myriad Pro Black Cond" panose="020B0806030403020204" pitchFamily="34" charset="0"/>
                        <a:cs typeface="Times New Roman" pitchFamily="18" charset="0"/>
                      </a:endParaRPr>
                    </a:p>
                  </a:txBody>
                  <a:tcPr marL="91437" marR="91437" marT="45694" marB="45694" anchor="ctr"/>
                </a:tc>
                <a:tc>
                  <a:txBody>
                    <a:bodyPr/>
                    <a:lstStyle/>
                    <a:p>
                      <a:pPr algn="ctr"/>
                      <a:r>
                        <a:rPr lang="vi-VN" sz="2800" b="1" noProof="0" dirty="0" smtClean="0">
                          <a:solidFill>
                            <a:srgbClr val="C00000"/>
                          </a:solidFill>
                          <a:latin typeface="Myriad Pro Black Cond" panose="020B0806030403020204" pitchFamily="34" charset="0"/>
                          <a:cs typeface="Times New Roman" pitchFamily="18" charset="0"/>
                        </a:rPr>
                        <a:t>Mắc</a:t>
                      </a:r>
                      <a:r>
                        <a:rPr lang="vi-VN" sz="2800" b="1" baseline="0" noProof="0" dirty="0" smtClean="0">
                          <a:solidFill>
                            <a:srgbClr val="C00000"/>
                          </a:solidFill>
                          <a:latin typeface="Myriad Pro Black Cond" panose="020B0806030403020204" pitchFamily="34" charset="0"/>
                          <a:cs typeface="Times New Roman" pitchFamily="18" charset="0"/>
                        </a:rPr>
                        <a:t> nối tiếp với dây</a:t>
                      </a:r>
                      <a:endParaRPr lang="vi-VN" sz="2800" b="1" noProof="0" dirty="0">
                        <a:solidFill>
                          <a:srgbClr val="C00000"/>
                        </a:solidFill>
                        <a:latin typeface="Myriad Pro Black Cond" panose="020B0806030403020204" pitchFamily="34" charset="0"/>
                        <a:cs typeface="Times New Roman" pitchFamily="18" charset="0"/>
                      </a:endParaRPr>
                    </a:p>
                  </a:txBody>
                  <a:tcPr marL="91437" marR="91437" marT="45694" marB="45694" anchor="ctr"/>
                </a:tc>
                <a:extLst>
                  <a:ext uri="{0D108BD9-81ED-4DB2-BD59-A6C34878D82A}">
                    <a16:rowId xmlns="" xmlns:a16="http://schemas.microsoft.com/office/drawing/2014/main" val="10001"/>
                  </a:ext>
                </a:extLst>
              </a:tr>
              <a:tr h="995291">
                <a:tc>
                  <a:txBody>
                    <a:bodyPr/>
                    <a:lstStyle/>
                    <a:p>
                      <a:pPr algn="ctr"/>
                      <a:r>
                        <a:rPr lang="vi-VN" sz="2800" b="1" noProof="0" dirty="0" smtClean="0">
                          <a:solidFill>
                            <a:srgbClr val="0033CC"/>
                          </a:solidFill>
                          <a:latin typeface="Myriad Pro Black Cond" panose="020B0806030403020204" pitchFamily="34" charset="0"/>
                          <a:cs typeface="Times New Roman" pitchFamily="18" charset="0"/>
                        </a:rPr>
                        <a:t>Vôn</a:t>
                      </a:r>
                      <a:r>
                        <a:rPr lang="vi-VN" sz="2800" b="1" baseline="0" noProof="0" dirty="0" smtClean="0">
                          <a:solidFill>
                            <a:srgbClr val="0033CC"/>
                          </a:solidFill>
                          <a:latin typeface="Myriad Pro Black Cond" panose="020B0806030403020204" pitchFamily="34" charset="0"/>
                          <a:cs typeface="Times New Roman" pitchFamily="18" charset="0"/>
                        </a:rPr>
                        <a:t> kế</a:t>
                      </a:r>
                      <a:endParaRPr lang="vi-VN" sz="2800" b="1" noProof="0" dirty="0">
                        <a:solidFill>
                          <a:srgbClr val="0033CC"/>
                        </a:solidFill>
                        <a:latin typeface="Myriad Pro Black Cond" panose="020B0806030403020204" pitchFamily="34" charset="0"/>
                        <a:cs typeface="Times New Roman" pitchFamily="18" charset="0"/>
                      </a:endParaRPr>
                    </a:p>
                  </a:txBody>
                  <a:tcPr marL="91437" marR="91437" marT="45694" marB="45694" anchor="ctr"/>
                </a:tc>
                <a:tc>
                  <a:txBody>
                    <a:bodyPr/>
                    <a:lstStyle/>
                    <a:p>
                      <a:pPr algn="ctr"/>
                      <a:r>
                        <a:rPr lang="vi-VN" sz="2800" b="1" noProof="0" dirty="0" smtClean="0">
                          <a:latin typeface="Myriad Pro Black Cond" panose="020B0806030403020204" pitchFamily="34" charset="0"/>
                          <a:cs typeface="Times New Roman" pitchFamily="18" charset="0"/>
                        </a:rPr>
                        <a:t>Đo</a:t>
                      </a:r>
                      <a:r>
                        <a:rPr lang="vi-VN" sz="2800" b="1" baseline="0" noProof="0" dirty="0" smtClean="0">
                          <a:latin typeface="Myriad Pro Black Cond" panose="020B0806030403020204" pitchFamily="34" charset="0"/>
                          <a:cs typeface="Times New Roman" pitchFamily="18" charset="0"/>
                        </a:rPr>
                        <a:t> HĐT gữa 2 đầu dây</a:t>
                      </a:r>
                      <a:endParaRPr lang="vi-VN" sz="2800" b="1" noProof="0" dirty="0">
                        <a:latin typeface="Myriad Pro Black Cond" panose="020B0806030403020204" pitchFamily="34" charset="0"/>
                        <a:cs typeface="Times New Roman" pitchFamily="18" charset="0"/>
                      </a:endParaRPr>
                    </a:p>
                  </a:txBody>
                  <a:tcPr marL="91437" marR="91437" marT="45694" marB="45694" anchor="ctr"/>
                </a:tc>
                <a:tc>
                  <a:txBody>
                    <a:bodyPr/>
                    <a:lstStyle/>
                    <a:p>
                      <a:pPr algn="ctr"/>
                      <a:r>
                        <a:rPr lang="vi-VN" sz="2800" b="1" noProof="0" dirty="0" smtClean="0">
                          <a:solidFill>
                            <a:srgbClr val="C00000"/>
                          </a:solidFill>
                          <a:latin typeface="Myriad Pro Black Cond" panose="020B0806030403020204" pitchFamily="34" charset="0"/>
                          <a:cs typeface="Times New Roman" pitchFamily="18" charset="0"/>
                        </a:rPr>
                        <a:t>Mắc</a:t>
                      </a:r>
                      <a:r>
                        <a:rPr lang="vi-VN" sz="2800" b="1" baseline="0" noProof="0" dirty="0" smtClean="0">
                          <a:solidFill>
                            <a:srgbClr val="C00000"/>
                          </a:solidFill>
                          <a:latin typeface="Myriad Pro Black Cond" panose="020B0806030403020204" pitchFamily="34" charset="0"/>
                          <a:cs typeface="Times New Roman" pitchFamily="18" charset="0"/>
                        </a:rPr>
                        <a:t> song song với dây</a:t>
                      </a:r>
                      <a:endParaRPr lang="vi-VN" sz="2800" b="1" noProof="0" dirty="0">
                        <a:solidFill>
                          <a:srgbClr val="C00000"/>
                        </a:solidFill>
                        <a:latin typeface="Myriad Pro Black Cond" panose="020B0806030403020204" pitchFamily="34" charset="0"/>
                        <a:cs typeface="Times New Roman" pitchFamily="18" charset="0"/>
                      </a:endParaRPr>
                    </a:p>
                  </a:txBody>
                  <a:tcPr marL="91437" marR="91437" marT="45694" marB="45694" anchor="ctr"/>
                </a:tc>
                <a:extLst>
                  <a:ext uri="{0D108BD9-81ED-4DB2-BD59-A6C34878D82A}">
                    <a16:rowId xmlns="" xmlns:a16="http://schemas.microsoft.com/office/drawing/2014/main" val="10002"/>
                  </a:ext>
                </a:extLst>
              </a:tr>
              <a:tr h="552911">
                <a:tc>
                  <a:txBody>
                    <a:bodyPr/>
                    <a:lstStyle/>
                    <a:p>
                      <a:pPr algn="ctr"/>
                      <a:r>
                        <a:rPr lang="vi-VN" sz="2800" b="1" noProof="0" dirty="0" smtClean="0">
                          <a:solidFill>
                            <a:srgbClr val="0033CC"/>
                          </a:solidFill>
                          <a:latin typeface="Myriad Pro Black Cond" panose="020B0806030403020204" pitchFamily="34" charset="0"/>
                          <a:cs typeface="Times New Roman" pitchFamily="18" charset="0"/>
                        </a:rPr>
                        <a:t>Khóa</a:t>
                      </a:r>
                      <a:endParaRPr lang="vi-VN" sz="2800" b="1" noProof="0" dirty="0">
                        <a:solidFill>
                          <a:srgbClr val="0033CC"/>
                        </a:solidFill>
                        <a:latin typeface="Myriad Pro Black Cond" panose="020B0806030403020204" pitchFamily="34" charset="0"/>
                        <a:cs typeface="Times New Roman" pitchFamily="18" charset="0"/>
                      </a:endParaRPr>
                    </a:p>
                  </a:txBody>
                  <a:tcPr marL="91437" marR="91437" marT="45694" marB="45694" anchor="ctr"/>
                </a:tc>
                <a:tc>
                  <a:txBody>
                    <a:bodyPr/>
                    <a:lstStyle/>
                    <a:p>
                      <a:pPr algn="ctr"/>
                      <a:r>
                        <a:rPr lang="vi-VN" sz="2800" b="1" noProof="0" dirty="0" smtClean="0">
                          <a:latin typeface="Myriad Pro Black Cond" panose="020B0806030403020204" pitchFamily="34" charset="0"/>
                          <a:cs typeface="Times New Roman" pitchFamily="18" charset="0"/>
                        </a:rPr>
                        <a:t>Đ</a:t>
                      </a:r>
                      <a:r>
                        <a:rPr lang="vi-VN" sz="2800" b="1" baseline="0" noProof="0" dirty="0" smtClean="0">
                          <a:latin typeface="Myriad Pro Black Cond" panose="020B0806030403020204" pitchFamily="34" charset="0"/>
                          <a:cs typeface="Times New Roman" pitchFamily="18" charset="0"/>
                        </a:rPr>
                        <a:t>óng, ngắt dòng điện</a:t>
                      </a:r>
                      <a:endParaRPr lang="vi-VN" sz="2800" b="1" noProof="0" dirty="0">
                        <a:latin typeface="Myriad Pro Black Cond" panose="020B0806030403020204" pitchFamily="34" charset="0"/>
                        <a:cs typeface="Times New Roman" pitchFamily="18" charset="0"/>
                      </a:endParaRPr>
                    </a:p>
                  </a:txBody>
                  <a:tcPr marL="91437" marR="91437"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C00000"/>
                          </a:solidFill>
                          <a:effectLst/>
                          <a:uLnTx/>
                          <a:uFillTx/>
                          <a:latin typeface="Myriad Pro Black Cond" panose="020B0806030403020204" pitchFamily="34" charset="0"/>
                          <a:ea typeface="+mn-ea"/>
                          <a:cs typeface="Times New Roman" pitchFamily="18" charset="0"/>
                        </a:rPr>
                        <a:t>Mắc nối tiếp với dây</a:t>
                      </a:r>
                    </a:p>
                  </a:txBody>
                  <a:tcPr marL="91437" marR="91437" marT="45694" marB="45694"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51033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2353"/>
                                        </p:tgtEl>
                                        <p:attrNameLst>
                                          <p:attrName>style.visibility</p:attrName>
                                        </p:attrNameLst>
                                      </p:cBhvr>
                                      <p:to>
                                        <p:strVal val="visible"/>
                                      </p:to>
                                    </p:set>
                                    <p:anim calcmode="lin" valueType="num">
                                      <p:cBhvr additive="base">
                                        <p:cTn id="7" dur="500" fill="hold"/>
                                        <p:tgtEl>
                                          <p:spTgt spid="12353"/>
                                        </p:tgtEl>
                                        <p:attrNameLst>
                                          <p:attrName>ppt_x</p:attrName>
                                        </p:attrNameLst>
                                      </p:cBhvr>
                                      <p:tavLst>
                                        <p:tav tm="0">
                                          <p:val>
                                            <p:strVal val="1+#ppt_w/2"/>
                                          </p:val>
                                        </p:tav>
                                        <p:tav tm="100000">
                                          <p:val>
                                            <p:strVal val="#ppt_x"/>
                                          </p:val>
                                        </p:tav>
                                      </p:tavLst>
                                    </p:anim>
                                    <p:anim calcmode="lin" valueType="num">
                                      <p:cBhvr additive="base">
                                        <p:cTn id="8" dur="500" fill="hold"/>
                                        <p:tgtEl>
                                          <p:spTgt spid="1235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2350"/>
                                        </p:tgtEl>
                                        <p:attrNameLst>
                                          <p:attrName>style.visibility</p:attrName>
                                        </p:attrNameLst>
                                      </p:cBhvr>
                                      <p:to>
                                        <p:strVal val="visible"/>
                                      </p:to>
                                    </p:set>
                                    <p:animEffect transition="in" filter="fade">
                                      <p:cBhvr>
                                        <p:cTn id="13" dur="2000"/>
                                        <p:tgtEl>
                                          <p:spTgt spid="12350"/>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2351"/>
                                        </p:tgtEl>
                                        <p:attrNameLst>
                                          <p:attrName>style.visibility</p:attrName>
                                        </p:attrNameLst>
                                      </p:cBhvr>
                                      <p:to>
                                        <p:strVal val="visible"/>
                                      </p:to>
                                    </p:set>
                                    <p:animEffect transition="in" filter="fade">
                                      <p:cBhvr>
                                        <p:cTn id="16" dur="2000"/>
                                        <p:tgtEl>
                                          <p:spTgt spid="123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52"/>
                                        </p:tgtEl>
                                        <p:attrNameLst>
                                          <p:attrName>style.visibility</p:attrName>
                                        </p:attrNameLst>
                                      </p:cBhvr>
                                      <p:to>
                                        <p:strVal val="visible"/>
                                      </p:to>
                                    </p:set>
                                    <p:animEffect transition="in" filter="fade">
                                      <p:cBhvr>
                                        <p:cTn id="19" dur="2000"/>
                                        <p:tgtEl>
                                          <p:spTgt spid="123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path" presetSubtype="0" accel="50000" decel="50000" autoRev="1" fill="hold" grpId="0" nodeType="clickEffect">
                                  <p:stCondLst>
                                    <p:cond delay="0"/>
                                  </p:stCondLst>
                                  <p:childTnLst>
                                    <p:animMotion origin="layout" path="M 3.33333E-6 -3.93064E-6 L 0.38333 -0.4837 " pathEditMode="relative" rAng="0" ptsTypes="AA">
                                      <p:cBhvr>
                                        <p:cTn id="23" dur="2000" fill="hold"/>
                                        <p:tgtEl>
                                          <p:spTgt spid="12350"/>
                                        </p:tgtEl>
                                        <p:attrNameLst>
                                          <p:attrName>ppt_x</p:attrName>
                                          <p:attrName>ppt_y</p:attrName>
                                        </p:attrNameLst>
                                      </p:cBhvr>
                                      <p:rCtr x="19167" y="-24185"/>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autoRev="1" fill="hold" grpId="0" nodeType="clickEffect">
                                  <p:stCondLst>
                                    <p:cond delay="0"/>
                                  </p:stCondLst>
                                  <p:childTnLst>
                                    <p:animMotion origin="layout" path="M 0 -3.93064E-6 L 0.30833 -0.50589 " pathEditMode="relative" rAng="0" ptsTypes="AA">
                                      <p:cBhvr>
                                        <p:cTn id="27" dur="2000" fill="hold"/>
                                        <p:tgtEl>
                                          <p:spTgt spid="12351"/>
                                        </p:tgtEl>
                                        <p:attrNameLst>
                                          <p:attrName>ppt_x</p:attrName>
                                          <p:attrName>ppt_y</p:attrName>
                                        </p:attrNameLst>
                                      </p:cBhvr>
                                      <p:rCtr x="15417" y="-25295"/>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354"/>
                                        </p:tgtEl>
                                        <p:attrNameLst>
                                          <p:attrName>style.visibility</p:attrName>
                                        </p:attrNameLst>
                                      </p:cBhvr>
                                      <p:to>
                                        <p:strVal val="visible"/>
                                      </p:to>
                                    </p:set>
                                    <p:animEffect transition="in" filter="wipe(down)">
                                      <p:cBhvr>
                                        <p:cTn id="32" dur="500"/>
                                        <p:tgtEl>
                                          <p:spTgt spid="1235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355"/>
                                        </p:tgtEl>
                                        <p:attrNameLst>
                                          <p:attrName>style.visibility</p:attrName>
                                        </p:attrNameLst>
                                      </p:cBhvr>
                                      <p:to>
                                        <p:strVal val="visible"/>
                                      </p:to>
                                    </p:set>
                                    <p:animEffect transition="in" filter="wipe(down)">
                                      <p:cBhvr>
                                        <p:cTn id="35" dur="500"/>
                                        <p:tgtEl>
                                          <p:spTgt spid="1235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0" grpId="0" animBg="1"/>
      <p:bldP spid="12350" grpId="1" animBg="1"/>
      <p:bldP spid="12351" grpId="0" animBg="1"/>
      <p:bldP spid="12351" grpId="1" animBg="1"/>
      <p:bldP spid="12352" grpId="0" animBg="1"/>
      <p:bldP spid="12354" grpId="0" animBg="1"/>
      <p:bldP spid="123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4"/>
          <p:cNvGrpSpPr>
            <a:grpSpLocks/>
          </p:cNvGrpSpPr>
          <p:nvPr/>
        </p:nvGrpSpPr>
        <p:grpSpPr bwMode="auto">
          <a:xfrm>
            <a:off x="2286000" y="2667000"/>
            <a:ext cx="2286000" cy="1893888"/>
            <a:chOff x="480" y="1680"/>
            <a:chExt cx="1440" cy="1193"/>
          </a:xfrm>
        </p:grpSpPr>
        <p:sp>
          <p:nvSpPr>
            <p:cNvPr id="89147" name="Rectangle 59"/>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latin typeface="Myriad Pro Black Cond" panose="020B0806030403020204" pitchFamily="34" charset="0"/>
              </a:endParaRPr>
            </a:p>
          </p:txBody>
        </p:sp>
        <p:sp>
          <p:nvSpPr>
            <p:cNvPr id="89117" name="AutoShape 29"/>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latin typeface="Myriad Pro Black Cond" panose="020B0806030403020204" pitchFamily="34" charset="0"/>
              </a:endParaRPr>
            </a:p>
          </p:txBody>
        </p:sp>
        <p:sp>
          <p:nvSpPr>
            <p:cNvPr id="89118" name="Rectangle 30"/>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latin typeface="Myriad Pro Black Cond" panose="020B0806030403020204" pitchFamily="34" charset="0"/>
              </a:endParaRPr>
            </a:p>
          </p:txBody>
        </p:sp>
        <p:sp>
          <p:nvSpPr>
            <p:cNvPr id="89119" name="Rectangle 31"/>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latin typeface="Myriad Pro Black Cond" panose="020B0806030403020204" pitchFamily="34" charset="0"/>
              </a:endParaRPr>
            </a:p>
          </p:txBody>
        </p:sp>
        <p:sp>
          <p:nvSpPr>
            <p:cNvPr id="89121" name="Oval 33"/>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latin typeface="Myriad Pro Black Cond" panose="020B0806030403020204" pitchFamily="34" charset="0"/>
              </a:endParaRPr>
            </a:p>
          </p:txBody>
        </p:sp>
        <p:sp>
          <p:nvSpPr>
            <p:cNvPr id="89122" name="Arc 34"/>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latin typeface="Myriad Pro Black Cond" panose="020B0806030403020204" pitchFamily="34" charset="0"/>
              </a:endParaRPr>
            </a:p>
          </p:txBody>
        </p:sp>
        <p:sp>
          <p:nvSpPr>
            <p:cNvPr id="89123" name="Text Box 35"/>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Myriad Pro Black Cond" panose="020B0806030403020204" pitchFamily="34" charset="0"/>
                </a:rPr>
                <a:t>0,5</a:t>
              </a:r>
            </a:p>
          </p:txBody>
        </p:sp>
        <p:sp>
          <p:nvSpPr>
            <p:cNvPr id="89124" name="Line 36"/>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25" name="Line 37"/>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26" name="Line 38"/>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27" name="Line 39"/>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28" name="Line 40"/>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29" name="Line 41"/>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0" name="Line 42"/>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1" name="Line 43"/>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32" name="Line 44"/>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3" name="Line 45"/>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4" name="Line 46"/>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35" name="Line 47"/>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6" name="Line 48"/>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7" name="Line 49"/>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8" name="Line 50"/>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39" name="Line 51"/>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40" name="Text Box 52"/>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Myriad Pro Black Cond" panose="020B0806030403020204" pitchFamily="34" charset="0"/>
                </a:rPr>
                <a:t>0</a:t>
              </a:r>
            </a:p>
          </p:txBody>
        </p:sp>
        <p:sp>
          <p:nvSpPr>
            <p:cNvPr id="89141" name="Text Box 53"/>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latin typeface="Myriad Pro Black Cond" panose="020B0806030403020204" pitchFamily="34" charset="0"/>
                </a:rPr>
                <a:t>1</a:t>
              </a:r>
            </a:p>
          </p:txBody>
        </p:sp>
        <p:sp>
          <p:nvSpPr>
            <p:cNvPr id="89142" name="Text Box 54"/>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latin typeface="Myriad Pro Black Cond" panose="020B0806030403020204" pitchFamily="34" charset="0"/>
                </a:rPr>
                <a:t>1,5</a:t>
              </a:r>
            </a:p>
          </p:txBody>
        </p:sp>
        <p:sp>
          <p:nvSpPr>
            <p:cNvPr id="89143" name="Text Box 55"/>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latin typeface="Myriad Pro Black Cond" panose="020B0806030403020204" pitchFamily="34" charset="0"/>
                </a:rPr>
                <a:t>A</a:t>
              </a:r>
            </a:p>
          </p:txBody>
        </p:sp>
        <p:sp>
          <p:nvSpPr>
            <p:cNvPr id="89144" name="AutoShape 56"/>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latin typeface="Myriad Pro Black Cond" panose="020B0806030403020204" pitchFamily="34" charset="0"/>
              </a:endParaRPr>
            </a:p>
          </p:txBody>
        </p:sp>
        <p:sp>
          <p:nvSpPr>
            <p:cNvPr id="89145" name="Rectangle 57"/>
            <p:cNvSpPr>
              <a:spLocks noChangeArrowheads="1"/>
            </p:cNvSpPr>
            <p:nvPr/>
          </p:nvSpPr>
          <p:spPr bwMode="auto">
            <a:xfrm>
              <a:off x="512" y="2368"/>
              <a:ext cx="1360" cy="480"/>
            </a:xfrm>
            <a:prstGeom prst="rect">
              <a:avLst/>
            </a:prstGeom>
            <a:solidFill>
              <a:schemeClr val="accent5">
                <a:lumMod val="50000"/>
              </a:schemeClr>
            </a:solidFill>
            <a:ln w="57150" cmpd="thickThin">
              <a:noFill/>
              <a:miter lim="800000"/>
              <a:headEnd/>
              <a:tailEnd/>
            </a:ln>
            <a:effectLst/>
          </p:spPr>
          <p:txBody>
            <a:bodyPr wrap="none" anchor="ctr"/>
            <a:lstStyle/>
            <a:p>
              <a:endParaRPr lang="en-US">
                <a:latin typeface="Myriad Pro Black Cond" panose="020B0806030403020204" pitchFamily="34" charset="0"/>
              </a:endParaRPr>
            </a:p>
          </p:txBody>
        </p:sp>
        <p:sp>
          <p:nvSpPr>
            <p:cNvPr id="89148" name="AutoShape 60"/>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latin typeface="Myriad Pro Black Cond" panose="020B0806030403020204" pitchFamily="34" charset="0"/>
              </a:endParaRPr>
            </a:p>
          </p:txBody>
        </p:sp>
        <p:grpSp>
          <p:nvGrpSpPr>
            <p:cNvPr id="3" name="Group 61"/>
            <p:cNvGrpSpPr>
              <a:grpSpLocks/>
            </p:cNvGrpSpPr>
            <p:nvPr/>
          </p:nvGrpSpPr>
          <p:grpSpPr bwMode="auto">
            <a:xfrm>
              <a:off x="1127" y="2428"/>
              <a:ext cx="96" cy="44"/>
              <a:chOff x="2838" y="2415"/>
              <a:chExt cx="86" cy="40"/>
            </a:xfrm>
          </p:grpSpPr>
          <p:sp>
            <p:nvSpPr>
              <p:cNvPr id="89150" name="Arc 62"/>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latin typeface="Myriad Pro Black Cond" panose="020B0806030403020204" pitchFamily="34" charset="0"/>
                </a:endParaRPr>
              </a:p>
            </p:txBody>
          </p:sp>
          <p:sp>
            <p:nvSpPr>
              <p:cNvPr id="89151" name="Freeform 63"/>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latin typeface="Myriad Pro Black Cond" panose="020B0806030403020204" pitchFamily="34" charset="0"/>
                </a:endParaRPr>
              </a:p>
            </p:txBody>
          </p:sp>
          <p:sp>
            <p:nvSpPr>
              <p:cNvPr id="89152" name="Freeform 64"/>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latin typeface="Myriad Pro Black Cond" panose="020B0806030403020204" pitchFamily="34" charset="0"/>
                </a:endParaRPr>
              </a:p>
            </p:txBody>
          </p:sp>
        </p:grpSp>
        <p:sp>
          <p:nvSpPr>
            <p:cNvPr id="89153" name="Oval 65"/>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latin typeface="Myriad Pro Black Cond" panose="020B0806030403020204" pitchFamily="34" charset="0"/>
              </a:endParaRPr>
            </a:p>
          </p:txBody>
        </p:sp>
        <p:sp>
          <p:nvSpPr>
            <p:cNvPr id="89154" name="Oval 66"/>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latin typeface="Myriad Pro Black Cond" panose="020B0806030403020204" pitchFamily="34" charset="0"/>
              </a:endParaRPr>
            </a:p>
          </p:txBody>
        </p:sp>
        <p:sp>
          <p:nvSpPr>
            <p:cNvPr id="89155" name="Oval 67"/>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latin typeface="Myriad Pro Black Cond" panose="020B0806030403020204" pitchFamily="34" charset="0"/>
              </a:endParaRPr>
            </a:p>
          </p:txBody>
        </p:sp>
        <p:sp>
          <p:nvSpPr>
            <p:cNvPr id="89277" name="Text Box 189"/>
            <p:cNvSpPr txBox="1">
              <a:spLocks noChangeArrowheads="1"/>
            </p:cNvSpPr>
            <p:nvPr/>
          </p:nvSpPr>
          <p:spPr bwMode="auto">
            <a:xfrm>
              <a:off x="642" y="2496"/>
              <a:ext cx="336" cy="288"/>
            </a:xfrm>
            <a:prstGeom prst="rect">
              <a:avLst/>
            </a:prstGeom>
            <a:noFill/>
            <a:ln w="9525">
              <a:noFill/>
              <a:miter lim="800000"/>
              <a:headEnd/>
              <a:tailEnd/>
            </a:ln>
            <a:effectLst/>
          </p:spPr>
          <p:txBody>
            <a:bodyPr>
              <a:spAutoFit/>
            </a:bodyPr>
            <a:lstStyle/>
            <a:p>
              <a:pPr>
                <a:spcBef>
                  <a:spcPct val="50000"/>
                </a:spcBef>
              </a:pPr>
              <a:r>
                <a:rPr lang="en-US" sz="2400" dirty="0">
                  <a:solidFill>
                    <a:schemeClr val="bg1"/>
                  </a:solidFill>
                  <a:latin typeface="Myriad Pro Black Cond" panose="020B0806030403020204" pitchFamily="34" charset="0"/>
                </a:rPr>
                <a:t>+</a:t>
              </a:r>
            </a:p>
          </p:txBody>
        </p:sp>
        <p:sp>
          <p:nvSpPr>
            <p:cNvPr id="89279" name="Text Box 191"/>
            <p:cNvSpPr txBox="1">
              <a:spLocks noChangeArrowheads="1"/>
            </p:cNvSpPr>
            <p:nvPr/>
          </p:nvSpPr>
          <p:spPr bwMode="auto">
            <a:xfrm>
              <a:off x="1446" y="2430"/>
              <a:ext cx="336" cy="288"/>
            </a:xfrm>
            <a:prstGeom prst="rect">
              <a:avLst/>
            </a:prstGeom>
            <a:noFill/>
            <a:ln w="9525">
              <a:noFill/>
              <a:miter lim="800000"/>
              <a:headEnd/>
              <a:tailEnd/>
            </a:ln>
            <a:effectLst/>
          </p:spPr>
          <p:txBody>
            <a:bodyPr>
              <a:spAutoFit/>
            </a:bodyPr>
            <a:lstStyle/>
            <a:p>
              <a:pPr>
                <a:spcBef>
                  <a:spcPct val="50000"/>
                </a:spcBef>
              </a:pPr>
              <a:r>
                <a:rPr lang="en-US" sz="2400" dirty="0">
                  <a:solidFill>
                    <a:schemeClr val="bg1"/>
                  </a:solidFill>
                  <a:latin typeface="Myriad Pro Black Cond" panose="020B0806030403020204" pitchFamily="34" charset="0"/>
                </a:rPr>
                <a:t>_</a:t>
              </a:r>
            </a:p>
          </p:txBody>
        </p:sp>
        <p:sp>
          <p:nvSpPr>
            <p:cNvPr id="89288" name="Text Box 200"/>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dirty="0">
                  <a:solidFill>
                    <a:srgbClr val="FFFF00"/>
                  </a:solidFill>
                  <a:latin typeface="Myriad Pro Black Cond" panose="020B0806030403020204" pitchFamily="34" charset="0"/>
                </a:rPr>
                <a:t>A</a:t>
              </a:r>
            </a:p>
          </p:txBody>
        </p:sp>
        <p:sp>
          <p:nvSpPr>
            <p:cNvPr id="89146" name="Rectangle 58"/>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latin typeface="Myriad Pro Black Cond" panose="020B0806030403020204" pitchFamily="34" charset="0"/>
              </a:endParaRPr>
            </a:p>
          </p:txBody>
        </p:sp>
      </p:grpSp>
      <p:sp>
        <p:nvSpPr>
          <p:cNvPr id="89093" name="Line 5"/>
          <p:cNvSpPr>
            <a:spLocks noChangeShapeType="1"/>
          </p:cNvSpPr>
          <p:nvPr/>
        </p:nvSpPr>
        <p:spPr bwMode="auto">
          <a:xfrm>
            <a:off x="2565400" y="5181600"/>
            <a:ext cx="2133600" cy="0"/>
          </a:xfrm>
          <a:prstGeom prst="line">
            <a:avLst/>
          </a:prstGeom>
          <a:noFill/>
          <a:ln w="57150">
            <a:solidFill>
              <a:srgbClr val="660033"/>
            </a:solidFill>
            <a:round/>
            <a:headEnd/>
            <a:tailEnd type="oval" w="med" len="med"/>
          </a:ln>
          <a:effectLst/>
        </p:spPr>
        <p:txBody>
          <a:bodyPr/>
          <a:lstStyle/>
          <a:p>
            <a:endParaRPr lang="en-US">
              <a:latin typeface="Myriad Pro Black Cond" panose="020B0806030403020204" pitchFamily="34" charset="0"/>
            </a:endParaRPr>
          </a:p>
        </p:txBody>
      </p:sp>
      <p:sp>
        <p:nvSpPr>
          <p:cNvPr id="89094" name="Line 6"/>
          <p:cNvSpPr>
            <a:spLocks noChangeShapeType="1"/>
          </p:cNvSpPr>
          <p:nvPr/>
        </p:nvSpPr>
        <p:spPr bwMode="auto">
          <a:xfrm>
            <a:off x="6934200" y="5181600"/>
            <a:ext cx="3200400" cy="0"/>
          </a:xfrm>
          <a:prstGeom prst="line">
            <a:avLst/>
          </a:prstGeom>
          <a:noFill/>
          <a:ln w="57150">
            <a:solidFill>
              <a:srgbClr val="660033"/>
            </a:solidFill>
            <a:round/>
            <a:headEnd type="oval" w="med" len="med"/>
            <a:tailEnd/>
          </a:ln>
          <a:effectLst/>
        </p:spPr>
        <p:txBody>
          <a:bodyPr/>
          <a:lstStyle/>
          <a:p>
            <a:endParaRPr lang="en-US">
              <a:latin typeface="Myriad Pro Black Cond" panose="020B0806030403020204" pitchFamily="34" charset="0"/>
            </a:endParaRPr>
          </a:p>
        </p:txBody>
      </p:sp>
      <p:sp>
        <p:nvSpPr>
          <p:cNvPr id="89095" name="Line 7"/>
          <p:cNvSpPr>
            <a:spLocks noChangeShapeType="1"/>
          </p:cNvSpPr>
          <p:nvPr/>
        </p:nvSpPr>
        <p:spPr bwMode="auto">
          <a:xfrm>
            <a:off x="4876800" y="1600200"/>
            <a:ext cx="0" cy="2819400"/>
          </a:xfrm>
          <a:prstGeom prst="line">
            <a:avLst/>
          </a:prstGeom>
          <a:noFill/>
          <a:ln w="57150">
            <a:solidFill>
              <a:srgbClr val="660033"/>
            </a:solidFill>
            <a:round/>
            <a:headEnd/>
            <a:tailEnd/>
          </a:ln>
          <a:effectLst/>
        </p:spPr>
        <p:txBody>
          <a:bodyPr/>
          <a:lstStyle/>
          <a:p>
            <a:endParaRPr lang="en-US">
              <a:latin typeface="Myriad Pro Black Cond" panose="020B0806030403020204" pitchFamily="34" charset="0"/>
            </a:endParaRPr>
          </a:p>
        </p:txBody>
      </p:sp>
      <p:sp>
        <p:nvSpPr>
          <p:cNvPr id="89096" name="Line 8"/>
          <p:cNvSpPr>
            <a:spLocks noChangeShapeType="1"/>
          </p:cNvSpPr>
          <p:nvPr/>
        </p:nvSpPr>
        <p:spPr bwMode="auto">
          <a:xfrm flipH="1">
            <a:off x="10134600" y="1600200"/>
            <a:ext cx="0" cy="3581400"/>
          </a:xfrm>
          <a:prstGeom prst="line">
            <a:avLst/>
          </a:prstGeom>
          <a:noFill/>
          <a:ln w="57150">
            <a:solidFill>
              <a:srgbClr val="660033"/>
            </a:solidFill>
            <a:round/>
            <a:headEnd/>
            <a:tailEnd/>
          </a:ln>
          <a:effectLst/>
        </p:spPr>
        <p:txBody>
          <a:bodyPr/>
          <a:lstStyle/>
          <a:p>
            <a:endParaRPr lang="en-US">
              <a:latin typeface="Myriad Pro Black Cond" panose="020B0806030403020204" pitchFamily="34" charset="0"/>
            </a:endParaRPr>
          </a:p>
        </p:txBody>
      </p:sp>
      <p:grpSp>
        <p:nvGrpSpPr>
          <p:cNvPr id="4" name="Group 10"/>
          <p:cNvGrpSpPr>
            <a:grpSpLocks/>
          </p:cNvGrpSpPr>
          <p:nvPr/>
        </p:nvGrpSpPr>
        <p:grpSpPr bwMode="auto">
          <a:xfrm>
            <a:off x="5791200" y="1295400"/>
            <a:ext cx="2209800" cy="533400"/>
            <a:chOff x="3984" y="912"/>
            <a:chExt cx="1008" cy="144"/>
          </a:xfrm>
        </p:grpSpPr>
        <p:sp>
          <p:nvSpPr>
            <p:cNvPr id="89099" name="Line 1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0" name="Line 1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1" name="Line 1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2" name="Line 1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3" name="Line 1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4" name="Line 1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5" name="Line 1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6" name="Line 1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7" name="Line 1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8" name="Line 2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09" name="Line 2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10" name="Line 2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11" name="Line 2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112" name="Line 2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grpSp>
      <p:sp>
        <p:nvSpPr>
          <p:cNvPr id="89114" name="Text Box 26"/>
          <p:cNvSpPr txBox="1">
            <a:spLocks noChangeArrowheads="1"/>
          </p:cNvSpPr>
          <p:nvPr/>
        </p:nvSpPr>
        <p:spPr bwMode="auto">
          <a:xfrm>
            <a:off x="6096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Myriad Pro Black Cond" panose="020B0806030403020204" pitchFamily="34" charset="0"/>
              </a:rPr>
              <a:t>A</a:t>
            </a:r>
          </a:p>
        </p:txBody>
      </p:sp>
      <p:sp>
        <p:nvSpPr>
          <p:cNvPr id="89115" name="Text Box 27"/>
          <p:cNvSpPr txBox="1">
            <a:spLocks noChangeArrowheads="1"/>
          </p:cNvSpPr>
          <p:nvPr/>
        </p:nvSpPr>
        <p:spPr bwMode="auto">
          <a:xfrm>
            <a:off x="67056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Myriad Pro Black Cond" panose="020B0806030403020204" pitchFamily="34" charset="0"/>
              </a:rPr>
              <a:t>B</a:t>
            </a:r>
          </a:p>
        </p:txBody>
      </p:sp>
      <p:sp>
        <p:nvSpPr>
          <p:cNvPr id="89156" name="Line 68"/>
          <p:cNvSpPr>
            <a:spLocks noChangeShapeType="1"/>
          </p:cNvSpPr>
          <p:nvPr/>
        </p:nvSpPr>
        <p:spPr bwMode="auto">
          <a:xfrm rot="1070359" flipV="1">
            <a:off x="5029200" y="1981200"/>
            <a:ext cx="495300" cy="12700"/>
          </a:xfrm>
          <a:prstGeom prst="line">
            <a:avLst/>
          </a:prstGeom>
          <a:noFill/>
          <a:ln w="28575">
            <a:solidFill>
              <a:schemeClr val="bg1"/>
            </a:solidFill>
            <a:round/>
            <a:headEnd type="stealth" w="sm" len="lg"/>
            <a:tailEnd type="stealth" w="sm" len="lg"/>
          </a:ln>
          <a:effectLst/>
        </p:spPr>
        <p:txBody>
          <a:bodyPr/>
          <a:lstStyle/>
          <a:p>
            <a:endParaRPr lang="en-US">
              <a:latin typeface="Myriad Pro Black Cond" panose="020B0806030403020204" pitchFamily="34" charset="0"/>
            </a:endParaRPr>
          </a:p>
        </p:txBody>
      </p:sp>
      <p:grpSp>
        <p:nvGrpSpPr>
          <p:cNvPr id="5" name="Group 129"/>
          <p:cNvGrpSpPr>
            <a:grpSpLocks/>
          </p:cNvGrpSpPr>
          <p:nvPr/>
        </p:nvGrpSpPr>
        <p:grpSpPr bwMode="auto">
          <a:xfrm>
            <a:off x="4286250" y="4795838"/>
            <a:ext cx="838200" cy="787400"/>
            <a:chOff x="3120" y="1968"/>
            <a:chExt cx="576" cy="400"/>
          </a:xfrm>
        </p:grpSpPr>
        <p:sp>
          <p:nvSpPr>
            <p:cNvPr id="89218" name="Line 130"/>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latin typeface="Myriad Pro Black Cond" panose="020B0806030403020204" pitchFamily="34" charset="0"/>
              </a:endParaRPr>
            </a:p>
          </p:txBody>
        </p:sp>
        <p:sp>
          <p:nvSpPr>
            <p:cNvPr id="89219" name="Line 131"/>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latin typeface="Myriad Pro Black Cond" panose="020B0806030403020204" pitchFamily="34" charset="0"/>
              </a:endParaRPr>
            </a:p>
          </p:txBody>
        </p:sp>
      </p:grpSp>
      <p:grpSp>
        <p:nvGrpSpPr>
          <p:cNvPr id="6" name="Group 142"/>
          <p:cNvGrpSpPr>
            <a:grpSpLocks/>
          </p:cNvGrpSpPr>
          <p:nvPr/>
        </p:nvGrpSpPr>
        <p:grpSpPr bwMode="auto">
          <a:xfrm>
            <a:off x="6324600" y="5029200"/>
            <a:ext cx="565150" cy="304800"/>
            <a:chOff x="1248" y="3648"/>
            <a:chExt cx="356" cy="192"/>
          </a:xfrm>
        </p:grpSpPr>
        <p:grpSp>
          <p:nvGrpSpPr>
            <p:cNvPr id="7" name="Group 143"/>
            <p:cNvGrpSpPr>
              <a:grpSpLocks/>
            </p:cNvGrpSpPr>
            <p:nvPr/>
          </p:nvGrpSpPr>
          <p:grpSpPr bwMode="auto">
            <a:xfrm rot="10800000">
              <a:off x="1248" y="3648"/>
              <a:ext cx="356" cy="192"/>
              <a:chOff x="1776" y="1536"/>
              <a:chExt cx="1039" cy="240"/>
            </a:xfrm>
          </p:grpSpPr>
          <p:grpSp>
            <p:nvGrpSpPr>
              <p:cNvPr id="8" name="Group 144"/>
              <p:cNvGrpSpPr>
                <a:grpSpLocks/>
              </p:cNvGrpSpPr>
              <p:nvPr/>
            </p:nvGrpSpPr>
            <p:grpSpPr bwMode="auto">
              <a:xfrm rot="10800000">
                <a:off x="1872" y="1536"/>
                <a:ext cx="816" cy="240"/>
                <a:chOff x="2364" y="2976"/>
                <a:chExt cx="1140" cy="672"/>
              </a:xfrm>
            </p:grpSpPr>
            <p:sp>
              <p:nvSpPr>
                <p:cNvPr id="89233"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latin typeface="Myriad Pro Black Cond" panose="020B0806030403020204" pitchFamily="34" charset="0"/>
                  </a:endParaRPr>
                </a:p>
              </p:txBody>
            </p:sp>
            <p:sp>
              <p:nvSpPr>
                <p:cNvPr id="89234" name="Rectangle 146"/>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latin typeface="Myriad Pro Black Cond" panose="020B0806030403020204" pitchFamily="34" charset="0"/>
                  </a:endParaRPr>
                </a:p>
              </p:txBody>
            </p:sp>
            <p:sp>
              <p:nvSpPr>
                <p:cNvPr id="89235" name="Line 14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sp>
              <p:nvSpPr>
                <p:cNvPr id="89236" name="Line 14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sp>
              <p:nvSpPr>
                <p:cNvPr id="89237"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grpSp>
          <p:sp>
            <p:nvSpPr>
              <p:cNvPr id="89238" name="Line 15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sp>
            <p:nvSpPr>
              <p:cNvPr id="89239" name="Line 15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grpSp>
        <p:sp>
          <p:nvSpPr>
            <p:cNvPr id="89240" name="AutoShape 15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latin typeface="Myriad Pro Black Cond" panose="020B0806030403020204" pitchFamily="34" charset="0"/>
              </a:endParaRPr>
            </a:p>
          </p:txBody>
        </p:sp>
      </p:grpSp>
      <p:sp>
        <p:nvSpPr>
          <p:cNvPr id="89262" name="Line 174"/>
          <p:cNvSpPr>
            <a:spLocks noChangeShapeType="1"/>
          </p:cNvSpPr>
          <p:nvPr/>
        </p:nvSpPr>
        <p:spPr bwMode="auto">
          <a:xfrm flipH="1" flipV="1">
            <a:off x="5029200" y="2057401"/>
            <a:ext cx="304800" cy="182563"/>
          </a:xfrm>
          <a:prstGeom prst="line">
            <a:avLst/>
          </a:prstGeom>
          <a:noFill/>
          <a:ln w="9525">
            <a:solidFill>
              <a:schemeClr val="bg1"/>
            </a:solidFill>
            <a:round/>
            <a:headEnd/>
            <a:tailEnd type="triangle" w="med" len="med"/>
          </a:ln>
          <a:effectLst/>
        </p:spPr>
        <p:txBody>
          <a:bodyPr/>
          <a:lstStyle/>
          <a:p>
            <a:endParaRPr lang="en-US">
              <a:latin typeface="Myriad Pro Black Cond" panose="020B0806030403020204" pitchFamily="34" charset="0"/>
            </a:endParaRPr>
          </a:p>
        </p:txBody>
      </p:sp>
      <p:grpSp>
        <p:nvGrpSpPr>
          <p:cNvPr id="9" name="Group 175"/>
          <p:cNvGrpSpPr>
            <a:grpSpLocks/>
          </p:cNvGrpSpPr>
          <p:nvPr/>
        </p:nvGrpSpPr>
        <p:grpSpPr bwMode="auto">
          <a:xfrm rot="-1062720">
            <a:off x="2895600" y="3352800"/>
            <a:ext cx="939800" cy="635000"/>
            <a:chOff x="1680" y="1440"/>
            <a:chExt cx="592" cy="400"/>
          </a:xfrm>
        </p:grpSpPr>
        <p:sp>
          <p:nvSpPr>
            <p:cNvPr id="89264"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latin typeface="Myriad Pro Black Cond" panose="020B0806030403020204" pitchFamily="34" charset="0"/>
              </a:endParaRPr>
            </a:p>
          </p:txBody>
        </p:sp>
        <p:sp>
          <p:nvSpPr>
            <p:cNvPr id="89265"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latin typeface="Myriad Pro Black Cond" panose="020B0806030403020204" pitchFamily="34" charset="0"/>
              </a:endParaRPr>
            </a:p>
          </p:txBody>
        </p:sp>
        <p:sp>
          <p:nvSpPr>
            <p:cNvPr id="89266" name="Line 17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latin typeface="Myriad Pro Black Cond" panose="020B0806030403020204" pitchFamily="34" charset="0"/>
              </a:endParaRPr>
            </a:p>
          </p:txBody>
        </p:sp>
      </p:grpSp>
      <p:sp>
        <p:nvSpPr>
          <p:cNvPr id="89269" name="Line 181"/>
          <p:cNvSpPr>
            <a:spLocks noChangeShapeType="1"/>
          </p:cNvSpPr>
          <p:nvPr/>
        </p:nvSpPr>
        <p:spPr bwMode="auto">
          <a:xfrm>
            <a:off x="4876800" y="1600200"/>
            <a:ext cx="927100" cy="0"/>
          </a:xfrm>
          <a:prstGeom prst="line">
            <a:avLst/>
          </a:prstGeom>
          <a:noFill/>
          <a:ln w="57150">
            <a:solidFill>
              <a:srgbClr val="660033"/>
            </a:solidFill>
            <a:round/>
            <a:headEnd/>
            <a:tailEnd type="oval" w="med" len="med"/>
          </a:ln>
          <a:effectLst/>
        </p:spPr>
        <p:txBody>
          <a:bodyPr/>
          <a:lstStyle/>
          <a:p>
            <a:endParaRPr lang="en-US">
              <a:latin typeface="Myriad Pro Black Cond" panose="020B0806030403020204" pitchFamily="34" charset="0"/>
            </a:endParaRPr>
          </a:p>
        </p:txBody>
      </p:sp>
      <p:sp>
        <p:nvSpPr>
          <p:cNvPr id="89270" name="Line 182"/>
          <p:cNvSpPr>
            <a:spLocks noChangeShapeType="1"/>
          </p:cNvSpPr>
          <p:nvPr/>
        </p:nvSpPr>
        <p:spPr bwMode="auto">
          <a:xfrm>
            <a:off x="7848600" y="1600200"/>
            <a:ext cx="2286000" cy="0"/>
          </a:xfrm>
          <a:prstGeom prst="line">
            <a:avLst/>
          </a:prstGeom>
          <a:noFill/>
          <a:ln w="57150">
            <a:solidFill>
              <a:srgbClr val="660033"/>
            </a:solidFill>
            <a:round/>
            <a:headEnd type="oval" w="med" len="med"/>
            <a:tailEnd/>
          </a:ln>
          <a:effectLst/>
        </p:spPr>
        <p:txBody>
          <a:bodyPr/>
          <a:lstStyle/>
          <a:p>
            <a:endParaRPr lang="en-US">
              <a:latin typeface="Myriad Pro Black Cond" panose="020B0806030403020204" pitchFamily="34" charset="0"/>
            </a:endParaRPr>
          </a:p>
        </p:txBody>
      </p:sp>
      <p:sp>
        <p:nvSpPr>
          <p:cNvPr id="89271" name="Line 183"/>
          <p:cNvSpPr>
            <a:spLocks noChangeShapeType="1"/>
          </p:cNvSpPr>
          <p:nvPr/>
        </p:nvSpPr>
        <p:spPr bwMode="auto">
          <a:xfrm>
            <a:off x="5334000" y="5181600"/>
            <a:ext cx="990600" cy="0"/>
          </a:xfrm>
          <a:prstGeom prst="line">
            <a:avLst/>
          </a:prstGeom>
          <a:noFill/>
          <a:ln w="57150">
            <a:solidFill>
              <a:srgbClr val="660033"/>
            </a:solidFill>
            <a:round/>
            <a:headEnd type="oval" w="med" len="med"/>
            <a:tailEnd type="oval" w="med" len="med"/>
          </a:ln>
          <a:effectLst/>
        </p:spPr>
        <p:txBody>
          <a:bodyPr/>
          <a:lstStyle/>
          <a:p>
            <a:endParaRPr lang="en-US">
              <a:latin typeface="Myriad Pro Black Cond" panose="020B0806030403020204" pitchFamily="34" charset="0"/>
            </a:endParaRPr>
          </a:p>
        </p:txBody>
      </p:sp>
      <p:sp>
        <p:nvSpPr>
          <p:cNvPr id="89273" name="Line 185"/>
          <p:cNvSpPr>
            <a:spLocks noChangeShapeType="1"/>
          </p:cNvSpPr>
          <p:nvPr/>
        </p:nvSpPr>
        <p:spPr bwMode="auto">
          <a:xfrm>
            <a:off x="5334000" y="1600200"/>
            <a:ext cx="0" cy="2743200"/>
          </a:xfrm>
          <a:prstGeom prst="line">
            <a:avLst/>
          </a:prstGeom>
          <a:noFill/>
          <a:ln w="57150">
            <a:solidFill>
              <a:srgbClr val="660033"/>
            </a:solidFill>
            <a:round/>
            <a:headEnd/>
            <a:tailEnd/>
          </a:ln>
          <a:effectLst/>
        </p:spPr>
        <p:txBody>
          <a:bodyPr/>
          <a:lstStyle/>
          <a:p>
            <a:endParaRPr lang="en-US">
              <a:latin typeface="Myriad Pro Black Cond" panose="020B0806030403020204" pitchFamily="34" charset="0"/>
            </a:endParaRPr>
          </a:p>
        </p:txBody>
      </p:sp>
      <p:sp>
        <p:nvSpPr>
          <p:cNvPr id="89274" name="Line 186"/>
          <p:cNvSpPr>
            <a:spLocks noChangeShapeType="1"/>
          </p:cNvSpPr>
          <p:nvPr/>
        </p:nvSpPr>
        <p:spPr bwMode="auto">
          <a:xfrm>
            <a:off x="8229600" y="1600200"/>
            <a:ext cx="0" cy="2743200"/>
          </a:xfrm>
          <a:prstGeom prst="line">
            <a:avLst/>
          </a:prstGeom>
          <a:noFill/>
          <a:ln w="57150">
            <a:solidFill>
              <a:srgbClr val="660033"/>
            </a:solidFill>
            <a:round/>
            <a:headEnd/>
            <a:tailEnd/>
          </a:ln>
          <a:effectLst/>
        </p:spPr>
        <p:txBody>
          <a:bodyPr/>
          <a:lstStyle/>
          <a:p>
            <a:endParaRPr lang="en-US">
              <a:latin typeface="Myriad Pro Black Cond" panose="020B0806030403020204" pitchFamily="34" charset="0"/>
            </a:endParaRPr>
          </a:p>
        </p:txBody>
      </p:sp>
      <p:grpSp>
        <p:nvGrpSpPr>
          <p:cNvPr id="10" name="Group 196"/>
          <p:cNvGrpSpPr>
            <a:grpSpLocks/>
          </p:cNvGrpSpPr>
          <p:nvPr/>
        </p:nvGrpSpPr>
        <p:grpSpPr bwMode="auto">
          <a:xfrm>
            <a:off x="5638800" y="2667000"/>
            <a:ext cx="2222500" cy="1822450"/>
            <a:chOff x="2592" y="1680"/>
            <a:chExt cx="1400" cy="1148"/>
          </a:xfrm>
        </p:grpSpPr>
        <p:sp>
          <p:nvSpPr>
            <p:cNvPr id="89113" name="Text Box 2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Myriad Pro Black Cond" panose="020B0806030403020204" pitchFamily="34" charset="0"/>
                </a:rPr>
                <a:t>K</a:t>
              </a:r>
            </a:p>
          </p:txBody>
        </p:sp>
        <p:sp>
          <p:nvSpPr>
            <p:cNvPr id="89158" name="Oval 70"/>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latin typeface="Myriad Pro Black Cond" panose="020B0806030403020204" pitchFamily="34" charset="0"/>
              </a:endParaRPr>
            </a:p>
          </p:txBody>
        </p:sp>
        <p:sp>
          <p:nvSpPr>
            <p:cNvPr id="89159" name="Rectangle 71"/>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latin typeface="Myriad Pro Black Cond" panose="020B0806030403020204" pitchFamily="34" charset="0"/>
              </a:endParaRPr>
            </a:p>
          </p:txBody>
        </p:sp>
        <p:sp>
          <p:nvSpPr>
            <p:cNvPr id="89160" name="Rectangle 72"/>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latin typeface="Myriad Pro Black Cond" panose="020B0806030403020204" pitchFamily="34" charset="0"/>
              </a:endParaRPr>
            </a:p>
          </p:txBody>
        </p:sp>
        <p:sp>
          <p:nvSpPr>
            <p:cNvPr id="89161" name="Rectangle 73"/>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latin typeface="Myriad Pro Black Cond" panose="020B0806030403020204" pitchFamily="34" charset="0"/>
              </a:endParaRPr>
            </a:p>
          </p:txBody>
        </p:sp>
        <p:sp>
          <p:nvSpPr>
            <p:cNvPr id="89162" name="Oval 74"/>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latin typeface="Myriad Pro Black Cond" panose="020B0806030403020204" pitchFamily="34" charset="0"/>
              </a:endParaRPr>
            </a:p>
          </p:txBody>
        </p:sp>
        <p:sp>
          <p:nvSpPr>
            <p:cNvPr id="89163" name="Text Box 75"/>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Myriad Pro Black Cond" panose="020B0806030403020204" pitchFamily="34" charset="0"/>
                </a:rPr>
                <a:t>5</a:t>
              </a:r>
              <a:endParaRPr lang="en-US">
                <a:latin typeface="Myriad Pro Black Cond" panose="020B0806030403020204" pitchFamily="34" charset="0"/>
              </a:endParaRPr>
            </a:p>
          </p:txBody>
        </p:sp>
        <p:sp>
          <p:nvSpPr>
            <p:cNvPr id="89164" name="Oval 76"/>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latin typeface="Myriad Pro Black Cond" panose="020B0806030403020204" pitchFamily="34" charset="0"/>
              </a:endParaRPr>
            </a:p>
          </p:txBody>
        </p:sp>
        <p:sp>
          <p:nvSpPr>
            <p:cNvPr id="89165" name="Arc 77"/>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latin typeface="Myriad Pro Black Cond" panose="020B0806030403020204" pitchFamily="34" charset="0"/>
              </a:endParaRPr>
            </a:p>
          </p:txBody>
        </p:sp>
        <p:sp>
          <p:nvSpPr>
            <p:cNvPr id="89166" name="Line 78"/>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67" name="Text Box 79"/>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latin typeface="Myriad Pro Black Cond" panose="020B0806030403020204" pitchFamily="34" charset="0"/>
                </a:rPr>
                <a:t>3</a:t>
              </a:r>
            </a:p>
          </p:txBody>
        </p:sp>
        <p:sp>
          <p:nvSpPr>
            <p:cNvPr id="89168" name="Text Box 80"/>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Myriad Pro Black Cond" panose="020B0806030403020204" pitchFamily="34" charset="0"/>
                </a:rPr>
                <a:t>2</a:t>
              </a:r>
              <a:endParaRPr lang="en-US">
                <a:latin typeface="Myriad Pro Black Cond" panose="020B0806030403020204" pitchFamily="34" charset="0"/>
              </a:endParaRPr>
            </a:p>
          </p:txBody>
        </p:sp>
        <p:sp>
          <p:nvSpPr>
            <p:cNvPr id="89169" name="Line 81"/>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0" name="Line 82"/>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1" name="Line 83"/>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2" name="Line 84"/>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3" name="Line 85"/>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74" name="Line 86"/>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5" name="Line 87"/>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6" name="Line 88"/>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7" name="Line 89"/>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78" name="Line 90"/>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79" name="Line 91"/>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80" name="Line 92"/>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1" name="Line 93"/>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2" name="Line 94"/>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3" name="Line 95"/>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4" name="Line 96"/>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85" name="Line 97"/>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6" name="Line 98"/>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7" name="Line 99"/>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8" name="Line 100"/>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89" name="Line 101"/>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90" name="Line 102"/>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1" name="Line 103"/>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2" name="Line 104"/>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3" name="Line 105"/>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4" name="Line 106"/>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5" name="Line 107"/>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6" name="Line 108"/>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7" name="Line 109"/>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latin typeface="Myriad Pro Black Cond" panose="020B0806030403020204" pitchFamily="34" charset="0"/>
              </a:endParaRPr>
            </a:p>
          </p:txBody>
        </p:sp>
        <p:sp>
          <p:nvSpPr>
            <p:cNvPr id="89198" name="Line 110"/>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latin typeface="Myriad Pro Black Cond" panose="020B0806030403020204" pitchFamily="34" charset="0"/>
              </a:endParaRPr>
            </a:p>
          </p:txBody>
        </p:sp>
        <p:sp>
          <p:nvSpPr>
            <p:cNvPr id="89199" name="Text Box 111"/>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Myriad Pro Black Cond" panose="020B0806030403020204" pitchFamily="34" charset="0"/>
                </a:rPr>
                <a:t>0</a:t>
              </a:r>
              <a:endParaRPr lang="en-US">
                <a:latin typeface="Myriad Pro Black Cond" panose="020B0806030403020204" pitchFamily="34" charset="0"/>
              </a:endParaRPr>
            </a:p>
          </p:txBody>
        </p:sp>
        <p:sp>
          <p:nvSpPr>
            <p:cNvPr id="89200" name="Text Box 112"/>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latin typeface="Myriad Pro Black Cond" panose="020B0806030403020204" pitchFamily="34" charset="0"/>
                </a:rPr>
                <a:t>1</a:t>
              </a:r>
            </a:p>
          </p:txBody>
        </p:sp>
        <p:sp>
          <p:nvSpPr>
            <p:cNvPr id="89201" name="Text Box 113"/>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Myriad Pro Black Cond" panose="020B0806030403020204" pitchFamily="34" charset="0"/>
                </a:rPr>
                <a:t>4</a:t>
              </a:r>
              <a:endParaRPr lang="en-US">
                <a:latin typeface="Myriad Pro Black Cond" panose="020B0806030403020204" pitchFamily="34" charset="0"/>
              </a:endParaRPr>
            </a:p>
          </p:txBody>
        </p:sp>
        <p:sp>
          <p:nvSpPr>
            <p:cNvPr id="89202" name="Text Box 114"/>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Myriad Pro Black Cond" panose="020B0806030403020204" pitchFamily="34" charset="0"/>
                </a:rPr>
                <a:t>6</a:t>
              </a:r>
              <a:endParaRPr lang="en-US">
                <a:latin typeface="Myriad Pro Black Cond" panose="020B0806030403020204" pitchFamily="34" charset="0"/>
              </a:endParaRPr>
            </a:p>
          </p:txBody>
        </p:sp>
        <p:sp>
          <p:nvSpPr>
            <p:cNvPr id="89203" name="Text Box 115"/>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latin typeface="Myriad Pro Black Cond" panose="020B0806030403020204" pitchFamily="34" charset="0"/>
                </a:rPr>
                <a:t>V</a:t>
              </a:r>
            </a:p>
          </p:txBody>
        </p:sp>
        <p:sp>
          <p:nvSpPr>
            <p:cNvPr id="89204" name="AutoShape 116"/>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latin typeface="Myriad Pro Black Cond" panose="020B0806030403020204" pitchFamily="34" charset="0"/>
              </a:endParaRPr>
            </a:p>
          </p:txBody>
        </p:sp>
        <p:sp>
          <p:nvSpPr>
            <p:cNvPr id="89206" name="Rectangle 118"/>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latin typeface="Myriad Pro Black Cond" panose="020B0806030403020204" pitchFamily="34" charset="0"/>
              </a:endParaRPr>
            </a:p>
          </p:txBody>
        </p:sp>
        <p:sp>
          <p:nvSpPr>
            <p:cNvPr id="89207" name="Rectangle 119"/>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latin typeface="Myriad Pro Black Cond" panose="020B0806030403020204" pitchFamily="34" charset="0"/>
              </a:endParaRPr>
            </a:p>
          </p:txBody>
        </p:sp>
        <p:sp>
          <p:nvSpPr>
            <p:cNvPr id="89208" name="Rectangle 120"/>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latin typeface="Myriad Pro Black Cond" panose="020B0806030403020204" pitchFamily="34" charset="0"/>
              </a:endParaRPr>
            </a:p>
          </p:txBody>
        </p:sp>
        <p:sp>
          <p:nvSpPr>
            <p:cNvPr id="89209" name="AutoShape 121"/>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latin typeface="Myriad Pro Black Cond" panose="020B0806030403020204" pitchFamily="34" charset="0"/>
              </a:endParaRPr>
            </a:p>
          </p:txBody>
        </p:sp>
        <p:sp>
          <p:nvSpPr>
            <p:cNvPr id="89210" name="Arc 122"/>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latin typeface="Myriad Pro Black Cond" panose="020B0806030403020204" pitchFamily="34" charset="0"/>
              </a:endParaRPr>
            </a:p>
          </p:txBody>
        </p:sp>
        <p:sp>
          <p:nvSpPr>
            <p:cNvPr id="89211" name="Freeform 123"/>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latin typeface="Myriad Pro Black Cond" panose="020B0806030403020204" pitchFamily="34" charset="0"/>
              </a:endParaRPr>
            </a:p>
          </p:txBody>
        </p:sp>
        <p:sp>
          <p:nvSpPr>
            <p:cNvPr id="89212" name="Freeform 124"/>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latin typeface="Myriad Pro Black Cond" panose="020B0806030403020204" pitchFamily="34" charset="0"/>
              </a:endParaRPr>
            </a:p>
          </p:txBody>
        </p:sp>
        <p:sp>
          <p:nvSpPr>
            <p:cNvPr id="89214" name="AutoShape 126"/>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latin typeface="Myriad Pro Black Cond" panose="020B0806030403020204" pitchFamily="34" charset="0"/>
              </a:endParaRPr>
            </a:p>
          </p:txBody>
        </p:sp>
        <p:sp>
          <p:nvSpPr>
            <p:cNvPr id="89215" name="Oval 12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latin typeface="Myriad Pro Black Cond" panose="020B0806030403020204" pitchFamily="34" charset="0"/>
              </a:endParaRPr>
            </a:p>
          </p:txBody>
        </p:sp>
        <p:sp>
          <p:nvSpPr>
            <p:cNvPr id="89216" name="Oval 12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latin typeface="Myriad Pro Black Cond" panose="020B0806030403020204" pitchFamily="34" charset="0"/>
              </a:endParaRPr>
            </a:p>
          </p:txBody>
        </p:sp>
        <p:sp>
          <p:nvSpPr>
            <p:cNvPr id="89272" name="Text Box 184"/>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latin typeface="Myriad Pro Black Cond" panose="020B0806030403020204" pitchFamily="34" charset="0"/>
                </a:rPr>
                <a:t>-</a:t>
              </a:r>
            </a:p>
          </p:txBody>
        </p:sp>
        <p:sp>
          <p:nvSpPr>
            <p:cNvPr id="89278" name="Text Box 190"/>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latin typeface="Myriad Pro Black Cond" panose="020B0806030403020204" pitchFamily="34" charset="0"/>
                </a:rPr>
                <a:t>+</a:t>
              </a:r>
            </a:p>
          </p:txBody>
        </p:sp>
      </p:grpSp>
      <p:grpSp>
        <p:nvGrpSpPr>
          <p:cNvPr id="11" name="Group 192"/>
          <p:cNvGrpSpPr>
            <a:grpSpLocks/>
          </p:cNvGrpSpPr>
          <p:nvPr/>
        </p:nvGrpSpPr>
        <p:grpSpPr bwMode="auto">
          <a:xfrm rot="-1062720">
            <a:off x="6248400" y="3340100"/>
            <a:ext cx="939800" cy="635000"/>
            <a:chOff x="1680" y="1440"/>
            <a:chExt cx="592" cy="400"/>
          </a:xfrm>
        </p:grpSpPr>
        <p:sp>
          <p:nvSpPr>
            <p:cNvPr id="89281" name="Oval 19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latin typeface="Myriad Pro Black Cond" panose="020B0806030403020204" pitchFamily="34" charset="0"/>
              </a:endParaRPr>
            </a:p>
          </p:txBody>
        </p:sp>
        <p:sp>
          <p:nvSpPr>
            <p:cNvPr id="89282" name="Line 19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latin typeface="Myriad Pro Black Cond" panose="020B0806030403020204" pitchFamily="34" charset="0"/>
              </a:endParaRPr>
            </a:p>
          </p:txBody>
        </p:sp>
        <p:sp>
          <p:nvSpPr>
            <p:cNvPr id="89283" name="Line 19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latin typeface="Myriad Pro Black Cond" panose="020B0806030403020204" pitchFamily="34" charset="0"/>
              </a:endParaRPr>
            </a:p>
          </p:txBody>
        </p:sp>
      </p:grpSp>
      <p:sp>
        <p:nvSpPr>
          <p:cNvPr id="89287" name="Text Box 199"/>
          <p:cNvSpPr txBox="1">
            <a:spLocks noChangeArrowheads="1"/>
          </p:cNvSpPr>
          <p:nvPr/>
        </p:nvSpPr>
        <p:spPr bwMode="auto">
          <a:xfrm>
            <a:off x="4343400" y="4648201"/>
            <a:ext cx="609600" cy="366713"/>
          </a:xfrm>
          <a:prstGeom prst="rect">
            <a:avLst/>
          </a:prstGeom>
          <a:noFill/>
          <a:ln w="9525">
            <a:noFill/>
            <a:miter lim="800000"/>
            <a:headEnd/>
            <a:tailEnd/>
          </a:ln>
          <a:effectLst/>
        </p:spPr>
        <p:txBody>
          <a:bodyPr>
            <a:spAutoFit/>
          </a:bodyPr>
          <a:lstStyle/>
          <a:p>
            <a:pPr>
              <a:spcBef>
                <a:spcPct val="50000"/>
              </a:spcBef>
            </a:pPr>
            <a:r>
              <a:rPr lang="en-US">
                <a:latin typeface="Myriad Pro Black Cond" panose="020B0806030403020204" pitchFamily="34" charset="0"/>
              </a:rPr>
              <a:t>K</a:t>
            </a:r>
          </a:p>
        </p:txBody>
      </p:sp>
      <p:sp>
        <p:nvSpPr>
          <p:cNvPr id="89289" name="Text Box 201"/>
          <p:cNvSpPr txBox="1">
            <a:spLocks noChangeArrowheads="1"/>
          </p:cNvSpPr>
          <p:nvPr/>
        </p:nvSpPr>
        <p:spPr bwMode="auto">
          <a:xfrm>
            <a:off x="6477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Myriad Pro Black Cond" panose="020B0806030403020204" pitchFamily="34" charset="0"/>
              </a:rPr>
              <a:t>V</a:t>
            </a:r>
          </a:p>
        </p:txBody>
      </p:sp>
      <p:sp>
        <p:nvSpPr>
          <p:cNvPr id="89268" name="Line 180"/>
          <p:cNvSpPr>
            <a:spLocks noChangeShapeType="1"/>
          </p:cNvSpPr>
          <p:nvPr/>
        </p:nvSpPr>
        <p:spPr bwMode="auto">
          <a:xfrm>
            <a:off x="2590800" y="4419600"/>
            <a:ext cx="0" cy="762000"/>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267" name="Line 179"/>
          <p:cNvSpPr>
            <a:spLocks noChangeShapeType="1"/>
          </p:cNvSpPr>
          <p:nvPr/>
        </p:nvSpPr>
        <p:spPr bwMode="auto">
          <a:xfrm>
            <a:off x="4191000" y="4406900"/>
            <a:ext cx="685800" cy="0"/>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sp>
        <p:nvSpPr>
          <p:cNvPr id="89275" name="Line 187"/>
          <p:cNvSpPr>
            <a:spLocks noChangeShapeType="1"/>
          </p:cNvSpPr>
          <p:nvPr/>
        </p:nvSpPr>
        <p:spPr bwMode="auto">
          <a:xfrm>
            <a:off x="5334000" y="4343400"/>
            <a:ext cx="609600" cy="0"/>
          </a:xfrm>
          <a:prstGeom prst="line">
            <a:avLst/>
          </a:prstGeom>
          <a:noFill/>
          <a:ln w="57150">
            <a:solidFill>
              <a:srgbClr val="FF0000"/>
            </a:solidFill>
            <a:round/>
            <a:headEnd/>
            <a:tailEnd/>
          </a:ln>
          <a:effectLst/>
        </p:spPr>
        <p:txBody>
          <a:bodyPr/>
          <a:lstStyle/>
          <a:p>
            <a:endParaRPr lang="en-US">
              <a:latin typeface="Myriad Pro Black Cond" panose="020B0806030403020204" pitchFamily="34" charset="0"/>
            </a:endParaRPr>
          </a:p>
        </p:txBody>
      </p:sp>
      <p:sp>
        <p:nvSpPr>
          <p:cNvPr id="89276" name="Line 188"/>
          <p:cNvSpPr>
            <a:spLocks noChangeShapeType="1"/>
          </p:cNvSpPr>
          <p:nvPr/>
        </p:nvSpPr>
        <p:spPr bwMode="auto">
          <a:xfrm>
            <a:off x="7620000" y="4330700"/>
            <a:ext cx="609600" cy="0"/>
          </a:xfrm>
          <a:prstGeom prst="line">
            <a:avLst/>
          </a:prstGeom>
          <a:noFill/>
          <a:ln w="57150">
            <a:solidFill>
              <a:schemeClr val="tx1"/>
            </a:solidFill>
            <a:round/>
            <a:headEnd/>
            <a:tailEnd/>
          </a:ln>
          <a:effectLst/>
        </p:spPr>
        <p:txBody>
          <a:bodyPr/>
          <a:lstStyle/>
          <a:p>
            <a:endParaRPr lang="en-US">
              <a:latin typeface="Myriad Pro Black Cond" panose="020B0806030403020204" pitchFamily="34" charset="0"/>
            </a:endParaRPr>
          </a:p>
        </p:txBody>
      </p:sp>
      <p:sp>
        <p:nvSpPr>
          <p:cNvPr id="167" name="Rectangle 166"/>
          <p:cNvSpPr/>
          <p:nvPr/>
        </p:nvSpPr>
        <p:spPr>
          <a:xfrm>
            <a:off x="1676400" y="5410200"/>
            <a:ext cx="9906000" cy="523220"/>
          </a:xfrm>
          <a:prstGeom prst="rect">
            <a:avLst/>
          </a:prstGeom>
        </p:spPr>
        <p:txBody>
          <a:bodyPr wrap="square">
            <a:spAutoFit/>
          </a:bodyPr>
          <a:lstStyle/>
          <a:p>
            <a:pPr>
              <a:spcBef>
                <a:spcPct val="50000"/>
              </a:spcBef>
            </a:pPr>
            <a:r>
              <a:rPr lang="vi-VN" sz="2800" dirty="0">
                <a:latin typeface="Myriad Pro Black Cond" panose="020B0806030403020204" pitchFamily="34" charset="0"/>
                <a:cs typeface="Times New Roman" pitchFamily="18" charset="0"/>
              </a:rPr>
              <a:t>Lần đo 1</a:t>
            </a:r>
            <a:r>
              <a:rPr lang="en-US" sz="2800" dirty="0" smtClean="0">
                <a:latin typeface="Myriad Pro Black Cond" panose="020B0806030403020204" pitchFamily="34" charset="0"/>
              </a:rPr>
              <a:t>: </a:t>
            </a:r>
            <a:r>
              <a:rPr lang="vi-VN" sz="2800" dirty="0" smtClean="0">
                <a:solidFill>
                  <a:srgbClr val="00FF00"/>
                </a:solidFill>
                <a:latin typeface="Myriad Pro Black Cond" panose="020B0806030403020204" pitchFamily="34" charset="0"/>
                <a:cs typeface="Times New Roman" pitchFamily="18" charset="0"/>
              </a:rPr>
              <a:t>Hiệu </a:t>
            </a:r>
            <a:r>
              <a:rPr lang="vi-VN" sz="2800" dirty="0">
                <a:solidFill>
                  <a:srgbClr val="00FF00"/>
                </a:solidFill>
                <a:latin typeface="Myriad Pro Black Cond" panose="020B0806030403020204" pitchFamily="34" charset="0"/>
                <a:cs typeface="Times New Roman" pitchFamily="18" charset="0"/>
              </a:rPr>
              <a:t>điện thế = 0V </a:t>
            </a:r>
            <a:r>
              <a:rPr lang="en-US" sz="2800" dirty="0" smtClean="0">
                <a:solidFill>
                  <a:srgbClr val="00FF00"/>
                </a:solidFill>
                <a:latin typeface="Myriad Pro Black Cond" panose="020B0806030403020204" pitchFamily="34" charset="0"/>
                <a:cs typeface="Times New Roman" pitchFamily="18" charset="0"/>
              </a:rPr>
              <a:t>	</a:t>
            </a:r>
            <a:r>
              <a:rPr lang="en-US" sz="2800" b="1" dirty="0" smtClean="0">
                <a:latin typeface="Myriad Pro Black Cond" panose="020B0806030403020204" pitchFamily="34" charset="0"/>
              </a:rPr>
              <a:t>– </a:t>
            </a:r>
            <a:r>
              <a:rPr lang="vi-VN" sz="2800" dirty="0">
                <a:solidFill>
                  <a:srgbClr val="FF0000"/>
                </a:solidFill>
                <a:latin typeface="Myriad Pro Black Cond" panose="020B0806030403020204" pitchFamily="34" charset="0"/>
                <a:cs typeface="Times New Roman" pitchFamily="18" charset="0"/>
              </a:rPr>
              <a:t>Cường độ dòng điện = 0A</a:t>
            </a:r>
            <a:endParaRPr lang="en-US" sz="2800" dirty="0">
              <a:solidFill>
                <a:srgbClr val="FF0000"/>
              </a:solidFill>
              <a:latin typeface="Myriad Pro Black Cond" panose="020B0806030403020204" pitchFamily="34" charset="0"/>
              <a:cs typeface="Times New Roman" pitchFamily="18" charset="0"/>
            </a:endParaRPr>
          </a:p>
        </p:txBody>
      </p:sp>
      <p:sp>
        <p:nvSpPr>
          <p:cNvPr id="168" name="Rectangle 167"/>
          <p:cNvSpPr/>
          <p:nvPr/>
        </p:nvSpPr>
        <p:spPr>
          <a:xfrm>
            <a:off x="1676400" y="5943600"/>
            <a:ext cx="10134600" cy="523220"/>
          </a:xfrm>
          <a:prstGeom prst="rect">
            <a:avLst/>
          </a:prstGeom>
        </p:spPr>
        <p:txBody>
          <a:bodyPr wrap="square">
            <a:spAutoFit/>
          </a:bodyPr>
          <a:lstStyle/>
          <a:p>
            <a:pPr>
              <a:spcBef>
                <a:spcPct val="50000"/>
              </a:spcBef>
            </a:pPr>
            <a:r>
              <a:rPr lang="vi-VN" sz="2800" dirty="0">
                <a:latin typeface="Myriad Pro Black Cond" panose="020B0806030403020204" pitchFamily="34" charset="0"/>
                <a:cs typeface="Times New Roman" pitchFamily="18" charset="0"/>
              </a:rPr>
              <a:t>Lần đo 2</a:t>
            </a:r>
            <a:r>
              <a:rPr lang="en-US" sz="2800" dirty="0" smtClean="0">
                <a:latin typeface="Myriad Pro Black Cond" panose="020B0806030403020204" pitchFamily="34" charset="0"/>
              </a:rPr>
              <a:t>: </a:t>
            </a:r>
            <a:r>
              <a:rPr lang="vi-VN" sz="2800" dirty="0" smtClean="0">
                <a:solidFill>
                  <a:srgbClr val="00FF00"/>
                </a:solidFill>
                <a:latin typeface="Myriad Pro Black Cond" panose="020B0806030403020204" pitchFamily="34" charset="0"/>
                <a:cs typeface="Times New Roman" pitchFamily="18" charset="0"/>
              </a:rPr>
              <a:t>Hiệu </a:t>
            </a:r>
            <a:r>
              <a:rPr lang="vi-VN" sz="2800" dirty="0">
                <a:solidFill>
                  <a:srgbClr val="00FF00"/>
                </a:solidFill>
                <a:latin typeface="Myriad Pro Black Cond" panose="020B0806030403020204" pitchFamily="34" charset="0"/>
                <a:cs typeface="Times New Roman" pitchFamily="18" charset="0"/>
              </a:rPr>
              <a:t>điện thế = 1,5V </a:t>
            </a:r>
            <a:r>
              <a:rPr lang="en-US" sz="2800" b="1" dirty="0">
                <a:solidFill>
                  <a:srgbClr val="00FF00"/>
                </a:solidFill>
                <a:latin typeface="Myriad Pro Black Cond" panose="020B0806030403020204" pitchFamily="34" charset="0"/>
                <a:cs typeface="Times New Roman" pitchFamily="18" charset="0"/>
              </a:rPr>
              <a:t>	</a:t>
            </a:r>
            <a:r>
              <a:rPr lang="en-US" sz="2800" b="1" dirty="0">
                <a:latin typeface="Myriad Pro Black Cond" panose="020B0806030403020204" pitchFamily="34" charset="0"/>
              </a:rPr>
              <a:t> – </a:t>
            </a:r>
            <a:r>
              <a:rPr lang="vi-VN" sz="2800" dirty="0" smtClean="0">
                <a:solidFill>
                  <a:srgbClr val="FF0000"/>
                </a:solidFill>
                <a:latin typeface="Myriad Pro Black Cond" panose="020B0806030403020204" pitchFamily="34" charset="0"/>
                <a:cs typeface="Times New Roman" pitchFamily="18" charset="0"/>
              </a:rPr>
              <a:t>Cường </a:t>
            </a:r>
            <a:r>
              <a:rPr lang="vi-VN" sz="2800" dirty="0">
                <a:solidFill>
                  <a:srgbClr val="FF0000"/>
                </a:solidFill>
                <a:latin typeface="Myriad Pro Black Cond" panose="020B0806030403020204" pitchFamily="34" charset="0"/>
                <a:cs typeface="Times New Roman" pitchFamily="18" charset="0"/>
              </a:rPr>
              <a:t>độ dòng điện = 0,25A</a:t>
            </a:r>
            <a:endParaRPr lang="en-US" sz="2800" dirty="0">
              <a:solidFill>
                <a:srgbClr val="FF0000"/>
              </a:solidFill>
              <a:latin typeface="Myriad Pro Black Cond" panose="020B0806030403020204" pitchFamily="34" charset="0"/>
              <a:cs typeface="Times New Roman" pitchFamily="18" charset="0"/>
            </a:endParaRPr>
          </a:p>
        </p:txBody>
      </p:sp>
      <p:sp>
        <p:nvSpPr>
          <p:cNvPr id="169" name="Rectangle 168"/>
          <p:cNvSpPr/>
          <p:nvPr/>
        </p:nvSpPr>
        <p:spPr>
          <a:xfrm>
            <a:off x="830814" y="600043"/>
            <a:ext cx="2377382" cy="646331"/>
          </a:xfrm>
          <a:prstGeom prst="rect">
            <a:avLst/>
          </a:prstGeom>
          <a:solidFill>
            <a:srgbClr val="FFFF00"/>
          </a:solidFill>
        </p:spPr>
        <p:txBody>
          <a:bodyPr wrap="none">
            <a:spAutoFit/>
          </a:bodyPr>
          <a:lstStyle/>
          <a:p>
            <a:r>
              <a:rPr lang="vi-VN" sz="3600" dirty="0" smtClean="0">
                <a:latin typeface="Myriad Pro Black Cond" panose="020B0806030403020204" pitchFamily="34" charset="0"/>
                <a:cs typeface="Times New Roman" pitchFamily="18" charset="0"/>
              </a:rPr>
              <a:t>Tiến </a:t>
            </a:r>
            <a:r>
              <a:rPr lang="vi-VN" sz="3600" dirty="0">
                <a:latin typeface="Myriad Pro Black Cond" panose="020B0806030403020204" pitchFamily="34" charset="0"/>
                <a:cs typeface="Times New Roman" pitchFamily="18" charset="0"/>
              </a:rPr>
              <a:t>hành TN</a:t>
            </a:r>
            <a:endParaRPr lang="en-US" sz="3600" dirty="0">
              <a:latin typeface="Myriad Pro Black Cond" panose="020B0806030403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blinds(horizontal)">
                                      <p:cBhvr>
                                        <p:cTn id="11" dur="500"/>
                                        <p:tgtEl>
                                          <p:spTgt spid="16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8" presetClass="emph" presetSubtype="0" fill="hold" nodeType="afterEffect">
                                  <p:stCondLst>
                                    <p:cond delay="0"/>
                                  </p:stCondLst>
                                  <p:childTnLst>
                                    <p:animRot by="2400000">
                                      <p:cBhvr>
                                        <p:cTn id="20" dur="2000" fill="hold"/>
                                        <p:tgtEl>
                                          <p:spTgt spid="11"/>
                                        </p:tgtEl>
                                        <p:attrNameLst>
                                          <p:attrName>r</p:attrName>
                                        </p:attrNameLst>
                                      </p:cBhvr>
                                    </p:animRot>
                                  </p:childTnLst>
                                </p:cTn>
                              </p:par>
                            </p:childTnLst>
                          </p:cTn>
                        </p:par>
                        <p:par>
                          <p:cTn id="21" fill="hold">
                            <p:stCondLst>
                              <p:cond delay="2500"/>
                            </p:stCondLst>
                            <p:childTnLst>
                              <p:par>
                                <p:cTn id="22" presetID="8" presetClass="emph" presetSubtype="0" fill="hold" nodeType="afterEffect">
                                  <p:stCondLst>
                                    <p:cond delay="0"/>
                                  </p:stCondLst>
                                  <p:childTnLst>
                                    <p:animRot by="1620000">
                                      <p:cBhvr>
                                        <p:cTn id="23" dur="2000" fill="hold"/>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box(in)">
                                      <p:cBhvr>
                                        <p:cTn id="28"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0" y="2667000"/>
            <a:ext cx="2286000" cy="1893888"/>
            <a:chOff x="480" y="1680"/>
            <a:chExt cx="1440" cy="1193"/>
          </a:xfrm>
        </p:grpSpPr>
        <p:sp>
          <p:nvSpPr>
            <p:cNvPr id="91139"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91140" name="AutoShape 4"/>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91141"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1142"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91143"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91144" name="Arc 8"/>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1145" name="Text Box 9"/>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91146"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91147"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91148"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91149"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91150"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91151" name="Line 15"/>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91152" name="Line 16"/>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91153"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91154" name="Line 18"/>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91155" name="Line 19"/>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91156" name="Line 20"/>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91157" name="Line 21"/>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91158" name="Line 22"/>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91159"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91160"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91161"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91162" name="Text Box 26"/>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91163"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91164"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91165"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91166" name="AutoShape 30"/>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1167"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91168" name="AutoShape 32"/>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91170" name="Arc 34"/>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1171" name="Freeform 35"/>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1172" name="Freeform 36"/>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91173"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91174"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1175"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176"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1177"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1178"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91179"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91182" name="Line 46"/>
          <p:cNvSpPr>
            <a:spLocks noChangeShapeType="1"/>
          </p:cNvSpPr>
          <p:nvPr/>
        </p:nvSpPr>
        <p:spPr bwMode="auto">
          <a:xfrm>
            <a:off x="2565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91183" name="Line 47"/>
          <p:cNvSpPr>
            <a:spLocks noChangeShapeType="1"/>
          </p:cNvSpPr>
          <p:nvPr/>
        </p:nvSpPr>
        <p:spPr bwMode="auto">
          <a:xfrm>
            <a:off x="7543800" y="5181600"/>
            <a:ext cx="2590800" cy="0"/>
          </a:xfrm>
          <a:prstGeom prst="line">
            <a:avLst/>
          </a:prstGeom>
          <a:noFill/>
          <a:ln w="57150">
            <a:solidFill>
              <a:srgbClr val="660033"/>
            </a:solidFill>
            <a:round/>
            <a:headEnd type="oval" w="med" len="med"/>
            <a:tailEnd/>
          </a:ln>
          <a:effectLst/>
        </p:spPr>
        <p:txBody>
          <a:bodyPr/>
          <a:lstStyle/>
          <a:p>
            <a:endParaRPr lang="en-US"/>
          </a:p>
        </p:txBody>
      </p:sp>
      <p:sp>
        <p:nvSpPr>
          <p:cNvPr id="91184" name="Line 48"/>
          <p:cNvSpPr>
            <a:spLocks noChangeShapeType="1"/>
          </p:cNvSpPr>
          <p:nvPr/>
        </p:nvSpPr>
        <p:spPr bwMode="auto">
          <a:xfrm>
            <a:off x="4876800" y="1600200"/>
            <a:ext cx="0" cy="2819400"/>
          </a:xfrm>
          <a:prstGeom prst="line">
            <a:avLst/>
          </a:prstGeom>
          <a:noFill/>
          <a:ln w="57150">
            <a:solidFill>
              <a:srgbClr val="660033"/>
            </a:solidFill>
            <a:round/>
            <a:headEnd/>
            <a:tailEnd/>
          </a:ln>
          <a:effectLst/>
        </p:spPr>
        <p:txBody>
          <a:bodyPr/>
          <a:lstStyle/>
          <a:p>
            <a:endParaRPr lang="en-US"/>
          </a:p>
        </p:txBody>
      </p:sp>
      <p:sp>
        <p:nvSpPr>
          <p:cNvPr id="91185" name="Line 49"/>
          <p:cNvSpPr>
            <a:spLocks noChangeShapeType="1"/>
          </p:cNvSpPr>
          <p:nvPr/>
        </p:nvSpPr>
        <p:spPr bwMode="auto">
          <a:xfrm flipH="1">
            <a:off x="10134600" y="1600200"/>
            <a:ext cx="0" cy="3581400"/>
          </a:xfrm>
          <a:prstGeom prst="line">
            <a:avLst/>
          </a:prstGeom>
          <a:noFill/>
          <a:ln w="57150">
            <a:solidFill>
              <a:srgbClr val="660033"/>
            </a:solidFill>
            <a:round/>
            <a:headEnd/>
            <a:tailEnd/>
          </a:ln>
          <a:effectLst/>
        </p:spPr>
        <p:txBody>
          <a:bodyPr/>
          <a:lstStyle/>
          <a:p>
            <a:endParaRPr lang="en-US"/>
          </a:p>
        </p:txBody>
      </p:sp>
      <p:grpSp>
        <p:nvGrpSpPr>
          <p:cNvPr id="4" name="Group 50"/>
          <p:cNvGrpSpPr>
            <a:grpSpLocks/>
          </p:cNvGrpSpPr>
          <p:nvPr/>
        </p:nvGrpSpPr>
        <p:grpSpPr bwMode="auto">
          <a:xfrm>
            <a:off x="5791200" y="1295400"/>
            <a:ext cx="2209800" cy="533400"/>
            <a:chOff x="3984" y="912"/>
            <a:chExt cx="1008" cy="144"/>
          </a:xfrm>
        </p:grpSpPr>
        <p:sp>
          <p:nvSpPr>
            <p:cNvPr id="91187"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91188"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91189"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91190"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91191"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91192"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91193"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91194"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91195"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91196"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91197"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91198"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1199"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1200"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91201" name="Text Box 65"/>
          <p:cNvSpPr txBox="1">
            <a:spLocks noChangeArrowheads="1"/>
          </p:cNvSpPr>
          <p:nvPr/>
        </p:nvSpPr>
        <p:spPr bwMode="auto">
          <a:xfrm>
            <a:off x="6096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91202" name="Text Box 66"/>
          <p:cNvSpPr txBox="1">
            <a:spLocks noChangeArrowheads="1"/>
          </p:cNvSpPr>
          <p:nvPr/>
        </p:nvSpPr>
        <p:spPr bwMode="auto">
          <a:xfrm>
            <a:off x="7620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91203" name="Line 67"/>
          <p:cNvSpPr>
            <a:spLocks noChangeShapeType="1"/>
          </p:cNvSpPr>
          <p:nvPr/>
        </p:nvSpPr>
        <p:spPr bwMode="auto">
          <a:xfrm rot="1070359" flipV="1">
            <a:off x="5029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5" name="Group 68"/>
          <p:cNvGrpSpPr>
            <a:grpSpLocks/>
          </p:cNvGrpSpPr>
          <p:nvPr/>
        </p:nvGrpSpPr>
        <p:grpSpPr bwMode="auto">
          <a:xfrm>
            <a:off x="4267200" y="4829175"/>
            <a:ext cx="838200" cy="787400"/>
            <a:chOff x="3120" y="1968"/>
            <a:chExt cx="576" cy="400"/>
          </a:xfrm>
        </p:grpSpPr>
        <p:sp>
          <p:nvSpPr>
            <p:cNvPr id="91205"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91206"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91218" name="Line 82"/>
          <p:cNvSpPr>
            <a:spLocks noChangeShapeType="1"/>
          </p:cNvSpPr>
          <p:nvPr/>
        </p:nvSpPr>
        <p:spPr bwMode="auto">
          <a:xfrm flipH="1" flipV="1">
            <a:off x="5029200" y="2057401"/>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6" name="Group 83"/>
          <p:cNvGrpSpPr>
            <a:grpSpLocks/>
          </p:cNvGrpSpPr>
          <p:nvPr/>
        </p:nvGrpSpPr>
        <p:grpSpPr bwMode="auto">
          <a:xfrm rot="-1062720">
            <a:off x="2895600" y="3352800"/>
            <a:ext cx="939800" cy="635000"/>
            <a:chOff x="1680" y="1440"/>
            <a:chExt cx="592" cy="400"/>
          </a:xfrm>
        </p:grpSpPr>
        <p:sp>
          <p:nvSpPr>
            <p:cNvPr id="91220" name="Oval 8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1221" name="Line 8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1222" name="Line 8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1223" name="Line 87"/>
          <p:cNvSpPr>
            <a:spLocks noChangeShapeType="1"/>
          </p:cNvSpPr>
          <p:nvPr/>
        </p:nvSpPr>
        <p:spPr bwMode="auto">
          <a:xfrm>
            <a:off x="4876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91224" name="Line 88"/>
          <p:cNvSpPr>
            <a:spLocks noChangeShapeType="1"/>
          </p:cNvSpPr>
          <p:nvPr/>
        </p:nvSpPr>
        <p:spPr bwMode="auto">
          <a:xfrm>
            <a:off x="7848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91225" name="Line 89"/>
          <p:cNvSpPr>
            <a:spLocks noChangeShapeType="1"/>
          </p:cNvSpPr>
          <p:nvPr/>
        </p:nvSpPr>
        <p:spPr bwMode="auto">
          <a:xfrm>
            <a:off x="5334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91226" name="Line 90"/>
          <p:cNvSpPr>
            <a:spLocks noChangeShapeType="1"/>
          </p:cNvSpPr>
          <p:nvPr/>
        </p:nvSpPr>
        <p:spPr bwMode="auto">
          <a:xfrm>
            <a:off x="5334000" y="1600200"/>
            <a:ext cx="0" cy="2743200"/>
          </a:xfrm>
          <a:prstGeom prst="line">
            <a:avLst/>
          </a:prstGeom>
          <a:noFill/>
          <a:ln w="57150">
            <a:solidFill>
              <a:srgbClr val="660033"/>
            </a:solidFill>
            <a:round/>
            <a:headEnd/>
            <a:tailEnd/>
          </a:ln>
          <a:effectLst/>
        </p:spPr>
        <p:txBody>
          <a:bodyPr/>
          <a:lstStyle/>
          <a:p>
            <a:endParaRPr lang="en-US"/>
          </a:p>
        </p:txBody>
      </p:sp>
      <p:sp>
        <p:nvSpPr>
          <p:cNvPr id="91227" name="Line 91"/>
          <p:cNvSpPr>
            <a:spLocks noChangeShapeType="1"/>
          </p:cNvSpPr>
          <p:nvPr/>
        </p:nvSpPr>
        <p:spPr bwMode="auto">
          <a:xfrm>
            <a:off x="8229600" y="1600200"/>
            <a:ext cx="0" cy="2743200"/>
          </a:xfrm>
          <a:prstGeom prst="line">
            <a:avLst/>
          </a:prstGeom>
          <a:noFill/>
          <a:ln w="57150">
            <a:solidFill>
              <a:srgbClr val="660033"/>
            </a:solidFill>
            <a:round/>
            <a:headEnd/>
            <a:tailEnd/>
          </a:ln>
          <a:effectLst/>
        </p:spPr>
        <p:txBody>
          <a:bodyPr/>
          <a:lstStyle/>
          <a:p>
            <a:endParaRPr lang="en-US"/>
          </a:p>
        </p:txBody>
      </p:sp>
      <p:grpSp>
        <p:nvGrpSpPr>
          <p:cNvPr id="7" name="Group 94"/>
          <p:cNvGrpSpPr>
            <a:grpSpLocks/>
          </p:cNvGrpSpPr>
          <p:nvPr/>
        </p:nvGrpSpPr>
        <p:grpSpPr bwMode="auto">
          <a:xfrm>
            <a:off x="5638800" y="2667000"/>
            <a:ext cx="2222500" cy="1822450"/>
            <a:chOff x="2592" y="1680"/>
            <a:chExt cx="1400" cy="1148"/>
          </a:xfrm>
        </p:grpSpPr>
        <p:sp>
          <p:nvSpPr>
            <p:cNvPr id="91231" name="Text Box 9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1232" name="Oval 96"/>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91233" name="Rectangle 97"/>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1234" name="Rectangle 98"/>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91235" name="Rectangle 99"/>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91236" name="Oval 100"/>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91237" name="Text Box 101"/>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91238" name="Oval 102"/>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91239" name="Arc 103"/>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1240" name="Line 104"/>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91241" name="Text Box 105"/>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91242" name="Text Box 106"/>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91243" name="Line 107"/>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91244" name="Line 108"/>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91245" name="Line 109"/>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91246" name="Line 110"/>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91247" name="Line 111"/>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91248" name="Line 112"/>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91249" name="Line 113"/>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91250" name="Line 114"/>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91251" name="Line 115"/>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91252" name="Line 116"/>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91253" name="Line 117"/>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91254" name="Line 118"/>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91255" name="Line 119"/>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91256" name="Line 120"/>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91257" name="Line 121"/>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91258" name="Line 122"/>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91259" name="Line 123"/>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91260" name="Line 124"/>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91261" name="Line 125"/>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91262" name="Line 126"/>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91263" name="Line 127"/>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91264" name="Line 128"/>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91265" name="Line 129"/>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91266" name="Line 130"/>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91267" name="Line 131"/>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91268" name="Line 132"/>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91269" name="Line 133"/>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91270" name="Line 134"/>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91271" name="Line 135"/>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91272" name="Line 136"/>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91273" name="Text Box 137"/>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91274" name="Text Box 138"/>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91275" name="Text Box 139"/>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91276" name="Text Box 140"/>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91277" name="Text Box 141"/>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91278" name="AutoShape 142"/>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1279" name="Rectangle 143"/>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91280" name="Rectangle 144"/>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91281" name="Rectangle 145"/>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91282" name="AutoShape 146"/>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91283" name="Arc 147"/>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1284" name="Freeform 148"/>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1285" name="Freeform 149"/>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91286" name="AutoShape 150"/>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91287" name="Oval 151"/>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1288" name="Oval 152"/>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289" name="Text Box 153"/>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1290" name="Text Box 154"/>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8" name="Group 155"/>
          <p:cNvGrpSpPr>
            <a:grpSpLocks/>
          </p:cNvGrpSpPr>
          <p:nvPr/>
        </p:nvGrpSpPr>
        <p:grpSpPr bwMode="auto">
          <a:xfrm rot="-1062720">
            <a:off x="6248400" y="3340100"/>
            <a:ext cx="939800" cy="635000"/>
            <a:chOff x="1680" y="1440"/>
            <a:chExt cx="592" cy="400"/>
          </a:xfrm>
        </p:grpSpPr>
        <p:sp>
          <p:nvSpPr>
            <p:cNvPr id="91292" name="Oval 15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1293" name="Line 15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1294" name="Line 15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1297" name="Text Box 161"/>
          <p:cNvSpPr txBox="1">
            <a:spLocks noChangeArrowheads="1"/>
          </p:cNvSpPr>
          <p:nvPr/>
        </p:nvSpPr>
        <p:spPr bwMode="auto">
          <a:xfrm>
            <a:off x="4343400" y="46482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1298" name="Text Box 162"/>
          <p:cNvSpPr txBox="1">
            <a:spLocks noChangeArrowheads="1"/>
          </p:cNvSpPr>
          <p:nvPr/>
        </p:nvSpPr>
        <p:spPr bwMode="auto">
          <a:xfrm>
            <a:off x="6477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91299" name="Line 163"/>
          <p:cNvSpPr>
            <a:spLocks noChangeShapeType="1"/>
          </p:cNvSpPr>
          <p:nvPr/>
        </p:nvSpPr>
        <p:spPr bwMode="auto">
          <a:xfrm>
            <a:off x="2590800" y="4419600"/>
            <a:ext cx="0" cy="762000"/>
          </a:xfrm>
          <a:prstGeom prst="line">
            <a:avLst/>
          </a:prstGeom>
          <a:noFill/>
          <a:ln w="57150">
            <a:solidFill>
              <a:srgbClr val="FF0000"/>
            </a:solidFill>
            <a:round/>
            <a:headEnd/>
            <a:tailEnd/>
          </a:ln>
          <a:effectLst/>
        </p:spPr>
        <p:txBody>
          <a:bodyPr/>
          <a:lstStyle/>
          <a:p>
            <a:endParaRPr lang="en-US"/>
          </a:p>
        </p:txBody>
      </p:sp>
      <p:sp>
        <p:nvSpPr>
          <p:cNvPr id="91300" name="Line 164"/>
          <p:cNvSpPr>
            <a:spLocks noChangeShapeType="1"/>
          </p:cNvSpPr>
          <p:nvPr/>
        </p:nvSpPr>
        <p:spPr bwMode="auto">
          <a:xfrm>
            <a:off x="4191000" y="4406900"/>
            <a:ext cx="685800" cy="0"/>
          </a:xfrm>
          <a:prstGeom prst="line">
            <a:avLst/>
          </a:prstGeom>
          <a:noFill/>
          <a:ln w="57150">
            <a:solidFill>
              <a:srgbClr val="660033"/>
            </a:solidFill>
            <a:round/>
            <a:headEnd/>
            <a:tailEnd/>
          </a:ln>
          <a:effectLst/>
        </p:spPr>
        <p:txBody>
          <a:bodyPr/>
          <a:lstStyle/>
          <a:p>
            <a:endParaRPr lang="en-US"/>
          </a:p>
        </p:txBody>
      </p:sp>
      <p:grpSp>
        <p:nvGrpSpPr>
          <p:cNvPr id="9" name="Group 189"/>
          <p:cNvGrpSpPr>
            <a:grpSpLocks/>
          </p:cNvGrpSpPr>
          <p:nvPr/>
        </p:nvGrpSpPr>
        <p:grpSpPr bwMode="auto">
          <a:xfrm>
            <a:off x="6400800" y="5029200"/>
            <a:ext cx="565150" cy="304800"/>
            <a:chOff x="1248" y="3648"/>
            <a:chExt cx="356" cy="192"/>
          </a:xfrm>
        </p:grpSpPr>
        <p:grpSp>
          <p:nvGrpSpPr>
            <p:cNvPr id="10" name="Group 190"/>
            <p:cNvGrpSpPr>
              <a:grpSpLocks/>
            </p:cNvGrpSpPr>
            <p:nvPr/>
          </p:nvGrpSpPr>
          <p:grpSpPr bwMode="auto">
            <a:xfrm rot="10800000">
              <a:off x="1248" y="3648"/>
              <a:ext cx="356" cy="192"/>
              <a:chOff x="1776" y="1536"/>
              <a:chExt cx="1039" cy="240"/>
            </a:xfrm>
          </p:grpSpPr>
          <p:grpSp>
            <p:nvGrpSpPr>
              <p:cNvPr id="11" name="Group 191"/>
              <p:cNvGrpSpPr>
                <a:grpSpLocks/>
              </p:cNvGrpSpPr>
              <p:nvPr/>
            </p:nvGrpSpPr>
            <p:grpSpPr bwMode="auto">
              <a:xfrm rot="10800000">
                <a:off x="1872" y="1536"/>
                <a:ext cx="816" cy="240"/>
                <a:chOff x="2364" y="2976"/>
                <a:chExt cx="1140" cy="672"/>
              </a:xfrm>
            </p:grpSpPr>
            <p:sp>
              <p:nvSpPr>
                <p:cNvPr id="91328" name="Line 192"/>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1329" name="Rectangle 193"/>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1330" name="Line 194"/>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1331" name="Line 195"/>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1332" name="Line 196"/>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1333" name="Line 197"/>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1334" name="Line 198"/>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1335" name="AutoShape 19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2" name="Group 200"/>
          <p:cNvGrpSpPr>
            <a:grpSpLocks/>
          </p:cNvGrpSpPr>
          <p:nvPr/>
        </p:nvGrpSpPr>
        <p:grpSpPr bwMode="auto">
          <a:xfrm>
            <a:off x="6934200" y="5029200"/>
            <a:ext cx="565150" cy="304800"/>
            <a:chOff x="1248" y="3648"/>
            <a:chExt cx="356" cy="192"/>
          </a:xfrm>
        </p:grpSpPr>
        <p:grpSp>
          <p:nvGrpSpPr>
            <p:cNvPr id="13" name="Group 201"/>
            <p:cNvGrpSpPr>
              <a:grpSpLocks/>
            </p:cNvGrpSpPr>
            <p:nvPr/>
          </p:nvGrpSpPr>
          <p:grpSpPr bwMode="auto">
            <a:xfrm rot="10800000">
              <a:off x="1248" y="3648"/>
              <a:ext cx="356" cy="192"/>
              <a:chOff x="1776" y="1536"/>
              <a:chExt cx="1039" cy="240"/>
            </a:xfrm>
          </p:grpSpPr>
          <p:grpSp>
            <p:nvGrpSpPr>
              <p:cNvPr id="14" name="Group 202"/>
              <p:cNvGrpSpPr>
                <a:grpSpLocks/>
              </p:cNvGrpSpPr>
              <p:nvPr/>
            </p:nvGrpSpPr>
            <p:grpSpPr bwMode="auto">
              <a:xfrm rot="10800000">
                <a:off x="1872" y="1536"/>
                <a:ext cx="816" cy="240"/>
                <a:chOff x="2364" y="2976"/>
                <a:chExt cx="1140" cy="672"/>
              </a:xfrm>
            </p:grpSpPr>
            <p:sp>
              <p:nvSpPr>
                <p:cNvPr id="91339" name="Line 203"/>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1340" name="Rectangle 204"/>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1341" name="Line 205"/>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1342" name="Line 206"/>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1343" name="Line 207"/>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1344" name="Line 208"/>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1345" name="Line 209"/>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1346" name="AutoShape 21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91228" name="Line 92"/>
          <p:cNvSpPr>
            <a:spLocks noChangeShapeType="1"/>
          </p:cNvSpPr>
          <p:nvPr/>
        </p:nvSpPr>
        <p:spPr bwMode="auto">
          <a:xfrm>
            <a:off x="5308600" y="4343400"/>
            <a:ext cx="609600" cy="0"/>
          </a:xfrm>
          <a:prstGeom prst="line">
            <a:avLst/>
          </a:prstGeom>
          <a:noFill/>
          <a:ln w="57150">
            <a:solidFill>
              <a:srgbClr val="FF0000"/>
            </a:solidFill>
            <a:round/>
            <a:headEnd/>
            <a:tailEnd/>
          </a:ln>
          <a:effectLst/>
        </p:spPr>
        <p:txBody>
          <a:bodyPr/>
          <a:lstStyle/>
          <a:p>
            <a:endParaRPr lang="en-US"/>
          </a:p>
        </p:txBody>
      </p:sp>
      <p:sp>
        <p:nvSpPr>
          <p:cNvPr id="91229" name="Line 93"/>
          <p:cNvSpPr>
            <a:spLocks noChangeShapeType="1"/>
          </p:cNvSpPr>
          <p:nvPr/>
        </p:nvSpPr>
        <p:spPr bwMode="auto">
          <a:xfrm>
            <a:off x="7620000" y="4330700"/>
            <a:ext cx="609600" cy="0"/>
          </a:xfrm>
          <a:prstGeom prst="line">
            <a:avLst/>
          </a:prstGeom>
          <a:noFill/>
          <a:ln w="57150">
            <a:solidFill>
              <a:schemeClr val="tx1"/>
            </a:solidFill>
            <a:round/>
            <a:headEnd/>
            <a:tailEnd/>
          </a:ln>
          <a:effectLst/>
        </p:spPr>
        <p:txBody>
          <a:bodyPr/>
          <a:lstStyle/>
          <a:p>
            <a:endParaRPr lang="en-US"/>
          </a:p>
        </p:txBody>
      </p:sp>
      <p:sp>
        <p:nvSpPr>
          <p:cNvPr id="177" name="Rectangle 176"/>
          <p:cNvSpPr/>
          <p:nvPr/>
        </p:nvSpPr>
        <p:spPr>
          <a:xfrm>
            <a:off x="1524000" y="5791200"/>
            <a:ext cx="9677400" cy="523220"/>
          </a:xfrm>
          <a:prstGeom prst="rect">
            <a:avLst/>
          </a:prstGeom>
        </p:spPr>
        <p:txBody>
          <a:bodyPr wrap="square">
            <a:spAutoFit/>
          </a:bodyPr>
          <a:lstStyle/>
          <a:p>
            <a:pPr>
              <a:spcBef>
                <a:spcPct val="50000"/>
              </a:spcBef>
            </a:pPr>
            <a:r>
              <a:rPr lang="vi-VN" sz="2800" dirty="0">
                <a:latin typeface="Myriad Pro Black Cond" panose="020B0806030403020204" pitchFamily="34" charset="0"/>
                <a:cs typeface="Times New Roman" pitchFamily="18" charset="0"/>
              </a:rPr>
              <a:t>Lần đo 3</a:t>
            </a:r>
            <a:r>
              <a:rPr lang="vi-VN" sz="2800" dirty="0" smtClean="0">
                <a:latin typeface="Myriad Pro Black Cond" panose="020B0806030403020204" pitchFamily="34" charset="0"/>
                <a:cs typeface="Times New Roman" pitchFamily="18" charset="0"/>
              </a:rPr>
              <a:t>:</a:t>
            </a:r>
            <a:r>
              <a:rPr lang="en-US" sz="2800" dirty="0" smtClean="0">
                <a:latin typeface="Myriad Pro Black Cond" panose="020B0806030403020204" pitchFamily="34" charset="0"/>
                <a:cs typeface="Times New Roman" pitchFamily="18" charset="0"/>
              </a:rPr>
              <a:t> </a:t>
            </a:r>
            <a:r>
              <a:rPr lang="vi-VN" sz="2800" dirty="0" smtClean="0">
                <a:solidFill>
                  <a:srgbClr val="00FF00"/>
                </a:solidFill>
                <a:latin typeface="Myriad Pro Black Cond" panose="020B0806030403020204" pitchFamily="34" charset="0"/>
                <a:cs typeface="Times New Roman" pitchFamily="18" charset="0"/>
              </a:rPr>
              <a:t>Hiệu </a:t>
            </a:r>
            <a:r>
              <a:rPr lang="vi-VN" sz="2800" dirty="0">
                <a:solidFill>
                  <a:srgbClr val="00FF00"/>
                </a:solidFill>
                <a:latin typeface="Myriad Pro Black Cond" panose="020B0806030403020204" pitchFamily="34" charset="0"/>
                <a:cs typeface="Times New Roman" pitchFamily="18" charset="0"/>
              </a:rPr>
              <a:t>điện thế = 3V</a:t>
            </a:r>
            <a:r>
              <a:rPr lang="vi-VN" sz="2800" dirty="0">
                <a:latin typeface="Myriad Pro Black Cond" panose="020B0806030403020204" pitchFamily="34" charset="0"/>
                <a:cs typeface="Times New Roman" pitchFamily="18" charset="0"/>
              </a:rPr>
              <a:t> </a:t>
            </a:r>
            <a:r>
              <a:rPr lang="en-US" sz="2800" dirty="0" smtClean="0">
                <a:latin typeface="Myriad Pro Black Cond" panose="020B0806030403020204" pitchFamily="34" charset="0"/>
                <a:cs typeface="Times New Roman" pitchFamily="18" charset="0"/>
              </a:rPr>
              <a:t>		</a:t>
            </a:r>
            <a:r>
              <a:rPr lang="en-US" sz="2800" b="1" dirty="0" smtClean="0">
                <a:latin typeface="Myriad Pro Black Cond" panose="020B0806030403020204" pitchFamily="34" charset="0"/>
                <a:cs typeface="Times New Roman" pitchFamily="18" charset="0"/>
              </a:rPr>
              <a:t>– </a:t>
            </a:r>
            <a:r>
              <a:rPr lang="vi-VN" sz="2800" dirty="0">
                <a:solidFill>
                  <a:srgbClr val="FF0000"/>
                </a:solidFill>
                <a:latin typeface="Myriad Pro Black Cond" panose="020B0806030403020204" pitchFamily="34" charset="0"/>
                <a:cs typeface="Times New Roman" pitchFamily="18" charset="0"/>
              </a:rPr>
              <a:t>Cường độ dòng điện = 0,5A</a:t>
            </a:r>
            <a:endParaRPr lang="en-US" sz="2800" dirty="0">
              <a:solidFill>
                <a:srgbClr val="FF0000"/>
              </a:solidFill>
              <a:latin typeface="Myriad Pro Black Cond" panose="020B0806030403020204" pitchFamily="34" charset="0"/>
              <a:cs typeface="Times New Roman" pitchFamily="18" charset="0"/>
            </a:endParaRPr>
          </a:p>
        </p:txBody>
      </p:sp>
      <p:sp>
        <p:nvSpPr>
          <p:cNvPr id="174" name="Rectangle 173"/>
          <p:cNvSpPr/>
          <p:nvPr/>
        </p:nvSpPr>
        <p:spPr>
          <a:xfrm>
            <a:off x="830814" y="600043"/>
            <a:ext cx="2377382" cy="646331"/>
          </a:xfrm>
          <a:prstGeom prst="rect">
            <a:avLst/>
          </a:prstGeom>
          <a:solidFill>
            <a:srgbClr val="FFFF00"/>
          </a:solidFill>
        </p:spPr>
        <p:txBody>
          <a:bodyPr wrap="none">
            <a:spAutoFit/>
          </a:bodyPr>
          <a:lstStyle/>
          <a:p>
            <a:r>
              <a:rPr lang="vi-VN" sz="3600" dirty="0" smtClean="0">
                <a:latin typeface="Myriad Pro Black Cond" panose="020B0806030403020204" pitchFamily="34" charset="0"/>
                <a:cs typeface="Times New Roman" pitchFamily="18" charset="0"/>
              </a:rPr>
              <a:t>Tiến </a:t>
            </a:r>
            <a:r>
              <a:rPr lang="vi-VN" sz="3600" dirty="0">
                <a:latin typeface="Myriad Pro Black Cond" panose="020B0806030403020204" pitchFamily="34" charset="0"/>
                <a:cs typeface="Times New Roman" pitchFamily="18" charset="0"/>
              </a:rPr>
              <a:t>hành TN</a:t>
            </a:r>
            <a:endParaRPr lang="en-US" sz="3600" dirty="0">
              <a:latin typeface="Myriad Pro Black Cond" panose="020B0806030403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00000">
                                      <p:cBhvr>
                                        <p:cTn id="16" dur="2000" fill="hold"/>
                                        <p:tgtEl>
                                          <p:spTgt spid="5"/>
                                        </p:tgtEl>
                                        <p:attrNameLst>
                                          <p:attrName>r</p:attrName>
                                        </p:attrNameLst>
                                      </p:cBhvr>
                                    </p:animRot>
                                  </p:childTnLst>
                                </p:cTn>
                              </p:par>
                            </p:childTnLst>
                          </p:cTn>
                        </p:par>
                        <p:par>
                          <p:cTn id="17" fill="hold">
                            <p:stCondLst>
                              <p:cond delay="2000"/>
                            </p:stCondLst>
                            <p:childTnLst>
                              <p:par>
                                <p:cTn id="18" presetID="8" presetClass="emph" presetSubtype="0" fill="hold" nodeType="afterEffect">
                                  <p:stCondLst>
                                    <p:cond delay="0"/>
                                  </p:stCondLst>
                                  <p:childTnLst>
                                    <p:animRot by="4980000">
                                      <p:cBhvr>
                                        <p:cTn id="19" dur="2000" fill="hold"/>
                                        <p:tgtEl>
                                          <p:spTgt spid="8"/>
                                        </p:tgtEl>
                                        <p:attrNameLst>
                                          <p:attrName>r</p:attrName>
                                        </p:attrNameLst>
                                      </p:cBhvr>
                                    </p:animRot>
                                  </p:childTnLst>
                                </p:cTn>
                              </p:par>
                            </p:childTnLst>
                          </p:cTn>
                        </p:par>
                        <p:par>
                          <p:cTn id="20" fill="hold">
                            <p:stCondLst>
                              <p:cond delay="4000"/>
                            </p:stCondLst>
                            <p:childTnLst>
                              <p:par>
                                <p:cTn id="21" presetID="8" presetClass="emph" presetSubtype="0" fill="hold" nodeType="afterEffect">
                                  <p:stCondLst>
                                    <p:cond delay="0"/>
                                  </p:stCondLst>
                                  <p:childTnLst>
                                    <p:animRot by="3240000">
                                      <p:cBhvr>
                                        <p:cTn id="22" dur="2000" fill="hold"/>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blinds(horizontal)">
                                      <p:cBhvr>
                                        <p:cTn id="2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0" y="2667000"/>
            <a:ext cx="2286000" cy="1893888"/>
            <a:chOff x="480" y="1680"/>
            <a:chExt cx="1440" cy="1193"/>
          </a:xfrm>
        </p:grpSpPr>
        <p:sp>
          <p:nvSpPr>
            <p:cNvPr id="92163"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92164" name="AutoShape 4"/>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92165"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2166"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92167"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92168" name="Arc 8"/>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2169" name="Text Box 9"/>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92170"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92171"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92172"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92173"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92174"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92175" name="Line 15"/>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92176" name="Line 16"/>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92177"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92178" name="Line 18"/>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92179" name="Line 19"/>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92180" name="Line 20"/>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92181" name="Line 21"/>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92182" name="Line 22"/>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92183"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92184"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92185"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92186" name="Text Box 26"/>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92187"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92188"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92189"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92190" name="AutoShape 30"/>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2191"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92192" name="AutoShape 32"/>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92194" name="Arc 34"/>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2195" name="Freeform 35"/>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2196" name="Freeform 36"/>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92197"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92198"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199"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200"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2201"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2202"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92203"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92206" name="Line 46"/>
          <p:cNvSpPr>
            <a:spLocks noChangeShapeType="1"/>
          </p:cNvSpPr>
          <p:nvPr/>
        </p:nvSpPr>
        <p:spPr bwMode="auto">
          <a:xfrm>
            <a:off x="2565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92207" name="Line 47"/>
          <p:cNvSpPr>
            <a:spLocks noChangeShapeType="1"/>
          </p:cNvSpPr>
          <p:nvPr/>
        </p:nvSpPr>
        <p:spPr bwMode="auto">
          <a:xfrm>
            <a:off x="8077200" y="5181600"/>
            <a:ext cx="2057400" cy="0"/>
          </a:xfrm>
          <a:prstGeom prst="line">
            <a:avLst/>
          </a:prstGeom>
          <a:noFill/>
          <a:ln w="57150">
            <a:solidFill>
              <a:srgbClr val="660033"/>
            </a:solidFill>
            <a:round/>
            <a:headEnd type="oval" w="med" len="med"/>
            <a:tailEnd/>
          </a:ln>
          <a:effectLst/>
        </p:spPr>
        <p:txBody>
          <a:bodyPr/>
          <a:lstStyle/>
          <a:p>
            <a:endParaRPr lang="en-US"/>
          </a:p>
        </p:txBody>
      </p:sp>
      <p:sp>
        <p:nvSpPr>
          <p:cNvPr id="92208" name="Line 48"/>
          <p:cNvSpPr>
            <a:spLocks noChangeShapeType="1"/>
          </p:cNvSpPr>
          <p:nvPr/>
        </p:nvSpPr>
        <p:spPr bwMode="auto">
          <a:xfrm>
            <a:off x="4876800" y="1600200"/>
            <a:ext cx="0" cy="2819400"/>
          </a:xfrm>
          <a:prstGeom prst="line">
            <a:avLst/>
          </a:prstGeom>
          <a:noFill/>
          <a:ln w="57150">
            <a:solidFill>
              <a:srgbClr val="660033"/>
            </a:solidFill>
            <a:round/>
            <a:headEnd/>
            <a:tailEnd/>
          </a:ln>
          <a:effectLst/>
        </p:spPr>
        <p:txBody>
          <a:bodyPr/>
          <a:lstStyle/>
          <a:p>
            <a:endParaRPr lang="en-US"/>
          </a:p>
        </p:txBody>
      </p:sp>
      <p:sp>
        <p:nvSpPr>
          <p:cNvPr id="92209" name="Line 49"/>
          <p:cNvSpPr>
            <a:spLocks noChangeShapeType="1"/>
          </p:cNvSpPr>
          <p:nvPr/>
        </p:nvSpPr>
        <p:spPr bwMode="auto">
          <a:xfrm flipH="1">
            <a:off x="10134600" y="1600200"/>
            <a:ext cx="0" cy="3581400"/>
          </a:xfrm>
          <a:prstGeom prst="line">
            <a:avLst/>
          </a:prstGeom>
          <a:noFill/>
          <a:ln w="57150">
            <a:solidFill>
              <a:srgbClr val="660033"/>
            </a:solidFill>
            <a:round/>
            <a:headEnd/>
            <a:tailEnd/>
          </a:ln>
          <a:effectLst/>
        </p:spPr>
        <p:txBody>
          <a:bodyPr/>
          <a:lstStyle/>
          <a:p>
            <a:endParaRPr lang="en-US"/>
          </a:p>
        </p:txBody>
      </p:sp>
      <p:grpSp>
        <p:nvGrpSpPr>
          <p:cNvPr id="4" name="Group 50"/>
          <p:cNvGrpSpPr>
            <a:grpSpLocks/>
          </p:cNvGrpSpPr>
          <p:nvPr/>
        </p:nvGrpSpPr>
        <p:grpSpPr bwMode="auto">
          <a:xfrm>
            <a:off x="5791200" y="1295400"/>
            <a:ext cx="2209800" cy="533400"/>
            <a:chOff x="3984" y="912"/>
            <a:chExt cx="1008" cy="144"/>
          </a:xfrm>
        </p:grpSpPr>
        <p:sp>
          <p:nvSpPr>
            <p:cNvPr id="92211"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92212"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92213"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92214"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92215"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92216"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92217"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92218"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92219"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92220"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92221"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92222"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2223"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2224"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92225" name="Text Box 65"/>
          <p:cNvSpPr txBox="1">
            <a:spLocks noChangeArrowheads="1"/>
          </p:cNvSpPr>
          <p:nvPr/>
        </p:nvSpPr>
        <p:spPr bwMode="auto">
          <a:xfrm>
            <a:off x="6096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92226" name="Text Box 66"/>
          <p:cNvSpPr txBox="1">
            <a:spLocks noChangeArrowheads="1"/>
          </p:cNvSpPr>
          <p:nvPr/>
        </p:nvSpPr>
        <p:spPr bwMode="auto">
          <a:xfrm>
            <a:off x="7620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92227" name="Line 67"/>
          <p:cNvSpPr>
            <a:spLocks noChangeShapeType="1"/>
          </p:cNvSpPr>
          <p:nvPr/>
        </p:nvSpPr>
        <p:spPr bwMode="auto">
          <a:xfrm rot="1070359" flipV="1">
            <a:off x="5029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5" name="Group 68"/>
          <p:cNvGrpSpPr>
            <a:grpSpLocks/>
          </p:cNvGrpSpPr>
          <p:nvPr/>
        </p:nvGrpSpPr>
        <p:grpSpPr bwMode="auto">
          <a:xfrm>
            <a:off x="4267200" y="4829175"/>
            <a:ext cx="838200" cy="787400"/>
            <a:chOff x="3120" y="1968"/>
            <a:chExt cx="576" cy="400"/>
          </a:xfrm>
        </p:grpSpPr>
        <p:sp>
          <p:nvSpPr>
            <p:cNvPr id="92229"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92230"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92231" name="Line 71"/>
          <p:cNvSpPr>
            <a:spLocks noChangeShapeType="1"/>
          </p:cNvSpPr>
          <p:nvPr/>
        </p:nvSpPr>
        <p:spPr bwMode="auto">
          <a:xfrm flipH="1" flipV="1">
            <a:off x="5029200" y="2057401"/>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6" name="Group 72"/>
          <p:cNvGrpSpPr>
            <a:grpSpLocks/>
          </p:cNvGrpSpPr>
          <p:nvPr/>
        </p:nvGrpSpPr>
        <p:grpSpPr bwMode="auto">
          <a:xfrm rot="-1062720">
            <a:off x="2895600" y="3352800"/>
            <a:ext cx="939800" cy="635000"/>
            <a:chOff x="1680" y="1440"/>
            <a:chExt cx="592" cy="400"/>
          </a:xfrm>
        </p:grpSpPr>
        <p:sp>
          <p:nvSpPr>
            <p:cNvPr id="92233" name="Oval 7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2234" name="Line 7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2235" name="Line 7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2236" name="Line 76"/>
          <p:cNvSpPr>
            <a:spLocks noChangeShapeType="1"/>
          </p:cNvSpPr>
          <p:nvPr/>
        </p:nvSpPr>
        <p:spPr bwMode="auto">
          <a:xfrm>
            <a:off x="4876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92237" name="Line 77"/>
          <p:cNvSpPr>
            <a:spLocks noChangeShapeType="1"/>
          </p:cNvSpPr>
          <p:nvPr/>
        </p:nvSpPr>
        <p:spPr bwMode="auto">
          <a:xfrm>
            <a:off x="7848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92238" name="Line 78"/>
          <p:cNvSpPr>
            <a:spLocks noChangeShapeType="1"/>
          </p:cNvSpPr>
          <p:nvPr/>
        </p:nvSpPr>
        <p:spPr bwMode="auto">
          <a:xfrm>
            <a:off x="5334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92239" name="Line 79"/>
          <p:cNvSpPr>
            <a:spLocks noChangeShapeType="1"/>
          </p:cNvSpPr>
          <p:nvPr/>
        </p:nvSpPr>
        <p:spPr bwMode="auto">
          <a:xfrm>
            <a:off x="5334000" y="1600200"/>
            <a:ext cx="0" cy="2743200"/>
          </a:xfrm>
          <a:prstGeom prst="line">
            <a:avLst/>
          </a:prstGeom>
          <a:noFill/>
          <a:ln w="57150">
            <a:solidFill>
              <a:srgbClr val="660033"/>
            </a:solidFill>
            <a:round/>
            <a:headEnd/>
            <a:tailEnd/>
          </a:ln>
          <a:effectLst/>
        </p:spPr>
        <p:txBody>
          <a:bodyPr/>
          <a:lstStyle/>
          <a:p>
            <a:endParaRPr lang="en-US"/>
          </a:p>
        </p:txBody>
      </p:sp>
      <p:sp>
        <p:nvSpPr>
          <p:cNvPr id="92240" name="Line 80"/>
          <p:cNvSpPr>
            <a:spLocks noChangeShapeType="1"/>
          </p:cNvSpPr>
          <p:nvPr/>
        </p:nvSpPr>
        <p:spPr bwMode="auto">
          <a:xfrm>
            <a:off x="8229600" y="1600200"/>
            <a:ext cx="0" cy="2743200"/>
          </a:xfrm>
          <a:prstGeom prst="line">
            <a:avLst/>
          </a:prstGeom>
          <a:noFill/>
          <a:ln w="57150">
            <a:solidFill>
              <a:srgbClr val="660033"/>
            </a:solidFill>
            <a:round/>
            <a:headEnd/>
            <a:tailEnd/>
          </a:ln>
          <a:effectLst/>
        </p:spPr>
        <p:txBody>
          <a:bodyPr/>
          <a:lstStyle/>
          <a:p>
            <a:endParaRPr lang="en-US"/>
          </a:p>
        </p:txBody>
      </p:sp>
      <p:grpSp>
        <p:nvGrpSpPr>
          <p:cNvPr id="7" name="Group 83"/>
          <p:cNvGrpSpPr>
            <a:grpSpLocks/>
          </p:cNvGrpSpPr>
          <p:nvPr/>
        </p:nvGrpSpPr>
        <p:grpSpPr bwMode="auto">
          <a:xfrm>
            <a:off x="5638800" y="2667000"/>
            <a:ext cx="2222500" cy="1822450"/>
            <a:chOff x="2592" y="1680"/>
            <a:chExt cx="1400" cy="1148"/>
          </a:xfrm>
        </p:grpSpPr>
        <p:sp>
          <p:nvSpPr>
            <p:cNvPr id="92244" name="Text Box 84"/>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2245" name="Oval 85"/>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92246" name="Rectangle 86"/>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2247" name="Rectangle 87"/>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92248" name="Rectangle 88"/>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92249" name="Oval 89"/>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92250" name="Text Box 90"/>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92251" name="Oval 91"/>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92252" name="Arc 92"/>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2253" name="Line 93"/>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92254" name="Text Box 94"/>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92255" name="Text Box 95"/>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92256" name="Line 96"/>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92257" name="Line 97"/>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92258" name="Line 98"/>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92259" name="Line 99"/>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92260" name="Line 100"/>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92261" name="Line 101"/>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92262" name="Line 102"/>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92263" name="Line 103"/>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92264" name="Line 104"/>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92265" name="Line 105"/>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92266" name="Line 106"/>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92267" name="Line 107"/>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92268" name="Line 108"/>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92269" name="Line 109"/>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92270" name="Line 110"/>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92271" name="Line 111"/>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92272" name="Line 112"/>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92273" name="Line 113"/>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92274" name="Line 114"/>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92275" name="Line 115"/>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92276" name="Line 116"/>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92277" name="Line 117"/>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92278" name="Line 118"/>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92279" name="Line 119"/>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92280" name="Line 120"/>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92281" name="Line 121"/>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92282" name="Line 122"/>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92283" name="Line 123"/>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92284" name="Line 124"/>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92285" name="Line 125"/>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92286" name="Text Box 126"/>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92287" name="Text Box 127"/>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92288" name="Text Box 128"/>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92289" name="Text Box 129"/>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92290" name="Text Box 130"/>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92291" name="AutoShape 131"/>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2292" name="Rectangle 132"/>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92293" name="Rectangle 133"/>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92294" name="Rectangle 134"/>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92295" name="AutoShape 135"/>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92296" name="Arc 136"/>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2297" name="Freeform 137"/>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2298" name="Freeform 138"/>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92299" name="AutoShape 139"/>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92300" name="Oval 140"/>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301" name="Oval 141"/>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302" name="Text Box 142"/>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2303" name="Text Box 143"/>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8" name="Group 144"/>
          <p:cNvGrpSpPr>
            <a:grpSpLocks/>
          </p:cNvGrpSpPr>
          <p:nvPr/>
        </p:nvGrpSpPr>
        <p:grpSpPr bwMode="auto">
          <a:xfrm rot="-1062720">
            <a:off x="6248400" y="3340100"/>
            <a:ext cx="939800" cy="635000"/>
            <a:chOff x="1680" y="1440"/>
            <a:chExt cx="592" cy="400"/>
          </a:xfrm>
        </p:grpSpPr>
        <p:sp>
          <p:nvSpPr>
            <p:cNvPr id="92305" name="Oval 14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2306" name="Line 14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2307" name="Line 14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2310" name="Text Box 150"/>
          <p:cNvSpPr txBox="1">
            <a:spLocks noChangeArrowheads="1"/>
          </p:cNvSpPr>
          <p:nvPr/>
        </p:nvSpPr>
        <p:spPr bwMode="auto">
          <a:xfrm>
            <a:off x="4343400" y="46482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2311" name="Text Box 151"/>
          <p:cNvSpPr txBox="1">
            <a:spLocks noChangeArrowheads="1"/>
          </p:cNvSpPr>
          <p:nvPr/>
        </p:nvSpPr>
        <p:spPr bwMode="auto">
          <a:xfrm>
            <a:off x="6477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92312" name="Line 152"/>
          <p:cNvSpPr>
            <a:spLocks noChangeShapeType="1"/>
          </p:cNvSpPr>
          <p:nvPr/>
        </p:nvSpPr>
        <p:spPr bwMode="auto">
          <a:xfrm>
            <a:off x="2590800" y="4419600"/>
            <a:ext cx="0" cy="762000"/>
          </a:xfrm>
          <a:prstGeom prst="line">
            <a:avLst/>
          </a:prstGeom>
          <a:noFill/>
          <a:ln w="57150">
            <a:solidFill>
              <a:srgbClr val="FF0000"/>
            </a:solidFill>
            <a:round/>
            <a:headEnd/>
            <a:tailEnd/>
          </a:ln>
          <a:effectLst/>
        </p:spPr>
        <p:txBody>
          <a:bodyPr/>
          <a:lstStyle/>
          <a:p>
            <a:endParaRPr lang="en-US"/>
          </a:p>
        </p:txBody>
      </p:sp>
      <p:sp>
        <p:nvSpPr>
          <p:cNvPr id="92313" name="Line 153"/>
          <p:cNvSpPr>
            <a:spLocks noChangeShapeType="1"/>
          </p:cNvSpPr>
          <p:nvPr/>
        </p:nvSpPr>
        <p:spPr bwMode="auto">
          <a:xfrm>
            <a:off x="4191000" y="4406900"/>
            <a:ext cx="685800" cy="0"/>
          </a:xfrm>
          <a:prstGeom prst="line">
            <a:avLst/>
          </a:prstGeom>
          <a:noFill/>
          <a:ln w="57150">
            <a:solidFill>
              <a:schemeClr val="tx1"/>
            </a:solidFill>
            <a:round/>
            <a:headEnd/>
            <a:tailEnd/>
          </a:ln>
          <a:effectLst/>
        </p:spPr>
        <p:txBody>
          <a:bodyPr/>
          <a:lstStyle/>
          <a:p>
            <a:endParaRPr lang="en-US"/>
          </a:p>
        </p:txBody>
      </p:sp>
      <p:grpSp>
        <p:nvGrpSpPr>
          <p:cNvPr id="9" name="Group 155"/>
          <p:cNvGrpSpPr>
            <a:grpSpLocks/>
          </p:cNvGrpSpPr>
          <p:nvPr/>
        </p:nvGrpSpPr>
        <p:grpSpPr bwMode="auto">
          <a:xfrm>
            <a:off x="6400800" y="5029200"/>
            <a:ext cx="565150" cy="304800"/>
            <a:chOff x="1248" y="3648"/>
            <a:chExt cx="356" cy="192"/>
          </a:xfrm>
        </p:grpSpPr>
        <p:grpSp>
          <p:nvGrpSpPr>
            <p:cNvPr id="10" name="Group 156"/>
            <p:cNvGrpSpPr>
              <a:grpSpLocks/>
            </p:cNvGrpSpPr>
            <p:nvPr/>
          </p:nvGrpSpPr>
          <p:grpSpPr bwMode="auto">
            <a:xfrm rot="10800000">
              <a:off x="1248" y="3648"/>
              <a:ext cx="356" cy="192"/>
              <a:chOff x="1776" y="1536"/>
              <a:chExt cx="1039" cy="240"/>
            </a:xfrm>
          </p:grpSpPr>
          <p:grpSp>
            <p:nvGrpSpPr>
              <p:cNvPr id="11" name="Group 157"/>
              <p:cNvGrpSpPr>
                <a:grpSpLocks/>
              </p:cNvGrpSpPr>
              <p:nvPr/>
            </p:nvGrpSpPr>
            <p:grpSpPr bwMode="auto">
              <a:xfrm rot="10800000">
                <a:off x="1872" y="1536"/>
                <a:ext cx="816" cy="240"/>
                <a:chOff x="2364" y="2976"/>
                <a:chExt cx="1140" cy="672"/>
              </a:xfrm>
            </p:grpSpPr>
            <p:sp>
              <p:nvSpPr>
                <p:cNvPr id="92318"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2319" name="Rectangle 159"/>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2320"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2321"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2322"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2323"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2324"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2325"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2" name="Group 166"/>
          <p:cNvGrpSpPr>
            <a:grpSpLocks/>
          </p:cNvGrpSpPr>
          <p:nvPr/>
        </p:nvGrpSpPr>
        <p:grpSpPr bwMode="auto">
          <a:xfrm>
            <a:off x="6934200" y="5029200"/>
            <a:ext cx="565150" cy="304800"/>
            <a:chOff x="1248" y="3648"/>
            <a:chExt cx="356" cy="192"/>
          </a:xfrm>
        </p:grpSpPr>
        <p:grpSp>
          <p:nvGrpSpPr>
            <p:cNvPr id="13" name="Group 167"/>
            <p:cNvGrpSpPr>
              <a:grpSpLocks/>
            </p:cNvGrpSpPr>
            <p:nvPr/>
          </p:nvGrpSpPr>
          <p:grpSpPr bwMode="auto">
            <a:xfrm rot="10800000">
              <a:off x="1248" y="3648"/>
              <a:ext cx="356" cy="192"/>
              <a:chOff x="1776" y="1536"/>
              <a:chExt cx="1039" cy="240"/>
            </a:xfrm>
          </p:grpSpPr>
          <p:grpSp>
            <p:nvGrpSpPr>
              <p:cNvPr id="14" name="Group 168"/>
              <p:cNvGrpSpPr>
                <a:grpSpLocks/>
              </p:cNvGrpSpPr>
              <p:nvPr/>
            </p:nvGrpSpPr>
            <p:grpSpPr bwMode="auto">
              <a:xfrm rot="10800000">
                <a:off x="1872" y="1536"/>
                <a:ext cx="816" cy="240"/>
                <a:chOff x="2364" y="2976"/>
                <a:chExt cx="1140" cy="672"/>
              </a:xfrm>
            </p:grpSpPr>
            <p:sp>
              <p:nvSpPr>
                <p:cNvPr id="92329"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2330" name="Rectangle 170"/>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2331"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2332"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2333"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2334"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2335"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2336"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5" name="Group 177"/>
          <p:cNvGrpSpPr>
            <a:grpSpLocks/>
          </p:cNvGrpSpPr>
          <p:nvPr/>
        </p:nvGrpSpPr>
        <p:grpSpPr bwMode="auto">
          <a:xfrm>
            <a:off x="7467600" y="5029200"/>
            <a:ext cx="565150" cy="304800"/>
            <a:chOff x="1248" y="3648"/>
            <a:chExt cx="356" cy="192"/>
          </a:xfrm>
        </p:grpSpPr>
        <p:grpSp>
          <p:nvGrpSpPr>
            <p:cNvPr id="16" name="Group 178"/>
            <p:cNvGrpSpPr>
              <a:grpSpLocks/>
            </p:cNvGrpSpPr>
            <p:nvPr/>
          </p:nvGrpSpPr>
          <p:grpSpPr bwMode="auto">
            <a:xfrm rot="10800000">
              <a:off x="1248" y="3648"/>
              <a:ext cx="356" cy="192"/>
              <a:chOff x="1776" y="1536"/>
              <a:chExt cx="1039" cy="240"/>
            </a:xfrm>
          </p:grpSpPr>
          <p:grpSp>
            <p:nvGrpSpPr>
              <p:cNvPr id="17" name="Group 179"/>
              <p:cNvGrpSpPr>
                <a:grpSpLocks/>
              </p:cNvGrpSpPr>
              <p:nvPr/>
            </p:nvGrpSpPr>
            <p:grpSpPr bwMode="auto">
              <a:xfrm rot="10800000">
                <a:off x="1872" y="1536"/>
                <a:ext cx="816" cy="240"/>
                <a:chOff x="2364" y="2976"/>
                <a:chExt cx="1140" cy="672"/>
              </a:xfrm>
            </p:grpSpPr>
            <p:sp>
              <p:nvSpPr>
                <p:cNvPr id="92340" name="Line 180"/>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2341" name="Rectangle 181"/>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2342" name="Line 182"/>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2343" name="Line 183"/>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2344" name="Line 184"/>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2345" name="Line 185"/>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2346" name="Line 186"/>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2347" name="AutoShape 187"/>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92241" name="Line 81"/>
          <p:cNvSpPr>
            <a:spLocks noChangeShapeType="1"/>
          </p:cNvSpPr>
          <p:nvPr/>
        </p:nvSpPr>
        <p:spPr bwMode="auto">
          <a:xfrm>
            <a:off x="5308600" y="4343400"/>
            <a:ext cx="609600" cy="0"/>
          </a:xfrm>
          <a:prstGeom prst="line">
            <a:avLst/>
          </a:prstGeom>
          <a:noFill/>
          <a:ln w="57150">
            <a:solidFill>
              <a:srgbClr val="FF0000"/>
            </a:solidFill>
            <a:round/>
            <a:headEnd/>
            <a:tailEnd/>
          </a:ln>
          <a:effectLst/>
        </p:spPr>
        <p:txBody>
          <a:bodyPr/>
          <a:lstStyle/>
          <a:p>
            <a:endParaRPr lang="en-US"/>
          </a:p>
        </p:txBody>
      </p:sp>
      <p:sp>
        <p:nvSpPr>
          <p:cNvPr id="92242" name="Line 82"/>
          <p:cNvSpPr>
            <a:spLocks noChangeShapeType="1"/>
          </p:cNvSpPr>
          <p:nvPr/>
        </p:nvSpPr>
        <p:spPr bwMode="auto">
          <a:xfrm>
            <a:off x="7620000" y="4330700"/>
            <a:ext cx="609600" cy="0"/>
          </a:xfrm>
          <a:prstGeom prst="line">
            <a:avLst/>
          </a:prstGeom>
          <a:noFill/>
          <a:ln w="57150">
            <a:solidFill>
              <a:schemeClr val="tx1"/>
            </a:solidFill>
            <a:round/>
            <a:headEnd/>
            <a:tailEnd/>
          </a:ln>
          <a:effectLst/>
        </p:spPr>
        <p:txBody>
          <a:bodyPr/>
          <a:lstStyle/>
          <a:p>
            <a:endParaRPr lang="en-US"/>
          </a:p>
        </p:txBody>
      </p:sp>
      <p:sp>
        <p:nvSpPr>
          <p:cNvPr id="189" name="Rectangle 188"/>
          <p:cNvSpPr/>
          <p:nvPr/>
        </p:nvSpPr>
        <p:spPr>
          <a:xfrm>
            <a:off x="1524000" y="5638800"/>
            <a:ext cx="9144000" cy="523220"/>
          </a:xfrm>
          <a:prstGeom prst="rect">
            <a:avLst/>
          </a:prstGeom>
        </p:spPr>
        <p:txBody>
          <a:bodyPr wrap="square">
            <a:spAutoFit/>
          </a:bodyPr>
          <a:lstStyle/>
          <a:p>
            <a:pPr>
              <a:spcBef>
                <a:spcPct val="50000"/>
              </a:spcBef>
            </a:pPr>
            <a:r>
              <a:rPr lang="vi-VN" sz="2800" dirty="0">
                <a:latin typeface="Myriad Pro Black Cond" panose="020B0806030403020204" pitchFamily="34" charset="0"/>
                <a:cs typeface="Times New Roman" pitchFamily="18" charset="0"/>
              </a:rPr>
              <a:t>Lần đo 4:</a:t>
            </a:r>
            <a:r>
              <a:rPr lang="vi-VN" sz="2800" dirty="0">
                <a:solidFill>
                  <a:srgbClr val="00FF00"/>
                </a:solidFill>
                <a:latin typeface="Myriad Pro Black Cond" panose="020B0806030403020204" pitchFamily="34" charset="0"/>
                <a:cs typeface="Times New Roman" pitchFamily="18" charset="0"/>
              </a:rPr>
              <a:t>Hiệu điện thế = 4,5V</a:t>
            </a:r>
            <a:r>
              <a:rPr lang="vi-VN" sz="2800" dirty="0">
                <a:latin typeface="Myriad Pro Black Cond" panose="020B0806030403020204" pitchFamily="34" charset="0"/>
                <a:cs typeface="Times New Roman" pitchFamily="18" charset="0"/>
              </a:rPr>
              <a:t> </a:t>
            </a:r>
            <a:r>
              <a:rPr lang="en-US" sz="2800" dirty="0" smtClean="0">
                <a:latin typeface="Myriad Pro Black Cond" panose="020B0806030403020204" pitchFamily="34" charset="0"/>
                <a:cs typeface="Times New Roman" pitchFamily="18" charset="0"/>
              </a:rPr>
              <a:t>	</a:t>
            </a:r>
            <a:r>
              <a:rPr lang="en-US" sz="2800" b="1" dirty="0" smtClean="0">
                <a:latin typeface="Myriad Pro Black Cond" panose="020B0806030403020204" pitchFamily="34" charset="0"/>
                <a:cs typeface="Times New Roman" pitchFamily="18" charset="0"/>
              </a:rPr>
              <a:t>– </a:t>
            </a:r>
            <a:r>
              <a:rPr lang="vi-VN" sz="2800" dirty="0">
                <a:solidFill>
                  <a:srgbClr val="FF0000"/>
                </a:solidFill>
                <a:latin typeface="Myriad Pro Black Cond" panose="020B0806030403020204" pitchFamily="34" charset="0"/>
                <a:cs typeface="Times New Roman" pitchFamily="18" charset="0"/>
              </a:rPr>
              <a:t>Cường độ dòng điện = 0,75A</a:t>
            </a:r>
            <a:endParaRPr lang="en-US" sz="2800" dirty="0">
              <a:solidFill>
                <a:srgbClr val="FF0000"/>
              </a:solidFill>
              <a:latin typeface="Myriad Pro Black Cond" panose="020B0806030403020204" pitchFamily="34" charset="0"/>
              <a:cs typeface="Times New Roman" pitchFamily="18" charset="0"/>
            </a:endParaRPr>
          </a:p>
        </p:txBody>
      </p:sp>
      <p:sp>
        <p:nvSpPr>
          <p:cNvPr id="185" name="Rectangle 184"/>
          <p:cNvSpPr/>
          <p:nvPr/>
        </p:nvSpPr>
        <p:spPr>
          <a:xfrm>
            <a:off x="830814" y="600043"/>
            <a:ext cx="2377382" cy="646331"/>
          </a:xfrm>
          <a:prstGeom prst="rect">
            <a:avLst/>
          </a:prstGeom>
          <a:solidFill>
            <a:srgbClr val="FFFF00"/>
          </a:solidFill>
        </p:spPr>
        <p:txBody>
          <a:bodyPr wrap="none">
            <a:spAutoFit/>
          </a:bodyPr>
          <a:lstStyle/>
          <a:p>
            <a:r>
              <a:rPr lang="vi-VN" sz="3600" dirty="0" smtClean="0">
                <a:latin typeface="Myriad Pro Black Cond" panose="020B0806030403020204" pitchFamily="34" charset="0"/>
                <a:cs typeface="Times New Roman" pitchFamily="18" charset="0"/>
              </a:rPr>
              <a:t>Tiến </a:t>
            </a:r>
            <a:r>
              <a:rPr lang="vi-VN" sz="3600" dirty="0">
                <a:latin typeface="Myriad Pro Black Cond" panose="020B0806030403020204" pitchFamily="34" charset="0"/>
                <a:cs typeface="Times New Roman" pitchFamily="18" charset="0"/>
              </a:rPr>
              <a:t>hành TN</a:t>
            </a:r>
            <a:endParaRPr lang="en-US" sz="3600" dirty="0">
              <a:latin typeface="Myriad Pro Black Cond" panose="020B0806030403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700000">
                                      <p:cBhvr>
                                        <p:cTn id="20" dur="2000" fill="hold"/>
                                        <p:tgtEl>
                                          <p:spTgt spid="5"/>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7320000">
                                      <p:cBhvr>
                                        <p:cTn id="23" dur="2000" fill="hold"/>
                                        <p:tgtEl>
                                          <p:spTgt spid="8"/>
                                        </p:tgtEl>
                                        <p:attrNameLst>
                                          <p:attrName>r</p:attrName>
                                        </p:attrNameLst>
                                      </p:cBhvr>
                                    </p:animRot>
                                  </p:childTnLst>
                                </p:cTn>
                              </p:par>
                            </p:childTnLst>
                          </p:cTn>
                        </p:par>
                        <p:par>
                          <p:cTn id="24" fill="hold">
                            <p:stCondLst>
                              <p:cond delay="4000"/>
                            </p:stCondLst>
                            <p:childTnLst>
                              <p:par>
                                <p:cTn id="25" presetID="8" presetClass="emph" presetSubtype="0" fill="hold" nodeType="afterEffect">
                                  <p:stCondLst>
                                    <p:cond delay="0"/>
                                  </p:stCondLst>
                                  <p:childTnLst>
                                    <p:animRot by="5040000">
                                      <p:cBhvr>
                                        <p:cTn id="26" dur="2000" fill="hold"/>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blinds(horizontal)">
                                      <p:cBhvr>
                                        <p:cTn id="31"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0" y="2667000"/>
            <a:ext cx="2286000" cy="1893888"/>
            <a:chOff x="480" y="1680"/>
            <a:chExt cx="1440" cy="1193"/>
          </a:xfrm>
        </p:grpSpPr>
        <p:sp>
          <p:nvSpPr>
            <p:cNvPr id="93187"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93188" name="AutoShape 4"/>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93189"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3190"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93191"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93192" name="Arc 8"/>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3193" name="Text Box 9"/>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93194"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93195"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93196"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93197"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93198"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93199" name="Line 15"/>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93200" name="Line 16"/>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93201"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93202" name="Line 18"/>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93203" name="Line 19"/>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93204" name="Line 20"/>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93205" name="Line 21"/>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93206" name="Line 22"/>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93207"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93208"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93209"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93210" name="Text Box 26"/>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93211"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93212"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93213"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93214" name="AutoShape 30"/>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3215"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93216" name="AutoShape 32"/>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93218" name="Arc 34"/>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3219" name="Freeform 35"/>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3220" name="Freeform 36"/>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93221"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93222"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3223"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3224"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3225"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3226"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93227"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93230" name="Line 46"/>
          <p:cNvSpPr>
            <a:spLocks noChangeShapeType="1"/>
          </p:cNvSpPr>
          <p:nvPr/>
        </p:nvSpPr>
        <p:spPr bwMode="auto">
          <a:xfrm>
            <a:off x="2565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93231" name="Line 47"/>
          <p:cNvSpPr>
            <a:spLocks noChangeShapeType="1"/>
          </p:cNvSpPr>
          <p:nvPr/>
        </p:nvSpPr>
        <p:spPr bwMode="auto">
          <a:xfrm>
            <a:off x="8610600" y="5181600"/>
            <a:ext cx="1524000" cy="0"/>
          </a:xfrm>
          <a:prstGeom prst="line">
            <a:avLst/>
          </a:prstGeom>
          <a:noFill/>
          <a:ln w="57150">
            <a:solidFill>
              <a:srgbClr val="660033"/>
            </a:solidFill>
            <a:round/>
            <a:headEnd type="oval" w="med" len="med"/>
            <a:tailEnd/>
          </a:ln>
          <a:effectLst/>
        </p:spPr>
        <p:txBody>
          <a:bodyPr/>
          <a:lstStyle/>
          <a:p>
            <a:endParaRPr lang="en-US"/>
          </a:p>
        </p:txBody>
      </p:sp>
      <p:sp>
        <p:nvSpPr>
          <p:cNvPr id="93232" name="Line 48"/>
          <p:cNvSpPr>
            <a:spLocks noChangeShapeType="1"/>
          </p:cNvSpPr>
          <p:nvPr/>
        </p:nvSpPr>
        <p:spPr bwMode="auto">
          <a:xfrm>
            <a:off x="4876800" y="1600200"/>
            <a:ext cx="0" cy="2819400"/>
          </a:xfrm>
          <a:prstGeom prst="line">
            <a:avLst/>
          </a:prstGeom>
          <a:noFill/>
          <a:ln w="57150">
            <a:solidFill>
              <a:srgbClr val="660033"/>
            </a:solidFill>
            <a:round/>
            <a:headEnd/>
            <a:tailEnd/>
          </a:ln>
          <a:effectLst/>
        </p:spPr>
        <p:txBody>
          <a:bodyPr/>
          <a:lstStyle/>
          <a:p>
            <a:endParaRPr lang="en-US"/>
          </a:p>
        </p:txBody>
      </p:sp>
      <p:sp>
        <p:nvSpPr>
          <p:cNvPr id="93233" name="Line 49"/>
          <p:cNvSpPr>
            <a:spLocks noChangeShapeType="1"/>
          </p:cNvSpPr>
          <p:nvPr/>
        </p:nvSpPr>
        <p:spPr bwMode="auto">
          <a:xfrm flipH="1">
            <a:off x="10134600" y="1600200"/>
            <a:ext cx="0" cy="3581400"/>
          </a:xfrm>
          <a:prstGeom prst="line">
            <a:avLst/>
          </a:prstGeom>
          <a:noFill/>
          <a:ln w="57150">
            <a:solidFill>
              <a:srgbClr val="660033"/>
            </a:solidFill>
            <a:round/>
            <a:headEnd/>
            <a:tailEnd/>
          </a:ln>
          <a:effectLst/>
        </p:spPr>
        <p:txBody>
          <a:bodyPr/>
          <a:lstStyle/>
          <a:p>
            <a:endParaRPr lang="en-US"/>
          </a:p>
        </p:txBody>
      </p:sp>
      <p:grpSp>
        <p:nvGrpSpPr>
          <p:cNvPr id="4" name="Group 50"/>
          <p:cNvGrpSpPr>
            <a:grpSpLocks/>
          </p:cNvGrpSpPr>
          <p:nvPr/>
        </p:nvGrpSpPr>
        <p:grpSpPr bwMode="auto">
          <a:xfrm>
            <a:off x="5791200" y="1295400"/>
            <a:ext cx="2209800" cy="533400"/>
            <a:chOff x="3984" y="912"/>
            <a:chExt cx="1008" cy="144"/>
          </a:xfrm>
        </p:grpSpPr>
        <p:sp>
          <p:nvSpPr>
            <p:cNvPr id="93235"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93236"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93237"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93238"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93239"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93240"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93241"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93242"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93243"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93244"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93245"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93246"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3247"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3248"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93249" name="Text Box 65"/>
          <p:cNvSpPr txBox="1">
            <a:spLocks noChangeArrowheads="1"/>
          </p:cNvSpPr>
          <p:nvPr/>
        </p:nvSpPr>
        <p:spPr bwMode="auto">
          <a:xfrm>
            <a:off x="6096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93250" name="Text Box 66"/>
          <p:cNvSpPr txBox="1">
            <a:spLocks noChangeArrowheads="1"/>
          </p:cNvSpPr>
          <p:nvPr/>
        </p:nvSpPr>
        <p:spPr bwMode="auto">
          <a:xfrm>
            <a:off x="7620000" y="47244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93251" name="Line 67"/>
          <p:cNvSpPr>
            <a:spLocks noChangeShapeType="1"/>
          </p:cNvSpPr>
          <p:nvPr/>
        </p:nvSpPr>
        <p:spPr bwMode="auto">
          <a:xfrm rot="1070359" flipV="1">
            <a:off x="5029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5" name="Group 68"/>
          <p:cNvGrpSpPr>
            <a:grpSpLocks/>
          </p:cNvGrpSpPr>
          <p:nvPr/>
        </p:nvGrpSpPr>
        <p:grpSpPr bwMode="auto">
          <a:xfrm>
            <a:off x="4267200" y="4829175"/>
            <a:ext cx="838200" cy="787400"/>
            <a:chOff x="3120" y="1968"/>
            <a:chExt cx="576" cy="400"/>
          </a:xfrm>
        </p:grpSpPr>
        <p:sp>
          <p:nvSpPr>
            <p:cNvPr id="93253"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93254"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93255" name="Line 71"/>
          <p:cNvSpPr>
            <a:spLocks noChangeShapeType="1"/>
          </p:cNvSpPr>
          <p:nvPr/>
        </p:nvSpPr>
        <p:spPr bwMode="auto">
          <a:xfrm flipH="1" flipV="1">
            <a:off x="5029200" y="2057401"/>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6" name="Group 72"/>
          <p:cNvGrpSpPr>
            <a:grpSpLocks/>
          </p:cNvGrpSpPr>
          <p:nvPr/>
        </p:nvGrpSpPr>
        <p:grpSpPr bwMode="auto">
          <a:xfrm rot="-1062720">
            <a:off x="2895600" y="3352800"/>
            <a:ext cx="939800" cy="635000"/>
            <a:chOff x="1680" y="1440"/>
            <a:chExt cx="592" cy="400"/>
          </a:xfrm>
        </p:grpSpPr>
        <p:sp>
          <p:nvSpPr>
            <p:cNvPr id="93257" name="Oval 7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3258" name="Line 7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3259" name="Line 7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3260" name="Line 76"/>
          <p:cNvSpPr>
            <a:spLocks noChangeShapeType="1"/>
          </p:cNvSpPr>
          <p:nvPr/>
        </p:nvSpPr>
        <p:spPr bwMode="auto">
          <a:xfrm>
            <a:off x="4876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93261" name="Line 77"/>
          <p:cNvSpPr>
            <a:spLocks noChangeShapeType="1"/>
          </p:cNvSpPr>
          <p:nvPr/>
        </p:nvSpPr>
        <p:spPr bwMode="auto">
          <a:xfrm>
            <a:off x="7848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93262" name="Line 78"/>
          <p:cNvSpPr>
            <a:spLocks noChangeShapeType="1"/>
          </p:cNvSpPr>
          <p:nvPr/>
        </p:nvSpPr>
        <p:spPr bwMode="auto">
          <a:xfrm>
            <a:off x="5334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93263" name="Line 79"/>
          <p:cNvSpPr>
            <a:spLocks noChangeShapeType="1"/>
          </p:cNvSpPr>
          <p:nvPr/>
        </p:nvSpPr>
        <p:spPr bwMode="auto">
          <a:xfrm>
            <a:off x="5334000" y="1600200"/>
            <a:ext cx="0" cy="2743200"/>
          </a:xfrm>
          <a:prstGeom prst="line">
            <a:avLst/>
          </a:prstGeom>
          <a:noFill/>
          <a:ln w="57150">
            <a:solidFill>
              <a:srgbClr val="660033"/>
            </a:solidFill>
            <a:round/>
            <a:headEnd/>
            <a:tailEnd/>
          </a:ln>
          <a:effectLst/>
        </p:spPr>
        <p:txBody>
          <a:bodyPr/>
          <a:lstStyle/>
          <a:p>
            <a:endParaRPr lang="en-US"/>
          </a:p>
        </p:txBody>
      </p:sp>
      <p:sp>
        <p:nvSpPr>
          <p:cNvPr id="93264" name="Line 80"/>
          <p:cNvSpPr>
            <a:spLocks noChangeShapeType="1"/>
          </p:cNvSpPr>
          <p:nvPr/>
        </p:nvSpPr>
        <p:spPr bwMode="auto">
          <a:xfrm>
            <a:off x="8229600" y="1600200"/>
            <a:ext cx="0" cy="2743200"/>
          </a:xfrm>
          <a:prstGeom prst="line">
            <a:avLst/>
          </a:prstGeom>
          <a:noFill/>
          <a:ln w="57150">
            <a:solidFill>
              <a:srgbClr val="660033"/>
            </a:solidFill>
            <a:round/>
            <a:headEnd/>
            <a:tailEnd/>
          </a:ln>
          <a:effectLst/>
        </p:spPr>
        <p:txBody>
          <a:bodyPr/>
          <a:lstStyle/>
          <a:p>
            <a:endParaRPr lang="en-US"/>
          </a:p>
        </p:txBody>
      </p:sp>
      <p:grpSp>
        <p:nvGrpSpPr>
          <p:cNvPr id="7" name="Group 83"/>
          <p:cNvGrpSpPr>
            <a:grpSpLocks/>
          </p:cNvGrpSpPr>
          <p:nvPr/>
        </p:nvGrpSpPr>
        <p:grpSpPr bwMode="auto">
          <a:xfrm>
            <a:off x="5638800" y="2667000"/>
            <a:ext cx="2222500" cy="1822450"/>
            <a:chOff x="2592" y="1680"/>
            <a:chExt cx="1400" cy="1148"/>
          </a:xfrm>
        </p:grpSpPr>
        <p:sp>
          <p:nvSpPr>
            <p:cNvPr id="93268" name="Text Box 84"/>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3269" name="Oval 85"/>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93270" name="Rectangle 86"/>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3271" name="Rectangle 87"/>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93272" name="Rectangle 88"/>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93273" name="Oval 89"/>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93274" name="Text Box 90"/>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93275" name="Oval 91"/>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93276" name="Arc 92"/>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3277" name="Line 93"/>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93278" name="Text Box 94"/>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93279" name="Text Box 95"/>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93280" name="Line 96"/>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93281" name="Line 97"/>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93282" name="Line 98"/>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93283" name="Line 99"/>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93284" name="Line 100"/>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93285" name="Line 101"/>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93286" name="Line 102"/>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93287" name="Line 103"/>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93288" name="Line 104"/>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93289" name="Line 105"/>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93290" name="Line 106"/>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93291" name="Line 107"/>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93292" name="Line 108"/>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93293" name="Line 109"/>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93294" name="Line 110"/>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93295" name="Line 111"/>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93296" name="Line 112"/>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93297" name="Line 113"/>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93298" name="Line 114"/>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93299" name="Line 115"/>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93300" name="Line 116"/>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93301" name="Line 117"/>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93302" name="Line 118"/>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93303" name="Line 119"/>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93304" name="Line 120"/>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93305" name="Line 121"/>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93306" name="Line 122"/>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93307" name="Line 123"/>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93308" name="Line 124"/>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93309" name="Line 125"/>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93310" name="Text Box 126"/>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93311" name="Text Box 127"/>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93312" name="Text Box 128"/>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93313" name="Text Box 129"/>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93314" name="Text Box 130"/>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93315" name="AutoShape 131"/>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3316" name="Rectangle 132"/>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93317" name="Rectangle 133"/>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93318" name="Rectangle 134"/>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93319" name="AutoShape 135"/>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93320" name="Arc 136"/>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3321" name="Freeform 137"/>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3322" name="Freeform 138"/>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93323" name="AutoShape 139"/>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93324" name="Oval 140"/>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3325" name="Oval 141"/>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3326" name="Text Box 142"/>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3327" name="Text Box 143"/>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8" name="Group 144"/>
          <p:cNvGrpSpPr>
            <a:grpSpLocks/>
          </p:cNvGrpSpPr>
          <p:nvPr/>
        </p:nvGrpSpPr>
        <p:grpSpPr bwMode="auto">
          <a:xfrm rot="-1062720">
            <a:off x="6248400" y="3340100"/>
            <a:ext cx="939800" cy="635000"/>
            <a:chOff x="1680" y="1440"/>
            <a:chExt cx="592" cy="400"/>
          </a:xfrm>
        </p:grpSpPr>
        <p:sp>
          <p:nvSpPr>
            <p:cNvPr id="93329" name="Oval 14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3330" name="Line 14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3331" name="Line 14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3334" name="Text Box 150"/>
          <p:cNvSpPr txBox="1">
            <a:spLocks noChangeArrowheads="1"/>
          </p:cNvSpPr>
          <p:nvPr/>
        </p:nvSpPr>
        <p:spPr bwMode="auto">
          <a:xfrm>
            <a:off x="4343400" y="4648201"/>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3335" name="Text Box 151"/>
          <p:cNvSpPr txBox="1">
            <a:spLocks noChangeArrowheads="1"/>
          </p:cNvSpPr>
          <p:nvPr/>
        </p:nvSpPr>
        <p:spPr bwMode="auto">
          <a:xfrm>
            <a:off x="6477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93336" name="Line 152"/>
          <p:cNvSpPr>
            <a:spLocks noChangeShapeType="1"/>
          </p:cNvSpPr>
          <p:nvPr/>
        </p:nvSpPr>
        <p:spPr bwMode="auto">
          <a:xfrm>
            <a:off x="2590800" y="4419600"/>
            <a:ext cx="0" cy="762000"/>
          </a:xfrm>
          <a:prstGeom prst="line">
            <a:avLst/>
          </a:prstGeom>
          <a:noFill/>
          <a:ln w="57150">
            <a:solidFill>
              <a:srgbClr val="FF0000"/>
            </a:solidFill>
            <a:round/>
            <a:headEnd/>
            <a:tailEnd/>
          </a:ln>
          <a:effectLst/>
        </p:spPr>
        <p:txBody>
          <a:bodyPr/>
          <a:lstStyle/>
          <a:p>
            <a:endParaRPr lang="en-US"/>
          </a:p>
        </p:txBody>
      </p:sp>
      <p:sp>
        <p:nvSpPr>
          <p:cNvPr id="93337" name="Line 153"/>
          <p:cNvSpPr>
            <a:spLocks noChangeShapeType="1"/>
          </p:cNvSpPr>
          <p:nvPr/>
        </p:nvSpPr>
        <p:spPr bwMode="auto">
          <a:xfrm>
            <a:off x="4191000" y="4406900"/>
            <a:ext cx="685800" cy="0"/>
          </a:xfrm>
          <a:prstGeom prst="line">
            <a:avLst/>
          </a:prstGeom>
          <a:noFill/>
          <a:ln w="57150">
            <a:solidFill>
              <a:schemeClr val="tx1"/>
            </a:solidFill>
            <a:round/>
            <a:headEnd/>
            <a:tailEnd/>
          </a:ln>
          <a:effectLst/>
        </p:spPr>
        <p:txBody>
          <a:bodyPr/>
          <a:lstStyle/>
          <a:p>
            <a:endParaRPr lang="en-US"/>
          </a:p>
        </p:txBody>
      </p:sp>
      <p:grpSp>
        <p:nvGrpSpPr>
          <p:cNvPr id="9" name="Group 155"/>
          <p:cNvGrpSpPr>
            <a:grpSpLocks/>
          </p:cNvGrpSpPr>
          <p:nvPr/>
        </p:nvGrpSpPr>
        <p:grpSpPr bwMode="auto">
          <a:xfrm>
            <a:off x="6400800" y="5029200"/>
            <a:ext cx="565150" cy="304800"/>
            <a:chOff x="1248" y="3648"/>
            <a:chExt cx="356" cy="192"/>
          </a:xfrm>
        </p:grpSpPr>
        <p:grpSp>
          <p:nvGrpSpPr>
            <p:cNvPr id="10" name="Group 156"/>
            <p:cNvGrpSpPr>
              <a:grpSpLocks/>
            </p:cNvGrpSpPr>
            <p:nvPr/>
          </p:nvGrpSpPr>
          <p:grpSpPr bwMode="auto">
            <a:xfrm rot="10800000">
              <a:off x="1248" y="3648"/>
              <a:ext cx="356" cy="192"/>
              <a:chOff x="1776" y="1536"/>
              <a:chExt cx="1039" cy="240"/>
            </a:xfrm>
          </p:grpSpPr>
          <p:grpSp>
            <p:nvGrpSpPr>
              <p:cNvPr id="11" name="Group 157"/>
              <p:cNvGrpSpPr>
                <a:grpSpLocks/>
              </p:cNvGrpSpPr>
              <p:nvPr/>
            </p:nvGrpSpPr>
            <p:grpSpPr bwMode="auto">
              <a:xfrm rot="10800000">
                <a:off x="1872" y="1536"/>
                <a:ext cx="816" cy="240"/>
                <a:chOff x="2364" y="2976"/>
                <a:chExt cx="1140" cy="672"/>
              </a:xfrm>
            </p:grpSpPr>
            <p:sp>
              <p:nvSpPr>
                <p:cNvPr id="93342"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43" name="Rectangle 159"/>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44"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45"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46"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47"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48"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49"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2" name="Group 166"/>
          <p:cNvGrpSpPr>
            <a:grpSpLocks/>
          </p:cNvGrpSpPr>
          <p:nvPr/>
        </p:nvGrpSpPr>
        <p:grpSpPr bwMode="auto">
          <a:xfrm>
            <a:off x="6934200" y="5029200"/>
            <a:ext cx="565150" cy="304800"/>
            <a:chOff x="1248" y="3648"/>
            <a:chExt cx="356" cy="192"/>
          </a:xfrm>
        </p:grpSpPr>
        <p:grpSp>
          <p:nvGrpSpPr>
            <p:cNvPr id="13" name="Group 167"/>
            <p:cNvGrpSpPr>
              <a:grpSpLocks/>
            </p:cNvGrpSpPr>
            <p:nvPr/>
          </p:nvGrpSpPr>
          <p:grpSpPr bwMode="auto">
            <a:xfrm rot="10800000">
              <a:off x="1248" y="3648"/>
              <a:ext cx="356" cy="192"/>
              <a:chOff x="1776" y="1536"/>
              <a:chExt cx="1039" cy="240"/>
            </a:xfrm>
          </p:grpSpPr>
          <p:grpSp>
            <p:nvGrpSpPr>
              <p:cNvPr id="14" name="Group 168"/>
              <p:cNvGrpSpPr>
                <a:grpSpLocks/>
              </p:cNvGrpSpPr>
              <p:nvPr/>
            </p:nvGrpSpPr>
            <p:grpSpPr bwMode="auto">
              <a:xfrm rot="10800000">
                <a:off x="1872" y="1536"/>
                <a:ext cx="816" cy="240"/>
                <a:chOff x="2364" y="2976"/>
                <a:chExt cx="1140" cy="672"/>
              </a:xfrm>
            </p:grpSpPr>
            <p:sp>
              <p:nvSpPr>
                <p:cNvPr id="93353"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54" name="Rectangle 170"/>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55"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56"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57"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58"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59"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60"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5" name="Group 177"/>
          <p:cNvGrpSpPr>
            <a:grpSpLocks/>
          </p:cNvGrpSpPr>
          <p:nvPr/>
        </p:nvGrpSpPr>
        <p:grpSpPr bwMode="auto">
          <a:xfrm>
            <a:off x="7467600" y="5029200"/>
            <a:ext cx="565150" cy="304800"/>
            <a:chOff x="1248" y="3648"/>
            <a:chExt cx="356" cy="192"/>
          </a:xfrm>
        </p:grpSpPr>
        <p:grpSp>
          <p:nvGrpSpPr>
            <p:cNvPr id="16" name="Group 178"/>
            <p:cNvGrpSpPr>
              <a:grpSpLocks/>
            </p:cNvGrpSpPr>
            <p:nvPr/>
          </p:nvGrpSpPr>
          <p:grpSpPr bwMode="auto">
            <a:xfrm rot="10800000">
              <a:off x="1248" y="3648"/>
              <a:ext cx="356" cy="192"/>
              <a:chOff x="1776" y="1536"/>
              <a:chExt cx="1039" cy="240"/>
            </a:xfrm>
          </p:grpSpPr>
          <p:grpSp>
            <p:nvGrpSpPr>
              <p:cNvPr id="17" name="Group 179"/>
              <p:cNvGrpSpPr>
                <a:grpSpLocks/>
              </p:cNvGrpSpPr>
              <p:nvPr/>
            </p:nvGrpSpPr>
            <p:grpSpPr bwMode="auto">
              <a:xfrm rot="10800000">
                <a:off x="1872" y="1536"/>
                <a:ext cx="816" cy="240"/>
                <a:chOff x="2364" y="2976"/>
                <a:chExt cx="1140" cy="672"/>
              </a:xfrm>
            </p:grpSpPr>
            <p:sp>
              <p:nvSpPr>
                <p:cNvPr id="93364" name="Line 180"/>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65" name="Rectangle 181"/>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66" name="Line 182"/>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67" name="Line 183"/>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68" name="Line 184"/>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69" name="Line 185"/>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70" name="Line 186"/>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71" name="AutoShape 187"/>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8" name="Group 188"/>
          <p:cNvGrpSpPr>
            <a:grpSpLocks/>
          </p:cNvGrpSpPr>
          <p:nvPr/>
        </p:nvGrpSpPr>
        <p:grpSpPr bwMode="auto">
          <a:xfrm>
            <a:off x="8001000" y="5029200"/>
            <a:ext cx="565150" cy="304800"/>
            <a:chOff x="1248" y="3648"/>
            <a:chExt cx="356" cy="192"/>
          </a:xfrm>
        </p:grpSpPr>
        <p:grpSp>
          <p:nvGrpSpPr>
            <p:cNvPr id="19" name="Group 189"/>
            <p:cNvGrpSpPr>
              <a:grpSpLocks/>
            </p:cNvGrpSpPr>
            <p:nvPr/>
          </p:nvGrpSpPr>
          <p:grpSpPr bwMode="auto">
            <a:xfrm rot="10800000">
              <a:off x="1248" y="3648"/>
              <a:ext cx="356" cy="192"/>
              <a:chOff x="1776" y="1536"/>
              <a:chExt cx="1039" cy="240"/>
            </a:xfrm>
          </p:grpSpPr>
          <p:grpSp>
            <p:nvGrpSpPr>
              <p:cNvPr id="20" name="Group 190"/>
              <p:cNvGrpSpPr>
                <a:grpSpLocks/>
              </p:cNvGrpSpPr>
              <p:nvPr/>
            </p:nvGrpSpPr>
            <p:grpSpPr bwMode="auto">
              <a:xfrm rot="10800000">
                <a:off x="1872" y="1536"/>
                <a:ext cx="816" cy="240"/>
                <a:chOff x="2364" y="2976"/>
                <a:chExt cx="1140" cy="672"/>
              </a:xfrm>
            </p:grpSpPr>
            <p:sp>
              <p:nvSpPr>
                <p:cNvPr id="93375" name="Line 191"/>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76" name="Rectangle 192"/>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77" name="Line 193"/>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78" name="Line 194"/>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79" name="Line 195"/>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80" name="Line 196"/>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81" name="Line 197"/>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82" name="AutoShape 198"/>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93265" name="Line 81"/>
          <p:cNvSpPr>
            <a:spLocks noChangeShapeType="1"/>
          </p:cNvSpPr>
          <p:nvPr/>
        </p:nvSpPr>
        <p:spPr bwMode="auto">
          <a:xfrm>
            <a:off x="5308600" y="4343400"/>
            <a:ext cx="609600" cy="0"/>
          </a:xfrm>
          <a:prstGeom prst="line">
            <a:avLst/>
          </a:prstGeom>
          <a:noFill/>
          <a:ln w="57150">
            <a:solidFill>
              <a:srgbClr val="FF0000"/>
            </a:solidFill>
            <a:round/>
            <a:headEnd/>
            <a:tailEnd/>
          </a:ln>
          <a:effectLst/>
        </p:spPr>
        <p:txBody>
          <a:bodyPr/>
          <a:lstStyle/>
          <a:p>
            <a:endParaRPr lang="en-US"/>
          </a:p>
        </p:txBody>
      </p:sp>
      <p:sp>
        <p:nvSpPr>
          <p:cNvPr id="93266" name="Line 82"/>
          <p:cNvSpPr>
            <a:spLocks noChangeShapeType="1"/>
          </p:cNvSpPr>
          <p:nvPr/>
        </p:nvSpPr>
        <p:spPr bwMode="auto">
          <a:xfrm>
            <a:off x="7620000" y="4330700"/>
            <a:ext cx="609600" cy="0"/>
          </a:xfrm>
          <a:prstGeom prst="line">
            <a:avLst/>
          </a:prstGeom>
          <a:noFill/>
          <a:ln w="57150">
            <a:solidFill>
              <a:schemeClr val="tx1"/>
            </a:solidFill>
            <a:round/>
            <a:headEnd/>
            <a:tailEnd/>
          </a:ln>
          <a:effectLst/>
        </p:spPr>
        <p:txBody>
          <a:bodyPr/>
          <a:lstStyle/>
          <a:p>
            <a:endParaRPr lang="en-US"/>
          </a:p>
        </p:txBody>
      </p:sp>
      <p:sp>
        <p:nvSpPr>
          <p:cNvPr id="200" name="Rectangle 199"/>
          <p:cNvSpPr/>
          <p:nvPr/>
        </p:nvSpPr>
        <p:spPr>
          <a:xfrm>
            <a:off x="1524000" y="5638800"/>
            <a:ext cx="9144000" cy="523220"/>
          </a:xfrm>
          <a:prstGeom prst="rect">
            <a:avLst/>
          </a:prstGeom>
        </p:spPr>
        <p:txBody>
          <a:bodyPr wrap="square">
            <a:spAutoFit/>
          </a:bodyPr>
          <a:lstStyle/>
          <a:p>
            <a:pPr>
              <a:spcBef>
                <a:spcPct val="50000"/>
              </a:spcBef>
            </a:pPr>
            <a:r>
              <a:rPr lang="vi-VN" sz="2800" dirty="0">
                <a:latin typeface="Myriad Pro Black Cond" panose="020B0806030403020204" pitchFamily="34" charset="0"/>
                <a:cs typeface="Times New Roman" pitchFamily="18" charset="0"/>
              </a:rPr>
              <a:t>Lần đo 5</a:t>
            </a:r>
            <a:r>
              <a:rPr lang="vi-VN" sz="2800" dirty="0" smtClean="0">
                <a:latin typeface="Myriad Pro Black Cond" panose="020B0806030403020204" pitchFamily="34" charset="0"/>
                <a:cs typeface="Times New Roman" pitchFamily="18" charset="0"/>
              </a:rPr>
              <a:t>:</a:t>
            </a:r>
            <a:r>
              <a:rPr lang="en-US" sz="2800" dirty="0" smtClean="0">
                <a:latin typeface="Myriad Pro Black Cond" panose="020B0806030403020204" pitchFamily="34" charset="0"/>
                <a:cs typeface="Times New Roman" pitchFamily="18" charset="0"/>
              </a:rPr>
              <a:t> </a:t>
            </a:r>
            <a:r>
              <a:rPr lang="vi-VN" sz="2800" dirty="0" smtClean="0">
                <a:solidFill>
                  <a:srgbClr val="00FF00"/>
                </a:solidFill>
                <a:latin typeface="Myriad Pro Black Cond" panose="020B0806030403020204" pitchFamily="34" charset="0"/>
                <a:cs typeface="Times New Roman" pitchFamily="18" charset="0"/>
              </a:rPr>
              <a:t>Hiệu </a:t>
            </a:r>
            <a:r>
              <a:rPr lang="vi-VN" sz="2800" dirty="0">
                <a:solidFill>
                  <a:srgbClr val="00FF00"/>
                </a:solidFill>
                <a:latin typeface="Myriad Pro Black Cond" panose="020B0806030403020204" pitchFamily="34" charset="0"/>
                <a:cs typeface="Times New Roman" pitchFamily="18" charset="0"/>
              </a:rPr>
              <a:t>điện thế = 6V</a:t>
            </a:r>
            <a:r>
              <a:rPr lang="vi-VN" sz="2800" dirty="0">
                <a:latin typeface="Myriad Pro Black Cond" panose="020B0806030403020204" pitchFamily="34" charset="0"/>
                <a:cs typeface="Times New Roman" pitchFamily="18" charset="0"/>
              </a:rPr>
              <a:t> </a:t>
            </a:r>
            <a:r>
              <a:rPr lang="en-US" sz="2800" dirty="0" smtClean="0">
                <a:latin typeface="Myriad Pro Black Cond" panose="020B0806030403020204" pitchFamily="34" charset="0"/>
                <a:cs typeface="Times New Roman" pitchFamily="18" charset="0"/>
              </a:rPr>
              <a:t>	</a:t>
            </a:r>
            <a:r>
              <a:rPr lang="en-US" sz="2800" b="1" dirty="0" smtClean="0">
                <a:latin typeface="Myriad Pro Black Cond" panose="020B0806030403020204" pitchFamily="34" charset="0"/>
                <a:cs typeface="Times New Roman" pitchFamily="18" charset="0"/>
              </a:rPr>
              <a:t>– </a:t>
            </a:r>
            <a:r>
              <a:rPr lang="vi-VN" sz="2800" dirty="0">
                <a:solidFill>
                  <a:srgbClr val="FF0000"/>
                </a:solidFill>
                <a:latin typeface="Myriad Pro Black Cond" panose="020B0806030403020204" pitchFamily="34" charset="0"/>
                <a:cs typeface="Times New Roman" pitchFamily="18" charset="0"/>
              </a:rPr>
              <a:t>Cường độ dòng điện = 1A</a:t>
            </a:r>
            <a:endParaRPr lang="en-US" sz="2800" dirty="0">
              <a:solidFill>
                <a:srgbClr val="FF0000"/>
              </a:solidFill>
              <a:latin typeface="Myriad Pro Black Cond" panose="020B0806030403020204" pitchFamily="34" charset="0"/>
              <a:cs typeface="Times New Roman" pitchFamily="18" charset="0"/>
            </a:endParaRPr>
          </a:p>
        </p:txBody>
      </p:sp>
      <p:sp>
        <p:nvSpPr>
          <p:cNvPr id="196" name="Rectangle 195"/>
          <p:cNvSpPr/>
          <p:nvPr/>
        </p:nvSpPr>
        <p:spPr>
          <a:xfrm>
            <a:off x="830814" y="600043"/>
            <a:ext cx="2377382" cy="646331"/>
          </a:xfrm>
          <a:prstGeom prst="rect">
            <a:avLst/>
          </a:prstGeom>
          <a:solidFill>
            <a:srgbClr val="FFFF00"/>
          </a:solidFill>
        </p:spPr>
        <p:txBody>
          <a:bodyPr wrap="none">
            <a:spAutoFit/>
          </a:bodyPr>
          <a:lstStyle/>
          <a:p>
            <a:r>
              <a:rPr lang="vi-VN" sz="3600" dirty="0" smtClean="0">
                <a:latin typeface="Myriad Pro Black Cond" panose="020B0806030403020204" pitchFamily="34" charset="0"/>
                <a:cs typeface="Times New Roman" pitchFamily="18" charset="0"/>
              </a:rPr>
              <a:t>Tiến </a:t>
            </a:r>
            <a:r>
              <a:rPr lang="vi-VN" sz="3600" dirty="0">
                <a:latin typeface="Myriad Pro Black Cond" panose="020B0806030403020204" pitchFamily="34" charset="0"/>
                <a:cs typeface="Times New Roman" pitchFamily="18" charset="0"/>
              </a:rPr>
              <a:t>hành TN</a:t>
            </a:r>
            <a:endParaRPr lang="en-US" sz="3600" dirty="0">
              <a:latin typeface="Myriad Pro Black Cond" panose="020B0806030403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700000">
                                      <p:cBhvr>
                                        <p:cTn id="24" dur="2000" fill="hold"/>
                                        <p:tgtEl>
                                          <p:spTgt spid="5"/>
                                        </p:tgtEl>
                                        <p:attrNameLst>
                                          <p:attrName>r</p:attrName>
                                        </p:attrNameLst>
                                      </p:cBhvr>
                                    </p:animRot>
                                  </p:childTnLst>
                                </p:cTn>
                              </p:par>
                            </p:childTnLst>
                          </p:cTn>
                        </p:par>
                        <p:par>
                          <p:cTn id="25" fill="hold">
                            <p:stCondLst>
                              <p:cond delay="2000"/>
                            </p:stCondLst>
                            <p:childTnLst>
                              <p:par>
                                <p:cTn id="26" presetID="8" presetClass="emph" presetSubtype="0" fill="hold" nodeType="afterEffect">
                                  <p:stCondLst>
                                    <p:cond delay="0"/>
                                  </p:stCondLst>
                                  <p:childTnLst>
                                    <p:animRot by="6600000">
                                      <p:cBhvr>
                                        <p:cTn id="27" dur="2000" fill="hold"/>
                                        <p:tgtEl>
                                          <p:spTgt spid="6"/>
                                        </p:tgtEl>
                                        <p:attrNameLst>
                                          <p:attrName>r</p:attrName>
                                        </p:attrNameLst>
                                      </p:cBhvr>
                                    </p:animRot>
                                  </p:childTnLst>
                                </p:cTn>
                              </p:par>
                              <p:par>
                                <p:cTn id="28" presetID="8" presetClass="emph" presetSubtype="0" fill="hold" nodeType="withEffect">
                                  <p:stCondLst>
                                    <p:cond delay="0"/>
                                  </p:stCondLst>
                                  <p:childTnLst>
                                    <p:animRot by="9120000">
                                      <p:cBhvr>
                                        <p:cTn id="29" dur="2000" fill="hold"/>
                                        <p:tgtEl>
                                          <p:spTgt spid="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0"/>
                                        </p:tgtEl>
                                        <p:attrNameLst>
                                          <p:attrName>style.visibility</p:attrName>
                                        </p:attrNameLst>
                                      </p:cBhvr>
                                      <p:to>
                                        <p:strVal val="visible"/>
                                      </p:to>
                                    </p:set>
                                    <p:animEffect transition="in" filter="blinds(horizontal)">
                                      <p:cBhvr>
                                        <p:cTn id="34"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2044</Words>
  <Application>Microsoft Office PowerPoint</Application>
  <PresentationFormat>Widescreen</PresentationFormat>
  <Paragraphs>552</Paragraphs>
  <Slides>35</Slides>
  <Notes>8</Notes>
  <HiddenSlides>0</HiddenSlides>
  <MMClips>1</MMClips>
  <ScaleCrop>false</ScaleCrop>
  <HeadingPairs>
    <vt:vector size="8" baseType="variant">
      <vt:variant>
        <vt:lpstr>Fonts Used</vt:lpstr>
      </vt:variant>
      <vt:variant>
        <vt:i4>19</vt:i4>
      </vt:variant>
      <vt:variant>
        <vt:lpstr>Theme</vt:lpstr>
      </vt:variant>
      <vt:variant>
        <vt:i4>7</vt:i4>
      </vt:variant>
      <vt:variant>
        <vt:lpstr>Embedded OLE Servers</vt:lpstr>
      </vt:variant>
      <vt:variant>
        <vt:i4>1</vt:i4>
      </vt:variant>
      <vt:variant>
        <vt:lpstr>Slide Titles</vt:lpstr>
      </vt:variant>
      <vt:variant>
        <vt:i4>35</vt:i4>
      </vt:variant>
    </vt:vector>
  </HeadingPairs>
  <TitlesOfParts>
    <vt:vector size="62" baseType="lpstr">
      <vt:lpstr>#9Slide03 AllRoundGothic</vt:lpstr>
      <vt:lpstr>#9Slide03 Roboto Condensed</vt:lpstr>
      <vt:lpstr>#9Slide03 Swiss 721 Black Conde</vt:lpstr>
      <vt:lpstr>#9Slide03 Swiss Condensed Bold</vt:lpstr>
      <vt:lpstr>#9Slide05 Lobster</vt:lpstr>
      <vt:lpstr>.VnBlack</vt:lpstr>
      <vt:lpstr>.VnTime</vt:lpstr>
      <vt:lpstr>.VnTimeH</vt:lpstr>
      <vt:lpstr>Arial</vt:lpstr>
      <vt:lpstr>Calibri</vt:lpstr>
      <vt:lpstr>Calibri Light</vt:lpstr>
      <vt:lpstr>Cambria Math</vt:lpstr>
      <vt:lpstr>Franklin Gothic Book</vt:lpstr>
      <vt:lpstr>Franklin Gothic Demi</vt:lpstr>
      <vt:lpstr>FS Ahkio Bold</vt:lpstr>
      <vt:lpstr>FS Ahkio Light</vt:lpstr>
      <vt:lpstr>Myriad Pro Black Cond</vt:lpstr>
      <vt:lpstr>Times New Roman</vt:lpstr>
      <vt:lpstr>Wingdings 2</vt:lpstr>
      <vt:lpstr>Office Theme</vt:lpstr>
      <vt:lpstr>1_Office Theme</vt:lpstr>
      <vt:lpstr>Default Design</vt:lpstr>
      <vt:lpstr>1_Default Design</vt:lpstr>
      <vt:lpstr>Blank</vt:lpstr>
      <vt:lpstr>5_Office Theme</vt:lpstr>
      <vt:lpstr>DividendVTI</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82</cp:revision>
  <dcterms:created xsi:type="dcterms:W3CDTF">2020-09-04T08:56:40Z</dcterms:created>
  <dcterms:modified xsi:type="dcterms:W3CDTF">2021-09-14T14:56:09Z</dcterms:modified>
</cp:coreProperties>
</file>