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kv" ContentType="video/unknown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36" r:id="rId2"/>
    <p:sldId id="356" r:id="rId3"/>
    <p:sldId id="337" r:id="rId4"/>
    <p:sldId id="338" r:id="rId5"/>
    <p:sldId id="339" r:id="rId6"/>
    <p:sldId id="313" r:id="rId7"/>
    <p:sldId id="311" r:id="rId8"/>
    <p:sldId id="304" r:id="rId9"/>
    <p:sldId id="314" r:id="rId10"/>
    <p:sldId id="335" r:id="rId11"/>
    <p:sldId id="324" r:id="rId12"/>
    <p:sldId id="334" r:id="rId13"/>
    <p:sldId id="329" r:id="rId14"/>
    <p:sldId id="307" r:id="rId15"/>
    <p:sldId id="333" r:id="rId16"/>
    <p:sldId id="332" r:id="rId17"/>
    <p:sldId id="326" r:id="rId18"/>
    <p:sldId id="330" r:id="rId19"/>
    <p:sldId id="331" r:id="rId20"/>
    <p:sldId id="327" r:id="rId21"/>
    <p:sldId id="340" r:id="rId22"/>
    <p:sldId id="312" r:id="rId23"/>
    <p:sldId id="290" r:id="rId24"/>
    <p:sldId id="291" r:id="rId25"/>
    <p:sldId id="348" r:id="rId26"/>
    <p:sldId id="350" r:id="rId27"/>
    <p:sldId id="351" r:id="rId28"/>
    <p:sldId id="352" r:id="rId29"/>
    <p:sldId id="353" r:id="rId30"/>
    <p:sldId id="354" r:id="rId31"/>
    <p:sldId id="355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5" r:id="rId41"/>
    <p:sldId id="366" r:id="rId42"/>
    <p:sldId id="367" r:id="rId43"/>
    <p:sldId id="368" r:id="rId44"/>
    <p:sldId id="369" r:id="rId45"/>
    <p:sldId id="370" r:id="rId46"/>
    <p:sldId id="371" r:id="rId47"/>
    <p:sldId id="372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4" autoAdjust="0"/>
    <p:restoredTop sz="94660"/>
  </p:normalViewPr>
  <p:slideViewPr>
    <p:cSldViewPr snapToGrid="0">
      <p:cViewPr varScale="1">
        <p:scale>
          <a:sx n="66" d="100"/>
          <a:sy n="66" d="100"/>
        </p:scale>
        <p:origin x="7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E7487-1871-487B-B1EE-6CC126EF60BB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52885-0B7D-4D3B-8332-62DF00E6F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26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>
              <a:latin typeface="Calibri" pitchFamily="34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6F1E3FEE-D176-4A65-B3A3-C531960729C1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8E770-C16B-4F1C-83B3-59F589808BF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2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8E770-C16B-4F1C-83B3-59F589808BF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25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8E770-C16B-4F1C-83B3-59F589808BF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16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3A01C-1654-4247-9D21-2234099C18D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20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6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8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05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72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8150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10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6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07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056F5-FA22-43B6-BA8D-0935AA3B1ECF}" type="datetimeFigureOut">
              <a:rPr lang="en-US"/>
              <a:pPr>
                <a:defRPr/>
              </a:pPr>
              <a:t>27-10-2021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617A3-4F50-466F-91DF-E7262300D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7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2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9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78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8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10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87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21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287BD-6001-41F6-987E-FA33E1DF3240}" type="datetimeFigureOut">
              <a:rPr lang="en-US" smtClean="0"/>
              <a:t>27-10-2021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0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u%20an%20VVOB\GA%20DTH8\khaimac.WAV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5.WAV"/><Relationship Id="rId7" Type="http://schemas.openxmlformats.org/officeDocument/2006/relationships/audio" Target="../media/audio2.wav"/><Relationship Id="rId12" Type="http://schemas.openxmlformats.org/officeDocument/2006/relationships/image" Target="../media/image35.gif"/><Relationship Id="rId2" Type="http://schemas.microsoft.com/office/2007/relationships/media" Target="../media/media5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4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33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8.gif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6.wav"/><Relationship Id="rId12" Type="http://schemas.openxmlformats.org/officeDocument/2006/relationships/image" Target="../media/image33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0.gif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8.wav"/><Relationship Id="rId5" Type="http://schemas.openxmlformats.org/officeDocument/2006/relationships/audio" Target="../media/audio4.wav"/><Relationship Id="rId15" Type="http://schemas.openxmlformats.org/officeDocument/2006/relationships/image" Target="../media/image39.gif"/><Relationship Id="rId10" Type="http://schemas.openxmlformats.org/officeDocument/2006/relationships/image" Target="../media/image37.jpeg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openxmlformats.org/officeDocument/2006/relationships/slide" Target="slide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3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7.wav"/><Relationship Id="rId11" Type="http://schemas.openxmlformats.org/officeDocument/2006/relationships/slide" Target="slide8.xml"/><Relationship Id="rId5" Type="http://schemas.openxmlformats.org/officeDocument/2006/relationships/audio" Target="../media/audio6.wav"/><Relationship Id="rId10" Type="http://schemas.openxmlformats.org/officeDocument/2006/relationships/image" Target="../media/image33.gif"/><Relationship Id="rId4" Type="http://schemas.openxmlformats.org/officeDocument/2006/relationships/audio" Target="../media/audio5.wav"/><Relationship Id="rId9" Type="http://schemas.openxmlformats.org/officeDocument/2006/relationships/audio" Target="../media/audio8.wav"/><Relationship Id="rId14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slide" Target="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image" Target="../media/image38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7.jpeg"/><Relationship Id="rId14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33.gif"/><Relationship Id="rId5" Type="http://schemas.openxmlformats.org/officeDocument/2006/relationships/audio" Target="../media/audio5.wav"/><Relationship Id="rId15" Type="http://schemas.openxmlformats.org/officeDocument/2006/relationships/image" Target="../media/image40.gif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7.jpeg"/><Relationship Id="rId1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33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7.jpeg"/><Relationship Id="rId14" Type="http://schemas.openxmlformats.org/officeDocument/2006/relationships/image" Target="../media/image40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gif"/><Relationship Id="rId2" Type="http://schemas.openxmlformats.org/officeDocument/2006/relationships/audio" Target="file:///D:\rung%20chuog%20vang\Rung%20chuong%20vang%20-%20Buc%20Tuong%20%5bNCT%200445427527%5d.mp3" TargetMode="External"/><Relationship Id="rId1" Type="http://schemas.openxmlformats.org/officeDocument/2006/relationships/audio" Target="file:///D:\RUNG_CHUONG_VANG\Rung%20chuong%20vang%20-%20Buc%20Tuong.mp3" TargetMode="External"/><Relationship Id="rId6" Type="http://schemas.openxmlformats.org/officeDocument/2006/relationships/image" Target="../media/image35.gif"/><Relationship Id="rId11" Type="http://schemas.openxmlformats.org/officeDocument/2006/relationships/image" Target="../media/image34.gif"/><Relationship Id="rId5" Type="http://schemas.openxmlformats.org/officeDocument/2006/relationships/image" Target="../media/image6.png"/><Relationship Id="rId10" Type="http://schemas.openxmlformats.org/officeDocument/2006/relationships/image" Target="../media/image39.gif"/><Relationship Id="rId4" Type="http://schemas.openxmlformats.org/officeDocument/2006/relationships/audio" Target="../media/audio7.wav"/><Relationship Id="rId9" Type="http://schemas.openxmlformats.org/officeDocument/2006/relationships/image" Target="../media/image38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ownloads\tải xuố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41" y="3714753"/>
            <a:ext cx="2762249" cy="2857500"/>
          </a:xfrm>
          <a:prstGeom prst="rect">
            <a:avLst/>
          </a:prstGeom>
          <a:noFill/>
        </p:spPr>
      </p:pic>
      <p:pic>
        <p:nvPicPr>
          <p:cNvPr id="1029" name="Picture 5" descr="C:\Users\Admin\Downloads\a_8fd4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11" y="380979"/>
            <a:ext cx="4476781" cy="3333773"/>
          </a:xfrm>
          <a:prstGeom prst="rect">
            <a:avLst/>
          </a:prstGeom>
          <a:noFill/>
        </p:spPr>
      </p:pic>
      <p:pic>
        <p:nvPicPr>
          <p:cNvPr id="1030" name="Picture 6" descr="C:\Users\Admin\Downloads\unnam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8" y="380980"/>
            <a:ext cx="4222757" cy="3143272"/>
          </a:xfrm>
          <a:prstGeom prst="rect">
            <a:avLst/>
          </a:prstGeom>
          <a:noFill/>
        </p:spPr>
      </p:pic>
      <p:pic>
        <p:nvPicPr>
          <p:cNvPr id="1031" name="Picture 7" descr="C:\Users\Admin\Downloads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11" y="4095755"/>
            <a:ext cx="4286280" cy="2413000"/>
          </a:xfrm>
          <a:prstGeom prst="rect">
            <a:avLst/>
          </a:prstGeom>
          <a:noFill/>
        </p:spPr>
      </p:pic>
      <p:pic>
        <p:nvPicPr>
          <p:cNvPr id="7170" name="Picture 2" descr="Có thể là hình ảnh về 1 người và thực phẩ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05764" y="3619501"/>
            <a:ext cx="4095777" cy="2952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415305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3" name="Rectangle 93">
            <a:extLst>
              <a:ext uri="{FF2B5EF4-FFF2-40B4-BE49-F238E27FC236}">
                <a16:creationId xmlns:a16="http://schemas.microsoft.com/office/drawing/2014/main" id="{42D110FC-060B-42CC-9CC4-1D8F63AB6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Bài 3: TÍNH CHẤT HÓA HỌC CỦA AXIT</a:t>
            </a:r>
          </a:p>
        </p:txBody>
      </p:sp>
      <p:pic>
        <p:nvPicPr>
          <p:cNvPr id="2" name="Nhôm tác dụng với axit clohđric">
            <a:hlinkClick r:id="" action="ppaction://media"/>
            <a:extLst>
              <a:ext uri="{FF2B5EF4-FFF2-40B4-BE49-F238E27FC236}">
                <a16:creationId xmlns:a16="http://schemas.microsoft.com/office/drawing/2014/main" id="{11B01838-5506-464E-B207-B49EE2E2CA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400050"/>
            <a:ext cx="97536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26502"/>
      </p:ext>
    </p:extLst>
  </p:cSld>
  <p:clrMapOvr>
    <a:masterClrMapping/>
  </p:clrMapOvr>
  <p:transition spd="slow" advTm="50000">
    <p:sndAc>
      <p:stSnd>
        <p:snd r:embed="rId4" name="j021409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AC765-F6FF-419A-8998-F776538F2C4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6408" y="819744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Text Box 8">
            <a:extLst>
              <a:ext uri="{FF2B5EF4-FFF2-40B4-BE49-F238E27FC236}">
                <a16:creationId xmlns:a16="http://schemas.microsoft.com/office/drawing/2014/main" id="{DEA07F41-E5A2-41F7-AB20-CA60A99EA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249" y="1566301"/>
            <a:ext cx="2209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7" name="Text Box 9">
            <a:extLst>
              <a:ext uri="{FF2B5EF4-FFF2-40B4-BE49-F238E27FC236}">
                <a16:creationId xmlns:a16="http://schemas.microsoft.com/office/drawing/2014/main" id="{E3F0D9EE-FDC2-49B0-87E0-2DA6A591B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858" y="2065950"/>
            <a:ext cx="417036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ra,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bọt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ra.</a:t>
            </a:r>
          </a:p>
        </p:txBody>
      </p:sp>
      <p:sp>
        <p:nvSpPr>
          <p:cNvPr id="78859" name="Text Box 11">
            <a:extLst>
              <a:ext uri="{FF2B5EF4-FFF2-40B4-BE49-F238E27FC236}">
                <a16:creationId xmlns:a16="http://schemas.microsoft.com/office/drawing/2014/main" id="{4AAA46EF-9A72-4890-A911-E56DC307A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18" y="215038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+    HCl   →</a:t>
            </a:r>
          </a:p>
        </p:txBody>
      </p:sp>
      <p:sp>
        <p:nvSpPr>
          <p:cNvPr id="78861" name="Text Box 13">
            <a:extLst>
              <a:ext uri="{FF2B5EF4-FFF2-40B4-BE49-F238E27FC236}">
                <a16:creationId xmlns:a16="http://schemas.microsoft.com/office/drawing/2014/main" id="{2A9A074E-9130-4D23-BC72-BA1E5908D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968" y="2172294"/>
            <a:ext cx="302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AlCl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 H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</a:p>
        </p:txBody>
      </p:sp>
      <p:sp>
        <p:nvSpPr>
          <p:cNvPr id="78863" name="Text Box 15">
            <a:extLst>
              <a:ext uri="{FF2B5EF4-FFF2-40B4-BE49-F238E27FC236}">
                <a16:creationId xmlns:a16="http://schemas.microsoft.com/office/drawing/2014/main" id="{D98C3DF4-091E-426E-9D36-4151C9609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119" y="2156879"/>
            <a:ext cx="507111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8864" name="Text Box 16">
            <a:extLst>
              <a:ext uri="{FF2B5EF4-FFF2-40B4-BE49-F238E27FC236}">
                <a16:creationId xmlns:a16="http://schemas.microsoft.com/office/drawing/2014/main" id="{9797FD48-9218-4058-83EF-117463ED2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15" y="3016743"/>
            <a:ext cx="443547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dịch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muối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phóng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hiđro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8867" name="Text Box 19">
            <a:extLst>
              <a:ext uri="{FF2B5EF4-FFF2-40B4-BE49-F238E27FC236}">
                <a16:creationId xmlns:a16="http://schemas.microsoft.com/office/drawing/2014/main" id="{815EF940-C6F2-4B42-B942-232B11C50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53" y="4464278"/>
            <a:ext cx="4275137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 err="1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nitric HNO</a:t>
            </a:r>
            <a:r>
              <a:rPr lang="en-US" alt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alt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nhiều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phóng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hiđro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204" name="Text Box 7">
            <a:extLst>
              <a:ext uri="{FF2B5EF4-FFF2-40B4-BE49-F238E27FC236}">
                <a16:creationId xmlns:a16="http://schemas.microsoft.com/office/drawing/2014/main" id="{EB314774-4B13-4E74-A967-96AAF2817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8" y="1471640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5" name="Text Box 3">
            <a:extLst>
              <a:ext uri="{FF2B5EF4-FFF2-40B4-BE49-F238E27FC236}">
                <a16:creationId xmlns:a16="http://schemas.microsoft.com/office/drawing/2014/main" id="{09BA89E1-F3A3-4FA0-8FC2-62C7DF8B6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1" y="505257"/>
            <a:ext cx="4190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8206" name="Text Box 5">
            <a:extLst>
              <a:ext uri="{FF2B5EF4-FFF2-40B4-BE49-F238E27FC236}">
                <a16:creationId xmlns:a16="http://schemas.microsoft.com/office/drawing/2014/main" id="{191B0F70-B523-4119-9C0F-91CE2D317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1" y="993594"/>
            <a:ext cx="51757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208" name="Text Box 8">
            <a:extLst>
              <a:ext uri="{FF2B5EF4-FFF2-40B4-BE49-F238E27FC236}">
                <a16:creationId xmlns:a16="http://schemas.microsoft.com/office/drawing/2014/main" id="{29ACFE5F-4A32-43BF-9943-0C58A257A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6452" y="3704437"/>
            <a:ext cx="3886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hiđro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9" name="Text Box 8">
            <a:extLst>
              <a:ext uri="{FF2B5EF4-FFF2-40B4-BE49-F238E27FC236}">
                <a16:creationId xmlns:a16="http://schemas.microsoft.com/office/drawing/2014/main" id="{DFF69022-BC24-40F7-A332-2C04FCAEC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6452" y="3261850"/>
            <a:ext cx="2209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93">
            <a:extLst>
              <a:ext uri="{FF2B5EF4-FFF2-40B4-BE49-F238E27FC236}">
                <a16:creationId xmlns:a16="http://schemas.microsoft.com/office/drawing/2014/main" id="{E263FADD-4D59-4D5F-B741-9350C2122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2C0C9A2F-E3D1-43E9-AC0A-4C3EC6767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860" y="2183607"/>
            <a:ext cx="507111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BCEF3A21-8202-4B2D-9C2B-33A58152D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445" y="2166902"/>
            <a:ext cx="507111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2AD6282E-F0DD-4F9E-90A4-1032FC88A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75" y="2137588"/>
            <a:ext cx="507111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8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8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8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78857" grpId="0"/>
      <p:bldP spid="78859" grpId="0"/>
      <p:bldP spid="78861" grpId="0"/>
      <p:bldP spid="78863" grpId="0"/>
      <p:bldP spid="78864" grpId="0"/>
      <p:bldP spid="8204" grpId="0"/>
      <p:bldP spid="8205" grpId="0"/>
      <p:bldP spid="8206" grpId="0"/>
      <p:bldP spid="8208" grpId="0"/>
      <p:bldP spid="8209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4">
            <a:extLst>
              <a:ext uri="{FF2B5EF4-FFF2-40B4-BE49-F238E27FC236}">
                <a16:creationId xmlns:a16="http://schemas.microsoft.com/office/drawing/2014/main" id="{621B1A88-59A5-4C1E-818E-C69125D5EE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32615" y="838200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1" name="Text Box 39">
            <a:extLst>
              <a:ext uri="{FF2B5EF4-FFF2-40B4-BE49-F238E27FC236}">
                <a16:creationId xmlns:a16="http://schemas.microsoft.com/office/drawing/2014/main" id="{BF1E7EA3-15E3-4129-A038-09B528F01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257" y="1963611"/>
            <a:ext cx="4205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2" name="Text Box 40">
            <a:extLst>
              <a:ext uri="{FF2B5EF4-FFF2-40B4-BE49-F238E27FC236}">
                <a16:creationId xmlns:a16="http://schemas.microsoft.com/office/drawing/2014/main" id="{3201A501-D558-42CF-91D2-A944737BE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768" y="32004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3" name="Text Box 41">
            <a:extLst>
              <a:ext uri="{FF2B5EF4-FFF2-40B4-BE49-F238E27FC236}">
                <a16:creationId xmlns:a16="http://schemas.microsoft.com/office/drawing/2014/main" id="{8A8E85BA-FE48-4295-AB7F-C64573E26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768" y="3856295"/>
            <a:ext cx="40598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Cu(OH)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– 2 ml dd H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7" name="Text Box 7">
            <a:extLst>
              <a:ext uri="{FF2B5EF4-FFF2-40B4-BE49-F238E27FC236}">
                <a16:creationId xmlns:a16="http://schemas.microsoft.com/office/drawing/2014/main" id="{8206C44C-F1AC-4AC7-A551-1F0FF8747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13" y="1507113"/>
            <a:ext cx="3987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28" name="Text Box 3">
            <a:extLst>
              <a:ext uri="{FF2B5EF4-FFF2-40B4-BE49-F238E27FC236}">
                <a16:creationId xmlns:a16="http://schemas.microsoft.com/office/drawing/2014/main" id="{C0068C46-B1F4-41A1-89A1-D5C1C151C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16" y="614813"/>
            <a:ext cx="39994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229" name="Text Box 5">
            <a:extLst>
              <a:ext uri="{FF2B5EF4-FFF2-40B4-BE49-F238E27FC236}">
                <a16:creationId xmlns:a16="http://schemas.microsoft.com/office/drawing/2014/main" id="{66731977-2AEA-44D8-AA6F-11AFC3838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1" y="1054400"/>
            <a:ext cx="52822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30" name="Rectangle 93">
            <a:extLst>
              <a:ext uri="{FF2B5EF4-FFF2-40B4-BE49-F238E27FC236}">
                <a16:creationId xmlns:a16="http://schemas.microsoft.com/office/drawing/2014/main" id="{7870070D-F6ED-4A43-BDFA-57F481565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3" y="0"/>
            <a:ext cx="12181111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Bài 3: TÍNH CHẤT HÓA HỌC CỦA AXIT</a:t>
            </a:r>
          </a:p>
        </p:txBody>
      </p:sp>
    </p:spTree>
    <p:extLst>
      <p:ext uri="{BB962C8B-B14F-4D97-AF65-F5344CB8AC3E}">
        <p14:creationId xmlns:p14="http://schemas.microsoft.com/office/powerpoint/2010/main" val="73249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9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9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9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11" grpId="0"/>
      <p:bldP spid="79912" grpId="0"/>
      <p:bldP spid="79913" grpId="0"/>
      <p:bldP spid="9227" grpId="0"/>
      <p:bldP spid="9228" grpId="0"/>
      <p:bldP spid="92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xit sunfuric tác dụng đồng (II) hiđroxit H2SO4 + Cu(OH)2">
            <a:hlinkClick r:id="" action="ppaction://media"/>
            <a:extLst>
              <a:ext uri="{FF2B5EF4-FFF2-40B4-BE49-F238E27FC236}">
                <a16:creationId xmlns:a16="http://schemas.microsoft.com/office/drawing/2014/main" id="{A23A12AA-3B42-44C3-88BC-C33974F927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4828" y="400050"/>
            <a:ext cx="9305633" cy="6457950"/>
          </a:xfrm>
          <a:prstGeom prst="rect">
            <a:avLst/>
          </a:prstGeom>
        </p:spPr>
      </p:pic>
      <p:sp>
        <p:nvSpPr>
          <p:cNvPr id="5" name="Rectangle 93">
            <a:extLst>
              <a:ext uri="{FF2B5EF4-FFF2-40B4-BE49-F238E27FC236}">
                <a16:creationId xmlns:a16="http://schemas.microsoft.com/office/drawing/2014/main" id="{0C0EA8AF-D054-4559-8D53-2FB2CAB4E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12191999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</p:spTree>
    <p:extLst>
      <p:ext uri="{BB962C8B-B14F-4D97-AF65-F5344CB8AC3E}">
        <p14:creationId xmlns:p14="http://schemas.microsoft.com/office/powerpoint/2010/main" val="343549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4">
            <a:extLst>
              <a:ext uri="{FF2B5EF4-FFF2-40B4-BE49-F238E27FC236}">
                <a16:creationId xmlns:a16="http://schemas.microsoft.com/office/drawing/2014/main" id="{621B1A88-59A5-4C1E-818E-C69125D5EE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4886" y="834345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1" name="Text Box 39">
            <a:extLst>
              <a:ext uri="{FF2B5EF4-FFF2-40B4-BE49-F238E27FC236}">
                <a16:creationId xmlns:a16="http://schemas.microsoft.com/office/drawing/2014/main" id="{BF1E7EA3-15E3-4129-A038-09B528F01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257" y="1963611"/>
            <a:ext cx="4205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2" name="Text Box 40">
            <a:extLst>
              <a:ext uri="{FF2B5EF4-FFF2-40B4-BE49-F238E27FC236}">
                <a16:creationId xmlns:a16="http://schemas.microsoft.com/office/drawing/2014/main" id="{3201A501-D558-42CF-91D2-A944737BE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814" y="1202911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3" name="Text Box 41">
            <a:extLst>
              <a:ext uri="{FF2B5EF4-FFF2-40B4-BE49-F238E27FC236}">
                <a16:creationId xmlns:a16="http://schemas.microsoft.com/office/drawing/2014/main" id="{8A8E85BA-FE48-4295-AB7F-C64573E26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620" y="1732657"/>
            <a:ext cx="40598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Cu(OH)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– 2 ml dd HCl. 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4" name="Text Box 42">
            <a:extLst>
              <a:ext uri="{FF2B5EF4-FFF2-40B4-BE49-F238E27FC236}">
                <a16:creationId xmlns:a16="http://schemas.microsoft.com/office/drawing/2014/main" id="{0B2E6006-C993-459C-98CC-46D98CF9D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371" y="3137090"/>
            <a:ext cx="2209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5" name="Text Box 43">
            <a:extLst>
              <a:ext uri="{FF2B5EF4-FFF2-40B4-BE49-F238E27FC236}">
                <a16:creationId xmlns:a16="http://schemas.microsoft.com/office/drawing/2014/main" id="{6AE712B4-EEBD-4A82-994E-D8E617CF2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4036" y="3657936"/>
            <a:ext cx="4394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 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Cu(OH)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hòa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dd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lam.</a:t>
            </a:r>
          </a:p>
        </p:txBody>
      </p:sp>
      <p:sp>
        <p:nvSpPr>
          <p:cNvPr id="79919" name="Text Box 47">
            <a:extLst>
              <a:ext uri="{FF2B5EF4-FFF2-40B4-BE49-F238E27FC236}">
                <a16:creationId xmlns:a16="http://schemas.microsoft.com/office/drawing/2014/main" id="{5626FF0A-6161-4D1A-9116-FFCA9A86D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629" y="2546973"/>
            <a:ext cx="302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 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 H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79921" name="Text Box 49">
            <a:extLst>
              <a:ext uri="{FF2B5EF4-FFF2-40B4-BE49-F238E27FC236}">
                <a16:creationId xmlns:a16="http://schemas.microsoft.com/office/drawing/2014/main" id="{6F86B264-5642-41FA-904C-F0835F47C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087" y="2559432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27" name="Text Box 7">
            <a:extLst>
              <a:ext uri="{FF2B5EF4-FFF2-40B4-BE49-F238E27FC236}">
                <a16:creationId xmlns:a16="http://schemas.microsoft.com/office/drawing/2014/main" id="{8206C44C-F1AC-4AC7-A551-1F0FF8747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13" y="1507113"/>
            <a:ext cx="3987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28" name="Text Box 3">
            <a:extLst>
              <a:ext uri="{FF2B5EF4-FFF2-40B4-BE49-F238E27FC236}">
                <a16:creationId xmlns:a16="http://schemas.microsoft.com/office/drawing/2014/main" id="{C0068C46-B1F4-41A1-89A1-D5C1C151C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16" y="614813"/>
            <a:ext cx="39994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229" name="Text Box 5">
            <a:extLst>
              <a:ext uri="{FF2B5EF4-FFF2-40B4-BE49-F238E27FC236}">
                <a16:creationId xmlns:a16="http://schemas.microsoft.com/office/drawing/2014/main" id="{66731977-2AEA-44D8-AA6F-11AFC3838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1" y="1054400"/>
            <a:ext cx="52822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30" name="Rectangle 93">
            <a:extLst>
              <a:ext uri="{FF2B5EF4-FFF2-40B4-BE49-F238E27FC236}">
                <a16:creationId xmlns:a16="http://schemas.microsoft.com/office/drawing/2014/main" id="{7870070D-F6ED-4A43-BDFA-57F481565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12191999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sp>
        <p:nvSpPr>
          <p:cNvPr id="19" name="Text Box 46">
            <a:extLst>
              <a:ext uri="{FF2B5EF4-FFF2-40B4-BE49-F238E27FC236}">
                <a16:creationId xmlns:a16="http://schemas.microsoft.com/office/drawing/2014/main" id="{2A46025A-8A36-4BE5-B2D6-D4F846203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19" y="2532501"/>
            <a:ext cx="2900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Cu(OH)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Arial" panose="020B0604020202020204" pitchFamily="34" charset="0"/>
              </a:rPr>
              <a:t>→</a:t>
            </a:r>
          </a:p>
        </p:txBody>
      </p:sp>
      <p:sp>
        <p:nvSpPr>
          <p:cNvPr id="20" name="Text Box 42">
            <a:extLst>
              <a:ext uri="{FF2B5EF4-FFF2-40B4-BE49-F238E27FC236}">
                <a16:creationId xmlns:a16="http://schemas.microsoft.com/office/drawing/2014/main" id="{27AD72E6-A352-46DF-99BB-3C76DAE4B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792" y="4519952"/>
            <a:ext cx="2209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3">
            <a:extLst>
              <a:ext uri="{FF2B5EF4-FFF2-40B4-BE49-F238E27FC236}">
                <a16:creationId xmlns:a16="http://schemas.microsoft.com/office/drawing/2014/main" id="{4EF27D47-A6E8-4CE7-83F3-1DB8B0A87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928" y="4981915"/>
            <a:ext cx="4394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 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Cu(OH)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dd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lam.</a:t>
            </a:r>
          </a:p>
        </p:txBody>
      </p:sp>
      <p:sp>
        <p:nvSpPr>
          <p:cNvPr id="9234" name="TextBox 22">
            <a:extLst>
              <a:ext uri="{FF2B5EF4-FFF2-40B4-BE49-F238E27FC236}">
                <a16:creationId xmlns:a16="http://schemas.microsoft.com/office/drawing/2014/main" id="{7C7C7B85-1452-4777-9E9A-99B6BD61B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95" y="3121999"/>
            <a:ext cx="4292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Axit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tác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với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bazơ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tạo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thành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muối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nước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35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9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9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9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9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11" grpId="0"/>
      <p:bldP spid="79912" grpId="0"/>
      <p:bldP spid="79913" grpId="0"/>
      <p:bldP spid="79914" grpId="0"/>
      <p:bldP spid="79915" grpId="0"/>
      <p:bldP spid="79919" grpId="0"/>
      <p:bldP spid="79921" grpId="0"/>
      <p:bldP spid="9227" grpId="0"/>
      <p:bldP spid="9228" grpId="0"/>
      <p:bldP spid="9229" grpId="0"/>
      <p:bldP spid="19" grpId="0"/>
      <p:bldP spid="20" grpId="0"/>
      <p:bldP spid="21" grpId="0"/>
      <p:bldP spid="92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4">
            <a:extLst>
              <a:ext uri="{FF2B5EF4-FFF2-40B4-BE49-F238E27FC236}">
                <a16:creationId xmlns:a16="http://schemas.microsoft.com/office/drawing/2014/main" id="{07A65582-8B37-48D5-B00F-637D737EE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3264" y="1001820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1" name="Text Box 39">
            <a:extLst>
              <a:ext uri="{FF2B5EF4-FFF2-40B4-BE49-F238E27FC236}">
                <a16:creationId xmlns:a16="http://schemas.microsoft.com/office/drawing/2014/main" id="{1216C111-71F6-4D5F-A3F3-10FD062A4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74" y="1856552"/>
            <a:ext cx="4205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2" name="Text Box 40">
            <a:extLst>
              <a:ext uri="{FF2B5EF4-FFF2-40B4-BE49-F238E27FC236}">
                <a16:creationId xmlns:a16="http://schemas.microsoft.com/office/drawing/2014/main" id="{1907F772-B679-452C-8626-E934D7733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185" y="1139089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3" name="Text Box 41">
            <a:extLst>
              <a:ext uri="{FF2B5EF4-FFF2-40B4-BE49-F238E27FC236}">
                <a16:creationId xmlns:a16="http://schemas.microsoft.com/office/drawing/2014/main" id="{CDD1C619-7AF2-4D81-8490-B148AA1A8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3951" y="1574235"/>
            <a:ext cx="41528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– 2 ml dd HCl.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1" name="Text Box 7">
            <a:extLst>
              <a:ext uri="{FF2B5EF4-FFF2-40B4-BE49-F238E27FC236}">
                <a16:creationId xmlns:a16="http://schemas.microsoft.com/office/drawing/2014/main" id="{54F0EEE0-1B62-4A43-A53E-CAE299D3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18" y="1415313"/>
            <a:ext cx="3987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52" name="Text Box 3">
            <a:extLst>
              <a:ext uri="{FF2B5EF4-FFF2-40B4-BE49-F238E27FC236}">
                <a16:creationId xmlns:a16="http://schemas.microsoft.com/office/drawing/2014/main" id="{2CB6E9DE-F48B-40DF-ABFD-9E3D25CC5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362" y="490412"/>
            <a:ext cx="41849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0253" name="Text Box 5">
            <a:extLst>
              <a:ext uri="{FF2B5EF4-FFF2-40B4-BE49-F238E27FC236}">
                <a16:creationId xmlns:a16="http://schemas.microsoft.com/office/drawing/2014/main" id="{E376E5CB-47DC-479C-A05C-5564F33B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361" y="961638"/>
            <a:ext cx="52638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 Box 39">
            <a:extLst>
              <a:ext uri="{FF2B5EF4-FFF2-40B4-BE49-F238E27FC236}">
                <a16:creationId xmlns:a16="http://schemas.microsoft.com/office/drawing/2014/main" id="{E21C5BDA-F1A4-4147-BCC9-66EAE1F01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74" y="2344207"/>
            <a:ext cx="4203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93">
            <a:extLst>
              <a:ext uri="{FF2B5EF4-FFF2-40B4-BE49-F238E27FC236}">
                <a16:creationId xmlns:a16="http://schemas.microsoft.com/office/drawing/2014/main" id="{0C510788-8BD7-4050-832E-D31990278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</p:spTree>
    <p:extLst>
      <p:ext uri="{BB962C8B-B14F-4D97-AF65-F5344CB8AC3E}">
        <p14:creationId xmlns:p14="http://schemas.microsoft.com/office/powerpoint/2010/main" val="74602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9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11" grpId="0"/>
      <p:bldP spid="79912" grpId="0"/>
      <p:bldP spid="79913" grpId="0"/>
      <p:bldP spid="10251" grpId="0"/>
      <p:bldP spid="10252" grpId="0"/>
      <p:bldP spid="10253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93">
            <a:extLst>
              <a:ext uri="{FF2B5EF4-FFF2-40B4-BE49-F238E27FC236}">
                <a16:creationId xmlns:a16="http://schemas.microsoft.com/office/drawing/2014/main" id="{0C510788-8BD7-4050-832E-D31990278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pic>
        <p:nvPicPr>
          <p:cNvPr id="5" name="Sắt (III) oxit tác dụng với axit clohiđric">
            <a:hlinkClick r:id="" action="ppaction://media"/>
            <a:extLst>
              <a:ext uri="{FF2B5EF4-FFF2-40B4-BE49-F238E27FC236}">
                <a16:creationId xmlns:a16="http://schemas.microsoft.com/office/drawing/2014/main" id="{06BBCD8F-664B-4FF2-814A-4284D1FDA4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5754" y="400050"/>
            <a:ext cx="9917723" cy="645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0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4">
            <a:extLst>
              <a:ext uri="{FF2B5EF4-FFF2-40B4-BE49-F238E27FC236}">
                <a16:creationId xmlns:a16="http://schemas.microsoft.com/office/drawing/2014/main" id="{07A65582-8B37-48D5-B00F-637D737EE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3264" y="1001820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1" name="Text Box 39">
            <a:extLst>
              <a:ext uri="{FF2B5EF4-FFF2-40B4-BE49-F238E27FC236}">
                <a16:creationId xmlns:a16="http://schemas.microsoft.com/office/drawing/2014/main" id="{1216C111-71F6-4D5F-A3F3-10FD062A4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74" y="1856552"/>
            <a:ext cx="4205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4" name="Text Box 42">
            <a:extLst>
              <a:ext uri="{FF2B5EF4-FFF2-40B4-BE49-F238E27FC236}">
                <a16:creationId xmlns:a16="http://schemas.microsoft.com/office/drawing/2014/main" id="{7032AAE4-22FA-4042-9AAC-EDECDEC60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9313" y="2567553"/>
            <a:ext cx="2209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5" name="Text Box 43">
            <a:extLst>
              <a:ext uri="{FF2B5EF4-FFF2-40B4-BE49-F238E27FC236}">
                <a16:creationId xmlns:a16="http://schemas.microsoft.com/office/drawing/2014/main" id="{9C78FEBE-0445-4CD8-AFC8-F79D18D73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870" y="2980645"/>
            <a:ext cx="3820739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bị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hòa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dd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9919" name="Text Box 47">
            <a:extLst>
              <a:ext uri="{FF2B5EF4-FFF2-40B4-BE49-F238E27FC236}">
                <a16:creationId xmlns:a16="http://schemas.microsoft.com/office/drawing/2014/main" id="{3CF96401-A5D5-4D83-8FA9-1C90BD22F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048" y="3031878"/>
            <a:ext cx="302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 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FeCl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 H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79920" name="Text Box 48">
            <a:extLst>
              <a:ext uri="{FF2B5EF4-FFF2-40B4-BE49-F238E27FC236}">
                <a16:creationId xmlns:a16="http://schemas.microsoft.com/office/drawing/2014/main" id="{D705B3AB-E06F-4178-8E10-C128584AB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68" y="2988926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51" name="Text Box 7">
            <a:extLst>
              <a:ext uri="{FF2B5EF4-FFF2-40B4-BE49-F238E27FC236}">
                <a16:creationId xmlns:a16="http://schemas.microsoft.com/office/drawing/2014/main" id="{54F0EEE0-1B62-4A43-A53E-CAE299D3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18" y="1415313"/>
            <a:ext cx="3987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52" name="Text Box 3">
            <a:extLst>
              <a:ext uri="{FF2B5EF4-FFF2-40B4-BE49-F238E27FC236}">
                <a16:creationId xmlns:a16="http://schemas.microsoft.com/office/drawing/2014/main" id="{2CB6E9DE-F48B-40DF-ABFD-9E3D25CC5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362" y="490412"/>
            <a:ext cx="41849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0253" name="Text Box 5">
            <a:extLst>
              <a:ext uri="{FF2B5EF4-FFF2-40B4-BE49-F238E27FC236}">
                <a16:creationId xmlns:a16="http://schemas.microsoft.com/office/drawing/2014/main" id="{E376E5CB-47DC-479C-A05C-5564F33B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361" y="961638"/>
            <a:ext cx="52638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 Box 46">
            <a:extLst>
              <a:ext uri="{FF2B5EF4-FFF2-40B4-BE49-F238E27FC236}">
                <a16:creationId xmlns:a16="http://schemas.microsoft.com/office/drawing/2014/main" id="{3D4D2289-7269-4918-B15F-14A8FBF8F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31" y="298064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HCl + Fe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cs typeface="Arial" panose="020B0604020202020204" pitchFamily="34" charset="0"/>
              </a:rPr>
              <a:t>→</a:t>
            </a:r>
          </a:p>
        </p:txBody>
      </p:sp>
      <p:sp>
        <p:nvSpPr>
          <p:cNvPr id="20" name="Text Box 42">
            <a:extLst>
              <a:ext uri="{FF2B5EF4-FFF2-40B4-BE49-F238E27FC236}">
                <a16:creationId xmlns:a16="http://schemas.microsoft.com/office/drawing/2014/main" id="{E722A8EA-5360-4887-8414-A8EECDEB6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3264" y="4072853"/>
            <a:ext cx="2209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3">
            <a:extLst>
              <a:ext uri="{FF2B5EF4-FFF2-40B4-BE49-F238E27FC236}">
                <a16:creationId xmlns:a16="http://schemas.microsoft.com/office/drawing/2014/main" id="{6E0CF124-954C-4787-A319-CCDE737DC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699" y="4558415"/>
            <a:ext cx="4394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dd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(III)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258" name="TextBox 22">
            <a:extLst>
              <a:ext uri="{FF2B5EF4-FFF2-40B4-BE49-F238E27FC236}">
                <a16:creationId xmlns:a16="http://schemas.microsoft.com/office/drawing/2014/main" id="{5017A509-F652-49D4-96B0-1988B6D9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582" y="3726657"/>
            <a:ext cx="4292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Axit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tác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với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oxit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bazơ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tạo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thành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muối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nước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39">
            <a:extLst>
              <a:ext uri="{FF2B5EF4-FFF2-40B4-BE49-F238E27FC236}">
                <a16:creationId xmlns:a16="http://schemas.microsoft.com/office/drawing/2014/main" id="{E21C5BDA-F1A4-4147-BCC9-66EAE1F01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74" y="2344207"/>
            <a:ext cx="4203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93">
            <a:extLst>
              <a:ext uri="{FF2B5EF4-FFF2-40B4-BE49-F238E27FC236}">
                <a16:creationId xmlns:a16="http://schemas.microsoft.com/office/drawing/2014/main" id="{0C510788-8BD7-4050-832E-D31990278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sp>
        <p:nvSpPr>
          <p:cNvPr id="24" name="Text Box 48">
            <a:extLst>
              <a:ext uri="{FF2B5EF4-FFF2-40B4-BE49-F238E27FC236}">
                <a16:creationId xmlns:a16="http://schemas.microsoft.com/office/drawing/2014/main" id="{20841AE7-D9C6-4955-93FD-4D088414B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6215" y="3037559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 Box 48">
            <a:extLst>
              <a:ext uri="{FF2B5EF4-FFF2-40B4-BE49-F238E27FC236}">
                <a16:creationId xmlns:a16="http://schemas.microsoft.com/office/drawing/2014/main" id="{937873D7-EF3B-4242-A1CE-B2889D82B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5136" y="302951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9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9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9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11" grpId="0"/>
      <p:bldP spid="79914" grpId="0"/>
      <p:bldP spid="79915" grpId="0"/>
      <p:bldP spid="79919" grpId="0"/>
      <p:bldP spid="79920" grpId="0"/>
      <p:bldP spid="10251" grpId="0"/>
      <p:bldP spid="10252" grpId="0"/>
      <p:bldP spid="10253" grpId="0"/>
      <p:bldP spid="19" grpId="0"/>
      <p:bldP spid="20" grpId="0"/>
      <p:bldP spid="21" grpId="0"/>
      <p:bldP spid="10258" grpId="0"/>
      <p:bldP spid="22" grpId="0"/>
      <p:bldP spid="24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4">
            <a:extLst>
              <a:ext uri="{FF2B5EF4-FFF2-40B4-BE49-F238E27FC236}">
                <a16:creationId xmlns:a16="http://schemas.microsoft.com/office/drawing/2014/main" id="{07A65582-8B37-48D5-B00F-637D737EE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8385" y="975065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1" name="Text Box 39">
            <a:extLst>
              <a:ext uri="{FF2B5EF4-FFF2-40B4-BE49-F238E27FC236}">
                <a16:creationId xmlns:a16="http://schemas.microsoft.com/office/drawing/2014/main" id="{1216C111-71F6-4D5F-A3F3-10FD062A4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82" y="1866019"/>
            <a:ext cx="4205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2" name="Text Box 40">
            <a:extLst>
              <a:ext uri="{FF2B5EF4-FFF2-40B4-BE49-F238E27FC236}">
                <a16:creationId xmlns:a16="http://schemas.microsoft.com/office/drawing/2014/main" id="{1907F772-B679-452C-8626-E934D7733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113" y="2595506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1" name="Text Box 7">
            <a:extLst>
              <a:ext uri="{FF2B5EF4-FFF2-40B4-BE49-F238E27FC236}">
                <a16:creationId xmlns:a16="http://schemas.microsoft.com/office/drawing/2014/main" id="{54F0EEE0-1B62-4A43-A53E-CAE299D3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458" y="1395413"/>
            <a:ext cx="3987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52" name="Text Box 3">
            <a:extLst>
              <a:ext uri="{FF2B5EF4-FFF2-40B4-BE49-F238E27FC236}">
                <a16:creationId xmlns:a16="http://schemas.microsoft.com/office/drawing/2014/main" id="{2CB6E9DE-F48B-40DF-ABFD-9E3D25CC5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56" y="511430"/>
            <a:ext cx="44854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0253" name="Text Box 5">
            <a:extLst>
              <a:ext uri="{FF2B5EF4-FFF2-40B4-BE49-F238E27FC236}">
                <a16:creationId xmlns:a16="http://schemas.microsoft.com/office/drawing/2014/main" id="{E376E5CB-47DC-479C-A05C-5564F33B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56" y="975065"/>
            <a:ext cx="52859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 Box 39">
            <a:extLst>
              <a:ext uri="{FF2B5EF4-FFF2-40B4-BE49-F238E27FC236}">
                <a16:creationId xmlns:a16="http://schemas.microsoft.com/office/drawing/2014/main" id="{E21C5BDA-F1A4-4147-BCC9-66EAE1F01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70" y="2354155"/>
            <a:ext cx="4203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4">
            <a:extLst>
              <a:ext uri="{FF2B5EF4-FFF2-40B4-BE49-F238E27FC236}">
                <a16:creationId xmlns:a16="http://schemas.microsoft.com/office/drawing/2014/main" id="{3C707F03-71A7-42DE-B6FF-300B1FBD0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757" y="3076872"/>
            <a:ext cx="37367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dd H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sẳn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ml dd BaCl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8" name="Rectangle 93">
            <a:extLst>
              <a:ext uri="{FF2B5EF4-FFF2-40B4-BE49-F238E27FC236}">
                <a16:creationId xmlns:a16="http://schemas.microsoft.com/office/drawing/2014/main" id="{B71C2AD7-706B-40B7-A8BA-A9C9FEBB0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sp>
        <p:nvSpPr>
          <p:cNvPr id="19" name="Text Box 39">
            <a:extLst>
              <a:ext uri="{FF2B5EF4-FFF2-40B4-BE49-F238E27FC236}">
                <a16:creationId xmlns:a16="http://schemas.microsoft.com/office/drawing/2014/main" id="{7DA0BAE5-BF33-40BA-974D-9CCC33F8E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96" y="2824106"/>
            <a:ext cx="4203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11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9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12" grpId="0"/>
      <p:bldP spid="23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3">
            <a:extLst>
              <a:ext uri="{FF2B5EF4-FFF2-40B4-BE49-F238E27FC236}">
                <a16:creationId xmlns:a16="http://schemas.microsoft.com/office/drawing/2014/main" id="{B71C2AD7-706B-40B7-A8BA-A9C9FEBB0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pic>
        <p:nvPicPr>
          <p:cNvPr id="3" name="Bariclrua tác dụng với axit sunfuric">
            <a:hlinkClick r:id="" action="ppaction://media"/>
            <a:extLst>
              <a:ext uri="{FF2B5EF4-FFF2-40B4-BE49-F238E27FC236}">
                <a16:creationId xmlns:a16="http://schemas.microsoft.com/office/drawing/2014/main" id="{DB9694A9-012C-45F0-B5F7-D3E8B4325A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6237" y="400050"/>
            <a:ext cx="10249319" cy="627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khaimac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daisyth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62388"/>
            <a:ext cx="2438400" cy="20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daisyth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8" y="5508626"/>
            <a:ext cx="1128712" cy="13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26" name="Group 6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930" y="1056"/>
            <a:chExt cx="3966" cy="2915"/>
          </a:xfrm>
        </p:grpSpPr>
        <p:pic>
          <p:nvPicPr>
            <p:cNvPr id="81927" name="Picture 7" descr="flower2DivWHT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056"/>
              <a:ext cx="3840" cy="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28" name="Picture 8" descr="flower2DivWHT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840" cy="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29" name="Picture 9" descr="flower2DivWHT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86" y="2268"/>
              <a:ext cx="2640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30" name="Picture 10" descr="flower2DivWHT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76" y="2323"/>
              <a:ext cx="2544" cy="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31" name="Picture 11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73425"/>
            <a:ext cx="10668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2" name="Picture 12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867401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3289880" y="2420806"/>
            <a:ext cx="4822334" cy="160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 ĐỀ: AXIT</a:t>
            </a:r>
          </a:p>
        </p:txBody>
      </p:sp>
      <p:sp>
        <p:nvSpPr>
          <p:cNvPr id="81936" name="Rectangle 16"/>
          <p:cNvSpPr>
            <a:spLocks noChangeArrowheads="1"/>
          </p:cNvSpPr>
          <p:nvPr/>
        </p:nvSpPr>
        <p:spPr bwMode="auto">
          <a:xfrm>
            <a:off x="1447800" y="1175447"/>
            <a:ext cx="9144000" cy="171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 HỌC 9</a:t>
            </a:r>
          </a:p>
        </p:txBody>
      </p:sp>
      <p:sp>
        <p:nvSpPr>
          <p:cNvPr id="2" name="Oval 1"/>
          <p:cNvSpPr/>
          <p:nvPr/>
        </p:nvSpPr>
        <p:spPr>
          <a:xfrm>
            <a:off x="1994340" y="4864894"/>
            <a:ext cx="3579145" cy="92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Gv</a:t>
            </a:r>
            <a:r>
              <a:rPr lang="en-US" dirty="0"/>
              <a:t>: 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Hiền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6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42" fill="hold"/>
                                        <p:tgtEl>
                                          <p:spTgt spid="819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1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1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1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22"/>
                </p:tgtEl>
              </p:cMediaNode>
            </p:audio>
          </p:childTnLst>
        </p:cTn>
      </p:par>
    </p:tnLst>
    <p:bldLst>
      <p:bldP spid="81935" grpId="0"/>
      <p:bldP spid="8193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4">
            <a:extLst>
              <a:ext uri="{FF2B5EF4-FFF2-40B4-BE49-F238E27FC236}">
                <a16:creationId xmlns:a16="http://schemas.microsoft.com/office/drawing/2014/main" id="{07A65582-8B37-48D5-B00F-637D737EE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957263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1" name="Text Box 39">
            <a:extLst>
              <a:ext uri="{FF2B5EF4-FFF2-40B4-BE49-F238E27FC236}">
                <a16:creationId xmlns:a16="http://schemas.microsoft.com/office/drawing/2014/main" id="{1216C111-71F6-4D5F-A3F3-10FD062A4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82" y="1866019"/>
            <a:ext cx="4205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4" name="Text Box 42">
            <a:extLst>
              <a:ext uri="{FF2B5EF4-FFF2-40B4-BE49-F238E27FC236}">
                <a16:creationId xmlns:a16="http://schemas.microsoft.com/office/drawing/2014/main" id="{7032AAE4-22FA-4042-9AAC-EDECDEC60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495" y="2759159"/>
            <a:ext cx="2209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1" name="Text Box 7">
            <a:extLst>
              <a:ext uri="{FF2B5EF4-FFF2-40B4-BE49-F238E27FC236}">
                <a16:creationId xmlns:a16="http://schemas.microsoft.com/office/drawing/2014/main" id="{54F0EEE0-1B62-4A43-A53E-CAE299D3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458" y="1395413"/>
            <a:ext cx="3987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52" name="Text Box 3">
            <a:extLst>
              <a:ext uri="{FF2B5EF4-FFF2-40B4-BE49-F238E27FC236}">
                <a16:creationId xmlns:a16="http://schemas.microsoft.com/office/drawing/2014/main" id="{2CB6E9DE-F48B-40DF-ABFD-9E3D25CC5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56" y="511430"/>
            <a:ext cx="44854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0253" name="Text Box 5">
            <a:extLst>
              <a:ext uri="{FF2B5EF4-FFF2-40B4-BE49-F238E27FC236}">
                <a16:creationId xmlns:a16="http://schemas.microsoft.com/office/drawing/2014/main" id="{E376E5CB-47DC-479C-A05C-5564F33B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56" y="975065"/>
            <a:ext cx="52859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 Box 42">
            <a:extLst>
              <a:ext uri="{FF2B5EF4-FFF2-40B4-BE49-F238E27FC236}">
                <a16:creationId xmlns:a16="http://schemas.microsoft.com/office/drawing/2014/main" id="{E722A8EA-5360-4887-8414-A8EECDEB6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5200" y="3667544"/>
            <a:ext cx="2209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3">
            <a:extLst>
              <a:ext uri="{FF2B5EF4-FFF2-40B4-BE49-F238E27FC236}">
                <a16:creationId xmlns:a16="http://schemas.microsoft.com/office/drawing/2014/main" id="{6E0CF124-954C-4787-A319-CCDE737DC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495" y="4122713"/>
            <a:ext cx="4394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</a:p>
        </p:txBody>
      </p:sp>
      <p:sp>
        <p:nvSpPr>
          <p:cNvPr id="10258" name="TextBox 22">
            <a:extLst>
              <a:ext uri="{FF2B5EF4-FFF2-40B4-BE49-F238E27FC236}">
                <a16:creationId xmlns:a16="http://schemas.microsoft.com/office/drawing/2014/main" id="{5017A509-F652-49D4-96B0-1988B6D9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741" y="4322509"/>
            <a:ext cx="4292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Axit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tác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với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tạo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thành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muối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axit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39">
            <a:extLst>
              <a:ext uri="{FF2B5EF4-FFF2-40B4-BE49-F238E27FC236}">
                <a16:creationId xmlns:a16="http://schemas.microsoft.com/office/drawing/2014/main" id="{E21C5BDA-F1A4-4147-BCC9-66EAE1F01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70" y="2354155"/>
            <a:ext cx="4203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27">
            <a:extLst>
              <a:ext uri="{FF2B5EF4-FFF2-40B4-BE49-F238E27FC236}">
                <a16:creationId xmlns:a16="http://schemas.microsoft.com/office/drawing/2014/main" id="{9A08F647-7646-4D64-9417-1CC87699C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45" y="3217557"/>
            <a:ext cx="548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      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Có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tủa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trắng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 Box 29">
            <a:extLst>
              <a:ext uri="{FF2B5EF4-FFF2-40B4-BE49-F238E27FC236}">
                <a16:creationId xmlns:a16="http://schemas.microsoft.com/office/drawing/2014/main" id="{64EFE534-5EFB-4ACA-8612-3B2AF6BC4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56" y="3504546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 BaCl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 BaSO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  +     HCl</a:t>
            </a:r>
          </a:p>
        </p:txBody>
      </p:sp>
      <p:sp>
        <p:nvSpPr>
          <p:cNvPr id="27" name="Text Box 30">
            <a:extLst>
              <a:ext uri="{FF2B5EF4-FFF2-40B4-BE49-F238E27FC236}">
                <a16:creationId xmlns:a16="http://schemas.microsoft.com/office/drawing/2014/main" id="{59CAD246-4813-415B-BD61-9780941E1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228" y="3504546"/>
            <a:ext cx="3912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93">
            <a:extLst>
              <a:ext uri="{FF2B5EF4-FFF2-40B4-BE49-F238E27FC236}">
                <a16:creationId xmlns:a16="http://schemas.microsoft.com/office/drawing/2014/main" id="{B71C2AD7-706B-40B7-A8BA-A9C9FEBB0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sp>
        <p:nvSpPr>
          <p:cNvPr id="19" name="Text Box 39">
            <a:extLst>
              <a:ext uri="{FF2B5EF4-FFF2-40B4-BE49-F238E27FC236}">
                <a16:creationId xmlns:a16="http://schemas.microsoft.com/office/drawing/2014/main" id="{7DA0BAE5-BF33-40BA-974D-9CCC33F8E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96" y="2824106"/>
            <a:ext cx="4203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67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9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14" grpId="0"/>
      <p:bldP spid="20" grpId="0"/>
      <p:bldP spid="21" grpId="0"/>
      <p:bldP spid="24" grpId="0"/>
      <p:bldP spid="26" grpId="0"/>
      <p:bldP spid="2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963596"/>
          </a:xfrm>
        </p:spPr>
        <p:txBody>
          <a:bodyPr>
            <a:normAutofit/>
          </a:bodyPr>
          <a:lstStyle/>
          <a:p>
            <a:pPr algn="l"/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AXIT MẠNH, AXIT YẾU</a:t>
            </a:r>
            <a:endParaRPr lang="vi-VN" sz="4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31313"/>
            <a:ext cx="5386917" cy="666755"/>
          </a:xfrm>
        </p:spPr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mạnh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077" y="2737245"/>
            <a:ext cx="4853354" cy="33041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latin typeface=".VnTime" pitchFamily="34" charset="0"/>
              </a:rPr>
              <a:t>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, 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4 ,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, ...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027220" y="1320297"/>
            <a:ext cx="5389033" cy="639763"/>
          </a:xfrm>
        </p:spPr>
        <p:txBody>
          <a:bodyPr/>
          <a:lstStyle/>
          <a:p>
            <a:r>
              <a:rPr lang="en-US" b="1" dirty="0"/>
              <a:t>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yếu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5286539" cy="33041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>
                <a:latin typeface=".VnTime" pitchFamily="34" charset="0"/>
              </a:rPr>
              <a:t>     H</a:t>
            </a:r>
            <a:r>
              <a:rPr lang="en-US" sz="2400" baseline="-25000" dirty="0">
                <a:latin typeface=".VnTime" pitchFamily="34" charset="0"/>
              </a:rPr>
              <a:t>2</a:t>
            </a:r>
            <a:r>
              <a:rPr lang="en-US" sz="2400" dirty="0">
                <a:latin typeface=".VnTime" pitchFamily="34" charset="0"/>
              </a:rPr>
              <a:t>SO</a:t>
            </a:r>
            <a:r>
              <a:rPr lang="en-US" sz="2400" baseline="-25000" dirty="0">
                <a:latin typeface=".VnTime" pitchFamily="34" charset="0"/>
              </a:rPr>
              <a:t>3</a:t>
            </a:r>
            <a:r>
              <a:rPr lang="en-US" sz="2400" dirty="0">
                <a:latin typeface=".VnTime" pitchFamily="34" charset="0"/>
              </a:rPr>
              <a:t> , H</a:t>
            </a:r>
            <a:r>
              <a:rPr lang="en-US" sz="2400" baseline="-25000" dirty="0">
                <a:latin typeface=".VnTime" pitchFamily="34" charset="0"/>
              </a:rPr>
              <a:t>2</a:t>
            </a:r>
            <a:r>
              <a:rPr lang="en-US" sz="2400" dirty="0">
                <a:latin typeface=".VnTime" pitchFamily="34" charset="0"/>
              </a:rPr>
              <a:t>CO</a:t>
            </a:r>
            <a:r>
              <a:rPr lang="en-US" sz="2400" baseline="-25000" dirty="0">
                <a:latin typeface=".VnTime" pitchFamily="34" charset="0"/>
              </a:rPr>
              <a:t>3</a:t>
            </a:r>
            <a:r>
              <a:rPr lang="en-US" sz="2400" dirty="0">
                <a:latin typeface=".VnTime" pitchFamily="34" charset="0"/>
              </a:rPr>
              <a:t> , H</a:t>
            </a:r>
            <a:r>
              <a:rPr lang="en-US" sz="2400" baseline="-25000" dirty="0">
                <a:latin typeface=".VnTime" pitchFamily="34" charset="0"/>
              </a:rPr>
              <a:t>2</a:t>
            </a:r>
            <a:r>
              <a:rPr lang="en-US" sz="2400" dirty="0">
                <a:latin typeface=".VnTime" pitchFamily="34" charset="0"/>
              </a:rPr>
              <a:t>S</a:t>
            </a:r>
            <a:endParaRPr lang="en-US" sz="2400" b="1" dirty="0">
              <a:latin typeface=".VnTime" pitchFamily="34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H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SO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+ H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</a:t>
            </a:r>
            <a:endParaRPr lang="en-US" sz="2400" baseline="-25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H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CO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+ H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388359" y="4963268"/>
            <a:ext cx="666755" cy="21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388359" y="5499602"/>
            <a:ext cx="666755" cy="21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911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2" name="Picture 18" descr="Cover">
            <a:extLst>
              <a:ext uri="{FF2B5EF4-FFF2-40B4-BE49-F238E27FC236}">
                <a16:creationId xmlns:a16="http://schemas.microsoft.com/office/drawing/2014/main" id="{29676620-C96E-4729-83A7-36F295771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5" y="5534026"/>
            <a:ext cx="1600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>
            <a:extLst>
              <a:ext uri="{FF2B5EF4-FFF2-40B4-BE49-F238E27FC236}">
                <a16:creationId xmlns:a16="http://schemas.microsoft.com/office/drawing/2014/main" id="{7DA3DD48-91B0-456E-83A6-2A9960817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1" y="5534025"/>
            <a:ext cx="17256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8461C1AE-9542-4723-B951-9BB6C16E2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1" y="3033714"/>
            <a:ext cx="1882775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C9FFDFE5-36C1-4970-8F5B-C18264E55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203326"/>
            <a:ext cx="138112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9C0F4AF3-6096-4C6E-B162-D082A6FE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606425"/>
            <a:ext cx="14224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32FDCBA3-7978-4BF1-BD1F-0AC563E13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4" y="1025526"/>
            <a:ext cx="3703637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864BB337-CFE9-45B9-8582-A7AD9C009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4478338"/>
            <a:ext cx="138112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1531A4B6-57D1-421A-A831-D5DBE01F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3767138"/>
            <a:ext cx="1433513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5905601C-1977-4C7C-953C-5A7F20DA2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9" y="2928939"/>
            <a:ext cx="328453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79737C91-D5A3-49AB-96B2-46938A1E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963" y="4446589"/>
            <a:ext cx="143351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72A19D82-13FC-4AA0-8E68-8E5282BB8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714" y="3254376"/>
            <a:ext cx="141287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43B1C286-AD20-491F-A4B5-E0D9C6593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1" y="2928939"/>
            <a:ext cx="3662363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6B8B37C6-0C44-424F-A3BE-4790F50DE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88" y="1203325"/>
            <a:ext cx="109855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00C7F024-22C1-476B-B360-A5477A1E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91" y="971052"/>
            <a:ext cx="3494088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TextBox 18">
            <a:extLst>
              <a:ext uri="{FF2B5EF4-FFF2-40B4-BE49-F238E27FC236}">
                <a16:creationId xmlns:a16="http://schemas.microsoft.com/office/drawing/2014/main" id="{E1C54E37-D95C-4F38-82A7-390620022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25" y="2700339"/>
            <a:ext cx="205740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CHẤT HÓA HỌC CỦA AXIT</a:t>
            </a:r>
            <a:endParaRPr lang="en-US" alt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93">
            <a:extLst>
              <a:ext uri="{FF2B5EF4-FFF2-40B4-BE49-F238E27FC236}">
                <a16:creationId xmlns:a16="http://schemas.microsoft.com/office/drawing/2014/main" id="{4FEA673A-77B8-439E-B05D-D33DEFCA4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500BE5A4-9514-414F-BF80-A9F96054C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289" y="3118985"/>
            <a:ext cx="137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/>
          </a:p>
        </p:txBody>
      </p:sp>
      <p:sp>
        <p:nvSpPr>
          <p:cNvPr id="57347" name="Text Box 3">
            <a:extLst>
              <a:ext uri="{FF2B5EF4-FFF2-40B4-BE49-F238E27FC236}">
                <a16:creationId xmlns:a16="http://schemas.microsoft.com/office/drawing/2014/main" id="{ACBD3664-8816-4B7F-8CF1-5A01BA8AB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935" y="3007125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8" name="Text Box 4">
            <a:extLst>
              <a:ext uri="{FF2B5EF4-FFF2-40B4-BE49-F238E27FC236}">
                <a16:creationId xmlns:a16="http://schemas.microsoft.com/office/drawing/2014/main" id="{9E79C51A-EC75-4D28-B051-18127FED9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790" y="3118985"/>
            <a:ext cx="790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9" name="Text Box 5">
            <a:extLst>
              <a:ext uri="{FF2B5EF4-FFF2-40B4-BE49-F238E27FC236}">
                <a16:creationId xmlns:a16="http://schemas.microsoft.com/office/drawing/2014/main" id="{209439EF-A981-466D-AC13-EB2571261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8835" y="3118985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0" name="Text Box 6">
            <a:extLst>
              <a:ext uri="{FF2B5EF4-FFF2-40B4-BE49-F238E27FC236}">
                <a16:creationId xmlns:a16="http://schemas.microsoft.com/office/drawing/2014/main" id="{50EC64CC-7FA1-485F-9373-C09692894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6682" y="208161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BaSO</a:t>
            </a:r>
            <a:r>
              <a:rPr lang="en-US" altLang="en-US" sz="24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1" name="Text Box 7">
            <a:extLst>
              <a:ext uri="{FF2B5EF4-FFF2-40B4-BE49-F238E27FC236}">
                <a16:creationId xmlns:a16="http://schemas.microsoft.com/office/drawing/2014/main" id="{77401126-C0F3-4676-B49B-373D816D0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5" y="3036885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MgSO</a:t>
            </a:r>
            <a:r>
              <a:rPr lang="en-US" altLang="en-US" sz="2400" b="1" baseline="-250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2" name="Line 8">
            <a:extLst>
              <a:ext uri="{FF2B5EF4-FFF2-40B4-BE49-F238E27FC236}">
                <a16:creationId xmlns:a16="http://schemas.microsoft.com/office/drawing/2014/main" id="{AEBF3E07-E30A-44BE-B60F-4FEEE5720A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1435" y="3287714"/>
            <a:ext cx="121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3" name="Line 9">
            <a:extLst>
              <a:ext uri="{FF2B5EF4-FFF2-40B4-BE49-F238E27FC236}">
                <a16:creationId xmlns:a16="http://schemas.microsoft.com/office/drawing/2014/main" id="{873F6657-B61F-4E15-B178-A0D4B35386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3392375"/>
            <a:ext cx="137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4" name="Line 10">
            <a:extLst>
              <a:ext uri="{FF2B5EF4-FFF2-40B4-BE49-F238E27FC236}">
                <a16:creationId xmlns:a16="http://schemas.microsoft.com/office/drawing/2014/main" id="{C203249E-D8CE-4A5A-92A5-A5E5B17BD0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81835" y="2433185"/>
            <a:ext cx="5334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Line 11">
            <a:extLst>
              <a:ext uri="{FF2B5EF4-FFF2-40B4-BE49-F238E27FC236}">
                <a16:creationId xmlns:a16="http://schemas.microsoft.com/office/drawing/2014/main" id="{55C98F62-BCD5-4872-9C0A-788FF1493BC9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3287714"/>
            <a:ext cx="1295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6" name="Oval 12">
            <a:extLst>
              <a:ext uri="{FF2B5EF4-FFF2-40B4-BE49-F238E27FC236}">
                <a16:creationId xmlns:a16="http://schemas.microsoft.com/office/drawing/2014/main" id="{32388C85-E428-4BD2-890E-8710DDAAE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1453" y="2814185"/>
            <a:ext cx="389272" cy="304800"/>
          </a:xfrm>
          <a:prstGeom prst="ellipse">
            <a:avLst/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1</a:t>
            </a:r>
          </a:p>
        </p:txBody>
      </p:sp>
      <p:sp>
        <p:nvSpPr>
          <p:cNvPr id="57357" name="Oval 13">
            <a:extLst>
              <a:ext uri="{FF2B5EF4-FFF2-40B4-BE49-F238E27FC236}">
                <a16:creationId xmlns:a16="http://schemas.microsoft.com/office/drawing/2014/main" id="{1F62BE5A-F9A8-451D-B67D-7ECF9C4F1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5" y="2966585"/>
            <a:ext cx="304800" cy="304800"/>
          </a:xfrm>
          <a:prstGeom prst="ellipse">
            <a:avLst/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2</a:t>
            </a:r>
          </a:p>
        </p:txBody>
      </p:sp>
      <p:sp>
        <p:nvSpPr>
          <p:cNvPr id="57358" name="Oval 14">
            <a:extLst>
              <a:ext uri="{FF2B5EF4-FFF2-40B4-BE49-F238E27FC236}">
                <a16:creationId xmlns:a16="http://schemas.microsoft.com/office/drawing/2014/main" id="{1BA085D8-348D-40B9-A666-690621E80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747396"/>
            <a:ext cx="304800" cy="304800"/>
          </a:xfrm>
          <a:prstGeom prst="ellipse">
            <a:avLst/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3</a:t>
            </a:r>
          </a:p>
        </p:txBody>
      </p:sp>
      <p:sp>
        <p:nvSpPr>
          <p:cNvPr id="57359" name="Oval 15">
            <a:extLst>
              <a:ext uri="{FF2B5EF4-FFF2-40B4-BE49-F238E27FC236}">
                <a16:creationId xmlns:a16="http://schemas.microsoft.com/office/drawing/2014/main" id="{68CC787A-32D4-49E3-9EED-12CE09C90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6682" y="2854725"/>
            <a:ext cx="304800" cy="304800"/>
          </a:xfrm>
          <a:prstGeom prst="ellipse">
            <a:avLst/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4</a:t>
            </a:r>
          </a:p>
        </p:txBody>
      </p:sp>
      <p:sp>
        <p:nvSpPr>
          <p:cNvPr id="57360" name="Text Box 16">
            <a:extLst>
              <a:ext uri="{FF2B5EF4-FFF2-40B4-BE49-F238E27FC236}">
                <a16:creationId xmlns:a16="http://schemas.microsoft.com/office/drawing/2014/main" id="{543C23D3-308B-4418-84DA-905F83E1E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292" y="815182"/>
            <a:ext cx="8686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7365" name="Line 21">
            <a:extLst>
              <a:ext uri="{FF2B5EF4-FFF2-40B4-BE49-F238E27FC236}">
                <a16:creationId xmlns:a16="http://schemas.microsoft.com/office/drawing/2014/main" id="{C8B92BEC-DD78-4E4B-8F0F-78947C90A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1365" y="3327288"/>
            <a:ext cx="8382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6" name="Oval 22">
            <a:extLst>
              <a:ext uri="{FF2B5EF4-FFF2-40B4-BE49-F238E27FC236}">
                <a16:creationId xmlns:a16="http://schemas.microsoft.com/office/drawing/2014/main" id="{0EAFE740-809A-4001-8EF5-EFCDD6CE7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883479"/>
            <a:ext cx="304800" cy="304800"/>
          </a:xfrm>
          <a:prstGeom prst="ellipse">
            <a:avLst/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5</a:t>
            </a:r>
          </a:p>
        </p:txBody>
      </p:sp>
      <p:sp>
        <p:nvSpPr>
          <p:cNvPr id="57367" name="Text Box 23">
            <a:extLst>
              <a:ext uri="{FF2B5EF4-FFF2-40B4-BE49-F238E27FC236}">
                <a16:creationId xmlns:a16="http://schemas.microsoft.com/office/drawing/2014/main" id="{450C6D9E-CF8A-4672-BAF9-391E0C757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544" y="4035879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CaSO</a:t>
            </a:r>
            <a:r>
              <a:rPr lang="en-US" altLang="en-US" sz="24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93">
            <a:extLst>
              <a:ext uri="{FF2B5EF4-FFF2-40B4-BE49-F238E27FC236}">
                <a16:creationId xmlns:a16="http://schemas.microsoft.com/office/drawing/2014/main" id="{69FC3D35-826E-4705-8F72-1537DF966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5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  <p:bldP spid="57348" grpId="0"/>
      <p:bldP spid="57349" grpId="0"/>
      <p:bldP spid="57350" grpId="0"/>
      <p:bldP spid="57351" grpId="0"/>
      <p:bldP spid="57356" grpId="0" animBg="1"/>
      <p:bldP spid="57357" grpId="0" animBg="1"/>
      <p:bldP spid="57358" grpId="0" animBg="1"/>
      <p:bldP spid="57359" grpId="0" animBg="1"/>
      <p:bldP spid="57360" grpId="0"/>
      <p:bldP spid="57366" grpId="0" animBg="1"/>
      <p:bldP spid="5736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>
            <a:extLst>
              <a:ext uri="{FF2B5EF4-FFF2-40B4-BE49-F238E27FC236}">
                <a16:creationId xmlns:a16="http://schemas.microsoft.com/office/drawing/2014/main" id="{F04BFFEC-CDE4-47B3-9E7E-2E50316F3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857250"/>
            <a:ext cx="99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1" name="Text Box 3">
            <a:extLst>
              <a:ext uri="{FF2B5EF4-FFF2-40B4-BE49-F238E27FC236}">
                <a16:creationId xmlns:a16="http://schemas.microsoft.com/office/drawing/2014/main" id="{40FFCDF6-0179-4EAF-85B4-3021FB192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857250"/>
            <a:ext cx="106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2" name="Text Box 4">
            <a:extLst>
              <a:ext uri="{FF2B5EF4-FFF2-40B4-BE49-F238E27FC236}">
                <a16:creationId xmlns:a16="http://schemas.microsoft.com/office/drawing/2014/main" id="{8A499C8F-5BA5-40D9-BBFB-D7BD005D6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098675"/>
            <a:ext cx="144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3" name="Text Box 5">
            <a:extLst>
              <a:ext uri="{FF2B5EF4-FFF2-40B4-BE49-F238E27FC236}">
                <a16:creationId xmlns:a16="http://schemas.microsoft.com/office/drawing/2014/main" id="{F0A37EDD-DAA7-40DD-8EA0-3D4BCBEF9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276600"/>
            <a:ext cx="144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BaSO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4" name="Text Box 6">
            <a:extLst>
              <a:ext uri="{FF2B5EF4-FFF2-40B4-BE49-F238E27FC236}">
                <a16:creationId xmlns:a16="http://schemas.microsoft.com/office/drawing/2014/main" id="{B1A9EEF6-13C3-4015-B994-C905806D1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449764"/>
            <a:ext cx="1600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MgSO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5" name="Line 7">
            <a:extLst>
              <a:ext uri="{FF2B5EF4-FFF2-40B4-BE49-F238E27FC236}">
                <a16:creationId xmlns:a16="http://schemas.microsoft.com/office/drawing/2014/main" id="{658B0573-181E-4B15-9761-C3CCFDB08E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121285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6" name="Oval 8">
            <a:extLst>
              <a:ext uri="{FF2B5EF4-FFF2-40B4-BE49-F238E27FC236}">
                <a16:creationId xmlns:a16="http://schemas.microsoft.com/office/drawing/2014/main" id="{8F39598A-658C-4CCF-B17A-7683FD17C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857250"/>
            <a:ext cx="685800" cy="6858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1</a:t>
            </a:r>
            <a:endParaRPr lang="en-US" altLang="en-US" dirty="0"/>
          </a:p>
        </p:txBody>
      </p:sp>
      <p:sp>
        <p:nvSpPr>
          <p:cNvPr id="58377" name="Oval 9">
            <a:extLst>
              <a:ext uri="{FF2B5EF4-FFF2-40B4-BE49-F238E27FC236}">
                <a16:creationId xmlns:a16="http://schemas.microsoft.com/office/drawing/2014/main" id="{CC3E4C38-E0C6-482E-92AF-22A41BB9E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2057400"/>
            <a:ext cx="685800" cy="6858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2</a:t>
            </a:r>
            <a:endParaRPr lang="en-US" altLang="en-US"/>
          </a:p>
        </p:txBody>
      </p:sp>
      <p:sp>
        <p:nvSpPr>
          <p:cNvPr id="58378" name="Oval 10">
            <a:extLst>
              <a:ext uri="{FF2B5EF4-FFF2-40B4-BE49-F238E27FC236}">
                <a16:creationId xmlns:a16="http://schemas.microsoft.com/office/drawing/2014/main" id="{7A1C8D45-3C09-4D85-8822-8BC976593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3200400"/>
            <a:ext cx="685800" cy="6858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3</a:t>
            </a:r>
            <a:endParaRPr lang="en-US" altLang="en-US"/>
          </a:p>
        </p:txBody>
      </p:sp>
      <p:sp>
        <p:nvSpPr>
          <p:cNvPr id="58379" name="Oval 11">
            <a:extLst>
              <a:ext uri="{FF2B5EF4-FFF2-40B4-BE49-F238E27FC236}">
                <a16:creationId xmlns:a16="http://schemas.microsoft.com/office/drawing/2014/main" id="{8CDE13B3-C109-451D-B5D5-13A7ED271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4381500"/>
            <a:ext cx="685800" cy="6858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4</a:t>
            </a:r>
            <a:endParaRPr lang="en-US" altLang="en-US"/>
          </a:p>
        </p:txBody>
      </p:sp>
      <p:sp>
        <p:nvSpPr>
          <p:cNvPr id="58380" name="Text Box 12">
            <a:extLst>
              <a:ext uri="{FF2B5EF4-FFF2-40B4-BE49-F238E27FC236}">
                <a16:creationId xmlns:a16="http://schemas.microsoft.com/office/drawing/2014/main" id="{E195B283-558D-4C60-AF36-8F4292877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85725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8000"/>
                </a:solidFill>
              </a:rPr>
              <a:t>+  </a:t>
            </a:r>
            <a:endParaRPr lang="en-US" altLang="en-US"/>
          </a:p>
        </p:txBody>
      </p:sp>
      <p:sp>
        <p:nvSpPr>
          <p:cNvPr id="58381" name="Text Box 13">
            <a:extLst>
              <a:ext uri="{FF2B5EF4-FFF2-40B4-BE49-F238E27FC236}">
                <a16:creationId xmlns:a16="http://schemas.microsoft.com/office/drawing/2014/main" id="{6B964533-7958-4FA1-83B5-40EE644DB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07645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8000"/>
                </a:solidFill>
              </a:rPr>
              <a:t>+</a:t>
            </a:r>
            <a:endParaRPr lang="en-US" altLang="en-US"/>
          </a:p>
        </p:txBody>
      </p:sp>
      <p:sp>
        <p:nvSpPr>
          <p:cNvPr id="58382" name="Text Box 14">
            <a:extLst>
              <a:ext uri="{FF2B5EF4-FFF2-40B4-BE49-F238E27FC236}">
                <a16:creationId xmlns:a16="http://schemas.microsoft.com/office/drawing/2014/main" id="{0799796A-B43C-465B-A796-EE62A5C02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25664"/>
            <a:ext cx="1066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3" name="Text Box 15">
            <a:extLst>
              <a:ext uri="{FF2B5EF4-FFF2-40B4-BE49-F238E27FC236}">
                <a16:creationId xmlns:a16="http://schemas.microsoft.com/office/drawing/2014/main" id="{D52C8FFE-640C-4BAD-A031-4258EC893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306764"/>
            <a:ext cx="137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4" name="Text Box 16">
            <a:extLst>
              <a:ext uri="{FF2B5EF4-FFF2-40B4-BE49-F238E27FC236}">
                <a16:creationId xmlns:a16="http://schemas.microsoft.com/office/drawing/2014/main" id="{0391B252-5E60-4C07-BE71-F900D3B7C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4457700"/>
            <a:ext cx="14859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5" name="Text Box 17">
            <a:extLst>
              <a:ext uri="{FF2B5EF4-FFF2-40B4-BE49-F238E27FC236}">
                <a16:creationId xmlns:a16="http://schemas.microsoft.com/office/drawing/2014/main" id="{F99691E0-EA92-48B9-AA0E-D06306A48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876300"/>
            <a:ext cx="76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6" name="Line 18">
            <a:extLst>
              <a:ext uri="{FF2B5EF4-FFF2-40B4-BE49-F238E27FC236}">
                <a16:creationId xmlns:a16="http://schemas.microsoft.com/office/drawing/2014/main" id="{EF27B13B-649C-405A-9113-5666CF1FF6B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4003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7" name="Line 19">
            <a:extLst>
              <a:ext uri="{FF2B5EF4-FFF2-40B4-BE49-F238E27FC236}">
                <a16:creationId xmlns:a16="http://schemas.microsoft.com/office/drawing/2014/main" id="{DDAD3431-A845-4455-8245-00575324DE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5814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8" name="Line 20">
            <a:extLst>
              <a:ext uri="{FF2B5EF4-FFF2-40B4-BE49-F238E27FC236}">
                <a16:creationId xmlns:a16="http://schemas.microsoft.com/office/drawing/2014/main" id="{FA584270-DFEF-447F-A25D-C39DF4FAC3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4762500"/>
            <a:ext cx="1289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9" name="Text Box 21">
            <a:extLst>
              <a:ext uri="{FF2B5EF4-FFF2-40B4-BE49-F238E27FC236}">
                <a16:creationId xmlns:a16="http://schemas.microsoft.com/office/drawing/2014/main" id="{D162E793-9CA1-4121-A813-1D1E2F0DE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24485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8000"/>
                </a:solidFill>
              </a:rPr>
              <a:t>+</a:t>
            </a:r>
            <a:endParaRPr lang="en-US" altLang="en-US"/>
          </a:p>
        </p:txBody>
      </p:sp>
      <p:sp>
        <p:nvSpPr>
          <p:cNvPr id="58390" name="Text Box 22">
            <a:extLst>
              <a:ext uri="{FF2B5EF4-FFF2-40B4-BE49-F238E27FC236}">
                <a16:creationId xmlns:a16="http://schemas.microsoft.com/office/drawing/2014/main" id="{B79B9201-3ECA-4104-A83D-73C954C43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133600"/>
            <a:ext cx="144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91" name="Text Box 23">
            <a:extLst>
              <a:ext uri="{FF2B5EF4-FFF2-40B4-BE49-F238E27FC236}">
                <a16:creationId xmlns:a16="http://schemas.microsoft.com/office/drawing/2014/main" id="{A220699D-3849-4039-A7D9-15D665D93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295650"/>
            <a:ext cx="129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BaCl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93" name="Text Box 25">
            <a:extLst>
              <a:ext uri="{FF2B5EF4-FFF2-40B4-BE49-F238E27FC236}">
                <a16:creationId xmlns:a16="http://schemas.microsoft.com/office/drawing/2014/main" id="{A03A261D-A80C-4D5F-845A-86EF78736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4069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8000"/>
                </a:solidFill>
              </a:rPr>
              <a:t>+</a:t>
            </a:r>
            <a:endParaRPr lang="en-US" altLang="en-US"/>
          </a:p>
        </p:txBody>
      </p:sp>
      <p:sp>
        <p:nvSpPr>
          <p:cNvPr id="58394" name="Text Box 26">
            <a:extLst>
              <a:ext uri="{FF2B5EF4-FFF2-40B4-BE49-F238E27FC236}">
                <a16:creationId xmlns:a16="http://schemas.microsoft.com/office/drawing/2014/main" id="{E2D9B4E1-FCE7-4007-A940-0E941B520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457700"/>
            <a:ext cx="144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95" name="Text Box 27">
            <a:extLst>
              <a:ext uri="{FF2B5EF4-FFF2-40B4-BE49-F238E27FC236}">
                <a16:creationId xmlns:a16="http://schemas.microsoft.com/office/drawing/2014/main" id="{6317CD08-9CD7-4C24-A3D8-05A8BD32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5600" y="4419600"/>
            <a:ext cx="76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98" name="Text Box 30">
            <a:extLst>
              <a:ext uri="{FF2B5EF4-FFF2-40B4-BE49-F238E27FC236}">
                <a16:creationId xmlns:a16="http://schemas.microsoft.com/office/drawing/2014/main" id="{EDADC726-735C-4504-8FD6-72C07E4C4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440055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8000"/>
                </a:solidFill>
              </a:rPr>
              <a:t>+</a:t>
            </a:r>
            <a:endParaRPr lang="en-US" altLang="en-US"/>
          </a:p>
        </p:txBody>
      </p:sp>
      <p:sp>
        <p:nvSpPr>
          <p:cNvPr id="58422" name="Text Box 54">
            <a:extLst>
              <a:ext uri="{FF2B5EF4-FFF2-40B4-BE49-F238E27FC236}">
                <a16:creationId xmlns:a16="http://schemas.microsoft.com/office/drawing/2014/main" id="{2396A4D3-E9EA-492A-BD80-6EC28AB62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4445000"/>
            <a:ext cx="30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2</a:t>
            </a:r>
            <a:endParaRPr lang="en-US" altLang="en-US"/>
          </a:p>
        </p:txBody>
      </p:sp>
      <p:sp>
        <p:nvSpPr>
          <p:cNvPr id="58433" name="Oval 65">
            <a:extLst>
              <a:ext uri="{FF2B5EF4-FFF2-40B4-BE49-F238E27FC236}">
                <a16:creationId xmlns:a16="http://schemas.microsoft.com/office/drawing/2014/main" id="{BCFE5818-FB57-4446-A69E-E5E4DDA91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486400"/>
            <a:ext cx="685800" cy="6858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5</a:t>
            </a:r>
            <a:endParaRPr lang="en-US" altLang="en-US"/>
          </a:p>
        </p:txBody>
      </p:sp>
      <p:sp>
        <p:nvSpPr>
          <p:cNvPr id="58434" name="Text Box 66">
            <a:extLst>
              <a:ext uri="{FF2B5EF4-FFF2-40B4-BE49-F238E27FC236}">
                <a16:creationId xmlns:a16="http://schemas.microsoft.com/office/drawing/2014/main" id="{F90C6B5A-521D-423A-873C-B61A3E8FB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562600"/>
            <a:ext cx="1371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36" name="Text Box 68">
            <a:extLst>
              <a:ext uri="{FF2B5EF4-FFF2-40B4-BE49-F238E27FC236}">
                <a16:creationId xmlns:a16="http://schemas.microsoft.com/office/drawing/2014/main" id="{F4E70785-1F39-4750-AC4C-A97E27801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53085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8000"/>
                </a:solidFill>
              </a:rPr>
              <a:t>+</a:t>
            </a:r>
            <a:endParaRPr lang="en-US" altLang="en-US"/>
          </a:p>
        </p:txBody>
      </p:sp>
      <p:sp>
        <p:nvSpPr>
          <p:cNvPr id="58437" name="Text Box 69">
            <a:extLst>
              <a:ext uri="{FF2B5EF4-FFF2-40B4-BE49-F238E27FC236}">
                <a16:creationId xmlns:a16="http://schemas.microsoft.com/office/drawing/2014/main" id="{732E8CAE-FB36-4437-BFE4-1F77E2F7C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562600"/>
            <a:ext cx="114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38" name="Line 70">
            <a:extLst>
              <a:ext uri="{FF2B5EF4-FFF2-40B4-BE49-F238E27FC236}">
                <a16:creationId xmlns:a16="http://schemas.microsoft.com/office/drawing/2014/main" id="{EA962543-2529-41AD-B1C1-532C53F344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58674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39" name="Text Box 71">
            <a:extLst>
              <a:ext uri="{FF2B5EF4-FFF2-40B4-BE49-F238E27FC236}">
                <a16:creationId xmlns:a16="http://schemas.microsoft.com/office/drawing/2014/main" id="{FD905CBE-8EEB-4733-A2FF-27E91D954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562600"/>
            <a:ext cx="144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CaSO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44" name="Text Box 76">
            <a:extLst>
              <a:ext uri="{FF2B5EF4-FFF2-40B4-BE49-F238E27FC236}">
                <a16:creationId xmlns:a16="http://schemas.microsoft.com/office/drawing/2014/main" id="{BB4A53F7-68A2-4117-9D7F-BC51C567D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863600"/>
            <a:ext cx="30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2</a:t>
            </a:r>
            <a:endParaRPr lang="en-US" altLang="en-US"/>
          </a:p>
        </p:txBody>
      </p:sp>
      <p:sp>
        <p:nvSpPr>
          <p:cNvPr id="58445" name="Text Box 77">
            <a:extLst>
              <a:ext uri="{FF2B5EF4-FFF2-40B4-BE49-F238E27FC236}">
                <a16:creationId xmlns:a16="http://schemas.microsoft.com/office/drawing/2014/main" id="{E11FF57E-3AF6-4730-A2C2-DC5641D3B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876300"/>
            <a:ext cx="30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2</a:t>
            </a:r>
            <a:endParaRPr lang="en-US" altLang="en-US"/>
          </a:p>
        </p:txBody>
      </p:sp>
      <p:sp>
        <p:nvSpPr>
          <p:cNvPr id="58448" name="Text Box 80">
            <a:extLst>
              <a:ext uri="{FF2B5EF4-FFF2-40B4-BE49-F238E27FC236}">
                <a16:creationId xmlns:a16="http://schemas.microsoft.com/office/drawing/2014/main" id="{38ACA207-2813-4B07-B283-AB6850BB3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715964"/>
            <a:ext cx="609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t</a:t>
            </a:r>
            <a:r>
              <a:rPr lang="en-US" altLang="en-US" baseline="30000">
                <a:solidFill>
                  <a:srgbClr val="FF0000"/>
                </a:solidFill>
              </a:rPr>
              <a:t>0</a:t>
            </a:r>
            <a:endParaRPr lang="en-US" altLang="en-US"/>
          </a:p>
        </p:txBody>
      </p:sp>
      <p:sp>
        <p:nvSpPr>
          <p:cNvPr id="58450" name="Text Box 82">
            <a:extLst>
              <a:ext uri="{FF2B5EF4-FFF2-40B4-BE49-F238E27FC236}">
                <a16:creationId xmlns:a16="http://schemas.microsoft.com/office/drawing/2014/main" id="{916927D6-68D8-444B-9E12-65EC36012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324485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8000"/>
                </a:solidFill>
              </a:rPr>
              <a:t>+</a:t>
            </a:r>
            <a:endParaRPr lang="en-US" altLang="en-US"/>
          </a:p>
        </p:txBody>
      </p:sp>
      <p:sp>
        <p:nvSpPr>
          <p:cNvPr id="58451" name="Text Box 83">
            <a:extLst>
              <a:ext uri="{FF2B5EF4-FFF2-40B4-BE49-F238E27FC236}">
                <a16:creationId xmlns:a16="http://schemas.microsoft.com/office/drawing/2014/main" id="{822FEB12-3284-442C-9B6E-1663E703B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3276600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52" name="Text Box 84">
            <a:extLst>
              <a:ext uri="{FF2B5EF4-FFF2-40B4-BE49-F238E27FC236}">
                <a16:creationId xmlns:a16="http://schemas.microsoft.com/office/drawing/2014/main" id="{4CD22866-90E4-4BFB-8A89-2C0362913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9400" y="3289300"/>
            <a:ext cx="30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2</a:t>
            </a:r>
            <a:endParaRPr lang="en-US" altLang="en-US"/>
          </a:p>
        </p:txBody>
      </p:sp>
      <p:sp>
        <p:nvSpPr>
          <p:cNvPr id="58453" name="Text Box 85">
            <a:extLst>
              <a:ext uri="{FF2B5EF4-FFF2-40B4-BE49-F238E27FC236}">
                <a16:creationId xmlns:a16="http://schemas.microsoft.com/office/drawing/2014/main" id="{E513E9E7-41F5-4C96-A4C4-7CBEE478B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55626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8000"/>
                </a:solidFill>
              </a:rPr>
              <a:t>+</a:t>
            </a:r>
            <a:endParaRPr lang="en-US" altLang="en-US"/>
          </a:p>
        </p:txBody>
      </p:sp>
      <p:sp>
        <p:nvSpPr>
          <p:cNvPr id="58454" name="Text Box 86">
            <a:extLst>
              <a:ext uri="{FF2B5EF4-FFF2-40B4-BE49-F238E27FC236}">
                <a16:creationId xmlns:a16="http://schemas.microsoft.com/office/drawing/2014/main" id="{29D5FF2F-26E9-4460-9B00-33320FD91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562600"/>
            <a:ext cx="114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93">
            <a:extLst>
              <a:ext uri="{FF2B5EF4-FFF2-40B4-BE49-F238E27FC236}">
                <a16:creationId xmlns:a16="http://schemas.microsoft.com/office/drawing/2014/main" id="{2F1C61DE-356A-4F4D-BE90-0C7488767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8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8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5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5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5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58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58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58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1" dur="500"/>
                                        <p:tgtEl>
                                          <p:spTgt spid="58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5" dur="500"/>
                                        <p:tgtEl>
                                          <p:spTgt spid="5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5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5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8" dur="500"/>
                                        <p:tgtEl>
                                          <p:spTgt spid="5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500"/>
                                        <p:tgtEl>
                                          <p:spTgt spid="5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6" dur="500"/>
                                        <p:tgtEl>
                                          <p:spTgt spid="5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5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4" dur="500"/>
                                        <p:tgtEl>
                                          <p:spTgt spid="5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8" dur="500"/>
                                        <p:tgtEl>
                                          <p:spTgt spid="5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58371" grpId="0"/>
      <p:bldP spid="58372" grpId="0"/>
      <p:bldP spid="58373" grpId="0"/>
      <p:bldP spid="58374" grpId="0"/>
      <p:bldP spid="58376" grpId="0" animBg="1"/>
      <p:bldP spid="58377" grpId="0" animBg="1"/>
      <p:bldP spid="58378" grpId="0" animBg="1"/>
      <p:bldP spid="58379" grpId="0" animBg="1"/>
      <p:bldP spid="58380" grpId="0"/>
      <p:bldP spid="58381" grpId="0"/>
      <p:bldP spid="58382" grpId="0"/>
      <p:bldP spid="58383" grpId="0"/>
      <p:bldP spid="58384" grpId="0"/>
      <p:bldP spid="58385" grpId="0"/>
      <p:bldP spid="58389" grpId="0"/>
      <p:bldP spid="58390" grpId="0"/>
      <p:bldP spid="58391" grpId="0"/>
      <p:bldP spid="58393" grpId="0"/>
      <p:bldP spid="58394" grpId="0"/>
      <p:bldP spid="58395" grpId="0"/>
      <p:bldP spid="58398" grpId="0"/>
      <p:bldP spid="58422" grpId="0"/>
      <p:bldP spid="58433" grpId="0" animBg="1"/>
      <p:bldP spid="58434" grpId="0"/>
      <p:bldP spid="58436" grpId="0"/>
      <p:bldP spid="58437" grpId="0"/>
      <p:bldP spid="58439" grpId="0"/>
      <p:bldP spid="58444" grpId="0"/>
      <p:bldP spid="58445" grpId="0"/>
      <p:bldP spid="58448" grpId="0"/>
      <p:bldP spid="58450" grpId="0"/>
      <p:bldP spid="58451" grpId="0"/>
      <p:bldP spid="58452" grpId="0"/>
      <p:bldP spid="58453" grpId="0"/>
      <p:bldP spid="5845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eep2106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24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3246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800" y="6172200"/>
            <a:ext cx="203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6783389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2" y="0"/>
            <a:ext cx="7061225" cy="39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8204200" y="12192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28600" y="1219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619219" y="3357563"/>
            <a:ext cx="9353581" cy="14097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49776"/>
              </a:avLst>
            </a:prstTxWarp>
          </a:bodyPr>
          <a:lstStyle/>
          <a:p>
            <a:pPr algn="ctr"/>
            <a:endParaRPr lang="en-US" sz="48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CHUÔNG VÀNG  </a:t>
            </a:r>
          </a:p>
        </p:txBody>
      </p:sp>
    </p:spTree>
    <p:extLst>
      <p:ext uri="{BB962C8B-B14F-4D97-AF65-F5344CB8AC3E}">
        <p14:creationId xmlns:p14="http://schemas.microsoft.com/office/powerpoint/2010/main" val="340487422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3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3085" grpId="0" animBg="1"/>
      <p:bldP spid="308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065869" y="2696804"/>
            <a:ext cx="7374468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defTabSz="914377">
              <a:lnSpc>
                <a:spcPct val="130000"/>
              </a:lnSpc>
              <a:spcAft>
                <a:spcPts val="1000"/>
              </a:spcAft>
            </a:pPr>
            <a:r>
              <a:rPr lang="vi-VN" altLang="en-US" sz="4300" spc="151" noProof="1">
                <a:solidFill>
                  <a:schemeClr val="bg1"/>
                </a:solidFill>
                <a:ea typeface="Arial" panose="020B0604020202020204" pitchFamily="34" charset="0"/>
                <a:sym typeface="Microsoft YaHei" panose="020B0503020204020204" charset="-122"/>
              </a:rPr>
              <a:t>2     </a:t>
            </a:r>
            <a:r>
              <a:rPr lang="vi-VN" altLang="en-US" sz="4300" spc="151" noProof="1">
                <a:solidFill>
                  <a:schemeClr val="bg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Microsoft YaHei" panose="020B0503020204020204" charset="-122"/>
              </a:rPr>
              <a:t>NaHSO</a:t>
            </a:r>
            <a:r>
              <a:rPr lang="vi-VN" altLang="en-US" sz="4300" spc="151" baseline="-25000" noProof="1">
                <a:solidFill>
                  <a:schemeClr val="bg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Microsoft YaHei" panose="020B0503020204020204" charset="-122"/>
              </a:rPr>
              <a:t>4</a:t>
            </a:r>
            <a:endParaRPr lang="vi-VN" altLang="en-US" sz="4300" spc="151" noProof="1">
              <a:solidFill>
                <a:schemeClr val="bg1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  <a:sym typeface="Microsoft YaHei" panose="020B0503020204020204" charset="-122"/>
            </a:endParaRPr>
          </a:p>
        </p:txBody>
      </p: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28800" y="1071546"/>
            <a:ext cx="8743981" cy="121444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defTabSz="914377">
              <a:lnSpc>
                <a:spcPct val="90000"/>
              </a:lnSpc>
              <a:spcAft>
                <a:spcPts val="1000"/>
              </a:spcAft>
            </a:pPr>
            <a:r>
              <a:rPr lang="vi-VN" altLang="en-US" sz="3700" spc="151" noProof="1">
                <a:solidFill>
                  <a:schemeClr val="bg1"/>
                </a:solidFill>
                <a:ea typeface="Arial" panose="020B0604020202020204" pitchFamily="34" charset="0"/>
                <a:sym typeface="Microsoft YaHei" panose="020B0503020204020204" charset="-122"/>
              </a:rPr>
              <a:t>Chất nào sau đây không phải là axit?</a:t>
            </a:r>
            <a:endParaRPr lang="en-US" altLang="en-US" sz="3700" spc="151" noProof="1">
              <a:solidFill>
                <a:schemeClr val="bg1"/>
              </a:solidFill>
              <a:ea typeface="Arial" panose="020B0604020202020204" pitchFamily="34" charset="0"/>
              <a:sym typeface="Microsoft YaHei" panose="020B0503020204020204" charset="-122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119" y="0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4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12954" y="5611813"/>
            <a:ext cx="7427383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r>
              <a:rPr lang="en-US" altLang="en-US" sz="4300" spc="151" noProof="1">
                <a:solidFill>
                  <a:schemeClr val="bg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Microsoft YaHei" panose="020B0503020204020204" charset="-122"/>
              </a:rPr>
              <a:t>         HNO</a:t>
            </a:r>
            <a:r>
              <a:rPr lang="en-US" altLang="en-US" sz="4300" spc="151" baseline="-25000" noProof="1">
                <a:solidFill>
                  <a:schemeClr val="bg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Microsoft YaHei" panose="020B0503020204020204" charset="-122"/>
              </a:rPr>
              <a:t>3</a:t>
            </a:r>
            <a:endParaRPr lang="en-US" sz="4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29384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2716214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1502" y="2789239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46669" y="29019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44704" y="3670300"/>
            <a:ext cx="7395633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defTabSz="914377">
              <a:lnSpc>
                <a:spcPct val="130000"/>
              </a:lnSpc>
              <a:spcAft>
                <a:spcPts val="1000"/>
              </a:spcAft>
            </a:pPr>
            <a:r>
              <a:rPr lang="en-US" altLang="en-US" sz="3200" spc="151" noProof="1">
                <a:solidFill>
                  <a:schemeClr val="bg1"/>
                </a:solidFill>
                <a:ea typeface="Arial" panose="020B0604020202020204" pitchFamily="34" charset="0"/>
                <a:sym typeface="Microsoft YaHei" panose="020B0503020204020204" charset="-122"/>
              </a:rPr>
              <a:t>           </a:t>
            </a:r>
            <a:r>
              <a:rPr lang="en-US" altLang="en-US" sz="4300" spc="151" noProof="1">
                <a:solidFill>
                  <a:schemeClr val="bg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Microsoft YaHei" panose="020B0503020204020204" charset="-122"/>
              </a:rPr>
              <a:t>H</a:t>
            </a:r>
            <a:r>
              <a:rPr lang="en-US" altLang="en-US" sz="4300" spc="151" baseline="-25000" noProof="1">
                <a:solidFill>
                  <a:schemeClr val="bg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Microsoft YaHei" panose="020B0503020204020204" charset="-122"/>
              </a:rPr>
              <a:t>2 </a:t>
            </a:r>
            <a:r>
              <a:rPr lang="en-US" altLang="en-US" sz="4300" spc="151" noProof="1">
                <a:solidFill>
                  <a:schemeClr val="bg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Microsoft YaHei" panose="020B0503020204020204" charset="-122"/>
              </a:rPr>
              <a:t>SO</a:t>
            </a:r>
            <a:r>
              <a:rPr lang="en-US" altLang="en-US" sz="4300" spc="151" baseline="-25000" noProof="1">
                <a:solidFill>
                  <a:schemeClr val="bg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Microsoft YaHei" panose="020B0503020204020204" charset="-122"/>
              </a:rPr>
              <a:t>4</a:t>
            </a:r>
            <a:endParaRPr lang="vi-VN" altLang="en-US" sz="4300" spc="151" noProof="1">
              <a:solidFill>
                <a:schemeClr val="bg1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  <a:sym typeface="Microsoft YaHei" panose="020B0503020204020204" charset="-122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39290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3706814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2" y="3779839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21269" y="38925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065867" y="4648200"/>
            <a:ext cx="7382933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defTabSz="914377">
              <a:lnSpc>
                <a:spcPct val="130000"/>
              </a:lnSpc>
              <a:spcAft>
                <a:spcPts val="1000"/>
              </a:spcAft>
            </a:pPr>
            <a:r>
              <a:rPr lang="en-US" altLang="en-US" sz="4300" spc="151" noProof="1">
                <a:solidFill>
                  <a:schemeClr val="bg1"/>
                </a:solidFill>
                <a:ea typeface="Arial" panose="020B0604020202020204" pitchFamily="34" charset="0"/>
                <a:sym typeface="Microsoft YaHei" panose="020B0503020204020204" charset="-122"/>
              </a:rPr>
              <a:t>    </a:t>
            </a:r>
            <a:r>
              <a:rPr lang="vi-VN" altLang="en-US" sz="4300" spc="151" noProof="1">
                <a:solidFill>
                  <a:schemeClr val="bg1"/>
                </a:solidFill>
                <a:ea typeface="Arial" panose="020B0604020202020204" pitchFamily="34" charset="0"/>
                <a:sym typeface="Microsoft YaHei" panose="020B0503020204020204" charset="-122"/>
              </a:rPr>
              <a:t>    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HCl </a:t>
            </a:r>
            <a:endParaRPr lang="vi-VN" altLang="en-US" sz="4300" spc="151" noProof="1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49196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697414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2" y="4770439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21269" y="48831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59102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688014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2" y="5761039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821269" y="58737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61467" name="AutoShape 27"/>
          <p:cNvSpPr>
            <a:spLocks noChangeArrowheads="1"/>
          </p:cNvSpPr>
          <p:nvPr/>
        </p:nvSpPr>
        <p:spPr bwMode="auto">
          <a:xfrm>
            <a:off x="101600" y="1231901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8" name="WordArt 28"/>
          <p:cNvSpPr>
            <a:spLocks noChangeArrowheads="1" noChangeShapeType="1" noTextEdit="1"/>
          </p:cNvSpPr>
          <p:nvPr/>
        </p:nvSpPr>
        <p:spPr bwMode="auto">
          <a:xfrm>
            <a:off x="643469" y="1600200"/>
            <a:ext cx="946151" cy="6096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15386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41363"/>
            <a:ext cx="12192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7" name="WordArt 30"/>
          <p:cNvSpPr>
            <a:spLocks noChangeArrowheads="1" noChangeShapeType="1" noTextEdit="1"/>
          </p:cNvSpPr>
          <p:nvPr/>
        </p:nvSpPr>
        <p:spPr bwMode="auto">
          <a:xfrm>
            <a:off x="2499784" y="26988"/>
            <a:ext cx="7965016" cy="7620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5388" name="Picture 31" descr="people00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825" y="5695387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9" name="Picture 32" descr="Bellcoll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734" y="-121955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3" name="WordArt 33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1474" name="WordArt 34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1475" name="WordArt 35"/>
          <p:cNvSpPr>
            <a:spLocks noChangeArrowheads="1" noChangeShapeType="1" noTextEdit="1"/>
          </p:cNvSpPr>
          <p:nvPr/>
        </p:nvSpPr>
        <p:spPr bwMode="auto">
          <a:xfrm>
            <a:off x="10433051" y="4191001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1476" name="WordArt 36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1477" name="WordArt 37"/>
          <p:cNvSpPr>
            <a:spLocks noChangeArrowheads="1" noChangeShapeType="1" noTextEdit="1"/>
          </p:cNvSpPr>
          <p:nvPr/>
        </p:nvSpPr>
        <p:spPr bwMode="auto">
          <a:xfrm>
            <a:off x="104902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1478" name="WordArt 38"/>
          <p:cNvSpPr>
            <a:spLocks noChangeArrowheads="1" noChangeShapeType="1" noTextEdit="1"/>
          </p:cNvSpPr>
          <p:nvPr/>
        </p:nvSpPr>
        <p:spPr bwMode="auto">
          <a:xfrm>
            <a:off x="10445751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1479" name="WordArt 39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1480" name="WordArt 40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1481" name="WordArt 41"/>
          <p:cNvSpPr>
            <a:spLocks noChangeArrowheads="1" noChangeShapeType="1" noTextEdit="1"/>
          </p:cNvSpPr>
          <p:nvPr/>
        </p:nvSpPr>
        <p:spPr bwMode="auto">
          <a:xfrm>
            <a:off x="10433051" y="4205289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1482" name="WordArt 42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61483" name="WordArt 43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61484" name="WordArt 44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61485" name="WordArt 45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61486" name="WordArt 46"/>
          <p:cNvSpPr>
            <a:spLocks noChangeArrowheads="1" noChangeShapeType="1" noTextEdit="1"/>
          </p:cNvSpPr>
          <p:nvPr/>
        </p:nvSpPr>
        <p:spPr bwMode="auto">
          <a:xfrm>
            <a:off x="10414000" y="4200526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61487" name="WordArt 47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61488" name="WordArt 48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9937751" y="2298701"/>
            <a:ext cx="2336800" cy="1752600"/>
            <a:chOff x="4743" y="2744"/>
            <a:chExt cx="1104" cy="1104"/>
          </a:xfrm>
        </p:grpSpPr>
        <p:sp>
          <p:nvSpPr>
            <p:cNvPr id="15408" name="AutoShape 50"/>
            <p:cNvSpPr>
              <a:spLocks noChangeArrowheads="1"/>
            </p:cNvSpPr>
            <p:nvPr/>
          </p:nvSpPr>
          <p:spPr bwMode="auto">
            <a:xfrm>
              <a:off x="4743" y="2744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8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409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982" y="2971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4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407" name="Picture 53" descr="avatar320552_1043153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0"/>
            <a:ext cx="152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45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750" fill="hold"/>
                                        <p:tgtEl>
                                          <p:spTgt spid="614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4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4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4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4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4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14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14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1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1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614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1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1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614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1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61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614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1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1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1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614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61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61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61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61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1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1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1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0"/>
                                        <p:tgtEl>
                                          <p:spTgt spid="614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61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61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1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614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61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61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61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50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2.59259E-6 L 5E-6 -0.07222 " pathEditMode="relative" rAng="0" ptsTypes="AA">
                                      <p:cBhvr>
                                        <p:cTn id="2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37" grpId="0" animBg="1"/>
      <p:bldP spid="1043" grpId="0" animBg="1"/>
      <p:bldP spid="1044" grpId="0" animBg="1"/>
      <p:bldP spid="7" grpId="0" animBg="1"/>
      <p:bldP spid="8" grpId="0" animBg="1"/>
      <p:bldP spid="13" grpId="0" animBg="1"/>
      <p:bldP spid="15" grpId="0" animBg="1"/>
      <p:bldP spid="19" grpId="0" animBg="1"/>
      <p:bldP spid="20" grpId="0" animBg="1"/>
      <p:bldP spid="61467" grpId="0" animBg="1"/>
      <p:bldP spid="61467" grpId="1" animBg="1"/>
      <p:bldP spid="61468" grpId="0" animBg="1"/>
      <p:bldP spid="61473" grpId="0" animBg="1"/>
      <p:bldP spid="61473" grpId="1" animBg="1"/>
      <p:bldP spid="61474" grpId="0" animBg="1"/>
      <p:bldP spid="61474" grpId="1" animBg="1"/>
      <p:bldP spid="61475" grpId="0" animBg="1"/>
      <p:bldP spid="61475" grpId="1" animBg="1"/>
      <p:bldP spid="61476" grpId="0" animBg="1"/>
      <p:bldP spid="61476" grpId="1" animBg="1"/>
      <p:bldP spid="61477" grpId="0" animBg="1"/>
      <p:bldP spid="61477" grpId="1" animBg="1"/>
      <p:bldP spid="61478" grpId="0" animBg="1"/>
      <p:bldP spid="61478" grpId="1" animBg="1"/>
      <p:bldP spid="61479" grpId="0" animBg="1"/>
      <p:bldP spid="61479" grpId="1" animBg="1"/>
      <p:bldP spid="61480" grpId="0" animBg="1"/>
      <p:bldP spid="61480" grpId="1" animBg="1"/>
      <p:bldP spid="61481" grpId="0" animBg="1"/>
      <p:bldP spid="61481" grpId="1" animBg="1"/>
      <p:bldP spid="61482" grpId="0" animBg="1"/>
      <p:bldP spid="61482" grpId="1" animBg="1"/>
      <p:bldP spid="61483" grpId="0" animBg="1"/>
      <p:bldP spid="61483" grpId="1" animBg="1"/>
      <p:bldP spid="61484" grpId="0" animBg="1"/>
      <p:bldP spid="61484" grpId="1" animBg="1"/>
      <p:bldP spid="61485" grpId="0" animBg="1"/>
      <p:bldP spid="61485" grpId="1" animBg="1"/>
      <p:bldP spid="61486" grpId="0" animBg="1"/>
      <p:bldP spid="61486" grpId="1" animBg="1"/>
      <p:bldP spid="61487" grpId="0" animBg="1"/>
      <p:bldP spid="61487" grpId="1" animBg="1"/>
      <p:bldP spid="61488" grpId="0" animBg="1"/>
      <p:bldP spid="6148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133602" y="4722018"/>
            <a:ext cx="7612623" cy="76438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pl-PL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ác dụng với oxit axit </a:t>
            </a:r>
            <a:endParaRPr lang="en-US" sz="4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101592" y="3703594"/>
            <a:ext cx="7644633" cy="7922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pl-PL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ác dụng với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bazo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4233" y="-4762"/>
            <a:ext cx="427567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126223" y="2678156"/>
            <a:ext cx="7620000" cy="8191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pl-PL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ác dụng với kim loại 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1" y="29384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3" y="27162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27051" y="27892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02220" y="29019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133600" y="5715001"/>
            <a:ext cx="7620000" cy="7786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pl-PL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 dụng với oxit bazơ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39290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3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37798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776820" y="38925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49196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3" y="46974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47704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776820" y="48831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59102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3" y="56880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57610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776820" y="58737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0" y="838201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508000" y="1219200"/>
            <a:ext cx="1041400" cy="5334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12314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41363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5" name="WordArt 30"/>
          <p:cNvSpPr>
            <a:spLocks noChangeArrowheads="1" noChangeShapeType="1" noTextEdit="1"/>
          </p:cNvSpPr>
          <p:nvPr/>
        </p:nvSpPr>
        <p:spPr bwMode="auto">
          <a:xfrm>
            <a:off x="2717802" y="26988"/>
            <a:ext cx="7965017" cy="7620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2316" name="Picture 31" descr="Bellcoll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0483851" y="4419601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05410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10496551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8230" name="WordArt 38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232" name="WordArt 40"/>
          <p:cNvSpPr>
            <a:spLocks noChangeArrowheads="1" noChangeShapeType="1" noTextEdit="1"/>
          </p:cNvSpPr>
          <p:nvPr/>
        </p:nvSpPr>
        <p:spPr bwMode="auto">
          <a:xfrm>
            <a:off x="10483851" y="4433889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8233" name="WordArt 41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8234" name="WordArt 4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8235" name="WordArt 4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8236" name="WordArt 44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8237" name="WordArt 45"/>
          <p:cNvSpPr>
            <a:spLocks noChangeArrowheads="1" noChangeShapeType="1" noTextEdit="1"/>
          </p:cNvSpPr>
          <p:nvPr/>
        </p:nvSpPr>
        <p:spPr bwMode="auto">
          <a:xfrm>
            <a:off x="10464800" y="4429126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8238" name="WordArt 46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8239" name="WordArt 47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grpSp>
        <p:nvGrpSpPr>
          <p:cNvPr id="21" name="Group 48"/>
          <p:cNvGrpSpPr>
            <a:grpSpLocks/>
          </p:cNvGrpSpPr>
          <p:nvPr/>
        </p:nvGrpSpPr>
        <p:grpSpPr bwMode="auto">
          <a:xfrm>
            <a:off x="9919528" y="2262419"/>
            <a:ext cx="2336800" cy="1752600"/>
            <a:chOff x="4320" y="2928"/>
            <a:chExt cx="1104" cy="1104"/>
          </a:xfrm>
        </p:grpSpPr>
        <p:sp>
          <p:nvSpPr>
            <p:cNvPr id="12337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8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38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Hết giờ</a:t>
              </a:r>
            </a:p>
          </p:txBody>
        </p:sp>
      </p:grpSp>
      <p:pic>
        <p:nvPicPr>
          <p:cNvPr id="12334" name="Picture 51" descr="people00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5871370"/>
            <a:ext cx="1117600" cy="98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5" name="Picture 52" descr="avatar320552_104315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81" y="0"/>
            <a:ext cx="1619219" cy="107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thuthuy</a:t>
            </a:r>
            <a:endParaRPr lang="en-US" dirty="0"/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1809720" y="928671"/>
            <a:ext cx="9111557" cy="100013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r>
              <a:rPr lang="pl-PL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 chất hóa học nào không phải của axit</a:t>
            </a: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604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46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6 -2.96296E-6 L -2.77778E-6 -0.07222 " pathEditMode="relative" rAng="0" ptsTypes="AA">
                                      <p:cBhvr>
                                        <p:cTn id="2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043" grpId="0" animBg="1"/>
      <p:bldP spid="1044" grpId="0" animBg="1"/>
      <p:bldP spid="4" grpId="0" animBg="1"/>
      <p:bldP spid="7" grpId="0" animBg="1"/>
      <p:bldP spid="8" grpId="0" animBg="1"/>
      <p:bldP spid="13" grpId="0" animBg="1"/>
      <p:bldP spid="15" grpId="0" animBg="1"/>
      <p:bldP spid="19" grpId="0" animBg="1"/>
      <p:bldP spid="20" grpId="0" animBg="1"/>
      <p:bldP spid="8219" grpId="0" animBg="1"/>
      <p:bldP spid="8219" grpId="1" animBg="1"/>
      <p:bldP spid="8220" grpId="0" animBg="1"/>
      <p:bldP spid="8224" grpId="0" animBg="1"/>
      <p:bldP spid="8224" grpId="1" animBg="1"/>
      <p:bldP spid="8225" grpId="0" animBg="1"/>
      <p:bldP spid="8225" grpId="1" animBg="1"/>
      <p:bldP spid="8226" grpId="0" animBg="1"/>
      <p:bldP spid="8226" grpId="1" animBg="1"/>
      <p:bldP spid="8227" grpId="0" animBg="1"/>
      <p:bldP spid="8227" grpId="1" animBg="1"/>
      <p:bldP spid="8228" grpId="0" animBg="1"/>
      <p:bldP spid="8228" grpId="1" animBg="1"/>
      <p:bldP spid="8229" grpId="0" animBg="1"/>
      <p:bldP spid="8229" grpId="1" animBg="1"/>
      <p:bldP spid="8230" grpId="0" animBg="1"/>
      <p:bldP spid="8230" grpId="1" animBg="1"/>
      <p:bldP spid="8231" grpId="0" animBg="1"/>
      <p:bldP spid="8231" grpId="1" animBg="1"/>
      <p:bldP spid="8232" grpId="0" animBg="1"/>
      <p:bldP spid="8232" grpId="1" animBg="1"/>
      <p:bldP spid="8233" grpId="0" animBg="1"/>
      <p:bldP spid="8233" grpId="1" animBg="1"/>
      <p:bldP spid="8234" grpId="0" animBg="1"/>
      <p:bldP spid="8234" grpId="1" animBg="1"/>
      <p:bldP spid="8235" grpId="0" animBg="1"/>
      <p:bldP spid="8235" grpId="1" animBg="1"/>
      <p:bldP spid="8236" grpId="0" animBg="1"/>
      <p:bldP spid="8236" grpId="1" animBg="1"/>
      <p:bldP spid="8237" grpId="0" animBg="1"/>
      <p:bldP spid="8237" grpId="1" animBg="1"/>
      <p:bldP spid="8238" grpId="0" animBg="1"/>
      <p:bldP spid="8238" grpId="1" animBg="1"/>
      <p:bldP spid="8239" grpId="0" animBg="1"/>
      <p:bldP spid="823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381224" y="714356"/>
            <a:ext cx="7869755" cy="195743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Dung dịch  a xít HCl hoặc H</a:t>
            </a:r>
            <a:r>
              <a:rPr lang="vi-VN" sz="43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vi-VN" sz="43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 </a:t>
            </a:r>
          </a:p>
          <a:p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loãng  tác dụng với chất nào tạo ra</a:t>
            </a:r>
          </a:p>
          <a:p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khí hiđro?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51"/>
          <p:cNvGrpSpPr>
            <a:grpSpLocks/>
          </p:cNvGrpSpPr>
          <p:nvPr/>
        </p:nvGrpSpPr>
        <p:grpSpPr bwMode="auto">
          <a:xfrm>
            <a:off x="262469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2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432051" y="2755900"/>
            <a:ext cx="7219949" cy="69484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eaLnBrk="0" hangingPunct="0"/>
            <a:r>
              <a:rPr lang="pl-PL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pl-PL" sz="43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3" y="29384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3" y="27162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1" y="27892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20" y="29019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438400" y="3726668"/>
            <a:ext cx="7213600" cy="75930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eaLnBrk="0" hangingPunct="0"/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pl-PL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3" y="39290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3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37798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81620" y="38925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432051" y="4715746"/>
            <a:ext cx="7219949" cy="69691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eaLnBrk="0" hangingPunct="0"/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3" y="49196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3" y="46974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47704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81620" y="48831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432051" y="5676896"/>
            <a:ext cx="7219949" cy="7350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>
              <a:defRPr/>
            </a:pPr>
            <a:r>
              <a:rPr lang="en-US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37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3" y="59102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3" y="56880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57610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081620" y="58737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476211" y="1000109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952464" y="1357299"/>
            <a:ext cx="914400" cy="6096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21" name="Picture 31" descr="people00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32" descr="Bellcoll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37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331451" y="2971801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886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344151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7207" name="WordArt 39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10331451" y="2986089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212" name="WordArt 4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7213" name="WordArt 45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7214" name="WordArt 46"/>
          <p:cNvSpPr>
            <a:spLocks noChangeArrowheads="1" noChangeShapeType="1" noTextEdit="1"/>
          </p:cNvSpPr>
          <p:nvPr/>
        </p:nvSpPr>
        <p:spPr bwMode="auto">
          <a:xfrm>
            <a:off x="10312400" y="2981326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7215" name="WordArt 47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7216" name="WordArt 48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10477531" y="1295400"/>
            <a:ext cx="1524011" cy="1562096"/>
            <a:chOff x="4581" y="3021"/>
            <a:chExt cx="1104" cy="1104"/>
          </a:xfrm>
        </p:grpSpPr>
        <p:sp>
          <p:nvSpPr>
            <p:cNvPr id="7217" name="AutoShape 50"/>
            <p:cNvSpPr>
              <a:spLocks noChangeArrowheads="1"/>
            </p:cNvSpPr>
            <p:nvPr/>
          </p:nvSpPr>
          <p:spPr bwMode="auto">
            <a:xfrm>
              <a:off x="4581" y="302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8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1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767" y="3301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4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53" descr="avatar320552_104315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" name="Rectangle 8"/>
          <p:cNvSpPr>
            <a:spLocks noChangeArrowheads="1"/>
          </p:cNvSpPr>
          <p:nvPr/>
        </p:nvSpPr>
        <p:spPr bwMode="auto">
          <a:xfrm>
            <a:off x="-318587" y="101732"/>
            <a:ext cx="246280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80" name="Rectangle 16"/>
          <p:cNvSpPr>
            <a:spLocks noChangeArrowheads="1"/>
          </p:cNvSpPr>
          <p:nvPr/>
        </p:nvSpPr>
        <p:spPr bwMode="auto">
          <a:xfrm>
            <a:off x="135447" y="-49183"/>
            <a:ext cx="11906959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WordArt 30"/>
          <p:cNvSpPr>
            <a:spLocks noChangeArrowheads="1" noChangeShapeType="1" noTextEdit="1"/>
          </p:cNvSpPr>
          <p:nvPr/>
        </p:nvSpPr>
        <p:spPr bwMode="auto">
          <a:xfrm>
            <a:off x="2121012" y="-224313"/>
            <a:ext cx="7965017" cy="7620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" y="46169"/>
            <a:ext cx="246280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280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 nodeType="clickPar">
                      <p:stCondLst>
                        <p:cond delay="indefinite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54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2.59259E-6 L -3.33333E-6 -0.07222 " pathEditMode="relative" rAng="0" ptsTypes="AA">
                                      <p:cBhvr>
                                        <p:cTn id="2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19" grpId="0" animBg="1"/>
      <p:bldP spid="20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7" grpId="0" animBg="1"/>
      <p:bldP spid="7207" grpId="1" animBg="1"/>
      <p:bldP spid="7208" grpId="0" animBg="1"/>
      <p:bldP spid="7208" grpId="1" animBg="1"/>
      <p:bldP spid="7209" grpId="0" animBg="1"/>
      <p:bldP spid="7209" grpId="1" animBg="1"/>
      <p:bldP spid="7210" grpId="0" animBg="1"/>
      <p:bldP spid="7210" grpId="1" animBg="1"/>
      <p:bldP spid="7211" grpId="0" animBg="1"/>
      <p:bldP spid="7211" grpId="1" animBg="1"/>
      <p:bldP spid="7212" grpId="0" animBg="1"/>
      <p:bldP spid="7212" grpId="1" animBg="1"/>
      <p:bldP spid="7213" grpId="0" animBg="1"/>
      <p:bldP spid="7213" grpId="1" animBg="1"/>
      <p:bldP spid="7214" grpId="0" animBg="1"/>
      <p:bldP spid="7214" grpId="1" animBg="1"/>
      <p:bldP spid="7215" grpId="0" animBg="1"/>
      <p:bldP spid="7215" grpId="1" animBg="1"/>
      <p:bldP spid="7216" grpId="0" animBg="1"/>
      <p:bldP spid="721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51"/>
          <p:cNvSpPr>
            <a:spLocks noChangeArrowheads="1"/>
          </p:cNvSpPr>
          <p:nvPr/>
        </p:nvSpPr>
        <p:spPr bwMode="auto">
          <a:xfrm>
            <a:off x="1904971" y="1071547"/>
            <a:ext cx="8077227" cy="121761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 Fe</a:t>
            </a:r>
            <a:r>
              <a:rPr lang="vi-VN" sz="43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43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vào dd HCl thu được </a:t>
            </a:r>
          </a:p>
          <a:p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muối nào?</a:t>
            </a:r>
            <a:endParaRPr lang="en-US" sz="4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16933" y="-85725"/>
            <a:ext cx="427567" cy="7162800"/>
            <a:chOff x="202295" y="-322943"/>
            <a:chExt cx="319314" cy="7180943"/>
          </a:xfrm>
        </p:grpSpPr>
        <p:sp>
          <p:nvSpPr>
            <p:cNvPr id="35" name="Rectangle 34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57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9" name="AutoShape 51"/>
          <p:cNvSpPr>
            <a:spLocks noChangeArrowheads="1"/>
          </p:cNvSpPr>
          <p:nvPr/>
        </p:nvSpPr>
        <p:spPr bwMode="auto">
          <a:xfrm>
            <a:off x="2133602" y="2514600"/>
            <a:ext cx="7480300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defTabSz="1223403">
              <a:spcBef>
                <a:spcPct val="50000"/>
              </a:spcBef>
            </a:pP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FeCl </a:t>
            </a:r>
            <a:endParaRPr lang="en-US" sz="4300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2924175"/>
            <a:ext cx="791633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590800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1502" y="27749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WordArt 226"/>
          <p:cNvSpPr>
            <a:spLocks noChangeArrowheads="1" noChangeShapeType="1" noTextEdit="1"/>
          </p:cNvSpPr>
          <p:nvPr/>
        </p:nvSpPr>
        <p:spPr bwMode="auto">
          <a:xfrm>
            <a:off x="846669" y="2832101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4" name="AutoShape 51"/>
          <p:cNvSpPr>
            <a:spLocks noChangeArrowheads="1"/>
          </p:cNvSpPr>
          <p:nvPr/>
        </p:nvSpPr>
        <p:spPr bwMode="auto">
          <a:xfrm>
            <a:off x="2151672" y="3633763"/>
            <a:ext cx="7462229" cy="94218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defTabSz="1223403">
              <a:spcBef>
                <a:spcPct val="50000"/>
              </a:spcBef>
            </a:pPr>
            <a:r>
              <a:rPr lang="vi-VN" sz="4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 Cl</a:t>
            </a:r>
            <a:r>
              <a:rPr lang="vi-VN" sz="43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sz="4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3914775"/>
            <a:ext cx="791633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3692525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2" y="37655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WordArt 226"/>
          <p:cNvSpPr>
            <a:spLocks noChangeArrowheads="1" noChangeShapeType="1" noTextEdit="1"/>
          </p:cNvSpPr>
          <p:nvPr/>
        </p:nvSpPr>
        <p:spPr bwMode="auto">
          <a:xfrm>
            <a:off x="821269" y="3878263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9" name="AutoShape 51"/>
          <p:cNvSpPr>
            <a:spLocks noChangeArrowheads="1"/>
          </p:cNvSpPr>
          <p:nvPr/>
        </p:nvSpPr>
        <p:spPr bwMode="auto">
          <a:xfrm>
            <a:off x="2151671" y="4875981"/>
            <a:ext cx="7462229" cy="86767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defTabSz="1223403">
              <a:spcBef>
                <a:spcPct val="50000"/>
              </a:spcBef>
            </a:pPr>
            <a:r>
              <a:rPr lang="vi-VN" sz="4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FeCl</a:t>
            </a:r>
            <a:r>
              <a:rPr lang="vi-VN" sz="43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sz="4300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4905375"/>
            <a:ext cx="791633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957765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2" y="5030790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WordArt 226"/>
          <p:cNvSpPr>
            <a:spLocks noChangeArrowheads="1" noChangeShapeType="1" noTextEdit="1"/>
          </p:cNvSpPr>
          <p:nvPr/>
        </p:nvSpPr>
        <p:spPr bwMode="auto">
          <a:xfrm>
            <a:off x="821269" y="5143501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2151672" y="5952331"/>
            <a:ext cx="7462229" cy="8429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FeCl</a:t>
            </a:r>
            <a:r>
              <a:rPr lang="vi-VN" sz="43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và FeCl</a:t>
            </a:r>
            <a:r>
              <a:rPr lang="vi-VN" sz="43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5895975"/>
            <a:ext cx="791633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984875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2" y="6067426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WordArt 226"/>
          <p:cNvSpPr>
            <a:spLocks noChangeArrowheads="1" noChangeShapeType="1" noTextEdit="1"/>
          </p:cNvSpPr>
          <p:nvPr/>
        </p:nvSpPr>
        <p:spPr bwMode="auto">
          <a:xfrm>
            <a:off x="821269" y="6170614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59" name="AutoShape 27"/>
          <p:cNvSpPr>
            <a:spLocks noChangeArrowheads="1"/>
          </p:cNvSpPr>
          <p:nvPr/>
        </p:nvSpPr>
        <p:spPr bwMode="auto">
          <a:xfrm>
            <a:off x="101600" y="1231901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WordArt 28"/>
          <p:cNvSpPr>
            <a:spLocks noChangeArrowheads="1" noChangeShapeType="1" noTextEdit="1"/>
          </p:cNvSpPr>
          <p:nvPr/>
        </p:nvSpPr>
        <p:spPr bwMode="auto">
          <a:xfrm>
            <a:off x="571464" y="1643051"/>
            <a:ext cx="1035049" cy="582612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2255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8514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WordArt 30"/>
          <p:cNvSpPr>
            <a:spLocks noChangeArrowheads="1" noChangeShapeType="1" noTextEdit="1"/>
          </p:cNvSpPr>
          <p:nvPr/>
        </p:nvSpPr>
        <p:spPr bwMode="auto">
          <a:xfrm>
            <a:off x="2444751" y="0"/>
            <a:ext cx="7965016" cy="7620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2556" name="Picture 31" descr="people00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32" descr="Bellcoll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76"/>
            <a:ext cx="2203451" cy="15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WordArt 33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6" name="WordArt 34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7" name="WordArt 35"/>
          <p:cNvSpPr>
            <a:spLocks noChangeArrowheads="1" noChangeShapeType="1" noTextEdit="1"/>
          </p:cNvSpPr>
          <p:nvPr/>
        </p:nvSpPr>
        <p:spPr bwMode="auto">
          <a:xfrm>
            <a:off x="9975851" y="3810001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8" name="WordArt 36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9" name="WordArt 37"/>
          <p:cNvSpPr>
            <a:spLocks noChangeArrowheads="1" noChangeShapeType="1" noTextEdit="1"/>
          </p:cNvSpPr>
          <p:nvPr/>
        </p:nvSpPr>
        <p:spPr bwMode="auto">
          <a:xfrm>
            <a:off x="100330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0" name="WordArt 38"/>
          <p:cNvSpPr>
            <a:spLocks noChangeArrowheads="1" noChangeShapeType="1" noTextEdit="1"/>
          </p:cNvSpPr>
          <p:nvPr/>
        </p:nvSpPr>
        <p:spPr bwMode="auto">
          <a:xfrm>
            <a:off x="9988551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71" name="WordArt 39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72" name="WordArt 40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73" name="WordArt 41"/>
          <p:cNvSpPr>
            <a:spLocks noChangeArrowheads="1" noChangeShapeType="1" noTextEdit="1"/>
          </p:cNvSpPr>
          <p:nvPr/>
        </p:nvSpPr>
        <p:spPr bwMode="auto">
          <a:xfrm>
            <a:off x="9975851" y="3824289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74" name="WordArt 42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75" name="WordArt 43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6" name="WordArt 44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77" name="WordArt 45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78" name="WordArt 46"/>
          <p:cNvSpPr>
            <a:spLocks noChangeArrowheads="1" noChangeShapeType="1" noTextEdit="1"/>
          </p:cNvSpPr>
          <p:nvPr/>
        </p:nvSpPr>
        <p:spPr bwMode="auto">
          <a:xfrm>
            <a:off x="9956800" y="3819526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79" name="WordArt 47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80" name="WordArt 48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525024" y="2071679"/>
            <a:ext cx="2336800" cy="1524000"/>
            <a:chOff x="4320" y="2928"/>
            <a:chExt cx="1104" cy="1104"/>
          </a:xfrm>
        </p:grpSpPr>
        <p:sp>
          <p:nvSpPr>
            <p:cNvPr id="2257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8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57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Hết giờ</a:t>
              </a:r>
            </a:p>
          </p:txBody>
        </p:sp>
      </p:grpSp>
      <p:pic>
        <p:nvPicPr>
          <p:cNvPr id="22575" name="Picture 67" descr="avatar320552_104315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00" y="0"/>
            <a:ext cx="157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33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50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2222E-6 -4.07407E-6 L 4.72222E-6 -0.07222 " pathEditMode="relative" rAng="0" ptsTypes="AA">
                                      <p:cBhvr>
                                        <p:cTn id="2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49" grpId="1" animBg="1"/>
      <p:bldP spid="52" grpId="0" animBg="1"/>
      <p:bldP spid="53" grpId="0" animBg="1"/>
      <p:bldP spid="57" grpId="0" animBg="1"/>
      <p:bldP spid="58" grpId="0" animBg="1"/>
      <p:bldP spid="59" grpId="0" animBg="1"/>
      <p:bldP spid="59" grpId="1" animBg="1"/>
      <p:bldP spid="60" grpId="0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00E600"/>
              </a:gs>
              <a:gs pos="100000">
                <a:schemeClr val="bg1"/>
              </a:gs>
            </a:gsLst>
            <a:lin ang="5400000" scaled="1"/>
          </a:gradFill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TextBox 11" descr="Pink tissue paper"/>
          <p:cNvSpPr txBox="1">
            <a:spLocks noChangeArrowheads="1"/>
          </p:cNvSpPr>
          <p:nvPr/>
        </p:nvSpPr>
        <p:spPr bwMode="auto">
          <a:xfrm>
            <a:off x="2844800" y="4114800"/>
            <a:ext cx="4775200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endParaRPr lang="vi-VN" sz="3700"/>
          </a:p>
        </p:txBody>
      </p:sp>
      <p:sp>
        <p:nvSpPr>
          <p:cNvPr id="7" name="Rectangle 6"/>
          <p:cNvSpPr/>
          <p:nvPr/>
        </p:nvSpPr>
        <p:spPr>
          <a:xfrm>
            <a:off x="857213" y="1714489"/>
            <a:ext cx="10382323" cy="27494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746741" indent="-685783"/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46741" indent="-685783"/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, Ca(OH)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, H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,Na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O, HNO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, SO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, H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, CuSO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, CO, H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4300" dirty="0">
              <a:latin typeface="Times New Roman" pitchFamily="18" charset="0"/>
              <a:cs typeface="Times New Roman" pitchFamily="18" charset="0"/>
            </a:endParaRPr>
          </a:p>
          <a:p>
            <a:pPr marL="746741" indent="-685783"/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300" dirty="0">
                <a:latin typeface="Times New Roman" pitchFamily="18" charset="0"/>
                <a:cs typeface="Times New Roman" pitchFamily="18" charset="0"/>
              </a:rPr>
              <a:t>đâu là axit. Gọi tên các axit đó?</a:t>
            </a:r>
          </a:p>
        </p:txBody>
      </p:sp>
    </p:spTree>
    <p:extLst>
      <p:ext uri="{BB962C8B-B14F-4D97-AF65-F5344CB8AC3E}">
        <p14:creationId xmlns:p14="http://schemas.microsoft.com/office/powerpoint/2010/main" val="2459442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16933" y="-85725"/>
            <a:ext cx="427567" cy="7162800"/>
            <a:chOff x="202295" y="-322943"/>
            <a:chExt cx="319314" cy="7180943"/>
          </a:xfrm>
        </p:grpSpPr>
        <p:sp>
          <p:nvSpPr>
            <p:cNvPr id="35" name="Rectangle 34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57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AutoShape 51"/>
          <p:cNvSpPr>
            <a:spLocks noChangeArrowheads="1"/>
          </p:cNvSpPr>
          <p:nvPr/>
        </p:nvSpPr>
        <p:spPr bwMode="auto">
          <a:xfrm>
            <a:off x="1809720" y="785794"/>
            <a:ext cx="8839232" cy="154463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tan 4,8 </a:t>
            </a:r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en-US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Mg </a:t>
            </a:r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đủ . </a:t>
            </a:r>
          </a:p>
          <a:p>
            <a:r>
              <a:rPr lang="vi-VN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 của khí H</a:t>
            </a:r>
            <a:r>
              <a:rPr lang="vi-VN" sz="37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thoát ra ở đktc là</a:t>
            </a:r>
          </a:p>
          <a:p>
            <a:r>
              <a:rPr lang="vi-VN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7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(Cho NTK của Mg= 24)</a:t>
            </a:r>
            <a:endParaRPr lang="en-US" sz="3700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AutoShape 51"/>
          <p:cNvSpPr>
            <a:spLocks noChangeArrowheads="1"/>
          </p:cNvSpPr>
          <p:nvPr/>
        </p:nvSpPr>
        <p:spPr bwMode="auto">
          <a:xfrm>
            <a:off x="2285973" y="2500307"/>
            <a:ext cx="638179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defTabSz="1223403">
              <a:spcBef>
                <a:spcPct val="50000"/>
              </a:spcBef>
            </a:pPr>
            <a:r>
              <a:rPr lang="vi-VN" sz="43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2,24 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lít </a:t>
            </a:r>
            <a:endParaRPr lang="en-US" sz="4300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2924175"/>
            <a:ext cx="791633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1" y="2571744"/>
            <a:ext cx="1905013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1502" y="27749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WordArt 226"/>
          <p:cNvSpPr>
            <a:spLocks noChangeArrowheads="1" noChangeShapeType="1" noTextEdit="1"/>
          </p:cNvSpPr>
          <p:nvPr/>
        </p:nvSpPr>
        <p:spPr bwMode="auto">
          <a:xfrm>
            <a:off x="846669" y="2832101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4" name="AutoShape 51"/>
          <p:cNvSpPr>
            <a:spLocks noChangeArrowheads="1"/>
          </p:cNvSpPr>
          <p:nvPr/>
        </p:nvSpPr>
        <p:spPr bwMode="auto">
          <a:xfrm>
            <a:off x="2128355" y="4872960"/>
            <a:ext cx="6539415" cy="94218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defTabSz="1223403">
              <a:spcBef>
                <a:spcPct val="50000"/>
              </a:spcBef>
            </a:pP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3,36 lít </a:t>
            </a:r>
            <a:endParaRPr lang="en-US" sz="4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3914775"/>
            <a:ext cx="791633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1" y="3643315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47717" y="378619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WordArt 226"/>
          <p:cNvSpPr>
            <a:spLocks noChangeArrowheads="1" noChangeShapeType="1" noTextEdit="1"/>
          </p:cNvSpPr>
          <p:nvPr/>
        </p:nvSpPr>
        <p:spPr bwMode="auto">
          <a:xfrm>
            <a:off x="821269" y="3878263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9" name="AutoShape 51"/>
          <p:cNvSpPr>
            <a:spLocks noChangeArrowheads="1"/>
          </p:cNvSpPr>
          <p:nvPr/>
        </p:nvSpPr>
        <p:spPr bwMode="auto">
          <a:xfrm>
            <a:off x="2285973" y="3571877"/>
            <a:ext cx="6286544" cy="87947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defTabSz="1223403">
              <a:spcBef>
                <a:spcPct val="50000"/>
              </a:spcBef>
            </a:pP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4,48 lit </a:t>
            </a:r>
            <a:endParaRPr lang="en-US" sz="4300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4905375"/>
            <a:ext cx="791633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957765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2" y="5030790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WordArt 226"/>
          <p:cNvSpPr>
            <a:spLocks noChangeArrowheads="1" noChangeShapeType="1" noTextEdit="1"/>
          </p:cNvSpPr>
          <p:nvPr/>
        </p:nvSpPr>
        <p:spPr bwMode="auto">
          <a:xfrm>
            <a:off x="821269" y="5143501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2133602" y="5984876"/>
            <a:ext cx="6438917" cy="8731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6,72 lít </a:t>
            </a:r>
            <a:endParaRPr lang="en-US" sz="4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5895975"/>
            <a:ext cx="791633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984875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2" y="6067426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WordArt 226"/>
          <p:cNvSpPr>
            <a:spLocks noChangeArrowheads="1" noChangeShapeType="1" noTextEdit="1"/>
          </p:cNvSpPr>
          <p:nvPr/>
        </p:nvSpPr>
        <p:spPr bwMode="auto">
          <a:xfrm>
            <a:off x="821269" y="6170614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59" name="AutoShape 27"/>
          <p:cNvSpPr>
            <a:spLocks noChangeArrowheads="1"/>
          </p:cNvSpPr>
          <p:nvPr/>
        </p:nvSpPr>
        <p:spPr bwMode="auto">
          <a:xfrm>
            <a:off x="101600" y="1231901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WordArt 28"/>
          <p:cNvSpPr>
            <a:spLocks noChangeArrowheads="1" noChangeShapeType="1" noTextEdit="1"/>
          </p:cNvSpPr>
          <p:nvPr/>
        </p:nvSpPr>
        <p:spPr bwMode="auto">
          <a:xfrm>
            <a:off x="590553" y="1627189"/>
            <a:ext cx="1035049" cy="582612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pic>
        <p:nvPicPr>
          <p:cNvPr id="2255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8514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WordArt 30"/>
          <p:cNvSpPr>
            <a:spLocks noChangeArrowheads="1" noChangeShapeType="1" noTextEdit="1"/>
          </p:cNvSpPr>
          <p:nvPr/>
        </p:nvSpPr>
        <p:spPr bwMode="auto">
          <a:xfrm>
            <a:off x="2444751" y="0"/>
            <a:ext cx="7965016" cy="7620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2556" name="Picture 31" descr="people00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WordArt 33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6" name="WordArt 34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7" name="WordArt 35"/>
          <p:cNvSpPr>
            <a:spLocks noChangeArrowheads="1" noChangeShapeType="1" noTextEdit="1"/>
          </p:cNvSpPr>
          <p:nvPr/>
        </p:nvSpPr>
        <p:spPr bwMode="auto">
          <a:xfrm>
            <a:off x="9975851" y="3810001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8" name="WordArt 36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9" name="WordArt 37"/>
          <p:cNvSpPr>
            <a:spLocks noChangeArrowheads="1" noChangeShapeType="1" noTextEdit="1"/>
          </p:cNvSpPr>
          <p:nvPr/>
        </p:nvSpPr>
        <p:spPr bwMode="auto">
          <a:xfrm>
            <a:off x="100330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0" name="WordArt 38"/>
          <p:cNvSpPr>
            <a:spLocks noChangeArrowheads="1" noChangeShapeType="1" noTextEdit="1"/>
          </p:cNvSpPr>
          <p:nvPr/>
        </p:nvSpPr>
        <p:spPr bwMode="auto">
          <a:xfrm>
            <a:off x="9988551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71" name="WordArt 39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72" name="WordArt 40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73" name="WordArt 41"/>
          <p:cNvSpPr>
            <a:spLocks noChangeArrowheads="1" noChangeShapeType="1" noTextEdit="1"/>
          </p:cNvSpPr>
          <p:nvPr/>
        </p:nvSpPr>
        <p:spPr bwMode="auto">
          <a:xfrm>
            <a:off x="9975851" y="3824289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74" name="WordArt 42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75" name="WordArt 43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6" name="WordArt 44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77" name="WordArt 45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78" name="WordArt 46"/>
          <p:cNvSpPr>
            <a:spLocks noChangeArrowheads="1" noChangeShapeType="1" noTextEdit="1"/>
          </p:cNvSpPr>
          <p:nvPr/>
        </p:nvSpPr>
        <p:spPr bwMode="auto">
          <a:xfrm>
            <a:off x="9956800" y="3819526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79" name="WordArt 47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80" name="WordArt 48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347200" y="2286000"/>
            <a:ext cx="2336800" cy="1524000"/>
            <a:chOff x="4320" y="2928"/>
            <a:chExt cx="1104" cy="1104"/>
          </a:xfrm>
        </p:grpSpPr>
        <p:sp>
          <p:nvSpPr>
            <p:cNvPr id="2257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8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57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Hết giờ</a:t>
              </a:r>
            </a:p>
          </p:txBody>
        </p:sp>
      </p:grpSp>
      <p:pic>
        <p:nvPicPr>
          <p:cNvPr id="22575" name="Picture 67" descr="avatar320552_104315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00" y="0"/>
            <a:ext cx="157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24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 nodeType="clickPar">
                      <p:stCondLst>
                        <p:cond delay="indefinite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51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3.7037E-6 L 5.55556E-7 -0.07223 " pathEditMode="relative" rAng="0" ptsTypes="AA">
                                      <p:cBhvr>
                                        <p:cTn id="2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49" grpId="1" animBg="1"/>
      <p:bldP spid="52" grpId="0" animBg="1"/>
      <p:bldP spid="53" grpId="0" animBg="1"/>
      <p:bldP spid="57" grpId="0" animBg="1"/>
      <p:bldP spid="58" grpId="0" animBg="1"/>
      <p:bldP spid="59" grpId="0" animBg="1"/>
      <p:bldP spid="59" grpId="1" animBg="1"/>
      <p:bldP spid="60" grpId="0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406400" y="228601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endParaRPr lang="en-US"/>
          </a:p>
        </p:txBody>
      </p:sp>
      <p:sp>
        <p:nvSpPr>
          <p:cNvPr id="54275" name="WordArt 3"/>
          <p:cNvSpPr>
            <a:spLocks noChangeArrowheads="1" noChangeShapeType="1" noTextEdit="1"/>
          </p:cNvSpPr>
          <p:nvPr/>
        </p:nvSpPr>
        <p:spPr bwMode="auto">
          <a:xfrm>
            <a:off x="2235200" y="838201"/>
            <a:ext cx="8026400" cy="947727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4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/>
              </a:rPr>
              <a:t>Binh</a:t>
            </a:r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/>
              </a:rPr>
              <a:t> ...</a:t>
            </a:r>
            <a:r>
              <a:rPr lang="en-US" sz="4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/>
              </a:rPr>
              <a:t>Boong</a:t>
            </a:r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/>
              </a:rPr>
              <a:t>...</a:t>
            </a:r>
          </a:p>
        </p:txBody>
      </p:sp>
      <p:pic>
        <p:nvPicPr>
          <p:cNvPr id="54276" name="Rung chuong vang - Buc Tu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36151">
            <a:off x="7721600" y="3505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4584">
            <a:off x="508000" y="37338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823200" y="12192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609600" y="1219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0" descr="PUL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1"/>
            <a:ext cx="1559984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1" descr="PUL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971801"/>
            <a:ext cx="1559984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2" descr="PUL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895601"/>
            <a:ext cx="1559984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3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2000"/>
            <a:ext cx="95885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4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0"/>
            <a:ext cx="95885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5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5029200"/>
            <a:ext cx="95885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6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153" y="1371600"/>
            <a:ext cx="958849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Rung chuong vang - Buc Tuong [NCT 0445427527]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0" y="6553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3048000" y="2982914"/>
            <a:ext cx="6096000" cy="100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 Cái bình 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</a:rPr>
              <a:t>cổ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 trong viện bảo tàng </a:t>
            </a:r>
          </a:p>
          <a:p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có đính hạt ngọc ở 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</a:rPr>
              <a:t>cổ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 bình.</a:t>
            </a:r>
          </a:p>
          <a:p>
            <a:r>
              <a:rPr lang="en-US" sz="2100" b="1">
                <a:solidFill>
                  <a:schemeClr val="bg1"/>
                </a:solidFill>
                <a:latin typeface="Times New Roman" pitchFamily="18" charset="0"/>
              </a:rPr>
              <a:t>Căp từ </a:t>
            </a:r>
            <a:r>
              <a:rPr lang="en-US" sz="2100" b="1">
                <a:solidFill>
                  <a:srgbClr val="FFFF00"/>
                </a:solidFill>
                <a:latin typeface="Times New Roman" pitchFamily="18" charset="0"/>
              </a:rPr>
              <a:t>“cổ” </a:t>
            </a:r>
            <a:r>
              <a:rPr lang="en-US" sz="2100" b="1">
                <a:solidFill>
                  <a:schemeClr val="bg1"/>
                </a:solidFill>
                <a:latin typeface="Times New Roman" pitchFamily="18" charset="0"/>
              </a:rPr>
              <a:t>trong câu thuộc cặp từ gì?</a:t>
            </a:r>
            <a:endParaRPr lang="en-US"/>
          </a:p>
        </p:txBody>
      </p:sp>
      <p:sp>
        <p:nvSpPr>
          <p:cNvPr id="29715" name="WordArt 30"/>
          <p:cNvSpPr>
            <a:spLocks noChangeArrowheads="1" noChangeShapeType="1" noTextEdit="1"/>
          </p:cNvSpPr>
          <p:nvPr/>
        </p:nvSpPr>
        <p:spPr bwMode="auto">
          <a:xfrm>
            <a:off x="2438402" y="0"/>
            <a:ext cx="7965017" cy="7620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236"/>
              </a:avLst>
            </a:prstTxWarp>
          </a:bodyPr>
          <a:lstStyle/>
          <a:p>
            <a:pPr algn="ctr"/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9716" name="Picture 31" descr="people00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962651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228600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9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603377"/>
            <a:ext cx="79248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 Box 11"/>
          <p:cNvSpPr txBox="1">
            <a:spLocks noChangeArrowheads="1"/>
          </p:cNvSpPr>
          <p:nvPr/>
        </p:nvSpPr>
        <p:spPr bwMode="auto">
          <a:xfrm flipH="1">
            <a:off x="9448800" y="7010401"/>
            <a:ext cx="1117600" cy="1025921"/>
          </a:xfrm>
          <a:prstGeom prst="rect">
            <a:avLst/>
          </a:prstGeom>
          <a:solidFill>
            <a:srgbClr val="FFCCFF"/>
          </a:solidFill>
          <a:ln w="38100" cmpd="dbl">
            <a:solidFill>
              <a:srgbClr val="FFCCFF"/>
            </a:solidFill>
            <a:prstDash val="sysDot"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59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8121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164" fill="hold"/>
                                        <p:tgtEl>
                                          <p:spTgt spid="54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4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83062" fill="hold"/>
                                        <p:tgtEl>
                                          <p:spTgt spid="54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6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76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89"/>
                </p:tgtEl>
              </p:cMediaNode>
            </p:audio>
          </p:childTnLst>
        </p:cTn>
      </p:par>
    </p:tnLst>
    <p:bldLst>
      <p:bldP spid="54275" grpId="0" animBg="1"/>
      <p:bldP spid="6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828800" y="838581"/>
            <a:ext cx="647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A. AXIT CLOHIĐRIC (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HCl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= 36,5)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792705" y="1416014"/>
            <a:ext cx="647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B. AXIT SUNFURIC (H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SO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4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1828800" y="1979668"/>
            <a:ext cx="36659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589A"/>
                </a:solidFill>
                <a:latin typeface="Times New Roman" pitchFamily="18" charset="0"/>
              </a:rPr>
              <a:t>I. </a:t>
            </a:r>
            <a:r>
              <a:rPr lang="en-US" sz="2800" b="1" i="1" dirty="0" err="1">
                <a:solidFill>
                  <a:srgbClr val="00589A"/>
                </a:solidFill>
                <a:latin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00589A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589A"/>
                </a:solidFill>
                <a:latin typeface="Times New Roman" pitchFamily="18" charset="0"/>
              </a:rPr>
              <a:t>chất</a:t>
            </a:r>
            <a:r>
              <a:rPr lang="en-US" sz="2800" b="1" i="1" dirty="0">
                <a:solidFill>
                  <a:srgbClr val="00589A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589A"/>
                </a:solidFill>
                <a:latin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00589A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589A"/>
                </a:solidFill>
                <a:latin typeface="Times New Roman" pitchFamily="18" charset="0"/>
              </a:rPr>
              <a:t>lí</a:t>
            </a:r>
            <a:r>
              <a:rPr lang="en-US" sz="2800" b="1" i="1" dirty="0">
                <a:solidFill>
                  <a:srgbClr val="00589A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1985856" y="2690683"/>
            <a:ext cx="47244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</a:rPr>
              <a:t> 	Dung </a:t>
            </a:r>
            <a:r>
              <a:rPr lang="en-US" sz="2800" b="1" dirty="0" err="1">
                <a:latin typeface="Times New Roman" pitchFamily="18" charset="0"/>
              </a:rPr>
              <a:t>dịch</a:t>
            </a:r>
            <a:r>
              <a:rPr lang="en-US" sz="2800" b="1" dirty="0">
                <a:latin typeface="Times New Roman" pitchFamily="18" charset="0"/>
              </a:rPr>
              <a:t>  H</a:t>
            </a:r>
            <a:r>
              <a:rPr lang="en-US" sz="2800" b="1" baseline="-25000" dirty="0">
                <a:latin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</a:rPr>
              <a:t>SO</a:t>
            </a:r>
            <a:r>
              <a:rPr lang="en-US" sz="2800" b="1" baseline="-25000" dirty="0">
                <a:latin typeface="Times New Roman" pitchFamily="18" charset="0"/>
              </a:rPr>
              <a:t>4 </a:t>
            </a:r>
            <a:r>
              <a:rPr lang="en-US" sz="2800" b="1" dirty="0" err="1">
                <a:latin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lỏng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sánh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màu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nặng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gấp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</a:rPr>
              <a:t> bay </a:t>
            </a:r>
            <a:r>
              <a:rPr lang="en-US" sz="2800" b="1" dirty="0" err="1">
                <a:latin typeface="Times New Roman" pitchFamily="18" charset="0"/>
              </a:rPr>
              <a:t>hơi</a:t>
            </a:r>
            <a:r>
              <a:rPr lang="en-US" sz="2800" b="1" dirty="0">
                <a:latin typeface="Times New Roman" pitchFamily="18" charset="0"/>
              </a:rPr>
              <a:t>, tan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toả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nhiệt</a:t>
            </a:r>
            <a:r>
              <a:rPr lang="en-US" sz="2800" b="1" dirty="0">
                <a:latin typeface="Times New Roman" pitchFamily="18" charset="0"/>
              </a:rPr>
              <a:t>.</a:t>
            </a:r>
            <a:endParaRPr lang="en-US" sz="2800" b="1" baseline="30000" dirty="0">
              <a:latin typeface="Times New Roman" pitchFamily="18" charset="0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1792705" y="2241279"/>
            <a:ext cx="685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84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6000" b="1" i="1" dirty="0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</a:t>
            </a:r>
          </a:p>
        </p:txBody>
      </p:sp>
      <p:pic>
        <p:nvPicPr>
          <p:cNvPr id="14" name="Picture 4" descr="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066542"/>
            <a:ext cx="3581400" cy="38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6">
            <a:extLst>
              <a:ext uri="{FF2B5EF4-FFF2-40B4-BE49-F238E27FC236}">
                <a16:creationId xmlns:a16="http://schemas.microsoft.com/office/drawing/2014/main" id="{CD917BAB-9E53-4B94-AC66-93795C4FD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84" y="-100552"/>
            <a:ext cx="9144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</p:spTree>
    <p:extLst>
      <p:ext uri="{BB962C8B-B14F-4D97-AF65-F5344CB8AC3E}">
        <p14:creationId xmlns:p14="http://schemas.microsoft.com/office/powerpoint/2010/main" val="232989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9463" grpId="0"/>
      <p:bldP spid="19464" grpId="0"/>
      <p:bldP spid="19467" grpId="0"/>
      <p:bldP spid="19468" grpId="0"/>
      <p:bldP spid="19468" grpId="1"/>
      <p:bldP spid="1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89DD-4D79-415C-B05E-4033EB3F9B5B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2800" y="422564"/>
            <a:ext cx="7031978" cy="838200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loãng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sunfuric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171700" y="1844241"/>
            <a:ext cx="57219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32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32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143992" y="2897696"/>
            <a:ext cx="57496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32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32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2362200" y="503526"/>
            <a:ext cx="822162" cy="4572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5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6151" grpId="0"/>
      <p:bldP spid="6152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4297364" y="4330700"/>
            <a:ext cx="1468437" cy="1608138"/>
            <a:chOff x="4080" y="2544"/>
            <a:chExt cx="925" cy="1013"/>
          </a:xfrm>
        </p:grpSpPr>
        <p:sp>
          <p:nvSpPr>
            <p:cNvPr id="14436" name="AutoShape 3"/>
            <p:cNvSpPr>
              <a:spLocks noChangeArrowheads="1"/>
            </p:cNvSpPr>
            <p:nvPr/>
          </p:nvSpPr>
          <p:spPr bwMode="auto">
            <a:xfrm>
              <a:off x="4137" y="2549"/>
              <a:ext cx="816" cy="1008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37" name="AutoShape 4"/>
            <p:cNvSpPr>
              <a:spLocks noChangeArrowheads="1"/>
            </p:cNvSpPr>
            <p:nvPr/>
          </p:nvSpPr>
          <p:spPr bwMode="auto">
            <a:xfrm>
              <a:off x="4080" y="2544"/>
              <a:ext cx="925" cy="223"/>
            </a:xfrm>
            <a:prstGeom prst="flowChartManualOperat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38" name="Rectangle 5"/>
            <p:cNvSpPr>
              <a:spLocks noChangeArrowheads="1"/>
            </p:cNvSpPr>
            <p:nvPr/>
          </p:nvSpPr>
          <p:spPr bwMode="auto">
            <a:xfrm>
              <a:off x="4150" y="2574"/>
              <a:ext cx="794" cy="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403725" y="4848225"/>
            <a:ext cx="1270000" cy="1085850"/>
            <a:chOff x="3552" y="1056"/>
            <a:chExt cx="800" cy="684"/>
          </a:xfrm>
        </p:grpSpPr>
        <p:sp>
          <p:nvSpPr>
            <p:cNvPr id="14434" name="Rectangle 7"/>
            <p:cNvSpPr>
              <a:spLocks noChangeArrowheads="1"/>
            </p:cNvSpPr>
            <p:nvPr/>
          </p:nvSpPr>
          <p:spPr bwMode="auto">
            <a:xfrm>
              <a:off x="3552" y="1056"/>
              <a:ext cx="800" cy="2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35" name="AutoShape 8"/>
            <p:cNvSpPr>
              <a:spLocks noChangeArrowheads="1"/>
            </p:cNvSpPr>
            <p:nvPr/>
          </p:nvSpPr>
          <p:spPr bwMode="auto">
            <a:xfrm>
              <a:off x="3552" y="1152"/>
              <a:ext cx="798" cy="588"/>
            </a:xfrm>
            <a:prstGeom prst="flowChartAlternateProcess">
              <a:avLst/>
            </a:prstGeom>
            <a:gradFill rotWithShape="1">
              <a:gsLst>
                <a:gs pos="0">
                  <a:srgbClr val="CCECFF"/>
                </a:gs>
                <a:gs pos="100000">
                  <a:srgbClr val="99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340" name="Group 9"/>
          <p:cNvGrpSpPr>
            <a:grpSpLocks/>
          </p:cNvGrpSpPr>
          <p:nvPr/>
        </p:nvGrpSpPr>
        <p:grpSpPr bwMode="auto">
          <a:xfrm>
            <a:off x="4394200" y="5153025"/>
            <a:ext cx="1270000" cy="781050"/>
            <a:chOff x="3552" y="1056"/>
            <a:chExt cx="800" cy="684"/>
          </a:xfrm>
        </p:grpSpPr>
        <p:sp>
          <p:nvSpPr>
            <p:cNvPr id="14432" name="Rectangle 10"/>
            <p:cNvSpPr>
              <a:spLocks noChangeArrowheads="1"/>
            </p:cNvSpPr>
            <p:nvPr/>
          </p:nvSpPr>
          <p:spPr bwMode="auto">
            <a:xfrm>
              <a:off x="3552" y="1056"/>
              <a:ext cx="800" cy="2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33" name="AutoShape 11"/>
            <p:cNvSpPr>
              <a:spLocks noChangeArrowheads="1"/>
            </p:cNvSpPr>
            <p:nvPr/>
          </p:nvSpPr>
          <p:spPr bwMode="auto">
            <a:xfrm>
              <a:off x="3552" y="1152"/>
              <a:ext cx="798" cy="588"/>
            </a:xfrm>
            <a:prstGeom prst="flowChartAlternateProcess">
              <a:avLst/>
            </a:prstGeom>
            <a:gradFill rotWithShape="1">
              <a:gsLst>
                <a:gs pos="0">
                  <a:srgbClr val="CCECFF"/>
                </a:gs>
                <a:gs pos="100000">
                  <a:srgbClr val="99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4341" name="Line 12"/>
          <p:cNvSpPr>
            <a:spLocks noChangeShapeType="1"/>
          </p:cNvSpPr>
          <p:nvPr/>
        </p:nvSpPr>
        <p:spPr bwMode="auto">
          <a:xfrm>
            <a:off x="5170488" y="47672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2" name="Line 13"/>
          <p:cNvSpPr>
            <a:spLocks noChangeShapeType="1"/>
          </p:cNvSpPr>
          <p:nvPr/>
        </p:nvSpPr>
        <p:spPr bwMode="auto">
          <a:xfrm>
            <a:off x="5189538" y="50339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1502" name="Line 14"/>
          <p:cNvSpPr>
            <a:spLocks noChangeShapeType="1"/>
          </p:cNvSpPr>
          <p:nvPr/>
        </p:nvSpPr>
        <p:spPr bwMode="auto">
          <a:xfrm>
            <a:off x="4546600" y="4767263"/>
            <a:ext cx="319088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4" name="Line 15"/>
          <p:cNvSpPr>
            <a:spLocks noChangeShapeType="1"/>
          </p:cNvSpPr>
          <p:nvPr/>
        </p:nvSpPr>
        <p:spPr bwMode="auto">
          <a:xfrm>
            <a:off x="5018088" y="49387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5" name="Line 16"/>
          <p:cNvSpPr>
            <a:spLocks noChangeShapeType="1"/>
          </p:cNvSpPr>
          <p:nvPr/>
        </p:nvSpPr>
        <p:spPr bwMode="auto">
          <a:xfrm>
            <a:off x="4713288" y="50339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6" name="Line 17"/>
          <p:cNvSpPr>
            <a:spLocks noChangeShapeType="1"/>
          </p:cNvSpPr>
          <p:nvPr/>
        </p:nvSpPr>
        <p:spPr bwMode="auto">
          <a:xfrm>
            <a:off x="4484688" y="51482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7" name="Line 18"/>
          <p:cNvSpPr>
            <a:spLocks noChangeShapeType="1"/>
          </p:cNvSpPr>
          <p:nvPr/>
        </p:nvSpPr>
        <p:spPr bwMode="auto">
          <a:xfrm>
            <a:off x="5170488" y="5243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8" name="Line 19"/>
          <p:cNvSpPr>
            <a:spLocks noChangeShapeType="1"/>
          </p:cNvSpPr>
          <p:nvPr/>
        </p:nvSpPr>
        <p:spPr bwMode="auto">
          <a:xfrm>
            <a:off x="4656138" y="5243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9" name="Line 20"/>
          <p:cNvSpPr>
            <a:spLocks noChangeShapeType="1"/>
          </p:cNvSpPr>
          <p:nvPr/>
        </p:nvSpPr>
        <p:spPr bwMode="auto">
          <a:xfrm>
            <a:off x="4903788" y="53006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0" name="Line 21"/>
          <p:cNvSpPr>
            <a:spLocks noChangeShapeType="1"/>
          </p:cNvSpPr>
          <p:nvPr/>
        </p:nvSpPr>
        <p:spPr bwMode="auto">
          <a:xfrm>
            <a:off x="4560888" y="49196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1" name="Line 22"/>
          <p:cNvSpPr>
            <a:spLocks noChangeShapeType="1"/>
          </p:cNvSpPr>
          <p:nvPr/>
        </p:nvSpPr>
        <p:spPr bwMode="auto">
          <a:xfrm>
            <a:off x="5189538" y="5243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2" name="Line 23"/>
          <p:cNvSpPr>
            <a:spLocks noChangeShapeType="1"/>
          </p:cNvSpPr>
          <p:nvPr/>
        </p:nvSpPr>
        <p:spPr bwMode="auto">
          <a:xfrm>
            <a:off x="5208588" y="55102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3" name="Line 24"/>
          <p:cNvSpPr>
            <a:spLocks noChangeShapeType="1"/>
          </p:cNvSpPr>
          <p:nvPr/>
        </p:nvSpPr>
        <p:spPr bwMode="auto">
          <a:xfrm>
            <a:off x="4579938" y="5243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4" name="Line 25"/>
          <p:cNvSpPr>
            <a:spLocks noChangeShapeType="1"/>
          </p:cNvSpPr>
          <p:nvPr/>
        </p:nvSpPr>
        <p:spPr bwMode="auto">
          <a:xfrm>
            <a:off x="5037138" y="54149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5" name="Line 26"/>
          <p:cNvSpPr>
            <a:spLocks noChangeShapeType="1"/>
          </p:cNvSpPr>
          <p:nvPr/>
        </p:nvSpPr>
        <p:spPr bwMode="auto">
          <a:xfrm>
            <a:off x="4732338" y="55102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6" name="Line 27"/>
          <p:cNvSpPr>
            <a:spLocks noChangeShapeType="1"/>
          </p:cNvSpPr>
          <p:nvPr/>
        </p:nvSpPr>
        <p:spPr bwMode="auto">
          <a:xfrm>
            <a:off x="4960938" y="5624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7" name="Line 28"/>
          <p:cNvSpPr>
            <a:spLocks noChangeShapeType="1"/>
          </p:cNvSpPr>
          <p:nvPr/>
        </p:nvSpPr>
        <p:spPr bwMode="auto">
          <a:xfrm>
            <a:off x="4503738" y="5624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8" name="Line 29"/>
          <p:cNvSpPr>
            <a:spLocks noChangeShapeType="1"/>
          </p:cNvSpPr>
          <p:nvPr/>
        </p:nvSpPr>
        <p:spPr bwMode="auto">
          <a:xfrm>
            <a:off x="5189538" y="57197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9" name="Line 30"/>
          <p:cNvSpPr>
            <a:spLocks noChangeShapeType="1"/>
          </p:cNvSpPr>
          <p:nvPr/>
        </p:nvSpPr>
        <p:spPr bwMode="auto">
          <a:xfrm>
            <a:off x="4675188" y="57197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60" name="Line 31"/>
          <p:cNvSpPr>
            <a:spLocks noChangeShapeType="1"/>
          </p:cNvSpPr>
          <p:nvPr/>
        </p:nvSpPr>
        <p:spPr bwMode="auto">
          <a:xfrm>
            <a:off x="4922838" y="58340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61" name="Line 32"/>
          <p:cNvSpPr>
            <a:spLocks noChangeShapeType="1"/>
          </p:cNvSpPr>
          <p:nvPr/>
        </p:nvSpPr>
        <p:spPr bwMode="auto">
          <a:xfrm>
            <a:off x="4579938" y="53959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91521" name="Picture 3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417">
            <a:off x="5094288" y="2649538"/>
            <a:ext cx="2438400" cy="14906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522" name="Picture 34" descr="Untitled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3"/>
          <a:stretch>
            <a:fillRect/>
          </a:stretch>
        </p:blipFill>
        <p:spPr bwMode="auto">
          <a:xfrm>
            <a:off x="7239000" y="4181475"/>
            <a:ext cx="32766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523" name="Oval 35"/>
          <p:cNvSpPr>
            <a:spLocks noChangeArrowheads="1"/>
          </p:cNvSpPr>
          <p:nvPr/>
        </p:nvSpPr>
        <p:spPr bwMode="auto">
          <a:xfrm>
            <a:off x="4699000" y="51641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36"/>
          <p:cNvGrpSpPr>
            <a:grpSpLocks/>
          </p:cNvGrpSpPr>
          <p:nvPr/>
        </p:nvGrpSpPr>
        <p:grpSpPr bwMode="auto">
          <a:xfrm rot="10800000">
            <a:off x="4699000" y="4478338"/>
            <a:ext cx="152400" cy="609600"/>
            <a:chOff x="4752" y="1296"/>
            <a:chExt cx="192" cy="576"/>
          </a:xfrm>
        </p:grpSpPr>
        <p:sp>
          <p:nvSpPr>
            <p:cNvPr id="14430" name="AutoShape 37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31" name="Oval 38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 rot="10800000">
            <a:off x="4394200" y="4630738"/>
            <a:ext cx="304800" cy="762000"/>
            <a:chOff x="4752" y="1296"/>
            <a:chExt cx="192" cy="576"/>
          </a:xfrm>
        </p:grpSpPr>
        <p:sp>
          <p:nvSpPr>
            <p:cNvPr id="14428" name="AutoShape 40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CCECFF">
                    <a:alpha val="70000"/>
                  </a:srgbClr>
                </a:gs>
                <a:gs pos="100000">
                  <a:srgbClr val="CCECFF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29" name="Oval 41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gradFill rotWithShape="1">
              <a:gsLst>
                <a:gs pos="0">
                  <a:srgbClr val="CCECFF">
                    <a:alpha val="70000"/>
                  </a:srgbClr>
                </a:gs>
                <a:gs pos="100000">
                  <a:srgbClr val="CCECFF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 rot="10800000">
            <a:off x="5308600" y="4478338"/>
            <a:ext cx="304800" cy="609600"/>
            <a:chOff x="4752" y="1296"/>
            <a:chExt cx="192" cy="576"/>
          </a:xfrm>
        </p:grpSpPr>
        <p:sp>
          <p:nvSpPr>
            <p:cNvPr id="14426" name="AutoShape 43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27" name="Oval 44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45"/>
          <p:cNvGrpSpPr>
            <a:grpSpLocks/>
          </p:cNvGrpSpPr>
          <p:nvPr/>
        </p:nvGrpSpPr>
        <p:grpSpPr bwMode="auto">
          <a:xfrm rot="3624343">
            <a:off x="5651500" y="3678238"/>
            <a:ext cx="228600" cy="914400"/>
            <a:chOff x="4752" y="1296"/>
            <a:chExt cx="192" cy="576"/>
          </a:xfrm>
        </p:grpSpPr>
        <p:sp>
          <p:nvSpPr>
            <p:cNvPr id="14424" name="AutoShape 46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25" name="Oval 47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48"/>
          <p:cNvGrpSpPr>
            <a:grpSpLocks/>
          </p:cNvGrpSpPr>
          <p:nvPr/>
        </p:nvGrpSpPr>
        <p:grpSpPr bwMode="auto">
          <a:xfrm rot="7784290">
            <a:off x="6375400" y="4021138"/>
            <a:ext cx="304800" cy="685800"/>
            <a:chOff x="4752" y="1296"/>
            <a:chExt cx="192" cy="576"/>
          </a:xfrm>
        </p:grpSpPr>
        <p:sp>
          <p:nvSpPr>
            <p:cNvPr id="14422" name="AutoShape 49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23" name="Oval 50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51"/>
          <p:cNvGrpSpPr>
            <a:grpSpLocks/>
          </p:cNvGrpSpPr>
          <p:nvPr/>
        </p:nvGrpSpPr>
        <p:grpSpPr bwMode="auto">
          <a:xfrm rot="4836707">
            <a:off x="6413500" y="3595688"/>
            <a:ext cx="152400" cy="533400"/>
            <a:chOff x="4752" y="1296"/>
            <a:chExt cx="192" cy="576"/>
          </a:xfrm>
        </p:grpSpPr>
        <p:sp>
          <p:nvSpPr>
            <p:cNvPr id="14420" name="AutoShape 52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21" name="Oval 53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 rot="9440696">
            <a:off x="5994400" y="4322763"/>
            <a:ext cx="152400" cy="381000"/>
            <a:chOff x="4752" y="1296"/>
            <a:chExt cx="192" cy="576"/>
          </a:xfrm>
        </p:grpSpPr>
        <p:sp>
          <p:nvSpPr>
            <p:cNvPr id="14418" name="AutoShape 55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19" name="Oval 56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57"/>
          <p:cNvGrpSpPr>
            <a:grpSpLocks/>
          </p:cNvGrpSpPr>
          <p:nvPr/>
        </p:nvGrpSpPr>
        <p:grpSpPr bwMode="auto">
          <a:xfrm rot="-337055">
            <a:off x="4699000" y="3716338"/>
            <a:ext cx="228600" cy="685800"/>
            <a:chOff x="4752" y="1296"/>
            <a:chExt cx="192" cy="576"/>
          </a:xfrm>
        </p:grpSpPr>
        <p:sp>
          <p:nvSpPr>
            <p:cNvPr id="14416" name="AutoShape 58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17" name="Oval 59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60"/>
          <p:cNvGrpSpPr>
            <a:grpSpLocks/>
          </p:cNvGrpSpPr>
          <p:nvPr/>
        </p:nvGrpSpPr>
        <p:grpSpPr bwMode="auto">
          <a:xfrm rot="-1482318">
            <a:off x="4318000" y="3792538"/>
            <a:ext cx="228600" cy="685800"/>
            <a:chOff x="4752" y="1296"/>
            <a:chExt cx="192" cy="576"/>
          </a:xfrm>
        </p:grpSpPr>
        <p:sp>
          <p:nvSpPr>
            <p:cNvPr id="14414" name="AutoShape 61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15" name="Oval 62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63"/>
          <p:cNvGrpSpPr>
            <a:grpSpLocks/>
          </p:cNvGrpSpPr>
          <p:nvPr/>
        </p:nvGrpSpPr>
        <p:grpSpPr bwMode="auto">
          <a:xfrm rot="-1669460">
            <a:off x="4318000" y="3030538"/>
            <a:ext cx="228600" cy="685800"/>
            <a:chOff x="4752" y="1296"/>
            <a:chExt cx="192" cy="576"/>
          </a:xfrm>
        </p:grpSpPr>
        <p:sp>
          <p:nvSpPr>
            <p:cNvPr id="14412" name="AutoShape 64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13" name="Oval 65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66"/>
          <p:cNvGrpSpPr>
            <a:grpSpLocks/>
          </p:cNvGrpSpPr>
          <p:nvPr/>
        </p:nvGrpSpPr>
        <p:grpSpPr bwMode="auto">
          <a:xfrm rot="-5589389">
            <a:off x="3673475" y="3598863"/>
            <a:ext cx="147638" cy="531812"/>
            <a:chOff x="4752" y="1296"/>
            <a:chExt cx="192" cy="576"/>
          </a:xfrm>
        </p:grpSpPr>
        <p:sp>
          <p:nvSpPr>
            <p:cNvPr id="14410" name="AutoShape 67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11" name="Oval 68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69"/>
          <p:cNvGrpSpPr>
            <a:grpSpLocks/>
          </p:cNvGrpSpPr>
          <p:nvPr/>
        </p:nvGrpSpPr>
        <p:grpSpPr bwMode="auto">
          <a:xfrm rot="-3120751">
            <a:off x="3944938" y="2549525"/>
            <a:ext cx="152400" cy="457200"/>
            <a:chOff x="4752" y="1296"/>
            <a:chExt cx="192" cy="576"/>
          </a:xfrm>
        </p:grpSpPr>
        <p:sp>
          <p:nvSpPr>
            <p:cNvPr id="14408" name="AutoShape 70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09" name="Oval 71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72"/>
          <p:cNvGrpSpPr>
            <a:grpSpLocks/>
          </p:cNvGrpSpPr>
          <p:nvPr/>
        </p:nvGrpSpPr>
        <p:grpSpPr bwMode="auto">
          <a:xfrm rot="-3800079">
            <a:off x="3754438" y="3186113"/>
            <a:ext cx="152400" cy="381000"/>
            <a:chOff x="4752" y="1296"/>
            <a:chExt cx="192" cy="576"/>
          </a:xfrm>
        </p:grpSpPr>
        <p:sp>
          <p:nvSpPr>
            <p:cNvPr id="14406" name="AutoShape 73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07" name="Oval 74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75"/>
          <p:cNvGrpSpPr>
            <a:grpSpLocks/>
          </p:cNvGrpSpPr>
          <p:nvPr/>
        </p:nvGrpSpPr>
        <p:grpSpPr bwMode="auto">
          <a:xfrm rot="-8106574">
            <a:off x="3746500" y="4135438"/>
            <a:ext cx="152400" cy="381000"/>
            <a:chOff x="4752" y="1296"/>
            <a:chExt cx="192" cy="576"/>
          </a:xfrm>
        </p:grpSpPr>
        <p:sp>
          <p:nvSpPr>
            <p:cNvPr id="14404" name="AutoShape 76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05" name="Oval 77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91566" name="Text Box 78"/>
          <p:cNvSpPr txBox="1">
            <a:spLocks noChangeArrowheads="1"/>
          </p:cNvSpPr>
          <p:nvPr/>
        </p:nvSpPr>
        <p:spPr bwMode="auto">
          <a:xfrm>
            <a:off x="7366000" y="3319464"/>
            <a:ext cx="914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5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sz="2500" b="1" baseline="-250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en-US" sz="25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O</a:t>
            </a:r>
          </a:p>
        </p:txBody>
      </p:sp>
      <p:grpSp>
        <p:nvGrpSpPr>
          <p:cNvPr id="19" name="Group 79"/>
          <p:cNvGrpSpPr>
            <a:grpSpLocks/>
          </p:cNvGrpSpPr>
          <p:nvPr/>
        </p:nvGrpSpPr>
        <p:grpSpPr bwMode="auto">
          <a:xfrm>
            <a:off x="8051800" y="990600"/>
            <a:ext cx="635000" cy="2209800"/>
            <a:chOff x="4067" y="441"/>
            <a:chExt cx="400" cy="1392"/>
          </a:xfrm>
        </p:grpSpPr>
        <p:pic>
          <p:nvPicPr>
            <p:cNvPr id="14402" name="Picture 8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" y="441"/>
              <a:ext cx="400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03" name="AutoShape 81"/>
            <p:cNvSpPr>
              <a:spLocks noChangeArrowheads="1"/>
            </p:cNvSpPr>
            <p:nvPr/>
          </p:nvSpPr>
          <p:spPr bwMode="auto">
            <a:xfrm>
              <a:off x="4176" y="1296"/>
              <a:ext cx="192" cy="445"/>
            </a:xfrm>
            <a:prstGeom prst="flowChartAlternateProcess">
              <a:avLst/>
            </a:prstGeom>
            <a:gradFill rotWithShape="1">
              <a:gsLst>
                <a:gs pos="0">
                  <a:srgbClr val="CCECFF">
                    <a:alpha val="81000"/>
                  </a:srgbClr>
                </a:gs>
                <a:gs pos="100000">
                  <a:srgbClr val="99CCFF">
                    <a:alpha val="84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91570" name="Oval 82"/>
          <p:cNvSpPr>
            <a:spLocks noChangeArrowheads="1"/>
          </p:cNvSpPr>
          <p:nvPr/>
        </p:nvSpPr>
        <p:spPr bwMode="auto">
          <a:xfrm>
            <a:off x="5156200" y="48593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71" name="Oval 83"/>
          <p:cNvSpPr>
            <a:spLocks noChangeArrowheads="1"/>
          </p:cNvSpPr>
          <p:nvPr/>
        </p:nvSpPr>
        <p:spPr bwMode="auto">
          <a:xfrm>
            <a:off x="5232400" y="5011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72" name="Oval 84"/>
          <p:cNvSpPr>
            <a:spLocks noChangeArrowheads="1"/>
          </p:cNvSpPr>
          <p:nvPr/>
        </p:nvSpPr>
        <p:spPr bwMode="auto">
          <a:xfrm>
            <a:off x="5003800" y="5105400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73" name="Oval 85"/>
          <p:cNvSpPr>
            <a:spLocks noChangeArrowheads="1"/>
          </p:cNvSpPr>
          <p:nvPr/>
        </p:nvSpPr>
        <p:spPr bwMode="auto">
          <a:xfrm>
            <a:off x="5156200" y="52403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74" name="Oval 86"/>
          <p:cNvSpPr>
            <a:spLocks noChangeArrowheads="1"/>
          </p:cNvSpPr>
          <p:nvPr/>
        </p:nvSpPr>
        <p:spPr bwMode="auto">
          <a:xfrm>
            <a:off x="5384800" y="51641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75" name="Oval 87"/>
          <p:cNvSpPr>
            <a:spLocks noChangeArrowheads="1"/>
          </p:cNvSpPr>
          <p:nvPr/>
        </p:nvSpPr>
        <p:spPr bwMode="auto">
          <a:xfrm>
            <a:off x="5003800" y="52403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76" name="Oval 88"/>
          <p:cNvSpPr>
            <a:spLocks noChangeArrowheads="1"/>
          </p:cNvSpPr>
          <p:nvPr/>
        </p:nvSpPr>
        <p:spPr bwMode="auto">
          <a:xfrm>
            <a:off x="5003800" y="52403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77" name="Oval 89"/>
          <p:cNvSpPr>
            <a:spLocks noChangeArrowheads="1"/>
          </p:cNvSpPr>
          <p:nvPr/>
        </p:nvSpPr>
        <p:spPr bwMode="auto">
          <a:xfrm>
            <a:off x="5232400" y="51641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78" name="Oval 90"/>
          <p:cNvSpPr>
            <a:spLocks noChangeArrowheads="1"/>
          </p:cNvSpPr>
          <p:nvPr/>
        </p:nvSpPr>
        <p:spPr bwMode="auto">
          <a:xfrm>
            <a:off x="5308600" y="53927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390" name="Line 91"/>
          <p:cNvSpPr>
            <a:spLocks noChangeShapeType="1"/>
          </p:cNvSpPr>
          <p:nvPr/>
        </p:nvSpPr>
        <p:spPr bwMode="auto">
          <a:xfrm>
            <a:off x="5080000" y="4189413"/>
            <a:ext cx="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91" name="Line 92"/>
          <p:cNvSpPr>
            <a:spLocks noChangeShapeType="1"/>
          </p:cNvSpPr>
          <p:nvPr/>
        </p:nvSpPr>
        <p:spPr bwMode="auto">
          <a:xfrm>
            <a:off x="5099050" y="4398964"/>
            <a:ext cx="152400" cy="412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1581" name="AutoShape 93"/>
          <p:cNvSpPr>
            <a:spLocks noChangeArrowheads="1"/>
          </p:cNvSpPr>
          <p:nvPr/>
        </p:nvSpPr>
        <p:spPr bwMode="auto">
          <a:xfrm rot="9711556">
            <a:off x="5084763" y="3573464"/>
            <a:ext cx="1916112" cy="85725"/>
          </a:xfrm>
          <a:prstGeom prst="flowChartManualInput">
            <a:avLst/>
          </a:prstGeom>
          <a:gradFill rotWithShape="1">
            <a:gsLst>
              <a:gs pos="0">
                <a:srgbClr val="99CCFF"/>
              </a:gs>
              <a:gs pos="100000">
                <a:srgbClr val="CCE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82" name="Text Box 94"/>
          <p:cNvSpPr txBox="1">
            <a:spLocks noChangeArrowheads="1"/>
          </p:cNvSpPr>
          <p:nvPr/>
        </p:nvSpPr>
        <p:spPr bwMode="auto">
          <a:xfrm>
            <a:off x="4254500" y="1866900"/>
            <a:ext cx="152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Gây bỏng</a:t>
            </a:r>
          </a:p>
        </p:txBody>
      </p:sp>
      <p:sp>
        <p:nvSpPr>
          <p:cNvPr id="191583" name="Oval 95"/>
          <p:cNvSpPr>
            <a:spLocks noChangeArrowheads="1"/>
          </p:cNvSpPr>
          <p:nvPr/>
        </p:nvSpPr>
        <p:spPr bwMode="auto">
          <a:xfrm>
            <a:off x="4775200" y="5410200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84" name="Oval 96"/>
          <p:cNvSpPr>
            <a:spLocks noChangeArrowheads="1"/>
          </p:cNvSpPr>
          <p:nvPr/>
        </p:nvSpPr>
        <p:spPr bwMode="auto">
          <a:xfrm>
            <a:off x="4851400" y="5257800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396" name="Line 97"/>
          <p:cNvSpPr>
            <a:spLocks noChangeShapeType="1"/>
          </p:cNvSpPr>
          <p:nvPr/>
        </p:nvSpPr>
        <p:spPr bwMode="auto">
          <a:xfrm>
            <a:off x="4941888" y="51482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1586" name="AutoShape 98"/>
          <p:cNvSpPr>
            <a:spLocks noChangeArrowheads="1"/>
          </p:cNvSpPr>
          <p:nvPr/>
        </p:nvSpPr>
        <p:spPr bwMode="auto">
          <a:xfrm rot="5601987">
            <a:off x="4206875" y="4713288"/>
            <a:ext cx="2000250" cy="304800"/>
          </a:xfrm>
          <a:prstGeom prst="flowChartPunchedTape">
            <a:avLst/>
          </a:prstGeom>
          <a:gradFill rotWithShape="1">
            <a:gsLst>
              <a:gs pos="0">
                <a:srgbClr val="99CCFF"/>
              </a:gs>
              <a:gs pos="100000">
                <a:srgbClr val="CCE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398" name="Text Box 99"/>
          <p:cNvSpPr txBox="1">
            <a:spLocks noChangeArrowheads="1"/>
          </p:cNvSpPr>
          <p:nvPr/>
        </p:nvSpPr>
        <p:spPr bwMode="auto">
          <a:xfrm>
            <a:off x="4415235" y="5991464"/>
            <a:ext cx="14819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sz="2000" b="1" baseline="-25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SO</a:t>
            </a:r>
            <a:r>
              <a:rPr lang="en-US" sz="2000" b="1" baseline="-25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4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</a:rPr>
              <a:t>đặc</a:t>
            </a:r>
            <a:r>
              <a:rPr lang="en-US" sz="2000" b="1" baseline="-25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14399" name="Picture 100" descr="h2so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00" name="AutoShape 101"/>
          <p:cNvSpPr>
            <a:spLocks noChangeArrowheads="1"/>
          </p:cNvSpPr>
          <p:nvPr/>
        </p:nvSpPr>
        <p:spPr bwMode="auto">
          <a:xfrm>
            <a:off x="3352800" y="152400"/>
            <a:ext cx="4572000" cy="990600"/>
          </a:xfrm>
          <a:prstGeom prst="flowChartTerminator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FF0000"/>
                </a:solidFill>
                <a:latin typeface="Times New Roman" pitchFamily="18" charset="0"/>
              </a:rPr>
              <a:t>CẨN THẬN ! </a:t>
            </a:r>
          </a:p>
        </p:txBody>
      </p:sp>
    </p:spTree>
    <p:extLst>
      <p:ext uri="{BB962C8B-B14F-4D97-AF65-F5344CB8AC3E}">
        <p14:creationId xmlns:p14="http://schemas.microsoft.com/office/powerpoint/2010/main" val="2295624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1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0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2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91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91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4" dur="1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19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9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4" dur="2000" fill="hold"/>
                                        <p:tgtEl>
                                          <p:spTgt spid="19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2000" fill="hold"/>
                                        <p:tgtEl>
                                          <p:spTgt spid="19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6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2000" fill="hold"/>
                                        <p:tgtEl>
                                          <p:spTgt spid="191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2000" fill="hold"/>
                                        <p:tgtEl>
                                          <p:spTgt spid="191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2000" fill="hold"/>
                                        <p:tgtEl>
                                          <p:spTgt spid="191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000" fill="hold"/>
                                        <p:tgtEl>
                                          <p:spTgt spid="191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2000" fill="hold"/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2000" fill="hold"/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8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2000" fill="hold"/>
                                        <p:tgtEl>
                                          <p:spTgt spid="19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2000" fill="hold"/>
                                        <p:tgtEl>
                                          <p:spTgt spid="19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3" dur="2000"/>
                                        <p:tgtEl>
                                          <p:spTgt spid="191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2000" fill="hold"/>
                                        <p:tgtEl>
                                          <p:spTgt spid="191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2000" fill="hold"/>
                                        <p:tgtEl>
                                          <p:spTgt spid="191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2000" fill="hold"/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2000" fill="hold"/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4" dur="2000"/>
                                        <p:tgtEl>
                                          <p:spTgt spid="191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2000" fill="hold"/>
                                        <p:tgtEl>
                                          <p:spTgt spid="191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2000" fill="hold"/>
                                        <p:tgtEl>
                                          <p:spTgt spid="191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1" dur="2000"/>
                                        <p:tgtEl>
                                          <p:spTgt spid="191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2000" fill="hold"/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2000" fill="hold"/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0" dur="2000"/>
                                        <p:tgtEl>
                                          <p:spTgt spid="191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2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4" dur="1000" fill="hold"/>
                                        <p:tgtEl>
                                          <p:spTgt spid="1915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1000" fill="hold"/>
                                        <p:tgtEl>
                                          <p:spTgt spid="191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1000" fill="hold"/>
                                        <p:tgtEl>
                                          <p:spTgt spid="191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7" dur="1000"/>
                                        <p:tgtEl>
                                          <p:spTgt spid="191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02" grpId="0" animBg="1"/>
      <p:bldP spid="191523" grpId="0" animBg="1"/>
      <p:bldP spid="191523" grpId="1" animBg="1"/>
      <p:bldP spid="191566" grpId="0"/>
      <p:bldP spid="191570" grpId="0" animBg="1"/>
      <p:bldP spid="191571" grpId="0" animBg="1"/>
      <p:bldP spid="191572" grpId="0" animBg="1"/>
      <p:bldP spid="191573" grpId="0" animBg="1"/>
      <p:bldP spid="191574" grpId="0" animBg="1"/>
      <p:bldP spid="191574" grpId="1" animBg="1"/>
      <p:bldP spid="191575" grpId="0" animBg="1"/>
      <p:bldP spid="191576" grpId="0" animBg="1"/>
      <p:bldP spid="191576" grpId="1" animBg="1"/>
      <p:bldP spid="191577" grpId="0" animBg="1"/>
      <p:bldP spid="191578" grpId="0" animBg="1"/>
      <p:bldP spid="191578" grpId="1" animBg="1"/>
      <p:bldP spid="191581" grpId="0" animBg="1"/>
      <p:bldP spid="191582" grpId="0"/>
      <p:bldP spid="191583" grpId="0" animBg="1"/>
      <p:bldP spid="191584" grpId="0" animBg="1"/>
      <p:bldP spid="19158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s653636binguoijpg1332559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44" y="0"/>
            <a:ext cx="9089756" cy="553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2895600" y="5638800"/>
            <a:ext cx="64008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376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9144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1524000" y="228600"/>
            <a:ext cx="914400" cy="4572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2667000" y="76200"/>
            <a:ext cx="7543800" cy="68580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loãng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sunfuric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1981200" y="5029200"/>
            <a:ext cx="8229600" cy="1828800"/>
          </a:xfrm>
          <a:prstGeom prst="flowChartTerminator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32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7232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  <p:bldP spid="10244" grpId="0" animBg="1"/>
      <p:bldP spid="1024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098757" y="909102"/>
            <a:ext cx="647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A. AXIT CLOHIĐRIC( HCl = 36,5)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2098757" y="1539419"/>
            <a:ext cx="647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B. AXIT SUNFURIC( H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SO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4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2265947" y="2212445"/>
            <a:ext cx="36659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</a:rPr>
              <a:t>I.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</a:rPr>
              <a:t>chất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</a:rPr>
              <a:t>lí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2102768" y="4355641"/>
            <a:ext cx="798646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Chú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ý: </a:t>
            </a:r>
            <a:r>
              <a:rPr lang="en-US" sz="2800" b="1" dirty="0" err="1">
                <a:latin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pha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loãng</a:t>
            </a:r>
            <a:r>
              <a:rPr lang="en-US" sz="2800" b="1" dirty="0">
                <a:latin typeface="Times New Roman" pitchFamily="18" charset="0"/>
              </a:rPr>
              <a:t> dd H</a:t>
            </a:r>
            <a:r>
              <a:rPr lang="en-US" sz="2800" b="1" baseline="-25000" dirty="0">
                <a:latin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</a:rPr>
              <a:t>SO</a:t>
            </a:r>
            <a:r>
              <a:rPr lang="en-US" sz="2800" b="1" baseline="-25000" dirty="0">
                <a:latin typeface="Times New Roman" pitchFamily="18" charset="0"/>
              </a:rPr>
              <a:t>4 </a:t>
            </a:r>
            <a:r>
              <a:rPr lang="en-US" sz="2800" b="1" dirty="0">
                <a:latin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</a:rPr>
              <a:t>rót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axit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lọ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đựng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sẵn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rồi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khuấy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đều</a:t>
            </a:r>
            <a:r>
              <a:rPr lang="en-US" sz="2800" b="1" dirty="0">
                <a:latin typeface="Times New Roman" pitchFamily="18" charset="0"/>
              </a:rPr>
              <a:t> . </a:t>
            </a:r>
            <a:r>
              <a:rPr lang="en-US" sz="2800" b="1" dirty="0" err="1">
                <a:latin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ngược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lại</a:t>
            </a:r>
            <a:r>
              <a:rPr lang="en-US" sz="2800" b="1" dirty="0">
                <a:latin typeface="Times New Roman" pitchFamily="18" charset="0"/>
              </a:rPr>
              <a:t>.</a:t>
            </a:r>
            <a:endParaRPr lang="en-US" sz="2800" b="1" baseline="-25000" dirty="0">
              <a:latin typeface="Times New Roman" pitchFamily="18" charset="0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2023214" y="2829494"/>
            <a:ext cx="798646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</a:rPr>
              <a:t>    Dung </a:t>
            </a:r>
            <a:r>
              <a:rPr lang="en-US" sz="2800" b="1" dirty="0" err="1">
                <a:latin typeface="Times New Roman" pitchFamily="18" charset="0"/>
              </a:rPr>
              <a:t>dịch</a:t>
            </a:r>
            <a:r>
              <a:rPr lang="en-US" sz="2800" b="1" dirty="0">
                <a:latin typeface="Times New Roman" pitchFamily="18" charset="0"/>
              </a:rPr>
              <a:t>  H</a:t>
            </a:r>
            <a:r>
              <a:rPr lang="en-US" sz="2800" b="1" baseline="-25000" dirty="0">
                <a:latin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</a:rPr>
              <a:t>SO</a:t>
            </a:r>
            <a:r>
              <a:rPr lang="en-US" sz="2800" b="1" baseline="-25000" dirty="0">
                <a:latin typeface="Times New Roman" pitchFamily="18" charset="0"/>
              </a:rPr>
              <a:t>4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lỏng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sánh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màu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nặng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gấp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</a:rPr>
              <a:t> bay </a:t>
            </a:r>
            <a:r>
              <a:rPr lang="en-US" sz="2800" b="1" dirty="0" err="1">
                <a:latin typeface="Times New Roman" pitchFamily="18" charset="0"/>
              </a:rPr>
              <a:t>hơi</a:t>
            </a:r>
            <a:r>
              <a:rPr lang="en-US" sz="2800" b="1" dirty="0">
                <a:latin typeface="Times New Roman" pitchFamily="18" charset="0"/>
              </a:rPr>
              <a:t>, tan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toả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nhiệt</a:t>
            </a:r>
            <a:r>
              <a:rPr lang="en-US" sz="2800" b="1" dirty="0">
                <a:latin typeface="Times New Roman" pitchFamily="18" charset="0"/>
              </a:rPr>
              <a:t>.</a:t>
            </a:r>
            <a:endParaRPr lang="en-US" sz="2800" b="1" baseline="30000" dirty="0">
              <a:latin typeface="Times New Roman" pitchFamily="18" charset="0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1680314" y="2581511"/>
            <a:ext cx="685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84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800" b="1" i="1" dirty="0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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AD441380-AAC9-4609-A879-2C96BFF45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9931" y="23945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</p:spTree>
    <p:extLst>
      <p:ext uri="{BB962C8B-B14F-4D97-AF65-F5344CB8AC3E}">
        <p14:creationId xmlns:p14="http://schemas.microsoft.com/office/powerpoint/2010/main" val="269500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875562" y="1176754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II.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Tính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hoá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học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966801" y="697567"/>
            <a:ext cx="647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B. AXIT SUNFURIC( H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SO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4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1183983" y="1770282"/>
            <a:ext cx="85728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itchFamily="18" charset="0"/>
              </a:rPr>
              <a:t>      1. </a:t>
            </a:r>
            <a:r>
              <a:rPr lang="en-US" sz="3200" u="sng" dirty="0">
                <a:solidFill>
                  <a:srgbClr val="C00000"/>
                </a:solidFill>
                <a:latin typeface="Times New Roman" pitchFamily="18" charset="0"/>
              </a:rPr>
              <a:t>TCHH </a:t>
            </a:r>
            <a:r>
              <a:rPr lang="en-US" sz="3200" u="sng" dirty="0" err="1">
                <a:solidFill>
                  <a:srgbClr val="C00000"/>
                </a:solidFill>
                <a:latin typeface="Times New Roman" pitchFamily="18" charset="0"/>
              </a:rPr>
              <a:t>của</a:t>
            </a:r>
            <a:r>
              <a:rPr lang="en-US" sz="3200" u="sng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Times New Roman" pitchFamily="18" charset="0"/>
              </a:rPr>
              <a:t>dd</a:t>
            </a:r>
            <a:r>
              <a:rPr lang="en-US" sz="3200" u="sng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Times New Roman" pitchFamily="18" charset="0"/>
              </a:rPr>
              <a:t>axit</a:t>
            </a:r>
            <a:r>
              <a:rPr lang="en-US" sz="3200" u="sng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Times New Roman" pitchFamily="18" charset="0"/>
              </a:rPr>
              <a:t>sunfuric</a:t>
            </a:r>
            <a:r>
              <a:rPr lang="en-US" sz="3200" u="sng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Times New Roman" pitchFamily="18" charset="0"/>
              </a:rPr>
              <a:t>loãng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20497" name="Group 17"/>
          <p:cNvGrpSpPr>
            <a:grpSpLocks/>
          </p:cNvGrpSpPr>
          <p:nvPr/>
        </p:nvGrpSpPr>
        <p:grpSpPr bwMode="auto">
          <a:xfrm>
            <a:off x="2081101" y="2713038"/>
            <a:ext cx="8267700" cy="3570290"/>
            <a:chOff x="312" y="2314"/>
            <a:chExt cx="5208" cy="2249"/>
          </a:xfrm>
        </p:grpSpPr>
        <p:sp>
          <p:nvSpPr>
            <p:cNvPr id="20489" name="Rectangle 9"/>
            <p:cNvSpPr>
              <a:spLocks noChangeArrowheads="1"/>
            </p:cNvSpPr>
            <p:nvPr/>
          </p:nvSpPr>
          <p:spPr bwMode="auto">
            <a:xfrm>
              <a:off x="312" y="2314"/>
              <a:ext cx="5208" cy="2249"/>
            </a:xfrm>
            <a:prstGeom prst="rect">
              <a:avLst/>
            </a:prstGeom>
            <a:noFill/>
            <a:ln w="28575" cmpd="thinThick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457200" indent="-457200">
                <a:buFont typeface="Wingdings" pitchFamily="2" charset="2"/>
                <a:buChar char="Ø"/>
              </a:pPr>
              <a:r>
                <a:rPr lang="en-US" sz="2800" b="1" dirty="0">
                  <a:latin typeface="Times New Roman" pitchFamily="18" charset="0"/>
                </a:rPr>
                <a:t>Dung </a:t>
              </a:r>
              <a:r>
                <a:rPr lang="en-US" sz="2800" b="1" dirty="0" err="1">
                  <a:latin typeface="Times New Roman" pitchFamily="18" charset="0"/>
                </a:rPr>
                <a:t>dịch</a:t>
              </a:r>
              <a:r>
                <a:rPr lang="en-US" sz="2800" b="1" dirty="0">
                  <a:latin typeface="Times New Roman" pitchFamily="18" charset="0"/>
                </a:rPr>
                <a:t> 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làm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đổi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màu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quỳ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tím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thành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đỏ</a:t>
              </a:r>
              <a:r>
                <a:rPr lang="en-US" sz="2800" b="1" dirty="0">
                  <a:latin typeface="Times New Roman" pitchFamily="18" charset="0"/>
                </a:rPr>
                <a:t>.</a:t>
              </a:r>
            </a:p>
            <a:p>
              <a:pPr marL="457200" indent="-457200">
                <a:buFont typeface="Wingdings" pitchFamily="2" charset="2"/>
                <a:buChar char="Ø"/>
              </a:pPr>
              <a:r>
                <a:rPr lang="en-US" sz="2800" b="1" dirty="0">
                  <a:latin typeface="Times New Roman" pitchFamily="18" charset="0"/>
                </a:rPr>
                <a:t>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+ </a:t>
              </a:r>
              <a:r>
                <a:rPr lang="en-US" sz="2800" b="1" dirty="0" err="1">
                  <a:latin typeface="Times New Roman" pitchFamily="18" charset="0"/>
                </a:rPr>
                <a:t>kim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loại</a:t>
              </a:r>
              <a:r>
                <a:rPr lang="en-US" sz="2800" b="1" dirty="0">
                  <a:latin typeface="Times New Roman" pitchFamily="18" charset="0"/>
                </a:rPr>
                <a:t>        </a:t>
              </a:r>
              <a:r>
                <a:rPr lang="vi-VN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muối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sunfat</a:t>
              </a:r>
              <a:r>
                <a:rPr lang="en-US" sz="2800" b="1" dirty="0">
                  <a:latin typeface="Times New Roman" pitchFamily="18" charset="0"/>
                </a:rPr>
                <a:t> + H</a:t>
              </a:r>
              <a:r>
                <a:rPr lang="en-US" sz="2800" b="1" baseline="-25000" dirty="0">
                  <a:latin typeface="Times New Roman" pitchFamily="18" charset="0"/>
                </a:rPr>
                <a:t>2 </a:t>
              </a:r>
              <a:endParaRPr lang="en-US" sz="2800" b="1" dirty="0">
                <a:latin typeface="Times New Roman" pitchFamily="18" charset="0"/>
              </a:endParaRPr>
            </a:p>
            <a:p>
              <a:r>
                <a:rPr lang="en-US" sz="2800" b="1" dirty="0"/>
                <a:t>                    </a:t>
              </a:r>
              <a:r>
                <a:rPr lang="en-US" sz="2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trừ</a:t>
              </a:r>
              <a:r>
                <a:rPr lang="en-US" sz="2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Cu, Ag…)</a:t>
              </a:r>
            </a:p>
            <a:p>
              <a:r>
                <a:rPr lang="vi-VN" sz="2800" b="1" dirty="0">
                  <a:solidFill>
                    <a:srgbClr val="C00000"/>
                  </a:solidFill>
                  <a:latin typeface="Times New Roman" pitchFamily="18" charset="0"/>
                </a:rPr>
                <a:t>V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</a:rPr>
                <a:t>d:</a:t>
              </a:r>
              <a:r>
                <a:rPr lang="en-US" sz="2800" b="1" dirty="0">
                  <a:latin typeface="Times New Roman" pitchFamily="18" charset="0"/>
                </a:rPr>
                <a:t> 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  +  Zn         </a:t>
              </a:r>
              <a:r>
                <a:rPr lang="vi-VN" sz="2800" b="1" dirty="0">
                  <a:latin typeface="Times New Roman" pitchFamily="18" charset="0"/>
                </a:rPr>
                <a:t>   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>
                  <a:latin typeface="Times New Roman" pitchFamily="18" charset="0"/>
                  <a:sym typeface="Wingdings"/>
                </a:rPr>
                <a:t>ZnSO</a:t>
              </a:r>
              <a:r>
                <a:rPr lang="en-US" sz="2800" b="1" baseline="-25000" dirty="0">
                  <a:latin typeface="Times New Roman" pitchFamily="18" charset="0"/>
                  <a:sym typeface="Wingdings"/>
                </a:rPr>
                <a:t>4</a:t>
              </a:r>
              <a:r>
                <a:rPr lang="en-US" sz="2800" b="1" dirty="0">
                  <a:latin typeface="Times New Roman" pitchFamily="18" charset="0"/>
                  <a:sym typeface="Wingdings"/>
                </a:rPr>
                <a:t>  +  H</a:t>
              </a:r>
              <a:r>
                <a:rPr lang="en-US" sz="2800" b="1" baseline="-25000" dirty="0">
                  <a:latin typeface="Times New Roman" pitchFamily="18" charset="0"/>
                  <a:sym typeface="Wingdings"/>
                </a:rPr>
                <a:t>2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  <a:p>
              <a:pPr marL="457200" indent="-457200">
                <a:buFont typeface="Wingdings" pitchFamily="2" charset="2"/>
                <a:buChar char="Ø"/>
              </a:pPr>
              <a:r>
                <a:rPr lang="en-US" sz="2800" b="1" dirty="0">
                  <a:latin typeface="Times New Roman" pitchFamily="18" charset="0"/>
                </a:rPr>
                <a:t>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  + </a:t>
              </a:r>
              <a:r>
                <a:rPr lang="en-US" sz="2800" b="1" dirty="0" err="1">
                  <a:latin typeface="Times New Roman" pitchFamily="18" charset="0"/>
                </a:rPr>
                <a:t>bazơ</a:t>
              </a:r>
              <a:r>
                <a:rPr lang="en-US" sz="2800" b="1" dirty="0">
                  <a:latin typeface="Times New Roman" pitchFamily="18" charset="0"/>
                </a:rPr>
                <a:t>        </a:t>
              </a:r>
              <a:r>
                <a:rPr lang="vi-VN" sz="2800" b="1" dirty="0">
                  <a:latin typeface="Times New Roman" pitchFamily="18" charset="0"/>
                </a:rPr>
                <a:t> 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muối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sunfat</a:t>
              </a:r>
              <a:r>
                <a:rPr lang="en-US" sz="2800" b="1" dirty="0">
                  <a:latin typeface="Times New Roman" pitchFamily="18" charset="0"/>
                </a:rPr>
                <a:t> + </a:t>
              </a:r>
              <a:r>
                <a:rPr lang="en-US" sz="2800" b="1" dirty="0" err="1">
                  <a:latin typeface="Times New Roman" pitchFamily="18" charset="0"/>
                </a:rPr>
                <a:t>nước</a:t>
              </a:r>
              <a:r>
                <a:rPr lang="en-US" sz="2800" b="1" dirty="0">
                  <a:latin typeface="Times New Roman" pitchFamily="18" charset="0"/>
                </a:rPr>
                <a:t>.</a:t>
              </a:r>
            </a:p>
            <a:p>
              <a:r>
                <a:rPr lang="vi-VN" sz="2800" b="1" dirty="0">
                  <a:solidFill>
                    <a:srgbClr val="C00000"/>
                  </a:solidFill>
                  <a:latin typeface="Times New Roman" pitchFamily="18" charset="0"/>
                </a:rPr>
                <a:t>V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</a:rPr>
                <a:t>d:</a:t>
              </a:r>
              <a:r>
                <a:rPr lang="en-US" sz="2800" b="1" dirty="0">
                  <a:latin typeface="Times New Roman" pitchFamily="18" charset="0"/>
                </a:rPr>
                <a:t> 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  + Cu(OH)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         </a:t>
              </a:r>
              <a:r>
                <a:rPr lang="en-US" sz="2800" b="1" dirty="0">
                  <a:latin typeface="Times New Roman" pitchFamily="18" charset="0"/>
                  <a:sym typeface="Wingdings"/>
                </a:rPr>
                <a:t>CuSO</a:t>
              </a:r>
              <a:r>
                <a:rPr lang="en-US" sz="2800" b="1" baseline="-25000" dirty="0">
                  <a:latin typeface="Times New Roman" pitchFamily="18" charset="0"/>
                  <a:sym typeface="Wingdings"/>
                </a:rPr>
                <a:t>4</a:t>
              </a:r>
              <a:r>
                <a:rPr lang="en-US" sz="2800" b="1" dirty="0">
                  <a:latin typeface="Times New Roman" pitchFamily="18" charset="0"/>
                  <a:sym typeface="Wingdings"/>
                </a:rPr>
                <a:t> + 2H</a:t>
              </a:r>
              <a:r>
                <a:rPr lang="en-US" sz="2800" b="1" baseline="-25000" dirty="0">
                  <a:latin typeface="Times New Roman" pitchFamily="18" charset="0"/>
                  <a:sym typeface="Wingdings"/>
                </a:rPr>
                <a:t>2</a:t>
              </a:r>
              <a:r>
                <a:rPr lang="en-US" sz="2800" b="1" dirty="0">
                  <a:latin typeface="Times New Roman" pitchFamily="18" charset="0"/>
                  <a:sym typeface="Wingdings"/>
                </a:rPr>
                <a:t>O</a:t>
              </a:r>
              <a:endParaRPr lang="en-US" sz="2800" b="1" dirty="0">
                <a:latin typeface="Times New Roman" pitchFamily="18" charset="0"/>
              </a:endParaRPr>
            </a:p>
            <a:p>
              <a:pPr marL="457200" indent="-457200">
                <a:buFont typeface="Wingdings" pitchFamily="2" charset="2"/>
                <a:buChar char="Ø"/>
              </a:pPr>
              <a:r>
                <a:rPr lang="en-US" sz="2800" b="1" dirty="0">
                  <a:latin typeface="Times New Roman" pitchFamily="18" charset="0"/>
                </a:rPr>
                <a:t>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   + </a:t>
              </a:r>
              <a:r>
                <a:rPr lang="en-US" sz="2800" b="1" dirty="0" err="1">
                  <a:latin typeface="Times New Roman" pitchFamily="18" charset="0"/>
                </a:rPr>
                <a:t>oxit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bazơ</a:t>
              </a:r>
              <a:r>
                <a:rPr lang="en-US" sz="2800" b="1" dirty="0">
                  <a:latin typeface="Times New Roman" pitchFamily="18" charset="0"/>
                </a:rPr>
                <a:t>        </a:t>
              </a:r>
              <a:r>
                <a:rPr lang="en-US" sz="2800" b="1" dirty="0" err="1">
                  <a:latin typeface="Times New Roman" pitchFamily="18" charset="0"/>
                </a:rPr>
                <a:t>muối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sunfat</a:t>
              </a:r>
              <a:r>
                <a:rPr lang="en-US" sz="2800" b="1" dirty="0">
                  <a:latin typeface="Times New Roman" pitchFamily="18" charset="0"/>
                </a:rPr>
                <a:t> + </a:t>
              </a:r>
              <a:r>
                <a:rPr lang="en-US" sz="2800" b="1" dirty="0" err="1">
                  <a:latin typeface="Times New Roman" pitchFamily="18" charset="0"/>
                </a:rPr>
                <a:t>nước</a:t>
              </a:r>
              <a:r>
                <a:rPr lang="en-US" sz="2800" b="1" dirty="0">
                  <a:latin typeface="Times New Roman" pitchFamily="18" charset="0"/>
                </a:rPr>
                <a:t>.</a:t>
              </a:r>
            </a:p>
            <a:p>
              <a:r>
                <a:rPr lang="vi-VN" sz="2800" b="1" dirty="0">
                  <a:solidFill>
                    <a:srgbClr val="C00000"/>
                  </a:solidFill>
                  <a:latin typeface="Times New Roman" pitchFamily="18" charset="0"/>
                </a:rPr>
                <a:t>V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</a:rPr>
                <a:t>d:</a:t>
              </a:r>
              <a:r>
                <a:rPr lang="en-US" sz="2800" b="1" dirty="0">
                  <a:latin typeface="Times New Roman" pitchFamily="18" charset="0"/>
                </a:rPr>
                <a:t> 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 + </a:t>
              </a:r>
              <a:r>
                <a:rPr lang="en-US" sz="2800" b="1" dirty="0" err="1">
                  <a:latin typeface="Times New Roman" pitchFamily="18" charset="0"/>
                </a:rPr>
                <a:t>CaO</a:t>
              </a:r>
              <a:r>
                <a:rPr lang="en-US" sz="2800" b="1" dirty="0">
                  <a:latin typeface="Times New Roman" pitchFamily="18" charset="0"/>
                </a:rPr>
                <a:t>       </a:t>
              </a:r>
              <a:r>
                <a:rPr lang="vi-VN" sz="2800" b="1" dirty="0">
                  <a:latin typeface="Times New Roman" pitchFamily="18" charset="0"/>
                </a:rPr>
                <a:t>    </a:t>
              </a:r>
              <a:r>
                <a:rPr lang="en-US" sz="2800" b="1" dirty="0">
                  <a:latin typeface="Times New Roman" pitchFamily="18" charset="0"/>
                </a:rPr>
                <a:t> CaSO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 + 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20490" name="Line 10"/>
            <p:cNvSpPr>
              <a:spLocks noChangeShapeType="1"/>
            </p:cNvSpPr>
            <p:nvPr/>
          </p:nvSpPr>
          <p:spPr bwMode="auto">
            <a:xfrm>
              <a:off x="2327" y="2765"/>
              <a:ext cx="240" cy="0"/>
            </a:xfrm>
            <a:prstGeom prst="line">
              <a:avLst/>
            </a:prstGeom>
            <a:noFill/>
            <a:ln w="28575">
              <a:noFill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2800" b="1"/>
            </a:p>
          </p:txBody>
        </p:sp>
        <p:sp>
          <p:nvSpPr>
            <p:cNvPr id="20491" name="Line 11"/>
            <p:cNvSpPr>
              <a:spLocks noChangeShapeType="1"/>
            </p:cNvSpPr>
            <p:nvPr/>
          </p:nvSpPr>
          <p:spPr bwMode="auto">
            <a:xfrm>
              <a:off x="2160" y="3580"/>
              <a:ext cx="240" cy="0"/>
            </a:xfrm>
            <a:prstGeom prst="line">
              <a:avLst/>
            </a:prstGeom>
            <a:noFill/>
            <a:ln w="28575">
              <a:noFill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2800" b="1"/>
            </a:p>
          </p:txBody>
        </p:sp>
        <p:sp>
          <p:nvSpPr>
            <p:cNvPr id="20492" name="Line 12"/>
            <p:cNvSpPr>
              <a:spLocks noChangeShapeType="1"/>
            </p:cNvSpPr>
            <p:nvPr/>
          </p:nvSpPr>
          <p:spPr bwMode="auto">
            <a:xfrm>
              <a:off x="2568" y="4099"/>
              <a:ext cx="240" cy="0"/>
            </a:xfrm>
            <a:prstGeom prst="line">
              <a:avLst/>
            </a:prstGeom>
            <a:noFill/>
            <a:ln w="28575">
              <a:noFill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2800" b="1"/>
            </a:p>
          </p:txBody>
        </p:sp>
      </p:grp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5133885" y="4267200"/>
            <a:ext cx="4764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5742532" y="5181600"/>
            <a:ext cx="4764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5133885" y="6019800"/>
            <a:ext cx="4764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DDF57C43-BB00-4821-B633-16DDF3149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84" y="-76200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E46CF3CD-626F-4A17-9811-FB33B3193E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2101" y="3429000"/>
            <a:ext cx="4764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ine 10">
            <a:extLst>
              <a:ext uri="{FF2B5EF4-FFF2-40B4-BE49-F238E27FC236}">
                <a16:creationId xmlns:a16="http://schemas.microsoft.com/office/drawing/2014/main" id="{8E5B1C79-BB63-43BD-A1EE-8E9253D1A0D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4802" y="4722814"/>
            <a:ext cx="4764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10">
            <a:extLst>
              <a:ext uri="{FF2B5EF4-FFF2-40B4-BE49-F238E27FC236}">
                <a16:creationId xmlns:a16="http://schemas.microsoft.com/office/drawing/2014/main" id="{761D39E6-CE81-4449-B1D6-1115DC508F4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5849" y="5582822"/>
            <a:ext cx="4764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74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019300" y="2646461"/>
            <a:ext cx="75057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hóa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H</a:t>
            </a:r>
            <a:r>
              <a:rPr lang="en-US" sz="3200" b="1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="1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đặc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chất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hóa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riêng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975656" y="1050337"/>
            <a:ext cx="647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B. AXIT SUNFURIC( H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SO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4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2019300" y="1592262"/>
            <a:ext cx="8153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hoá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dd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axit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sunfuric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loãng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019300" y="3688567"/>
            <a:ext cx="63897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kim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:  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2209800" y="4292069"/>
            <a:ext cx="7696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tượng</a:t>
            </a:r>
            <a:r>
              <a:rPr lang="en-US" sz="2800" b="1" dirty="0">
                <a:latin typeface="Times New Roman" pitchFamily="18" charset="0"/>
              </a:rPr>
              <a:t>?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mùi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hắc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gây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mưa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axit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</a:rPr>
              <a:t>?</a:t>
            </a: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90F55F05-AA0C-433E-99A7-CA22FB4FA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84" y="-76200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</p:spTree>
    <p:extLst>
      <p:ext uri="{BB962C8B-B14F-4D97-AF65-F5344CB8AC3E}">
        <p14:creationId xmlns:p14="http://schemas.microsoft.com/office/powerpoint/2010/main" val="82217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26633" grpId="0"/>
      <p:bldP spid="266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71461" y="274638"/>
            <a:ext cx="11010939" cy="6202383"/>
          </a:xfrm>
        </p:spPr>
        <p:txBody>
          <a:bodyPr/>
          <a:lstStyle/>
          <a:p>
            <a:pPr>
              <a:buNone/>
            </a:pP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vi-VN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274823"/>
              </p:ext>
            </p:extLst>
          </p:nvPr>
        </p:nvGraphicFramePr>
        <p:xfrm>
          <a:off x="1904971" y="1142984"/>
          <a:ext cx="8953563" cy="5369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8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2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3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3756">
                <a:tc>
                  <a:txBody>
                    <a:bodyPr/>
                    <a:lstStyle/>
                    <a:p>
                      <a:r>
                        <a:rPr lang="en-US" sz="2400" dirty="0"/>
                        <a:t>STT</a:t>
                      </a:r>
                      <a:endParaRPr lang="vi-VN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           CTPT</a:t>
                      </a:r>
                      <a:endParaRPr lang="vi-VN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                    TÊN GỌI</a:t>
                      </a:r>
                      <a:endParaRPr lang="vi-VN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756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HCl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Axit</a:t>
                      </a:r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clohidric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756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3200" b="1" baseline="-25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en-US" sz="3200" b="1" baseline="-25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Axit</a:t>
                      </a:r>
                      <a:r>
                        <a:rPr lang="en-US" sz="3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sunfuric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r>
                        <a:rPr lang="en-US" sz="3200" b="1" baseline="-25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vi-VN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Axit</a:t>
                      </a:r>
                      <a:r>
                        <a:rPr lang="en-US" sz="3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nitric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3200" b="1" baseline="-25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lang="en-US" sz="3200" b="1" baseline="-25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vi-VN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Axit</a:t>
                      </a:r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cacbonic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3756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3200" b="1" baseline="-25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en-US" sz="3200" b="1" baseline="-25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Axit</a:t>
                      </a:r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sufur</a:t>
                      </a:r>
                      <a:r>
                        <a:rPr lang="en-US" sz="32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794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í nghiệm H2SO4 đặc + Cu">
            <a:hlinkClick r:id="" action="ppaction://media"/>
            <a:extLst>
              <a:ext uri="{FF2B5EF4-FFF2-40B4-BE49-F238E27FC236}">
                <a16:creationId xmlns:a16="http://schemas.microsoft.com/office/drawing/2014/main" id="{BEC80094-2C83-45CC-9602-FB5055654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1" y="1"/>
            <a:ext cx="9143999" cy="688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3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068956" y="2029545"/>
            <a:ext cx="768464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hóa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H</a:t>
            </a:r>
            <a:r>
              <a:rPr lang="en-US" sz="2800" b="1" baseline="-25000" dirty="0">
                <a:solidFill>
                  <a:srgbClr val="C00000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SO</a:t>
            </a:r>
            <a:r>
              <a:rPr lang="en-US" sz="2800" b="1" baseline="-25000" dirty="0">
                <a:solidFill>
                  <a:srgbClr val="C00000"/>
                </a:solidFill>
                <a:latin typeface="Times New Roman" pitchFamily="18" charset="0"/>
              </a:rPr>
              <a:t>4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tính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hóa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riêng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       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2056923" y="951705"/>
            <a:ext cx="647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B. AXIT SUNFURIC( H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SO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4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2048902" y="1449787"/>
            <a:ext cx="815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hoá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dd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axit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sunfuric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loãng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1938422" y="2941951"/>
            <a:ext cx="457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 a.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kim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28685" name="Group 13"/>
          <p:cNvGrpSpPr>
            <a:grpSpLocks/>
          </p:cNvGrpSpPr>
          <p:nvPr/>
        </p:nvGrpSpPr>
        <p:grpSpPr bwMode="auto">
          <a:xfrm>
            <a:off x="1930401" y="3581405"/>
            <a:ext cx="8255000" cy="617539"/>
            <a:chOff x="208" y="2256"/>
            <a:chExt cx="5200" cy="389"/>
          </a:xfrm>
        </p:grpSpPr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208" y="2315"/>
              <a:ext cx="520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</a:rPr>
                <a:t>2H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baseline="-25000" dirty="0">
                  <a:latin typeface="Times New Roman" pitchFamily="18" charset="0"/>
                </a:rPr>
                <a:t>(</a:t>
              </a:r>
              <a:r>
                <a:rPr lang="en-US" sz="2800" b="1" baseline="-25000" dirty="0" err="1">
                  <a:latin typeface="Times New Roman" pitchFamily="18" charset="0"/>
                </a:rPr>
                <a:t>đặc</a:t>
              </a:r>
              <a:r>
                <a:rPr lang="en-US" sz="2800" b="1" baseline="-25000" dirty="0">
                  <a:latin typeface="Times New Roman" pitchFamily="18" charset="0"/>
                </a:rPr>
                <a:t> </a:t>
              </a:r>
              <a:r>
                <a:rPr lang="en-US" sz="2800" b="1" baseline="-25000" dirty="0" err="1">
                  <a:latin typeface="Times New Roman" pitchFamily="18" charset="0"/>
                </a:rPr>
                <a:t>nóng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baseline="-25000" dirty="0">
                  <a:latin typeface="Times New Roman" pitchFamily="18" charset="0"/>
                </a:rPr>
                <a:t>)</a:t>
              </a:r>
              <a:r>
                <a:rPr lang="en-US" sz="2800" b="1" dirty="0">
                  <a:latin typeface="Times New Roman" pitchFamily="18" charset="0"/>
                </a:rPr>
                <a:t>+ Cu           CuSO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+ SO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 + 2H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O</a:t>
              </a:r>
            </a:p>
          </p:txBody>
        </p:sp>
        <p:grpSp>
          <p:nvGrpSpPr>
            <p:cNvPr id="28684" name="Group 12"/>
            <p:cNvGrpSpPr>
              <a:grpSpLocks/>
            </p:cNvGrpSpPr>
            <p:nvPr/>
          </p:nvGrpSpPr>
          <p:grpSpPr bwMode="auto">
            <a:xfrm>
              <a:off x="2352" y="2256"/>
              <a:ext cx="519" cy="330"/>
              <a:chOff x="1104" y="3264"/>
              <a:chExt cx="519" cy="330"/>
            </a:xfrm>
          </p:grpSpPr>
          <p:sp>
            <p:nvSpPr>
              <p:cNvPr id="28682" name="Line 10"/>
              <p:cNvSpPr>
                <a:spLocks noChangeShapeType="1"/>
              </p:cNvSpPr>
              <p:nvPr/>
            </p:nvSpPr>
            <p:spPr bwMode="auto">
              <a:xfrm>
                <a:off x="1104" y="3500"/>
                <a:ext cx="48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 sz="2800" b="1"/>
              </a:p>
            </p:txBody>
          </p:sp>
          <p:sp>
            <p:nvSpPr>
              <p:cNvPr id="28683" name="Text Box 11"/>
              <p:cNvSpPr txBox="1">
                <a:spLocks noChangeArrowheads="1"/>
              </p:cNvSpPr>
              <p:nvPr/>
            </p:nvSpPr>
            <p:spPr bwMode="auto">
              <a:xfrm>
                <a:off x="1191" y="3264"/>
                <a:ext cx="432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dirty="0"/>
                  <a:t>t</a:t>
                </a:r>
                <a:r>
                  <a:rPr lang="en-US" sz="2800" b="1" baseline="30000" dirty="0"/>
                  <a:t>0</a:t>
                </a:r>
                <a:endParaRPr lang="en-US" sz="2800" b="1" dirty="0"/>
              </a:p>
            </p:txBody>
          </p:sp>
        </p:grpSp>
      </p:grp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2191837" y="4796697"/>
            <a:ext cx="8153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d H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SO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baseline="-25000" dirty="0" err="1">
                <a:solidFill>
                  <a:srgbClr val="FF0000"/>
                </a:solidFill>
                <a:latin typeface="Times New Roman" pitchFamily="18" charset="0"/>
              </a:rPr>
              <a:t>đặc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baseline="-25000" dirty="0" err="1">
                <a:solidFill>
                  <a:srgbClr val="FF0000"/>
                </a:solidFill>
                <a:latin typeface="Times New Roman" pitchFamily="18" charset="0"/>
              </a:rPr>
              <a:t>nóng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nhiều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kim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loại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tạo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</a:rPr>
              <a:t> dd </a:t>
            </a:r>
            <a:r>
              <a:rPr lang="en-US" sz="2800" b="1" dirty="0" err="1">
                <a:latin typeface="Times New Roman" pitchFamily="18" charset="0"/>
              </a:rPr>
              <a:t>muối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sunfat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giải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phóng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hiđro</a:t>
            </a:r>
            <a:r>
              <a:rPr lang="en-US" sz="2800" b="1" dirty="0">
                <a:latin typeface="Times New Roman" pitchFamily="18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649413" y="5115942"/>
            <a:ext cx="514350" cy="3272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6FF519D1-5B8D-4940-BEDF-4B229DA18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088" y="443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569A7F73-44B9-4A4A-B08F-DC7DBD464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27" y="3050438"/>
            <a:ext cx="685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84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800" b="1" i="1" dirty="0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300430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6" grpId="0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229853" y="1506689"/>
            <a:ext cx="7315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hóa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H</a:t>
            </a:r>
            <a:r>
              <a:rPr lang="en-US" sz="3200" b="1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="1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đặc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2209800" y="1066800"/>
            <a:ext cx="647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B. AXIT SUNFURIC( H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SO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4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2336382" y="2523534"/>
            <a:ext cx="48305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kim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2322096" y="2980733"/>
            <a:ext cx="575510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733801"/>
            <a:ext cx="6019800" cy="3150276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1D9DDCD5-72C8-4D37-8A99-97B83E92F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84" y="-76200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</p:spTree>
    <p:extLst>
      <p:ext uri="{BB962C8B-B14F-4D97-AF65-F5344CB8AC3E}">
        <p14:creationId xmlns:p14="http://schemas.microsoft.com/office/powerpoint/2010/main" val="290601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64764" y="3965927"/>
            <a:ext cx="75650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latin typeface="Times New Roman" pitchFamily="18" charset="0"/>
              </a:rPr>
              <a:t>    C</a:t>
            </a:r>
            <a:r>
              <a:rPr lang="en-US" sz="2800" b="1" baseline="-25000" dirty="0">
                <a:latin typeface="Times New Roman" pitchFamily="18" charset="0"/>
              </a:rPr>
              <a:t>12 </a:t>
            </a:r>
            <a:r>
              <a:rPr lang="en-US" sz="2800" b="1" dirty="0">
                <a:latin typeface="Times New Roman" pitchFamily="18" charset="0"/>
              </a:rPr>
              <a:t>H</a:t>
            </a:r>
            <a:r>
              <a:rPr lang="en-US" sz="2800" b="1" baseline="-25000" dirty="0">
                <a:latin typeface="Times New Roman" pitchFamily="18" charset="0"/>
              </a:rPr>
              <a:t>22</a:t>
            </a:r>
            <a:r>
              <a:rPr lang="en-US" sz="2800" b="1" dirty="0">
                <a:latin typeface="Times New Roman" pitchFamily="18" charset="0"/>
              </a:rPr>
              <a:t>O</a:t>
            </a:r>
            <a:r>
              <a:rPr lang="en-US" sz="2800" b="1" baseline="-25000" dirty="0">
                <a:latin typeface="Times New Roman" pitchFamily="18" charset="0"/>
              </a:rPr>
              <a:t>11</a:t>
            </a:r>
            <a:r>
              <a:rPr lang="en-US" sz="2800" b="1" dirty="0">
                <a:latin typeface="Times New Roman" pitchFamily="18" charset="0"/>
              </a:rPr>
              <a:t>                      11 H</a:t>
            </a:r>
            <a:r>
              <a:rPr lang="en-US" sz="2800" b="1" baseline="-25000" dirty="0">
                <a:latin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</a:rPr>
              <a:t>O  </a:t>
            </a:r>
            <a:r>
              <a:rPr lang="en-US" sz="2800" b="1" baseline="-25000" dirty="0">
                <a:latin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</a:rPr>
              <a:t> +     12C     </a:t>
            </a:r>
            <a:endParaRPr lang="en-US" sz="2800" b="1" baseline="-25000" dirty="0">
              <a:latin typeface="Times New Roman" pitchFamily="18" charset="0"/>
            </a:endParaRP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2201779" y="1656110"/>
            <a:ext cx="7086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chất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hóa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H</a:t>
            </a:r>
            <a:r>
              <a:rPr lang="en-US" sz="3200" b="1" baseline="-25000" dirty="0">
                <a:solidFill>
                  <a:srgbClr val="C00000"/>
                </a:solidFill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SO</a:t>
            </a:r>
            <a:r>
              <a:rPr lang="en-US" sz="3200" b="1" baseline="-25000" dirty="0">
                <a:solidFill>
                  <a:srgbClr val="C00000"/>
                </a:solidFill>
                <a:latin typeface="Times New Roman" pitchFamily="18" charset="0"/>
              </a:rPr>
              <a:t>4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đặc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:           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chất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hóa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riêng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2209800" y="1066800"/>
            <a:ext cx="729766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B. AXIT SUNFURIC( H</a:t>
            </a:r>
            <a:r>
              <a:rPr lang="en-US" sz="3200" b="1" baseline="-25000" dirty="0">
                <a:solidFill>
                  <a:srgbClr val="002060"/>
                </a:solidFill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SO</a:t>
            </a:r>
            <a:r>
              <a:rPr lang="en-US" sz="3200" b="1" baseline="-25000" dirty="0">
                <a:solidFill>
                  <a:srgbClr val="002060"/>
                </a:solidFill>
                <a:latin typeface="Times New Roman" pitchFamily="18" charset="0"/>
              </a:rPr>
              <a:t>4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2590800" y="2743201"/>
            <a:ext cx="48937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a.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Tác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kim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loại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2576513" y="3200400"/>
            <a:ext cx="48937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háo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30733" name="Group 13"/>
          <p:cNvGrpSpPr>
            <a:grpSpLocks/>
          </p:cNvGrpSpPr>
          <p:nvPr/>
        </p:nvGrpSpPr>
        <p:grpSpPr bwMode="auto">
          <a:xfrm>
            <a:off x="4689768" y="3962401"/>
            <a:ext cx="1287823" cy="387615"/>
            <a:chOff x="1680" y="3499"/>
            <a:chExt cx="495" cy="293"/>
          </a:xfrm>
        </p:grpSpPr>
        <p:sp>
          <p:nvSpPr>
            <p:cNvPr id="30734" name="Line 14"/>
            <p:cNvSpPr>
              <a:spLocks noChangeShapeType="1"/>
            </p:cNvSpPr>
            <p:nvPr/>
          </p:nvSpPr>
          <p:spPr bwMode="auto">
            <a:xfrm>
              <a:off x="1680" y="3792"/>
              <a:ext cx="48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b="1"/>
            </a:p>
          </p:txBody>
        </p:sp>
        <p:sp>
          <p:nvSpPr>
            <p:cNvPr id="30735" name="Text Box 15"/>
            <p:cNvSpPr txBox="1">
              <a:spLocks noChangeArrowheads="1"/>
            </p:cNvSpPr>
            <p:nvPr/>
          </p:nvSpPr>
          <p:spPr bwMode="auto">
            <a:xfrm>
              <a:off x="1680" y="3499"/>
              <a:ext cx="495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b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SO</a:t>
              </a:r>
              <a:r>
                <a:rPr lang="en-US" b="1" baseline="-25000" dirty="0">
                  <a:latin typeface="Times New Roman" pitchFamily="18" charset="0"/>
                  <a:cs typeface="Times New Roman" pitchFamily="18" charset="0"/>
                </a:rPr>
                <a:t>4 </a:t>
              </a:r>
              <a:r>
                <a:rPr lang="en-US" b="1" baseline="-25000" dirty="0" err="1">
                  <a:latin typeface="Times New Roman" pitchFamily="18" charset="0"/>
                  <a:cs typeface="Times New Roman" pitchFamily="18" charset="0"/>
                </a:rPr>
                <a:t>đặc</a:t>
              </a:r>
              <a:endParaRPr 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6129A36-B949-4484-AD41-BAED5B980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84" y="-76200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C3595B4C-6927-4FF7-9D3A-C1DD9814E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552208"/>
            <a:ext cx="685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84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800" b="1" i="1" dirty="0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124085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BB002-D4DA-47F3-B2F3-255AF4C3D330}" type="slidenum">
              <a:rPr lang="en-US" sz="2800" b="1"/>
              <a:pPr>
                <a:defRPr/>
              </a:pPr>
              <a:t>44</a:t>
            </a:fld>
            <a:endParaRPr lang="en-US" sz="2800" b="1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990613" y="858001"/>
            <a:ext cx="373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b="1" dirty="0">
                <a:solidFill>
                  <a:srgbClr val="002060"/>
                </a:solidFill>
              </a:rPr>
              <a:t> AXIT CLOHIDRIC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25637" y="1306329"/>
            <a:ext cx="8275636" cy="1819275"/>
            <a:chOff x="264" y="859"/>
            <a:chExt cx="5213" cy="1146"/>
          </a:xfrm>
        </p:grpSpPr>
        <p:sp>
          <p:nvSpPr>
            <p:cNvPr id="7179" name="Text Box 5"/>
            <p:cNvSpPr txBox="1">
              <a:spLocks noChangeArrowheads="1"/>
            </p:cNvSpPr>
            <p:nvPr/>
          </p:nvSpPr>
          <p:spPr bwMode="auto">
            <a:xfrm>
              <a:off x="279" y="859"/>
              <a:ext cx="236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rgbClr val="002060"/>
                  </a:solidFill>
                </a:rPr>
                <a:t>B. AXIT SUNFURIC</a:t>
              </a:r>
            </a:p>
          </p:txBody>
        </p:sp>
        <p:sp>
          <p:nvSpPr>
            <p:cNvPr id="7180" name="Text Box 6"/>
            <p:cNvSpPr txBox="1">
              <a:spLocks noChangeArrowheads="1"/>
            </p:cNvSpPr>
            <p:nvPr/>
          </p:nvSpPr>
          <p:spPr bwMode="auto">
            <a:xfrm>
              <a:off x="264" y="1087"/>
              <a:ext cx="201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rgbClr val="0070C0"/>
                  </a:solidFill>
                </a:rPr>
                <a:t> I. </a:t>
              </a:r>
              <a:r>
                <a:rPr lang="en-US" b="1" dirty="0" err="1">
                  <a:solidFill>
                    <a:srgbClr val="0070C0"/>
                  </a:solidFill>
                </a:rPr>
                <a:t>Tính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chất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vật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lí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7181" name="Text Box 7"/>
            <p:cNvSpPr txBox="1">
              <a:spLocks noChangeArrowheads="1"/>
            </p:cNvSpPr>
            <p:nvPr/>
          </p:nvSpPr>
          <p:spPr bwMode="auto">
            <a:xfrm>
              <a:off x="279" y="1370"/>
              <a:ext cx="235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rgbClr val="0070C0"/>
                  </a:solidFill>
                </a:rPr>
                <a:t>II. </a:t>
              </a:r>
              <a:r>
                <a:rPr lang="en-US" b="1" dirty="0" err="1">
                  <a:solidFill>
                    <a:srgbClr val="0070C0"/>
                  </a:solidFill>
                </a:rPr>
                <a:t>Tính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chất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hóa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học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7182" name="Text Box 8"/>
            <p:cNvSpPr txBox="1">
              <a:spLocks noChangeArrowheads="1"/>
            </p:cNvSpPr>
            <p:nvPr/>
          </p:nvSpPr>
          <p:spPr bwMode="auto">
            <a:xfrm>
              <a:off x="305" y="1675"/>
              <a:ext cx="517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rgbClr val="990000"/>
                  </a:solidFill>
                </a:rPr>
                <a:t>1. </a:t>
              </a:r>
              <a:r>
                <a:rPr lang="en-US" b="1" dirty="0" err="1">
                  <a:solidFill>
                    <a:srgbClr val="990000"/>
                  </a:solidFill>
                </a:rPr>
                <a:t>Axit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sunfuric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loãng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có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tính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chất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hóa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học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của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axit</a:t>
              </a:r>
              <a:r>
                <a:rPr lang="en-US" b="1" dirty="0">
                  <a:solidFill>
                    <a:srgbClr val="00CC66"/>
                  </a:solidFill>
                </a:rPr>
                <a:t>  </a:t>
              </a:r>
            </a:p>
          </p:txBody>
        </p:sp>
      </p:grp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985545" y="3211056"/>
            <a:ext cx="8524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990000"/>
                </a:solidFill>
              </a:rPr>
              <a:t>2. </a:t>
            </a:r>
            <a:r>
              <a:rPr lang="en-US" b="1" dirty="0" err="1">
                <a:solidFill>
                  <a:srgbClr val="990000"/>
                </a:solidFill>
              </a:rPr>
              <a:t>Axit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sunfuric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đặc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có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những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tính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chất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hóa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học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riêng</a:t>
            </a:r>
            <a:r>
              <a:rPr lang="en-US" b="1" dirty="0">
                <a:solidFill>
                  <a:srgbClr val="00CC66"/>
                </a:solidFill>
              </a:rPr>
              <a:t> 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969502" y="3819729"/>
            <a:ext cx="243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/>
              <a:t>III. </a:t>
            </a:r>
            <a:r>
              <a:rPr lang="en-US" b="1" dirty="0" err="1"/>
              <a:t>Ứng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:</a:t>
            </a:r>
            <a:endParaRPr lang="vi-VN" b="1" dirty="0"/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93C5AFA6-6714-4AB5-AA47-C61F47AA5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</p:spTree>
    <p:extLst>
      <p:ext uri="{BB962C8B-B14F-4D97-AF65-F5344CB8AC3E}">
        <p14:creationId xmlns:p14="http://schemas.microsoft.com/office/powerpoint/2010/main" val="148435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7" grpId="0"/>
      <p:bldP spid="3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6" descr="So_do_ve_mot_so_ung_dung_cua_axit_sunfur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78" y="838200"/>
            <a:ext cx="918152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0" y="0"/>
            <a:ext cx="9144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 dirty="0"/>
              <a:t>Quan </a:t>
            </a:r>
            <a:r>
              <a:rPr lang="en-US" b="1" dirty="0" err="1"/>
              <a:t>sát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nêu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H</a:t>
            </a:r>
            <a:r>
              <a:rPr lang="en-US" b="1" baseline="-25000" dirty="0"/>
              <a:t>2</a:t>
            </a:r>
            <a:r>
              <a:rPr lang="en-US" b="1" dirty="0"/>
              <a:t>SO</a:t>
            </a:r>
            <a:r>
              <a:rPr lang="en-US" b="1" baseline="-25000" dirty="0"/>
              <a:t>4 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2833861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1872666" y="781258"/>
            <a:ext cx="3748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</a:rPr>
              <a:t>B. AXIT SUNFURIC</a:t>
            </a: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1872665" y="1222233"/>
            <a:ext cx="320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</a:rPr>
              <a:t>I. </a:t>
            </a:r>
            <a:r>
              <a:rPr lang="en-US" b="1" dirty="0" err="1">
                <a:solidFill>
                  <a:srgbClr val="0070C0"/>
                </a:solidFill>
              </a:rPr>
              <a:t>Tính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chất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vật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lí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1826126" y="1621046"/>
            <a:ext cx="373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</a:rPr>
              <a:t>II. </a:t>
            </a:r>
            <a:r>
              <a:rPr lang="en-US" b="1" dirty="0" err="1">
                <a:solidFill>
                  <a:srgbClr val="0070C0"/>
                </a:solidFill>
              </a:rPr>
              <a:t>Tính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chất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hóa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học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1826126" y="2038350"/>
            <a:ext cx="55811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</a:rPr>
              <a:t>III. </a:t>
            </a:r>
            <a:r>
              <a:rPr lang="en-US" b="1" dirty="0" err="1">
                <a:solidFill>
                  <a:srgbClr val="0070C0"/>
                </a:solidFill>
              </a:rPr>
              <a:t>Ứng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dụng</a:t>
            </a:r>
            <a:r>
              <a:rPr lang="en-US" b="1" dirty="0">
                <a:solidFill>
                  <a:srgbClr val="0070C0"/>
                </a:solidFill>
              </a:rPr>
              <a:t>: (</a:t>
            </a:r>
            <a:r>
              <a:rPr lang="en-US" b="1" dirty="0" err="1">
                <a:solidFill>
                  <a:srgbClr val="0070C0"/>
                </a:solidFill>
              </a:rPr>
              <a:t>sgk</a:t>
            </a:r>
            <a:r>
              <a:rPr lang="en-US" b="1" dirty="0">
                <a:solidFill>
                  <a:srgbClr val="0070C0"/>
                </a:solidFill>
              </a:rPr>
              <a:t>) </a:t>
            </a:r>
          </a:p>
        </p:txBody>
      </p:sp>
      <p:sp>
        <p:nvSpPr>
          <p:cNvPr id="10249" name="Text Box 11"/>
          <p:cNvSpPr txBox="1">
            <a:spLocks noChangeArrowheads="1"/>
          </p:cNvSpPr>
          <p:nvPr/>
        </p:nvSpPr>
        <p:spPr bwMode="auto">
          <a:xfrm>
            <a:off x="1826126" y="2518426"/>
            <a:ext cx="449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</a:rPr>
              <a:t>IV. </a:t>
            </a:r>
            <a:r>
              <a:rPr lang="en-US" b="1" dirty="0" err="1">
                <a:solidFill>
                  <a:srgbClr val="0070C0"/>
                </a:solidFill>
              </a:rPr>
              <a:t>Sản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xuất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axit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sunfuric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</a:p>
        </p:txBody>
      </p:sp>
      <p:sp>
        <p:nvSpPr>
          <p:cNvPr id="11274" name="Text Box 12"/>
          <p:cNvSpPr txBox="1">
            <a:spLocks noChangeArrowheads="1"/>
          </p:cNvSpPr>
          <p:nvPr/>
        </p:nvSpPr>
        <p:spPr bwMode="auto">
          <a:xfrm>
            <a:off x="2129590" y="2989057"/>
            <a:ext cx="82362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Symbol" pitchFamily="18" charset="2"/>
              <a:buChar char="-"/>
            </a:pPr>
            <a:r>
              <a:rPr lang="vi-VN" b="1" dirty="0"/>
              <a:t>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liệu</a:t>
            </a:r>
            <a:r>
              <a:rPr lang="en-US" b="1" dirty="0"/>
              <a:t>: </a:t>
            </a:r>
            <a:r>
              <a:rPr lang="en-US" b="1" dirty="0" err="1"/>
              <a:t>là</a:t>
            </a:r>
            <a:r>
              <a:rPr lang="en-US" b="1" dirty="0"/>
              <a:t> S </a:t>
            </a:r>
            <a:r>
              <a:rPr lang="en-US" b="1" dirty="0" err="1"/>
              <a:t>hoặc</a:t>
            </a:r>
            <a:r>
              <a:rPr lang="en-US" b="1" dirty="0"/>
              <a:t> </a:t>
            </a:r>
            <a:r>
              <a:rPr lang="en-US" b="1" dirty="0" err="1"/>
              <a:t>quặng</a:t>
            </a:r>
            <a:r>
              <a:rPr lang="en-US" b="1" dirty="0"/>
              <a:t> </a:t>
            </a:r>
            <a:r>
              <a:rPr lang="en-US" b="1" dirty="0" err="1"/>
              <a:t>pirit</a:t>
            </a:r>
            <a:r>
              <a:rPr lang="en-US" b="1" dirty="0"/>
              <a:t> (FeS</a:t>
            </a:r>
            <a:r>
              <a:rPr lang="en-US" b="1" baseline="-25000" dirty="0"/>
              <a:t>2</a:t>
            </a:r>
            <a:r>
              <a:rPr lang="en-US" b="1" dirty="0"/>
              <a:t>), </a:t>
            </a:r>
            <a:r>
              <a:rPr lang="en-US" b="1" dirty="0" err="1"/>
              <a:t>không</a:t>
            </a:r>
            <a:r>
              <a:rPr lang="en-US" b="1" dirty="0"/>
              <a:t> </a:t>
            </a:r>
            <a:r>
              <a:rPr lang="en-US" b="1" dirty="0" err="1"/>
              <a:t>khí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nước</a:t>
            </a:r>
            <a:r>
              <a:rPr lang="en-US" b="1" dirty="0"/>
              <a:t>.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2129589" y="5772468"/>
            <a:ext cx="708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/>
              <a:t>3) </a:t>
            </a:r>
            <a:r>
              <a:rPr lang="en-US" b="1" dirty="0" err="1"/>
              <a:t>Sản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H</a:t>
            </a:r>
            <a:r>
              <a:rPr lang="en-US" b="1" baseline="-25000" dirty="0"/>
              <a:t>2</a:t>
            </a:r>
            <a:r>
              <a:rPr lang="en-US" b="1" dirty="0"/>
              <a:t>SO</a:t>
            </a:r>
            <a:r>
              <a:rPr lang="en-US" b="1" baseline="-25000" dirty="0"/>
              <a:t>4</a:t>
            </a:r>
            <a:r>
              <a:rPr lang="en-US" b="1" dirty="0"/>
              <a:t>: </a:t>
            </a:r>
            <a:r>
              <a:rPr lang="vi-VN" b="1" dirty="0"/>
              <a:t>  </a:t>
            </a:r>
            <a:r>
              <a:rPr lang="en-US" b="1" dirty="0"/>
              <a:t>SO</a:t>
            </a:r>
            <a:r>
              <a:rPr lang="en-US" b="1" baseline="-25000" dirty="0"/>
              <a:t>3</a:t>
            </a:r>
            <a:r>
              <a:rPr lang="en-US" b="1" dirty="0"/>
              <a:t>  +  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 </a:t>
            </a:r>
            <a:r>
              <a:rPr lang="en-US" b="1" dirty="0"/>
              <a:t>→ H</a:t>
            </a:r>
            <a:r>
              <a:rPr lang="en-US" b="1" baseline="-25000" dirty="0"/>
              <a:t>2</a:t>
            </a:r>
            <a:r>
              <a:rPr lang="en-US" b="1" dirty="0"/>
              <a:t>SO</a:t>
            </a:r>
            <a:r>
              <a:rPr lang="en-US" b="1" baseline="-25000" dirty="0"/>
              <a:t>4</a:t>
            </a:r>
            <a:endParaRPr lang="en-US" b="1" dirty="0"/>
          </a:p>
        </p:txBody>
      </p:sp>
      <p:sp>
        <p:nvSpPr>
          <p:cNvPr id="15388" name="Text Box 28"/>
          <p:cNvSpPr txBox="1">
            <a:spLocks noChangeArrowheads="1"/>
          </p:cNvSpPr>
          <p:nvPr/>
        </p:nvSpPr>
        <p:spPr bwMode="auto">
          <a:xfrm>
            <a:off x="2129589" y="3831325"/>
            <a:ext cx="83903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Symbol" pitchFamily="18" charset="2"/>
              <a:buChar char="-"/>
            </a:pPr>
            <a:r>
              <a:rPr lang="vi-VN" b="1" dirty="0"/>
              <a:t> </a:t>
            </a:r>
            <a:r>
              <a:rPr lang="en-US" b="1" dirty="0" err="1"/>
              <a:t>Sản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</a:t>
            </a:r>
            <a:r>
              <a:rPr lang="en-US" b="1" dirty="0" err="1"/>
              <a:t>axit</a:t>
            </a:r>
            <a:r>
              <a:rPr lang="en-US" b="1" dirty="0"/>
              <a:t> </a:t>
            </a:r>
            <a:r>
              <a:rPr lang="en-US" b="1" dirty="0" err="1"/>
              <a:t>sunfuric</a:t>
            </a:r>
            <a:r>
              <a:rPr lang="en-US" b="1" dirty="0"/>
              <a:t> </a:t>
            </a:r>
            <a:r>
              <a:rPr lang="en-US" b="1" dirty="0" err="1"/>
              <a:t>theo</a:t>
            </a:r>
            <a:r>
              <a:rPr lang="en-US" b="1" dirty="0"/>
              <a:t> 3 </a:t>
            </a:r>
            <a:r>
              <a:rPr lang="en-US" b="1" dirty="0" err="1"/>
              <a:t>giai</a:t>
            </a:r>
            <a:r>
              <a:rPr lang="en-US" b="1" dirty="0"/>
              <a:t> </a:t>
            </a:r>
            <a:r>
              <a:rPr lang="en-US" b="1" dirty="0" err="1"/>
              <a:t>đoạn</a:t>
            </a:r>
            <a:r>
              <a:rPr lang="en-US" b="1" dirty="0"/>
              <a:t>: 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29590" y="4517136"/>
            <a:ext cx="6934201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33400" indent="-5334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5334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447800" indent="-5334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905000" indent="-5334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362200" indent="-5334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8194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32766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7338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41910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36550" indent="-336550" eaLnBrk="1" hangingPunct="1">
              <a:buFontTx/>
              <a:buAutoNum type="arabicParenR"/>
            </a:pPr>
            <a:r>
              <a:rPr lang="en-US" b="1" dirty="0" err="1"/>
              <a:t>Sản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SO</a:t>
            </a:r>
            <a:r>
              <a:rPr lang="en-US" b="1" baseline="-25000" dirty="0"/>
              <a:t>2</a:t>
            </a:r>
            <a:r>
              <a:rPr lang="en-US" b="1" dirty="0"/>
              <a:t>: </a:t>
            </a:r>
            <a:r>
              <a:rPr lang="vi-VN" b="1" dirty="0"/>
              <a:t>  </a:t>
            </a:r>
            <a:r>
              <a:rPr lang="en-US" b="1" dirty="0"/>
              <a:t>S  + O</a:t>
            </a:r>
            <a:r>
              <a:rPr lang="en-US" b="1" baseline="-25000" dirty="0"/>
              <a:t>2</a:t>
            </a:r>
            <a:r>
              <a:rPr lang="en-US" b="1" dirty="0"/>
              <a:t> → SO</a:t>
            </a:r>
            <a:r>
              <a:rPr lang="en-US" b="1" baseline="-25000" dirty="0"/>
              <a:t>2</a:t>
            </a:r>
            <a:endParaRPr lang="vi-VN" b="1" dirty="0"/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188094" y="5219940"/>
            <a:ext cx="68756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/>
              <a:t>2) </a:t>
            </a:r>
            <a:r>
              <a:rPr lang="en-US" b="1" dirty="0" err="1"/>
              <a:t>Sản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SO</a:t>
            </a:r>
            <a:r>
              <a:rPr lang="en-US" b="1" baseline="-25000" dirty="0"/>
              <a:t>3</a:t>
            </a:r>
            <a:r>
              <a:rPr lang="en-US" b="1" dirty="0"/>
              <a:t>: </a:t>
            </a:r>
            <a:r>
              <a:rPr lang="vi-VN" b="1" dirty="0"/>
              <a:t>   </a:t>
            </a:r>
            <a:r>
              <a:rPr lang="en-US" b="1" dirty="0"/>
              <a:t>2SO</a:t>
            </a:r>
            <a:r>
              <a:rPr lang="en-US" b="1" baseline="-25000" dirty="0"/>
              <a:t>2</a:t>
            </a:r>
            <a:r>
              <a:rPr lang="en-US" b="1" dirty="0"/>
              <a:t>  + O</a:t>
            </a:r>
            <a:r>
              <a:rPr lang="en-US" b="1" baseline="-25000" dirty="0"/>
              <a:t>2</a:t>
            </a:r>
            <a:r>
              <a:rPr lang="en-US" b="1" dirty="0"/>
              <a:t> → 2SO</a:t>
            </a:r>
            <a:r>
              <a:rPr lang="en-US" b="1" baseline="-25000" dirty="0"/>
              <a:t>3</a:t>
            </a:r>
            <a:endParaRPr lang="vi-VN" b="1" dirty="0"/>
          </a:p>
        </p:txBody>
      </p:sp>
      <p:sp>
        <p:nvSpPr>
          <p:cNvPr id="10307" name="Text Box 67"/>
          <p:cNvSpPr txBox="1">
            <a:spLocks noChangeArrowheads="1"/>
          </p:cNvSpPr>
          <p:nvPr/>
        </p:nvSpPr>
        <p:spPr bwMode="auto">
          <a:xfrm>
            <a:off x="7223126" y="44100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36748627-A332-4F28-A0AF-A81AED778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84" y="-76200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</p:spTree>
    <p:extLst>
      <p:ext uri="{BB962C8B-B14F-4D97-AF65-F5344CB8AC3E}">
        <p14:creationId xmlns:p14="http://schemas.microsoft.com/office/powerpoint/2010/main" val="25853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15373" grpId="0"/>
      <p:bldP spid="15388" grpId="0"/>
      <p:bldP spid="32" grpId="0" animBg="1"/>
      <p:bldP spid="3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2030329" y="752177"/>
            <a:ext cx="3748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</a:rPr>
              <a:t>B. AXIT SUNFURIC</a:t>
            </a:r>
          </a:p>
        </p:txBody>
      </p:sp>
      <p:sp>
        <p:nvSpPr>
          <p:cNvPr id="13322" name="Text Box 29"/>
          <p:cNvSpPr txBox="1">
            <a:spLocks noChangeArrowheads="1"/>
          </p:cNvSpPr>
          <p:nvPr/>
        </p:nvSpPr>
        <p:spPr bwMode="auto">
          <a:xfrm>
            <a:off x="2022308" y="1258703"/>
            <a:ext cx="68595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</a:rPr>
              <a:t>V. </a:t>
            </a:r>
            <a:r>
              <a:rPr lang="en-US" b="1" dirty="0" err="1">
                <a:solidFill>
                  <a:srgbClr val="0070C0"/>
                </a:solidFill>
              </a:rPr>
              <a:t>Nhận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biết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axit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sunfuric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và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muối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sunfat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2263678" y="1845470"/>
            <a:ext cx="7315200" cy="1385383"/>
            <a:chOff x="644" y="1236"/>
            <a:chExt cx="4752" cy="977"/>
          </a:xfrm>
        </p:grpSpPr>
        <p:sp>
          <p:nvSpPr>
            <p:cNvPr id="13327" name="Text Box 30"/>
            <p:cNvSpPr txBox="1">
              <a:spLocks noChangeArrowheads="1"/>
            </p:cNvSpPr>
            <p:nvPr/>
          </p:nvSpPr>
          <p:spPr bwMode="auto">
            <a:xfrm>
              <a:off x="644" y="1236"/>
              <a:ext cx="4752" cy="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b="1" dirty="0"/>
                <a:t>H</a:t>
              </a:r>
              <a:r>
                <a:rPr lang="en-US" b="1" baseline="-25000" dirty="0"/>
                <a:t>2</a:t>
              </a:r>
              <a:r>
                <a:rPr lang="en-US" b="1" dirty="0"/>
                <a:t>SO</a:t>
              </a:r>
              <a:r>
                <a:rPr lang="en-US" b="1" baseline="-25000" dirty="0"/>
                <a:t>4</a:t>
              </a:r>
              <a:r>
                <a:rPr lang="en-US" b="1" dirty="0"/>
                <a:t> + BaCl</a:t>
              </a:r>
              <a:r>
                <a:rPr lang="en-US" b="1" baseline="-25000" dirty="0"/>
                <a:t>2</a:t>
              </a:r>
              <a:r>
                <a:rPr lang="en-US" b="1" dirty="0"/>
                <a:t> </a:t>
              </a:r>
              <a:r>
                <a:rPr lang="en-US" b="1" dirty="0">
                  <a:sym typeface="Symbol" pitchFamily="18" charset="2"/>
                </a:rPr>
                <a:t></a:t>
              </a:r>
              <a:r>
                <a:rPr lang="en-US" b="1" dirty="0"/>
                <a:t>  BaSO</a:t>
              </a:r>
              <a:r>
                <a:rPr lang="en-US" b="1" baseline="-25000" dirty="0"/>
                <a:t>4</a:t>
              </a:r>
              <a:r>
                <a:rPr lang="en-US" b="1" dirty="0"/>
                <a:t>↓</a:t>
              </a:r>
              <a:r>
                <a:rPr lang="vi-VN" b="1" baseline="-25000" dirty="0"/>
                <a:t>  </a:t>
              </a:r>
              <a:r>
                <a:rPr lang="en-US" b="1" dirty="0"/>
                <a:t>+ </a:t>
              </a:r>
              <a:r>
                <a:rPr lang="vi-VN" b="1" dirty="0"/>
                <a:t>    </a:t>
              </a:r>
              <a:r>
                <a:rPr lang="en-US" b="1" dirty="0"/>
                <a:t>2HCl </a:t>
              </a:r>
            </a:p>
            <a:p>
              <a:pPr eaLnBrk="1" hangingPunct="1"/>
              <a:endParaRPr lang="en-US" b="1" dirty="0"/>
            </a:p>
            <a:p>
              <a:pPr eaLnBrk="1" hangingPunct="1"/>
              <a:r>
                <a:rPr lang="en-US" b="1" dirty="0"/>
                <a:t>Na</a:t>
              </a:r>
              <a:r>
                <a:rPr lang="en-US" b="1" baseline="-25000" dirty="0"/>
                <a:t>2</a:t>
              </a:r>
              <a:r>
                <a:rPr lang="en-US" b="1" dirty="0"/>
                <a:t>SO</a:t>
              </a:r>
              <a:r>
                <a:rPr lang="en-US" b="1" baseline="-25000" dirty="0"/>
                <a:t>4</a:t>
              </a:r>
              <a:r>
                <a:rPr lang="en-US" b="1" dirty="0"/>
                <a:t> + BaCl</a:t>
              </a:r>
              <a:r>
                <a:rPr lang="en-US" b="1" baseline="-25000" dirty="0"/>
                <a:t>2</a:t>
              </a:r>
              <a:r>
                <a:rPr lang="en-US" b="1" dirty="0"/>
                <a:t> </a:t>
              </a:r>
              <a:r>
                <a:rPr lang="en-US" b="1" dirty="0">
                  <a:sym typeface="Symbol" pitchFamily="18" charset="2"/>
                </a:rPr>
                <a:t></a:t>
              </a:r>
              <a:r>
                <a:rPr lang="en-US" b="1" dirty="0"/>
                <a:t>  BaSO</a:t>
              </a:r>
              <a:r>
                <a:rPr lang="en-US" b="1" baseline="-25000" dirty="0"/>
                <a:t>4</a:t>
              </a:r>
              <a:r>
                <a:rPr lang="en-US" b="1" dirty="0"/>
                <a:t>↓</a:t>
              </a:r>
              <a:r>
                <a:rPr lang="en-US" b="1" dirty="0">
                  <a:sym typeface="Symbol" pitchFamily="18" charset="2"/>
                </a:rPr>
                <a:t> </a:t>
              </a:r>
              <a:r>
                <a:rPr lang="vi-VN" b="1" dirty="0">
                  <a:sym typeface="Symbol" pitchFamily="18" charset="2"/>
                </a:rPr>
                <a:t>  </a:t>
              </a:r>
              <a:r>
                <a:rPr lang="en-US" b="1" dirty="0"/>
                <a:t>+  </a:t>
              </a:r>
              <a:r>
                <a:rPr lang="vi-VN" b="1" dirty="0"/>
                <a:t>  </a:t>
              </a:r>
              <a:r>
                <a:rPr lang="en-US" b="1" dirty="0"/>
                <a:t>2NaCl </a:t>
              </a:r>
            </a:p>
          </p:txBody>
        </p:sp>
        <p:sp>
          <p:nvSpPr>
            <p:cNvPr id="13328" name="Text Box 31"/>
            <p:cNvSpPr txBox="1">
              <a:spLocks noChangeArrowheads="1"/>
            </p:cNvSpPr>
            <p:nvPr/>
          </p:nvSpPr>
          <p:spPr bwMode="auto">
            <a:xfrm>
              <a:off x="2927" y="1564"/>
              <a:ext cx="1295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/>
                <a:t>(</a:t>
              </a:r>
              <a:r>
                <a:rPr lang="en-US" sz="2400" b="1" dirty="0" err="1"/>
                <a:t>Trắng</a:t>
              </a:r>
              <a:r>
                <a:rPr lang="en-US" sz="2400" b="1" dirty="0"/>
                <a:t>) </a:t>
              </a:r>
            </a:p>
          </p:txBody>
        </p:sp>
      </p:grpSp>
      <p:sp>
        <p:nvSpPr>
          <p:cNvPr id="17444" name="Text Box 36"/>
          <p:cNvSpPr txBox="1">
            <a:spLocks noChangeArrowheads="1"/>
          </p:cNvSpPr>
          <p:nvPr/>
        </p:nvSpPr>
        <p:spPr bwMode="auto">
          <a:xfrm>
            <a:off x="1729540" y="4622999"/>
            <a:ext cx="893846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b="1" dirty="0"/>
              <a:t>*</a:t>
            </a:r>
            <a:r>
              <a:rPr lang="vi-VN" b="1" u="sng" dirty="0"/>
              <a:t> </a:t>
            </a:r>
            <a:r>
              <a:rPr lang="en-US" b="1" u="sng" dirty="0" err="1"/>
              <a:t>Chú</a:t>
            </a:r>
            <a:r>
              <a:rPr lang="en-US" b="1" u="sng" dirty="0"/>
              <a:t> ý</a:t>
            </a:r>
            <a:r>
              <a:rPr lang="en-US" b="1" dirty="0"/>
              <a:t>: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phân</a:t>
            </a:r>
            <a:r>
              <a:rPr lang="en-US" b="1" dirty="0"/>
              <a:t> </a:t>
            </a:r>
            <a:r>
              <a:rPr lang="en-US" b="1" dirty="0" err="1"/>
              <a:t>biệt</a:t>
            </a:r>
            <a:r>
              <a:rPr lang="en-US" b="1" dirty="0"/>
              <a:t> dd H</a:t>
            </a:r>
            <a:r>
              <a:rPr lang="en-US" b="1" baseline="-25000" dirty="0"/>
              <a:t>2</a:t>
            </a:r>
            <a:r>
              <a:rPr lang="en-US" b="1" dirty="0"/>
              <a:t>SO</a:t>
            </a:r>
            <a:r>
              <a:rPr lang="en-US" b="1" baseline="-25000" dirty="0"/>
              <a:t>4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muối</a:t>
            </a:r>
            <a:r>
              <a:rPr lang="en-US" b="1" dirty="0"/>
              <a:t> </a:t>
            </a:r>
            <a:r>
              <a:rPr lang="en-US" b="1" dirty="0" err="1"/>
              <a:t>sunfat</a:t>
            </a:r>
            <a:r>
              <a:rPr lang="en-US" b="1" dirty="0"/>
              <a:t>: </a:t>
            </a:r>
            <a:r>
              <a:rPr lang="en-US" b="1" dirty="0" err="1"/>
              <a:t>dùng</a:t>
            </a:r>
            <a:r>
              <a:rPr lang="en-US" b="1" dirty="0"/>
              <a:t> </a:t>
            </a:r>
            <a:r>
              <a:rPr lang="en-US" b="1" dirty="0" err="1"/>
              <a:t>thuốc</a:t>
            </a:r>
            <a:r>
              <a:rPr lang="en-US" b="1" dirty="0"/>
              <a:t> </a:t>
            </a:r>
            <a:r>
              <a:rPr lang="en-US" b="1" dirty="0" err="1"/>
              <a:t>thử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</a:t>
            </a:r>
            <a:r>
              <a:rPr lang="en-US" b="1" dirty="0" err="1"/>
              <a:t>những</a:t>
            </a:r>
            <a:r>
              <a:rPr lang="en-US" b="1" dirty="0"/>
              <a:t> </a:t>
            </a:r>
            <a:r>
              <a:rPr lang="en-US" b="1" dirty="0" err="1"/>
              <a:t>kim</a:t>
            </a:r>
            <a:r>
              <a:rPr lang="en-US" b="1" dirty="0"/>
              <a:t> </a:t>
            </a:r>
            <a:r>
              <a:rPr lang="en-US" b="1" dirty="0" err="1"/>
              <a:t>loại</a:t>
            </a:r>
            <a:r>
              <a:rPr lang="en-US" b="1" dirty="0"/>
              <a:t>: Al, Fe, Zn, Mg, … </a:t>
            </a:r>
          </a:p>
          <a:p>
            <a:pPr eaLnBrk="1" hangingPunct="1">
              <a:spcBef>
                <a:spcPct val="50000"/>
              </a:spcBef>
            </a:pPr>
            <a:r>
              <a:rPr lang="vi-VN" b="1" dirty="0"/>
              <a:t>            </a:t>
            </a:r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SO</a:t>
            </a:r>
            <a:r>
              <a:rPr lang="en-US" b="1" baseline="-25000" dirty="0"/>
              <a:t>4</a:t>
            </a:r>
            <a:r>
              <a:rPr lang="en-US" b="1" dirty="0"/>
              <a:t> + Zn </a:t>
            </a:r>
            <a:r>
              <a:rPr lang="en-US" b="1" dirty="0">
                <a:sym typeface="Symbol" pitchFamily="18" charset="2"/>
              </a:rPr>
              <a:t> ZnSO</a:t>
            </a:r>
            <a:r>
              <a:rPr lang="en-US" b="1" baseline="-25000" dirty="0">
                <a:sym typeface="Symbol" pitchFamily="18" charset="2"/>
              </a:rPr>
              <a:t>4</a:t>
            </a:r>
            <a:r>
              <a:rPr lang="en-US" b="1" dirty="0">
                <a:sym typeface="Symbol" pitchFamily="18" charset="2"/>
              </a:rPr>
              <a:t> + H</a:t>
            </a:r>
            <a:r>
              <a:rPr lang="en-US" b="1" baseline="-25000" dirty="0">
                <a:sym typeface="Symbol" pitchFamily="18" charset="2"/>
              </a:rPr>
              <a:t>2</a:t>
            </a:r>
            <a:r>
              <a:rPr lang="en-US" b="1" dirty="0">
                <a:sym typeface="Symbol" pitchFamily="18" charset="2"/>
              </a:rPr>
              <a:t> </a:t>
            </a:r>
            <a:r>
              <a:rPr lang="en-US" b="1" dirty="0">
                <a:cs typeface="Times New Roman" pitchFamily="18" charset="0"/>
                <a:sym typeface="Symbol" pitchFamily="18" charset="2"/>
              </a:rPr>
              <a:t>↑</a:t>
            </a:r>
          </a:p>
        </p:txBody>
      </p:sp>
      <p:sp>
        <p:nvSpPr>
          <p:cNvPr id="17445" name="Text Box 37"/>
          <p:cNvSpPr txBox="1">
            <a:spLocks noChangeArrowheads="1"/>
          </p:cNvSpPr>
          <p:nvPr/>
        </p:nvSpPr>
        <p:spPr bwMode="auto">
          <a:xfrm>
            <a:off x="2078454" y="3454764"/>
            <a:ext cx="7848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b="1" dirty="0"/>
              <a:t>    </a:t>
            </a:r>
            <a:r>
              <a:rPr lang="en-US" b="1" dirty="0" err="1"/>
              <a:t>Dùng</a:t>
            </a:r>
            <a:r>
              <a:rPr lang="en-US" b="1" dirty="0"/>
              <a:t> </a:t>
            </a:r>
            <a:r>
              <a:rPr lang="en-US" b="1" dirty="0" err="1"/>
              <a:t>thuốc</a:t>
            </a:r>
            <a:r>
              <a:rPr lang="en-US" b="1" dirty="0"/>
              <a:t> </a:t>
            </a:r>
            <a:r>
              <a:rPr lang="en-US" b="1" dirty="0" err="1"/>
              <a:t>thử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: BaCl</a:t>
            </a:r>
            <a:r>
              <a:rPr lang="en-US" b="1" baseline="-25000" dirty="0"/>
              <a:t>2</a:t>
            </a:r>
            <a:r>
              <a:rPr lang="en-US" b="1" dirty="0"/>
              <a:t>, Ba(NO</a:t>
            </a:r>
            <a:r>
              <a:rPr lang="en-US" b="1" baseline="-25000" dirty="0"/>
              <a:t>3</a:t>
            </a:r>
            <a:r>
              <a:rPr lang="en-US" b="1" dirty="0"/>
              <a:t>)</a:t>
            </a:r>
            <a:r>
              <a:rPr lang="en-US" b="1" baseline="-25000" dirty="0"/>
              <a:t>2</a:t>
            </a:r>
            <a:r>
              <a:rPr lang="en-US" b="1" dirty="0"/>
              <a:t>, Ba(OH)</a:t>
            </a:r>
            <a:r>
              <a:rPr lang="en-US" b="1" baseline="-25000" dirty="0"/>
              <a:t>2</a:t>
            </a:r>
            <a:r>
              <a:rPr lang="en-US" b="1" dirty="0"/>
              <a:t> </a:t>
            </a:r>
            <a:r>
              <a:rPr lang="en-US" b="1" dirty="0" err="1"/>
              <a:t>vì</a:t>
            </a:r>
            <a:r>
              <a:rPr lang="en-US" b="1" dirty="0"/>
              <a:t> </a:t>
            </a:r>
            <a:r>
              <a:rPr lang="en-US" b="1" dirty="0" err="1"/>
              <a:t>tạo</a:t>
            </a:r>
            <a:r>
              <a:rPr lang="en-US" b="1" dirty="0"/>
              <a:t> </a:t>
            </a:r>
            <a:r>
              <a:rPr lang="en-US" b="1" dirty="0" err="1"/>
              <a:t>dấu</a:t>
            </a:r>
            <a:r>
              <a:rPr lang="en-US" b="1" dirty="0"/>
              <a:t> </a:t>
            </a:r>
            <a:r>
              <a:rPr lang="en-US" b="1" dirty="0" err="1"/>
              <a:t>hiệu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BaSO</a:t>
            </a:r>
            <a:r>
              <a:rPr lang="en-US" b="1" baseline="-25000" dirty="0"/>
              <a:t>4</a:t>
            </a:r>
            <a:r>
              <a:rPr lang="en-US" b="1" dirty="0"/>
              <a:t> (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tủa</a:t>
            </a:r>
            <a:r>
              <a:rPr lang="en-US" b="1" dirty="0"/>
              <a:t> </a:t>
            </a:r>
            <a:r>
              <a:rPr lang="en-US" b="1" dirty="0" err="1"/>
              <a:t>trắng</a:t>
            </a:r>
            <a:r>
              <a:rPr lang="en-US" b="1" dirty="0"/>
              <a:t>).  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002254" y="3229595"/>
            <a:ext cx="8001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? </a:t>
            </a:r>
            <a:r>
              <a:rPr lang="en-US" b="1" dirty="0" err="1">
                <a:solidFill>
                  <a:srgbClr val="FF0000"/>
                </a:solidFill>
              </a:rPr>
              <a:t>Để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nhận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biết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axit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sunfuric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muối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sunfat</a:t>
            </a:r>
            <a:r>
              <a:rPr lang="en-US" b="1" dirty="0">
                <a:solidFill>
                  <a:srgbClr val="FF0000"/>
                </a:solidFill>
              </a:rPr>
              <a:t> ta </a:t>
            </a:r>
            <a:r>
              <a:rPr lang="en-US" b="1" dirty="0" err="1">
                <a:solidFill>
                  <a:srgbClr val="FF0000"/>
                </a:solidFill>
              </a:rPr>
              <a:t>làm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thế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nào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r>
              <a:rPr lang="en-US" b="1" dirty="0" err="1">
                <a:solidFill>
                  <a:srgbClr val="FF0000"/>
                </a:solidFill>
              </a:rPr>
              <a:t>Vì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sao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00F1EA6A-5202-4BC8-AF6B-3D3606A06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84" y="-76200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</p:spTree>
    <p:extLst>
      <p:ext uri="{BB962C8B-B14F-4D97-AF65-F5344CB8AC3E}">
        <p14:creationId xmlns:p14="http://schemas.microsoft.com/office/powerpoint/2010/main" val="27578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44" grpId="0"/>
      <p:bldP spid="17445" grpId="0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2-AXIT</a:t>
            </a:r>
            <a:b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TÍNH CHẤT HÓA HỌC CỦA AXIT</a:t>
            </a:r>
            <a:endParaRPr lang="vi-VN" sz="3200" dirty="0"/>
          </a:p>
        </p:txBody>
      </p:sp>
      <p:pic>
        <p:nvPicPr>
          <p:cNvPr id="3074" name="Picture 2" descr="C:\Users\Admin\Downloads\images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202" y="1992921"/>
            <a:ext cx="3541829" cy="4146532"/>
          </a:xfrm>
          <a:prstGeom prst="rect">
            <a:avLst/>
          </a:prstGeom>
          <a:noFill/>
        </p:spPr>
      </p:pic>
      <p:pic>
        <p:nvPicPr>
          <p:cNvPr id="3075" name="Picture 3" descr="C:\Users\Admin\Downloads\images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6515" y="1910863"/>
            <a:ext cx="3557239" cy="4268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9407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2645647" y="894094"/>
            <a:ext cx="8911167" cy="1280584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NỘI DUNG BÀI HỌC</a:t>
            </a:r>
          </a:p>
        </p:txBody>
      </p:sp>
      <p:sp>
        <p:nvSpPr>
          <p:cNvPr id="5" name="Rectangle 93">
            <a:extLst>
              <a:ext uri="{FF2B5EF4-FFF2-40B4-BE49-F238E27FC236}">
                <a16:creationId xmlns:a16="http://schemas.microsoft.com/office/drawing/2014/main" id="{C6F45767-F839-4C4E-9A3A-68EB6DA20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CED390B-46CC-4632-8B8C-ED132DF7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5056" y="2289543"/>
            <a:ext cx="8596668" cy="126841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30000"/>
              </a:lnSpc>
              <a:buNone/>
              <a:defRPr/>
            </a:pP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I.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Tính</a:t>
            </a: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chất</a:t>
            </a: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hóa</a:t>
            </a: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học</a:t>
            </a:r>
            <a:endParaRPr lang="en-US" sz="112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II.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Axit</a:t>
            </a: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mạnh</a:t>
            </a: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và</a:t>
            </a: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axit</a:t>
            </a: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yếu</a:t>
            </a:r>
            <a:endParaRPr lang="en-US" sz="112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	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/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7" name="WordArt 7">
            <a:extLst>
              <a:ext uri="{FF2B5EF4-FFF2-40B4-BE49-F238E27FC236}">
                <a16:creationId xmlns:a16="http://schemas.microsoft.com/office/drawing/2014/main" id="{F46000D5-CED4-4877-908B-1EF7F4C800E7}"/>
              </a:ext>
            </a:extLst>
          </p:cNvPr>
          <p:cNvSpPr>
            <a:spLocks noGrp="1" noChangeArrowheads="1" noChangeShapeType="1" noTextEdit="1"/>
          </p:cNvSpPr>
          <p:nvPr/>
        </p:nvSpPr>
        <p:spPr bwMode="auto">
          <a:xfrm>
            <a:off x="1914525" y="352426"/>
            <a:ext cx="8534400" cy="758825"/>
          </a:xfrm>
          <a:prstGeom prst="rect">
            <a:avLst/>
          </a:prstGeom>
        </p:spPr>
        <p:txBody>
          <a:bodyPr wrap="none" fromWordArt="1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endParaRPr lang="en-US" sz="3600" b="1" kern="10" spc="150">
              <a:ln w="11430"/>
              <a:solidFill>
                <a:srgbClr val="0000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UVN RiverSide"/>
            </a:endParaRPr>
          </a:p>
        </p:txBody>
      </p:sp>
      <p:sp>
        <p:nvSpPr>
          <p:cNvPr id="9" name="Line Callout 2 8">
            <a:extLst>
              <a:ext uri="{FF2B5EF4-FFF2-40B4-BE49-F238E27FC236}">
                <a16:creationId xmlns:a16="http://schemas.microsoft.com/office/drawing/2014/main" id="{02FEBDFC-D401-4A29-A150-5A5806D86FFF}"/>
              </a:ext>
            </a:extLst>
          </p:cNvPr>
          <p:cNvSpPr/>
          <p:nvPr/>
        </p:nvSpPr>
        <p:spPr>
          <a:xfrm>
            <a:off x="7364185" y="2522765"/>
            <a:ext cx="2286000" cy="1752600"/>
          </a:xfrm>
          <a:prstGeom prst="borderCallout2">
            <a:avLst>
              <a:gd name="adj1" fmla="val 18750"/>
              <a:gd name="adj2" fmla="val -573"/>
              <a:gd name="adj3" fmla="val 18097"/>
              <a:gd name="adj4" fmla="val -670"/>
              <a:gd name="adj5" fmla="val -42888"/>
              <a:gd name="adj6" fmla="val -88523"/>
            </a:avLst>
          </a:prstGeom>
          <a:ln w="38100">
            <a:solidFill>
              <a:srgbClr val="0070C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Line Callout 2 15">
            <a:extLst>
              <a:ext uri="{FF2B5EF4-FFF2-40B4-BE49-F238E27FC236}">
                <a16:creationId xmlns:a16="http://schemas.microsoft.com/office/drawing/2014/main" id="{01EA0C33-F404-4B87-A9F9-F30F4E5B1173}"/>
              </a:ext>
            </a:extLst>
          </p:cNvPr>
          <p:cNvSpPr/>
          <p:nvPr/>
        </p:nvSpPr>
        <p:spPr>
          <a:xfrm>
            <a:off x="4504824" y="3598863"/>
            <a:ext cx="1828800" cy="1828800"/>
          </a:xfrm>
          <a:prstGeom prst="borderCallout2">
            <a:avLst>
              <a:gd name="adj1" fmla="val -1885"/>
              <a:gd name="adj2" fmla="val 48633"/>
              <a:gd name="adj3" fmla="val -2786"/>
              <a:gd name="adj4" fmla="val 48503"/>
              <a:gd name="adj5" fmla="val -103101"/>
              <a:gd name="adj6" fmla="val 47279"/>
            </a:avLst>
          </a:prstGeom>
          <a:ln w="38100">
            <a:solidFill>
              <a:srgbClr val="0070C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6" name="Line Callout 2 25">
            <a:extLst>
              <a:ext uri="{FF2B5EF4-FFF2-40B4-BE49-F238E27FC236}">
                <a16:creationId xmlns:a16="http://schemas.microsoft.com/office/drawing/2014/main" id="{5F3B804F-613D-4293-9B08-6465021B0F12}"/>
              </a:ext>
            </a:extLst>
          </p:cNvPr>
          <p:cNvSpPr/>
          <p:nvPr/>
        </p:nvSpPr>
        <p:spPr>
          <a:xfrm>
            <a:off x="7184022" y="4574042"/>
            <a:ext cx="2286000" cy="1752600"/>
          </a:xfrm>
          <a:prstGeom prst="borderCallout2">
            <a:avLst>
              <a:gd name="adj1" fmla="val 18750"/>
              <a:gd name="adj2" fmla="val -573"/>
              <a:gd name="adj3" fmla="val 18097"/>
              <a:gd name="adj4" fmla="val -670"/>
              <a:gd name="adj5" fmla="val -159658"/>
              <a:gd name="adj6" fmla="val -78365"/>
            </a:avLst>
          </a:prstGeom>
          <a:ln w="38100">
            <a:solidFill>
              <a:srgbClr val="0070C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7" name="Line Callout 2 26">
            <a:extLst>
              <a:ext uri="{FF2B5EF4-FFF2-40B4-BE49-F238E27FC236}">
                <a16:creationId xmlns:a16="http://schemas.microsoft.com/office/drawing/2014/main" id="{E391D23D-604E-4CCE-9704-30916DC7D118}"/>
              </a:ext>
            </a:extLst>
          </p:cNvPr>
          <p:cNvSpPr/>
          <p:nvPr/>
        </p:nvSpPr>
        <p:spPr>
          <a:xfrm flipH="1">
            <a:off x="1027907" y="2525713"/>
            <a:ext cx="2286000" cy="1752600"/>
          </a:xfrm>
          <a:prstGeom prst="borderCallout2">
            <a:avLst>
              <a:gd name="adj1" fmla="val 18750"/>
              <a:gd name="adj2" fmla="val -573"/>
              <a:gd name="adj3" fmla="val 18097"/>
              <a:gd name="adj4" fmla="val -670"/>
              <a:gd name="adj5" fmla="val -42888"/>
              <a:gd name="adj6" fmla="val -88523"/>
            </a:avLst>
          </a:prstGeom>
          <a:ln w="38100">
            <a:solidFill>
              <a:srgbClr val="0070C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8" name="Line Callout 2 27">
            <a:extLst>
              <a:ext uri="{FF2B5EF4-FFF2-40B4-BE49-F238E27FC236}">
                <a16:creationId xmlns:a16="http://schemas.microsoft.com/office/drawing/2014/main" id="{01BB5AC2-758E-4C76-8041-712D9F614F70}"/>
              </a:ext>
            </a:extLst>
          </p:cNvPr>
          <p:cNvSpPr/>
          <p:nvPr/>
        </p:nvSpPr>
        <p:spPr>
          <a:xfrm flipH="1">
            <a:off x="1368426" y="4551363"/>
            <a:ext cx="2286000" cy="1752600"/>
          </a:xfrm>
          <a:prstGeom prst="borderCallout2">
            <a:avLst>
              <a:gd name="adj1" fmla="val 18750"/>
              <a:gd name="adj2" fmla="val -573"/>
              <a:gd name="adj3" fmla="val 18097"/>
              <a:gd name="adj4" fmla="val -670"/>
              <a:gd name="adj5" fmla="val -160486"/>
              <a:gd name="adj6" fmla="val -74555"/>
            </a:avLst>
          </a:prstGeom>
          <a:ln w="38100">
            <a:solidFill>
              <a:srgbClr val="0070C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F5C260-FBC2-4541-89D2-60F9E21FF922}"/>
              </a:ext>
            </a:extLst>
          </p:cNvPr>
          <p:cNvSpPr/>
          <p:nvPr/>
        </p:nvSpPr>
        <p:spPr>
          <a:xfrm>
            <a:off x="5266824" y="1709737"/>
            <a:ext cx="152400" cy="1524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254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ED8DCA-4920-440B-BC24-3DC9BA8D1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207" y="2578100"/>
            <a:ext cx="20574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chất chỉ thị màu</a:t>
            </a:r>
            <a:r>
              <a:rPr lang="sv-S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5D104D-D10B-435A-8ACA-7061EDE27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4185" y="2925990"/>
            <a:ext cx="2286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với kim loại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5048CF-E5E2-422A-837B-ABC3390BB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947" y="3902869"/>
            <a:ext cx="19050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với bazơ</a:t>
            </a:r>
            <a:r>
              <a:rPr lang="sv-SE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33CC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B500EF-A140-4CAC-AC4C-570801DCD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26" y="4645025"/>
            <a:ext cx="2057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với oxit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B171C8-3731-411D-872A-69E022CC0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6422" y="4813415"/>
            <a:ext cx="213360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chemeClr val="tx2"/>
              </a:solidFill>
            </a:endParaRPr>
          </a:p>
        </p:txBody>
      </p:sp>
      <p:sp>
        <p:nvSpPr>
          <p:cNvPr id="4112" name="Rectangle 18">
            <a:extLst>
              <a:ext uri="{FF2B5EF4-FFF2-40B4-BE49-F238E27FC236}">
                <a16:creationId xmlns:a16="http://schemas.microsoft.com/office/drawing/2014/main" id="{B6C5334C-431C-4674-B80B-DEE90A5FC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010" y="1093788"/>
            <a:ext cx="7467600" cy="6270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HÓA HỌC CỦA AXIT </a:t>
            </a:r>
          </a:p>
        </p:txBody>
      </p:sp>
      <p:sp>
        <p:nvSpPr>
          <p:cNvPr id="4113" name="Rectangle 93">
            <a:extLst>
              <a:ext uri="{FF2B5EF4-FFF2-40B4-BE49-F238E27FC236}">
                <a16:creationId xmlns:a16="http://schemas.microsoft.com/office/drawing/2014/main" id="{17E0C7C9-A917-46F2-8DB5-A93E0718F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</p:spTree>
  </p:cSld>
  <p:clrMapOvr>
    <a:masterClrMapping/>
  </p:clrMapOvr>
  <p:transition spd="slow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26" grpId="0" animBg="1"/>
      <p:bldP spid="27" grpId="0" animBg="1"/>
      <p:bldP spid="28" grpId="0" animBg="1"/>
      <p:bldP spid="30" grpId="0"/>
      <p:bldP spid="31" grpId="0"/>
      <p:bldP spid="32" grpId="0"/>
      <p:bldP spid="33" grpId="0"/>
      <p:bldP spid="34" grpId="0"/>
      <p:bldP spid="41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>
            <a:extLst>
              <a:ext uri="{FF2B5EF4-FFF2-40B4-BE49-F238E27FC236}">
                <a16:creationId xmlns:a16="http://schemas.microsoft.com/office/drawing/2014/main" id="{F54ADB5A-E6E1-4919-A127-B5BCE00C3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522636"/>
            <a:ext cx="39628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5123" name="Line 4">
            <a:extLst>
              <a:ext uri="{FF2B5EF4-FFF2-40B4-BE49-F238E27FC236}">
                <a16:creationId xmlns:a16="http://schemas.microsoft.com/office/drawing/2014/main" id="{68737305-C03D-4294-B81C-84E17AAD19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9239" y="685801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Text Box 5">
            <a:extLst>
              <a:ext uri="{FF2B5EF4-FFF2-40B4-BE49-F238E27FC236}">
                <a16:creationId xmlns:a16="http://schemas.microsoft.com/office/drawing/2014/main" id="{DA4FA956-B09D-430D-BC6B-93F316B1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2" y="1046511"/>
            <a:ext cx="442900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806" name="Text Box 6">
            <a:extLst>
              <a:ext uri="{FF2B5EF4-FFF2-40B4-BE49-F238E27FC236}">
                <a16:creationId xmlns:a16="http://schemas.microsoft.com/office/drawing/2014/main" id="{6D966477-C88A-475A-B352-B186B2D22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4567" y="736028"/>
            <a:ext cx="41576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6807" name="Text Box 7">
            <a:extLst>
              <a:ext uri="{FF2B5EF4-FFF2-40B4-BE49-F238E27FC236}">
                <a16:creationId xmlns:a16="http://schemas.microsoft.com/office/drawing/2014/main" id="{2A34F1A7-F471-49B7-BCAB-0CFD099E6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4422" y="1818918"/>
            <a:ext cx="24812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6808" name="Text Box 8">
            <a:extLst>
              <a:ext uri="{FF2B5EF4-FFF2-40B4-BE49-F238E27FC236}">
                <a16:creationId xmlns:a16="http://schemas.microsoft.com/office/drawing/2014/main" id="{250A9580-2726-4D8E-A388-0AA7B749F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319" y="2267966"/>
            <a:ext cx="41576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chuyển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</a:p>
        </p:txBody>
      </p:sp>
      <p:sp>
        <p:nvSpPr>
          <p:cNvPr id="76809" name="Text Box 9">
            <a:extLst>
              <a:ext uri="{FF2B5EF4-FFF2-40B4-BE49-F238E27FC236}">
                <a16:creationId xmlns:a16="http://schemas.microsoft.com/office/drawing/2014/main" id="{91A36546-0424-4744-A74A-58C950CFD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451" y="2788670"/>
            <a:ext cx="2209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2">
            <a:extLst>
              <a:ext uri="{FF2B5EF4-FFF2-40B4-BE49-F238E27FC236}">
                <a16:creationId xmlns:a16="http://schemas.microsoft.com/office/drawing/2014/main" id="{B163296D-615B-47BE-82CF-82324E1645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38851" y="3168650"/>
          <a:ext cx="1693863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utoCAD Drawing" r:id="rId3" imgW="11249025" imgH="5676900" progId="">
                  <p:embed/>
                </p:oleObj>
              </mc:Choice>
              <mc:Fallback>
                <p:oleObj name="AutoCAD Drawing" r:id="rId3" imgW="11249025" imgH="5676900" progId="">
                  <p:embed/>
                  <p:pic>
                    <p:nvPicPr>
                      <p:cNvPr id="14" name="Object 2">
                        <a:extLst>
                          <a:ext uri="{FF2B5EF4-FFF2-40B4-BE49-F238E27FC236}">
                            <a16:creationId xmlns:a16="http://schemas.microsoft.com/office/drawing/2014/main" id="{B163296D-615B-47BE-82CF-82324E1645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4671" t="30144" r="39204" b="18182"/>
                      <a:stretch>
                        <a:fillRect/>
                      </a:stretch>
                    </p:blipFill>
                    <p:spPr bwMode="auto">
                      <a:xfrm>
                        <a:off x="6038851" y="3168650"/>
                        <a:ext cx="1693863" cy="1358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3">
            <a:extLst>
              <a:ext uri="{FF2B5EF4-FFF2-40B4-BE49-F238E27FC236}">
                <a16:creationId xmlns:a16="http://schemas.microsoft.com/office/drawing/2014/main" id="{3C016A24-BB02-4EBB-BA56-6FFDC99DF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364" y="3214688"/>
            <a:ext cx="247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latin typeface="Times New Roman" panose="02020603050405020304" pitchFamily="18" charset="0"/>
              </a:rPr>
              <a:t>Dung dịch HCl</a:t>
            </a:r>
            <a:endParaRPr lang="vi-VN" altLang="en-US" sz="2400" b="1" i="1">
              <a:latin typeface="Times New Roman" panose="02020603050405020304" pitchFamily="18" charset="0"/>
            </a:endParaRP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6E4A3E01-FA1C-4FF3-BEB5-61E4E0B9C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364" y="4454526"/>
            <a:ext cx="222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latin typeface="Times New Roman" panose="02020603050405020304" pitchFamily="18" charset="0"/>
              </a:rPr>
              <a:t>Giấy quỳ tím</a:t>
            </a:r>
            <a:endParaRPr lang="vi-VN" altLang="en-US" sz="2400" b="1" i="1">
              <a:latin typeface="Times New Roman" panose="02020603050405020304" pitchFamily="18" charset="0"/>
            </a:endParaRPr>
          </a:p>
        </p:txBody>
      </p:sp>
      <p:sp>
        <p:nvSpPr>
          <p:cNvPr id="17" name="AutoShape 42">
            <a:extLst>
              <a:ext uri="{FF2B5EF4-FFF2-40B4-BE49-F238E27FC236}">
                <a16:creationId xmlns:a16="http://schemas.microsoft.com/office/drawing/2014/main" id="{6642D471-1223-4884-886F-4C89B2F58C3F}"/>
              </a:ext>
            </a:extLst>
          </p:cNvPr>
          <p:cNvSpPr>
            <a:spLocks noChangeArrowheads="1"/>
          </p:cNvSpPr>
          <p:nvPr/>
        </p:nvSpPr>
        <p:spPr bwMode="auto">
          <a:xfrm rot="20498900">
            <a:off x="6015971" y="4548618"/>
            <a:ext cx="1295400" cy="457200"/>
          </a:xfrm>
          <a:prstGeom prst="flowChartPunchedTape">
            <a:avLst/>
          </a:prstGeom>
          <a:solidFill>
            <a:srgbClr val="CC99FF"/>
          </a:solidFill>
          <a:ln w="9525">
            <a:solidFill>
              <a:srgbClr val="FF99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" name="AutoShape 43">
            <a:extLst>
              <a:ext uri="{FF2B5EF4-FFF2-40B4-BE49-F238E27FC236}">
                <a16:creationId xmlns:a16="http://schemas.microsoft.com/office/drawing/2014/main" id="{76FA3B72-443B-464A-9F1C-1A03181D4762}"/>
              </a:ext>
            </a:extLst>
          </p:cNvPr>
          <p:cNvSpPr>
            <a:spLocks noChangeArrowheads="1"/>
          </p:cNvSpPr>
          <p:nvPr/>
        </p:nvSpPr>
        <p:spPr bwMode="auto">
          <a:xfrm rot="20498900">
            <a:off x="6191250" y="5168900"/>
            <a:ext cx="1295400" cy="457200"/>
          </a:xfrm>
          <a:prstGeom prst="flowChartPunchedTape">
            <a:avLst/>
          </a:prstGeom>
          <a:solidFill>
            <a:srgbClr val="CC99FF"/>
          </a:solidFill>
          <a:ln w="9525">
            <a:solidFill>
              <a:srgbClr val="FF99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248A9F-261E-4E16-BAD2-3F4E59D06978}"/>
              </a:ext>
            </a:extLst>
          </p:cNvPr>
          <p:cNvSpPr/>
          <p:nvPr/>
        </p:nvSpPr>
        <p:spPr>
          <a:xfrm>
            <a:off x="5473700" y="4148797"/>
            <a:ext cx="503238" cy="379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AF4D2BCA-CFCF-491E-9F97-1190AA989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55" y="2336800"/>
            <a:ext cx="40481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   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dịch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93">
            <a:extLst>
              <a:ext uri="{FF2B5EF4-FFF2-40B4-BE49-F238E27FC236}">
                <a16:creationId xmlns:a16="http://schemas.microsoft.com/office/drawing/2014/main" id="{A46B6B5F-47AA-40A1-8ED6-6C48F7D79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51C31E4A-4C8D-4452-B502-CDCDEF791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4" y="776049"/>
            <a:ext cx="318815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dd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HCl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4" grpId="0"/>
      <p:bldP spid="76806" grpId="0"/>
      <p:bldP spid="76807" grpId="0"/>
      <p:bldP spid="76808" grpId="0"/>
      <p:bldP spid="76809" grpId="0"/>
      <p:bldP spid="15" grpId="0"/>
      <p:bldP spid="16" grpId="0"/>
      <p:bldP spid="17" grpId="0" animBg="1"/>
      <p:bldP spid="17" grpId="1" animBg="1"/>
      <p:bldP spid="18" grpId="0" animBg="1"/>
      <p:bldP spid="2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3" name="Rectangle 93">
            <a:extLst>
              <a:ext uri="{FF2B5EF4-FFF2-40B4-BE49-F238E27FC236}">
                <a16:creationId xmlns:a16="http://schemas.microsoft.com/office/drawing/2014/main" id="{42D110FC-060B-42CC-9CC4-1D8F63AB6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Bài 3: TÍNH CHẤT HÓA HỌC CỦA AXIT</a:t>
            </a:r>
          </a:p>
        </p:txBody>
      </p:sp>
      <p:sp>
        <p:nvSpPr>
          <p:cNvPr id="49" name="Text Box 3">
            <a:extLst>
              <a:ext uri="{FF2B5EF4-FFF2-40B4-BE49-F238E27FC236}">
                <a16:creationId xmlns:a16="http://schemas.microsoft.com/office/drawing/2014/main" id="{AC7A57E7-C282-4093-B4BC-7A0D416E4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203" y="628181"/>
            <a:ext cx="3764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0" name="Text Box 5">
            <a:extLst>
              <a:ext uri="{FF2B5EF4-FFF2-40B4-BE49-F238E27FC236}">
                <a16:creationId xmlns:a16="http://schemas.microsoft.com/office/drawing/2014/main" id="{150BEB92-0FF1-4A2F-BDFE-3346B1C67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247" y="1083952"/>
            <a:ext cx="47894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" name="Text Box 7">
            <a:extLst>
              <a:ext uri="{FF2B5EF4-FFF2-40B4-BE49-F238E27FC236}">
                <a16:creationId xmlns:a16="http://schemas.microsoft.com/office/drawing/2014/main" id="{7F44E52D-2176-42CC-8867-3FF00C58D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19" y="1919751"/>
            <a:ext cx="43164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0C7589B-AFC9-42BE-98A3-190DB6359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8785" y="2367846"/>
            <a:ext cx="322761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1 - 2 ml dd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HCl.</a:t>
            </a: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9BC66F7A-A018-4640-A123-C0648A1B82F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8747" y="628181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0000">
    <p:sndAc>
      <p:stSnd>
        <p:snd r:embed="rId2" name="j021409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351</TotalTime>
  <Words>2304</Words>
  <Application>Microsoft Office PowerPoint</Application>
  <PresentationFormat>Widescreen</PresentationFormat>
  <Paragraphs>464</Paragraphs>
  <Slides>47</Slides>
  <Notes>5</Notes>
  <HiddenSlides>0</HiddenSlides>
  <MMClips>14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Microsoft YaHei</vt:lpstr>
      <vt:lpstr>.VnTime</vt:lpstr>
      <vt:lpstr>Arial</vt:lpstr>
      <vt:lpstr>Calibri</vt:lpstr>
      <vt:lpstr>Impact</vt:lpstr>
      <vt:lpstr>Symbol</vt:lpstr>
      <vt:lpstr>Tahoma</vt:lpstr>
      <vt:lpstr>Times New Roman</vt:lpstr>
      <vt:lpstr>Trebuchet MS</vt:lpstr>
      <vt:lpstr>UVN RiverSide</vt:lpstr>
      <vt:lpstr>Wingdings</vt:lpstr>
      <vt:lpstr>Wingdings 3</vt:lpstr>
      <vt:lpstr>Facet</vt:lpstr>
      <vt:lpstr>AutoCAD Drawing</vt:lpstr>
      <vt:lpstr>PowerPoint Presentation</vt:lpstr>
      <vt:lpstr>PowerPoint Presentation</vt:lpstr>
      <vt:lpstr>PowerPoint Presentation</vt:lpstr>
      <vt:lpstr>PowerPoint Presentation</vt:lpstr>
      <vt:lpstr>Chủ đề 2-AXIT Bài 3: TÍNH CHẤT HÓA HỌC CỦA AXIT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II. AXIT MẠNH, AXIT YẾU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58</cp:revision>
  <dcterms:created xsi:type="dcterms:W3CDTF">2021-09-16T03:06:39Z</dcterms:created>
  <dcterms:modified xsi:type="dcterms:W3CDTF">2021-10-27T08:25:44Z</dcterms:modified>
</cp:coreProperties>
</file>