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2"/>
    <p:sldId id="260" r:id="rId3"/>
    <p:sldId id="259" r:id="rId4"/>
    <p:sldId id="258" r:id="rId5"/>
    <p:sldId id="257" r:id="rId6"/>
    <p:sldId id="261" r:id="rId7"/>
    <p:sldId id="262" r:id="rId8"/>
    <p:sldId id="263" r:id="rId9"/>
    <p:sldId id="265" r:id="rId10"/>
    <p:sldId id="293" r:id="rId11"/>
    <p:sldId id="264" r:id="rId12"/>
    <p:sldId id="268" r:id="rId13"/>
    <p:sldId id="282" r:id="rId14"/>
    <p:sldId id="283" r:id="rId15"/>
    <p:sldId id="284" r:id="rId16"/>
    <p:sldId id="285" r:id="rId17"/>
    <p:sldId id="286" r:id="rId18"/>
    <p:sldId id="274" r:id="rId19"/>
    <p:sldId id="275" r:id="rId20"/>
    <p:sldId id="276" r:id="rId21"/>
    <p:sldId id="277" r:id="rId22"/>
    <p:sldId id="307" r:id="rId23"/>
    <p:sldId id="280" r:id="rId2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70">
          <p15:clr>
            <a:srgbClr val="A4A3A4"/>
          </p15:clr>
        </p15:guide>
        <p15:guide id="2" pos="387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53" d="100"/>
          <a:sy n="53" d="100"/>
        </p:scale>
        <p:origin x="823" y="31"/>
      </p:cViewPr>
      <p:guideLst>
        <p:guide orient="horz" pos="2170"/>
        <p:guide pos="387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007DD9-F8C7-4439-B423-4A3E2B245D4A}" type="datetimeFigureOut">
              <a:rPr lang="en-US" smtClean="0"/>
              <a:t>12/1/2021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E968B6-F0A7-40C1-B78A-981EE7D89377}"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007DD9-F8C7-4439-B423-4A3E2B245D4A}" type="datetimeFigureOut">
              <a:rPr lang="en-US" smtClean="0"/>
              <a:t>12/1/2021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E968B6-F0A7-40C1-B78A-981EE7D89377}"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007DD9-F8C7-4439-B423-4A3E2B245D4A}" type="datetimeFigureOut">
              <a:rPr lang="en-US" smtClean="0"/>
              <a:t>12/1/2021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E968B6-F0A7-40C1-B78A-981EE7D89377}"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panose="020B0604020202020204"/>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panose="020B0604020202020204"/>
              </a:rPr>
              <a:t>”</a:t>
            </a:r>
            <a:endParaRPr lang="en-US" dirty="0">
              <a:solidFill>
                <a:schemeClr val="accent1">
                  <a:lumMod val="60000"/>
                  <a:lumOff val="40000"/>
                </a:schemeClr>
              </a:solidFill>
              <a:latin typeface="Arial" panose="020B0604020202020204"/>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007DD9-F8C7-4439-B423-4A3E2B245D4A}" type="datetimeFigureOut">
              <a:rPr lang="en-US" smtClean="0"/>
              <a:t>12/1/2021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E968B6-F0A7-40C1-B78A-981EE7D89377}"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007DD9-F8C7-4439-B423-4A3E2B245D4A}" type="datetimeFigureOut">
              <a:rPr lang="en-US" smtClean="0"/>
              <a:t>12/1/2021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E968B6-F0A7-40C1-B78A-981EE7D89377}"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panose="020B0604020202020204"/>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panose="020B0604020202020204"/>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007DD9-F8C7-4439-B423-4A3E2B245D4A}" type="datetimeFigureOut">
              <a:rPr lang="en-US" smtClean="0"/>
              <a:t>12/1/2021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E968B6-F0A7-40C1-B78A-981EE7D89377}"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007DD9-F8C7-4439-B423-4A3E2B245D4A}" type="datetimeFigureOut">
              <a:rPr lang="en-US" smtClean="0"/>
              <a:t>12/1/2021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E968B6-F0A7-40C1-B78A-981EE7D89377}"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007DD9-F8C7-4439-B423-4A3E2B245D4A}" type="datetimeFigureOut">
              <a:rPr lang="en-US" smtClean="0"/>
              <a:t>12/1/2021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E968B6-F0A7-40C1-B78A-981EE7D89377}"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007DD9-F8C7-4439-B423-4A3E2B245D4A}" type="datetimeFigureOut">
              <a:rPr lang="en-US" smtClean="0"/>
              <a:t>12/1/2021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E968B6-F0A7-40C1-B78A-981EE7D89377}"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007DD9-F8C7-4439-B423-4A3E2B245D4A}" type="datetimeFigureOut">
              <a:rPr lang="en-US" smtClean="0"/>
              <a:t>12/1/2021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E968B6-F0A7-40C1-B78A-981EE7D89377}"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007DD9-F8C7-4439-B423-4A3E2B245D4A}" type="datetimeFigureOut">
              <a:rPr lang="en-US" smtClean="0"/>
              <a:t>12/1/2021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E968B6-F0A7-40C1-B78A-981EE7D89377}"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007DD9-F8C7-4439-B423-4A3E2B245D4A}" type="datetimeFigureOut">
              <a:rPr lang="en-US" smtClean="0"/>
              <a:t>12/1/2021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1E968B6-F0A7-40C1-B78A-981EE7D89377}"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007DD9-F8C7-4439-B423-4A3E2B245D4A}" type="datetimeFigureOut">
              <a:rPr lang="en-US" smtClean="0"/>
              <a:t>12/1/2021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1E968B6-F0A7-40C1-B78A-981EE7D89377}"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007DD9-F8C7-4439-B423-4A3E2B245D4A}" type="datetimeFigureOut">
              <a:rPr lang="en-US" smtClean="0"/>
              <a:t>12/1/2021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1E968B6-F0A7-40C1-B78A-981EE7D89377}"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200" indent="0">
              <a:buNone/>
              <a:defRPr sz="1400"/>
            </a:lvl2pPr>
            <a:lvl3pPr marL="914400" indent="0">
              <a:buNone/>
              <a:defRPr sz="1200"/>
            </a:lvl3pPr>
            <a:lvl4pPr marL="1370965" indent="0">
              <a:buNone/>
              <a:defRPr sz="1000"/>
            </a:lvl4pPr>
            <a:lvl5pPr marL="1828165" indent="0">
              <a:buNone/>
              <a:defRPr sz="1000"/>
            </a:lvl5pPr>
            <a:lvl6pPr marL="2285365" indent="0">
              <a:buNone/>
              <a:defRPr sz="1000"/>
            </a:lvl6pPr>
            <a:lvl7pPr marL="2742565" indent="0">
              <a:buNone/>
              <a:defRPr sz="1000"/>
            </a:lvl7pPr>
            <a:lvl8pPr marL="3199130" indent="0">
              <a:buNone/>
              <a:defRPr sz="1000"/>
            </a:lvl8pPr>
            <a:lvl9pPr marL="365633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6007DD9-F8C7-4439-B423-4A3E2B245D4A}" type="datetimeFigureOut">
              <a:rPr lang="en-US" smtClean="0"/>
              <a:t>12/1/2021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E968B6-F0A7-40C1-B78A-981EE7D89377}"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007DD9-F8C7-4439-B423-4A3E2B245D4A}" type="datetimeFigureOut">
              <a:rPr lang="en-US" smtClean="0"/>
              <a:t>12/1/2021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E968B6-F0A7-40C1-B78A-981EE7D89377}"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007DD9-F8C7-4439-B423-4A3E2B245D4A}" type="datetimeFigureOut">
              <a:rPr lang="en-US" smtClean="0"/>
              <a:t>12/1/2021</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81E968B6-F0A7-40C1-B78A-981EE7D89377}"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panose="05040102010807070707"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panose="05040102010807070707"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4.xml"/><Relationship Id="rId1" Type="http://schemas.openxmlformats.org/officeDocument/2006/relationships/vmlDrawing" Target="../drawings/vmlDrawing1.vml"/><Relationship Id="rId4" Type="http://schemas.openxmlformats.org/officeDocument/2006/relationships/image" Target="../media/image4.wmf"/></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9.jpeg"/></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eg"/></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06855" y="1734820"/>
            <a:ext cx="7766685" cy="1732915"/>
          </a:xfrm>
        </p:spPr>
        <p:txBody>
          <a:bodyPr/>
          <a:lstStyle/>
          <a:p>
            <a:pPr algn="ctr"/>
            <a:r>
              <a:rPr lang="en-US" b="1" dirty="0">
                <a:solidFill>
                  <a:srgbClr val="0070C0"/>
                </a:solidFill>
              </a:rPr>
              <a:t>HÓA HỌC LỚP 9</a:t>
            </a:r>
          </a:p>
        </p:txBody>
      </p:sp>
      <p:sp>
        <p:nvSpPr>
          <p:cNvPr id="4" name="Subtitle 3"/>
          <p:cNvSpPr>
            <a:spLocks noGrp="1"/>
          </p:cNvSpPr>
          <p:nvPr>
            <p:ph type="subTitle" idx="1"/>
          </p:nvPr>
        </p:nvSpPr>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35" y="361315"/>
            <a:ext cx="6057265" cy="716280"/>
          </a:xfrm>
        </p:spPr>
        <p:txBody>
          <a:bodyPr/>
          <a:lstStyle/>
          <a:p>
            <a:r>
              <a:rPr lang="en-US" dirty="0">
                <a:solidFill>
                  <a:srgbClr val="0070C0"/>
                </a:solidFill>
                <a:latin typeface="Berlin Sans FB Demi" panose="020E0802020502020306" charset="0"/>
                <a:cs typeface="Berlin Sans FB Demi" panose="020E0802020502020306" charset="0"/>
                <a:sym typeface="+mn-ea"/>
              </a:rPr>
              <a:t>HƯỚNG DẪN LÀM BÀI TẬP</a:t>
            </a:r>
            <a:endParaRPr lang="en-US"/>
          </a:p>
        </p:txBody>
      </p:sp>
      <p:sp>
        <p:nvSpPr>
          <p:cNvPr id="3" name="Content Placeholder 2"/>
          <p:cNvSpPr>
            <a:spLocks noGrp="1"/>
          </p:cNvSpPr>
          <p:nvPr>
            <p:ph idx="1"/>
          </p:nvPr>
        </p:nvSpPr>
        <p:spPr>
          <a:xfrm>
            <a:off x="6037580" y="2812415"/>
            <a:ext cx="5191125" cy="3045460"/>
          </a:xfrm>
        </p:spPr>
        <p:style>
          <a:lnRef idx="2">
            <a:schemeClr val="accent3"/>
          </a:lnRef>
          <a:fillRef idx="1">
            <a:schemeClr val="lt1"/>
          </a:fillRef>
          <a:effectRef idx="0">
            <a:schemeClr val="accent3"/>
          </a:effectRef>
          <a:fontRef idx="minor">
            <a:schemeClr val="dk1"/>
          </a:fontRef>
        </p:style>
        <p:txBody>
          <a:bodyPr>
            <a:noAutofit/>
          </a:bodyPr>
          <a:lstStyle/>
          <a:p>
            <a:pPr marL="0" indent="0">
              <a:buNone/>
            </a:pPr>
            <a:r>
              <a:rPr lang="vi-VN" sz="2400" dirty="0">
                <a:latin typeface="Times New Roman" panose="02020603050405020304" pitchFamily="18" charset="0"/>
                <a:cs typeface="Times New Roman" panose="02020603050405020304" pitchFamily="18" charset="0"/>
                <a:sym typeface="+mn-ea"/>
              </a:rPr>
              <a:t>b) Thực hiện thí nghiệm như câu a) chất không tan và ống nghiệm không nóng lên là MgO.</a:t>
            </a:r>
          </a:p>
          <a:p>
            <a:pPr marL="0" indent="0">
              <a:buNone/>
            </a:pPr>
            <a:r>
              <a:rPr lang="en-US" altLang="vi-VN" sz="2400" dirty="0">
                <a:latin typeface="Times New Roman" panose="02020603050405020304" pitchFamily="18" charset="0"/>
                <a:cs typeface="Times New Roman" panose="02020603050405020304" pitchFamily="18" charset="0"/>
                <a:sym typeface="+mn-ea"/>
              </a:rPr>
              <a:t> </a:t>
            </a:r>
            <a:r>
              <a:rPr lang="vi-VN" sz="2400" dirty="0">
                <a:latin typeface="Times New Roman" panose="02020603050405020304" pitchFamily="18" charset="0"/>
                <a:cs typeface="Times New Roman" panose="02020603050405020304" pitchFamily="18" charset="0"/>
                <a:sym typeface="+mn-ea"/>
              </a:rPr>
              <a:t>PTHH: CaO + H</a:t>
            </a:r>
            <a:r>
              <a:rPr lang="vi-VN" sz="2400" baseline="-25000" dirty="0">
                <a:latin typeface="Times New Roman" panose="02020603050405020304" pitchFamily="18" charset="0"/>
                <a:cs typeface="Times New Roman" panose="02020603050405020304" pitchFamily="18" charset="0"/>
                <a:sym typeface="+mn-ea"/>
              </a:rPr>
              <a:t>2</a:t>
            </a:r>
            <a:r>
              <a:rPr lang="vi-VN" sz="2400" dirty="0">
                <a:latin typeface="Times New Roman" panose="02020603050405020304" pitchFamily="18" charset="0"/>
                <a:cs typeface="Times New Roman" panose="02020603050405020304" pitchFamily="18" charset="0"/>
                <a:sym typeface="+mn-ea"/>
              </a:rPr>
              <a:t>O → Ca(OH)</a:t>
            </a:r>
            <a:r>
              <a:rPr lang="vi-VN" sz="2400" baseline="-25000" dirty="0">
                <a:latin typeface="Times New Roman" panose="02020603050405020304" pitchFamily="18" charset="0"/>
                <a:cs typeface="Times New Roman" panose="02020603050405020304" pitchFamily="18" charset="0"/>
                <a:sym typeface="+mn-ea"/>
              </a:rPr>
              <a:t>2</a:t>
            </a:r>
            <a:r>
              <a:rPr lang="pt-BR" sz="2400" baseline="-25000" dirty="0">
                <a:latin typeface="Times New Roman" panose="02020603050405020304" pitchFamily="18" charset="0"/>
                <a:cs typeface="Times New Roman" panose="02020603050405020304" pitchFamily="18" charset="0"/>
                <a:sym typeface="Symbol" panose="05050102010706020507" pitchFamily="18" charset="2"/>
              </a:rPr>
              <a:t>	</a:t>
            </a:r>
          </a:p>
          <a:p>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p:txBody>
      </p:sp>
      <p:sp>
        <p:nvSpPr>
          <p:cNvPr id="4" name="Text Box 3"/>
          <p:cNvSpPr txBox="1"/>
          <p:nvPr/>
        </p:nvSpPr>
        <p:spPr>
          <a:xfrm>
            <a:off x="459740" y="1076960"/>
            <a:ext cx="10768965" cy="1383665"/>
          </a:xfrm>
          <a:prstGeom prst="rect">
            <a:avLst/>
          </a:prstGeom>
        </p:spPr>
        <p:style>
          <a:lnRef idx="2">
            <a:schemeClr val="accent4"/>
          </a:lnRef>
          <a:fillRef idx="1">
            <a:schemeClr val="lt1"/>
          </a:fillRef>
          <a:effectRef idx="0">
            <a:schemeClr val="accent4"/>
          </a:effectRef>
          <a:fontRef idx="minor">
            <a:schemeClr val="dk1"/>
          </a:fontRef>
        </p:style>
        <p:txBody>
          <a:bodyPr wrap="square" rtlCol="0" anchor="t">
            <a:spAutoFit/>
          </a:bodyPr>
          <a:lstStyle/>
          <a:p>
            <a:r>
              <a:rPr lang="en-US" sz="2800" dirty="0">
                <a:solidFill>
                  <a:srgbClr val="C00000"/>
                </a:solidFill>
                <a:latin typeface="Times New Roman" panose="02020603050405020304" pitchFamily="18" charset="0"/>
                <a:cs typeface="Times New Roman" panose="02020603050405020304" pitchFamily="18" charset="0"/>
                <a:sym typeface="+mn-ea"/>
              </a:rPr>
              <a:t>Bài tập 2/9sgk: hãy nhận biết từng chất trong mỗi nhóm chất sau bằng phương pháp hóa học.</a:t>
            </a:r>
          </a:p>
          <a:p>
            <a:r>
              <a:rPr lang="en-US" sz="2800" dirty="0">
                <a:solidFill>
                  <a:srgbClr val="C00000"/>
                </a:solidFill>
                <a:latin typeface="Times New Roman" panose="02020603050405020304" pitchFamily="18" charset="0"/>
                <a:cs typeface="Times New Roman" panose="02020603050405020304" pitchFamily="18" charset="0"/>
                <a:sym typeface="+mn-ea"/>
              </a:rPr>
              <a:t> a) CaO, CaCO</a:t>
            </a:r>
            <a:r>
              <a:rPr lang="en-US" sz="2800" baseline="-25000" dirty="0">
                <a:solidFill>
                  <a:srgbClr val="C00000"/>
                </a:solidFill>
                <a:latin typeface="Times New Roman" panose="02020603050405020304" pitchFamily="18" charset="0"/>
                <a:cs typeface="Times New Roman" panose="02020603050405020304" pitchFamily="18" charset="0"/>
                <a:sym typeface="+mn-ea"/>
              </a:rPr>
              <a:t>3</a:t>
            </a:r>
            <a:r>
              <a:rPr lang="en-US" sz="2800" dirty="0">
                <a:solidFill>
                  <a:srgbClr val="C00000"/>
                </a:solidFill>
                <a:latin typeface="Times New Roman" panose="02020603050405020304" pitchFamily="18" charset="0"/>
                <a:cs typeface="Times New Roman" panose="02020603050405020304" pitchFamily="18" charset="0"/>
                <a:sym typeface="+mn-ea"/>
              </a:rPr>
              <a:t>;          b) CaO, MgO.</a:t>
            </a:r>
          </a:p>
        </p:txBody>
      </p:sp>
      <p:sp>
        <p:nvSpPr>
          <p:cNvPr id="5" name="Text Box 4"/>
          <p:cNvSpPr txBox="1"/>
          <p:nvPr/>
        </p:nvSpPr>
        <p:spPr>
          <a:xfrm>
            <a:off x="459740" y="2812415"/>
            <a:ext cx="5172710" cy="3046095"/>
          </a:xfrm>
          <a:prstGeom prst="rect">
            <a:avLst/>
          </a:prstGeom>
        </p:spPr>
        <p:style>
          <a:lnRef idx="2">
            <a:schemeClr val="accent3"/>
          </a:lnRef>
          <a:fillRef idx="1">
            <a:schemeClr val="lt1"/>
          </a:fillRef>
          <a:effectRef idx="0">
            <a:schemeClr val="accent3"/>
          </a:effectRef>
          <a:fontRef idx="minor">
            <a:schemeClr val="dk1"/>
          </a:fontRef>
        </p:style>
        <p:txBody>
          <a:bodyPr wrap="square" rtlCol="0" anchor="t">
            <a:spAutoFit/>
          </a:bodyPr>
          <a:lstStyle/>
          <a:p>
            <a:r>
              <a:rPr lang="vi-VN" sz="2400" dirty="0">
                <a:latin typeface="Times New Roman" panose="02020603050405020304" pitchFamily="18" charset="0"/>
                <a:cs typeface="Times New Roman" panose="02020603050405020304" pitchFamily="18" charset="0"/>
                <a:sym typeface="+mn-ea"/>
              </a:rPr>
              <a:t>2. </a:t>
            </a:r>
            <a:r>
              <a:rPr sz="2400" dirty="0">
                <a:latin typeface="Times New Roman" panose="02020603050405020304" pitchFamily="18" charset="0"/>
                <a:cs typeface="Times New Roman" panose="02020603050405020304" pitchFamily="18" charset="0"/>
                <a:sym typeface="+mn-ea"/>
              </a:rPr>
              <a:t>a) Lấy mỗi chất cho ống nghiệm hoặc cốc chứa sẵn nước,</a:t>
            </a:r>
          </a:p>
          <a:p>
            <a:r>
              <a:rPr sz="2400" dirty="0">
                <a:latin typeface="Times New Roman" panose="02020603050405020304" pitchFamily="18" charset="0"/>
                <a:cs typeface="Times New Roman" panose="02020603050405020304" pitchFamily="18" charset="0"/>
                <a:sym typeface="+mn-ea"/>
              </a:rPr>
              <a:t>- Ở ống nghiệm nào thấy chất rắn tan và nóng lên, chất cho vào là CaO</a:t>
            </a:r>
          </a:p>
          <a:p>
            <a:r>
              <a:rPr sz="2400" dirty="0">
                <a:latin typeface="Times New Roman" panose="02020603050405020304" pitchFamily="18" charset="0"/>
                <a:cs typeface="Times New Roman" panose="02020603050405020304" pitchFamily="18" charset="0"/>
                <a:sym typeface="+mn-ea"/>
              </a:rPr>
              <a:t>- Ở ống nghiệm nào không thấy chất rắn tan và không nóng lên, chất cho vào là CaCO</a:t>
            </a:r>
            <a:r>
              <a:rPr sz="2400" baseline="-25000" dirty="0">
                <a:latin typeface="Times New Roman" panose="02020603050405020304" pitchFamily="18" charset="0"/>
                <a:cs typeface="Times New Roman" panose="02020603050405020304" pitchFamily="18" charset="0"/>
                <a:sym typeface="+mn-ea"/>
              </a:rPr>
              <a:t>3</a:t>
            </a:r>
            <a:endParaRPr sz="2400" dirty="0">
              <a:latin typeface="Times New Roman" panose="02020603050405020304" pitchFamily="18" charset="0"/>
              <a:cs typeface="Times New Roman" panose="02020603050405020304" pitchFamily="18" charset="0"/>
              <a:sym typeface="+mn-ea"/>
            </a:endParaRPr>
          </a:p>
          <a:p>
            <a:r>
              <a:rPr sz="2400" dirty="0">
                <a:latin typeface="Times New Roman" panose="02020603050405020304" pitchFamily="18" charset="0"/>
                <a:cs typeface="Times New Roman" panose="02020603050405020304" pitchFamily="18" charset="0"/>
                <a:sym typeface="+mn-ea"/>
              </a:rPr>
              <a:t>PTHH: CaO + H</a:t>
            </a:r>
            <a:r>
              <a:rPr sz="2400" baseline="-25000" dirty="0">
                <a:latin typeface="Times New Roman" panose="02020603050405020304" pitchFamily="18" charset="0"/>
                <a:cs typeface="Times New Roman" panose="02020603050405020304" pitchFamily="18" charset="0"/>
                <a:sym typeface="+mn-ea"/>
              </a:rPr>
              <a:t>2</a:t>
            </a:r>
            <a:r>
              <a:rPr sz="2400" dirty="0">
                <a:latin typeface="Times New Roman" panose="02020603050405020304" pitchFamily="18" charset="0"/>
                <a:cs typeface="Times New Roman" panose="02020603050405020304" pitchFamily="18" charset="0"/>
                <a:sym typeface="+mn-ea"/>
              </a:rPr>
              <a:t>O → Ca(OH)</a:t>
            </a:r>
            <a:r>
              <a:rPr sz="2400" baseline="-25000" dirty="0">
                <a:latin typeface="Times New Roman" panose="02020603050405020304" pitchFamily="18" charset="0"/>
                <a:cs typeface="Times New Roman" panose="02020603050405020304" pitchFamily="18" charset="0"/>
                <a:sym typeface="+mn-ea"/>
              </a:rPr>
              <a:t>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ox(in)">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3" presetClass="entr" presetSubtype="16" fill="hold" grpId="0" nodeType="clickEffect">
                                  <p:stCondLst>
                                    <p:cond delay="0"/>
                                  </p:stCondLst>
                                  <p:childTnLst>
                                    <p:set>
                                      <p:cBhvr>
                                        <p:cTn id="21" dur="1" fill="hold">
                                          <p:stCondLst>
                                            <p:cond delay="0"/>
                                          </p:stCondLst>
                                        </p:cTn>
                                        <p:tgtEl>
                                          <p:spTgt spid="3">
                                            <p:bg/>
                                          </p:spTgt>
                                        </p:tgtEl>
                                        <p:attrNameLst>
                                          <p:attrName>style.visibility</p:attrName>
                                        </p:attrNameLst>
                                      </p:cBhvr>
                                      <p:to>
                                        <p:strVal val="visible"/>
                                      </p:to>
                                    </p:set>
                                    <p:animEffect transition="in" filter="plus(in)">
                                      <p:cBhvr>
                                        <p:cTn id="22" dur="2000"/>
                                        <p:tgtEl>
                                          <p:spTgt spid="3">
                                            <p:bg/>
                                          </p:spTgt>
                                        </p:tgtEl>
                                      </p:cBhvr>
                                    </p:animEffect>
                                  </p:childTnLst>
                                </p:cTn>
                              </p:par>
                            </p:childTnLst>
                          </p:cTn>
                        </p:par>
                      </p:childTnLst>
                    </p:cTn>
                  </p:par>
                  <p:par>
                    <p:cTn id="23" fill="hold">
                      <p:stCondLst>
                        <p:cond delay="indefinite"/>
                      </p:stCondLst>
                      <p:childTnLst>
                        <p:par>
                          <p:cTn id="24" fill="hold">
                            <p:stCondLst>
                              <p:cond delay="0"/>
                            </p:stCondLst>
                            <p:childTnLst>
                              <p:par>
                                <p:cTn id="25" presetID="13" presetClass="entr" presetSubtype="16" fill="hold" grpId="0" nodeType="clickEffect">
                                  <p:stCondLst>
                                    <p:cond delay="0"/>
                                  </p:stCondLst>
                                  <p:childTnLst>
                                    <p:set>
                                      <p:cBhvr>
                                        <p:cTn id="26" dur="1" fill="hold">
                                          <p:stCondLst>
                                            <p:cond delay="0"/>
                                          </p:stCondLst>
                                        </p:cTn>
                                        <p:tgtEl>
                                          <p:spTgt spid="3">
                                            <p:txEl>
                                              <p:pRg st="0" end="0"/>
                                            </p:txEl>
                                          </p:spTgt>
                                        </p:tgtEl>
                                        <p:attrNameLst>
                                          <p:attrName>style.visibility</p:attrName>
                                        </p:attrNameLst>
                                      </p:cBhvr>
                                      <p:to>
                                        <p:strVal val="visible"/>
                                      </p:to>
                                    </p:set>
                                    <p:animEffect transition="in" filter="plus(in)">
                                      <p:cBhvr>
                                        <p:cTn id="27" dur="2000"/>
                                        <p:tgtEl>
                                          <p:spTgt spid="3">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3" presetClass="entr" presetSubtype="16" fill="hold" grpId="0" nodeType="clickEffect">
                                  <p:stCondLst>
                                    <p:cond delay="0"/>
                                  </p:stCondLst>
                                  <p:childTnLst>
                                    <p:set>
                                      <p:cBhvr>
                                        <p:cTn id="31" dur="1" fill="hold">
                                          <p:stCondLst>
                                            <p:cond delay="0"/>
                                          </p:stCondLst>
                                        </p:cTn>
                                        <p:tgtEl>
                                          <p:spTgt spid="3">
                                            <p:txEl>
                                              <p:pRg st="1" end="1"/>
                                            </p:txEl>
                                          </p:spTgt>
                                        </p:tgtEl>
                                        <p:attrNameLst>
                                          <p:attrName>style.visibility</p:attrName>
                                        </p:attrNameLst>
                                      </p:cBhvr>
                                      <p:to>
                                        <p:strVal val="visible"/>
                                      </p:to>
                                    </p:set>
                                    <p:animEffect transition="in" filter="plus(in)">
                                      <p:cBhvr>
                                        <p:cTn id="32"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build="p" animBg="1"/>
      <p:bldP spid="3" grpId="1" build="p" animBg="1"/>
      <p:bldP spid="4" grpId="0" animBg="1"/>
      <p:bldP spid="4" grpId="1" animBg="1"/>
      <p:bldP spid="5" grpId="0" animBg="1"/>
      <p:bldP spid="5"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Content Placeholder 2"/>
              <p:cNvSpPr>
                <a:spLocks noGrp="1"/>
              </p:cNvSpPr>
              <p:nvPr>
                <p:ph idx="1"/>
              </p:nvPr>
            </p:nvSpPr>
            <p:spPr>
              <a:xfrm>
                <a:off x="742315" y="1865630"/>
                <a:ext cx="5052060" cy="1623695"/>
              </a:xfrm>
            </p:spPr>
            <p:txBody>
              <a:bodyPr>
                <a:noAutofit/>
              </a:bodyPr>
              <a:lstStyle/>
              <a:p>
                <a:r>
                  <a:rPr lang="en-US" sz="2800" b="1" i="1" dirty="0">
                    <a:latin typeface="Times New Roman" panose="02020603050405020304" pitchFamily="18" charset="0"/>
                    <a:cs typeface="Times New Roman" panose="02020603050405020304" pitchFamily="18" charset="0"/>
                  </a:rPr>
                  <a:t>CTHH: </a:t>
                </a:r>
                <a14:m>
                  <m:oMath xmlns:m="http://schemas.openxmlformats.org/officeDocument/2006/math">
                    <m:sSub>
                      <m:sSubPr>
                        <m:ctrlPr>
                          <a:rPr lang="en-US" sz="2800" b="1" i="1" smtClean="0">
                            <a:latin typeface="Cambria Math" panose="02040503050406030204" pitchFamily="18" charset="0"/>
                            <a:cs typeface="Cambria Math" panose="02040503050406030204" pitchFamily="18" charset="0"/>
                          </a:rPr>
                        </m:ctrlPr>
                      </m:sSubPr>
                      <m:e>
                        <m:r>
                          <a:rPr lang="en-US" sz="2800" b="1" i="1" smtClean="0">
                            <a:latin typeface="Cambria Math" panose="02040503050406030204" pitchFamily="18" charset="0"/>
                            <a:cs typeface="Cambria Math" panose="02040503050406030204" pitchFamily="18" charset="0"/>
                          </a:rPr>
                          <m:t>𝑺𝑶</m:t>
                        </m:r>
                      </m:e>
                      <m:sub>
                        <m:r>
                          <a:rPr lang="en-US" sz="2800" b="1" i="1" smtClean="0">
                            <a:latin typeface="Cambria Math" panose="02040503050406030204" pitchFamily="18" charset="0"/>
                            <a:cs typeface="Cambria Math" panose="02040503050406030204" pitchFamily="18" charset="0"/>
                          </a:rPr>
                          <m:t>𝟐</m:t>
                        </m:r>
                      </m:sub>
                    </m:sSub>
                  </m:oMath>
                </a14:m>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khí</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sunfurơ</a:t>
                </a:r>
                <a:r>
                  <a:rPr lang="en-US" sz="2800" b="1" i="1" dirty="0">
                    <a:latin typeface="Times New Roman" panose="02020603050405020304" pitchFamily="18" charset="0"/>
                    <a:cs typeface="Times New Roman" panose="02020603050405020304" pitchFamily="18" charset="0"/>
                  </a:rPr>
                  <a:t>)</a:t>
                </a:r>
              </a:p>
              <a:p>
                <a:r>
                  <a:rPr lang="en-US" sz="2800" b="1" i="1" dirty="0">
                    <a:latin typeface="Times New Roman" panose="02020603050405020304" pitchFamily="18" charset="0"/>
                    <a:cs typeface="Times New Roman" panose="02020603050405020304" pitchFamily="18" charset="0"/>
                  </a:rPr>
                  <a:t>PTK=  64</a:t>
                </a:r>
              </a:p>
              <a:p>
                <a:r>
                  <a:rPr lang="fr-FR" sz="2800" dirty="0" err="1">
                    <a:latin typeface="Times New Roman" panose="02020603050405020304" pitchFamily="18" charset="0"/>
                    <a:cs typeface="Times New Roman" panose="02020603050405020304" pitchFamily="18" charset="0"/>
                  </a:rPr>
                  <a:t>L</a:t>
                </a:r>
                <a:r>
                  <a:rPr lang="en-US" altLang="fr-FR" sz="2800" dirty="0" err="1">
                    <a:latin typeface="Times New Roman" panose="02020603050405020304" pitchFamily="18" charset="0"/>
                    <a:cs typeface="Times New Roman" panose="02020603050405020304" pitchFamily="18" charset="0"/>
                  </a:rPr>
                  <a:t>ư</a:t>
                </a:r>
                <a:r>
                  <a:rPr lang="fr-FR" sz="2800" dirty="0" err="1">
                    <a:latin typeface="Times New Roman" panose="02020603050405020304" pitchFamily="18" charset="0"/>
                    <a:cs typeface="Times New Roman" panose="02020603050405020304" pitchFamily="18" charset="0"/>
                  </a:rPr>
                  <a:t>u</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huỳnh</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đioxit</a:t>
                </a:r>
                <a:r>
                  <a:rPr lang="fr-FR" sz="2800" dirty="0">
                    <a:latin typeface="Times New Roman" panose="02020603050405020304" pitchFamily="18" charset="0"/>
                    <a:cs typeface="Times New Roman" panose="02020603050405020304" pitchFamily="18" charset="0"/>
                  </a:rPr>
                  <a:t> là </a:t>
                </a:r>
                <a:r>
                  <a:rPr lang="fr-FR" sz="2800" dirty="0" err="1">
                    <a:latin typeface="Times New Roman" panose="02020603050405020304" pitchFamily="18" charset="0"/>
                    <a:cs typeface="Times New Roman" panose="02020603050405020304" pitchFamily="18" charset="0"/>
                  </a:rPr>
                  <a:t>oxit</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axit</a:t>
                </a:r>
                <a:endParaRPr lang="fr-FR" sz="2800" dirty="0">
                  <a:latin typeface="Times New Roman" panose="02020603050405020304" pitchFamily="18" charset="0"/>
                  <a:cs typeface="Times New Roman" panose="02020603050405020304" pitchFamily="18" charset="0"/>
                </a:endParaRPr>
              </a:p>
              <a:p>
                <a:endParaRPr lang="fr-FR" sz="2800" dirty="0">
                  <a:latin typeface="Times New Roman" panose="02020603050405020304" pitchFamily="18" charset="0"/>
                  <a:cs typeface="Times New Roman" panose="02020603050405020304" pitchFamily="18" charset="0"/>
                </a:endParaRPr>
              </a:p>
            </p:txBody>
          </p:sp>
        </mc:Choice>
        <mc:Fallback xmlns="">
          <p:sp>
            <p:nvSpPr>
              <p:cNvPr id="5" name="Content Placeholder 2"/>
              <p:cNvSpPr>
                <a:spLocks noRot="1" noChangeAspect="1" noMove="1" noResize="1" noEditPoints="1" noAdjustHandles="1" noChangeArrowheads="1" noChangeShapeType="1" noTextEdit="1"/>
              </p:cNvSpPr>
              <p:nvPr>
                <p:ph idx="1"/>
              </p:nvPr>
            </p:nvSpPr>
            <p:spPr>
              <a:xfrm>
                <a:off x="742315" y="1865630"/>
                <a:ext cx="5052060" cy="1623695"/>
              </a:xfrm>
              <a:blipFill rotWithShape="1">
                <a:blip r:embed="rId2"/>
                <a:stretch>
                  <a:fillRect b="-31404"/>
                </a:stretch>
              </a:blipFill>
            </p:spPr>
            <p:txBody>
              <a:bodyPr/>
              <a:lstStyle/>
              <a:p>
                <a:r>
                  <a:rPr lang="en-US" altLang="en-US">
                    <a:noFill/>
                  </a:rPr>
                  <a:t> </a:t>
                </a:r>
              </a:p>
            </p:txBody>
          </p:sp>
        </mc:Fallback>
      </mc:AlternateContent>
      <p:sp>
        <p:nvSpPr>
          <p:cNvPr id="6" name="Rectangle: Rounded Corners 5"/>
          <p:cNvSpPr/>
          <p:nvPr/>
        </p:nvSpPr>
        <p:spPr>
          <a:xfrm>
            <a:off x="601980" y="833120"/>
            <a:ext cx="4452620" cy="66230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70C0"/>
                </a:solidFill>
                <a:latin typeface="Berlin Sans FB Demi" panose="020E0802020502020306" charset="0"/>
                <a:cs typeface="Berlin Sans FB Demi" panose="020E0802020502020306" charset="0"/>
              </a:rPr>
              <a:t>B. L</a:t>
            </a:r>
            <a:r>
              <a:rPr lang="vi-VN" sz="2800" dirty="0">
                <a:solidFill>
                  <a:srgbClr val="0070C0"/>
                </a:solidFill>
                <a:latin typeface="Berlin Sans FB Demi" panose="020E0802020502020306" charset="0"/>
                <a:cs typeface="Berlin Sans FB Demi" panose="020E0802020502020306" charset="0"/>
              </a:rPr>
              <a:t>Ư</a:t>
            </a:r>
            <a:r>
              <a:rPr lang="en-US" sz="2800" dirty="0">
                <a:solidFill>
                  <a:srgbClr val="0070C0"/>
                </a:solidFill>
                <a:latin typeface="Berlin Sans FB Demi" panose="020E0802020502020306" charset="0"/>
                <a:cs typeface="Berlin Sans FB Demi" panose="020E0802020502020306" charset="0"/>
              </a:rPr>
              <a:t>U HUỲNH DIOXIT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1000"/>
                                        <p:tgtEl>
                                          <p:spTgt spid="5">
                                            <p:txEl>
                                              <p:pRg st="0" end="0"/>
                                            </p:txEl>
                                          </p:spTgt>
                                        </p:tgtEl>
                                      </p:cBhvr>
                                    </p:animEffect>
                                    <p:anim calcmode="lin" valueType="num">
                                      <p:cBhvr>
                                        <p:cTn id="13"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Effect transition="in" filter="fade">
                                      <p:cBhvr>
                                        <p:cTn id="19" dur="1000"/>
                                        <p:tgtEl>
                                          <p:spTgt spid="5">
                                            <p:txEl>
                                              <p:pRg st="1" end="1"/>
                                            </p:txEl>
                                          </p:spTgt>
                                        </p:tgtEl>
                                      </p:cBhvr>
                                    </p:animEffect>
                                    <p:anim calcmode="lin" valueType="num">
                                      <p:cBhvr>
                                        <p:cTn id="20"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5">
                                            <p:txEl>
                                              <p:pRg st="2" end="2"/>
                                            </p:txEl>
                                          </p:spTgt>
                                        </p:tgtEl>
                                        <p:attrNameLst>
                                          <p:attrName>style.visibility</p:attrName>
                                        </p:attrNameLst>
                                      </p:cBhvr>
                                      <p:to>
                                        <p:strVal val="visible"/>
                                      </p:to>
                                    </p:set>
                                    <p:animEffect transition="in" filter="fade">
                                      <p:cBhvr>
                                        <p:cTn id="26" dur="1000"/>
                                        <p:tgtEl>
                                          <p:spTgt spid="5">
                                            <p:txEl>
                                              <p:pRg st="2" end="2"/>
                                            </p:txEl>
                                          </p:spTgt>
                                        </p:tgtEl>
                                      </p:cBhvr>
                                    </p:animEffect>
                                    <p:anim calcmode="lin" valueType="num">
                                      <p:cBhvr>
                                        <p:cTn id="27"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545" y="609600"/>
            <a:ext cx="8596630" cy="737870"/>
          </a:xfrm>
        </p:spPr>
        <p:txBody>
          <a:bodyPr>
            <a:normAutofit fontScale="90000"/>
          </a:bodyPr>
          <a:lstStyle/>
          <a:p>
            <a:r>
              <a:rPr lang="vi-VN" b="1" dirty="0">
                <a:solidFill>
                  <a:srgbClr val="0070C0"/>
                </a:solidFill>
                <a:latin typeface="Tw Cen MT Condensed Extra Bold" panose="020B0803020202020204" charset="0"/>
                <a:cs typeface="Tw Cen MT Condensed Extra Bold" panose="020B0803020202020204" charset="0"/>
              </a:rPr>
              <a:t>I. LƯU HUỲNH ĐIOXIT </a:t>
            </a:r>
            <a:r>
              <a:rPr lang="en-US" b="1" dirty="0">
                <a:solidFill>
                  <a:srgbClr val="0070C0"/>
                </a:solidFill>
                <a:latin typeface="Tw Cen MT Condensed Extra Bold" panose="020B0803020202020204" charset="0"/>
                <a:cs typeface="Tw Cen MT Condensed Extra Bold" panose="020B0803020202020204" charset="0"/>
              </a:rPr>
              <a:t>CÓ</a:t>
            </a:r>
            <a:r>
              <a:rPr lang="vi-VN" b="1" dirty="0">
                <a:solidFill>
                  <a:srgbClr val="0070C0"/>
                </a:solidFill>
                <a:latin typeface="Tw Cen MT Condensed Extra Bold" panose="020B0803020202020204" charset="0"/>
                <a:cs typeface="Tw Cen MT Condensed Extra Bold" panose="020B0803020202020204" charset="0"/>
              </a:rPr>
              <a:t> </a:t>
            </a:r>
            <a:r>
              <a:rPr lang="en-US" b="1" dirty="0">
                <a:solidFill>
                  <a:srgbClr val="0070C0"/>
                </a:solidFill>
                <a:latin typeface="Tw Cen MT Condensed Extra Bold" panose="020B0803020202020204" charset="0"/>
                <a:cs typeface="Tw Cen MT Condensed Extra Bold" panose="020B0803020202020204" charset="0"/>
              </a:rPr>
              <a:t>N</a:t>
            </a:r>
            <a:r>
              <a:rPr lang="vi-VN" b="1" dirty="0">
                <a:solidFill>
                  <a:srgbClr val="0070C0"/>
                </a:solidFill>
                <a:latin typeface="Tw Cen MT Condensed Extra Bold" panose="020B0803020202020204" charset="0"/>
                <a:cs typeface="Tw Cen MT Condensed Extra Bold" panose="020B0803020202020204" charset="0"/>
              </a:rPr>
              <a:t>HỮNG </a:t>
            </a:r>
            <a:r>
              <a:rPr lang="en-US" b="1" dirty="0">
                <a:solidFill>
                  <a:srgbClr val="0070C0"/>
                </a:solidFill>
                <a:latin typeface="Tw Cen MT Condensed Extra Bold" panose="020B0803020202020204" charset="0"/>
                <a:cs typeface="Tw Cen MT Condensed Extra Bold" panose="020B0803020202020204" charset="0"/>
              </a:rPr>
              <a:t>T</a:t>
            </a:r>
            <a:r>
              <a:rPr lang="vi-VN" b="1" dirty="0">
                <a:solidFill>
                  <a:srgbClr val="0070C0"/>
                </a:solidFill>
                <a:latin typeface="Tw Cen MT Condensed Extra Bold" panose="020B0803020202020204" charset="0"/>
                <a:cs typeface="Tw Cen MT Condensed Extra Bold" panose="020B0803020202020204" charset="0"/>
              </a:rPr>
              <a:t>ÍNH </a:t>
            </a:r>
            <a:r>
              <a:rPr lang="en-US" b="1" dirty="0">
                <a:solidFill>
                  <a:srgbClr val="0070C0"/>
                </a:solidFill>
                <a:latin typeface="Tw Cen MT Condensed Extra Bold" panose="020B0803020202020204" charset="0"/>
                <a:cs typeface="Tw Cen MT Condensed Extra Bold" panose="020B0803020202020204" charset="0"/>
              </a:rPr>
              <a:t>C</a:t>
            </a:r>
            <a:r>
              <a:rPr lang="vi-VN" b="1" dirty="0">
                <a:solidFill>
                  <a:srgbClr val="0070C0"/>
                </a:solidFill>
                <a:latin typeface="Tw Cen MT Condensed Extra Bold" panose="020B0803020202020204" charset="0"/>
                <a:cs typeface="Tw Cen MT Condensed Extra Bold" panose="020B0803020202020204" charset="0"/>
              </a:rPr>
              <a:t>HẤT </a:t>
            </a:r>
            <a:r>
              <a:rPr lang="en-US" b="1" dirty="0">
                <a:solidFill>
                  <a:srgbClr val="0070C0"/>
                </a:solidFill>
                <a:latin typeface="Tw Cen MT Condensed Extra Bold" panose="020B0803020202020204" charset="0"/>
                <a:cs typeface="Tw Cen MT Condensed Extra Bold" panose="020B0803020202020204" charset="0"/>
              </a:rPr>
              <a:t>G</a:t>
            </a:r>
            <a:r>
              <a:rPr lang="vi-VN" b="1" dirty="0">
                <a:solidFill>
                  <a:srgbClr val="0070C0"/>
                </a:solidFill>
                <a:latin typeface="Tw Cen MT Condensed Extra Bold" panose="020B0803020202020204" charset="0"/>
                <a:cs typeface="Tw Cen MT Condensed Extra Bold" panose="020B0803020202020204" charset="0"/>
              </a:rPr>
              <a:t>Ì</a:t>
            </a:r>
            <a:r>
              <a:rPr lang="en-US" b="1" dirty="0">
                <a:solidFill>
                  <a:srgbClr val="0070C0"/>
                </a:solidFill>
                <a:latin typeface="Tw Cen MT Condensed Extra Bold" panose="020B0803020202020204" charset="0"/>
                <a:cs typeface="Tw Cen MT Condensed Extra Bold" panose="020B0803020202020204" charset="0"/>
              </a:rPr>
              <a:t>?</a:t>
            </a:r>
            <a:r>
              <a:rPr lang="vi-VN" b="1" dirty="0">
                <a:solidFill>
                  <a:srgbClr val="0070C0"/>
                </a:solidFill>
                <a:latin typeface="Tw Cen MT Condensed Extra Bold" panose="020B0803020202020204" charset="0"/>
                <a:cs typeface="Tw Cen MT Condensed Extra Bold" panose="020B0803020202020204" charset="0"/>
              </a:rPr>
              <a:t> </a:t>
            </a:r>
            <a:r>
              <a:rPr lang="vi-VN" b="1" dirty="0">
                <a:solidFill>
                  <a:schemeClr val="tx1"/>
                </a:solidFill>
              </a:rPr>
              <a:t/>
            </a:r>
            <a:br>
              <a:rPr lang="vi-VN" b="1" dirty="0">
                <a:solidFill>
                  <a:schemeClr val="tx1"/>
                </a:solidFill>
              </a:rPr>
            </a:br>
            <a:endParaRPr lang="en-US" b="1" dirty="0">
              <a:solidFill>
                <a:schemeClr val="tx1"/>
              </a:solidFill>
            </a:endParaRPr>
          </a:p>
        </p:txBody>
      </p:sp>
      <p:sp>
        <p:nvSpPr>
          <p:cNvPr id="3" name="Content Placeholder 2"/>
          <p:cNvSpPr>
            <a:spLocks noGrp="1"/>
          </p:cNvSpPr>
          <p:nvPr>
            <p:ph sz="half" idx="1"/>
          </p:nvPr>
        </p:nvSpPr>
        <p:spPr>
          <a:xfrm>
            <a:off x="677545" y="1446530"/>
            <a:ext cx="9101455" cy="1137920"/>
          </a:xfrm>
        </p:spPr>
        <p:txBody>
          <a:bodyPr>
            <a:normAutofit/>
          </a:bodyPr>
          <a:lstStyle/>
          <a:p>
            <a:pPr marL="0" indent="0">
              <a:buNone/>
            </a:pPr>
            <a:r>
              <a:rPr lang="vi-VN" sz="2800" i="1" dirty="0">
                <a:latin typeface="Times New Roman" panose="02020603050405020304" pitchFamily="18" charset="0"/>
                <a:cs typeface="Times New Roman" panose="02020603050405020304" pitchFamily="18" charset="0"/>
              </a:rPr>
              <a:t>Là chất khí không màu, mùi hắc, độc, nặng hơn không khí </a:t>
            </a:r>
            <a:r>
              <a:rPr lang="en-US" altLang="vi-VN" sz="2800" i="1"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p:txBody>
      </p:sp>
      <p:sp>
        <p:nvSpPr>
          <p:cNvPr id="4" name="Rectangle 2"/>
          <p:cNvSpPr>
            <a:spLocks noChangeArrowheads="1"/>
          </p:cNvSpPr>
          <p:nvPr/>
        </p:nvSpPr>
        <p:spPr bwMode="auto">
          <a:xfrm>
            <a:off x="67734" y="20703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en-US"/>
          </a:p>
        </p:txBody>
      </p:sp>
      <p:graphicFrame>
        <p:nvGraphicFramePr>
          <p:cNvPr id="5" name="Object 4"/>
          <p:cNvGraphicFramePr>
            <a:graphicFrameLocks noChangeAspect="1"/>
          </p:cNvGraphicFramePr>
          <p:nvPr/>
        </p:nvGraphicFramePr>
        <p:xfrm>
          <a:off x="940753" y="1996440"/>
          <a:ext cx="1374140" cy="587375"/>
        </p:xfrm>
        <a:graphic>
          <a:graphicData uri="http://schemas.openxmlformats.org/presentationml/2006/ole">
            <mc:AlternateContent xmlns:mc="http://schemas.openxmlformats.org/markup-compatibility/2006">
              <mc:Choice xmlns:v="urn:schemas-microsoft-com:vml" Requires="v">
                <p:oleObj spid="_x0000_s1036" r:id="rId3" imgW="914400" imgH="393700" progId="Equation.3">
                  <p:embed/>
                </p:oleObj>
              </mc:Choice>
              <mc:Fallback>
                <p:oleObj r:id="rId3" imgW="914400" imgH="393700" progId="Equation.3">
                  <p:embed/>
                  <p:pic>
                    <p:nvPicPr>
                      <p:cNvPr id="0" name="Object 1"/>
                      <p:cNvPicPr>
                        <a:picLocks noChangeAspect="1" noChangeArrowheads="1"/>
                      </p:cNvPicPr>
                      <p:nvPr/>
                    </p:nvPicPr>
                    <p:blipFill>
                      <a:blip r:embed="rId4"/>
                      <a:srcRect/>
                      <a:stretch>
                        <a:fillRect/>
                      </a:stretch>
                    </p:blipFill>
                    <p:spPr bwMode="auto">
                      <a:xfrm>
                        <a:off x="940753" y="1996440"/>
                        <a:ext cx="1374140" cy="587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 Box 5"/>
          <p:cNvSpPr txBox="1"/>
          <p:nvPr/>
        </p:nvSpPr>
        <p:spPr>
          <a:xfrm>
            <a:off x="1017270" y="2757170"/>
            <a:ext cx="3231515" cy="521970"/>
          </a:xfrm>
          <a:prstGeom prst="rect">
            <a:avLst/>
          </a:prstGeom>
          <a:noFill/>
        </p:spPr>
        <p:txBody>
          <a:bodyPr wrap="none" rtlCol="0" anchor="t">
            <a:spAutoFit/>
          </a:bodyPr>
          <a:lstStyle/>
          <a:p>
            <a:r>
              <a:rPr lang="en-US" sz="2800" dirty="0">
                <a:solidFill>
                  <a:srgbClr val="C00000"/>
                </a:solidFill>
                <a:latin typeface="Times New Roman" panose="02020603050405020304" pitchFamily="18" charset="0"/>
                <a:cs typeface="Times New Roman" panose="02020603050405020304" pitchFamily="18" charset="0"/>
                <a:sym typeface="+mn-ea"/>
              </a:rPr>
              <a:t>1. </a:t>
            </a:r>
            <a:r>
              <a:rPr lang="en-US" sz="2800" dirty="0" err="1">
                <a:solidFill>
                  <a:srgbClr val="C00000"/>
                </a:solidFill>
                <a:latin typeface="Times New Roman" panose="02020603050405020304" pitchFamily="18" charset="0"/>
                <a:cs typeface="Times New Roman" panose="02020603050405020304" pitchFamily="18" charset="0"/>
                <a:sym typeface="+mn-ea"/>
              </a:rPr>
              <a:t>Tác</a:t>
            </a:r>
            <a:r>
              <a:rPr lang="en-US" sz="2800" dirty="0">
                <a:solidFill>
                  <a:srgbClr val="C00000"/>
                </a:solidFill>
                <a:latin typeface="Times New Roman" panose="02020603050405020304" pitchFamily="18" charset="0"/>
                <a:cs typeface="Times New Roman" panose="02020603050405020304" pitchFamily="18" charset="0"/>
                <a:sym typeface="+mn-ea"/>
              </a:rPr>
              <a:t> </a:t>
            </a:r>
            <a:r>
              <a:rPr lang="en-US" sz="2800" dirty="0" err="1">
                <a:solidFill>
                  <a:srgbClr val="C00000"/>
                </a:solidFill>
                <a:latin typeface="Times New Roman" panose="02020603050405020304" pitchFamily="18" charset="0"/>
                <a:cs typeface="Times New Roman" panose="02020603050405020304" pitchFamily="18" charset="0"/>
                <a:sym typeface="+mn-ea"/>
              </a:rPr>
              <a:t>dụng</a:t>
            </a:r>
            <a:r>
              <a:rPr lang="en-US" sz="2800" dirty="0">
                <a:solidFill>
                  <a:srgbClr val="C00000"/>
                </a:solidFill>
                <a:latin typeface="Times New Roman" panose="02020603050405020304" pitchFamily="18" charset="0"/>
                <a:cs typeface="Times New Roman" panose="02020603050405020304" pitchFamily="18" charset="0"/>
                <a:sym typeface="+mn-ea"/>
              </a:rPr>
              <a:t> </a:t>
            </a:r>
            <a:r>
              <a:rPr lang="en-US" sz="2800" dirty="0" err="1">
                <a:solidFill>
                  <a:srgbClr val="C00000"/>
                </a:solidFill>
                <a:latin typeface="Times New Roman" panose="02020603050405020304" pitchFamily="18" charset="0"/>
                <a:cs typeface="Times New Roman" panose="02020603050405020304" pitchFamily="18" charset="0"/>
                <a:sym typeface="+mn-ea"/>
              </a:rPr>
              <a:t>với</a:t>
            </a:r>
            <a:r>
              <a:rPr lang="en-US" sz="2800" dirty="0">
                <a:solidFill>
                  <a:srgbClr val="C00000"/>
                </a:solidFill>
                <a:latin typeface="Times New Roman" panose="02020603050405020304" pitchFamily="18" charset="0"/>
                <a:cs typeface="Times New Roman" panose="02020603050405020304" pitchFamily="18" charset="0"/>
                <a:sym typeface="+mn-ea"/>
              </a:rPr>
              <a:t> n</a:t>
            </a:r>
            <a:r>
              <a:rPr lang="vi-VN" sz="2800" dirty="0">
                <a:solidFill>
                  <a:srgbClr val="C00000"/>
                </a:solidFill>
                <a:latin typeface="Times New Roman" panose="02020603050405020304" pitchFamily="18" charset="0"/>
                <a:cs typeface="Times New Roman" panose="02020603050405020304" pitchFamily="18" charset="0"/>
                <a:sym typeface="+mn-ea"/>
              </a:rPr>
              <a:t>ư</a:t>
            </a:r>
            <a:r>
              <a:rPr lang="en-US" sz="2800" dirty="0" err="1">
                <a:solidFill>
                  <a:srgbClr val="C00000"/>
                </a:solidFill>
                <a:latin typeface="Times New Roman" panose="02020603050405020304" pitchFamily="18" charset="0"/>
                <a:cs typeface="Times New Roman" panose="02020603050405020304" pitchFamily="18" charset="0"/>
                <a:sym typeface="+mn-ea"/>
              </a:rPr>
              <a:t>ớc</a:t>
            </a:r>
          </a:p>
        </p:txBody>
      </p:sp>
      <p:sp>
        <p:nvSpPr>
          <p:cNvPr id="7" name="Text Box 6"/>
          <p:cNvSpPr txBox="1"/>
          <p:nvPr/>
        </p:nvSpPr>
        <p:spPr>
          <a:xfrm>
            <a:off x="2315210" y="4820920"/>
            <a:ext cx="5234305" cy="1383665"/>
          </a:xfrm>
          <a:prstGeom prst="rect">
            <a:avLst/>
          </a:prstGeom>
        </p:spPr>
        <p:style>
          <a:lnRef idx="2">
            <a:schemeClr val="accent2"/>
          </a:lnRef>
          <a:fillRef idx="1">
            <a:schemeClr val="lt1"/>
          </a:fillRef>
          <a:effectRef idx="0">
            <a:schemeClr val="accent2"/>
          </a:effectRef>
          <a:fontRef idx="minor">
            <a:schemeClr val="dk1"/>
          </a:fontRef>
        </p:style>
        <p:txBody>
          <a:bodyPr wrap="square" rtlCol="0" anchor="t">
            <a:spAutoFit/>
          </a:bodyPr>
          <a:lstStyle/>
          <a:p>
            <a:r>
              <a:rPr lang="en-US" altLang="pt-BR" sz="2800" dirty="0">
                <a:latin typeface="Times New Roman" panose="02020603050405020304" pitchFamily="18" charset="0"/>
                <a:cs typeface="Times New Roman" panose="02020603050405020304" pitchFamily="18" charset="0"/>
                <a:sym typeface="+mn-ea"/>
              </a:rPr>
              <a:t>S</a:t>
            </a:r>
            <a:r>
              <a:rPr lang="pt-BR" sz="2800" dirty="0">
                <a:latin typeface="Times New Roman" panose="02020603050405020304" pitchFamily="18" charset="0"/>
                <a:cs typeface="Times New Roman" panose="02020603050405020304" pitchFamily="18" charset="0"/>
                <a:sym typeface="+mn-ea"/>
              </a:rPr>
              <a:t>O</a:t>
            </a:r>
            <a:r>
              <a:rPr lang="pt-BR" sz="2800" baseline="-25000" dirty="0">
                <a:latin typeface="Times New Roman" panose="02020603050405020304" pitchFamily="18" charset="0"/>
                <a:cs typeface="Times New Roman" panose="02020603050405020304" pitchFamily="18" charset="0"/>
                <a:sym typeface="+mn-ea"/>
              </a:rPr>
              <a:t>2(k)</a:t>
            </a:r>
            <a:r>
              <a:rPr lang="pt-BR" sz="2800" dirty="0">
                <a:latin typeface="Times New Roman" panose="02020603050405020304" pitchFamily="18" charset="0"/>
                <a:cs typeface="Times New Roman" panose="02020603050405020304" pitchFamily="18" charset="0"/>
                <a:sym typeface="+mn-ea"/>
              </a:rPr>
              <a:t>  + H</a:t>
            </a:r>
            <a:r>
              <a:rPr lang="pt-BR" sz="2800" baseline="-25000" dirty="0">
                <a:latin typeface="Times New Roman" panose="02020603050405020304" pitchFamily="18" charset="0"/>
                <a:cs typeface="Times New Roman" panose="02020603050405020304" pitchFamily="18" charset="0"/>
                <a:sym typeface="+mn-ea"/>
              </a:rPr>
              <a:t>2</a:t>
            </a:r>
            <a:r>
              <a:rPr lang="pt-BR" sz="2800" dirty="0">
                <a:latin typeface="Times New Roman" panose="02020603050405020304" pitchFamily="18" charset="0"/>
                <a:cs typeface="Times New Roman" panose="02020603050405020304" pitchFamily="18" charset="0"/>
                <a:sym typeface="+mn-ea"/>
              </a:rPr>
              <a:t>O</a:t>
            </a:r>
            <a:r>
              <a:rPr lang="pt-BR" sz="2800" baseline="-25000" dirty="0">
                <a:latin typeface="Times New Roman" panose="02020603050405020304" pitchFamily="18" charset="0"/>
                <a:cs typeface="Times New Roman" panose="02020603050405020304" pitchFamily="18" charset="0"/>
                <a:sym typeface="+mn-ea"/>
              </a:rPr>
              <a:t>(l)</a:t>
            </a:r>
            <a:r>
              <a:rPr lang="pt-BR" sz="2800" dirty="0">
                <a:latin typeface="Times New Roman" panose="02020603050405020304" pitchFamily="18" charset="0"/>
                <a:cs typeface="Times New Roman" panose="02020603050405020304" pitchFamily="18" charset="0"/>
                <a:sym typeface="+mn-ea"/>
              </a:rPr>
              <a:t>   </a:t>
            </a:r>
            <a:r>
              <a:rPr lang="pt-BR" sz="2800" dirty="0">
                <a:latin typeface="Times New Roman" panose="02020603050405020304" pitchFamily="18" charset="0"/>
                <a:cs typeface="Times New Roman" panose="02020603050405020304" pitchFamily="18" charset="0"/>
                <a:sym typeface="Symbol" panose="05050102010706020507" pitchFamily="18" charset="2"/>
              </a:rPr>
              <a:t> H</a:t>
            </a:r>
            <a:r>
              <a:rPr lang="pt-BR" sz="2800" baseline="-25000" dirty="0">
                <a:latin typeface="Times New Roman" panose="02020603050405020304" pitchFamily="18" charset="0"/>
                <a:cs typeface="Times New Roman" panose="02020603050405020304" pitchFamily="18" charset="0"/>
                <a:sym typeface="Symbol" panose="05050102010706020507" pitchFamily="18" charset="2"/>
              </a:rPr>
              <a:t>2</a:t>
            </a:r>
            <a:r>
              <a:rPr lang="pt-BR" sz="2800" dirty="0">
                <a:latin typeface="Times New Roman" panose="02020603050405020304" pitchFamily="18" charset="0"/>
                <a:cs typeface="Times New Roman" panose="02020603050405020304" pitchFamily="18" charset="0"/>
                <a:sym typeface="Symbol" panose="05050102010706020507" pitchFamily="18" charset="2"/>
              </a:rPr>
              <a:t>SO</a:t>
            </a:r>
            <a:r>
              <a:rPr lang="pt-BR" sz="2800" baseline="-25000" dirty="0">
                <a:latin typeface="Times New Roman" panose="02020603050405020304" pitchFamily="18" charset="0"/>
                <a:cs typeface="Times New Roman" panose="02020603050405020304" pitchFamily="18" charset="0"/>
                <a:sym typeface="Symbol" panose="05050102010706020507" pitchFamily="18" charset="2"/>
              </a:rPr>
              <a:t>3</a:t>
            </a:r>
            <a:r>
              <a:rPr lang="pt-BR" sz="2800" dirty="0">
                <a:latin typeface="Times New Roman" panose="02020603050405020304" pitchFamily="18" charset="0"/>
                <a:cs typeface="Times New Roman" panose="02020603050405020304" pitchFamily="18" charset="0"/>
                <a:sym typeface="Symbol" panose="05050102010706020507" pitchFamily="18" charset="2"/>
              </a:rPr>
              <a:t> </a:t>
            </a:r>
            <a:r>
              <a:rPr lang="pt-BR" sz="2800" baseline="-25000" dirty="0">
                <a:latin typeface="Times New Roman" panose="02020603050405020304" pitchFamily="18" charset="0"/>
                <a:cs typeface="Times New Roman" panose="02020603050405020304" pitchFamily="18" charset="0"/>
                <a:sym typeface="Symbol" panose="05050102010706020507" pitchFamily="18" charset="2"/>
              </a:rPr>
              <a:t>(dd) </a:t>
            </a:r>
            <a:endParaRPr lang="pt-BR" sz="2800" dirty="0">
              <a:solidFill>
                <a:schemeClr val="tx1"/>
              </a:solidFill>
              <a:latin typeface="Times New Roman" panose="02020603050405020304" pitchFamily="18" charset="0"/>
              <a:cs typeface="Times New Roman" panose="02020603050405020304" pitchFamily="18" charset="0"/>
              <a:sym typeface="Symbol" panose="05050102010706020507" pitchFamily="18" charset="2"/>
            </a:endParaRPr>
          </a:p>
          <a:p>
            <a:r>
              <a:rPr lang="vi-VN" sz="2800" dirty="0">
                <a:latin typeface="Times New Roman" panose="02020603050405020304" pitchFamily="18" charset="0"/>
                <a:cs typeface="Times New Roman" panose="02020603050405020304" pitchFamily="18" charset="0"/>
                <a:sym typeface="+mn-ea"/>
              </a:rPr>
              <a:t>SO</a:t>
            </a:r>
            <a:r>
              <a:rPr lang="vi-VN" sz="2800" baseline="-25000" dirty="0">
                <a:latin typeface="Times New Roman" panose="02020603050405020304" pitchFamily="18" charset="0"/>
                <a:cs typeface="Times New Roman" panose="02020603050405020304" pitchFamily="18" charset="0"/>
                <a:sym typeface="+mn-ea"/>
              </a:rPr>
              <a:t>2 </a:t>
            </a:r>
            <a:r>
              <a:rPr lang="vi-VN" sz="2800" dirty="0">
                <a:latin typeface="Times New Roman" panose="02020603050405020304" pitchFamily="18" charset="0"/>
                <a:cs typeface="Times New Roman" panose="02020603050405020304" pitchFamily="18" charset="0"/>
                <a:sym typeface="+mn-ea"/>
              </a:rPr>
              <a:t>gây ô nhiễm không khí gây mưa axit</a:t>
            </a:r>
            <a:endParaRPr lang="en-US" sz="2800">
              <a:latin typeface="Times New Roman" panose="02020603050405020304" pitchFamily="18" charset="0"/>
              <a:cs typeface="Times New Roman" panose="02020603050405020304" pitchFamily="18" charset="0"/>
            </a:endParaRPr>
          </a:p>
        </p:txBody>
      </p:sp>
      <p:sp>
        <p:nvSpPr>
          <p:cNvPr id="9" name="Speech Bubble: Oval 2"/>
          <p:cNvSpPr/>
          <p:nvPr/>
        </p:nvSpPr>
        <p:spPr>
          <a:xfrm>
            <a:off x="5544820" y="2444115"/>
            <a:ext cx="4953000" cy="2018665"/>
          </a:xfrm>
          <a:prstGeom prst="wedgeEllipse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Times New Roman" panose="02020603050405020304" pitchFamily="18" charset="0"/>
                <a:cs typeface="Times New Roman" panose="02020603050405020304" pitchFamily="18" charset="0"/>
              </a:rPr>
              <a:t>Dựa vào thông tin sgk, hãy m</a:t>
            </a:r>
            <a:r>
              <a:rPr lang="en-US" sz="2400" dirty="0" err="1">
                <a:solidFill>
                  <a:schemeClr val="tx1"/>
                </a:solidFill>
                <a:latin typeface="Times New Roman" panose="02020603050405020304" pitchFamily="18" charset="0"/>
                <a:cs typeface="Times New Roman" panose="02020603050405020304" pitchFamily="18" charset="0"/>
              </a:rPr>
              <a:t>ô</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tả</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cách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tiến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hành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thí</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nghiệm</a:t>
            </a:r>
            <a:r>
              <a:rPr lang="en-US" sz="2400" dirty="0">
                <a:solidFill>
                  <a:schemeClr val="tx1"/>
                </a:solidFill>
                <a:latin typeface="Times New Roman" panose="02020603050405020304" pitchFamily="18" charset="0"/>
                <a:cs typeface="Times New Roman" panose="02020603050405020304" pitchFamily="18" charset="0"/>
              </a:rPr>
              <a:t> SO</a:t>
            </a:r>
            <a:r>
              <a:rPr lang="en-US" sz="2400" baseline="-25000" dirty="0">
                <a:solidFill>
                  <a:schemeClr val="tx1"/>
                </a:solidFill>
                <a:latin typeface="Times New Roman" panose="02020603050405020304" pitchFamily="18" charset="0"/>
                <a:cs typeface="Times New Roman" panose="02020603050405020304" pitchFamily="18" charset="0"/>
              </a:rPr>
              <a:t>2</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với</a:t>
            </a:r>
            <a:r>
              <a:rPr lang="en-US" sz="2400" dirty="0">
                <a:solidFill>
                  <a:schemeClr val="tx1"/>
                </a:solidFill>
                <a:latin typeface="Times New Roman" panose="02020603050405020304" pitchFamily="18" charset="0"/>
                <a:cs typeface="Times New Roman" panose="02020603050405020304" pitchFamily="18" charset="0"/>
              </a:rPr>
              <a:t> H</a:t>
            </a:r>
            <a:r>
              <a:rPr lang="en-US" sz="2400" baseline="-25000" dirty="0">
                <a:solidFill>
                  <a:schemeClr val="tx1"/>
                </a:solidFill>
                <a:latin typeface="Times New Roman" panose="02020603050405020304" pitchFamily="18" charset="0"/>
                <a:cs typeface="Times New Roman" panose="02020603050405020304" pitchFamily="18" charset="0"/>
              </a:rPr>
              <a:t>2</a:t>
            </a:r>
            <a:r>
              <a:rPr lang="en-US" sz="2400" dirty="0">
                <a:solidFill>
                  <a:schemeClr val="tx1"/>
                </a:solidFill>
                <a:latin typeface="Times New Roman" panose="02020603050405020304" pitchFamily="18" charset="0"/>
                <a:cs typeface="Times New Roman" panose="02020603050405020304" pitchFamily="18" charset="0"/>
              </a:rPr>
              <a:t>O? </a:t>
            </a:r>
            <a:r>
              <a:rPr lang="en-US" sz="2400" dirty="0" err="1">
                <a:solidFill>
                  <a:schemeClr val="tx1"/>
                </a:solidFill>
                <a:latin typeface="Times New Roman" panose="02020603050405020304" pitchFamily="18" charset="0"/>
                <a:cs typeface="Times New Roman" panose="02020603050405020304" pitchFamily="18" charset="0"/>
              </a:rPr>
              <a:t>Viết</a:t>
            </a:r>
            <a:r>
              <a:rPr lang="en-US" sz="2400" dirty="0">
                <a:solidFill>
                  <a:schemeClr val="tx1"/>
                </a:solidFill>
                <a:latin typeface="Times New Roman" panose="02020603050405020304" pitchFamily="18" charset="0"/>
                <a:cs typeface="Times New Roman" panose="02020603050405020304" pitchFamily="18" charset="0"/>
              </a:rPr>
              <a:t> PTHH </a:t>
            </a:r>
            <a:r>
              <a:rPr lang="en-US" sz="2400" dirty="0" err="1">
                <a:solidFill>
                  <a:schemeClr val="tx1"/>
                </a:solidFill>
                <a:latin typeface="Times New Roman" panose="02020603050405020304" pitchFamily="18" charset="0"/>
                <a:cs typeface="Times New Roman" panose="02020603050405020304" pitchFamily="18" charset="0"/>
              </a:rPr>
              <a:t>của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phản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ứng</a:t>
            </a:r>
            <a:endParaRPr lang="en-US" sz="2400" dirty="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0" presetClass="entr" presetSubtype="0" decel="10000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ppt_w</p:attrName>
                                        </p:attrNameLst>
                                      </p:cBhvr>
                                      <p:tavLst>
                                        <p:tav tm="0">
                                          <p:val>
                                            <p:strVal val="#ppt_w+.3"/>
                                          </p:val>
                                        </p:tav>
                                        <p:tav tm="100000">
                                          <p:val>
                                            <p:strVal val="#ppt_w"/>
                                          </p:val>
                                        </p:tav>
                                      </p:tavLst>
                                    </p:anim>
                                    <p:anim calcmode="lin" valueType="num">
                                      <p:cBhvr>
                                        <p:cTn id="18" dur="1000" fill="hold"/>
                                        <p:tgtEl>
                                          <p:spTgt spid="5"/>
                                        </p:tgtEl>
                                        <p:attrNameLst>
                                          <p:attrName>ppt_h</p:attrName>
                                        </p:attrNameLst>
                                      </p:cBhvr>
                                      <p:tavLst>
                                        <p:tav tm="0">
                                          <p:val>
                                            <p:strVal val="#ppt_h"/>
                                          </p:val>
                                        </p:tav>
                                        <p:tav tm="100000">
                                          <p:val>
                                            <p:strVal val="#ppt_h"/>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6">
                                            <p:txEl>
                                              <p:pRg st="0" end="0"/>
                                            </p:txEl>
                                          </p:spTgt>
                                        </p:tgtEl>
                                        <p:attrNameLst>
                                          <p:attrName>style.visibility</p:attrName>
                                        </p:attrNameLst>
                                      </p:cBhvr>
                                      <p:to>
                                        <p:strVal val="visible"/>
                                      </p:to>
                                    </p:set>
                                    <p:animEffect transition="in" filter="barn(inVertical)">
                                      <p:cBhvr>
                                        <p:cTn id="24" dur="500"/>
                                        <p:tgtEl>
                                          <p:spTgt spid="6">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heel(1)">
                                      <p:cBhvr>
                                        <p:cTn id="29" dur="20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50" presetClass="entr" presetSubtype="0" decel="100000"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 calcmode="lin" valueType="num">
                                      <p:cBhvr>
                                        <p:cTn id="34" dur="1000" fill="hold"/>
                                        <p:tgtEl>
                                          <p:spTgt spid="7"/>
                                        </p:tgtEl>
                                        <p:attrNameLst>
                                          <p:attrName>ppt_w</p:attrName>
                                        </p:attrNameLst>
                                      </p:cBhvr>
                                      <p:tavLst>
                                        <p:tav tm="0">
                                          <p:val>
                                            <p:strVal val="#ppt_w+.3"/>
                                          </p:val>
                                        </p:tav>
                                        <p:tav tm="100000">
                                          <p:val>
                                            <p:strVal val="#ppt_w"/>
                                          </p:val>
                                        </p:tav>
                                      </p:tavLst>
                                    </p:anim>
                                    <p:anim calcmode="lin" valueType="num">
                                      <p:cBhvr>
                                        <p:cTn id="35" dur="1000" fill="hold"/>
                                        <p:tgtEl>
                                          <p:spTgt spid="7"/>
                                        </p:tgtEl>
                                        <p:attrNameLst>
                                          <p:attrName>ppt_h</p:attrName>
                                        </p:attrNameLst>
                                      </p:cBhvr>
                                      <p:tavLst>
                                        <p:tav tm="0">
                                          <p:val>
                                            <p:strVal val="#ppt_h"/>
                                          </p:val>
                                        </p:tav>
                                        <p:tav tm="100000">
                                          <p:val>
                                            <p:strVal val="#ppt_h"/>
                                          </p:val>
                                        </p:tav>
                                      </p:tavLst>
                                    </p:anim>
                                    <p:animEffect transition="in" filter="fade">
                                      <p:cBhvr>
                                        <p:cTn id="3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build="p"/>
      <p:bldP spid="7" grpId="0" bldLvl="0" animBg="1"/>
      <p:bldP spid="7" grpId="1" animBg="1"/>
      <p:bldP spid="9" grpId="0" bldLvl="0" animBg="1"/>
      <p:bldP spid="9"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16" descr="https://encrypted-tbn2.gstatic.com/images?q=tbn:ANd9GcRo5Ut1aAWzmT99-c63i6M8IBYGpFvgJN5_dkCHEZwfj4BJvoL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52400"/>
            <a:ext cx="44958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3" name="Picture 10" descr="Mua axit tan pha moi truong song cua con nguo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152400"/>
            <a:ext cx="44958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a:spLocks noChangeArrowheads="1"/>
          </p:cNvSpPr>
          <p:nvPr/>
        </p:nvSpPr>
        <p:spPr bwMode="auto">
          <a:xfrm>
            <a:off x="2971800" y="6477001"/>
            <a:ext cx="1295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FontTx/>
              <a:buNone/>
            </a:pPr>
            <a:r>
              <a:rPr lang="en-US" altLang="en-US" sz="1200" b="1" i="1">
                <a:solidFill>
                  <a:srgbClr val="000000"/>
                </a:solidFill>
                <a:latin typeface="Times New Roman" panose="02020603050405020304" pitchFamily="18" charset="0"/>
                <a:cs typeface="Times New Roman" panose="02020603050405020304" pitchFamily="18" charset="0"/>
              </a:rPr>
              <a:t>Mưa axit</a:t>
            </a:r>
          </a:p>
        </p:txBody>
      </p:sp>
      <p:sp>
        <p:nvSpPr>
          <p:cNvPr id="9" name="TextBox 8"/>
          <p:cNvSpPr txBox="1">
            <a:spLocks noChangeArrowheads="1"/>
          </p:cNvSpPr>
          <p:nvPr/>
        </p:nvSpPr>
        <p:spPr bwMode="auto">
          <a:xfrm>
            <a:off x="6781800" y="6400801"/>
            <a:ext cx="21336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FontTx/>
              <a:buNone/>
            </a:pPr>
            <a:r>
              <a:rPr lang="en-US" altLang="en-US" sz="1200" b="1" i="1">
                <a:solidFill>
                  <a:srgbClr val="000000"/>
                </a:solidFill>
                <a:latin typeface="Times New Roman" panose="02020603050405020304" pitchFamily="18" charset="0"/>
                <a:cs typeface="Times New Roman" panose="02020603050405020304" pitchFamily="18" charset="0"/>
              </a:rPr>
              <a:t>Cây chết khô do mưa axit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35842"/>
                                        </p:tgtEl>
                                        <p:attrNameLst>
                                          <p:attrName>style.visibility</p:attrName>
                                        </p:attrNameLst>
                                      </p:cBhvr>
                                      <p:to>
                                        <p:strVal val="visible"/>
                                      </p:to>
                                    </p:set>
                                    <p:animEffect transition="in" filter="box(in)">
                                      <p:cBhvr>
                                        <p:cTn id="7" dur="500"/>
                                        <p:tgtEl>
                                          <p:spTgt spid="35842"/>
                                        </p:tgtEl>
                                      </p:cBhvr>
                                    </p:animEffect>
                                  </p:childTnLst>
                                </p:cTn>
                              </p:par>
                            </p:childTnLst>
                          </p:cTn>
                        </p:par>
                        <p:par>
                          <p:cTn id="8" fill="hold">
                            <p:stCondLst>
                              <p:cond delay="500"/>
                            </p:stCondLst>
                            <p:childTnLst>
                              <p:par>
                                <p:cTn id="9" presetID="4" presetClass="entr" presetSubtype="16"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ox(in)">
                                      <p:cBhvr>
                                        <p:cTn id="11" dur="500"/>
                                        <p:tgtEl>
                                          <p:spTgt spid="8"/>
                                        </p:tgtEl>
                                      </p:cBhvr>
                                    </p:animEffect>
                                  </p:childTnLst>
                                </p:cTn>
                              </p:par>
                            </p:childTnLst>
                          </p:cTn>
                        </p:par>
                        <p:par>
                          <p:cTn id="12" fill="hold">
                            <p:stCondLst>
                              <p:cond delay="1000"/>
                            </p:stCondLst>
                            <p:childTnLst>
                              <p:par>
                                <p:cTn id="13" presetID="8" presetClass="entr" presetSubtype="16" fill="hold" nodeType="afterEffect">
                                  <p:stCondLst>
                                    <p:cond delay="0"/>
                                  </p:stCondLst>
                                  <p:childTnLst>
                                    <p:set>
                                      <p:cBhvr>
                                        <p:cTn id="14" dur="1" fill="hold">
                                          <p:stCondLst>
                                            <p:cond delay="0"/>
                                          </p:stCondLst>
                                        </p:cTn>
                                        <p:tgtEl>
                                          <p:spTgt spid="35843"/>
                                        </p:tgtEl>
                                        <p:attrNameLst>
                                          <p:attrName>style.visibility</p:attrName>
                                        </p:attrNameLst>
                                      </p:cBhvr>
                                      <p:to>
                                        <p:strVal val="visible"/>
                                      </p:to>
                                    </p:set>
                                    <p:animEffect transition="in" filter="diamond(in)">
                                      <p:cBhvr>
                                        <p:cTn id="15" dur="2000"/>
                                        <p:tgtEl>
                                          <p:spTgt spid="35843"/>
                                        </p:tgtEl>
                                      </p:cBhvr>
                                    </p:animEffect>
                                  </p:childTnLst>
                                </p:cTn>
                              </p:par>
                            </p:childTnLst>
                          </p:cTn>
                        </p:par>
                        <p:par>
                          <p:cTn id="16" fill="hold">
                            <p:stCondLst>
                              <p:cond delay="3000"/>
                            </p:stCondLst>
                            <p:childTnLst>
                              <p:par>
                                <p:cTn id="17" presetID="4" presetClass="entr" presetSubtype="16"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ox(in)">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9" descr="Kết quả hình ảnh cho những hình ảnh về mưa axi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457200"/>
            <a:ext cx="21336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2" descr="Kết quả hình ảnh cho những hình ảnh về mưa axi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457200"/>
            <a:ext cx="19812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6" descr="Kết quả hình ảnh cho những hình ảnh về mưa axi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457200"/>
            <a:ext cx="21336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0" descr="Mua axit tan pha moi truong song cua con nguo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91514" y="457200"/>
            <a:ext cx="2224087"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p:nvSpPr>
        <p:spPr bwMode="auto">
          <a:xfrm>
            <a:off x="2819400" y="5514976"/>
            <a:ext cx="1981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FontTx/>
              <a:buNone/>
            </a:pPr>
            <a:r>
              <a:rPr lang="en-US" altLang="en-US" sz="1200" b="1" i="1">
                <a:solidFill>
                  <a:srgbClr val="000000"/>
                </a:solidFill>
                <a:latin typeface="Times New Roman" panose="02020603050405020304" pitchFamily="18" charset="0"/>
                <a:cs typeface="Times New Roman" panose="02020603050405020304" pitchFamily="18" charset="0"/>
              </a:rPr>
              <a:t>Lá cây bị dính mưa axit</a:t>
            </a:r>
          </a:p>
        </p:txBody>
      </p:sp>
      <p:sp>
        <p:nvSpPr>
          <p:cNvPr id="11" name="TextBox 10"/>
          <p:cNvSpPr txBox="1">
            <a:spLocks noChangeArrowheads="1"/>
          </p:cNvSpPr>
          <p:nvPr/>
        </p:nvSpPr>
        <p:spPr bwMode="auto">
          <a:xfrm>
            <a:off x="7239000" y="5514976"/>
            <a:ext cx="2438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FontTx/>
              <a:buNone/>
            </a:pPr>
            <a:r>
              <a:rPr lang="en-US" altLang="en-US" sz="1200" b="1" i="1">
                <a:solidFill>
                  <a:srgbClr val="000000"/>
                </a:solidFill>
                <a:latin typeface="Times New Roman" panose="02020603050405020304" pitchFamily="18" charset="0"/>
                <a:cs typeface="Times New Roman" panose="02020603050405020304" pitchFamily="18" charset="0"/>
              </a:rPr>
              <a:t>Cây chết khô do mưa axit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500"/>
                                        <p:tgtEl>
                                          <p:spTgt spid="6"/>
                                        </p:tgtEl>
                                      </p:cBhvr>
                                    </p:animEffect>
                                  </p:childTnLst>
                                </p:cTn>
                              </p:par>
                            </p:childTnLst>
                          </p:cTn>
                        </p:par>
                        <p:par>
                          <p:cTn id="8" fill="hold">
                            <p:stCondLst>
                              <p:cond delay="500"/>
                            </p:stCondLst>
                            <p:childTnLst>
                              <p:par>
                                <p:cTn id="9" presetID="4" presetClass="entr" presetSubtype="16"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ox(in)">
                                      <p:cBhvr>
                                        <p:cTn id="11" dur="500"/>
                                        <p:tgtEl>
                                          <p:spTgt spid="7"/>
                                        </p:tgtEl>
                                      </p:cBhvr>
                                    </p:animEffect>
                                  </p:childTnLst>
                                </p:cTn>
                              </p:par>
                            </p:childTnLst>
                          </p:cTn>
                        </p:par>
                        <p:par>
                          <p:cTn id="12" fill="hold">
                            <p:stCondLst>
                              <p:cond delay="1000"/>
                            </p:stCondLst>
                            <p:childTnLst>
                              <p:par>
                                <p:cTn id="13" presetID="5" presetClass="entr" presetSubtype="1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checkerboard(across)">
                                      <p:cBhvr>
                                        <p:cTn id="15" dur="500"/>
                                        <p:tgtEl>
                                          <p:spTgt spid="8"/>
                                        </p:tgtEl>
                                      </p:cBhvr>
                                    </p:animEffect>
                                  </p:childTnLst>
                                </p:cTn>
                              </p:par>
                            </p:childTnLst>
                          </p:cTn>
                        </p:par>
                        <p:par>
                          <p:cTn id="16" fill="hold">
                            <p:stCondLst>
                              <p:cond delay="1500"/>
                            </p:stCondLst>
                            <p:childTnLst>
                              <p:par>
                                <p:cTn id="17" presetID="5" presetClass="entr" presetSubtype="1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checkerboard(across)">
                                      <p:cBhvr>
                                        <p:cTn id="19" dur="500"/>
                                        <p:tgtEl>
                                          <p:spTgt spid="9"/>
                                        </p:tgtEl>
                                      </p:cBhvr>
                                    </p:animEffect>
                                  </p:childTnLst>
                                </p:cTn>
                              </p:par>
                            </p:childTnLst>
                          </p:cTn>
                        </p:par>
                        <p:par>
                          <p:cTn id="20" fill="hold">
                            <p:stCondLst>
                              <p:cond delay="2000"/>
                            </p:stCondLst>
                            <p:childTnLst>
                              <p:par>
                                <p:cTn id="21" presetID="4" presetClass="entr" presetSubtype="16"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ox(in)">
                                      <p:cBhvr>
                                        <p:cTn id="23" dur="500"/>
                                        <p:tgtEl>
                                          <p:spTgt spid="10"/>
                                        </p:tgtEl>
                                      </p:cBhvr>
                                    </p:animEffect>
                                  </p:childTnLst>
                                </p:cTn>
                              </p:par>
                            </p:childTnLst>
                          </p:cTn>
                        </p:par>
                        <p:par>
                          <p:cTn id="24" fill="hold">
                            <p:stCondLst>
                              <p:cond delay="2500"/>
                            </p:stCondLst>
                            <p:childTnLst>
                              <p:par>
                                <p:cTn id="25" presetID="4" presetClass="entr" presetSubtype="16" fill="hold" grpId="0"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ox(in)">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5" descr="https://encrypted-tbn0.gstatic.com/images?q=tbn:ANd9GcRo6kMX8bsFHvj4jyuRBj4vDGjBAoAQtQxsGSPMjqZSfuWaJUrNW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381000"/>
            <a:ext cx="22860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3" descr="http://www.hoahocngaynay.com/images/stories/01082010/parthenon-acid_rai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1" y="381000"/>
            <a:ext cx="2060575"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descr="nhung-ky-quan-the-gioi-co-nguy-co-tuyet-chung-vi-thoi-tiet-khac-nghiet-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381000"/>
            <a:ext cx="19431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7" descr="ANd9GcSjHnAv8yrQWG6AdkEjzoz47USrrGqeb1UccCJa4vjpZ76gR1UVt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0" y="381000"/>
            <a:ext cx="18288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7"/>
          <p:cNvSpPr txBox="1">
            <a:spLocks noChangeArrowheads="1"/>
          </p:cNvSpPr>
          <p:nvPr/>
        </p:nvSpPr>
        <p:spPr bwMode="auto">
          <a:xfrm>
            <a:off x="3048000" y="6124576"/>
            <a:ext cx="6705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just" eaLnBrk="1" hangingPunct="1">
              <a:spcBef>
                <a:spcPct val="0"/>
              </a:spcBef>
              <a:buClrTx/>
              <a:buFontTx/>
              <a:buNone/>
            </a:pPr>
            <a:r>
              <a:rPr lang="en-US" altLang="en-US" sz="2000" b="1" i="1">
                <a:solidFill>
                  <a:srgbClr val="000000"/>
                </a:solidFill>
                <a:latin typeface="Times New Roman" panose="02020603050405020304" pitchFamily="18" charset="0"/>
                <a:cs typeface="Times New Roman" panose="02020603050405020304" pitchFamily="18" charset="0"/>
              </a:rPr>
              <a:t>Những tác hại của mưa axit đến động vật, tác phẩm nghệ thuật, công trình xây dựng……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par>
                          <p:cTn id="8" fill="hold">
                            <p:stCondLst>
                              <p:cond delay="500"/>
                            </p:stCondLst>
                            <p:childTnLst>
                              <p:par>
                                <p:cTn id="9" presetID="5" presetClass="entr" presetSubtype="1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checkerboard(across)">
                                      <p:cBhvr>
                                        <p:cTn id="11" dur="500"/>
                                        <p:tgtEl>
                                          <p:spTgt spid="7"/>
                                        </p:tgtEl>
                                      </p:cBhvr>
                                    </p:animEffect>
                                  </p:childTnLst>
                                </p:cTn>
                              </p:par>
                            </p:childTnLst>
                          </p:cTn>
                        </p:par>
                        <p:par>
                          <p:cTn id="12" fill="hold">
                            <p:stCondLst>
                              <p:cond delay="1000"/>
                            </p:stCondLst>
                            <p:childTnLst>
                              <p:par>
                                <p:cTn id="13" presetID="5" presetClass="entr" presetSubtype="1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checkerboard(across)">
                                      <p:cBhvr>
                                        <p:cTn id="15" dur="500"/>
                                        <p:tgtEl>
                                          <p:spTgt spid="10"/>
                                        </p:tgtEl>
                                      </p:cBhvr>
                                    </p:animEffect>
                                  </p:childTnLst>
                                </p:cTn>
                              </p:par>
                            </p:childTnLst>
                          </p:cTn>
                        </p:par>
                        <p:par>
                          <p:cTn id="16" fill="hold">
                            <p:stCondLst>
                              <p:cond delay="1500"/>
                            </p:stCondLst>
                            <p:childTnLst>
                              <p:par>
                                <p:cTn id="17" presetID="5" presetClass="entr" presetSubtype="1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checkerboard(across)">
                                      <p:cBhvr>
                                        <p:cTn id="19" dur="500"/>
                                        <p:tgtEl>
                                          <p:spTgt spid="11"/>
                                        </p:tgtEl>
                                      </p:cBhvr>
                                    </p:animEffect>
                                  </p:childTnLst>
                                </p:cTn>
                              </p:par>
                            </p:childTnLst>
                          </p:cTn>
                        </p:par>
                        <p:par>
                          <p:cTn id="20" fill="hold">
                            <p:stCondLst>
                              <p:cond delay="2000"/>
                            </p:stCondLst>
                            <p:childTnLst>
                              <p:par>
                                <p:cTn id="21" presetID="5" presetClass="entr" presetSubtype="10"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checkerboard(across)">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19" descr="http://www.benh.vn/upload/image/benhvephoi_benhv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1" y="304801"/>
            <a:ext cx="2265363" cy="592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39" name="Picture 3" descr="kawahijen1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304801"/>
            <a:ext cx="2209800" cy="585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0" name="Picture 4" descr="aloti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7000" y="304800"/>
            <a:ext cx="41910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1" name="Picture 5" descr="ANd9GcQZ5F72SrO1t-qRUfK7YctxI0V9X-ToJvLTSTLogz3tGlnSobyM"/>
          <p:cNvSpPr>
            <a:spLocks noChangeAspect="1" noChangeArrowheads="1"/>
          </p:cNvSpPr>
          <p:nvPr/>
        </p:nvSpPr>
        <p:spPr bwMode="auto">
          <a:xfrm>
            <a:off x="8534400" y="4343400"/>
            <a:ext cx="1905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FontTx/>
              <a:buNone/>
            </a:pPr>
            <a:endParaRPr lang="en-US" altLang="en-US">
              <a:solidFill>
                <a:srgbClr val="000000"/>
              </a:solidFill>
              <a:latin typeface="VNI-Times" pitchFamily="2" charset="0"/>
            </a:endParaRPr>
          </a:p>
        </p:txBody>
      </p:sp>
      <p:sp>
        <p:nvSpPr>
          <p:cNvPr id="10" name="TextBox 9"/>
          <p:cNvSpPr txBox="1">
            <a:spLocks noChangeArrowheads="1"/>
          </p:cNvSpPr>
          <p:nvPr/>
        </p:nvSpPr>
        <p:spPr bwMode="auto">
          <a:xfrm>
            <a:off x="1524000" y="6248401"/>
            <a:ext cx="2667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just" eaLnBrk="1" hangingPunct="1">
              <a:spcBef>
                <a:spcPct val="0"/>
              </a:spcBef>
              <a:buClrTx/>
              <a:buFontTx/>
              <a:buNone/>
            </a:pPr>
            <a:r>
              <a:rPr lang="en-US" altLang="en-US" sz="2000" b="1" i="1">
                <a:solidFill>
                  <a:srgbClr val="000000"/>
                </a:solidFill>
                <a:latin typeface="Times New Roman" panose="02020603050405020304" pitchFamily="18" charset="0"/>
                <a:cs typeface="Times New Roman" panose="02020603050405020304" pitchFamily="18" charset="0"/>
              </a:rPr>
              <a:t>Lắng đọng của mưa axit</a:t>
            </a:r>
          </a:p>
        </p:txBody>
      </p:sp>
      <p:sp>
        <p:nvSpPr>
          <p:cNvPr id="11" name="TextBox 10"/>
          <p:cNvSpPr txBox="1">
            <a:spLocks noChangeArrowheads="1"/>
          </p:cNvSpPr>
          <p:nvPr/>
        </p:nvSpPr>
        <p:spPr bwMode="auto">
          <a:xfrm>
            <a:off x="7010400" y="6096001"/>
            <a:ext cx="2667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just" eaLnBrk="1" hangingPunct="1">
              <a:spcBef>
                <a:spcPct val="0"/>
              </a:spcBef>
              <a:buClrTx/>
              <a:buFontTx/>
              <a:buNone/>
            </a:pPr>
            <a:r>
              <a:rPr lang="en-US" altLang="en-US" sz="2000" b="1" i="1">
                <a:solidFill>
                  <a:srgbClr val="000000"/>
                </a:solidFill>
                <a:latin typeface="Times New Roman" panose="02020603050405020304" pitchFamily="18" charset="0"/>
                <a:cs typeface="Times New Roman" panose="02020603050405020304" pitchFamily="18" charset="0"/>
              </a:rPr>
              <a:t>Người bị mắc bệnh viêm phổi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39939"/>
                                        </p:tgtEl>
                                        <p:attrNameLst>
                                          <p:attrName>style.visibility</p:attrName>
                                        </p:attrNameLst>
                                      </p:cBhvr>
                                      <p:to>
                                        <p:strVal val="visible"/>
                                      </p:to>
                                    </p:set>
                                    <p:animEffect transition="in" filter="checkerboard(across)">
                                      <p:cBhvr>
                                        <p:cTn id="7" dur="500"/>
                                        <p:tgtEl>
                                          <p:spTgt spid="39939"/>
                                        </p:tgtEl>
                                      </p:cBhvr>
                                    </p:animEffect>
                                  </p:childTnLst>
                                </p:cTn>
                              </p:par>
                            </p:childTnLst>
                          </p:cTn>
                        </p:par>
                        <p:par>
                          <p:cTn id="8" fill="hold">
                            <p:stCondLst>
                              <p:cond delay="500"/>
                            </p:stCondLst>
                            <p:childTnLst>
                              <p:par>
                                <p:cTn id="9" presetID="4" presetClass="entr" presetSubtype="16"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ox(in)">
                                      <p:cBhvr>
                                        <p:cTn id="11" dur="500"/>
                                        <p:tgtEl>
                                          <p:spTgt spid="10"/>
                                        </p:tgtEl>
                                      </p:cBhvr>
                                    </p:animEffect>
                                  </p:childTnLst>
                                </p:cTn>
                              </p:par>
                            </p:childTnLst>
                          </p:cTn>
                        </p:par>
                        <p:par>
                          <p:cTn id="12" fill="hold">
                            <p:stCondLst>
                              <p:cond delay="1000"/>
                            </p:stCondLst>
                            <p:childTnLst>
                              <p:par>
                                <p:cTn id="13" presetID="4" presetClass="entr" presetSubtype="16" fill="hold" nodeType="afterEffect">
                                  <p:stCondLst>
                                    <p:cond delay="0"/>
                                  </p:stCondLst>
                                  <p:childTnLst>
                                    <p:set>
                                      <p:cBhvr>
                                        <p:cTn id="14" dur="1" fill="hold">
                                          <p:stCondLst>
                                            <p:cond delay="0"/>
                                          </p:stCondLst>
                                        </p:cTn>
                                        <p:tgtEl>
                                          <p:spTgt spid="39938"/>
                                        </p:tgtEl>
                                        <p:attrNameLst>
                                          <p:attrName>style.visibility</p:attrName>
                                        </p:attrNameLst>
                                      </p:cBhvr>
                                      <p:to>
                                        <p:strVal val="visible"/>
                                      </p:to>
                                    </p:set>
                                    <p:animEffect transition="in" filter="box(in)">
                                      <p:cBhvr>
                                        <p:cTn id="15" dur="500"/>
                                        <p:tgtEl>
                                          <p:spTgt spid="39938"/>
                                        </p:tgtEl>
                                      </p:cBhvr>
                                    </p:animEffect>
                                  </p:childTnLst>
                                </p:cTn>
                              </p:par>
                            </p:childTnLst>
                          </p:cTn>
                        </p:par>
                        <p:par>
                          <p:cTn id="16" fill="hold">
                            <p:stCondLst>
                              <p:cond delay="1500"/>
                            </p:stCondLst>
                            <p:childTnLst>
                              <p:par>
                                <p:cTn id="17" presetID="5" presetClass="entr" presetSubtype="10" fill="hold" nodeType="afterEffect">
                                  <p:stCondLst>
                                    <p:cond delay="0"/>
                                  </p:stCondLst>
                                  <p:childTnLst>
                                    <p:set>
                                      <p:cBhvr>
                                        <p:cTn id="18" dur="1" fill="hold">
                                          <p:stCondLst>
                                            <p:cond delay="0"/>
                                          </p:stCondLst>
                                        </p:cTn>
                                        <p:tgtEl>
                                          <p:spTgt spid="39940"/>
                                        </p:tgtEl>
                                        <p:attrNameLst>
                                          <p:attrName>style.visibility</p:attrName>
                                        </p:attrNameLst>
                                      </p:cBhvr>
                                      <p:to>
                                        <p:strVal val="visible"/>
                                      </p:to>
                                    </p:set>
                                    <p:animEffect transition="in" filter="checkerboard(across)">
                                      <p:cBhvr>
                                        <p:cTn id="19" dur="500"/>
                                        <p:tgtEl>
                                          <p:spTgt spid="39940"/>
                                        </p:tgtEl>
                                      </p:cBhvr>
                                    </p:animEffect>
                                  </p:childTnLst>
                                </p:cTn>
                              </p:par>
                            </p:childTnLst>
                          </p:cTn>
                        </p:par>
                        <p:par>
                          <p:cTn id="20" fill="hold">
                            <p:stCondLst>
                              <p:cond delay="2000"/>
                            </p:stCondLst>
                            <p:childTnLst>
                              <p:par>
                                <p:cTn id="21" presetID="5" presetClass="entr" presetSubtype="10" fill="hold" grpId="0" nodeType="afterEffect" nodePh="1">
                                  <p:stCondLst>
                                    <p:cond delay="0"/>
                                  </p:stCondLst>
                                  <p:endCondLst>
                                    <p:cond evt="begin" delay="0">
                                      <p:tn val="21"/>
                                    </p:cond>
                                  </p:endCondLst>
                                  <p:childTnLst>
                                    <p:set>
                                      <p:cBhvr>
                                        <p:cTn id="22" dur="1" fill="hold">
                                          <p:stCondLst>
                                            <p:cond delay="0"/>
                                          </p:stCondLst>
                                        </p:cTn>
                                        <p:tgtEl>
                                          <p:spTgt spid="39941"/>
                                        </p:tgtEl>
                                        <p:attrNameLst>
                                          <p:attrName>style.visibility</p:attrName>
                                        </p:attrNameLst>
                                      </p:cBhvr>
                                      <p:to>
                                        <p:strVal val="visible"/>
                                      </p:to>
                                    </p:set>
                                    <p:animEffect transition="in" filter="checkerboard(across)">
                                      <p:cBhvr>
                                        <p:cTn id="23" dur="500"/>
                                        <p:tgtEl>
                                          <p:spTgt spid="39941"/>
                                        </p:tgtEl>
                                      </p:cBhvr>
                                    </p:animEffect>
                                  </p:childTnLst>
                                </p:cTn>
                              </p:par>
                            </p:childTnLst>
                          </p:cTn>
                        </p:par>
                        <p:par>
                          <p:cTn id="24" fill="hold">
                            <p:stCondLst>
                              <p:cond delay="2500"/>
                            </p:stCondLst>
                            <p:childTnLst>
                              <p:par>
                                <p:cTn id="25" presetID="5" presetClass="entr" presetSubtype="10" fill="hold" grpId="0"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checkerboard(across)">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41" grpId="0" animBg="1"/>
      <p:bldP spid="10" grpId="0"/>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ext Box 18"/>
          <p:cNvSpPr txBox="1">
            <a:spLocks noChangeArrowheads="1"/>
          </p:cNvSpPr>
          <p:nvPr/>
        </p:nvSpPr>
        <p:spPr bwMode="auto">
          <a:xfrm>
            <a:off x="194310" y="381000"/>
            <a:ext cx="11309985" cy="7170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just" eaLnBrk="1" hangingPunct="1">
              <a:spcBef>
                <a:spcPct val="0"/>
              </a:spcBef>
              <a:buClrTx/>
              <a:buFontTx/>
              <a:buNone/>
            </a:pPr>
            <a:r>
              <a:rPr lang="en-US" altLang="en-US" sz="2000" b="1">
                <a:solidFill>
                  <a:srgbClr val="000000"/>
                </a:solidFill>
                <a:latin typeface="Times New Roman" panose="02020603050405020304" pitchFamily="18" charset="0"/>
                <a:cs typeface="Times New Roman" panose="02020603050405020304" pitchFamily="18" charset="0"/>
              </a:rPr>
              <a:t>                  </a:t>
            </a:r>
            <a:r>
              <a:rPr lang="en-US" altLang="en-US" sz="2400" b="1">
                <a:solidFill>
                  <a:srgbClr val="000000"/>
                </a:solidFill>
                <a:latin typeface="Times New Roman" panose="02020603050405020304" pitchFamily="18" charset="0"/>
                <a:cs typeface="Times New Roman" panose="02020603050405020304" pitchFamily="18" charset="0"/>
              </a:rPr>
              <a:t>                       </a:t>
            </a:r>
            <a:r>
              <a:rPr lang="vi-VN" altLang="en-US" sz="2800" b="1">
                <a:solidFill>
                  <a:srgbClr val="C00000"/>
                </a:solidFill>
                <a:latin typeface="Times New Roman" panose="02020603050405020304" pitchFamily="18" charset="0"/>
                <a:cs typeface="Times New Roman" panose="02020603050405020304" pitchFamily="18" charset="0"/>
              </a:rPr>
              <a:t>Mưa axit</a:t>
            </a:r>
            <a:endParaRPr lang="en-US" altLang="en-US" sz="2400" b="1">
              <a:solidFill>
                <a:srgbClr val="C00000"/>
              </a:solidFill>
              <a:latin typeface="Times New Roman" panose="02020603050405020304" pitchFamily="18" charset="0"/>
              <a:cs typeface="Times New Roman" panose="02020603050405020304" pitchFamily="18" charset="0"/>
            </a:endParaRPr>
          </a:p>
          <a:p>
            <a:pPr algn="just" eaLnBrk="1" hangingPunct="1">
              <a:spcBef>
                <a:spcPct val="0"/>
              </a:spcBef>
              <a:buClrTx/>
              <a:buFontTx/>
              <a:buNone/>
            </a:pPr>
            <a:r>
              <a:rPr lang="vi-VN" altLang="en-US" sz="2400" b="1" i="1">
                <a:solidFill>
                  <a:srgbClr val="000000"/>
                </a:solidFill>
                <a:latin typeface="Times New Roman" panose="02020603050405020304" pitchFamily="18" charset="0"/>
                <a:cs typeface="Times New Roman" panose="02020603050405020304" pitchFamily="18" charset="0"/>
              </a:rPr>
              <a:t>H</a:t>
            </a:r>
            <a:r>
              <a:rPr lang="en-US" altLang="en-US" sz="2400" b="1" i="1">
                <a:solidFill>
                  <a:srgbClr val="000000"/>
                </a:solidFill>
                <a:latin typeface="Times New Roman" panose="02020603050405020304" pitchFamily="18" charset="0"/>
                <a:cs typeface="Times New Roman" panose="02020603050405020304" pitchFamily="18" charset="0"/>
              </a:rPr>
              <a:t>ã</a:t>
            </a:r>
            <a:r>
              <a:rPr lang="vi-VN" altLang="en-US" sz="2400" b="1" i="1">
                <a:solidFill>
                  <a:srgbClr val="000000"/>
                </a:solidFill>
                <a:latin typeface="Times New Roman" panose="02020603050405020304" pitchFamily="18" charset="0"/>
                <a:cs typeface="Times New Roman" panose="02020603050405020304" pitchFamily="18" charset="0"/>
              </a:rPr>
              <a:t>y đọc đoạn văn bản tr</a:t>
            </a:r>
            <a:r>
              <a:rPr lang="en-US" altLang="en-US" sz="2400" b="1" i="1">
                <a:solidFill>
                  <a:srgbClr val="000000"/>
                </a:solidFill>
                <a:latin typeface="Times New Roman" panose="02020603050405020304" pitchFamily="18" charset="0"/>
                <a:cs typeface="Times New Roman" panose="02020603050405020304" pitchFamily="18" charset="0"/>
              </a:rPr>
              <a:t>í</a:t>
            </a:r>
            <a:r>
              <a:rPr lang="vi-VN" altLang="en-US" sz="2400" b="1" i="1">
                <a:solidFill>
                  <a:srgbClr val="000000"/>
                </a:solidFill>
                <a:latin typeface="Times New Roman" panose="02020603050405020304" pitchFamily="18" charset="0"/>
                <a:cs typeface="Times New Roman" panose="02020603050405020304" pitchFamily="18" charset="0"/>
              </a:rPr>
              <a:t>ch dẫn sau: </a:t>
            </a:r>
            <a:endParaRPr lang="en-US" altLang="en-US" sz="2400" b="1" i="1">
              <a:solidFill>
                <a:srgbClr val="000000"/>
              </a:solidFill>
              <a:latin typeface="Times New Roman" panose="02020603050405020304" pitchFamily="18" charset="0"/>
              <a:cs typeface="Times New Roman" panose="02020603050405020304" pitchFamily="18" charset="0"/>
            </a:endParaRPr>
          </a:p>
          <a:p>
            <a:pPr algn="just" eaLnBrk="1" hangingPunct="1">
              <a:spcBef>
                <a:spcPct val="0"/>
              </a:spcBef>
              <a:buClrTx/>
              <a:buFontTx/>
              <a:buNone/>
            </a:pPr>
            <a:r>
              <a:rPr lang="vi-VN" altLang="en-US" sz="2400">
                <a:solidFill>
                  <a:srgbClr val="000000"/>
                </a:solidFill>
                <a:latin typeface="Times New Roman" panose="02020603050405020304" pitchFamily="18" charset="0"/>
                <a:cs typeface="Times New Roman" panose="02020603050405020304" pitchFamily="18" charset="0"/>
              </a:rPr>
              <a:t>Mưa axit được ph</a:t>
            </a:r>
            <a:r>
              <a:rPr lang="en-US" altLang="en-US" sz="2400">
                <a:solidFill>
                  <a:srgbClr val="000000"/>
                </a:solidFill>
                <a:latin typeface="Times New Roman" panose="02020603050405020304" pitchFamily="18" charset="0"/>
                <a:cs typeface="Times New Roman" panose="02020603050405020304" pitchFamily="18" charset="0"/>
              </a:rPr>
              <a:t>á</a:t>
            </a:r>
            <a:r>
              <a:rPr lang="vi-VN" altLang="en-US" sz="2400">
                <a:solidFill>
                  <a:srgbClr val="000000"/>
                </a:solidFill>
                <a:latin typeface="Times New Roman" panose="02020603050405020304" pitchFamily="18" charset="0"/>
                <a:cs typeface="Times New Roman" panose="02020603050405020304" pitchFamily="18" charset="0"/>
              </a:rPr>
              <a:t>t hiện ra đầu ti</a:t>
            </a:r>
            <a:r>
              <a:rPr lang="en-US" altLang="en-US" sz="2400">
                <a:solidFill>
                  <a:srgbClr val="000000"/>
                </a:solidFill>
                <a:latin typeface="Times New Roman" panose="02020603050405020304" pitchFamily="18" charset="0"/>
                <a:cs typeface="Times New Roman" panose="02020603050405020304" pitchFamily="18" charset="0"/>
              </a:rPr>
              <a:t>ê</a:t>
            </a:r>
            <a:r>
              <a:rPr lang="vi-VN" altLang="en-US" sz="2400">
                <a:solidFill>
                  <a:srgbClr val="000000"/>
                </a:solidFill>
                <a:latin typeface="Times New Roman" panose="02020603050405020304" pitchFamily="18" charset="0"/>
                <a:cs typeface="Times New Roman" panose="02020603050405020304" pitchFamily="18" charset="0"/>
              </a:rPr>
              <a:t>n năm 1952 nhưng đến những năm 1960 th</a:t>
            </a:r>
            <a:r>
              <a:rPr lang="en-US" altLang="en-US" sz="2400">
                <a:solidFill>
                  <a:srgbClr val="000000"/>
                </a:solidFill>
                <a:latin typeface="Times New Roman" panose="02020603050405020304" pitchFamily="18" charset="0"/>
                <a:cs typeface="Times New Roman" panose="02020603050405020304" pitchFamily="18" charset="0"/>
              </a:rPr>
              <a:t>ì </a:t>
            </a:r>
            <a:r>
              <a:rPr lang="vi-VN" altLang="en-US" sz="2400">
                <a:solidFill>
                  <a:srgbClr val="000000"/>
                </a:solidFill>
                <a:latin typeface="Times New Roman" panose="02020603050405020304" pitchFamily="18" charset="0"/>
                <a:cs typeface="Times New Roman" panose="02020603050405020304" pitchFamily="18" charset="0"/>
              </a:rPr>
              <a:t>c</a:t>
            </a:r>
            <a:r>
              <a:rPr lang="en-US" altLang="en-US" sz="2400">
                <a:solidFill>
                  <a:srgbClr val="000000"/>
                </a:solidFill>
                <a:latin typeface="Times New Roman" panose="02020603050405020304" pitchFamily="18" charset="0"/>
                <a:cs typeface="Times New Roman" panose="02020603050405020304" pitchFamily="18" charset="0"/>
              </a:rPr>
              <a:t>á</a:t>
            </a:r>
            <a:r>
              <a:rPr lang="vi-VN" altLang="en-US" sz="2400">
                <a:solidFill>
                  <a:srgbClr val="000000"/>
                </a:solidFill>
                <a:latin typeface="Times New Roman" panose="02020603050405020304" pitchFamily="18" charset="0"/>
                <a:cs typeface="Times New Roman" panose="02020603050405020304" pitchFamily="18" charset="0"/>
              </a:rPr>
              <a:t>c nhà khoa học mới bắt đầu quan s</a:t>
            </a:r>
            <a:r>
              <a:rPr lang="en-US" altLang="en-US" sz="2400">
                <a:solidFill>
                  <a:srgbClr val="000000"/>
                </a:solidFill>
                <a:latin typeface="Times New Roman" panose="02020603050405020304" pitchFamily="18" charset="0"/>
                <a:cs typeface="Times New Roman" panose="02020603050405020304" pitchFamily="18" charset="0"/>
              </a:rPr>
              <a:t>á</a:t>
            </a:r>
            <a:r>
              <a:rPr lang="vi-VN" altLang="en-US" sz="2400">
                <a:solidFill>
                  <a:srgbClr val="000000"/>
                </a:solidFill>
                <a:latin typeface="Times New Roman" panose="02020603050405020304" pitchFamily="18" charset="0"/>
                <a:cs typeface="Times New Roman" panose="02020603050405020304" pitchFamily="18" charset="0"/>
              </a:rPr>
              <a:t>t và nghi</a:t>
            </a:r>
            <a:r>
              <a:rPr lang="en-US" altLang="en-US" sz="2400">
                <a:solidFill>
                  <a:srgbClr val="000000"/>
                </a:solidFill>
                <a:latin typeface="Times New Roman" panose="02020603050405020304" pitchFamily="18" charset="0"/>
                <a:cs typeface="Times New Roman" panose="02020603050405020304" pitchFamily="18" charset="0"/>
              </a:rPr>
              <a:t>ê</a:t>
            </a:r>
            <a:r>
              <a:rPr lang="vi-VN" altLang="en-US" sz="2400">
                <a:solidFill>
                  <a:srgbClr val="000000"/>
                </a:solidFill>
                <a:latin typeface="Times New Roman" panose="02020603050405020304" pitchFamily="18" charset="0"/>
                <a:cs typeface="Times New Roman" panose="02020603050405020304" pitchFamily="18" charset="0"/>
              </a:rPr>
              <a:t>n cứu về hiện tượng này. Thuật ngữ “mưa axit” được đặt ra bởi Robert Angus Smith vào năm 1972. Trong thành phần các chất đốt tự nhiên như than đá và dầu mỏ có chứa một lượng lớn lưu huỳnh, còn trong không khí lại chứa nhiều nitơ. Quá trình đốt sản sinh ra các khí độc hại như - lưu huỳnh đioxit (SO</a:t>
            </a:r>
            <a:r>
              <a:rPr lang="vi-VN" altLang="en-US" sz="2400" baseline="-25000">
                <a:solidFill>
                  <a:srgbClr val="000000"/>
                </a:solidFill>
                <a:latin typeface="Times New Roman" panose="02020603050405020304" pitchFamily="18" charset="0"/>
                <a:cs typeface="Times New Roman" panose="02020603050405020304" pitchFamily="18" charset="0"/>
              </a:rPr>
              <a:t>2</a:t>
            </a:r>
            <a:r>
              <a:rPr lang="vi-VN" altLang="en-US" sz="2400">
                <a:solidFill>
                  <a:srgbClr val="000000"/>
                </a:solidFill>
                <a:latin typeface="Times New Roman" panose="02020603050405020304" pitchFamily="18" charset="0"/>
                <a:cs typeface="Times New Roman" panose="02020603050405020304" pitchFamily="18" charset="0"/>
              </a:rPr>
              <a:t>) và nitơ đioxit (NO</a:t>
            </a:r>
            <a:r>
              <a:rPr lang="vi-VN" altLang="en-US" sz="2400" baseline="-25000">
                <a:solidFill>
                  <a:srgbClr val="000000"/>
                </a:solidFill>
                <a:latin typeface="Times New Roman" panose="02020603050405020304" pitchFamily="18" charset="0"/>
                <a:cs typeface="Times New Roman" panose="02020603050405020304" pitchFamily="18" charset="0"/>
              </a:rPr>
              <a:t>2</a:t>
            </a:r>
            <a:r>
              <a:rPr lang="vi-VN" altLang="en-US" sz="2400">
                <a:solidFill>
                  <a:srgbClr val="000000"/>
                </a:solidFill>
                <a:latin typeface="Times New Roman" panose="02020603050405020304" pitchFamily="18" charset="0"/>
                <a:cs typeface="Times New Roman" panose="02020603050405020304" pitchFamily="18" charset="0"/>
              </a:rPr>
              <a:t>). Các khí này hòa tan với hơi nước trong không khí tạo thành các axit sunfuric (H</a:t>
            </a:r>
            <a:r>
              <a:rPr lang="vi-VN" altLang="en-US" sz="2400" baseline="-25000">
                <a:solidFill>
                  <a:srgbClr val="000000"/>
                </a:solidFill>
                <a:latin typeface="Times New Roman" panose="02020603050405020304" pitchFamily="18" charset="0"/>
                <a:cs typeface="Times New Roman" panose="02020603050405020304" pitchFamily="18" charset="0"/>
              </a:rPr>
              <a:t>2</a:t>
            </a:r>
            <a:r>
              <a:rPr lang="vi-VN" altLang="en-US" sz="2400">
                <a:solidFill>
                  <a:srgbClr val="000000"/>
                </a:solidFill>
                <a:latin typeface="Times New Roman" panose="02020603050405020304" pitchFamily="18" charset="0"/>
                <a:cs typeface="Times New Roman" panose="02020603050405020304" pitchFamily="18" charset="0"/>
              </a:rPr>
              <a:t>SO</a:t>
            </a:r>
            <a:r>
              <a:rPr lang="vi-VN" altLang="en-US" sz="2400" baseline="-25000">
                <a:solidFill>
                  <a:srgbClr val="000000"/>
                </a:solidFill>
                <a:latin typeface="Times New Roman" panose="02020603050405020304" pitchFamily="18" charset="0"/>
                <a:cs typeface="Times New Roman" panose="02020603050405020304" pitchFamily="18" charset="0"/>
              </a:rPr>
              <a:t>4</a:t>
            </a:r>
            <a:r>
              <a:rPr lang="vi-VN" altLang="en-US" sz="2400">
                <a:solidFill>
                  <a:srgbClr val="000000"/>
                </a:solidFill>
                <a:latin typeface="Times New Roman" panose="02020603050405020304" pitchFamily="18" charset="0"/>
                <a:cs typeface="Times New Roman" panose="02020603050405020304" pitchFamily="18" charset="0"/>
              </a:rPr>
              <a:t>) và axit nitric (HNO</a:t>
            </a:r>
            <a:r>
              <a:rPr lang="vi-VN" altLang="en-US" sz="2400" baseline="-25000">
                <a:solidFill>
                  <a:srgbClr val="000000"/>
                </a:solidFill>
                <a:latin typeface="Times New Roman" panose="02020603050405020304" pitchFamily="18" charset="0"/>
                <a:cs typeface="Times New Roman" panose="02020603050405020304" pitchFamily="18" charset="0"/>
              </a:rPr>
              <a:t>3</a:t>
            </a:r>
            <a:r>
              <a:rPr lang="vi-VN" altLang="en-US" sz="2400">
                <a:solidFill>
                  <a:srgbClr val="000000"/>
                </a:solidFill>
                <a:latin typeface="Times New Roman" panose="02020603050405020304" pitchFamily="18" charset="0"/>
                <a:cs typeface="Times New Roman" panose="02020603050405020304" pitchFamily="18" charset="0"/>
              </a:rPr>
              <a:t>). Khi trời mưa, các hạt axit này tan lẫn vào nước mưa, làm độ pH của nước mưa giảm. Nếu nước mưa có độ pH dưới 5,6 được gọi là mưa axit. Do có độ chua khá lớn, nước mưa có thể h</a:t>
            </a:r>
            <a:r>
              <a:rPr lang="en-US" altLang="en-US" sz="2400">
                <a:solidFill>
                  <a:srgbClr val="000000"/>
                </a:solidFill>
                <a:latin typeface="Times New Roman" panose="02020603050405020304" pitchFamily="18" charset="0"/>
                <a:cs typeface="Times New Roman" panose="02020603050405020304" pitchFamily="18" charset="0"/>
              </a:rPr>
              <a:t>òa</a:t>
            </a:r>
            <a:r>
              <a:rPr lang="vi-VN" altLang="en-US" sz="2400">
                <a:solidFill>
                  <a:srgbClr val="000000"/>
                </a:solidFill>
                <a:latin typeface="Times New Roman" panose="02020603050405020304" pitchFamily="18" charset="0"/>
                <a:cs typeface="Times New Roman" panose="02020603050405020304" pitchFamily="18" charset="0"/>
              </a:rPr>
              <a:t> tan được một số bụi kim loại và oxit kim loại có trong không khí như oxit chì,... làm cho nước mưa trở nên độc hơn nữa đối với cây cối, vật nuôi và con người. Trong đề tài “Đánh giá hiện trạng mưa axit ở Việt Nam” của Viện Khoa học Khí tượng Thủy văn và Môi trường, ở các thành phố công nghiệp lớn như Hà Nội, Hải Phòng, Đà Nẵng, TP HCM, … lượng mưa axit luôn cao hơn gấp 2 tới 3 lần so với các khu vực có giá trị sinh thái cao như Cúc Phương, Nha Trang, Cà Mau...</a:t>
            </a:r>
            <a:endParaRPr lang="en-US" altLang="en-US" sz="2400">
              <a:solidFill>
                <a:srgbClr val="000000"/>
              </a:solidFill>
              <a:latin typeface="Times New Roman" panose="02020603050405020304" pitchFamily="18" charset="0"/>
              <a:cs typeface="Times New Roman" panose="02020603050405020304" pitchFamily="18" charset="0"/>
            </a:endParaRPr>
          </a:p>
          <a:p>
            <a:pPr algn="just" eaLnBrk="1" hangingPunct="1">
              <a:spcBef>
                <a:spcPct val="0"/>
              </a:spcBef>
              <a:buClrTx/>
              <a:buFontTx/>
              <a:buNone/>
            </a:pPr>
            <a:r>
              <a:rPr lang="vi-VN" altLang="en-US" sz="2400" b="1" i="1">
                <a:solidFill>
                  <a:srgbClr val="0070C0"/>
                </a:solidFill>
                <a:latin typeface="Times New Roman" panose="02020603050405020304" pitchFamily="18" charset="0"/>
                <a:cs typeface="Times New Roman" panose="02020603050405020304" pitchFamily="18" charset="0"/>
              </a:rPr>
              <a:t>Câu hỏi:</a:t>
            </a:r>
            <a:r>
              <a:rPr lang="vi-VN" altLang="en-US" sz="2400" i="1">
                <a:solidFill>
                  <a:srgbClr val="0070C0"/>
                </a:solidFill>
                <a:latin typeface="Times New Roman" panose="02020603050405020304" pitchFamily="18" charset="0"/>
                <a:cs typeface="Times New Roman" panose="02020603050405020304" pitchFamily="18" charset="0"/>
              </a:rPr>
              <a:t>Theo em, hiện tượng mưa axit trong văn bản này đề cập đến những loại đơn chất, hợp chất nào? </a:t>
            </a:r>
            <a:endParaRPr lang="en-US" altLang="en-US" sz="2400" i="1">
              <a:solidFill>
                <a:srgbClr val="0070C0"/>
              </a:solidFill>
              <a:latin typeface="Times New Roman" panose="02020603050405020304" pitchFamily="18" charset="0"/>
              <a:cs typeface="Times New Roman" panose="02020603050405020304" pitchFamily="18" charset="0"/>
            </a:endParaRPr>
          </a:p>
          <a:p>
            <a:pPr algn="ctr" eaLnBrk="1" hangingPunct="1">
              <a:spcBef>
                <a:spcPct val="0"/>
              </a:spcBef>
              <a:buClrTx/>
              <a:buFontTx/>
              <a:buNone/>
            </a:pPr>
            <a:endParaRPr lang="en-US" altLang="en-US" sz="2400" i="1">
              <a:solidFill>
                <a:srgbClr val="0070C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p:nvPr/>
        </p:nvSpPr>
        <p:spPr>
          <a:xfrm>
            <a:off x="127000" y="636270"/>
            <a:ext cx="10142220" cy="823595"/>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200" b="1" dirty="0">
                <a:solidFill>
                  <a:srgbClr val="0070C0"/>
                </a:solidFill>
              </a:rPr>
              <a:t>I.</a:t>
            </a:r>
            <a:r>
              <a:rPr lang="vi-VN" sz="3200" b="1" dirty="0">
                <a:solidFill>
                  <a:srgbClr val="0070C0"/>
                </a:solidFill>
              </a:rPr>
              <a:t>LƯU HUỲNH ĐIOXIT </a:t>
            </a:r>
            <a:r>
              <a:rPr lang="en-US" sz="3200" b="1" dirty="0">
                <a:solidFill>
                  <a:srgbClr val="0070C0"/>
                </a:solidFill>
              </a:rPr>
              <a:t>CÓ</a:t>
            </a:r>
            <a:r>
              <a:rPr lang="vi-VN" sz="3200" b="1" dirty="0">
                <a:solidFill>
                  <a:srgbClr val="0070C0"/>
                </a:solidFill>
              </a:rPr>
              <a:t> </a:t>
            </a:r>
            <a:r>
              <a:rPr lang="en-US" sz="3200" b="1" dirty="0">
                <a:solidFill>
                  <a:srgbClr val="0070C0"/>
                </a:solidFill>
              </a:rPr>
              <a:t>N</a:t>
            </a:r>
            <a:r>
              <a:rPr lang="vi-VN" sz="3200" b="1" dirty="0">
                <a:solidFill>
                  <a:srgbClr val="0070C0"/>
                </a:solidFill>
              </a:rPr>
              <a:t>HỮNG </a:t>
            </a:r>
            <a:r>
              <a:rPr lang="en-US" sz="3200" b="1" dirty="0">
                <a:solidFill>
                  <a:srgbClr val="0070C0"/>
                </a:solidFill>
              </a:rPr>
              <a:t>T</a:t>
            </a:r>
            <a:r>
              <a:rPr lang="vi-VN" sz="3200" b="1" dirty="0">
                <a:solidFill>
                  <a:srgbClr val="0070C0"/>
                </a:solidFill>
              </a:rPr>
              <a:t>ÍNH </a:t>
            </a:r>
            <a:r>
              <a:rPr lang="en-US" sz="3200" b="1" dirty="0">
                <a:solidFill>
                  <a:srgbClr val="0070C0"/>
                </a:solidFill>
              </a:rPr>
              <a:t>C</a:t>
            </a:r>
            <a:r>
              <a:rPr lang="vi-VN" sz="3200" b="1" dirty="0">
                <a:solidFill>
                  <a:srgbClr val="0070C0"/>
                </a:solidFill>
              </a:rPr>
              <a:t>HẤT </a:t>
            </a:r>
            <a:r>
              <a:rPr lang="en-US" sz="3200" b="1" dirty="0">
                <a:solidFill>
                  <a:srgbClr val="0070C0"/>
                </a:solidFill>
              </a:rPr>
              <a:t>G</a:t>
            </a:r>
            <a:r>
              <a:rPr lang="vi-VN" sz="3200" b="1" dirty="0">
                <a:solidFill>
                  <a:srgbClr val="0070C0"/>
                </a:solidFill>
              </a:rPr>
              <a:t>Ì</a:t>
            </a:r>
            <a:r>
              <a:rPr lang="en-US" sz="3200" b="1" dirty="0">
                <a:solidFill>
                  <a:srgbClr val="0070C0"/>
                </a:solidFill>
              </a:rPr>
              <a:t>?</a:t>
            </a:r>
          </a:p>
        </p:txBody>
      </p:sp>
      <p:sp>
        <p:nvSpPr>
          <p:cNvPr id="7" name="Flowchart: Process 6"/>
          <p:cNvSpPr/>
          <p:nvPr/>
        </p:nvSpPr>
        <p:spPr>
          <a:xfrm>
            <a:off x="808355" y="4509770"/>
            <a:ext cx="5997575" cy="1123950"/>
          </a:xfrm>
          <a:prstGeom prst="flowChartProcess">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2400" dirty="0">
                <a:solidFill>
                  <a:schemeClr val="tx1"/>
                </a:solidFill>
                <a:latin typeface="Times New Roman" panose="02020603050405020304" pitchFamily="18" charset="0"/>
                <a:cs typeface="Times New Roman" panose="02020603050405020304" pitchFamily="18" charset="0"/>
              </a:rPr>
              <a:t>PTHH: SO</a:t>
            </a:r>
            <a:r>
              <a:rPr lang="en-US" sz="2400" baseline="-25000" dirty="0">
                <a:solidFill>
                  <a:schemeClr val="tx1"/>
                </a:solidFill>
                <a:latin typeface="Times New Roman" panose="02020603050405020304" pitchFamily="18" charset="0"/>
                <a:cs typeface="Times New Roman" panose="02020603050405020304" pitchFamily="18" charset="0"/>
              </a:rPr>
              <a:t>2(k)</a:t>
            </a:r>
            <a:r>
              <a:rPr lang="en-US" sz="2400" dirty="0">
                <a:solidFill>
                  <a:schemeClr val="tx1"/>
                </a:solidFill>
                <a:latin typeface="Times New Roman" panose="02020603050405020304" pitchFamily="18" charset="0"/>
                <a:cs typeface="Times New Roman" panose="02020603050405020304" pitchFamily="18" charset="0"/>
              </a:rPr>
              <a:t>+Ca(OH)</a:t>
            </a:r>
            <a:r>
              <a:rPr lang="en-US" sz="2400" baseline="-25000" dirty="0">
                <a:solidFill>
                  <a:schemeClr val="tx1"/>
                </a:solidFill>
                <a:latin typeface="Times New Roman" panose="02020603050405020304" pitchFamily="18" charset="0"/>
                <a:cs typeface="Times New Roman" panose="02020603050405020304" pitchFamily="18" charset="0"/>
              </a:rPr>
              <a:t>2(dd)</a:t>
            </a:r>
            <a:r>
              <a:rPr lang="en-US" sz="2400" dirty="0">
                <a:solidFill>
                  <a:schemeClr val="tx1"/>
                </a:solidFill>
                <a:latin typeface="Times New Roman" panose="02020603050405020304" pitchFamily="18" charset="0"/>
                <a:cs typeface="Times New Roman" panose="02020603050405020304" pitchFamily="18" charset="0"/>
                <a:sym typeface="Symbol" panose="05050102010706020507" pitchFamily="18" charset="2"/>
              </a:rPr>
              <a:t></a:t>
            </a:r>
            <a:r>
              <a:rPr lang="en-US" sz="2400" dirty="0">
                <a:solidFill>
                  <a:schemeClr val="tx1"/>
                </a:solidFill>
                <a:latin typeface="Times New Roman" panose="02020603050405020304" pitchFamily="18" charset="0"/>
                <a:cs typeface="Times New Roman" panose="02020603050405020304" pitchFamily="18" charset="0"/>
              </a:rPr>
              <a:t> CaSO</a:t>
            </a:r>
            <a:r>
              <a:rPr lang="en-US" sz="2400" baseline="-25000" dirty="0">
                <a:solidFill>
                  <a:schemeClr val="tx1"/>
                </a:solidFill>
                <a:latin typeface="Times New Roman" panose="02020603050405020304" pitchFamily="18" charset="0"/>
                <a:cs typeface="Times New Roman" panose="02020603050405020304" pitchFamily="18" charset="0"/>
              </a:rPr>
              <a:t>3(r)</a:t>
            </a:r>
            <a:r>
              <a:rPr lang="en-US" sz="2400" dirty="0">
                <a:solidFill>
                  <a:schemeClr val="tx1"/>
                </a:solidFill>
                <a:latin typeface="Times New Roman" panose="02020603050405020304" pitchFamily="18" charset="0"/>
                <a:cs typeface="Times New Roman" panose="02020603050405020304" pitchFamily="18" charset="0"/>
              </a:rPr>
              <a:t> +H</a:t>
            </a:r>
            <a:r>
              <a:rPr lang="en-US" sz="2400" baseline="-25000" dirty="0">
                <a:solidFill>
                  <a:schemeClr val="tx1"/>
                </a:solidFill>
                <a:latin typeface="Times New Roman" panose="02020603050405020304" pitchFamily="18" charset="0"/>
                <a:cs typeface="Times New Roman" panose="02020603050405020304" pitchFamily="18" charset="0"/>
              </a:rPr>
              <a:t>2</a:t>
            </a:r>
            <a:r>
              <a:rPr lang="en-US" sz="2400" dirty="0">
                <a:solidFill>
                  <a:schemeClr val="tx1"/>
                </a:solidFill>
                <a:latin typeface="Times New Roman" panose="02020603050405020304" pitchFamily="18" charset="0"/>
                <a:cs typeface="Times New Roman" panose="02020603050405020304" pitchFamily="18" charset="0"/>
              </a:rPr>
              <a:t>O</a:t>
            </a:r>
            <a:r>
              <a:rPr lang="en-US" sz="2400" baseline="-25000" dirty="0">
                <a:solidFill>
                  <a:schemeClr val="tx1"/>
                </a:solidFill>
                <a:latin typeface="Times New Roman" panose="02020603050405020304" pitchFamily="18" charset="0"/>
                <a:cs typeface="Times New Roman" panose="02020603050405020304" pitchFamily="18" charset="0"/>
              </a:rPr>
              <a:t>(l)</a:t>
            </a:r>
            <a:endParaRPr lang="en-US" sz="2400" dirty="0">
              <a:solidFill>
                <a:schemeClr val="tx1"/>
              </a:solidFill>
              <a:latin typeface="Times New Roman" panose="02020603050405020304" pitchFamily="18" charset="0"/>
              <a:cs typeface="Times New Roman" panose="02020603050405020304" pitchFamily="18" charset="0"/>
            </a:endParaRPr>
          </a:p>
        </p:txBody>
      </p:sp>
      <p:pic>
        <p:nvPicPr>
          <p:cNvPr id="9" name="Content Placeholder 8"/>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679799" y="3429000"/>
            <a:ext cx="3975151" cy="3153620"/>
          </a:xfrm>
        </p:spPr>
      </p:pic>
      <p:sp>
        <p:nvSpPr>
          <p:cNvPr id="10" name="Speech Bubble: Oval 9"/>
          <p:cNvSpPr/>
          <p:nvPr/>
        </p:nvSpPr>
        <p:spPr>
          <a:xfrm>
            <a:off x="2685415" y="1957070"/>
            <a:ext cx="5093335" cy="2223770"/>
          </a:xfrm>
          <a:prstGeom prst="wedgeEllipse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Times New Roman" panose="02020603050405020304" pitchFamily="18" charset="0"/>
                <a:cs typeface="Times New Roman" panose="02020603050405020304" pitchFamily="18" charset="0"/>
              </a:rPr>
              <a:t>Mô</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tả</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cách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tiến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hành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thí</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nghiệm</a:t>
            </a:r>
            <a:r>
              <a:rPr lang="en-US" sz="2400" dirty="0">
                <a:solidFill>
                  <a:schemeClr val="tx1"/>
                </a:solidFill>
                <a:latin typeface="Times New Roman" panose="02020603050405020304" pitchFamily="18" charset="0"/>
                <a:cs typeface="Times New Roman" panose="02020603050405020304" pitchFamily="18" charset="0"/>
              </a:rPr>
              <a:t> SO</a:t>
            </a:r>
            <a:r>
              <a:rPr lang="en-US" sz="2400" baseline="-25000" dirty="0">
                <a:solidFill>
                  <a:schemeClr val="tx1"/>
                </a:solidFill>
                <a:latin typeface="Times New Roman" panose="02020603050405020304" pitchFamily="18" charset="0"/>
                <a:cs typeface="Times New Roman" panose="02020603050405020304" pitchFamily="18" charset="0"/>
              </a:rPr>
              <a:t>2</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với</a:t>
            </a:r>
            <a:r>
              <a:rPr lang="en-US" sz="2400" dirty="0">
                <a:solidFill>
                  <a:schemeClr val="tx1"/>
                </a:solidFill>
                <a:latin typeface="Times New Roman" panose="02020603050405020304" pitchFamily="18" charset="0"/>
                <a:cs typeface="Times New Roman" panose="02020603050405020304" pitchFamily="18" charset="0"/>
              </a:rPr>
              <a:t> Ca(OH)</a:t>
            </a:r>
            <a:r>
              <a:rPr lang="en-US" sz="2400" baseline="-25000" dirty="0">
                <a:solidFill>
                  <a:schemeClr val="tx1"/>
                </a:solidFill>
                <a:latin typeface="Times New Roman" panose="02020603050405020304" pitchFamily="18" charset="0"/>
                <a:cs typeface="Times New Roman" panose="02020603050405020304" pitchFamily="18" charset="0"/>
              </a:rPr>
              <a:t>2</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biết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dấu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hiệu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nhận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biết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phản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ứng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xảy</a:t>
            </a:r>
            <a:r>
              <a:rPr lang="en-US" sz="2400" dirty="0">
                <a:solidFill>
                  <a:schemeClr val="tx1"/>
                </a:solidFill>
                <a:latin typeface="Times New Roman" panose="02020603050405020304" pitchFamily="18" charset="0"/>
                <a:cs typeface="Times New Roman" panose="02020603050405020304" pitchFamily="18" charset="0"/>
              </a:rPr>
              <a:t> ra? </a:t>
            </a:r>
            <a:r>
              <a:rPr lang="en-US" sz="2400" dirty="0" err="1">
                <a:solidFill>
                  <a:schemeClr val="tx1"/>
                </a:solidFill>
                <a:latin typeface="Times New Roman" panose="02020603050405020304" pitchFamily="18" charset="0"/>
                <a:cs typeface="Times New Roman" panose="02020603050405020304" pitchFamily="18" charset="0"/>
              </a:rPr>
              <a:t>Viết</a:t>
            </a:r>
            <a:r>
              <a:rPr lang="en-US" sz="2400" dirty="0">
                <a:solidFill>
                  <a:schemeClr val="tx1"/>
                </a:solidFill>
                <a:latin typeface="Times New Roman" panose="02020603050405020304" pitchFamily="18" charset="0"/>
                <a:cs typeface="Times New Roman" panose="02020603050405020304" pitchFamily="18" charset="0"/>
              </a:rPr>
              <a:t> PTHH</a:t>
            </a:r>
          </a:p>
        </p:txBody>
      </p:sp>
      <p:sp>
        <p:nvSpPr>
          <p:cNvPr id="2" name="Text Box 1"/>
          <p:cNvSpPr txBox="1"/>
          <p:nvPr/>
        </p:nvSpPr>
        <p:spPr>
          <a:xfrm>
            <a:off x="325438" y="1588770"/>
            <a:ext cx="3196590" cy="521970"/>
          </a:xfrm>
          <a:prstGeom prst="rect">
            <a:avLst/>
          </a:prstGeom>
          <a:noFill/>
        </p:spPr>
        <p:txBody>
          <a:bodyPr wrap="none" rtlCol="0" anchor="t">
            <a:spAutoFit/>
          </a:bodyPr>
          <a:lstStyle/>
          <a:p>
            <a:pPr algn="ctr"/>
            <a:r>
              <a:rPr lang="en-US" sz="2800" dirty="0">
                <a:solidFill>
                  <a:srgbClr val="C00000"/>
                </a:solidFill>
                <a:latin typeface="Times New Roman" panose="02020603050405020304" pitchFamily="18" charset="0"/>
                <a:cs typeface="Times New Roman" panose="02020603050405020304" pitchFamily="18" charset="0"/>
                <a:sym typeface="+mn-ea"/>
              </a:rPr>
              <a:t>2. </a:t>
            </a:r>
            <a:r>
              <a:rPr lang="en-US" sz="2800" dirty="0" err="1">
                <a:solidFill>
                  <a:srgbClr val="C00000"/>
                </a:solidFill>
                <a:latin typeface="Times New Roman" panose="02020603050405020304" pitchFamily="18" charset="0"/>
                <a:cs typeface="Times New Roman" panose="02020603050405020304" pitchFamily="18" charset="0"/>
                <a:sym typeface="+mn-ea"/>
              </a:rPr>
              <a:t>Tác</a:t>
            </a:r>
            <a:r>
              <a:rPr lang="en-US" sz="2800" dirty="0">
                <a:solidFill>
                  <a:srgbClr val="C00000"/>
                </a:solidFill>
                <a:latin typeface="Times New Roman" panose="02020603050405020304" pitchFamily="18" charset="0"/>
                <a:cs typeface="Times New Roman" panose="02020603050405020304" pitchFamily="18" charset="0"/>
                <a:sym typeface="+mn-ea"/>
              </a:rPr>
              <a:t> </a:t>
            </a:r>
            <a:r>
              <a:rPr lang="en-US" sz="2800" dirty="0" err="1">
                <a:solidFill>
                  <a:srgbClr val="C00000"/>
                </a:solidFill>
                <a:latin typeface="Times New Roman" panose="02020603050405020304" pitchFamily="18" charset="0"/>
                <a:cs typeface="Times New Roman" panose="02020603050405020304" pitchFamily="18" charset="0"/>
                <a:sym typeface="+mn-ea"/>
              </a:rPr>
              <a:t>dụng</a:t>
            </a:r>
            <a:r>
              <a:rPr lang="en-US" sz="2800" dirty="0">
                <a:solidFill>
                  <a:srgbClr val="C00000"/>
                </a:solidFill>
                <a:latin typeface="Times New Roman" panose="02020603050405020304" pitchFamily="18" charset="0"/>
                <a:cs typeface="Times New Roman" panose="02020603050405020304" pitchFamily="18" charset="0"/>
                <a:sym typeface="+mn-ea"/>
              </a:rPr>
              <a:t> </a:t>
            </a:r>
            <a:r>
              <a:rPr lang="en-US" sz="2800" dirty="0" err="1">
                <a:solidFill>
                  <a:srgbClr val="C00000"/>
                </a:solidFill>
                <a:latin typeface="Times New Roman" panose="02020603050405020304" pitchFamily="18" charset="0"/>
                <a:cs typeface="Times New Roman" panose="02020603050405020304" pitchFamily="18" charset="0"/>
                <a:sym typeface="+mn-ea"/>
              </a:rPr>
              <a:t>với</a:t>
            </a:r>
            <a:r>
              <a:rPr lang="en-US" sz="2800" dirty="0">
                <a:solidFill>
                  <a:srgbClr val="C00000"/>
                </a:solidFill>
                <a:latin typeface="Times New Roman" panose="02020603050405020304" pitchFamily="18" charset="0"/>
                <a:cs typeface="Times New Roman" panose="02020603050405020304" pitchFamily="18" charset="0"/>
                <a:sym typeface="+mn-ea"/>
              </a:rPr>
              <a:t> </a:t>
            </a:r>
            <a:r>
              <a:rPr lang="en-US" sz="2800" dirty="0" err="1">
                <a:solidFill>
                  <a:srgbClr val="C00000"/>
                </a:solidFill>
                <a:latin typeface="Times New Roman" panose="02020603050405020304" pitchFamily="18" charset="0"/>
                <a:cs typeface="Times New Roman" panose="02020603050405020304" pitchFamily="18" charset="0"/>
                <a:sym typeface="+mn-ea"/>
              </a:rPr>
              <a:t>bazơ</a:t>
            </a:r>
            <a:endParaRPr lang="en-US" sz="2800" dirty="0">
              <a:solidFill>
                <a:srgbClr val="C00000"/>
              </a:solidFill>
              <a:latin typeface="Times New Roman" panose="02020603050405020304" pitchFamily="18" charset="0"/>
              <a:cs typeface="Times New Roman" panose="02020603050405020304" pitchFamily="18"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heel(1)">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50" presetClass="entr" presetSubtype="0" decel="10000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1000" fill="hold"/>
                                        <p:tgtEl>
                                          <p:spTgt spid="10"/>
                                        </p:tgtEl>
                                        <p:attrNameLst>
                                          <p:attrName>ppt_w</p:attrName>
                                        </p:attrNameLst>
                                      </p:cBhvr>
                                      <p:tavLst>
                                        <p:tav tm="0">
                                          <p:val>
                                            <p:strVal val="#ppt_w+.3"/>
                                          </p:val>
                                        </p:tav>
                                        <p:tav tm="100000">
                                          <p:val>
                                            <p:strVal val="#ppt_w"/>
                                          </p:val>
                                        </p:tav>
                                      </p:tavLst>
                                    </p:anim>
                                    <p:anim calcmode="lin" valueType="num">
                                      <p:cBhvr>
                                        <p:cTn id="23" dur="1000" fill="hold"/>
                                        <p:tgtEl>
                                          <p:spTgt spid="10"/>
                                        </p:tgtEl>
                                        <p:attrNameLst>
                                          <p:attrName>ppt_h</p:attrName>
                                        </p:attrNameLst>
                                      </p:cBhvr>
                                      <p:tavLst>
                                        <p:tav tm="0">
                                          <p:val>
                                            <p:strVal val="#ppt_h"/>
                                          </p:val>
                                        </p:tav>
                                        <p:tav tm="100000">
                                          <p:val>
                                            <p:strVal val="#ppt_h"/>
                                          </p:val>
                                        </p:tav>
                                      </p:tavLst>
                                    </p:anim>
                                    <p:animEffect transition="in" filter="fade">
                                      <p:cBhvr>
                                        <p:cTn id="24" dur="10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8" presetClass="entr" presetSubtype="12"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strips(downLeft)">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7" grpId="0" animBg="1"/>
      <p:bldP spid="10" grpId="0" animBg="1"/>
      <p:bldP spid="10" grpId="1" animBg="1"/>
      <p:bldP spid="2" grpId="0"/>
      <p:bldP spid="2"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08355" y="4280535"/>
            <a:ext cx="7309485" cy="1749425"/>
          </a:xfrm>
        </p:spPr>
        <p:style>
          <a:lnRef idx="2">
            <a:schemeClr val="accent1"/>
          </a:lnRef>
          <a:fillRef idx="1">
            <a:schemeClr val="lt1"/>
          </a:fillRef>
          <a:effectRef idx="0">
            <a:schemeClr val="accent1"/>
          </a:effectRef>
          <a:fontRef idx="minor">
            <a:schemeClr val="dk1"/>
          </a:fontRef>
        </p:style>
        <p:txBody>
          <a:bodyPr/>
          <a:lstStyle/>
          <a:p>
            <a:pPr marL="0" indent="0">
              <a:buNone/>
            </a:pPr>
            <a:r>
              <a:rPr lang="en-US" altLang="vi-VN" sz="2800" dirty="0">
                <a:solidFill>
                  <a:schemeClr val="tx1"/>
                </a:solidFill>
                <a:latin typeface="Times New Roman" panose="02020603050405020304" pitchFamily="18" charset="0"/>
                <a:cs typeface="Times New Roman" panose="02020603050405020304" pitchFamily="18" charset="0"/>
                <a:sym typeface="+mn-ea"/>
              </a:rPr>
              <a:t>  </a:t>
            </a:r>
            <a:r>
              <a:rPr lang="vi-VN" sz="2800" dirty="0">
                <a:solidFill>
                  <a:schemeClr val="tx1"/>
                </a:solidFill>
                <a:latin typeface="Times New Roman" panose="02020603050405020304" pitchFamily="18" charset="0"/>
                <a:cs typeface="Times New Roman" panose="02020603050405020304" pitchFamily="18" charset="0"/>
                <a:sym typeface="+mn-ea"/>
              </a:rPr>
              <a:t>Như: Na</a:t>
            </a:r>
            <a:r>
              <a:rPr lang="vi-VN" sz="2800" baseline="-25000" dirty="0">
                <a:solidFill>
                  <a:schemeClr val="tx1"/>
                </a:solidFill>
                <a:latin typeface="Times New Roman" panose="02020603050405020304" pitchFamily="18" charset="0"/>
                <a:cs typeface="Times New Roman" panose="02020603050405020304" pitchFamily="18" charset="0"/>
                <a:sym typeface="+mn-ea"/>
              </a:rPr>
              <a:t>2</a:t>
            </a:r>
            <a:r>
              <a:rPr lang="vi-VN" sz="2800" dirty="0">
                <a:solidFill>
                  <a:schemeClr val="tx1"/>
                </a:solidFill>
                <a:latin typeface="Times New Roman" panose="02020603050405020304" pitchFamily="18" charset="0"/>
                <a:cs typeface="Times New Roman" panose="02020603050405020304" pitchFamily="18" charset="0"/>
                <a:sym typeface="+mn-ea"/>
              </a:rPr>
              <a:t>O, CaO …</a:t>
            </a:r>
            <a:endParaRPr lang="vi-VN" sz="2800" dirty="0">
              <a:solidFill>
                <a:schemeClr val="tx1"/>
              </a:solidFill>
              <a:latin typeface="Times New Roman" panose="02020603050405020304" pitchFamily="18" charset="0"/>
              <a:cs typeface="Times New Roman" panose="02020603050405020304" pitchFamily="18" charset="0"/>
            </a:endParaRPr>
          </a:p>
          <a:p>
            <a:pPr marL="0" indent="0">
              <a:buNone/>
            </a:pPr>
            <a:r>
              <a:rPr lang="en-US" altLang="pt-BR" sz="2800" dirty="0">
                <a:solidFill>
                  <a:schemeClr val="tx1"/>
                </a:solidFill>
                <a:latin typeface="Times New Roman" panose="02020603050405020304" pitchFamily="18" charset="0"/>
                <a:cs typeface="Times New Roman" panose="02020603050405020304" pitchFamily="18" charset="0"/>
                <a:sym typeface="+mn-ea"/>
              </a:rPr>
              <a:t>  </a:t>
            </a:r>
            <a:r>
              <a:rPr lang="pt-BR" sz="2800" dirty="0">
                <a:solidFill>
                  <a:schemeClr val="tx1"/>
                </a:solidFill>
                <a:latin typeface="Times New Roman" panose="02020603050405020304" pitchFamily="18" charset="0"/>
                <a:cs typeface="Times New Roman" panose="02020603050405020304" pitchFamily="18" charset="0"/>
                <a:sym typeface="+mn-ea"/>
              </a:rPr>
              <a:t>SO</a:t>
            </a:r>
            <a:r>
              <a:rPr lang="pt-BR" sz="2800" baseline="-25000" dirty="0">
                <a:solidFill>
                  <a:schemeClr val="tx1"/>
                </a:solidFill>
                <a:latin typeface="Times New Roman" panose="02020603050405020304" pitchFamily="18" charset="0"/>
                <a:cs typeface="Times New Roman" panose="02020603050405020304" pitchFamily="18" charset="0"/>
                <a:sym typeface="+mn-ea"/>
              </a:rPr>
              <a:t>2(k) </a:t>
            </a:r>
            <a:r>
              <a:rPr lang="pt-BR" sz="2800" dirty="0">
                <a:solidFill>
                  <a:schemeClr val="tx1"/>
                </a:solidFill>
                <a:latin typeface="Times New Roman" panose="02020603050405020304" pitchFamily="18" charset="0"/>
                <a:cs typeface="Times New Roman" panose="02020603050405020304" pitchFamily="18" charset="0"/>
                <a:sym typeface="+mn-ea"/>
              </a:rPr>
              <a:t> +  Na</a:t>
            </a:r>
            <a:r>
              <a:rPr lang="pt-BR" sz="2800" baseline="-25000" dirty="0">
                <a:solidFill>
                  <a:schemeClr val="tx1"/>
                </a:solidFill>
                <a:latin typeface="Times New Roman" panose="02020603050405020304" pitchFamily="18" charset="0"/>
                <a:cs typeface="Times New Roman" panose="02020603050405020304" pitchFamily="18" charset="0"/>
                <a:sym typeface="+mn-ea"/>
              </a:rPr>
              <a:t>2</a:t>
            </a:r>
            <a:r>
              <a:rPr lang="pt-BR" sz="2800" dirty="0">
                <a:solidFill>
                  <a:schemeClr val="tx1"/>
                </a:solidFill>
                <a:latin typeface="Times New Roman" panose="02020603050405020304" pitchFamily="18" charset="0"/>
                <a:cs typeface="Times New Roman" panose="02020603050405020304" pitchFamily="18" charset="0"/>
                <a:sym typeface="+mn-ea"/>
              </a:rPr>
              <a:t>O</a:t>
            </a:r>
            <a:r>
              <a:rPr lang="pt-BR" sz="2800" baseline="-25000" dirty="0">
                <a:solidFill>
                  <a:schemeClr val="tx1"/>
                </a:solidFill>
                <a:latin typeface="Times New Roman" panose="02020603050405020304" pitchFamily="18" charset="0"/>
                <a:cs typeface="Times New Roman" panose="02020603050405020304" pitchFamily="18" charset="0"/>
                <a:sym typeface="+mn-ea"/>
              </a:rPr>
              <a:t>(r) </a:t>
            </a:r>
            <a:r>
              <a:rPr lang="pt-BR" sz="2800" dirty="0">
                <a:solidFill>
                  <a:schemeClr val="tx1"/>
                </a:solidFill>
                <a:latin typeface="Times New Roman" panose="02020603050405020304" pitchFamily="18" charset="0"/>
                <a:cs typeface="Times New Roman" panose="02020603050405020304" pitchFamily="18" charset="0"/>
                <a:sym typeface="Symbol" panose="05050102010706020507" pitchFamily="18" charset="2"/>
              </a:rPr>
              <a:t> Na</a:t>
            </a:r>
            <a:r>
              <a:rPr lang="pt-BR" sz="2800" baseline="-25000" dirty="0">
                <a:solidFill>
                  <a:schemeClr val="tx1"/>
                </a:solidFill>
                <a:latin typeface="Times New Roman" panose="02020603050405020304" pitchFamily="18" charset="0"/>
                <a:cs typeface="Times New Roman" panose="02020603050405020304" pitchFamily="18" charset="0"/>
                <a:sym typeface="Symbol" panose="05050102010706020507" pitchFamily="18" charset="2"/>
              </a:rPr>
              <a:t>2</a:t>
            </a:r>
            <a:r>
              <a:rPr lang="pt-BR" sz="2800" dirty="0">
                <a:solidFill>
                  <a:schemeClr val="tx1"/>
                </a:solidFill>
                <a:latin typeface="Times New Roman" panose="02020603050405020304" pitchFamily="18" charset="0"/>
                <a:cs typeface="Times New Roman" panose="02020603050405020304" pitchFamily="18" charset="0"/>
                <a:sym typeface="Symbol" panose="05050102010706020507" pitchFamily="18" charset="2"/>
              </a:rPr>
              <a:t>SO</a:t>
            </a:r>
            <a:r>
              <a:rPr lang="pt-BR" sz="2800" baseline="-25000" dirty="0">
                <a:solidFill>
                  <a:schemeClr val="tx1"/>
                </a:solidFill>
                <a:latin typeface="Times New Roman" panose="02020603050405020304" pitchFamily="18" charset="0"/>
                <a:cs typeface="Times New Roman" panose="02020603050405020304" pitchFamily="18" charset="0"/>
                <a:sym typeface="Symbol" panose="05050102010706020507" pitchFamily="18" charset="2"/>
              </a:rPr>
              <a:t>3(r) </a:t>
            </a:r>
            <a:endParaRPr lang="pt-BR" sz="2800" dirty="0">
              <a:solidFill>
                <a:schemeClr val="tx1"/>
              </a:solidFill>
              <a:latin typeface="Times New Roman" panose="02020603050405020304" pitchFamily="18" charset="0"/>
              <a:cs typeface="Times New Roman" panose="02020603050405020304" pitchFamily="18" charset="0"/>
              <a:sym typeface="Symbol" panose="05050102010706020507" pitchFamily="18" charset="2"/>
            </a:endParaRPr>
          </a:p>
          <a:p>
            <a:pPr marL="0" indent="0">
              <a:buNone/>
            </a:pPr>
            <a:r>
              <a:rPr lang="en-US" altLang="vi-VN" sz="2800" b="1" i="1" dirty="0">
                <a:solidFill>
                  <a:schemeClr val="tx1"/>
                </a:solidFill>
                <a:latin typeface="Times New Roman" panose="02020603050405020304" pitchFamily="18" charset="0"/>
                <a:cs typeface="Times New Roman" panose="02020603050405020304" pitchFamily="18" charset="0"/>
                <a:sym typeface="+mn-ea"/>
              </a:rPr>
              <a:t> </a:t>
            </a:r>
            <a:r>
              <a:rPr lang="vi-VN" sz="2800" b="1" i="1" dirty="0">
                <a:solidFill>
                  <a:schemeClr val="tx1"/>
                </a:solidFill>
                <a:latin typeface="Times New Roman" panose="02020603050405020304" pitchFamily="18" charset="0"/>
                <a:cs typeface="Times New Roman" panose="02020603050405020304" pitchFamily="18" charset="0"/>
                <a:sym typeface="+mn-ea"/>
              </a:rPr>
              <a:t>Kết luận</a:t>
            </a:r>
            <a:r>
              <a:rPr lang="vi-VN" sz="2800" b="1" dirty="0">
                <a:solidFill>
                  <a:schemeClr val="tx1"/>
                </a:solidFill>
                <a:latin typeface="Times New Roman" panose="02020603050405020304" pitchFamily="18" charset="0"/>
                <a:cs typeface="Times New Roman" panose="02020603050405020304" pitchFamily="18" charset="0"/>
                <a:sym typeface="+mn-ea"/>
              </a:rPr>
              <a:t> : </a:t>
            </a:r>
            <a:r>
              <a:rPr lang="vi-VN" sz="2800" i="1" dirty="0">
                <a:solidFill>
                  <a:schemeClr val="tx1"/>
                </a:solidFill>
                <a:latin typeface="Times New Roman" panose="02020603050405020304" pitchFamily="18" charset="0"/>
                <a:cs typeface="Times New Roman" panose="02020603050405020304" pitchFamily="18" charset="0"/>
                <a:sym typeface="+mn-ea"/>
              </a:rPr>
              <a:t>Lưu huỳnh đioxit là oxit axit </a:t>
            </a:r>
            <a:endParaRPr lang="en-US" sz="2800" dirty="0">
              <a:solidFill>
                <a:schemeClr val="tx1"/>
              </a:solidFill>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p:txBody>
      </p:sp>
      <p:sp>
        <p:nvSpPr>
          <p:cNvPr id="4" name="Title 1"/>
          <p:cNvSpPr txBox="1"/>
          <p:nvPr/>
        </p:nvSpPr>
        <p:spPr>
          <a:xfrm>
            <a:off x="387350" y="636270"/>
            <a:ext cx="10314940" cy="77978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200" b="1" dirty="0">
                <a:solidFill>
                  <a:srgbClr val="0070C0"/>
                </a:solidFill>
              </a:rPr>
              <a:t>I.</a:t>
            </a:r>
            <a:r>
              <a:rPr lang="en-US" sz="3200" dirty="0">
                <a:solidFill>
                  <a:srgbClr val="0070C0"/>
                </a:solidFill>
              </a:rPr>
              <a:t> </a:t>
            </a:r>
            <a:r>
              <a:rPr lang="vi-VN" sz="3200" b="1" dirty="0">
                <a:solidFill>
                  <a:srgbClr val="0070C0"/>
                </a:solidFill>
              </a:rPr>
              <a:t>LƯU HUỲNH ĐIOXIT </a:t>
            </a:r>
            <a:r>
              <a:rPr lang="en-US" sz="3200" b="1" dirty="0">
                <a:solidFill>
                  <a:srgbClr val="0070C0"/>
                </a:solidFill>
              </a:rPr>
              <a:t>CÓ</a:t>
            </a:r>
            <a:r>
              <a:rPr lang="vi-VN" sz="3200" b="1" dirty="0">
                <a:solidFill>
                  <a:srgbClr val="0070C0"/>
                </a:solidFill>
              </a:rPr>
              <a:t> </a:t>
            </a:r>
            <a:r>
              <a:rPr lang="en-US" sz="3200" b="1" dirty="0">
                <a:solidFill>
                  <a:srgbClr val="0070C0"/>
                </a:solidFill>
              </a:rPr>
              <a:t>N</a:t>
            </a:r>
            <a:r>
              <a:rPr lang="vi-VN" sz="3200" b="1" dirty="0">
                <a:solidFill>
                  <a:srgbClr val="0070C0"/>
                </a:solidFill>
              </a:rPr>
              <a:t>HỮNG </a:t>
            </a:r>
            <a:r>
              <a:rPr lang="en-US" sz="3200" b="1" dirty="0">
                <a:solidFill>
                  <a:srgbClr val="0070C0"/>
                </a:solidFill>
              </a:rPr>
              <a:t>T</a:t>
            </a:r>
            <a:r>
              <a:rPr lang="vi-VN" sz="3200" b="1" dirty="0">
                <a:solidFill>
                  <a:srgbClr val="0070C0"/>
                </a:solidFill>
              </a:rPr>
              <a:t>ÍNH </a:t>
            </a:r>
            <a:r>
              <a:rPr lang="en-US" sz="3200" b="1" dirty="0">
                <a:solidFill>
                  <a:srgbClr val="0070C0"/>
                </a:solidFill>
              </a:rPr>
              <a:t>C</a:t>
            </a:r>
            <a:r>
              <a:rPr lang="vi-VN" sz="3200" b="1" dirty="0">
                <a:solidFill>
                  <a:srgbClr val="0070C0"/>
                </a:solidFill>
              </a:rPr>
              <a:t>HẤT </a:t>
            </a:r>
            <a:r>
              <a:rPr lang="en-US" sz="3200" b="1" dirty="0">
                <a:solidFill>
                  <a:srgbClr val="0070C0"/>
                </a:solidFill>
              </a:rPr>
              <a:t>G</a:t>
            </a:r>
            <a:r>
              <a:rPr lang="vi-VN" sz="3200" b="1" dirty="0">
                <a:solidFill>
                  <a:srgbClr val="0070C0"/>
                </a:solidFill>
              </a:rPr>
              <a:t>Ì</a:t>
            </a:r>
            <a:r>
              <a:rPr lang="en-US" sz="3200" b="1" dirty="0">
                <a:solidFill>
                  <a:srgbClr val="0070C0"/>
                </a:solidFill>
              </a:rPr>
              <a:t>?</a:t>
            </a:r>
          </a:p>
        </p:txBody>
      </p:sp>
      <p:sp>
        <p:nvSpPr>
          <p:cNvPr id="6" name="Speech Bubble: Rectangle 5"/>
          <p:cNvSpPr/>
          <p:nvPr/>
        </p:nvSpPr>
        <p:spPr>
          <a:xfrm>
            <a:off x="5062220" y="2082800"/>
            <a:ext cx="4455795" cy="1828800"/>
          </a:xfrm>
          <a:prstGeom prst="wedgeRect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dirty="0">
                <a:sym typeface="+mn-ea"/>
              </a:rPr>
              <a:t>? SO</a:t>
            </a:r>
            <a:r>
              <a:rPr lang="vi-VN" baseline="-25000" dirty="0">
                <a:sym typeface="+mn-ea"/>
              </a:rPr>
              <a:t>2</a:t>
            </a:r>
            <a:r>
              <a:rPr lang="vi-VN" dirty="0">
                <a:sym typeface="+mn-ea"/>
              </a:rPr>
              <a:t>  phản  ứng được oxit b</a:t>
            </a:r>
            <a:r>
              <a:rPr lang="en-US" altLang="vi-VN" dirty="0">
                <a:sym typeface="+mn-ea"/>
              </a:rPr>
              <a:t>a</a:t>
            </a:r>
            <a:r>
              <a:rPr lang="vi-VN" dirty="0">
                <a:sym typeface="+mn-ea"/>
              </a:rPr>
              <a:t>zơ nào, tạo sản phẩm gì? </a:t>
            </a:r>
            <a:r>
              <a:rPr lang="en-US" altLang="vi-VN" dirty="0">
                <a:sym typeface="+mn-ea"/>
              </a:rPr>
              <a:t>Viết PTPƯ</a:t>
            </a:r>
            <a:r>
              <a:rPr lang="vi-VN" dirty="0">
                <a:sym typeface="+mn-ea"/>
              </a:rPr>
              <a:t> minh họa</a:t>
            </a:r>
            <a:endParaRPr lang="en-US" dirty="0">
              <a:solidFill>
                <a:schemeClr val="tx1"/>
              </a:solidFill>
            </a:endParaRPr>
          </a:p>
        </p:txBody>
      </p:sp>
      <p:sp>
        <p:nvSpPr>
          <p:cNvPr id="2" name="Text Box 1"/>
          <p:cNvSpPr txBox="1"/>
          <p:nvPr/>
        </p:nvSpPr>
        <p:spPr>
          <a:xfrm>
            <a:off x="541655" y="1416050"/>
            <a:ext cx="3839210" cy="521970"/>
          </a:xfrm>
          <a:prstGeom prst="rect">
            <a:avLst/>
          </a:prstGeom>
          <a:noFill/>
        </p:spPr>
        <p:txBody>
          <a:bodyPr wrap="none" rtlCol="0" anchor="t">
            <a:spAutoFit/>
          </a:bodyPr>
          <a:lstStyle/>
          <a:p>
            <a:pPr algn="ctr"/>
            <a:r>
              <a:rPr lang="en-US" sz="2800" dirty="0">
                <a:solidFill>
                  <a:srgbClr val="C00000"/>
                </a:solidFill>
                <a:latin typeface="Times New Roman" panose="02020603050405020304" pitchFamily="18" charset="0"/>
                <a:cs typeface="Times New Roman" panose="02020603050405020304" pitchFamily="18" charset="0"/>
                <a:sym typeface="+mn-ea"/>
              </a:rPr>
              <a:t>3. </a:t>
            </a:r>
            <a:r>
              <a:rPr lang="en-US" sz="2800" dirty="0" err="1">
                <a:solidFill>
                  <a:srgbClr val="C00000"/>
                </a:solidFill>
                <a:latin typeface="Times New Roman" panose="02020603050405020304" pitchFamily="18" charset="0"/>
                <a:cs typeface="Times New Roman" panose="02020603050405020304" pitchFamily="18" charset="0"/>
                <a:sym typeface="+mn-ea"/>
              </a:rPr>
              <a:t>Tác</a:t>
            </a:r>
            <a:r>
              <a:rPr lang="en-US" sz="2800" dirty="0">
                <a:solidFill>
                  <a:srgbClr val="C00000"/>
                </a:solidFill>
                <a:latin typeface="Times New Roman" panose="02020603050405020304" pitchFamily="18" charset="0"/>
                <a:cs typeface="Times New Roman" panose="02020603050405020304" pitchFamily="18" charset="0"/>
                <a:sym typeface="+mn-ea"/>
              </a:rPr>
              <a:t> </a:t>
            </a:r>
            <a:r>
              <a:rPr lang="en-US" sz="2800" dirty="0" err="1">
                <a:solidFill>
                  <a:srgbClr val="C00000"/>
                </a:solidFill>
                <a:latin typeface="Times New Roman" panose="02020603050405020304" pitchFamily="18" charset="0"/>
                <a:cs typeface="Times New Roman" panose="02020603050405020304" pitchFamily="18" charset="0"/>
                <a:sym typeface="+mn-ea"/>
              </a:rPr>
              <a:t>dụng</a:t>
            </a:r>
            <a:r>
              <a:rPr lang="en-US" sz="2800" dirty="0">
                <a:solidFill>
                  <a:srgbClr val="C00000"/>
                </a:solidFill>
                <a:latin typeface="Times New Roman" panose="02020603050405020304" pitchFamily="18" charset="0"/>
                <a:cs typeface="Times New Roman" panose="02020603050405020304" pitchFamily="18" charset="0"/>
                <a:sym typeface="+mn-ea"/>
              </a:rPr>
              <a:t> </a:t>
            </a:r>
            <a:r>
              <a:rPr lang="en-US" sz="2800" dirty="0" err="1">
                <a:solidFill>
                  <a:srgbClr val="C00000"/>
                </a:solidFill>
                <a:latin typeface="Times New Roman" panose="02020603050405020304" pitchFamily="18" charset="0"/>
                <a:cs typeface="Times New Roman" panose="02020603050405020304" pitchFamily="18" charset="0"/>
                <a:sym typeface="+mn-ea"/>
              </a:rPr>
              <a:t>với</a:t>
            </a:r>
            <a:r>
              <a:rPr lang="en-US" sz="2800" dirty="0">
                <a:solidFill>
                  <a:srgbClr val="C00000"/>
                </a:solidFill>
                <a:latin typeface="Times New Roman" panose="02020603050405020304" pitchFamily="18" charset="0"/>
                <a:cs typeface="Times New Roman" panose="02020603050405020304" pitchFamily="18" charset="0"/>
                <a:sym typeface="+mn-ea"/>
              </a:rPr>
              <a:t> </a:t>
            </a:r>
            <a:r>
              <a:rPr lang="en-US" sz="2800" dirty="0" err="1">
                <a:solidFill>
                  <a:srgbClr val="C00000"/>
                </a:solidFill>
                <a:latin typeface="Times New Roman" panose="02020603050405020304" pitchFamily="18" charset="0"/>
                <a:cs typeface="Times New Roman" panose="02020603050405020304" pitchFamily="18" charset="0"/>
                <a:sym typeface="+mn-ea"/>
              </a:rPr>
              <a:t>oxit</a:t>
            </a:r>
            <a:r>
              <a:rPr lang="en-US" sz="2800" dirty="0">
                <a:solidFill>
                  <a:srgbClr val="C00000"/>
                </a:solidFill>
                <a:latin typeface="Times New Roman" panose="02020603050405020304" pitchFamily="18" charset="0"/>
                <a:cs typeface="Times New Roman" panose="02020603050405020304" pitchFamily="18" charset="0"/>
                <a:sym typeface="+mn-ea"/>
              </a:rPr>
              <a:t> </a:t>
            </a:r>
            <a:r>
              <a:rPr lang="en-US" sz="2800" dirty="0" err="1">
                <a:solidFill>
                  <a:srgbClr val="C00000"/>
                </a:solidFill>
                <a:latin typeface="Times New Roman" panose="02020603050405020304" pitchFamily="18" charset="0"/>
                <a:cs typeface="Times New Roman" panose="02020603050405020304" pitchFamily="18" charset="0"/>
                <a:sym typeface="+mn-ea"/>
              </a:rPr>
              <a:t>bazơ</a:t>
            </a:r>
            <a:endParaRPr lang="en-US" sz="2800" dirty="0">
              <a:solidFill>
                <a:srgbClr val="C00000"/>
              </a:solidFill>
              <a:latin typeface="Times New Roman" panose="02020603050405020304" pitchFamily="18" charset="0"/>
              <a:cs typeface="Times New Roman" panose="02020603050405020304" pitchFamily="18" charset="0"/>
              <a:sym typeface="+mn-ea"/>
            </a:endParaRPr>
          </a:p>
        </p:txBody>
      </p:sp>
      <p:sp>
        <p:nvSpPr>
          <p:cNvPr id="7" name="Text Box 6"/>
          <p:cNvSpPr txBox="1"/>
          <p:nvPr/>
        </p:nvSpPr>
        <p:spPr>
          <a:xfrm>
            <a:off x="5062220" y="2082800"/>
            <a:ext cx="4456430" cy="1383665"/>
          </a:xfrm>
          <a:prstGeom prst="rect">
            <a:avLst/>
          </a:prstGeom>
          <a:noFill/>
        </p:spPr>
        <p:txBody>
          <a:bodyPr wrap="square" rtlCol="0" anchor="t">
            <a:spAutoFit/>
          </a:bodyPr>
          <a:lstStyle/>
          <a:p>
            <a:r>
              <a:rPr lang="vi-VN" sz="2800" dirty="0">
                <a:latin typeface="Times New Roman" panose="02020603050405020304" pitchFamily="18" charset="0"/>
                <a:cs typeface="Times New Roman" panose="02020603050405020304" pitchFamily="18" charset="0"/>
                <a:sym typeface="+mn-ea"/>
              </a:rPr>
              <a:t>? SO</a:t>
            </a:r>
            <a:r>
              <a:rPr lang="vi-VN" sz="2800" baseline="-25000" dirty="0">
                <a:latin typeface="Times New Roman" panose="02020603050405020304" pitchFamily="18" charset="0"/>
                <a:cs typeface="Times New Roman" panose="02020603050405020304" pitchFamily="18" charset="0"/>
                <a:sym typeface="+mn-ea"/>
              </a:rPr>
              <a:t>2</a:t>
            </a:r>
            <a:r>
              <a:rPr lang="vi-VN" sz="2800" dirty="0">
                <a:latin typeface="Times New Roman" panose="02020603050405020304" pitchFamily="18" charset="0"/>
                <a:cs typeface="Times New Roman" panose="02020603050405020304" pitchFamily="18" charset="0"/>
                <a:sym typeface="+mn-ea"/>
              </a:rPr>
              <a:t>  phản  ứng được oxit b</a:t>
            </a:r>
            <a:r>
              <a:rPr lang="en-US" altLang="vi-VN" sz="2800" dirty="0">
                <a:latin typeface="Times New Roman" panose="02020603050405020304" pitchFamily="18" charset="0"/>
                <a:cs typeface="Times New Roman" panose="02020603050405020304" pitchFamily="18" charset="0"/>
                <a:sym typeface="+mn-ea"/>
              </a:rPr>
              <a:t>a</a:t>
            </a:r>
            <a:r>
              <a:rPr lang="vi-VN" sz="2800" dirty="0">
                <a:latin typeface="Times New Roman" panose="02020603050405020304" pitchFamily="18" charset="0"/>
                <a:cs typeface="Times New Roman" panose="02020603050405020304" pitchFamily="18" charset="0"/>
                <a:sym typeface="+mn-ea"/>
              </a:rPr>
              <a:t>zơ nào, tạo sản phẩm gì? </a:t>
            </a:r>
            <a:r>
              <a:rPr lang="en-US" altLang="vi-VN" sz="2800" dirty="0">
                <a:latin typeface="Times New Roman" panose="02020603050405020304" pitchFamily="18" charset="0"/>
                <a:cs typeface="Times New Roman" panose="02020603050405020304" pitchFamily="18" charset="0"/>
                <a:sym typeface="+mn-ea"/>
              </a:rPr>
              <a:t>Viết PTPƯ</a:t>
            </a:r>
            <a:r>
              <a:rPr lang="vi-VN" sz="2800" dirty="0">
                <a:latin typeface="Times New Roman" panose="02020603050405020304" pitchFamily="18" charset="0"/>
                <a:cs typeface="Times New Roman" panose="02020603050405020304" pitchFamily="18" charset="0"/>
                <a:sym typeface="+mn-ea"/>
              </a:rPr>
              <a:t> minh họa</a:t>
            </a:r>
            <a:r>
              <a:rPr lang="en-US" altLang="vi-VN" sz="2800" dirty="0">
                <a:latin typeface="Times New Roman" panose="02020603050405020304" pitchFamily="18" charset="0"/>
                <a:cs typeface="Times New Roman" panose="02020603050405020304" pitchFamily="18" charset="0"/>
                <a:sym typeface="+mn-ea"/>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heel(1)">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0" presetClass="entr" presetSubtype="0" decel="10000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1000" fill="hold"/>
                                        <p:tgtEl>
                                          <p:spTgt spid="7"/>
                                        </p:tgtEl>
                                        <p:attrNameLst>
                                          <p:attrName>ppt_w</p:attrName>
                                        </p:attrNameLst>
                                      </p:cBhvr>
                                      <p:tavLst>
                                        <p:tav tm="0">
                                          <p:val>
                                            <p:strVal val="#ppt_w+.3"/>
                                          </p:val>
                                        </p:tav>
                                        <p:tav tm="100000">
                                          <p:val>
                                            <p:strVal val="#ppt_w"/>
                                          </p:val>
                                        </p:tav>
                                      </p:tavLst>
                                    </p:anim>
                                    <p:anim calcmode="lin" valueType="num">
                                      <p:cBhvr>
                                        <p:cTn id="25" dur="1000" fill="hold"/>
                                        <p:tgtEl>
                                          <p:spTgt spid="7"/>
                                        </p:tgtEl>
                                        <p:attrNameLst>
                                          <p:attrName>ppt_h</p:attrName>
                                        </p:attrNameLst>
                                      </p:cBhvr>
                                      <p:tavLst>
                                        <p:tav tm="0">
                                          <p:val>
                                            <p:strVal val="#ppt_h"/>
                                          </p:val>
                                        </p:tav>
                                        <p:tav tm="100000">
                                          <p:val>
                                            <p:strVal val="#ppt_h"/>
                                          </p:val>
                                        </p:tav>
                                      </p:tavLst>
                                    </p:anim>
                                    <p:animEffect transition="in" filter="fade">
                                      <p:cBhvr>
                                        <p:cTn id="26" dur="10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8" presetClass="entr" presetSubtype="12" fill="hold" grpId="0" nodeType="clickEffect">
                                  <p:stCondLst>
                                    <p:cond delay="0"/>
                                  </p:stCondLst>
                                  <p:childTnLst>
                                    <p:set>
                                      <p:cBhvr>
                                        <p:cTn id="30" dur="1" fill="hold">
                                          <p:stCondLst>
                                            <p:cond delay="0"/>
                                          </p:stCondLst>
                                        </p:cTn>
                                        <p:tgtEl>
                                          <p:spTgt spid="3">
                                            <p:bg/>
                                          </p:spTgt>
                                        </p:tgtEl>
                                        <p:attrNameLst>
                                          <p:attrName>style.visibility</p:attrName>
                                        </p:attrNameLst>
                                      </p:cBhvr>
                                      <p:to>
                                        <p:strVal val="visible"/>
                                      </p:to>
                                    </p:set>
                                    <p:animEffect transition="in" filter="strips(downLeft)">
                                      <p:cBhvr>
                                        <p:cTn id="31" dur="500"/>
                                        <p:tgtEl>
                                          <p:spTgt spid="3">
                                            <p:bg/>
                                          </p:spTgt>
                                        </p:tgtEl>
                                      </p:cBhvr>
                                    </p:animEffect>
                                  </p:childTnLst>
                                </p:cTn>
                              </p:par>
                            </p:childTnLst>
                          </p:cTn>
                        </p:par>
                      </p:childTnLst>
                    </p:cTn>
                  </p:par>
                  <p:par>
                    <p:cTn id="32" fill="hold">
                      <p:stCondLst>
                        <p:cond delay="indefinite"/>
                      </p:stCondLst>
                      <p:childTnLst>
                        <p:par>
                          <p:cTn id="33" fill="hold">
                            <p:stCondLst>
                              <p:cond delay="0"/>
                            </p:stCondLst>
                            <p:childTnLst>
                              <p:par>
                                <p:cTn id="34" presetID="18" presetClass="entr" presetSubtype="12" fill="hold" grpId="0" nodeType="clickEffect">
                                  <p:stCondLst>
                                    <p:cond delay="0"/>
                                  </p:stCondLst>
                                  <p:childTnLst>
                                    <p:set>
                                      <p:cBhvr>
                                        <p:cTn id="35" dur="1" fill="hold">
                                          <p:stCondLst>
                                            <p:cond delay="0"/>
                                          </p:stCondLst>
                                        </p:cTn>
                                        <p:tgtEl>
                                          <p:spTgt spid="3">
                                            <p:txEl>
                                              <p:pRg st="0" end="0"/>
                                            </p:txEl>
                                          </p:spTgt>
                                        </p:tgtEl>
                                        <p:attrNameLst>
                                          <p:attrName>style.visibility</p:attrName>
                                        </p:attrNameLst>
                                      </p:cBhvr>
                                      <p:to>
                                        <p:strVal val="visible"/>
                                      </p:to>
                                    </p:set>
                                    <p:animEffect transition="in" filter="strips(downLeft)">
                                      <p:cBhvr>
                                        <p:cTn id="36" dur="500"/>
                                        <p:tgtEl>
                                          <p:spTgt spid="3">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8" presetClass="entr" presetSubtype="12" fill="hold" grpId="0" nodeType="clickEffect">
                                  <p:stCondLst>
                                    <p:cond delay="0"/>
                                  </p:stCondLst>
                                  <p:childTnLst>
                                    <p:set>
                                      <p:cBhvr>
                                        <p:cTn id="40" dur="1" fill="hold">
                                          <p:stCondLst>
                                            <p:cond delay="0"/>
                                          </p:stCondLst>
                                        </p:cTn>
                                        <p:tgtEl>
                                          <p:spTgt spid="3">
                                            <p:txEl>
                                              <p:pRg st="1" end="1"/>
                                            </p:txEl>
                                          </p:spTgt>
                                        </p:tgtEl>
                                        <p:attrNameLst>
                                          <p:attrName>style.visibility</p:attrName>
                                        </p:attrNameLst>
                                      </p:cBhvr>
                                      <p:to>
                                        <p:strVal val="visible"/>
                                      </p:to>
                                    </p:set>
                                    <p:animEffect transition="in" filter="strips(downLeft)">
                                      <p:cBhvr>
                                        <p:cTn id="41" dur="500"/>
                                        <p:tgtEl>
                                          <p:spTgt spid="3">
                                            <p:txEl>
                                              <p:pRg st="1" end="1"/>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8" presetClass="entr" presetSubtype="12" fill="hold" grpId="0" nodeType="clickEffect">
                                  <p:stCondLst>
                                    <p:cond delay="0"/>
                                  </p:stCondLst>
                                  <p:childTnLst>
                                    <p:set>
                                      <p:cBhvr>
                                        <p:cTn id="45" dur="1" fill="hold">
                                          <p:stCondLst>
                                            <p:cond delay="0"/>
                                          </p:stCondLst>
                                        </p:cTn>
                                        <p:tgtEl>
                                          <p:spTgt spid="3">
                                            <p:txEl>
                                              <p:pRg st="2" end="2"/>
                                            </p:txEl>
                                          </p:spTgt>
                                        </p:tgtEl>
                                        <p:attrNameLst>
                                          <p:attrName>style.visibility</p:attrName>
                                        </p:attrNameLst>
                                      </p:cBhvr>
                                      <p:to>
                                        <p:strVal val="visible"/>
                                      </p:to>
                                    </p:set>
                                    <p:animEffect transition="in" filter="strips(downLeft)">
                                      <p:cBhvr>
                                        <p:cTn id="46"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3" grpId="1" build="p" animBg="1"/>
      <p:bldP spid="4" grpId="0"/>
      <p:bldP spid="4" grpId="1"/>
      <p:bldP spid="6" grpId="0" animBg="1"/>
      <p:bldP spid="6" grpId="1" animBg="1"/>
      <p:bldP spid="2" grpId="0"/>
      <p:bldP spid="2" grpId="1"/>
      <p:bldP spid="7" grpId="0"/>
      <p:bldP spid="7"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0000"/>
                </a:solidFill>
                <a:latin typeface="Berlin Sans FB Demi" panose="020E0802020502020306" charset="0"/>
                <a:cs typeface="Berlin Sans FB Demi" panose="020E0802020502020306" charset="0"/>
              </a:rPr>
              <a:t>KIỂM TRA KIẾN THỨC CŨ</a:t>
            </a:r>
          </a:p>
        </p:txBody>
      </p:sp>
      <p:sp>
        <p:nvSpPr>
          <p:cNvPr id="3" name="Content Placeholder 2"/>
          <p:cNvSpPr>
            <a:spLocks noGrp="1"/>
          </p:cNvSpPr>
          <p:nvPr>
            <p:ph idx="1"/>
          </p:nvPr>
        </p:nvSpPr>
        <p:spPr/>
        <p:txBody>
          <a:bodyPr/>
          <a:lstStyle/>
          <a:p>
            <a:r>
              <a:rPr lang="vi-VN" sz="2800" dirty="0"/>
              <a:t>? Viết PTHH minh họa tính chất hóa học oxit bazơ.</a:t>
            </a:r>
          </a:p>
          <a:p>
            <a:r>
              <a:rPr lang="en-US" sz="2800" dirty="0"/>
              <a:t>? </a:t>
            </a:r>
            <a:r>
              <a:rPr lang="en-US" sz="2800" dirty="0" err="1"/>
              <a:t>Viết</a:t>
            </a:r>
            <a:r>
              <a:rPr lang="en-US" sz="2800" dirty="0"/>
              <a:t> PTHH </a:t>
            </a:r>
            <a:r>
              <a:rPr lang="en-US" sz="2800" dirty="0" err="1"/>
              <a:t>minh</a:t>
            </a:r>
            <a:r>
              <a:rPr lang="en-US" sz="2800" dirty="0"/>
              <a:t> </a:t>
            </a:r>
            <a:r>
              <a:rPr lang="en-US" sz="2800" dirty="0" err="1"/>
              <a:t>họa</a:t>
            </a:r>
            <a:r>
              <a:rPr lang="en-US" sz="2800" dirty="0"/>
              <a:t> </a:t>
            </a:r>
            <a:r>
              <a:rPr lang="en-US" sz="2800" dirty="0" err="1"/>
              <a:t>tính</a:t>
            </a:r>
            <a:r>
              <a:rPr lang="en-US" sz="2800" dirty="0"/>
              <a:t> </a:t>
            </a:r>
            <a:r>
              <a:rPr lang="en-US" sz="2800" dirty="0" err="1"/>
              <a:t>chất</a:t>
            </a:r>
            <a:r>
              <a:rPr lang="en-US" sz="2800" dirty="0"/>
              <a:t> </a:t>
            </a:r>
            <a:r>
              <a:rPr lang="en-US" sz="2800" dirty="0" err="1"/>
              <a:t>hóa</a:t>
            </a:r>
            <a:r>
              <a:rPr lang="en-US" sz="2800" dirty="0"/>
              <a:t> </a:t>
            </a:r>
            <a:r>
              <a:rPr lang="en-US" sz="2800" dirty="0" err="1"/>
              <a:t>học</a:t>
            </a:r>
            <a:r>
              <a:rPr lang="en-US" sz="2800" dirty="0"/>
              <a:t> </a:t>
            </a:r>
            <a:r>
              <a:rPr lang="en-US" sz="2800" dirty="0" err="1"/>
              <a:t>oxit</a:t>
            </a:r>
            <a:r>
              <a:rPr lang="en-US" sz="2800" dirty="0"/>
              <a:t> </a:t>
            </a:r>
            <a:r>
              <a:rPr lang="en-US" sz="2800" dirty="0" err="1"/>
              <a:t>axit</a:t>
            </a:r>
            <a:r>
              <a:rPr lang="en-US" sz="2800" dirty="0"/>
              <a:t>.</a:t>
            </a:r>
          </a:p>
          <a:p>
            <a:endParaRPr lang="en-US"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77545" y="3890010"/>
            <a:ext cx="8636635" cy="1924685"/>
          </a:xfrm>
        </p:spPr>
        <p:style>
          <a:lnRef idx="2">
            <a:schemeClr val="accent1"/>
          </a:lnRef>
          <a:fillRef idx="1">
            <a:schemeClr val="lt1"/>
          </a:fillRef>
          <a:effectRef idx="0">
            <a:schemeClr val="accent1"/>
          </a:effectRef>
          <a:fontRef idx="minor">
            <a:schemeClr val="dk1"/>
          </a:fontRef>
        </p:style>
        <p:txBody>
          <a:bodyPr>
            <a:noAutofit/>
          </a:bodyPr>
          <a:lstStyle/>
          <a:p>
            <a:pPr marL="0" indent="0">
              <a:buNone/>
            </a:pPr>
            <a:r>
              <a:rPr lang="en-US" sz="2800" i="1" dirty="0">
                <a:latin typeface="Times New Roman" panose="02020603050405020304" pitchFamily="18" charset="0"/>
                <a:cs typeface="Times New Roman" panose="02020603050405020304" pitchFamily="18" charset="0"/>
              </a:rPr>
              <a:t> - </a:t>
            </a:r>
            <a:r>
              <a:rPr lang="en-US" sz="2800" i="1" dirty="0" err="1">
                <a:latin typeface="Times New Roman" panose="02020603050405020304" pitchFamily="18" charset="0"/>
                <a:cs typeface="Times New Roman" panose="02020603050405020304" pitchFamily="18" charset="0"/>
              </a:rPr>
              <a:t>Sản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xuất</a:t>
            </a:r>
            <a:r>
              <a:rPr lang="en-US" sz="2800" i="1" dirty="0">
                <a:latin typeface="Times New Roman" panose="02020603050405020304" pitchFamily="18" charset="0"/>
                <a:cs typeface="Times New Roman" panose="02020603050405020304" pitchFamily="18" charset="0"/>
              </a:rPr>
              <a:t>  H</a:t>
            </a:r>
            <a:r>
              <a:rPr lang="en-US" sz="2800" i="1" baseline="-25000" dirty="0">
                <a:latin typeface="Times New Roman" panose="02020603050405020304" pitchFamily="18" charset="0"/>
                <a:cs typeface="Times New Roman" panose="02020603050405020304" pitchFamily="18" charset="0"/>
              </a:rPr>
              <a:t>2</a:t>
            </a:r>
            <a:r>
              <a:rPr lang="en-US" sz="2800" i="1" dirty="0">
                <a:latin typeface="Times New Roman" panose="02020603050405020304" pitchFamily="18" charset="0"/>
                <a:cs typeface="Times New Roman" panose="02020603050405020304" pitchFamily="18" charset="0"/>
              </a:rPr>
              <a:t>SO</a:t>
            </a:r>
            <a:r>
              <a:rPr lang="en-US" sz="2800" i="1" baseline="-25000" dirty="0">
                <a:latin typeface="Times New Roman" panose="02020603050405020304" pitchFamily="18" charset="0"/>
                <a:cs typeface="Times New Roman" panose="02020603050405020304" pitchFamily="18" charset="0"/>
              </a:rPr>
              <a:t>4</a:t>
            </a:r>
            <a:r>
              <a:rPr lang="en-US" sz="2800" i="1" dirty="0">
                <a:latin typeface="Times New Roman" panose="02020603050405020304" pitchFamily="18" charset="0"/>
                <a:cs typeface="Times New Roman" panose="02020603050405020304" pitchFamily="18" charset="0"/>
              </a:rPr>
              <a:t> </a:t>
            </a:r>
          </a:p>
          <a:p>
            <a:pPr marL="0" indent="0">
              <a:buNone/>
            </a:pPr>
            <a:r>
              <a:rPr lang="en-US" sz="2800" i="1" dirty="0">
                <a:latin typeface="Times New Roman" panose="02020603050405020304" pitchFamily="18" charset="0"/>
                <a:cs typeface="Times New Roman" panose="02020603050405020304" pitchFamily="18" charset="0"/>
              </a:rPr>
              <a:t> - </a:t>
            </a:r>
            <a:r>
              <a:rPr lang="en-US" sz="2800" i="1" dirty="0" err="1">
                <a:latin typeface="Times New Roman" panose="02020603050405020304" pitchFamily="18" charset="0"/>
                <a:cs typeface="Times New Roman" panose="02020603050405020304" pitchFamily="18" charset="0"/>
              </a:rPr>
              <a:t>Làm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chất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tẩy</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trắng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bột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gỗ</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trong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công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nghiệp</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giấy</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làm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chất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diệt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nấm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mốc</a:t>
            </a:r>
            <a:r>
              <a:rPr lang="en-US" sz="2800" i="1" dirty="0">
                <a:latin typeface="Times New Roman" panose="02020603050405020304" pitchFamily="18" charset="0"/>
                <a:cs typeface="Times New Roman" panose="02020603050405020304" pitchFamily="18" charset="0"/>
              </a:rPr>
              <a:t>…</a:t>
            </a:r>
          </a:p>
        </p:txBody>
      </p:sp>
      <p:sp>
        <p:nvSpPr>
          <p:cNvPr id="4" name="Title 1"/>
          <p:cNvSpPr txBox="1"/>
          <p:nvPr/>
        </p:nvSpPr>
        <p:spPr>
          <a:xfrm>
            <a:off x="398780" y="420370"/>
            <a:ext cx="10043160" cy="812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200" dirty="0">
                <a:solidFill>
                  <a:srgbClr val="0070C0"/>
                </a:solidFill>
                <a:latin typeface="Berlin Sans FB Demi" panose="020E0802020502020306" charset="0"/>
                <a:cs typeface="Berlin Sans FB Demi" panose="020E0802020502020306" charset="0"/>
              </a:rPr>
              <a:t>II. LƯU HUỲNH ĐIOXIT CÓ NHỮNG ỨNG DỤNG GÌ?</a:t>
            </a:r>
          </a:p>
        </p:txBody>
      </p:sp>
      <p:sp>
        <p:nvSpPr>
          <p:cNvPr id="6" name="Thought Bubble: Cloud 5"/>
          <p:cNvSpPr/>
          <p:nvPr/>
        </p:nvSpPr>
        <p:spPr>
          <a:xfrm>
            <a:off x="4509135" y="1395730"/>
            <a:ext cx="4462145" cy="1992630"/>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chemeClr val="tx1"/>
              </a:solidFill>
              <a:latin typeface="Times New Roman" panose="02020603050405020304" pitchFamily="18" charset="0"/>
              <a:cs typeface="Times New Roman" panose="02020603050405020304" pitchFamily="18" charset="0"/>
            </a:endParaRPr>
          </a:p>
          <a:p>
            <a:pPr algn="ctr"/>
            <a:r>
              <a:rPr lang="en-US" sz="2800" b="1"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Những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ứng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dụng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quan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trọng</a:t>
            </a:r>
            <a:r>
              <a:rPr lang="en-US" sz="2800" dirty="0">
                <a:solidFill>
                  <a:schemeClr val="tx1"/>
                </a:solidFill>
                <a:latin typeface="Times New Roman" panose="02020603050405020304" pitchFamily="18" charset="0"/>
                <a:cs typeface="Times New Roman" panose="02020603050405020304" pitchFamily="18" charset="0"/>
              </a:rPr>
              <a:t> của SO</a:t>
            </a:r>
            <a:r>
              <a:rPr lang="en-US" sz="2800" baseline="-25000" dirty="0">
                <a:solidFill>
                  <a:schemeClr val="tx1"/>
                </a:solidFill>
                <a:latin typeface="Times New Roman" panose="02020603050405020304" pitchFamily="18" charset="0"/>
                <a:cs typeface="Times New Roman" panose="02020603050405020304" pitchFamily="18" charset="0"/>
              </a:rPr>
              <a:t>2</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gì?</a:t>
            </a:r>
            <a:endParaRPr lang="en-US" sz="2800" dirty="0">
              <a:solidFill>
                <a:schemeClr val="tx1"/>
              </a:solidFill>
              <a:latin typeface="Times New Roman" panose="02020603050405020304" pitchFamily="18" charset="0"/>
              <a:cs typeface="Times New Roman" panose="02020603050405020304" pitchFamily="18" charset="0"/>
            </a:endParaRPr>
          </a:p>
          <a:p>
            <a:pPr algn="ctr"/>
            <a:endParaRPr lang="en-US" sz="2800" dirty="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grpId="0" nodeType="clickEffect">
                                  <p:stCondLst>
                                    <p:cond delay="0"/>
                                  </p:stCondLst>
                                  <p:childTnLst>
                                    <p:set>
                                      <p:cBhvr>
                                        <p:cTn id="18" dur="1" fill="hold">
                                          <p:stCondLst>
                                            <p:cond delay="0"/>
                                          </p:stCondLst>
                                        </p:cTn>
                                        <p:tgtEl>
                                          <p:spTgt spid="3">
                                            <p:bg/>
                                          </p:spTgt>
                                        </p:tgtEl>
                                        <p:attrNameLst>
                                          <p:attrName>style.visibility</p:attrName>
                                        </p:attrNameLst>
                                      </p:cBhvr>
                                      <p:to>
                                        <p:strVal val="visible"/>
                                      </p:to>
                                    </p:set>
                                    <p:anim calcmode="lin" valueType="num">
                                      <p:cBhvr>
                                        <p:cTn id="19" dur="1000" fill="hold"/>
                                        <p:tgtEl>
                                          <p:spTgt spid="3">
                                            <p:bg/>
                                          </p:spTgt>
                                        </p:tgtEl>
                                        <p:attrNameLst>
                                          <p:attrName>ppt_w</p:attrName>
                                        </p:attrNameLst>
                                      </p:cBhvr>
                                      <p:tavLst>
                                        <p:tav tm="0">
                                          <p:val>
                                            <p:fltVal val="0"/>
                                          </p:val>
                                        </p:tav>
                                        <p:tav tm="100000">
                                          <p:val>
                                            <p:strVal val="#ppt_w"/>
                                          </p:val>
                                        </p:tav>
                                      </p:tavLst>
                                    </p:anim>
                                    <p:anim calcmode="lin" valueType="num">
                                      <p:cBhvr>
                                        <p:cTn id="20" dur="1000" fill="hold"/>
                                        <p:tgtEl>
                                          <p:spTgt spid="3">
                                            <p:bg/>
                                          </p:spTgt>
                                        </p:tgtEl>
                                        <p:attrNameLst>
                                          <p:attrName>ppt_h</p:attrName>
                                        </p:attrNameLst>
                                      </p:cBhvr>
                                      <p:tavLst>
                                        <p:tav tm="0">
                                          <p:val>
                                            <p:fltVal val="0"/>
                                          </p:val>
                                        </p:tav>
                                        <p:tav tm="100000">
                                          <p:val>
                                            <p:strVal val="#ppt_h"/>
                                          </p:val>
                                        </p:tav>
                                      </p:tavLst>
                                    </p:anim>
                                    <p:anim calcmode="lin" valueType="num">
                                      <p:cBhvr>
                                        <p:cTn id="21" dur="1000" fill="hold"/>
                                        <p:tgtEl>
                                          <p:spTgt spid="3">
                                            <p:bg/>
                                          </p:spTgt>
                                        </p:tgtEl>
                                        <p:attrNameLst>
                                          <p:attrName>style.rotation</p:attrName>
                                        </p:attrNameLst>
                                      </p:cBhvr>
                                      <p:tavLst>
                                        <p:tav tm="0">
                                          <p:val>
                                            <p:fltVal val="90"/>
                                          </p:val>
                                        </p:tav>
                                        <p:tav tm="100000">
                                          <p:val>
                                            <p:fltVal val="0"/>
                                          </p:val>
                                        </p:tav>
                                      </p:tavLst>
                                    </p:anim>
                                    <p:animEffect transition="in" filter="fade">
                                      <p:cBhvr>
                                        <p:cTn id="22" dur="1000"/>
                                        <p:tgtEl>
                                          <p:spTgt spid="3">
                                            <p:bg/>
                                          </p:spTgt>
                                        </p:tgtEl>
                                      </p:cBhvr>
                                    </p:animEffec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grpId="0" nodeType="clickEffect">
                                  <p:stCondLst>
                                    <p:cond delay="0"/>
                                  </p:stCondLst>
                                  <p:childTnLst>
                                    <p:set>
                                      <p:cBhvr>
                                        <p:cTn id="26" dur="1" fill="hold">
                                          <p:stCondLst>
                                            <p:cond delay="0"/>
                                          </p:stCondLst>
                                        </p:cTn>
                                        <p:tgtEl>
                                          <p:spTgt spid="3">
                                            <p:txEl>
                                              <p:pRg st="0" end="0"/>
                                            </p:txEl>
                                          </p:spTgt>
                                        </p:tgtEl>
                                        <p:attrNameLst>
                                          <p:attrName>style.visibility</p:attrName>
                                        </p:attrNameLst>
                                      </p:cBhvr>
                                      <p:to>
                                        <p:strVal val="visible"/>
                                      </p:to>
                                    </p:set>
                                    <p:anim calcmode="lin" valueType="num">
                                      <p:cBhvr>
                                        <p:cTn id="2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2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2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30" dur="1000"/>
                                        <p:tgtEl>
                                          <p:spTgt spid="3">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31" presetClass="entr" presetSubtype="0" fill="hold" grpId="0" nodeType="clickEffect">
                                  <p:stCondLst>
                                    <p:cond delay="0"/>
                                  </p:stCondLst>
                                  <p:childTnLst>
                                    <p:set>
                                      <p:cBhvr>
                                        <p:cTn id="34" dur="1" fill="hold">
                                          <p:stCondLst>
                                            <p:cond delay="0"/>
                                          </p:stCondLst>
                                        </p:cTn>
                                        <p:tgtEl>
                                          <p:spTgt spid="3">
                                            <p:txEl>
                                              <p:pRg st="1" end="1"/>
                                            </p:txEl>
                                          </p:spTgt>
                                        </p:tgtEl>
                                        <p:attrNameLst>
                                          <p:attrName>style.visibility</p:attrName>
                                        </p:attrNameLst>
                                      </p:cBhvr>
                                      <p:to>
                                        <p:strVal val="visible"/>
                                      </p:to>
                                    </p:set>
                                    <p:anim calcmode="lin" valueType="num">
                                      <p:cBhvr>
                                        <p:cTn id="35"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36"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37"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38"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3" grpId="1" build="p" animBg="1"/>
      <p:bldP spid="4" grpId="0"/>
      <p:bldP spid="4" grpId="1"/>
      <p:bldP spid="6" grpId="0" animBg="1"/>
      <p:bldP spid="6"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48640" y="977265"/>
            <a:ext cx="5547360" cy="726440"/>
          </a:xfrm>
        </p:spPr>
        <p:txBody>
          <a:bodyPr>
            <a:normAutofit/>
          </a:bodyPr>
          <a:lstStyle/>
          <a:p>
            <a:r>
              <a:rPr lang="en-US" sz="2800">
                <a:solidFill>
                  <a:srgbClr val="C00000"/>
                </a:solidFill>
                <a:latin typeface="Times New Roman" panose="02020603050405020304" pitchFamily="18" charset="0"/>
                <a:cs typeface="Times New Roman" panose="02020603050405020304" pitchFamily="18" charset="0"/>
              </a:rPr>
              <a:t>1. Trong phòng thí nghiệm</a:t>
            </a:r>
          </a:p>
        </p:txBody>
      </p:sp>
      <p:sp>
        <p:nvSpPr>
          <p:cNvPr id="4" name="Title 1"/>
          <p:cNvSpPr txBox="1"/>
          <p:nvPr/>
        </p:nvSpPr>
        <p:spPr>
          <a:xfrm>
            <a:off x="321945" y="106680"/>
            <a:ext cx="11461115" cy="70485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a:solidFill>
                  <a:srgbClr val="0070C0"/>
                </a:solidFill>
                <a:latin typeface="Berlin Sans FB Demi" panose="020E0802020502020306" charset="0"/>
                <a:cs typeface="Berlin Sans FB Demi" panose="020E0802020502020306" charset="0"/>
              </a:rPr>
              <a:t>III. SẢN XUẤT LƯU HUỲNH ĐIOXIT NH</a:t>
            </a:r>
            <a:r>
              <a:rPr lang="vi-VN" b="1" dirty="0">
                <a:solidFill>
                  <a:srgbClr val="0070C0"/>
                </a:solidFill>
                <a:latin typeface="Berlin Sans FB Demi" panose="020E0802020502020306" charset="0"/>
                <a:cs typeface="Berlin Sans FB Demi" panose="020E0802020502020306" charset="0"/>
              </a:rPr>
              <a:t>Ư</a:t>
            </a:r>
            <a:r>
              <a:rPr lang="en-US" b="1" dirty="0">
                <a:solidFill>
                  <a:srgbClr val="0070C0"/>
                </a:solidFill>
                <a:latin typeface="Berlin Sans FB Demi" panose="020E0802020502020306" charset="0"/>
                <a:cs typeface="Berlin Sans FB Demi" panose="020E0802020502020306" charset="0"/>
              </a:rPr>
              <a:t> THẾ NÀO?</a:t>
            </a:r>
          </a:p>
        </p:txBody>
      </p:sp>
      <p:sp>
        <p:nvSpPr>
          <p:cNvPr id="8" name="Flowchart: Process 7"/>
          <p:cNvSpPr/>
          <p:nvPr/>
        </p:nvSpPr>
        <p:spPr>
          <a:xfrm>
            <a:off x="906145" y="4127500"/>
            <a:ext cx="5652135" cy="2441575"/>
          </a:xfrm>
          <a:prstGeom prst="flowChartProcess">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2400" dirty="0">
                <a:solidFill>
                  <a:schemeClr val="tx1"/>
                </a:solidFill>
                <a:latin typeface="Times New Roman" panose="02020603050405020304" pitchFamily="18" charset="0"/>
                <a:cs typeface="Times New Roman" panose="02020603050405020304" pitchFamily="18" charset="0"/>
              </a:rPr>
              <a:t>- Cho </a:t>
            </a:r>
            <a:r>
              <a:rPr lang="en-US" sz="2400" dirty="0" err="1">
                <a:solidFill>
                  <a:schemeClr val="tx1"/>
                </a:solidFill>
                <a:latin typeface="Times New Roman" panose="02020603050405020304" pitchFamily="18" charset="0"/>
                <a:cs typeface="Times New Roman" panose="02020603050405020304" pitchFamily="18" charset="0"/>
              </a:rPr>
              <a:t>muối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sunfit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tác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dụng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với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axit</a:t>
            </a:r>
            <a:r>
              <a:rPr lang="en-US" sz="2400" dirty="0">
                <a:solidFill>
                  <a:schemeClr val="tx1"/>
                </a:solidFill>
                <a:latin typeface="Times New Roman" panose="02020603050405020304" pitchFamily="18" charset="0"/>
                <a:cs typeface="Times New Roman" panose="02020603050405020304" pitchFamily="18" charset="0"/>
              </a:rPr>
              <a:t> (HCl, H</a:t>
            </a:r>
            <a:r>
              <a:rPr lang="en-US" sz="2400" baseline="-25000" dirty="0">
                <a:solidFill>
                  <a:schemeClr val="tx1"/>
                </a:solidFill>
                <a:latin typeface="Times New Roman" panose="02020603050405020304" pitchFamily="18" charset="0"/>
                <a:cs typeface="Times New Roman" panose="02020603050405020304" pitchFamily="18" charset="0"/>
              </a:rPr>
              <a:t>2</a:t>
            </a:r>
            <a:r>
              <a:rPr lang="en-US" sz="2400" dirty="0">
                <a:solidFill>
                  <a:schemeClr val="tx1"/>
                </a:solidFill>
                <a:latin typeface="Times New Roman" panose="02020603050405020304" pitchFamily="18" charset="0"/>
                <a:cs typeface="Times New Roman" panose="02020603050405020304" pitchFamily="18" charset="0"/>
              </a:rPr>
              <a:t>SO</a:t>
            </a:r>
            <a:r>
              <a:rPr lang="en-US" sz="2400" baseline="-25000" dirty="0">
                <a:solidFill>
                  <a:schemeClr val="tx1"/>
                </a:solidFill>
                <a:latin typeface="Times New Roman" panose="02020603050405020304" pitchFamily="18" charset="0"/>
                <a:cs typeface="Times New Roman" panose="02020603050405020304" pitchFamily="18" charset="0"/>
              </a:rPr>
              <a:t>4</a:t>
            </a:r>
            <a:r>
              <a:rPr lang="en-US" sz="2400" dirty="0">
                <a:solidFill>
                  <a:schemeClr val="tx1"/>
                </a:solidFill>
                <a:latin typeface="Times New Roman" panose="02020603050405020304" pitchFamily="18" charset="0"/>
                <a:cs typeface="Times New Roman" panose="02020603050405020304" pitchFamily="18" charset="0"/>
              </a:rPr>
              <a:t> l ) </a:t>
            </a:r>
            <a:r>
              <a:rPr lang="en-US" sz="2400" dirty="0" err="1">
                <a:solidFill>
                  <a:schemeClr val="tx1"/>
                </a:solidFill>
                <a:latin typeface="Times New Roman" panose="02020603050405020304" pitchFamily="18" charset="0"/>
                <a:cs typeface="Times New Roman" panose="02020603050405020304" pitchFamily="18" charset="0"/>
              </a:rPr>
              <a:t>thu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bằng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cách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đẩy</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không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khí</a:t>
            </a:r>
            <a:r>
              <a:rPr lang="en-US" sz="2400" dirty="0">
                <a:solidFill>
                  <a:schemeClr val="tx1"/>
                </a:solidFill>
                <a:latin typeface="Times New Roman" panose="02020603050405020304" pitchFamily="18" charset="0"/>
                <a:cs typeface="Times New Roman" panose="02020603050405020304" pitchFamily="18" charset="0"/>
              </a:rPr>
              <a:t>.</a:t>
            </a:r>
          </a:p>
          <a:p>
            <a:r>
              <a:rPr lang="en-US" sz="2400" dirty="0">
                <a:solidFill>
                  <a:schemeClr val="tx1"/>
                </a:solidFill>
                <a:latin typeface="Times New Roman" panose="02020603050405020304" pitchFamily="18" charset="0"/>
                <a:cs typeface="Times New Roman" panose="02020603050405020304" pitchFamily="18" charset="0"/>
              </a:rPr>
              <a:t>PTHH</a:t>
            </a:r>
          </a:p>
          <a:p>
            <a:r>
              <a:rPr lang="en-US" sz="2400" dirty="0">
                <a:solidFill>
                  <a:schemeClr val="tx1"/>
                </a:solidFill>
                <a:latin typeface="Times New Roman" panose="02020603050405020304" pitchFamily="18" charset="0"/>
                <a:cs typeface="Times New Roman" panose="02020603050405020304" pitchFamily="18" charset="0"/>
              </a:rPr>
              <a:t>Na</a:t>
            </a:r>
            <a:r>
              <a:rPr lang="en-US" sz="2400" baseline="-25000" dirty="0">
                <a:solidFill>
                  <a:schemeClr val="tx1"/>
                </a:solidFill>
                <a:latin typeface="Times New Roman" panose="02020603050405020304" pitchFamily="18" charset="0"/>
                <a:cs typeface="Times New Roman" panose="02020603050405020304" pitchFamily="18" charset="0"/>
              </a:rPr>
              <a:t>2</a:t>
            </a:r>
            <a:r>
              <a:rPr lang="en-US" sz="2400" dirty="0">
                <a:solidFill>
                  <a:schemeClr val="tx1"/>
                </a:solidFill>
                <a:latin typeface="Times New Roman" panose="02020603050405020304" pitchFamily="18" charset="0"/>
                <a:cs typeface="Times New Roman" panose="02020603050405020304" pitchFamily="18" charset="0"/>
              </a:rPr>
              <a:t>SO</a:t>
            </a:r>
            <a:r>
              <a:rPr lang="en-US" sz="2400" baseline="-25000" dirty="0">
                <a:solidFill>
                  <a:schemeClr val="tx1"/>
                </a:solidFill>
                <a:latin typeface="Times New Roman" panose="02020603050405020304" pitchFamily="18" charset="0"/>
                <a:cs typeface="Times New Roman" panose="02020603050405020304" pitchFamily="18" charset="0"/>
              </a:rPr>
              <a:t>3</a:t>
            </a:r>
            <a:r>
              <a:rPr lang="en-US" sz="2400" dirty="0">
                <a:solidFill>
                  <a:schemeClr val="tx1"/>
                </a:solidFill>
                <a:latin typeface="Times New Roman" panose="02020603050405020304" pitchFamily="18" charset="0"/>
                <a:cs typeface="Times New Roman" panose="02020603050405020304" pitchFamily="18" charset="0"/>
              </a:rPr>
              <a:t>+H</a:t>
            </a:r>
            <a:r>
              <a:rPr lang="en-US" sz="2400" baseline="-25000" dirty="0">
                <a:solidFill>
                  <a:schemeClr val="tx1"/>
                </a:solidFill>
                <a:latin typeface="Times New Roman" panose="02020603050405020304" pitchFamily="18" charset="0"/>
                <a:cs typeface="Times New Roman" panose="02020603050405020304" pitchFamily="18" charset="0"/>
              </a:rPr>
              <a:t>2</a:t>
            </a:r>
            <a:r>
              <a:rPr lang="en-US" sz="2400" dirty="0">
                <a:solidFill>
                  <a:schemeClr val="tx1"/>
                </a:solidFill>
                <a:latin typeface="Times New Roman" panose="02020603050405020304" pitchFamily="18" charset="0"/>
                <a:cs typeface="Times New Roman" panose="02020603050405020304" pitchFamily="18" charset="0"/>
              </a:rPr>
              <a:t>SO</a:t>
            </a:r>
            <a:r>
              <a:rPr lang="en-US" sz="2400" baseline="-25000" dirty="0">
                <a:solidFill>
                  <a:schemeClr val="tx1"/>
                </a:solidFill>
                <a:latin typeface="Times New Roman" panose="02020603050405020304" pitchFamily="18" charset="0"/>
                <a:cs typeface="Times New Roman" panose="02020603050405020304" pitchFamily="18" charset="0"/>
              </a:rPr>
              <a:t>4</a:t>
            </a:r>
            <a:r>
              <a:rPr lang="en-US" sz="2400" dirty="0">
                <a:solidFill>
                  <a:schemeClr val="tx1"/>
                </a:solidFill>
                <a:latin typeface="Times New Roman" panose="02020603050405020304" pitchFamily="18" charset="0"/>
                <a:cs typeface="Times New Roman" panose="02020603050405020304" pitchFamily="18" charset="0"/>
                <a:sym typeface="Symbol" panose="05050102010706020507" pitchFamily="18" charset="2"/>
              </a:rPr>
              <a:t>Na</a:t>
            </a:r>
            <a:r>
              <a:rPr lang="en-US" sz="2400" baseline="-25000" dirty="0">
                <a:solidFill>
                  <a:schemeClr val="tx1"/>
                </a:solidFill>
                <a:latin typeface="Times New Roman" panose="02020603050405020304" pitchFamily="18" charset="0"/>
                <a:cs typeface="Times New Roman" panose="02020603050405020304" pitchFamily="18" charset="0"/>
                <a:sym typeface="Symbol" panose="05050102010706020507" pitchFamily="18" charset="2"/>
              </a:rPr>
              <a:t>2</a:t>
            </a:r>
            <a:r>
              <a:rPr lang="en-US" sz="2400" dirty="0">
                <a:solidFill>
                  <a:schemeClr val="tx1"/>
                </a:solidFill>
                <a:latin typeface="Times New Roman" panose="02020603050405020304" pitchFamily="18" charset="0"/>
                <a:cs typeface="Times New Roman" panose="02020603050405020304" pitchFamily="18" charset="0"/>
                <a:sym typeface="Symbol" panose="05050102010706020507" pitchFamily="18" charset="2"/>
              </a:rPr>
              <a:t>SO</a:t>
            </a:r>
            <a:r>
              <a:rPr lang="en-US" sz="2400" baseline="-25000" dirty="0">
                <a:solidFill>
                  <a:schemeClr val="tx1"/>
                </a:solidFill>
                <a:latin typeface="Times New Roman" panose="02020603050405020304" pitchFamily="18" charset="0"/>
                <a:cs typeface="Times New Roman" panose="02020603050405020304" pitchFamily="18" charset="0"/>
                <a:sym typeface="Symbol" panose="05050102010706020507" pitchFamily="18" charset="2"/>
              </a:rPr>
              <a:t>4</a:t>
            </a:r>
            <a:r>
              <a:rPr lang="en-US" sz="2400" dirty="0">
                <a:solidFill>
                  <a:schemeClr val="tx1"/>
                </a:solidFill>
                <a:latin typeface="Times New Roman" panose="02020603050405020304" pitchFamily="18" charset="0"/>
                <a:cs typeface="Times New Roman" panose="02020603050405020304" pitchFamily="18" charset="0"/>
                <a:sym typeface="Symbol" panose="05050102010706020507" pitchFamily="18" charset="2"/>
              </a:rPr>
              <a:t>+H</a:t>
            </a:r>
            <a:r>
              <a:rPr lang="en-US" sz="2400" baseline="-25000" dirty="0">
                <a:solidFill>
                  <a:schemeClr val="tx1"/>
                </a:solidFill>
                <a:latin typeface="Times New Roman" panose="02020603050405020304" pitchFamily="18" charset="0"/>
                <a:cs typeface="Times New Roman" panose="02020603050405020304" pitchFamily="18" charset="0"/>
                <a:sym typeface="Symbol" panose="05050102010706020507" pitchFamily="18" charset="2"/>
              </a:rPr>
              <a:t>2</a:t>
            </a:r>
            <a:r>
              <a:rPr lang="en-US" sz="2400" dirty="0">
                <a:solidFill>
                  <a:schemeClr val="tx1"/>
                </a:solidFill>
                <a:latin typeface="Times New Roman" panose="02020603050405020304" pitchFamily="18" charset="0"/>
                <a:cs typeface="Times New Roman" panose="02020603050405020304" pitchFamily="18" charset="0"/>
                <a:sym typeface="Symbol" panose="05050102010706020507" pitchFamily="18" charset="2"/>
              </a:rPr>
              <a:t>O+ SO</a:t>
            </a:r>
            <a:r>
              <a:rPr lang="en-US" sz="2400" baseline="-25000" dirty="0">
                <a:solidFill>
                  <a:schemeClr val="tx1"/>
                </a:solidFill>
                <a:latin typeface="Times New Roman" panose="02020603050405020304" pitchFamily="18" charset="0"/>
                <a:cs typeface="Times New Roman" panose="02020603050405020304" pitchFamily="18" charset="0"/>
                <a:sym typeface="Symbol" panose="05050102010706020507" pitchFamily="18" charset="2"/>
              </a:rPr>
              <a:t>2(k) </a:t>
            </a:r>
            <a:endParaRPr lang="en-US" sz="2400" dirty="0">
              <a:solidFill>
                <a:schemeClr val="tx1"/>
              </a:solidFill>
              <a:latin typeface="Times New Roman" panose="02020603050405020304" pitchFamily="18" charset="0"/>
              <a:cs typeface="Times New Roman" panose="02020603050405020304" pitchFamily="18" charset="0"/>
              <a:sym typeface="Symbol" panose="05050102010706020507" pitchFamily="18" charset="2"/>
            </a:endParaRPr>
          </a:p>
          <a:p>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Đun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nóng</a:t>
            </a:r>
            <a:r>
              <a:rPr lang="en-US" sz="2400" dirty="0">
                <a:solidFill>
                  <a:schemeClr val="tx1"/>
                </a:solidFill>
                <a:latin typeface="Times New Roman" panose="02020603050405020304" pitchFamily="18" charset="0"/>
                <a:cs typeface="Times New Roman" panose="02020603050405020304" pitchFamily="18" charset="0"/>
              </a:rPr>
              <a:t> H</a:t>
            </a:r>
            <a:r>
              <a:rPr lang="en-US" sz="2400" baseline="-25000" dirty="0">
                <a:solidFill>
                  <a:schemeClr val="tx1"/>
                </a:solidFill>
                <a:latin typeface="Times New Roman" panose="02020603050405020304" pitchFamily="18" charset="0"/>
                <a:cs typeface="Times New Roman" panose="02020603050405020304" pitchFamily="18" charset="0"/>
              </a:rPr>
              <a:t>2</a:t>
            </a:r>
            <a:r>
              <a:rPr lang="en-US" sz="2400" dirty="0">
                <a:solidFill>
                  <a:schemeClr val="tx1"/>
                </a:solidFill>
                <a:latin typeface="Times New Roman" panose="02020603050405020304" pitchFamily="18" charset="0"/>
                <a:cs typeface="Times New Roman" panose="02020603050405020304" pitchFamily="18" charset="0"/>
              </a:rPr>
              <a:t>SO</a:t>
            </a:r>
            <a:r>
              <a:rPr lang="en-US" sz="2400" baseline="-25000" dirty="0">
                <a:solidFill>
                  <a:schemeClr val="tx1"/>
                </a:solidFill>
                <a:latin typeface="Times New Roman" panose="02020603050405020304" pitchFamily="18" charset="0"/>
                <a:cs typeface="Times New Roman" panose="02020603050405020304" pitchFamily="18" charset="0"/>
              </a:rPr>
              <a:t>4</a:t>
            </a:r>
            <a:r>
              <a:rPr lang="en-US" sz="2400" dirty="0">
                <a:solidFill>
                  <a:schemeClr val="tx1"/>
                </a:solidFill>
                <a:latin typeface="Times New Roman" panose="02020603050405020304" pitchFamily="18" charset="0"/>
                <a:cs typeface="Times New Roman" panose="02020603050405020304" pitchFamily="18" charset="0"/>
              </a:rPr>
              <a:t> </a:t>
            </a:r>
            <a:r>
              <a:rPr lang="en-US" sz="2400" baseline="-25000" dirty="0">
                <a:solidFill>
                  <a:schemeClr val="tx1"/>
                </a:solidFill>
                <a:latin typeface="Times New Roman" panose="02020603050405020304" pitchFamily="18" charset="0"/>
                <a:cs typeface="Times New Roman" panose="02020603050405020304" pitchFamily="18" charset="0"/>
              </a:rPr>
              <a:t>đ</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với</a:t>
            </a:r>
            <a:r>
              <a:rPr lang="en-US" sz="2400" dirty="0">
                <a:solidFill>
                  <a:schemeClr val="tx1"/>
                </a:solidFill>
                <a:latin typeface="Times New Roman" panose="02020603050405020304" pitchFamily="18" charset="0"/>
                <a:cs typeface="Times New Roman" panose="02020603050405020304" pitchFamily="18" charset="0"/>
              </a:rPr>
              <a:t> Cu: </a:t>
            </a:r>
          </a:p>
          <a:p>
            <a:r>
              <a:rPr lang="en-US" sz="2400" dirty="0">
                <a:solidFill>
                  <a:schemeClr val="tx1"/>
                </a:solidFill>
                <a:latin typeface="Times New Roman" panose="02020603050405020304" pitchFamily="18" charset="0"/>
                <a:cs typeface="Times New Roman" panose="02020603050405020304" pitchFamily="18" charset="0"/>
              </a:rPr>
              <a:t>Cu + 2H</a:t>
            </a:r>
            <a:r>
              <a:rPr lang="en-US" sz="2400" baseline="-25000" dirty="0">
                <a:solidFill>
                  <a:schemeClr val="tx1"/>
                </a:solidFill>
                <a:latin typeface="Times New Roman" panose="02020603050405020304" pitchFamily="18" charset="0"/>
                <a:cs typeface="Times New Roman" panose="02020603050405020304" pitchFamily="18" charset="0"/>
              </a:rPr>
              <a:t>2</a:t>
            </a:r>
            <a:r>
              <a:rPr lang="en-US" sz="2400" dirty="0">
                <a:solidFill>
                  <a:schemeClr val="tx1"/>
                </a:solidFill>
                <a:latin typeface="Times New Roman" panose="02020603050405020304" pitchFamily="18" charset="0"/>
                <a:cs typeface="Times New Roman" panose="02020603050405020304" pitchFamily="18" charset="0"/>
              </a:rPr>
              <a:t>SO</a:t>
            </a:r>
            <a:r>
              <a:rPr lang="en-US" sz="2400" baseline="-25000" dirty="0">
                <a:solidFill>
                  <a:schemeClr val="tx1"/>
                </a:solidFill>
                <a:latin typeface="Times New Roman" panose="02020603050405020304" pitchFamily="18" charset="0"/>
                <a:cs typeface="Times New Roman" panose="02020603050405020304" pitchFamily="18" charset="0"/>
              </a:rPr>
              <a:t>4 đ,n </a:t>
            </a:r>
            <a:r>
              <a:rPr lang="en-US" sz="2400" dirty="0">
                <a:solidFill>
                  <a:schemeClr val="tx1"/>
                </a:solidFill>
                <a:latin typeface="Arial" panose="020B0604020202020204" pitchFamily="34" charset="0"/>
                <a:cs typeface="Arial" panose="020B0604020202020204" pitchFamily="34" charset="0"/>
              </a:rPr>
              <a:t>→</a:t>
            </a:r>
            <a:r>
              <a:rPr lang="en-US" sz="2400" dirty="0">
                <a:solidFill>
                  <a:schemeClr val="tx1"/>
                </a:solidFill>
                <a:latin typeface="Times New Roman" panose="02020603050405020304" pitchFamily="18" charset="0"/>
                <a:cs typeface="Times New Roman" panose="02020603050405020304" pitchFamily="18" charset="0"/>
              </a:rPr>
              <a:t>CuSO</a:t>
            </a:r>
            <a:r>
              <a:rPr lang="en-US" sz="2400" baseline="-25000" dirty="0">
                <a:solidFill>
                  <a:schemeClr val="tx1"/>
                </a:solidFill>
                <a:latin typeface="Times New Roman" panose="02020603050405020304" pitchFamily="18" charset="0"/>
                <a:cs typeface="Times New Roman" panose="02020603050405020304" pitchFamily="18" charset="0"/>
              </a:rPr>
              <a:t>4</a:t>
            </a:r>
            <a:r>
              <a:rPr lang="en-US" sz="2400" dirty="0">
                <a:solidFill>
                  <a:schemeClr val="tx1"/>
                </a:solidFill>
                <a:latin typeface="Times New Roman" panose="02020603050405020304" pitchFamily="18" charset="0"/>
                <a:cs typeface="Times New Roman" panose="02020603050405020304" pitchFamily="18" charset="0"/>
              </a:rPr>
              <a:t>  +2H</a:t>
            </a:r>
            <a:r>
              <a:rPr lang="en-US" sz="2400" baseline="-25000" dirty="0">
                <a:solidFill>
                  <a:schemeClr val="tx1"/>
                </a:solidFill>
                <a:latin typeface="Times New Roman" panose="02020603050405020304" pitchFamily="18" charset="0"/>
                <a:cs typeface="Times New Roman" panose="02020603050405020304" pitchFamily="18" charset="0"/>
              </a:rPr>
              <a:t>2</a:t>
            </a:r>
            <a:r>
              <a:rPr lang="en-US" sz="2400" dirty="0">
                <a:solidFill>
                  <a:schemeClr val="tx1"/>
                </a:solidFill>
                <a:latin typeface="Times New Roman" panose="02020603050405020304" pitchFamily="18" charset="0"/>
                <a:cs typeface="Times New Roman" panose="02020603050405020304" pitchFamily="18" charset="0"/>
              </a:rPr>
              <a:t>O+ SO</a:t>
            </a:r>
            <a:r>
              <a:rPr lang="en-US" sz="2400" baseline="-25000" dirty="0">
                <a:solidFill>
                  <a:schemeClr val="tx1"/>
                </a:solidFill>
                <a:latin typeface="Times New Roman" panose="02020603050405020304" pitchFamily="18" charset="0"/>
                <a:cs typeface="Times New Roman" panose="02020603050405020304" pitchFamily="18" charset="0"/>
              </a:rPr>
              <a:t>2</a:t>
            </a:r>
          </a:p>
        </p:txBody>
      </p:sp>
      <p:sp>
        <p:nvSpPr>
          <p:cNvPr id="9" name="Thought Bubble: Cloud 8"/>
          <p:cNvSpPr/>
          <p:nvPr/>
        </p:nvSpPr>
        <p:spPr>
          <a:xfrm>
            <a:off x="3207385" y="1493520"/>
            <a:ext cx="4587875" cy="2225040"/>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Hãy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biết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cách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tiến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hành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điều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chế</a:t>
            </a:r>
            <a:r>
              <a:rPr lang="en-US" sz="2800" dirty="0">
                <a:solidFill>
                  <a:schemeClr val="tx1"/>
                </a:solidFill>
                <a:latin typeface="Times New Roman" panose="02020603050405020304" pitchFamily="18" charset="0"/>
                <a:cs typeface="Times New Roman" panose="02020603050405020304" pitchFamily="18" charset="0"/>
              </a:rPr>
              <a:t> SO</a:t>
            </a:r>
            <a:r>
              <a:rPr lang="en-US" sz="2800" baseline="-25000" dirty="0">
                <a:solidFill>
                  <a:schemeClr val="tx1"/>
                </a:solidFill>
                <a:latin typeface="Times New Roman" panose="02020603050405020304" pitchFamily="18" charset="0"/>
                <a:cs typeface="Times New Roman" panose="02020603050405020304" pitchFamily="18" charset="0"/>
              </a:rPr>
              <a:t>2 </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trong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phòng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thí</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nghiệm</a:t>
            </a:r>
            <a:r>
              <a:rPr lang="en-US" sz="2800" dirty="0">
                <a:solidFill>
                  <a:schemeClr val="tx1"/>
                </a:solidFill>
                <a:latin typeface="Times New Roman" panose="02020603050405020304" pitchFamily="18" charset="0"/>
                <a:cs typeface="Times New Roman" panose="02020603050405020304" pitchFamily="18" charset="0"/>
              </a:rPr>
              <a:t>.</a:t>
            </a:r>
          </a:p>
        </p:txBody>
      </p:sp>
      <p:pic>
        <p:nvPicPr>
          <p:cNvPr id="2" name="Điều chế Lưu huỳnh đioxit">
            <a:hlinkClick r:id="" action="ppaction://media"/>
          </p:cNvPr>
          <p:cNvPicPr>
            <a:picLocks noGrp="1" noChangeAspect="1"/>
          </p:cNvPicPr>
          <p:nvPr>
            <p:ph sz="half" idx="1"/>
            <a:videoFile r:link="rId2"/>
            <p:extLst>
              <p:ext uri="{DAA4B4D4-6D71-4841-9C94-3DE7FCFB9230}">
                <p14:media xmlns:p14="http://schemas.microsoft.com/office/powerpoint/2010/main" r:embed="rId1"/>
              </p:ext>
            </p:extLst>
          </p:nvPr>
        </p:nvPicPr>
        <p:blipFill>
          <a:blip r:embed="rId4"/>
          <a:stretch>
            <a:fillRect/>
          </a:stretch>
        </p:blipFill>
        <p:spPr>
          <a:xfrm>
            <a:off x="8316595" y="2367280"/>
            <a:ext cx="3657600" cy="361378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4"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to="" calcmode="lin" valueType="num">
                                      <p:cBhvr>
                                        <p:cTn id="19" dur="1" fill="hold"/>
                                        <p:tgtEl>
                                          <p:spTgt spid="2"/>
                                        </p:tgtEl>
                                      </p:cBhvr>
                                    </p:anim>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heel(1)">
                                      <p:cBhvr>
                                        <p:cTn id="24" dur="20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45"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2000"/>
                                        <p:tgtEl>
                                          <p:spTgt spid="8"/>
                                        </p:tgtEl>
                                      </p:cBhvr>
                                    </p:animEffect>
                                    <p:anim calcmode="lin" valueType="num">
                                      <p:cBhvr>
                                        <p:cTn id="30" dur="2000" fill="hold"/>
                                        <p:tgtEl>
                                          <p:spTgt spid="8"/>
                                        </p:tgtEl>
                                        <p:attrNameLst>
                                          <p:attrName>ppt_w</p:attrName>
                                        </p:attrNameLst>
                                      </p:cBhvr>
                                      <p:tavLst>
                                        <p:tav tm="0" fmla="#ppt_w*sin(2.5*pi*$)">
                                          <p:val>
                                            <p:fltVal val="0"/>
                                          </p:val>
                                        </p:tav>
                                        <p:tav tm="100000">
                                          <p:val>
                                            <p:fltVal val="1"/>
                                          </p:val>
                                        </p:tav>
                                      </p:tavLst>
                                    </p:anim>
                                    <p:anim calcmode="lin" valueType="num">
                                      <p:cBhvr>
                                        <p:cTn id="31" dur="20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4" grpId="1"/>
      <p:bldP spid="8" grpId="0" animBg="1"/>
      <p:bldP spid="8" grpId="1" animBg="1"/>
      <p:bldP spid="9" grpId="0" animBg="1"/>
      <p:bldP spid="9"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28625" y="1257935"/>
            <a:ext cx="4554220" cy="823595"/>
          </a:xfrm>
        </p:spPr>
        <p:txBody>
          <a:bodyPr/>
          <a:lstStyle/>
          <a:p>
            <a:r>
              <a:rPr lang="en-US" sz="2800">
                <a:solidFill>
                  <a:srgbClr val="C00000"/>
                </a:solidFill>
                <a:latin typeface="Times New Roman" panose="02020603050405020304" pitchFamily="18" charset="0"/>
                <a:cs typeface="Times New Roman" panose="02020603050405020304" pitchFamily="18" charset="0"/>
              </a:rPr>
              <a:t>2. Trong công nghiệp</a:t>
            </a:r>
          </a:p>
        </p:txBody>
      </p:sp>
      <p:sp>
        <p:nvSpPr>
          <p:cNvPr id="4" name="Title 1"/>
          <p:cNvSpPr txBox="1"/>
          <p:nvPr/>
        </p:nvSpPr>
        <p:spPr>
          <a:xfrm>
            <a:off x="428625" y="483870"/>
            <a:ext cx="10476865" cy="5969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200" dirty="0">
                <a:solidFill>
                  <a:srgbClr val="0070C0"/>
                </a:solidFill>
                <a:latin typeface="Berlin Sans FB Demi" panose="020E0802020502020306" charset="0"/>
                <a:cs typeface="Berlin Sans FB Demi" panose="020E0802020502020306" charset="0"/>
              </a:rPr>
              <a:t>III. SẢN XUẤT LƯU HUỲNH ĐIOXIT NH</a:t>
            </a:r>
            <a:r>
              <a:rPr lang="vi-VN" sz="3200" dirty="0">
                <a:solidFill>
                  <a:srgbClr val="0070C0"/>
                </a:solidFill>
                <a:latin typeface="Berlin Sans FB Demi" panose="020E0802020502020306" charset="0"/>
                <a:cs typeface="Berlin Sans FB Demi" panose="020E0802020502020306" charset="0"/>
              </a:rPr>
              <a:t>Ư</a:t>
            </a:r>
            <a:r>
              <a:rPr lang="en-US" sz="3200" dirty="0">
                <a:solidFill>
                  <a:srgbClr val="0070C0"/>
                </a:solidFill>
                <a:latin typeface="Berlin Sans FB Demi" panose="020E0802020502020306" charset="0"/>
                <a:cs typeface="Berlin Sans FB Demi" panose="020E0802020502020306" charset="0"/>
              </a:rPr>
              <a:t> THẾ NÀO?</a:t>
            </a:r>
          </a:p>
        </p:txBody>
      </p:sp>
      <p:sp>
        <p:nvSpPr>
          <p:cNvPr id="12" name="Flowchart: Process 11"/>
          <p:cNvSpPr/>
          <p:nvPr/>
        </p:nvSpPr>
        <p:spPr>
          <a:xfrm>
            <a:off x="688340" y="4351655"/>
            <a:ext cx="5638165" cy="1967865"/>
          </a:xfrm>
          <a:prstGeom prst="flowChartProcess">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Đốt</a:t>
            </a:r>
            <a:r>
              <a:rPr lang="en-US" sz="2400" dirty="0">
                <a:solidFill>
                  <a:schemeClr val="tx1"/>
                </a:solidFill>
                <a:latin typeface="Times New Roman" panose="02020603050405020304" pitchFamily="18" charset="0"/>
                <a:cs typeface="Times New Roman" panose="02020603050405020304" pitchFamily="18" charset="0"/>
              </a:rPr>
              <a:t> S </a:t>
            </a:r>
            <a:r>
              <a:rPr lang="en-US" sz="2400" dirty="0" err="1">
                <a:solidFill>
                  <a:schemeClr val="tx1"/>
                </a:solidFill>
                <a:latin typeface="Times New Roman" panose="02020603050405020304" pitchFamily="18" charset="0"/>
                <a:cs typeface="Times New Roman" panose="02020603050405020304" pitchFamily="18" charset="0"/>
              </a:rPr>
              <a:t>trong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không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khí</a:t>
            </a:r>
            <a:r>
              <a:rPr lang="en-US" sz="2400" dirty="0">
                <a:solidFill>
                  <a:schemeClr val="tx1"/>
                </a:solidFill>
                <a:latin typeface="Times New Roman" panose="02020603050405020304" pitchFamily="18" charset="0"/>
                <a:cs typeface="Times New Roman" panose="02020603050405020304" pitchFamily="18" charset="0"/>
              </a:rPr>
              <a:t>: </a:t>
            </a:r>
          </a:p>
          <a:p>
            <a:r>
              <a:rPr lang="en-US" sz="2400" dirty="0">
                <a:solidFill>
                  <a:schemeClr val="tx1"/>
                </a:solidFill>
                <a:latin typeface="Times New Roman" panose="02020603050405020304" pitchFamily="18" charset="0"/>
                <a:cs typeface="Times New Roman" panose="02020603050405020304" pitchFamily="18" charset="0"/>
              </a:rPr>
              <a:t>  S</a:t>
            </a:r>
            <a:r>
              <a:rPr lang="en-US" sz="2400" baseline="-25000" dirty="0">
                <a:solidFill>
                  <a:schemeClr val="tx1"/>
                </a:solidFill>
                <a:latin typeface="Times New Roman" panose="02020603050405020304" pitchFamily="18" charset="0"/>
                <a:cs typeface="Times New Roman" panose="02020603050405020304" pitchFamily="18" charset="0"/>
              </a:rPr>
              <a:t>(r)</a:t>
            </a:r>
            <a:r>
              <a:rPr lang="en-US" sz="2400" dirty="0">
                <a:solidFill>
                  <a:schemeClr val="tx1"/>
                </a:solidFill>
                <a:latin typeface="Times New Roman" panose="02020603050405020304" pitchFamily="18" charset="0"/>
                <a:cs typeface="Times New Roman" panose="02020603050405020304" pitchFamily="18" charset="0"/>
              </a:rPr>
              <a:t>  +  O</a:t>
            </a:r>
            <a:r>
              <a:rPr lang="en-US" sz="2400" baseline="-25000" dirty="0">
                <a:solidFill>
                  <a:schemeClr val="tx1"/>
                </a:solidFill>
                <a:latin typeface="Times New Roman" panose="02020603050405020304" pitchFamily="18" charset="0"/>
                <a:cs typeface="Times New Roman" panose="02020603050405020304" pitchFamily="18" charset="0"/>
              </a:rPr>
              <a:t>2</a:t>
            </a:r>
            <a:r>
              <a:rPr lang="en-US" sz="2400" dirty="0">
                <a:solidFill>
                  <a:schemeClr val="tx1"/>
                </a:solidFill>
                <a:latin typeface="Times New Roman" panose="02020603050405020304" pitchFamily="18" charset="0"/>
                <a:cs typeface="Times New Roman" panose="02020603050405020304" pitchFamily="18" charset="0"/>
              </a:rPr>
              <a:t> </a:t>
            </a:r>
            <a:r>
              <a:rPr lang="en-US" sz="2400" baseline="-25000" dirty="0">
                <a:solidFill>
                  <a:schemeClr val="tx1"/>
                </a:solidFill>
                <a:latin typeface="Times New Roman" panose="02020603050405020304" pitchFamily="18" charset="0"/>
                <a:cs typeface="Times New Roman" panose="02020603050405020304" pitchFamily="18" charset="0"/>
              </a:rPr>
              <a:t>(k)</a:t>
            </a:r>
            <a:r>
              <a:rPr lang="en-US" sz="2400" dirty="0">
                <a:solidFill>
                  <a:schemeClr val="tx1"/>
                </a:solidFill>
                <a:latin typeface="Times New Roman" panose="02020603050405020304" pitchFamily="18" charset="0"/>
                <a:cs typeface="Times New Roman" panose="02020603050405020304" pitchFamily="18" charset="0"/>
              </a:rPr>
              <a:t>  → SO</a:t>
            </a:r>
            <a:r>
              <a:rPr lang="en-US" sz="2400" baseline="-25000" dirty="0">
                <a:solidFill>
                  <a:schemeClr val="tx1"/>
                </a:solidFill>
                <a:latin typeface="Times New Roman" panose="02020603050405020304" pitchFamily="18" charset="0"/>
                <a:cs typeface="Times New Roman" panose="02020603050405020304" pitchFamily="18" charset="0"/>
              </a:rPr>
              <a:t>2</a:t>
            </a:r>
            <a:r>
              <a:rPr lang="en-US" sz="2400" dirty="0">
                <a:solidFill>
                  <a:schemeClr val="tx1"/>
                </a:solidFill>
                <a:latin typeface="Times New Roman" panose="02020603050405020304" pitchFamily="18" charset="0"/>
                <a:cs typeface="Times New Roman" panose="02020603050405020304" pitchFamily="18" charset="0"/>
              </a:rPr>
              <a:t> </a:t>
            </a:r>
          </a:p>
          <a:p>
            <a:r>
              <a:rPr lang="vi-VN" sz="2400" dirty="0">
                <a:solidFill>
                  <a:schemeClr val="tx1"/>
                </a:solidFill>
                <a:latin typeface="Times New Roman" panose="02020603050405020304" pitchFamily="18" charset="0"/>
                <a:cs typeface="Times New Roman" panose="02020603050405020304" pitchFamily="18" charset="0"/>
              </a:rPr>
              <a:t>-Đốt quặng pirit sắt (FeS</a:t>
            </a:r>
            <a:r>
              <a:rPr lang="vi-VN" sz="2400" baseline="-25000" dirty="0">
                <a:solidFill>
                  <a:schemeClr val="tx1"/>
                </a:solidFill>
                <a:latin typeface="Times New Roman" panose="02020603050405020304" pitchFamily="18" charset="0"/>
                <a:cs typeface="Times New Roman" panose="02020603050405020304" pitchFamily="18" charset="0"/>
              </a:rPr>
              <a:t>2</a:t>
            </a:r>
            <a:r>
              <a:rPr lang="vi-VN" sz="2400" dirty="0">
                <a:solidFill>
                  <a:schemeClr val="tx1"/>
                </a:solidFill>
                <a:latin typeface="Times New Roman" panose="02020603050405020304" pitchFamily="18" charset="0"/>
                <a:cs typeface="Times New Roman" panose="02020603050405020304" pitchFamily="18" charset="0"/>
              </a:rPr>
              <a:t>) thu được SO</a:t>
            </a:r>
            <a:r>
              <a:rPr lang="vi-VN" sz="2400" baseline="-25000" dirty="0">
                <a:solidFill>
                  <a:schemeClr val="tx1"/>
                </a:solidFill>
                <a:latin typeface="Times New Roman" panose="02020603050405020304" pitchFamily="18" charset="0"/>
                <a:cs typeface="Times New Roman" panose="02020603050405020304" pitchFamily="18" charset="0"/>
              </a:rPr>
              <a:t>2</a:t>
            </a:r>
            <a:r>
              <a:rPr lang="vi-VN" sz="2400" dirty="0">
                <a:solidFill>
                  <a:schemeClr val="tx1"/>
                </a:solidFill>
                <a:latin typeface="Times New Roman" panose="02020603050405020304" pitchFamily="18" charset="0"/>
                <a:cs typeface="Times New Roman" panose="02020603050405020304" pitchFamily="18" charset="0"/>
              </a:rPr>
              <a:t> </a:t>
            </a:r>
          </a:p>
          <a:p>
            <a:r>
              <a:rPr lang="en-US" sz="2400" dirty="0">
                <a:solidFill>
                  <a:schemeClr val="tx1"/>
                </a:solidFill>
                <a:latin typeface="Times New Roman" panose="02020603050405020304" pitchFamily="18" charset="0"/>
                <a:cs typeface="Times New Roman" panose="02020603050405020304" pitchFamily="18" charset="0"/>
              </a:rPr>
              <a:t> 4FeS</a:t>
            </a:r>
            <a:r>
              <a:rPr lang="en-US" sz="2400" baseline="-25000" dirty="0">
                <a:solidFill>
                  <a:schemeClr val="tx1"/>
                </a:solidFill>
                <a:latin typeface="Times New Roman" panose="02020603050405020304" pitchFamily="18" charset="0"/>
                <a:cs typeface="Times New Roman" panose="02020603050405020304" pitchFamily="18" charset="0"/>
              </a:rPr>
              <a:t>2</a:t>
            </a:r>
            <a:r>
              <a:rPr lang="en-US" sz="2400" dirty="0">
                <a:solidFill>
                  <a:schemeClr val="tx1"/>
                </a:solidFill>
                <a:latin typeface="Times New Roman" panose="02020603050405020304" pitchFamily="18" charset="0"/>
                <a:cs typeface="Times New Roman" panose="02020603050405020304" pitchFamily="18" charset="0"/>
              </a:rPr>
              <a:t>  + 11O</a:t>
            </a:r>
            <a:r>
              <a:rPr lang="en-US" sz="2400" baseline="-25000" dirty="0">
                <a:solidFill>
                  <a:schemeClr val="tx1"/>
                </a:solidFill>
                <a:latin typeface="Times New Roman" panose="02020603050405020304" pitchFamily="18" charset="0"/>
                <a:cs typeface="Times New Roman" panose="02020603050405020304" pitchFamily="18" charset="0"/>
              </a:rPr>
              <a:t>2</a:t>
            </a:r>
            <a:r>
              <a:rPr lang="en-US" sz="2400" dirty="0">
                <a:solidFill>
                  <a:schemeClr val="tx1"/>
                </a:solidFill>
                <a:latin typeface="Times New Roman" panose="02020603050405020304" pitchFamily="18" charset="0"/>
                <a:cs typeface="Times New Roman" panose="02020603050405020304" pitchFamily="18" charset="0"/>
              </a:rPr>
              <a:t>→ 2Fe</a:t>
            </a:r>
            <a:r>
              <a:rPr lang="en-US" sz="2400" baseline="-25000" dirty="0">
                <a:solidFill>
                  <a:schemeClr val="tx1"/>
                </a:solidFill>
                <a:latin typeface="Times New Roman" panose="02020603050405020304" pitchFamily="18" charset="0"/>
                <a:cs typeface="Times New Roman" panose="02020603050405020304" pitchFamily="18" charset="0"/>
              </a:rPr>
              <a:t>2</a:t>
            </a:r>
            <a:r>
              <a:rPr lang="en-US" sz="2400" dirty="0">
                <a:solidFill>
                  <a:schemeClr val="tx1"/>
                </a:solidFill>
                <a:latin typeface="Times New Roman" panose="02020603050405020304" pitchFamily="18" charset="0"/>
                <a:cs typeface="Times New Roman" panose="02020603050405020304" pitchFamily="18" charset="0"/>
              </a:rPr>
              <a:t>O</a:t>
            </a:r>
            <a:r>
              <a:rPr lang="en-US" sz="2400" baseline="-25000" dirty="0">
                <a:solidFill>
                  <a:schemeClr val="tx1"/>
                </a:solidFill>
                <a:latin typeface="Times New Roman" panose="02020603050405020304" pitchFamily="18" charset="0"/>
                <a:cs typeface="Times New Roman" panose="02020603050405020304" pitchFamily="18" charset="0"/>
              </a:rPr>
              <a:t>3</a:t>
            </a:r>
            <a:r>
              <a:rPr lang="en-US" sz="2400" dirty="0">
                <a:solidFill>
                  <a:schemeClr val="tx1"/>
                </a:solidFill>
                <a:latin typeface="Times New Roman" panose="02020603050405020304" pitchFamily="18" charset="0"/>
                <a:cs typeface="Times New Roman" panose="02020603050405020304" pitchFamily="18" charset="0"/>
              </a:rPr>
              <a:t>  +8SO</a:t>
            </a:r>
            <a:r>
              <a:rPr lang="en-US" sz="2400" baseline="-25000" dirty="0">
                <a:solidFill>
                  <a:schemeClr val="tx1"/>
                </a:solidFill>
                <a:latin typeface="Times New Roman" panose="02020603050405020304" pitchFamily="18" charset="0"/>
                <a:cs typeface="Times New Roman" panose="02020603050405020304" pitchFamily="18" charset="0"/>
              </a:rPr>
              <a:t>2</a:t>
            </a:r>
          </a:p>
        </p:txBody>
      </p:sp>
      <p:sp>
        <p:nvSpPr>
          <p:cNvPr id="13" name="Thought Bubble: Cloud 12"/>
          <p:cNvSpPr/>
          <p:nvPr/>
        </p:nvSpPr>
        <p:spPr>
          <a:xfrm>
            <a:off x="4597400" y="1733550"/>
            <a:ext cx="5855335" cy="2225040"/>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err="1">
                <a:solidFill>
                  <a:schemeClr val="tx1"/>
                </a:solidFill>
                <a:latin typeface="Times New Roman" panose="02020603050405020304" pitchFamily="18" charset="0"/>
                <a:cs typeface="Times New Roman" panose="02020603050405020304" pitchFamily="18" charset="0"/>
              </a:rPr>
              <a:t>Nguyên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liệu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sản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xuất</a:t>
            </a:r>
            <a:r>
              <a:rPr lang="en-US" sz="2800" dirty="0">
                <a:solidFill>
                  <a:schemeClr val="tx1"/>
                </a:solidFill>
                <a:latin typeface="Times New Roman" panose="02020603050405020304" pitchFamily="18" charset="0"/>
                <a:cs typeface="Times New Roman" panose="02020603050405020304" pitchFamily="18" charset="0"/>
              </a:rPr>
              <a:t> SO</a:t>
            </a:r>
            <a:r>
              <a:rPr lang="en-US" sz="2800" baseline="-25000" dirty="0">
                <a:solidFill>
                  <a:schemeClr val="tx1"/>
                </a:solidFill>
                <a:latin typeface="Times New Roman" panose="02020603050405020304" pitchFamily="18" charset="0"/>
                <a:cs typeface="Times New Roman" panose="02020603050405020304" pitchFamily="18" charset="0"/>
              </a:rPr>
              <a:t>2</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trong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công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nghiệp</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gì</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Vì</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sao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phải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dùng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nguồn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nguyên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liệu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đó?</a:t>
            </a:r>
            <a:r>
              <a:rPr lang="en-US" sz="2800" dirty="0">
                <a:solidFill>
                  <a:schemeClr val="tx1"/>
                </a:solidFill>
                <a:latin typeface="Times New Roman" panose="02020603050405020304" pitchFamily="18" charset="0"/>
                <a:cs typeface="Times New Roman" panose="02020603050405020304" pitchFamily="18"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anim calcmode="discrete" valueType="clr">
                                      <p:cBhvr override="childStyle">
                                        <p:cTn id="7"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
                                        </p:tgtEl>
                                        <p:attrNameLst>
                                          <p:attrName>fillcolor</p:attrName>
                                        </p:attrNameLst>
                                      </p:cBhvr>
                                      <p:tavLst>
                                        <p:tav tm="0">
                                          <p:val>
                                            <p:clrVal>
                                              <a:schemeClr val="accent2"/>
                                            </p:clrVal>
                                          </p:val>
                                        </p:tav>
                                        <p:tav tm="50000">
                                          <p:val>
                                            <p:clrVal>
                                              <a:schemeClr val="hlink"/>
                                            </p:clrVal>
                                          </p:val>
                                        </p:tav>
                                      </p:tavLst>
                                    </p:anim>
                                    <p:set>
                                      <p:cBhvr>
                                        <p:cTn id="9" dur="80"/>
                                        <p:tgtEl>
                                          <p:spTgt spid="4"/>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heel(1)">
                                      <p:cBhvr>
                                        <p:cTn id="14" dur="20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8" presetClass="entr" presetSubtype="12"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strips(downLeft)">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27" presetClass="entr" presetSubtype="0" fill="hold" grpId="0" nodeType="clickEffect">
                                  <p:stCondLst>
                                    <p:cond delay="0"/>
                                  </p:stCondLst>
                                  <p:iterate type="lt">
                                    <p:tmPct val="50000"/>
                                  </p:iterate>
                                  <p:childTnLst>
                                    <p:set>
                                      <p:cBhvr>
                                        <p:cTn id="23" dur="1" fill="hold">
                                          <p:stCondLst>
                                            <p:cond delay="0"/>
                                          </p:stCondLst>
                                        </p:cTn>
                                        <p:tgtEl>
                                          <p:spTgt spid="12"/>
                                        </p:tgtEl>
                                        <p:attrNameLst>
                                          <p:attrName>style.visibility</p:attrName>
                                        </p:attrNameLst>
                                      </p:cBhvr>
                                      <p:to>
                                        <p:strVal val="visible"/>
                                      </p:to>
                                    </p:set>
                                    <p:anim calcmode="discrete" valueType="clr">
                                      <p:cBhvr override="childStyle">
                                        <p:cTn id="24" dur="80"/>
                                        <p:tgtEl>
                                          <p:spTgt spid="12"/>
                                        </p:tgtEl>
                                        <p:attrNameLst>
                                          <p:attrName>style.color</p:attrName>
                                        </p:attrNameLst>
                                      </p:cBhvr>
                                      <p:tavLst>
                                        <p:tav tm="0">
                                          <p:val>
                                            <p:clrVal>
                                              <a:schemeClr val="accent2"/>
                                            </p:clrVal>
                                          </p:val>
                                        </p:tav>
                                        <p:tav tm="50000">
                                          <p:val>
                                            <p:clrVal>
                                              <a:schemeClr val="hlink"/>
                                            </p:clrVal>
                                          </p:val>
                                        </p:tav>
                                      </p:tavLst>
                                    </p:anim>
                                    <p:anim calcmode="discrete" valueType="clr">
                                      <p:cBhvr>
                                        <p:cTn id="25" dur="80"/>
                                        <p:tgtEl>
                                          <p:spTgt spid="12"/>
                                        </p:tgtEl>
                                        <p:attrNameLst>
                                          <p:attrName>fillcolor</p:attrName>
                                        </p:attrNameLst>
                                      </p:cBhvr>
                                      <p:tavLst>
                                        <p:tav tm="0">
                                          <p:val>
                                            <p:clrVal>
                                              <a:schemeClr val="accent2"/>
                                            </p:clrVal>
                                          </p:val>
                                        </p:tav>
                                        <p:tav tm="50000">
                                          <p:val>
                                            <p:clrVal>
                                              <a:schemeClr val="hlink"/>
                                            </p:clrVal>
                                          </p:val>
                                        </p:tav>
                                      </p:tavLst>
                                    </p:anim>
                                    <p:set>
                                      <p:cBhvr>
                                        <p:cTn id="26" dur="80"/>
                                        <p:tgtEl>
                                          <p:spTgt spid="1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4" grpId="1"/>
      <p:bldP spid="12" grpId="0" animBg="1"/>
      <p:bldP spid="12" grpId="1" animBg="1"/>
      <p:bldP spid="13" grpId="0" bldLvl="0" animBg="1"/>
      <p:bldP spid="13"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79805" y="1497330"/>
            <a:ext cx="7559675" cy="1852295"/>
          </a:xfrm>
        </p:spPr>
        <p:style>
          <a:lnRef idx="2">
            <a:schemeClr val="accent4">
              <a:shade val="50000"/>
            </a:schemeClr>
          </a:lnRef>
          <a:fillRef idx="1">
            <a:schemeClr val="accent4"/>
          </a:fillRef>
          <a:effectRef idx="0">
            <a:schemeClr val="accent4"/>
          </a:effectRef>
          <a:fontRef idx="minor">
            <a:schemeClr val="lt1"/>
          </a:fontRef>
        </p:style>
        <p:txBody>
          <a:bodyPr/>
          <a:lstStyle/>
          <a:p>
            <a:pPr marL="0" indent="0" algn="ctr">
              <a:buNone/>
            </a:pPr>
            <a:r>
              <a:rPr lang="vi-VN" sz="2800" b="1" i="1" dirty="0">
                <a:solidFill>
                  <a:srgbClr val="FFFF00"/>
                </a:solidFill>
                <a:latin typeface="Times New Roman" panose="02020603050405020304" pitchFamily="18" charset="0"/>
                <a:cs typeface="Times New Roman" panose="02020603050405020304" pitchFamily="18" charset="0"/>
              </a:rPr>
              <a:t> </a:t>
            </a:r>
            <a:r>
              <a:rPr lang="vi-VN" sz="3200" b="1" dirty="0">
                <a:solidFill>
                  <a:srgbClr val="FFFF00"/>
                </a:solidFill>
                <a:latin typeface="Times New Roman" panose="02020603050405020304" pitchFamily="18" charset="0"/>
                <a:cs typeface="Times New Roman" panose="02020603050405020304" pitchFamily="18" charset="0"/>
              </a:rPr>
              <a:t>HS làm  bài tập</a:t>
            </a:r>
            <a:r>
              <a:rPr lang="en-US" altLang="vi-VN" sz="3200" b="1" dirty="0">
                <a:solidFill>
                  <a:srgbClr val="FFFF00"/>
                </a:solidFill>
                <a:latin typeface="Times New Roman" panose="02020603050405020304" pitchFamily="18" charset="0"/>
                <a:cs typeface="Times New Roman" panose="02020603050405020304" pitchFamily="18" charset="0"/>
              </a:rPr>
              <a:t> SGK</a:t>
            </a:r>
            <a:r>
              <a:rPr lang="vi-VN" sz="3200" b="1" dirty="0">
                <a:solidFill>
                  <a:srgbClr val="FFFF00"/>
                </a:solidFill>
                <a:latin typeface="Times New Roman" panose="02020603050405020304" pitchFamily="18" charset="0"/>
                <a:cs typeface="Times New Roman" panose="02020603050405020304" pitchFamily="18" charset="0"/>
              </a:rPr>
              <a:t> và chuẩn bị bài </a:t>
            </a:r>
            <a:r>
              <a:rPr lang="en-US" altLang="vi-VN" sz="3200" b="1" dirty="0">
                <a:solidFill>
                  <a:srgbClr val="FFFF00"/>
                </a:solidFill>
                <a:latin typeface="Times New Roman" panose="02020603050405020304" pitchFamily="18" charset="0"/>
                <a:cs typeface="Times New Roman" panose="02020603050405020304" pitchFamily="18" charset="0"/>
              </a:rPr>
              <a:t>3:      </a:t>
            </a:r>
          </a:p>
          <a:p>
            <a:pPr marL="0" indent="0" algn="ctr">
              <a:buNone/>
            </a:pPr>
            <a:r>
              <a:rPr lang="en-US" altLang="vi-VN" sz="3200" b="1" dirty="0">
                <a:solidFill>
                  <a:srgbClr val="FFFF00"/>
                </a:solidFill>
                <a:latin typeface="Times New Roman" panose="02020603050405020304" pitchFamily="18" charset="0"/>
                <a:cs typeface="Times New Roman" panose="02020603050405020304" pitchFamily="18" charset="0"/>
              </a:rPr>
              <a:t>      Tính chất hóa học của axit</a:t>
            </a:r>
            <a:r>
              <a:rPr lang="en-US" sz="3200" dirty="0">
                <a:solidFill>
                  <a:srgbClr val="FFFF00"/>
                </a:solidFill>
                <a:latin typeface="Times New Roman" panose="02020603050405020304" pitchFamily="18" charset="0"/>
                <a:cs typeface="Times New Roman" panose="02020603050405020304" pitchFamily="18" charset="0"/>
              </a:rPr>
              <a:t> </a:t>
            </a:r>
            <a:endParaRPr lang="en-US" sz="3200" b="1" dirty="0">
              <a:solidFill>
                <a:srgbClr val="FFFF00"/>
              </a:solidFill>
              <a:latin typeface="Times New Roman" panose="02020603050405020304" pitchFamily="18" charset="0"/>
              <a:cs typeface="Times New Roman" panose="02020603050405020304" pitchFamily="18" charset="0"/>
            </a:endParaRPr>
          </a:p>
        </p:txBody>
      </p:sp>
      <p:sp>
        <p:nvSpPr>
          <p:cNvPr id="5" name="Title 1"/>
          <p:cNvSpPr>
            <a:spLocks noGrp="1"/>
          </p:cNvSpPr>
          <p:nvPr>
            <p:ph type="title"/>
          </p:nvPr>
        </p:nvSpPr>
        <p:spPr>
          <a:xfrm>
            <a:off x="1769110" y="534035"/>
            <a:ext cx="7169150" cy="732155"/>
          </a:xfrm>
        </p:spPr>
        <p:txBody>
          <a:bodyPr>
            <a:normAutofit/>
          </a:bodyPr>
          <a:lstStyle/>
          <a:p>
            <a:r>
              <a:rPr lang="en-US" b="1" dirty="0">
                <a:solidFill>
                  <a:srgbClr val="00B050"/>
                </a:solidFill>
              </a:rPr>
              <a:t>HƯỚNG DẪN BÀI TẬP VỀ NHÀ</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545" y="609600"/>
            <a:ext cx="8596630" cy="824865"/>
          </a:xfrm>
        </p:spPr>
        <p:txBody>
          <a:bodyPr/>
          <a:lstStyle/>
          <a:p>
            <a:pPr algn="ctr"/>
            <a:r>
              <a:rPr lang="en-US" sz="3200" dirty="0">
                <a:solidFill>
                  <a:schemeClr val="tx1"/>
                </a:solidFill>
              </a:rPr>
              <a:t>BÀI 2  </a:t>
            </a:r>
            <a:r>
              <a:rPr lang="en-US" b="1" dirty="0">
                <a:solidFill>
                  <a:srgbClr val="FF0000"/>
                </a:solidFill>
              </a:rPr>
              <a:t>MỘT SỐ OXIT  QUAN TRỌNG</a:t>
            </a:r>
          </a:p>
        </p:txBody>
      </p:sp>
      <p:sp>
        <p:nvSpPr>
          <p:cNvPr id="3" name="Content Placeholder 2"/>
          <p:cNvSpPr>
            <a:spLocks noGrp="1"/>
          </p:cNvSpPr>
          <p:nvPr>
            <p:ph idx="1"/>
          </p:nvPr>
        </p:nvSpPr>
        <p:spPr>
          <a:xfrm>
            <a:off x="1887855" y="2753360"/>
            <a:ext cx="5916930" cy="2077720"/>
          </a:xfrm>
        </p:spPr>
        <p:style>
          <a:lnRef idx="1">
            <a:schemeClr val="accent3"/>
          </a:lnRef>
          <a:fillRef idx="2">
            <a:schemeClr val="accent3"/>
          </a:fillRef>
          <a:effectRef idx="1">
            <a:schemeClr val="accent3"/>
          </a:effectRef>
          <a:fontRef idx="minor">
            <a:schemeClr val="dk1"/>
          </a:fontRef>
        </p:style>
        <p:txBody>
          <a:bodyPr/>
          <a:lstStyle/>
          <a:p>
            <a:r>
              <a:rPr lang="en-US" sz="2800" b="1" i="1" dirty="0">
                <a:latin typeface="Times New Roman" panose="02020603050405020304" pitchFamily="18" charset="0"/>
                <a:cs typeface="Times New Roman" panose="02020603050405020304" pitchFamily="18" charset="0"/>
              </a:rPr>
              <a:t>CTHH: </a:t>
            </a:r>
            <a:r>
              <a:rPr lang="en-US" sz="2800" b="1" i="1" dirty="0" err="1">
                <a:latin typeface="Times New Roman" panose="02020603050405020304" pitchFamily="18" charset="0"/>
                <a:cs typeface="Times New Roman" panose="02020603050405020304" pitchFamily="18" charset="0"/>
              </a:rPr>
              <a:t>CaO</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vôi</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sống</a:t>
            </a:r>
            <a:r>
              <a:rPr lang="en-US" sz="2800" b="1" i="1" dirty="0">
                <a:latin typeface="Times New Roman" panose="02020603050405020304" pitchFamily="18" charset="0"/>
                <a:cs typeface="Times New Roman" panose="02020603050405020304" pitchFamily="18" charset="0"/>
              </a:rPr>
              <a:t>)</a:t>
            </a:r>
          </a:p>
          <a:p>
            <a:r>
              <a:rPr lang="en-US" sz="2800" b="1" i="1" dirty="0">
                <a:latin typeface="Times New Roman" panose="02020603050405020304" pitchFamily="18" charset="0"/>
                <a:cs typeface="Times New Roman" panose="02020603050405020304" pitchFamily="18" charset="0"/>
              </a:rPr>
              <a:t>PTK = 56</a:t>
            </a:r>
          </a:p>
          <a:p>
            <a:r>
              <a:rPr lang="fr-FR" sz="2800" b="1" i="1" dirty="0" err="1">
                <a:latin typeface="Times New Roman" panose="02020603050405020304" pitchFamily="18" charset="0"/>
                <a:cs typeface="Times New Roman" panose="02020603050405020304" pitchFamily="18" charset="0"/>
              </a:rPr>
              <a:t>Canxioxit</a:t>
            </a:r>
            <a:r>
              <a:rPr lang="fr-FR" sz="2800" b="1" i="1" dirty="0">
                <a:latin typeface="Times New Roman" panose="02020603050405020304" pitchFamily="18" charset="0"/>
                <a:cs typeface="Times New Roman" panose="02020603050405020304" pitchFamily="18" charset="0"/>
              </a:rPr>
              <a:t> là </a:t>
            </a:r>
            <a:r>
              <a:rPr lang="fr-FR" sz="2800" b="1" i="1" dirty="0" err="1">
                <a:latin typeface="Times New Roman" panose="02020603050405020304" pitchFamily="18" charset="0"/>
                <a:cs typeface="Times New Roman" panose="02020603050405020304" pitchFamily="18" charset="0"/>
              </a:rPr>
              <a:t>oxit</a:t>
            </a:r>
            <a:r>
              <a:rPr lang="fr-FR" sz="2800" b="1" i="1" dirty="0">
                <a:latin typeface="Times New Roman" panose="02020603050405020304" pitchFamily="18" charset="0"/>
                <a:cs typeface="Times New Roman" panose="02020603050405020304" pitchFamily="18" charset="0"/>
              </a:rPr>
              <a:t> </a:t>
            </a:r>
            <a:r>
              <a:rPr lang="fr-FR" sz="2800" b="1" i="1" dirty="0" err="1">
                <a:latin typeface="Times New Roman" panose="02020603050405020304" pitchFamily="18" charset="0"/>
                <a:cs typeface="Times New Roman" panose="02020603050405020304" pitchFamily="18" charset="0"/>
              </a:rPr>
              <a:t>bazơ</a:t>
            </a:r>
            <a:endParaRPr lang="fr-FR" sz="2800" b="1" i="1" dirty="0">
              <a:latin typeface="Times New Roman" panose="02020603050405020304" pitchFamily="18" charset="0"/>
              <a:cs typeface="Times New Roman" panose="02020603050405020304" pitchFamily="18" charset="0"/>
            </a:endParaRPr>
          </a:p>
          <a:p>
            <a:endParaRPr lang="en-US" dirty="0"/>
          </a:p>
        </p:txBody>
      </p:sp>
      <p:sp>
        <p:nvSpPr>
          <p:cNvPr id="4" name="Rectangle: Rounded Corners 3"/>
          <p:cNvSpPr/>
          <p:nvPr/>
        </p:nvSpPr>
        <p:spPr>
          <a:xfrm>
            <a:off x="677545" y="1762760"/>
            <a:ext cx="2658110" cy="66230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70C0"/>
                </a:solidFill>
                <a:latin typeface="Bernard MT Condensed" panose="02050806060905020404" charset="0"/>
                <a:cs typeface="Bernard MT Condensed" panose="02050806060905020404" charset="0"/>
              </a:rPr>
              <a:t>A. CANXI OXIT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 presetClass="entr" presetSubtype="16" fill="hold" grpId="1"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ox(in)">
                                      <p:cBhvr>
                                        <p:cTn id="14" dur="20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0"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edge">
                                      <p:cBhvr>
                                        <p:cTn id="19" dur="20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4" presetClass="entr" presetSubtype="16" fill="hold" grpId="0" nodeType="clickEffect">
                                  <p:stCondLst>
                                    <p:cond delay="0"/>
                                  </p:stCondLst>
                                  <p:childTnLst>
                                    <p:set>
                                      <p:cBhvr>
                                        <p:cTn id="23" dur="1" fill="hold">
                                          <p:stCondLst>
                                            <p:cond delay="0"/>
                                          </p:stCondLst>
                                        </p:cTn>
                                        <p:tgtEl>
                                          <p:spTgt spid="3">
                                            <p:bg/>
                                          </p:spTgt>
                                        </p:tgtEl>
                                        <p:attrNameLst>
                                          <p:attrName>style.visibility</p:attrName>
                                        </p:attrNameLst>
                                      </p:cBhvr>
                                      <p:to>
                                        <p:strVal val="visible"/>
                                      </p:to>
                                    </p:set>
                                    <p:animEffect transition="in" filter="box(in)">
                                      <p:cBhvr>
                                        <p:cTn id="24" dur="2000"/>
                                        <p:tgtEl>
                                          <p:spTgt spid="3">
                                            <p:bg/>
                                          </p:spTgt>
                                        </p:tgtEl>
                                      </p:cBhvr>
                                    </p:animEffect>
                                  </p:childTnLst>
                                </p:cTn>
                              </p:par>
                            </p:childTnLst>
                          </p:cTn>
                        </p:par>
                      </p:childTnLst>
                    </p:cTn>
                  </p:par>
                  <p:par>
                    <p:cTn id="25" fill="hold">
                      <p:stCondLst>
                        <p:cond delay="indefinite"/>
                      </p:stCondLst>
                      <p:childTnLst>
                        <p:par>
                          <p:cTn id="26" fill="hold">
                            <p:stCondLst>
                              <p:cond delay="0"/>
                            </p:stCondLst>
                            <p:childTnLst>
                              <p:par>
                                <p:cTn id="27" presetID="4" presetClass="entr" presetSubtype="16" fill="hold" grpId="0" nodeType="clickEffect">
                                  <p:stCondLst>
                                    <p:cond delay="0"/>
                                  </p:stCondLst>
                                  <p:childTnLst>
                                    <p:set>
                                      <p:cBhvr>
                                        <p:cTn id="28" dur="1" fill="hold">
                                          <p:stCondLst>
                                            <p:cond delay="0"/>
                                          </p:stCondLst>
                                        </p:cTn>
                                        <p:tgtEl>
                                          <p:spTgt spid="3">
                                            <p:txEl>
                                              <p:pRg st="0" end="0"/>
                                            </p:txEl>
                                          </p:spTgt>
                                        </p:tgtEl>
                                        <p:attrNameLst>
                                          <p:attrName>style.visibility</p:attrName>
                                        </p:attrNameLst>
                                      </p:cBhvr>
                                      <p:to>
                                        <p:strVal val="visible"/>
                                      </p:to>
                                    </p:set>
                                    <p:animEffect transition="in" filter="box(in)">
                                      <p:cBhvr>
                                        <p:cTn id="29" dur="2000"/>
                                        <p:tgtEl>
                                          <p:spTgt spid="3">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4" presetClass="entr" presetSubtype="16" fill="hold" grpId="0" nodeType="clickEffect">
                                  <p:stCondLst>
                                    <p:cond delay="0"/>
                                  </p:stCondLst>
                                  <p:childTnLst>
                                    <p:set>
                                      <p:cBhvr>
                                        <p:cTn id="33" dur="1" fill="hold">
                                          <p:stCondLst>
                                            <p:cond delay="0"/>
                                          </p:stCondLst>
                                        </p:cTn>
                                        <p:tgtEl>
                                          <p:spTgt spid="3">
                                            <p:txEl>
                                              <p:pRg st="1" end="1"/>
                                            </p:txEl>
                                          </p:spTgt>
                                        </p:tgtEl>
                                        <p:attrNameLst>
                                          <p:attrName>style.visibility</p:attrName>
                                        </p:attrNameLst>
                                      </p:cBhvr>
                                      <p:to>
                                        <p:strVal val="visible"/>
                                      </p:to>
                                    </p:set>
                                    <p:animEffect transition="in" filter="box(in)">
                                      <p:cBhvr>
                                        <p:cTn id="34" dur="2000"/>
                                        <p:tgtEl>
                                          <p:spTgt spid="3">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4" presetClass="entr" presetSubtype="16" fill="hold" grpId="0" nodeType="clickEffect">
                                  <p:stCondLst>
                                    <p:cond delay="0"/>
                                  </p:stCondLst>
                                  <p:childTnLst>
                                    <p:set>
                                      <p:cBhvr>
                                        <p:cTn id="38" dur="1" fill="hold">
                                          <p:stCondLst>
                                            <p:cond delay="0"/>
                                          </p:stCondLst>
                                        </p:cTn>
                                        <p:tgtEl>
                                          <p:spTgt spid="3">
                                            <p:txEl>
                                              <p:pRg st="2" end="2"/>
                                            </p:txEl>
                                          </p:spTgt>
                                        </p:tgtEl>
                                        <p:attrNameLst>
                                          <p:attrName>style.visibility</p:attrName>
                                        </p:attrNameLst>
                                      </p:cBhvr>
                                      <p:to>
                                        <p:strVal val="visible"/>
                                      </p:to>
                                    </p:set>
                                    <p:animEffect transition="in" filter="box(in)">
                                      <p:cBhvr>
                                        <p:cTn id="39"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2" grpId="2"/>
      <p:bldP spid="3" grpId="0" build="p" animBg="1"/>
      <p:bldP spid="3" grpId="1" build="p" animBg="1"/>
      <p:bldP spid="4" grpId="0" animBg="1"/>
      <p:bldP spid="4"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2580" y="609600"/>
            <a:ext cx="8475345" cy="834390"/>
          </a:xfrm>
        </p:spPr>
        <p:txBody>
          <a:bodyPr/>
          <a:lstStyle/>
          <a:p>
            <a:r>
              <a:rPr lang="en-US" b="1" dirty="0">
                <a:solidFill>
                  <a:srgbClr val="0070C0"/>
                </a:solidFill>
              </a:rPr>
              <a:t>I.</a:t>
            </a:r>
            <a:r>
              <a:rPr lang="en-US" dirty="0">
                <a:solidFill>
                  <a:srgbClr val="0070C0"/>
                </a:solidFill>
              </a:rPr>
              <a:t> </a:t>
            </a:r>
            <a:r>
              <a:rPr lang="en-US" sz="3200" b="1" dirty="0">
                <a:solidFill>
                  <a:srgbClr val="0070C0"/>
                </a:solidFill>
              </a:rPr>
              <a:t>CANXI OXIT CÓ NHŨNG TÍNH CHẤT NÀO?</a:t>
            </a:r>
          </a:p>
        </p:txBody>
      </p:sp>
      <p:pic>
        <p:nvPicPr>
          <p:cNvPr id="7" name="Nước tác dụng với CanxiOxit">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837872" y="2889250"/>
            <a:ext cx="5578130" cy="2984500"/>
          </a:xfrm>
        </p:spPr>
      </p:pic>
      <p:sp>
        <p:nvSpPr>
          <p:cNvPr id="4" name="Flowchart: Process 3"/>
          <p:cNvSpPr/>
          <p:nvPr/>
        </p:nvSpPr>
        <p:spPr>
          <a:xfrm>
            <a:off x="808355" y="1311910"/>
            <a:ext cx="9512300" cy="1002030"/>
          </a:xfrm>
          <a:prstGeom prst="flowChartProcess">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 </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Chất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rắn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màu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trắng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nóng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chảy</a:t>
            </a:r>
            <a:r>
              <a:rPr lang="en-US" sz="2800" dirty="0">
                <a:solidFill>
                  <a:schemeClr val="tx1"/>
                </a:solidFill>
                <a:latin typeface="Times New Roman" panose="02020603050405020304" pitchFamily="18" charset="0"/>
                <a:cs typeface="Times New Roman" panose="02020603050405020304" pitchFamily="18" charset="0"/>
              </a:rPr>
              <a:t> ở </a:t>
            </a:r>
            <a:r>
              <a:rPr lang="en-US" sz="2800" dirty="0" err="1">
                <a:solidFill>
                  <a:schemeClr val="tx1"/>
                </a:solidFill>
                <a:latin typeface="Times New Roman" panose="02020603050405020304" pitchFamily="18" charset="0"/>
                <a:cs typeface="Times New Roman" panose="02020603050405020304" pitchFamily="18" charset="0"/>
              </a:rPr>
              <a:t>nhiệt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độ</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rất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cao</a:t>
            </a:r>
            <a:r>
              <a:rPr lang="en-US" sz="2800" dirty="0">
                <a:solidFill>
                  <a:schemeClr val="tx1"/>
                </a:solidFill>
                <a:latin typeface="Times New Roman" panose="02020603050405020304" pitchFamily="18" charset="0"/>
                <a:cs typeface="Times New Roman" panose="02020603050405020304" pitchFamily="18" charset="0"/>
              </a:rPr>
              <a:t> (2585</a:t>
            </a:r>
            <a:r>
              <a:rPr lang="en-US" sz="2800" baseline="30000" dirty="0">
                <a:solidFill>
                  <a:schemeClr val="tx1"/>
                </a:solidFill>
                <a:latin typeface="Times New Roman" panose="02020603050405020304" pitchFamily="18" charset="0"/>
                <a:cs typeface="Times New Roman" panose="02020603050405020304" pitchFamily="18" charset="0"/>
              </a:rPr>
              <a:t>0</a:t>
            </a:r>
            <a:r>
              <a:rPr lang="en-US" sz="2800" dirty="0">
                <a:solidFill>
                  <a:schemeClr val="tx1"/>
                </a:solidFill>
                <a:latin typeface="Times New Roman" panose="02020603050405020304" pitchFamily="18" charset="0"/>
                <a:cs typeface="Times New Roman" panose="02020603050405020304" pitchFamily="18" charset="0"/>
              </a:rPr>
              <a:t>C).</a:t>
            </a:r>
          </a:p>
          <a:p>
            <a:r>
              <a:rPr lang="vi-VN" sz="2800" dirty="0">
                <a:solidFill>
                  <a:schemeClr val="tx1"/>
                </a:solidFill>
                <a:latin typeface="Times New Roman" panose="02020603050405020304" pitchFamily="18" charset="0"/>
                <a:cs typeface="Times New Roman" panose="02020603050405020304" pitchFamily="18" charset="0"/>
              </a:rPr>
              <a:t> - Có đủ tính chất một oxit bazơ.</a:t>
            </a:r>
          </a:p>
          <a:p>
            <a:pPr algn="ctr"/>
            <a:endParaRPr lang="en-US" sz="2800" dirty="0">
              <a:latin typeface="Times New Roman" panose="02020603050405020304" pitchFamily="18" charset="0"/>
              <a:cs typeface="Times New Roman" panose="02020603050405020304" pitchFamily="18" charset="0"/>
            </a:endParaRPr>
          </a:p>
        </p:txBody>
      </p:sp>
      <p:sp>
        <p:nvSpPr>
          <p:cNvPr id="8" name="Flowchart: Process 7"/>
          <p:cNvSpPr/>
          <p:nvPr/>
        </p:nvSpPr>
        <p:spPr>
          <a:xfrm>
            <a:off x="247015" y="2835910"/>
            <a:ext cx="5278120" cy="2556510"/>
          </a:xfrm>
          <a:prstGeom prst="flowChartProcess">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err="1">
                <a:solidFill>
                  <a:schemeClr val="tx1"/>
                </a:solidFill>
                <a:latin typeface="Times New Roman" panose="02020603050405020304" pitchFamily="18" charset="0"/>
                <a:cs typeface="Times New Roman" panose="02020603050405020304" pitchFamily="18" charset="0"/>
              </a:rPr>
              <a:t>Thí</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nghiệm</a:t>
            </a:r>
            <a:r>
              <a:rPr lang="en-US" sz="2800" dirty="0">
                <a:solidFill>
                  <a:schemeClr val="tx1"/>
                </a:solidFill>
                <a:latin typeface="Times New Roman" panose="02020603050405020304" pitchFamily="18" charset="0"/>
                <a:cs typeface="Times New Roman" panose="02020603050405020304" pitchFamily="18" charset="0"/>
              </a:rPr>
              <a:t>: SGK H1.2 </a:t>
            </a:r>
          </a:p>
          <a:p>
            <a:r>
              <a:rPr lang="en-US" sz="2800" dirty="0">
                <a:solidFill>
                  <a:schemeClr val="tx1"/>
                </a:solidFill>
                <a:latin typeface="Times New Roman" panose="02020603050405020304" pitchFamily="18" charset="0"/>
                <a:cs typeface="Times New Roman" panose="02020603050405020304" pitchFamily="18" charset="0"/>
              </a:rPr>
              <a:t>PTHH </a:t>
            </a:r>
          </a:p>
          <a:p>
            <a:r>
              <a:rPr lang="pt-BR" sz="2800" dirty="0">
                <a:solidFill>
                  <a:schemeClr val="tx1"/>
                </a:solidFill>
                <a:latin typeface="Times New Roman" panose="02020603050405020304" pitchFamily="18" charset="0"/>
                <a:cs typeface="Times New Roman" panose="02020603050405020304" pitchFamily="18" charset="0"/>
              </a:rPr>
              <a:t>CaO</a:t>
            </a:r>
            <a:r>
              <a:rPr lang="pt-BR" sz="2800" baseline="-25000" dirty="0">
                <a:solidFill>
                  <a:schemeClr val="tx1"/>
                </a:solidFill>
                <a:latin typeface="Times New Roman" panose="02020603050405020304" pitchFamily="18" charset="0"/>
                <a:cs typeface="Times New Roman" panose="02020603050405020304" pitchFamily="18" charset="0"/>
              </a:rPr>
              <a:t>(r)  </a:t>
            </a:r>
            <a:r>
              <a:rPr lang="pt-BR" sz="2800" dirty="0">
                <a:solidFill>
                  <a:schemeClr val="tx1"/>
                </a:solidFill>
                <a:latin typeface="Times New Roman" panose="02020603050405020304" pitchFamily="18" charset="0"/>
                <a:cs typeface="Times New Roman" panose="02020603050405020304" pitchFamily="18" charset="0"/>
              </a:rPr>
              <a:t> +  H</a:t>
            </a:r>
            <a:r>
              <a:rPr lang="pt-BR" sz="2800" baseline="-25000" dirty="0">
                <a:solidFill>
                  <a:schemeClr val="tx1"/>
                </a:solidFill>
                <a:latin typeface="Times New Roman" panose="02020603050405020304" pitchFamily="18" charset="0"/>
                <a:cs typeface="Times New Roman" panose="02020603050405020304" pitchFamily="18" charset="0"/>
              </a:rPr>
              <a:t>2</a:t>
            </a:r>
            <a:r>
              <a:rPr lang="pt-BR" sz="2800" dirty="0">
                <a:solidFill>
                  <a:schemeClr val="tx1"/>
                </a:solidFill>
                <a:latin typeface="Times New Roman" panose="02020603050405020304" pitchFamily="18" charset="0"/>
                <a:cs typeface="Times New Roman" panose="02020603050405020304" pitchFamily="18" charset="0"/>
              </a:rPr>
              <a:t>O</a:t>
            </a:r>
            <a:r>
              <a:rPr lang="pt-BR" sz="2800" baseline="-25000" dirty="0">
                <a:solidFill>
                  <a:schemeClr val="tx1"/>
                </a:solidFill>
                <a:latin typeface="Times New Roman" panose="02020603050405020304" pitchFamily="18" charset="0"/>
                <a:cs typeface="Times New Roman" panose="02020603050405020304" pitchFamily="18" charset="0"/>
              </a:rPr>
              <a:t>(l) </a:t>
            </a:r>
            <a:r>
              <a:rPr lang="pt-BR" sz="2800" dirty="0">
                <a:solidFill>
                  <a:schemeClr val="tx1"/>
                </a:solidFill>
                <a:latin typeface="Times New Roman" panose="02020603050405020304" pitchFamily="18" charset="0"/>
                <a:cs typeface="Times New Roman" panose="02020603050405020304" pitchFamily="18" charset="0"/>
              </a:rPr>
              <a:t> </a:t>
            </a:r>
            <a:r>
              <a:rPr lang="pt-BR" sz="2800" dirty="0">
                <a:solidFill>
                  <a:schemeClr val="tx1"/>
                </a:solidFill>
                <a:latin typeface="Times New Roman" panose="02020603050405020304" pitchFamily="18" charset="0"/>
                <a:cs typeface="Times New Roman" panose="02020603050405020304" pitchFamily="18" charset="0"/>
                <a:sym typeface="Symbol" panose="05050102010706020507" pitchFamily="18" charset="2"/>
              </a:rPr>
              <a:t> Ca(OH)</a:t>
            </a:r>
            <a:r>
              <a:rPr lang="pt-BR" sz="2800" baseline="-25000" dirty="0">
                <a:solidFill>
                  <a:schemeClr val="tx1"/>
                </a:solidFill>
                <a:latin typeface="Times New Roman" panose="02020603050405020304" pitchFamily="18" charset="0"/>
                <a:cs typeface="Times New Roman" panose="02020603050405020304" pitchFamily="18" charset="0"/>
                <a:sym typeface="Symbol" panose="05050102010706020507" pitchFamily="18" charset="2"/>
              </a:rPr>
              <a:t>2</a:t>
            </a:r>
            <a:r>
              <a:rPr lang="pt-BR" sz="2800" dirty="0">
                <a:solidFill>
                  <a:schemeClr val="tx1"/>
                </a:solidFill>
                <a:latin typeface="Times New Roman" panose="02020603050405020304" pitchFamily="18" charset="0"/>
                <a:cs typeface="Times New Roman" panose="02020603050405020304" pitchFamily="18" charset="0"/>
                <a:sym typeface="Symbol" panose="05050102010706020507" pitchFamily="18" charset="2"/>
              </a:rPr>
              <a:t> </a:t>
            </a:r>
            <a:r>
              <a:rPr lang="pt-BR" sz="2800" baseline="-25000" dirty="0">
                <a:solidFill>
                  <a:schemeClr val="tx1"/>
                </a:solidFill>
                <a:latin typeface="Times New Roman" panose="02020603050405020304" pitchFamily="18" charset="0"/>
                <a:cs typeface="Times New Roman" panose="02020603050405020304" pitchFamily="18" charset="0"/>
                <a:sym typeface="Symbol" panose="05050102010706020507" pitchFamily="18" charset="2"/>
              </a:rPr>
              <a:t>(r) </a:t>
            </a:r>
            <a:endParaRPr lang="pt-BR" sz="2800" dirty="0">
              <a:solidFill>
                <a:schemeClr val="tx1"/>
              </a:solidFill>
              <a:latin typeface="Times New Roman" panose="02020603050405020304" pitchFamily="18" charset="0"/>
              <a:cs typeface="Times New Roman" panose="02020603050405020304" pitchFamily="18" charset="0"/>
              <a:sym typeface="Symbol" panose="05050102010706020507" pitchFamily="18" charset="2"/>
            </a:endParaRPr>
          </a:p>
          <a:p>
            <a:r>
              <a:rPr lang="vi-VN" sz="2800" dirty="0">
                <a:solidFill>
                  <a:schemeClr val="tx1"/>
                </a:solidFill>
                <a:latin typeface="Times New Roman" panose="02020603050405020304" pitchFamily="18" charset="0"/>
                <a:cs typeface="Times New Roman" panose="02020603050405020304" pitchFamily="18" charset="0"/>
              </a:rPr>
              <a:t>Ca(OH)</a:t>
            </a:r>
            <a:r>
              <a:rPr lang="vi-VN" sz="2800" baseline="-25000" dirty="0">
                <a:solidFill>
                  <a:schemeClr val="tx1"/>
                </a:solidFill>
                <a:latin typeface="Times New Roman" panose="02020603050405020304" pitchFamily="18" charset="0"/>
                <a:cs typeface="Times New Roman" panose="02020603050405020304" pitchFamily="18" charset="0"/>
              </a:rPr>
              <a:t>2</a:t>
            </a:r>
            <a:r>
              <a:rPr lang="vi-VN" sz="2800" dirty="0">
                <a:solidFill>
                  <a:schemeClr val="tx1"/>
                </a:solidFill>
                <a:latin typeface="Times New Roman" panose="02020603050405020304" pitchFamily="18" charset="0"/>
                <a:cs typeface="Times New Roman" panose="02020603050405020304" pitchFamily="18" charset="0"/>
              </a:rPr>
              <a:t> tan ít trong nước , phần tan tạo thành dung dịch bazơ. </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3" name="Text Box 2"/>
          <p:cNvSpPr txBox="1"/>
          <p:nvPr/>
        </p:nvSpPr>
        <p:spPr>
          <a:xfrm>
            <a:off x="643255" y="2313940"/>
            <a:ext cx="3231515" cy="521970"/>
          </a:xfrm>
          <a:prstGeom prst="rect">
            <a:avLst/>
          </a:prstGeom>
          <a:noFill/>
        </p:spPr>
        <p:txBody>
          <a:bodyPr wrap="none" rtlCol="0" anchor="t">
            <a:spAutoFit/>
          </a:bodyPr>
          <a:lstStyle/>
          <a:p>
            <a:pPr algn="ctr"/>
            <a:r>
              <a:rPr lang="en-US" sz="2800" dirty="0">
                <a:solidFill>
                  <a:srgbClr val="00B0F0"/>
                </a:solidFill>
                <a:latin typeface="Times New Roman" panose="02020603050405020304" pitchFamily="18" charset="0"/>
                <a:cs typeface="Times New Roman" panose="02020603050405020304" pitchFamily="18" charset="0"/>
                <a:sym typeface="+mn-ea"/>
              </a:rPr>
              <a:t>1. </a:t>
            </a:r>
            <a:r>
              <a:rPr lang="en-US" sz="2800" dirty="0" err="1">
                <a:solidFill>
                  <a:srgbClr val="00B0F0"/>
                </a:solidFill>
                <a:latin typeface="Times New Roman" panose="02020603050405020304" pitchFamily="18" charset="0"/>
                <a:cs typeface="Times New Roman" panose="02020603050405020304" pitchFamily="18" charset="0"/>
                <a:sym typeface="+mn-ea"/>
              </a:rPr>
              <a:t>Tác</a:t>
            </a:r>
            <a:r>
              <a:rPr lang="en-US" sz="2800" dirty="0">
                <a:solidFill>
                  <a:srgbClr val="00B0F0"/>
                </a:solidFill>
                <a:latin typeface="Times New Roman" panose="02020603050405020304" pitchFamily="18" charset="0"/>
                <a:cs typeface="Times New Roman" panose="02020603050405020304" pitchFamily="18" charset="0"/>
                <a:sym typeface="+mn-ea"/>
              </a:rPr>
              <a:t> </a:t>
            </a:r>
            <a:r>
              <a:rPr lang="en-US" sz="2800" dirty="0" err="1">
                <a:solidFill>
                  <a:srgbClr val="00B0F0"/>
                </a:solidFill>
                <a:latin typeface="Times New Roman" panose="02020603050405020304" pitchFamily="18" charset="0"/>
                <a:cs typeface="Times New Roman" panose="02020603050405020304" pitchFamily="18" charset="0"/>
                <a:sym typeface="+mn-ea"/>
              </a:rPr>
              <a:t>dụng</a:t>
            </a:r>
            <a:r>
              <a:rPr lang="en-US" sz="2800" dirty="0">
                <a:solidFill>
                  <a:srgbClr val="00B0F0"/>
                </a:solidFill>
                <a:latin typeface="Times New Roman" panose="02020603050405020304" pitchFamily="18" charset="0"/>
                <a:cs typeface="Times New Roman" panose="02020603050405020304" pitchFamily="18" charset="0"/>
                <a:sym typeface="+mn-ea"/>
              </a:rPr>
              <a:t> </a:t>
            </a:r>
            <a:r>
              <a:rPr lang="en-US" sz="2800" dirty="0" err="1">
                <a:solidFill>
                  <a:srgbClr val="00B0F0"/>
                </a:solidFill>
                <a:latin typeface="Times New Roman" panose="02020603050405020304" pitchFamily="18" charset="0"/>
                <a:cs typeface="Times New Roman" panose="02020603050405020304" pitchFamily="18" charset="0"/>
                <a:sym typeface="+mn-ea"/>
              </a:rPr>
              <a:t>với</a:t>
            </a:r>
            <a:r>
              <a:rPr lang="en-US" sz="2800" dirty="0">
                <a:solidFill>
                  <a:srgbClr val="00B0F0"/>
                </a:solidFill>
                <a:latin typeface="Times New Roman" panose="02020603050405020304" pitchFamily="18" charset="0"/>
                <a:cs typeface="Times New Roman" panose="02020603050405020304" pitchFamily="18" charset="0"/>
                <a:sym typeface="+mn-ea"/>
              </a:rPr>
              <a:t> n</a:t>
            </a:r>
            <a:r>
              <a:rPr lang="vi-VN" sz="2800" dirty="0">
                <a:solidFill>
                  <a:srgbClr val="00B0F0"/>
                </a:solidFill>
                <a:latin typeface="Times New Roman" panose="02020603050405020304" pitchFamily="18" charset="0"/>
                <a:cs typeface="Times New Roman" panose="02020603050405020304" pitchFamily="18" charset="0"/>
                <a:sym typeface="+mn-ea"/>
              </a:rPr>
              <a:t>ư</a:t>
            </a:r>
            <a:r>
              <a:rPr lang="en-US" sz="2800" dirty="0" err="1">
                <a:solidFill>
                  <a:srgbClr val="00B0F0"/>
                </a:solidFill>
                <a:latin typeface="Times New Roman" panose="02020603050405020304" pitchFamily="18" charset="0"/>
                <a:cs typeface="Times New Roman" panose="02020603050405020304" pitchFamily="18" charset="0"/>
                <a:sym typeface="+mn-ea"/>
              </a:rPr>
              <a:t>ớc</a:t>
            </a:r>
            <a:endParaRPr lang="en-US" sz="2800" dirty="0">
              <a:solidFill>
                <a:srgbClr val="00B0F0"/>
              </a:solidFill>
              <a:latin typeface="Times New Roman" panose="02020603050405020304" pitchFamily="18" charset="0"/>
              <a:cs typeface="Times New Roman" panose="02020603050405020304" pitchFamily="18"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edge">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3" presetClass="entr" presetSubtype="16"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plus(in)">
                                      <p:cBhvr>
                                        <p:cTn id="17" dur="20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 to="" calcmode="lin" valueType="num">
                                      <p:cBhvr>
                                        <p:cTn id="22" dur="1" fill="hold"/>
                                        <p:tgtEl>
                                          <p:spTgt spid="8">
                                            <p:txEl>
                                              <p:pRg st="0" end="0"/>
                                            </p:txEl>
                                          </p:spTgt>
                                        </p:tgtEl>
                                      </p:cBhvr>
                                    </p:anim>
                                  </p:childTnLst>
                                </p:cTn>
                              </p:par>
                            </p:childTnLst>
                          </p:cTn>
                        </p:par>
                      </p:childTnLst>
                    </p:cTn>
                  </p:par>
                  <p:par>
                    <p:cTn id="23" fill="hold">
                      <p:stCondLst>
                        <p:cond delay="indefinite"/>
                      </p:stCondLst>
                      <p:childTnLst>
                        <p:par>
                          <p:cTn id="24" fill="hold">
                            <p:stCondLst>
                              <p:cond delay="0"/>
                            </p:stCondLst>
                            <p:childTnLst>
                              <p:par>
                                <p:cTn id="25" presetID="20"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edge">
                                      <p:cBhvr>
                                        <p:cTn id="27" dur="20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nodeType="clickEffect">
                                  <p:stCondLst>
                                    <p:cond delay="0"/>
                                  </p:stCondLst>
                                  <p:childTnLst>
                                    <p:set>
                                      <p:cBhvr>
                                        <p:cTn id="31" dur="1" fill="hold">
                                          <p:stCondLst>
                                            <p:cond delay="0"/>
                                          </p:stCondLst>
                                        </p:cTn>
                                        <p:tgtEl>
                                          <p:spTgt spid="8">
                                            <p:txEl>
                                              <p:pRg st="1" end="1"/>
                                            </p:txEl>
                                          </p:spTgt>
                                        </p:tgtEl>
                                        <p:attrNameLst>
                                          <p:attrName>style.visibility</p:attrName>
                                        </p:attrNameLst>
                                      </p:cBhvr>
                                      <p:to>
                                        <p:strVal val="visible"/>
                                      </p:to>
                                    </p:set>
                                    <p:anim to="" calcmode="lin" valueType="num">
                                      <p:cBhvr>
                                        <p:cTn id="32" dur="1" fill="hold"/>
                                        <p:tgtEl>
                                          <p:spTgt spid="8">
                                            <p:txEl>
                                              <p:pRg st="1" end="1"/>
                                            </p:txEl>
                                          </p:spTgt>
                                        </p:tgtEl>
                                      </p:cBhvr>
                                    </p:anim>
                                  </p:childTnLst>
                                </p:cTn>
                              </p:par>
                              <p:par>
                                <p:cTn id="33" presetID="24" presetClass="entr" presetSubtype="0" fill="hold" nodeType="withEffect">
                                  <p:stCondLst>
                                    <p:cond delay="0"/>
                                  </p:stCondLst>
                                  <p:childTnLst>
                                    <p:set>
                                      <p:cBhvr>
                                        <p:cTn id="34" dur="1" fill="hold">
                                          <p:stCondLst>
                                            <p:cond delay="0"/>
                                          </p:stCondLst>
                                        </p:cTn>
                                        <p:tgtEl>
                                          <p:spTgt spid="8">
                                            <p:txEl>
                                              <p:pRg st="2" end="2"/>
                                            </p:txEl>
                                          </p:spTgt>
                                        </p:tgtEl>
                                        <p:attrNameLst>
                                          <p:attrName>style.visibility</p:attrName>
                                        </p:attrNameLst>
                                      </p:cBhvr>
                                      <p:to>
                                        <p:strVal val="visible"/>
                                      </p:to>
                                    </p:set>
                                    <p:anim to="" calcmode="lin" valueType="num">
                                      <p:cBhvr>
                                        <p:cTn id="35" dur="1" fill="hold"/>
                                        <p:tgtEl>
                                          <p:spTgt spid="8">
                                            <p:txEl>
                                              <p:pRg st="2" end="2"/>
                                            </p:txEl>
                                          </p:spTgt>
                                        </p:tgtEl>
                                      </p:cBhvr>
                                    </p:anim>
                                  </p:childTnLst>
                                </p:cTn>
                              </p:par>
                            </p:childTnLst>
                          </p:cTn>
                        </p:par>
                      </p:childTnLst>
                    </p:cTn>
                  </p:par>
                  <p:par>
                    <p:cTn id="36" fill="hold">
                      <p:stCondLst>
                        <p:cond delay="indefinite"/>
                      </p:stCondLst>
                      <p:childTnLst>
                        <p:par>
                          <p:cTn id="37" fill="hold">
                            <p:stCondLst>
                              <p:cond delay="0"/>
                            </p:stCondLst>
                            <p:childTnLst>
                              <p:par>
                                <p:cTn id="38" presetID="20" presetClass="entr" presetSubtype="0" fill="hold" nodeType="clickEffect">
                                  <p:stCondLst>
                                    <p:cond delay="0"/>
                                  </p:stCondLst>
                                  <p:childTnLst>
                                    <p:set>
                                      <p:cBhvr>
                                        <p:cTn id="39" dur="1" fill="hold">
                                          <p:stCondLst>
                                            <p:cond delay="0"/>
                                          </p:stCondLst>
                                        </p:cTn>
                                        <p:tgtEl>
                                          <p:spTgt spid="8">
                                            <p:txEl>
                                              <p:pRg st="3" end="3"/>
                                            </p:txEl>
                                          </p:spTgt>
                                        </p:tgtEl>
                                        <p:attrNameLst>
                                          <p:attrName>style.visibility</p:attrName>
                                        </p:attrNameLst>
                                      </p:cBhvr>
                                      <p:to>
                                        <p:strVal val="visible"/>
                                      </p:to>
                                    </p:set>
                                    <p:animEffect transition="in" filter="wedge">
                                      <p:cBhvr>
                                        <p:cTn id="40" dur="20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animBg="1"/>
      <p:bldP spid="4" grpId="1" animBg="1"/>
      <p:bldP spid="3" grpId="0"/>
      <p:bldP spid="3"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anxi Oxit tac dung voi đ HCL">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167438" y="3229928"/>
            <a:ext cx="5830197" cy="3279966"/>
          </a:xfrm>
        </p:spPr>
      </p:pic>
      <p:sp>
        <p:nvSpPr>
          <p:cNvPr id="4" name="Title 1"/>
          <p:cNvSpPr txBox="1"/>
          <p:nvPr/>
        </p:nvSpPr>
        <p:spPr>
          <a:xfrm>
            <a:off x="808355" y="636270"/>
            <a:ext cx="9655810" cy="726440"/>
          </a:xfrm>
          <a:prstGeom prst="rect">
            <a:avLst/>
          </a:prstGeom>
          <a:solidFill>
            <a:schemeClr val="bg1"/>
          </a:solidFill>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a:solidFill>
                  <a:srgbClr val="0070C0"/>
                </a:solidFill>
              </a:rPr>
              <a:t>I. CANXI OXIT CÓ NHŨNG TÍNH CHẤT NÀO?</a:t>
            </a:r>
          </a:p>
        </p:txBody>
      </p:sp>
      <p:sp>
        <p:nvSpPr>
          <p:cNvPr id="7" name="Flowchart: Process 6"/>
          <p:cNvSpPr/>
          <p:nvPr/>
        </p:nvSpPr>
        <p:spPr>
          <a:xfrm>
            <a:off x="0" y="3061335"/>
            <a:ext cx="5983605" cy="1891665"/>
          </a:xfrm>
          <a:prstGeom prst="flowChartProcess">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err="1">
                <a:solidFill>
                  <a:schemeClr val="tx1"/>
                </a:solidFill>
                <a:latin typeface="Times New Roman" panose="02020603050405020304" pitchFamily="18" charset="0"/>
                <a:cs typeface="Times New Roman" panose="02020603050405020304" pitchFamily="18" charset="0"/>
              </a:rPr>
              <a:t>Thí</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nghiệm</a:t>
            </a:r>
            <a:r>
              <a:rPr lang="en-US" sz="2800" dirty="0">
                <a:solidFill>
                  <a:schemeClr val="tx1"/>
                </a:solidFill>
                <a:latin typeface="Times New Roman" panose="02020603050405020304" pitchFamily="18" charset="0"/>
                <a:cs typeface="Times New Roman" panose="02020603050405020304" pitchFamily="18" charset="0"/>
              </a:rPr>
              <a:t>: SGK (Hình1.3)</a:t>
            </a:r>
          </a:p>
          <a:p>
            <a:r>
              <a:rPr lang="en-US" sz="2800" dirty="0">
                <a:solidFill>
                  <a:schemeClr val="tx1"/>
                </a:solidFill>
                <a:latin typeface="Times New Roman" panose="02020603050405020304" pitchFamily="18" charset="0"/>
                <a:cs typeface="Times New Roman" panose="02020603050405020304" pitchFamily="18" charset="0"/>
              </a:rPr>
              <a:t>PTHH  </a:t>
            </a:r>
          </a:p>
          <a:p>
            <a:r>
              <a:rPr lang="pt-BR" sz="2800" dirty="0">
                <a:solidFill>
                  <a:schemeClr val="tx1"/>
                </a:solidFill>
                <a:latin typeface="Times New Roman" panose="02020603050405020304" pitchFamily="18" charset="0"/>
                <a:cs typeface="Times New Roman" panose="02020603050405020304" pitchFamily="18" charset="0"/>
              </a:rPr>
              <a:t>CaO</a:t>
            </a:r>
            <a:r>
              <a:rPr lang="pt-BR" sz="2800" baseline="-25000" dirty="0">
                <a:solidFill>
                  <a:schemeClr val="tx1"/>
                </a:solidFill>
                <a:latin typeface="Times New Roman" panose="02020603050405020304" pitchFamily="18" charset="0"/>
                <a:cs typeface="Times New Roman" panose="02020603050405020304" pitchFamily="18" charset="0"/>
              </a:rPr>
              <a:t>(r)</a:t>
            </a:r>
            <a:r>
              <a:rPr lang="pt-BR" sz="2800" dirty="0">
                <a:solidFill>
                  <a:schemeClr val="tx1"/>
                </a:solidFill>
                <a:latin typeface="Times New Roman" panose="02020603050405020304" pitchFamily="18" charset="0"/>
                <a:cs typeface="Times New Roman" panose="02020603050405020304" pitchFamily="18" charset="0"/>
              </a:rPr>
              <a:t>+2HCl </a:t>
            </a:r>
            <a:r>
              <a:rPr lang="pt-BR" sz="2800" baseline="-25000" dirty="0">
                <a:solidFill>
                  <a:schemeClr val="tx1"/>
                </a:solidFill>
                <a:latin typeface="Times New Roman" panose="02020603050405020304" pitchFamily="18" charset="0"/>
                <a:cs typeface="Times New Roman" panose="02020603050405020304" pitchFamily="18" charset="0"/>
              </a:rPr>
              <a:t>(dd)</a:t>
            </a:r>
            <a:r>
              <a:rPr lang="pt-BR" sz="2800" dirty="0">
                <a:solidFill>
                  <a:schemeClr val="tx1"/>
                </a:solidFill>
                <a:latin typeface="Times New Roman" panose="02020603050405020304" pitchFamily="18" charset="0"/>
                <a:cs typeface="Times New Roman" panose="02020603050405020304" pitchFamily="18" charset="0"/>
              </a:rPr>
              <a:t> </a:t>
            </a:r>
            <a:r>
              <a:rPr lang="pt-BR" sz="2800" dirty="0">
                <a:solidFill>
                  <a:schemeClr val="tx1"/>
                </a:solidFill>
                <a:latin typeface="Times New Roman" panose="02020603050405020304" pitchFamily="18" charset="0"/>
                <a:cs typeface="Times New Roman" panose="02020603050405020304" pitchFamily="18" charset="0"/>
                <a:sym typeface="Symbol" panose="05050102010706020507" pitchFamily="18" charset="2"/>
              </a:rPr>
              <a:t> CaCl</a:t>
            </a:r>
            <a:r>
              <a:rPr lang="pt-BR" sz="2800" baseline="-25000" dirty="0">
                <a:solidFill>
                  <a:schemeClr val="tx1"/>
                </a:solidFill>
                <a:latin typeface="Times New Roman" panose="02020603050405020304" pitchFamily="18" charset="0"/>
                <a:cs typeface="Times New Roman" panose="02020603050405020304" pitchFamily="18" charset="0"/>
                <a:sym typeface="Symbol" panose="05050102010706020507" pitchFamily="18" charset="2"/>
              </a:rPr>
              <a:t>2</a:t>
            </a:r>
            <a:r>
              <a:rPr lang="pt-BR" sz="2800" dirty="0">
                <a:solidFill>
                  <a:schemeClr val="tx1"/>
                </a:solidFill>
                <a:latin typeface="Times New Roman" panose="02020603050405020304" pitchFamily="18" charset="0"/>
                <a:cs typeface="Times New Roman" panose="02020603050405020304" pitchFamily="18" charset="0"/>
                <a:sym typeface="Symbol" panose="05050102010706020507" pitchFamily="18" charset="2"/>
              </a:rPr>
              <a:t> </a:t>
            </a:r>
            <a:r>
              <a:rPr lang="pt-BR" sz="2800" baseline="-25000" dirty="0">
                <a:solidFill>
                  <a:schemeClr val="tx1"/>
                </a:solidFill>
                <a:latin typeface="Times New Roman" panose="02020603050405020304" pitchFamily="18" charset="0"/>
                <a:cs typeface="Times New Roman" panose="02020603050405020304" pitchFamily="18" charset="0"/>
                <a:sym typeface="Symbol" panose="05050102010706020507" pitchFamily="18" charset="2"/>
              </a:rPr>
              <a:t>(dd) </a:t>
            </a:r>
            <a:r>
              <a:rPr lang="pt-BR" sz="2800" dirty="0">
                <a:solidFill>
                  <a:schemeClr val="tx1"/>
                </a:solidFill>
                <a:latin typeface="Times New Roman" panose="02020603050405020304" pitchFamily="18" charset="0"/>
                <a:cs typeface="Times New Roman" panose="02020603050405020304" pitchFamily="18" charset="0"/>
                <a:sym typeface="Symbol" panose="05050102010706020507" pitchFamily="18" charset="2"/>
              </a:rPr>
              <a:t>+ H</a:t>
            </a:r>
            <a:r>
              <a:rPr lang="pt-BR" sz="2800" baseline="-25000" dirty="0">
                <a:solidFill>
                  <a:schemeClr val="tx1"/>
                </a:solidFill>
                <a:latin typeface="Times New Roman" panose="02020603050405020304" pitchFamily="18" charset="0"/>
                <a:cs typeface="Times New Roman" panose="02020603050405020304" pitchFamily="18" charset="0"/>
                <a:sym typeface="Symbol" panose="05050102010706020507" pitchFamily="18" charset="2"/>
              </a:rPr>
              <a:t>2</a:t>
            </a:r>
            <a:r>
              <a:rPr lang="pt-BR" sz="2800" dirty="0">
                <a:solidFill>
                  <a:schemeClr val="tx1"/>
                </a:solidFill>
                <a:latin typeface="Times New Roman" panose="02020603050405020304" pitchFamily="18" charset="0"/>
                <a:cs typeface="Times New Roman" panose="02020603050405020304" pitchFamily="18" charset="0"/>
                <a:sym typeface="Symbol" panose="05050102010706020507" pitchFamily="18" charset="2"/>
              </a:rPr>
              <a:t>O</a:t>
            </a:r>
            <a:r>
              <a:rPr lang="pt-BR" sz="2800" baseline="-25000" dirty="0">
                <a:solidFill>
                  <a:schemeClr val="tx1"/>
                </a:solidFill>
                <a:latin typeface="Times New Roman" panose="02020603050405020304" pitchFamily="18" charset="0"/>
                <a:cs typeface="Times New Roman" panose="02020603050405020304" pitchFamily="18" charset="0"/>
                <a:sym typeface="Symbol" panose="05050102010706020507" pitchFamily="18" charset="2"/>
              </a:rPr>
              <a:t>(l)</a:t>
            </a:r>
            <a:r>
              <a:rPr lang="pt-BR" baseline="-25000" dirty="0">
                <a:solidFill>
                  <a:schemeClr val="tx1"/>
                </a:solidFill>
                <a:sym typeface="Symbol" panose="05050102010706020507" pitchFamily="18" charset="2"/>
              </a:rPr>
              <a:t> </a:t>
            </a:r>
            <a:r>
              <a:rPr lang="pt-BR" dirty="0">
                <a:solidFill>
                  <a:schemeClr val="tx1"/>
                </a:solidFill>
                <a:sym typeface="Symbol" panose="05050102010706020507" pitchFamily="18" charset="2"/>
              </a:rPr>
              <a:t> </a:t>
            </a:r>
          </a:p>
          <a:p>
            <a:pPr algn="ctr"/>
            <a:endParaRPr lang="en-US" dirty="0">
              <a:solidFill>
                <a:schemeClr val="tx1"/>
              </a:solidFill>
            </a:endParaRPr>
          </a:p>
        </p:txBody>
      </p:sp>
      <p:sp>
        <p:nvSpPr>
          <p:cNvPr id="2" name="Text Box 1"/>
          <p:cNvSpPr txBox="1"/>
          <p:nvPr/>
        </p:nvSpPr>
        <p:spPr>
          <a:xfrm>
            <a:off x="1195070" y="1623695"/>
            <a:ext cx="3048635" cy="521970"/>
          </a:xfrm>
          <a:prstGeom prst="rect">
            <a:avLst/>
          </a:prstGeom>
          <a:noFill/>
        </p:spPr>
        <p:txBody>
          <a:bodyPr wrap="none" rtlCol="0" anchor="t">
            <a:spAutoFit/>
          </a:bodyPr>
          <a:lstStyle/>
          <a:p>
            <a:r>
              <a:rPr lang="en-US" sz="2800" dirty="0">
                <a:solidFill>
                  <a:srgbClr val="00B0F0"/>
                </a:solidFill>
                <a:latin typeface="Times New Roman" panose="02020603050405020304" pitchFamily="18" charset="0"/>
                <a:cs typeface="Times New Roman" panose="02020603050405020304" pitchFamily="18" charset="0"/>
                <a:sym typeface="+mn-ea"/>
              </a:rPr>
              <a:t>2. </a:t>
            </a:r>
            <a:r>
              <a:rPr lang="en-US" sz="2800" dirty="0" err="1">
                <a:solidFill>
                  <a:srgbClr val="00B0F0"/>
                </a:solidFill>
                <a:latin typeface="Times New Roman" panose="02020603050405020304" pitchFamily="18" charset="0"/>
                <a:cs typeface="Times New Roman" panose="02020603050405020304" pitchFamily="18" charset="0"/>
                <a:sym typeface="+mn-ea"/>
              </a:rPr>
              <a:t>Tác</a:t>
            </a:r>
            <a:r>
              <a:rPr lang="en-US" sz="2800" dirty="0">
                <a:solidFill>
                  <a:srgbClr val="00B0F0"/>
                </a:solidFill>
                <a:latin typeface="Times New Roman" panose="02020603050405020304" pitchFamily="18" charset="0"/>
                <a:cs typeface="Times New Roman" panose="02020603050405020304" pitchFamily="18" charset="0"/>
                <a:sym typeface="+mn-ea"/>
              </a:rPr>
              <a:t> </a:t>
            </a:r>
            <a:r>
              <a:rPr lang="en-US" sz="2800" dirty="0" err="1">
                <a:solidFill>
                  <a:srgbClr val="00B0F0"/>
                </a:solidFill>
                <a:latin typeface="Times New Roman" panose="02020603050405020304" pitchFamily="18" charset="0"/>
                <a:cs typeface="Times New Roman" panose="02020603050405020304" pitchFamily="18" charset="0"/>
                <a:sym typeface="+mn-ea"/>
              </a:rPr>
              <a:t>dụng</a:t>
            </a:r>
            <a:r>
              <a:rPr lang="en-US" sz="2800" dirty="0">
                <a:solidFill>
                  <a:srgbClr val="00B0F0"/>
                </a:solidFill>
                <a:latin typeface="Times New Roman" panose="02020603050405020304" pitchFamily="18" charset="0"/>
                <a:cs typeface="Times New Roman" panose="02020603050405020304" pitchFamily="18" charset="0"/>
                <a:sym typeface="+mn-ea"/>
              </a:rPr>
              <a:t> </a:t>
            </a:r>
            <a:r>
              <a:rPr lang="en-US" sz="2800" dirty="0" err="1">
                <a:solidFill>
                  <a:srgbClr val="00B0F0"/>
                </a:solidFill>
                <a:latin typeface="Times New Roman" panose="02020603050405020304" pitchFamily="18" charset="0"/>
                <a:cs typeface="Times New Roman" panose="02020603050405020304" pitchFamily="18" charset="0"/>
                <a:sym typeface="+mn-ea"/>
              </a:rPr>
              <a:t>với</a:t>
            </a:r>
            <a:r>
              <a:rPr lang="en-US" sz="2800" dirty="0">
                <a:solidFill>
                  <a:srgbClr val="00B0F0"/>
                </a:solidFill>
                <a:latin typeface="Times New Roman" panose="02020603050405020304" pitchFamily="18" charset="0"/>
                <a:cs typeface="Times New Roman" panose="02020603050405020304" pitchFamily="18" charset="0"/>
                <a:sym typeface="+mn-ea"/>
              </a:rPr>
              <a:t> </a:t>
            </a:r>
            <a:r>
              <a:rPr lang="en-US" sz="2800" dirty="0" err="1">
                <a:solidFill>
                  <a:srgbClr val="00B0F0"/>
                </a:solidFill>
                <a:latin typeface="Times New Roman" panose="02020603050405020304" pitchFamily="18" charset="0"/>
                <a:cs typeface="Times New Roman" panose="02020603050405020304" pitchFamily="18" charset="0"/>
                <a:sym typeface="+mn-ea"/>
              </a:rPr>
              <a:t>axit</a:t>
            </a:r>
            <a:endParaRPr lang="en-US" sz="2800" dirty="0">
              <a:solidFill>
                <a:srgbClr val="00B0F0"/>
              </a:solidFill>
              <a:latin typeface="Times New Roman" panose="02020603050405020304" pitchFamily="18" charset="0"/>
              <a:cs typeface="Times New Roman" panose="02020603050405020304" pitchFamily="18"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edge">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7" presetClass="entr" presetSubtype="0" fill="hold" nodeType="clickEffect">
                                  <p:stCondLst>
                                    <p:cond delay="0"/>
                                  </p:stCondLst>
                                  <p:iterate type="lt">
                                    <p:tmPct val="50000"/>
                                  </p:iterate>
                                  <p:childTnLst>
                                    <p:set>
                                      <p:cBhvr>
                                        <p:cTn id="16" dur="1" fill="hold">
                                          <p:stCondLst>
                                            <p:cond delay="0"/>
                                          </p:stCondLst>
                                        </p:cTn>
                                        <p:tgtEl>
                                          <p:spTgt spid="7">
                                            <p:txEl>
                                              <p:pRg st="0" end="0"/>
                                            </p:txEl>
                                          </p:spTgt>
                                        </p:tgtEl>
                                        <p:attrNameLst>
                                          <p:attrName>style.visibility</p:attrName>
                                        </p:attrNameLst>
                                      </p:cBhvr>
                                      <p:to>
                                        <p:strVal val="visible"/>
                                      </p:to>
                                    </p:set>
                                    <p:anim calcmode="discrete" valueType="clr">
                                      <p:cBhvr override="childStyle">
                                        <p:cTn id="17" dur="80"/>
                                        <p:tgtEl>
                                          <p:spTgt spid="7">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8" dur="80"/>
                                        <p:tgtEl>
                                          <p:spTgt spid="7">
                                            <p:txEl>
                                              <p:pRg st="0" end="0"/>
                                            </p:txEl>
                                          </p:spTgt>
                                        </p:tgtEl>
                                        <p:attrNameLst>
                                          <p:attrName>fillcolor</p:attrName>
                                        </p:attrNameLst>
                                      </p:cBhvr>
                                      <p:tavLst>
                                        <p:tav tm="0">
                                          <p:val>
                                            <p:clrVal>
                                              <a:schemeClr val="accent2"/>
                                            </p:clrVal>
                                          </p:val>
                                        </p:tav>
                                        <p:tav tm="50000">
                                          <p:val>
                                            <p:clrVal>
                                              <a:schemeClr val="hlink"/>
                                            </p:clrVal>
                                          </p:val>
                                        </p:tav>
                                      </p:tavLst>
                                    </p:anim>
                                    <p:set>
                                      <p:cBhvr>
                                        <p:cTn id="19" dur="80"/>
                                        <p:tgtEl>
                                          <p:spTgt spid="7">
                                            <p:txEl>
                                              <p:pRg st="0" end="0"/>
                                            </p:txEl>
                                          </p:spTgt>
                                        </p:tgtEl>
                                        <p:attrNameLst>
                                          <p:attrName>fill.type</p:attrName>
                                        </p:attrNameLst>
                                      </p:cBhvr>
                                      <p:to>
                                        <p:strVal val="solid"/>
                                      </p:to>
                                    </p:se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heel(1)">
                                      <p:cBhvr>
                                        <p:cTn id="24" dur="20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0" presetClass="entr" presetSubtype="0" fill="hold" nodeType="clickEffect">
                                  <p:stCondLst>
                                    <p:cond delay="0"/>
                                  </p:stCondLst>
                                  <p:childTnLst>
                                    <p:set>
                                      <p:cBhvr>
                                        <p:cTn id="28" dur="1" fill="hold">
                                          <p:stCondLst>
                                            <p:cond delay="0"/>
                                          </p:stCondLst>
                                        </p:cTn>
                                        <p:tgtEl>
                                          <p:spTgt spid="7">
                                            <p:txEl>
                                              <p:pRg st="1" end="1"/>
                                            </p:txEl>
                                          </p:spTgt>
                                        </p:tgtEl>
                                        <p:attrNameLst>
                                          <p:attrName>style.visibility</p:attrName>
                                        </p:attrNameLst>
                                      </p:cBhvr>
                                      <p:to>
                                        <p:strVal val="visible"/>
                                      </p:to>
                                    </p:set>
                                    <p:animEffect transition="in" filter="wedge">
                                      <p:cBhvr>
                                        <p:cTn id="29" dur="2000"/>
                                        <p:tgtEl>
                                          <p:spTgt spid="7">
                                            <p:txEl>
                                              <p:pRg st="1" end="1"/>
                                            </p:txEl>
                                          </p:spTgt>
                                        </p:tgtEl>
                                      </p:cBhvr>
                                    </p:animEffect>
                                  </p:childTnLst>
                                </p:cTn>
                              </p:par>
                              <p:par>
                                <p:cTn id="30" presetID="20" presetClass="entr" presetSubtype="0" fill="hold" nodeType="withEffect">
                                  <p:stCondLst>
                                    <p:cond delay="0"/>
                                  </p:stCondLst>
                                  <p:childTnLst>
                                    <p:set>
                                      <p:cBhvr>
                                        <p:cTn id="31" dur="1" fill="hold">
                                          <p:stCondLst>
                                            <p:cond delay="0"/>
                                          </p:stCondLst>
                                        </p:cTn>
                                        <p:tgtEl>
                                          <p:spTgt spid="7">
                                            <p:txEl>
                                              <p:pRg st="2" end="2"/>
                                            </p:txEl>
                                          </p:spTgt>
                                        </p:tgtEl>
                                        <p:attrNameLst>
                                          <p:attrName>style.visibility</p:attrName>
                                        </p:attrNameLst>
                                      </p:cBhvr>
                                      <p:to>
                                        <p:strVal val="visible"/>
                                      </p:to>
                                    </p:set>
                                    <p:animEffect transition="in" filter="wedge">
                                      <p:cBhvr>
                                        <p:cTn id="32" dur="20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2" grpId="0"/>
      <p:bldP spid="2"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27735" y="4388485"/>
            <a:ext cx="9340215" cy="1057275"/>
          </a:xfrm>
        </p:spPr>
        <p:style>
          <a:lnRef idx="1">
            <a:schemeClr val="accent3"/>
          </a:lnRef>
          <a:fillRef idx="2">
            <a:schemeClr val="accent3"/>
          </a:fillRef>
          <a:effectRef idx="1">
            <a:schemeClr val="accent3"/>
          </a:effectRef>
          <a:fontRef idx="minor">
            <a:schemeClr val="dk1"/>
          </a:fontRef>
        </p:style>
        <p:txBody>
          <a:bodyPr/>
          <a:lstStyle/>
          <a:p>
            <a:r>
              <a:rPr lang="en-US" altLang="vi-VN" sz="2800" dirty="0">
                <a:latin typeface="Times New Roman" panose="02020603050405020304" pitchFamily="18" charset="0"/>
                <a:cs typeface="Times New Roman" panose="02020603050405020304" pitchFamily="18" charset="0"/>
              </a:rPr>
              <a:t>Vì sao</a:t>
            </a:r>
            <a:r>
              <a:rPr lang="vi-VN" sz="2800" dirty="0">
                <a:latin typeface="Times New Roman" panose="02020603050405020304" pitchFamily="18" charset="0"/>
                <a:cs typeface="Times New Roman" panose="02020603050405020304" pitchFamily="18" charset="0"/>
              </a:rPr>
              <a:t> </a:t>
            </a:r>
            <a:r>
              <a:rPr lang="en-US" altLang="vi-VN" sz="2800" dirty="0">
                <a:latin typeface="Times New Roman" panose="02020603050405020304" pitchFamily="18" charset="0"/>
                <a:cs typeface="Times New Roman" panose="02020603050405020304" pitchFamily="18" charset="0"/>
              </a:rPr>
              <a:t>canxi oxit</a:t>
            </a:r>
            <a:r>
              <a:rPr lang="vi-VN" sz="2800" dirty="0">
                <a:latin typeface="Times New Roman" panose="02020603050405020304" pitchFamily="18" charset="0"/>
                <a:cs typeface="Times New Roman" panose="02020603050405020304" pitchFamily="18" charset="0"/>
              </a:rPr>
              <a:t> để lâu ngoài không khí bị giảm chất lượng ? Viết PTHH minh họa cho phản ứng CaO với </a:t>
            </a:r>
            <a:r>
              <a:rPr lang="en-US" altLang="vi-VN" sz="2800" dirty="0">
                <a:latin typeface="Times New Roman" panose="02020603050405020304" pitchFamily="18" charset="0"/>
                <a:cs typeface="Times New Roman" panose="02020603050405020304" pitchFamily="18" charset="0"/>
              </a:rPr>
              <a:t>không khí.</a:t>
            </a:r>
            <a:endParaRPr lang="vi-VN" sz="2800" dirty="0">
              <a:latin typeface="Times New Roman" panose="02020603050405020304" pitchFamily="18" charset="0"/>
              <a:cs typeface="Times New Roman" panose="02020603050405020304" pitchFamily="18" charset="0"/>
            </a:endParaRPr>
          </a:p>
          <a:p>
            <a:endParaRPr lang="vi-VN" sz="2800" dirty="0">
              <a:latin typeface="Times New Roman" panose="02020603050405020304" pitchFamily="18" charset="0"/>
              <a:cs typeface="Times New Roman" panose="02020603050405020304" pitchFamily="18" charset="0"/>
            </a:endParaRPr>
          </a:p>
        </p:txBody>
      </p:sp>
      <p:sp>
        <p:nvSpPr>
          <p:cNvPr id="4" name="Title 1"/>
          <p:cNvSpPr txBox="1"/>
          <p:nvPr/>
        </p:nvSpPr>
        <p:spPr>
          <a:xfrm>
            <a:off x="808355" y="636270"/>
            <a:ext cx="10066655" cy="823595"/>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a:solidFill>
                  <a:srgbClr val="0070C0"/>
                </a:solidFill>
              </a:rPr>
              <a:t>I. CANXI OXIT CÓ NHỮNG TÍNH CHẤT NÀO?</a:t>
            </a:r>
          </a:p>
        </p:txBody>
      </p:sp>
      <p:sp>
        <p:nvSpPr>
          <p:cNvPr id="6" name="Speech Bubble: Rectangle 5"/>
          <p:cNvSpPr/>
          <p:nvPr/>
        </p:nvSpPr>
        <p:spPr>
          <a:xfrm>
            <a:off x="2176780" y="2477135"/>
            <a:ext cx="7275830" cy="1409700"/>
          </a:xfrm>
          <a:prstGeom prst="wedgeRectCallout">
            <a:avLst/>
          </a:prstGeom>
        </p:spPr>
        <p:style>
          <a:lnRef idx="1">
            <a:schemeClr val="accent1"/>
          </a:lnRef>
          <a:fillRef idx="3">
            <a:schemeClr val="accent1"/>
          </a:fillRef>
          <a:effectRef idx="2">
            <a:schemeClr val="accent1"/>
          </a:effectRef>
          <a:fontRef idx="minor">
            <a:schemeClr val="lt1"/>
          </a:fontRef>
        </p:style>
        <p:txBody>
          <a:bodyPr rtlCol="0" anchor="ctr"/>
          <a:lstStyle/>
          <a:p>
            <a:r>
              <a:rPr lang="en-US" sz="2800" dirty="0">
                <a:solidFill>
                  <a:schemeClr val="tx1"/>
                </a:solidFill>
                <a:latin typeface="Times New Roman" panose="02020603050405020304" pitchFamily="18" charset="0"/>
                <a:cs typeface="Times New Roman" panose="02020603050405020304" pitchFamily="18" charset="0"/>
              </a:rPr>
              <a:t>Do </a:t>
            </a:r>
            <a:r>
              <a:rPr lang="en-US" sz="2800" dirty="0" err="1">
                <a:solidFill>
                  <a:schemeClr val="tx1"/>
                </a:solidFill>
                <a:latin typeface="Times New Roman" panose="02020603050405020304" pitchFamily="18" charset="0"/>
                <a:cs typeface="Times New Roman" panose="02020603050405020304" pitchFamily="18" charset="0"/>
              </a:rPr>
              <a:t>canxi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oxit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dụng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với</a:t>
            </a:r>
            <a:r>
              <a:rPr lang="en-US" sz="2800" dirty="0">
                <a:solidFill>
                  <a:schemeClr val="tx1"/>
                </a:solidFill>
                <a:latin typeface="Times New Roman" panose="02020603050405020304" pitchFamily="18" charset="0"/>
                <a:cs typeface="Times New Roman" panose="02020603050405020304" pitchFamily="18" charset="0"/>
              </a:rPr>
              <a:t> </a:t>
            </a:r>
            <a:r>
              <a:rPr lang="pt-BR" sz="2800" dirty="0">
                <a:solidFill>
                  <a:schemeClr val="tx1"/>
                </a:solidFill>
                <a:latin typeface="Times New Roman" panose="02020603050405020304" pitchFamily="18" charset="0"/>
                <a:cs typeface="Times New Roman" panose="02020603050405020304" pitchFamily="18" charset="0"/>
              </a:rPr>
              <a:t>CO</a:t>
            </a:r>
            <a:r>
              <a:rPr lang="pt-BR" sz="2800" baseline="-25000" dirty="0">
                <a:solidFill>
                  <a:schemeClr val="tx1"/>
                </a:solidFill>
                <a:latin typeface="Times New Roman" panose="02020603050405020304" pitchFamily="18" charset="0"/>
                <a:cs typeface="Times New Roman" panose="02020603050405020304" pitchFamily="18" charset="0"/>
              </a:rPr>
              <a:t>2</a:t>
            </a:r>
            <a:r>
              <a:rPr lang="en-US" altLang="pt-BR" sz="2800" baseline="-250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trong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không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khí.</a:t>
            </a:r>
            <a:endParaRPr lang="en-US" sz="2800" dirty="0">
              <a:solidFill>
                <a:schemeClr val="tx1"/>
              </a:solidFill>
              <a:latin typeface="Times New Roman" panose="02020603050405020304" pitchFamily="18" charset="0"/>
              <a:cs typeface="Times New Roman" panose="02020603050405020304" pitchFamily="18" charset="0"/>
            </a:endParaRPr>
          </a:p>
          <a:p>
            <a:r>
              <a:rPr lang="en-US" sz="2800" dirty="0">
                <a:solidFill>
                  <a:schemeClr val="tx1"/>
                </a:solidFill>
                <a:latin typeface="Times New Roman" panose="02020603050405020304" pitchFamily="18" charset="0"/>
                <a:cs typeface="Times New Roman" panose="02020603050405020304" pitchFamily="18" charset="0"/>
              </a:rPr>
              <a:t>   PTHH:   </a:t>
            </a:r>
            <a:r>
              <a:rPr lang="pt-BR" sz="2800" dirty="0">
                <a:solidFill>
                  <a:schemeClr val="tx1"/>
                </a:solidFill>
                <a:latin typeface="Times New Roman" panose="02020603050405020304" pitchFamily="18" charset="0"/>
                <a:cs typeface="Times New Roman" panose="02020603050405020304" pitchFamily="18" charset="0"/>
              </a:rPr>
              <a:t>CaO</a:t>
            </a:r>
            <a:r>
              <a:rPr lang="pt-BR" sz="2800" baseline="-25000" dirty="0">
                <a:solidFill>
                  <a:schemeClr val="tx1"/>
                </a:solidFill>
                <a:latin typeface="Times New Roman" panose="02020603050405020304" pitchFamily="18" charset="0"/>
                <a:cs typeface="Times New Roman" panose="02020603050405020304" pitchFamily="18" charset="0"/>
              </a:rPr>
              <a:t>(r)</a:t>
            </a:r>
            <a:r>
              <a:rPr lang="pt-BR" sz="2800" dirty="0">
                <a:solidFill>
                  <a:schemeClr val="tx1"/>
                </a:solidFill>
                <a:latin typeface="Times New Roman" panose="02020603050405020304" pitchFamily="18" charset="0"/>
                <a:cs typeface="Times New Roman" panose="02020603050405020304" pitchFamily="18" charset="0"/>
              </a:rPr>
              <a:t>  +  CO</a:t>
            </a:r>
            <a:r>
              <a:rPr lang="pt-BR" sz="2800" baseline="-25000" dirty="0">
                <a:solidFill>
                  <a:schemeClr val="tx1"/>
                </a:solidFill>
                <a:latin typeface="Times New Roman" panose="02020603050405020304" pitchFamily="18" charset="0"/>
                <a:cs typeface="Times New Roman" panose="02020603050405020304" pitchFamily="18" charset="0"/>
              </a:rPr>
              <a:t>2(k)</a:t>
            </a:r>
            <a:r>
              <a:rPr lang="pt-BR" sz="2800" dirty="0">
                <a:solidFill>
                  <a:schemeClr val="tx1"/>
                </a:solidFill>
                <a:latin typeface="Times New Roman" panose="02020603050405020304" pitchFamily="18" charset="0"/>
                <a:cs typeface="Times New Roman" panose="02020603050405020304" pitchFamily="18" charset="0"/>
              </a:rPr>
              <a:t>  </a:t>
            </a:r>
            <a:r>
              <a:rPr lang="pt-BR" sz="2800" dirty="0">
                <a:solidFill>
                  <a:schemeClr val="tx1"/>
                </a:solidFill>
                <a:latin typeface="Times New Roman" panose="02020603050405020304" pitchFamily="18" charset="0"/>
                <a:cs typeface="Times New Roman" panose="02020603050405020304" pitchFamily="18" charset="0"/>
                <a:sym typeface="Symbol" panose="05050102010706020507" pitchFamily="18" charset="2"/>
              </a:rPr>
              <a:t> CaCO</a:t>
            </a:r>
            <a:r>
              <a:rPr lang="pt-BR" sz="2800" baseline="-25000" dirty="0">
                <a:solidFill>
                  <a:schemeClr val="tx1"/>
                </a:solidFill>
                <a:latin typeface="Times New Roman" panose="02020603050405020304" pitchFamily="18" charset="0"/>
                <a:cs typeface="Times New Roman" panose="02020603050405020304" pitchFamily="18" charset="0"/>
                <a:sym typeface="Symbol" panose="05050102010706020507" pitchFamily="18" charset="2"/>
              </a:rPr>
              <a:t>3(r)  </a:t>
            </a:r>
            <a:r>
              <a:rPr lang="pt-BR" sz="2800" dirty="0">
                <a:solidFill>
                  <a:schemeClr val="tx1"/>
                </a:solidFill>
                <a:latin typeface="Times New Roman" panose="02020603050405020304" pitchFamily="18" charset="0"/>
                <a:cs typeface="Times New Roman" panose="02020603050405020304" pitchFamily="18" charset="0"/>
                <a:sym typeface="Symbol" panose="05050102010706020507" pitchFamily="18" charset="2"/>
              </a:rPr>
              <a:t> </a:t>
            </a:r>
          </a:p>
          <a:p>
            <a:pPr algn="ct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2" name="Text Box 1"/>
          <p:cNvSpPr txBox="1"/>
          <p:nvPr/>
        </p:nvSpPr>
        <p:spPr>
          <a:xfrm>
            <a:off x="1234440" y="1385570"/>
            <a:ext cx="3691255" cy="521970"/>
          </a:xfrm>
          <a:prstGeom prst="rect">
            <a:avLst/>
          </a:prstGeom>
          <a:noFill/>
        </p:spPr>
        <p:txBody>
          <a:bodyPr wrap="none" rtlCol="0" anchor="t">
            <a:spAutoFit/>
          </a:bodyPr>
          <a:lstStyle/>
          <a:p>
            <a:pPr algn="ctr"/>
            <a:r>
              <a:rPr lang="en-US" sz="2800" dirty="0">
                <a:solidFill>
                  <a:srgbClr val="00B0F0"/>
                </a:solidFill>
                <a:latin typeface="Times New Roman" panose="02020603050405020304" pitchFamily="18" charset="0"/>
                <a:cs typeface="Times New Roman" panose="02020603050405020304" pitchFamily="18" charset="0"/>
                <a:sym typeface="+mn-ea"/>
              </a:rPr>
              <a:t>3. </a:t>
            </a:r>
            <a:r>
              <a:rPr lang="en-US" sz="2800" dirty="0" err="1">
                <a:solidFill>
                  <a:srgbClr val="00B0F0"/>
                </a:solidFill>
                <a:latin typeface="Times New Roman" panose="02020603050405020304" pitchFamily="18" charset="0"/>
                <a:cs typeface="Times New Roman" panose="02020603050405020304" pitchFamily="18" charset="0"/>
                <a:sym typeface="+mn-ea"/>
              </a:rPr>
              <a:t>Tác</a:t>
            </a:r>
            <a:r>
              <a:rPr lang="en-US" sz="2800" dirty="0">
                <a:solidFill>
                  <a:srgbClr val="00B0F0"/>
                </a:solidFill>
                <a:latin typeface="Times New Roman" panose="02020603050405020304" pitchFamily="18" charset="0"/>
                <a:cs typeface="Times New Roman" panose="02020603050405020304" pitchFamily="18" charset="0"/>
                <a:sym typeface="+mn-ea"/>
              </a:rPr>
              <a:t> </a:t>
            </a:r>
            <a:r>
              <a:rPr lang="en-US" sz="2800" dirty="0" err="1">
                <a:solidFill>
                  <a:srgbClr val="00B0F0"/>
                </a:solidFill>
                <a:latin typeface="Times New Roman" panose="02020603050405020304" pitchFamily="18" charset="0"/>
                <a:cs typeface="Times New Roman" panose="02020603050405020304" pitchFamily="18" charset="0"/>
                <a:sym typeface="+mn-ea"/>
              </a:rPr>
              <a:t>dụng</a:t>
            </a:r>
            <a:r>
              <a:rPr lang="en-US" sz="2800" dirty="0">
                <a:solidFill>
                  <a:srgbClr val="00B0F0"/>
                </a:solidFill>
                <a:latin typeface="Times New Roman" panose="02020603050405020304" pitchFamily="18" charset="0"/>
                <a:cs typeface="Times New Roman" panose="02020603050405020304" pitchFamily="18" charset="0"/>
                <a:sym typeface="+mn-ea"/>
              </a:rPr>
              <a:t> </a:t>
            </a:r>
            <a:r>
              <a:rPr lang="en-US" sz="2800" dirty="0" err="1">
                <a:solidFill>
                  <a:srgbClr val="00B0F0"/>
                </a:solidFill>
                <a:latin typeface="Times New Roman" panose="02020603050405020304" pitchFamily="18" charset="0"/>
                <a:cs typeface="Times New Roman" panose="02020603050405020304" pitchFamily="18" charset="0"/>
                <a:sym typeface="+mn-ea"/>
              </a:rPr>
              <a:t>với</a:t>
            </a:r>
            <a:r>
              <a:rPr lang="en-US" sz="2800" dirty="0">
                <a:solidFill>
                  <a:srgbClr val="00B0F0"/>
                </a:solidFill>
                <a:latin typeface="Times New Roman" panose="02020603050405020304" pitchFamily="18" charset="0"/>
                <a:cs typeface="Times New Roman" panose="02020603050405020304" pitchFamily="18" charset="0"/>
                <a:sym typeface="+mn-ea"/>
              </a:rPr>
              <a:t> </a:t>
            </a:r>
            <a:r>
              <a:rPr lang="en-US" sz="2800" dirty="0" err="1">
                <a:solidFill>
                  <a:srgbClr val="00B0F0"/>
                </a:solidFill>
                <a:latin typeface="Times New Roman" panose="02020603050405020304" pitchFamily="18" charset="0"/>
                <a:cs typeface="Times New Roman" panose="02020603050405020304" pitchFamily="18" charset="0"/>
                <a:sym typeface="+mn-ea"/>
              </a:rPr>
              <a:t>oxit</a:t>
            </a:r>
            <a:r>
              <a:rPr lang="en-US" sz="2800" dirty="0">
                <a:solidFill>
                  <a:srgbClr val="00B0F0"/>
                </a:solidFill>
                <a:latin typeface="Times New Roman" panose="02020603050405020304" pitchFamily="18" charset="0"/>
                <a:cs typeface="Times New Roman" panose="02020603050405020304" pitchFamily="18" charset="0"/>
                <a:sym typeface="+mn-ea"/>
              </a:rPr>
              <a:t> </a:t>
            </a:r>
            <a:r>
              <a:rPr lang="en-US" sz="2800" dirty="0" err="1">
                <a:solidFill>
                  <a:srgbClr val="00B0F0"/>
                </a:solidFill>
                <a:latin typeface="Times New Roman" panose="02020603050405020304" pitchFamily="18" charset="0"/>
                <a:cs typeface="Times New Roman" panose="02020603050405020304" pitchFamily="18" charset="0"/>
                <a:sym typeface="+mn-ea"/>
              </a:rPr>
              <a:t>axit</a:t>
            </a:r>
            <a:endParaRPr lang="en-US" sz="2800" dirty="0">
              <a:solidFill>
                <a:srgbClr val="00B0F0"/>
              </a:solidFill>
              <a:latin typeface="Times New Roman" panose="02020603050405020304" pitchFamily="18" charset="0"/>
              <a:cs typeface="Times New Roman" panose="02020603050405020304" pitchFamily="18"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to="" calcmode="lin" valueType="num">
                                      <p:cBhvr>
                                        <p:cTn id="7" dur="1" fill="hold"/>
                                        <p:tgtEl>
                                          <p:spTgt spid="4"/>
                                        </p:tgtEl>
                                      </p:cBhvr>
                                    </p:anim>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edge">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bg/>
                                          </p:spTgt>
                                        </p:tgtEl>
                                        <p:attrNameLst>
                                          <p:attrName>style.visibility</p:attrName>
                                        </p:attrNameLst>
                                      </p:cBhvr>
                                      <p:to>
                                        <p:strVal val="visible"/>
                                      </p:to>
                                    </p:set>
                                    <p:animEffect transition="in" filter="barn(inVertical)">
                                      <p:cBhvr>
                                        <p:cTn id="17" dur="500"/>
                                        <p:tgtEl>
                                          <p:spTgt spid="3">
                                            <p:bg/>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barn(inVertical)">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9"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1000" fill="hold"/>
                                        <p:tgtEl>
                                          <p:spTgt spid="6"/>
                                        </p:tgtEl>
                                        <p:attrNameLst>
                                          <p:attrName>ppt_x</p:attrName>
                                        </p:attrNameLst>
                                      </p:cBhvr>
                                      <p:tavLst>
                                        <p:tav tm="0">
                                          <p:val>
                                            <p:strVal val="#ppt_x-.2"/>
                                          </p:val>
                                        </p:tav>
                                        <p:tav tm="100000">
                                          <p:val>
                                            <p:strVal val="#ppt_x"/>
                                          </p:val>
                                        </p:tav>
                                      </p:tavLst>
                                    </p:anim>
                                    <p:anim calcmode="lin" valueType="num">
                                      <p:cBhvr>
                                        <p:cTn id="28"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2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3" grpId="1" build="p" animBg="1"/>
      <p:bldP spid="4" grpId="0"/>
      <p:bldP spid="4" grpId="1"/>
      <p:bldP spid="6" grpId="0" animBg="1"/>
      <p:bldP spid="6" grpId="1" animBg="1"/>
      <p:bldP spid="2" grpId="0"/>
      <p:bldP spid="2"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08355" y="3829685"/>
            <a:ext cx="10194290" cy="2044700"/>
          </a:xfrm>
        </p:spPr>
        <p:txBody>
          <a:bodyPr>
            <a:noAutofit/>
          </a:bodyPr>
          <a:lstStyle/>
          <a:p>
            <a:r>
              <a:rPr lang="en-US" sz="2800" dirty="0" err="1">
                <a:latin typeface="Times New Roman" panose="02020603050405020304" pitchFamily="18" charset="0"/>
                <a:cs typeface="Times New Roman" panose="02020603050405020304" pitchFamily="18" charset="0"/>
              </a:rPr>
              <a:t>Dùng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nghiệp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luyện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liệu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nghiệp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hóa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p>
          <a:p>
            <a:r>
              <a:rPr lang="vi-VN" sz="2800" dirty="0">
                <a:latin typeface="Times New Roman" panose="02020603050405020304" pitchFamily="18" charset="0"/>
                <a:cs typeface="Times New Roman" panose="02020603050405020304" pitchFamily="18" charset="0"/>
              </a:rPr>
              <a:t>Dùng để khử chua, xử lí nước thải, sát trùng, diệt nấm, khử độc môi trường…</a:t>
            </a:r>
          </a:p>
        </p:txBody>
      </p:sp>
      <p:sp>
        <p:nvSpPr>
          <p:cNvPr id="4" name="Title 1"/>
          <p:cNvSpPr txBox="1"/>
          <p:nvPr/>
        </p:nvSpPr>
        <p:spPr>
          <a:xfrm>
            <a:off x="808355" y="636270"/>
            <a:ext cx="9298305" cy="857250"/>
          </a:xfrm>
          <a:prstGeom prst="rect">
            <a:avLst/>
          </a:prstGeom>
          <a:solidFill>
            <a:schemeClr val="bg1"/>
          </a:solidFill>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a:solidFill>
                  <a:srgbClr val="0070C0"/>
                </a:solidFill>
              </a:rPr>
              <a:t>II. CANXI OXIT CÓ NHŨNG ỨNG DỤNG GÌ?</a:t>
            </a:r>
          </a:p>
        </p:txBody>
      </p:sp>
      <p:sp>
        <p:nvSpPr>
          <p:cNvPr id="6" name="Thought Bubble: Cloud 5"/>
          <p:cNvSpPr/>
          <p:nvPr/>
        </p:nvSpPr>
        <p:spPr>
          <a:xfrm>
            <a:off x="1709420" y="1398905"/>
            <a:ext cx="5455920" cy="2021205"/>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latin typeface="Times New Roman" panose="02020603050405020304" pitchFamily="18" charset="0"/>
              <a:cs typeface="Times New Roman" panose="02020603050405020304" pitchFamily="18" charset="0"/>
            </a:endParaRPr>
          </a:p>
          <a:p>
            <a:pPr algn="ct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Từ</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tính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chất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hóa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học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CaO</a:t>
            </a:r>
            <a:r>
              <a:rPr lang="en-US" sz="2800" dirty="0">
                <a:solidFill>
                  <a:schemeClr val="tx1"/>
                </a:solidFill>
                <a:latin typeface="Times New Roman" panose="02020603050405020304" pitchFamily="18" charset="0"/>
                <a:cs typeface="Times New Roman" panose="02020603050405020304" pitchFamily="18" charset="0"/>
              </a:rPr>
              <a:t> ta </a:t>
            </a:r>
            <a:r>
              <a:rPr lang="en-US" sz="2800" dirty="0" err="1">
                <a:solidFill>
                  <a:schemeClr val="tx1"/>
                </a:solidFill>
                <a:latin typeface="Times New Roman" panose="02020603050405020304" pitchFamily="18" charset="0"/>
                <a:cs typeface="Times New Roman" panose="02020603050405020304" pitchFamily="18" charset="0"/>
              </a:rPr>
              <a:t>rút</a:t>
            </a:r>
            <a:r>
              <a:rPr lang="en-US" sz="2800" dirty="0">
                <a:solidFill>
                  <a:schemeClr val="tx1"/>
                </a:solidFill>
                <a:latin typeface="Times New Roman" panose="02020603050405020304" pitchFamily="18" charset="0"/>
                <a:cs typeface="Times New Roman" panose="02020603050405020304" pitchFamily="18" charset="0"/>
              </a:rPr>
              <a:t> ra </a:t>
            </a:r>
            <a:r>
              <a:rPr lang="en-US" sz="2800" dirty="0" err="1">
                <a:solidFill>
                  <a:schemeClr val="tx1"/>
                </a:solidFill>
                <a:latin typeface="Times New Roman" panose="02020603050405020304" pitchFamily="18" charset="0"/>
                <a:cs typeface="Times New Roman" panose="02020603050405020304" pitchFamily="18" charset="0"/>
              </a:rPr>
              <a:t>kết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luận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gì</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về</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ứng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dụng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của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nó</a:t>
            </a:r>
            <a:r>
              <a:rPr lang="en-US" sz="2800" dirty="0">
                <a:solidFill>
                  <a:schemeClr val="tx1"/>
                </a:solidFill>
                <a:latin typeface="Times New Roman" panose="02020603050405020304" pitchFamily="18" charset="0"/>
                <a:cs typeface="Times New Roman" panose="02020603050405020304" pitchFamily="18" charset="0"/>
              </a:rPr>
              <a:t>.</a:t>
            </a:r>
          </a:p>
          <a:p>
            <a:pPr algn="ctr"/>
            <a:endParaRPr lang="en-US" sz="2800" dirty="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edge">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to="" calcmode="lin" valueType="num">
                                      <p:cBhvr>
                                        <p:cTn id="12" dur="1" fill="hold"/>
                                        <p:tgtEl>
                                          <p:spTgt spid="6"/>
                                        </p:tgtEl>
                                      </p:cBhvr>
                                    </p:anim>
                                  </p:childTnLst>
                                </p:cTn>
                              </p:par>
                            </p:childTnLst>
                          </p:cTn>
                        </p:par>
                      </p:childTnLst>
                    </p:cTn>
                  </p:par>
                  <p:par>
                    <p:cTn id="13" fill="hold">
                      <p:stCondLst>
                        <p:cond delay="indefinite"/>
                      </p:stCondLst>
                      <p:childTnLst>
                        <p:par>
                          <p:cTn id="14" fill="hold">
                            <p:stCondLst>
                              <p:cond delay="0"/>
                            </p:stCondLst>
                            <p:childTnLst>
                              <p:par>
                                <p:cTn id="15" presetID="50" presetClass="entr" presetSubtype="0" decel="10000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 calcmode="lin" valueType="num">
                                      <p:cBhvr>
                                        <p:cTn id="17" dur="1000" fill="hold"/>
                                        <p:tgtEl>
                                          <p:spTgt spid="3">
                                            <p:txEl>
                                              <p:pRg st="0" end="0"/>
                                            </p:txEl>
                                          </p:spTgt>
                                        </p:tgtEl>
                                        <p:attrNameLst>
                                          <p:attrName>ppt_w</p:attrName>
                                        </p:attrNameLst>
                                      </p:cBhvr>
                                      <p:tavLst>
                                        <p:tav tm="0">
                                          <p:val>
                                            <p:strVal val="#ppt_w+.3"/>
                                          </p:val>
                                        </p:tav>
                                        <p:tav tm="100000">
                                          <p:val>
                                            <p:strVal val="#ppt_w"/>
                                          </p:val>
                                        </p:tav>
                                      </p:tavLst>
                                    </p:anim>
                                    <p:anim calcmode="lin" valueType="num">
                                      <p:cBhvr>
                                        <p:cTn id="18"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19" dur="1000"/>
                                        <p:tgtEl>
                                          <p:spTgt spid="3">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Effect transition="in" filter="wheel(1)">
                                      <p:cBhvr>
                                        <p:cTn id="24"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6" grpId="0" animBg="1"/>
      <p:bldP spid="6"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585200" y="1039495"/>
            <a:ext cx="3453765" cy="5939155"/>
          </a:xfrm>
        </p:spPr>
      </p:pic>
      <p:sp>
        <p:nvSpPr>
          <p:cNvPr id="4" name="Title 1"/>
          <p:cNvSpPr txBox="1"/>
          <p:nvPr/>
        </p:nvSpPr>
        <p:spPr>
          <a:xfrm>
            <a:off x="343535" y="393700"/>
            <a:ext cx="9126220" cy="74295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a:solidFill>
                  <a:srgbClr val="0070C0"/>
                </a:solidFill>
              </a:rPr>
              <a:t>III. SẢN XUẤT CANXI OXIT NH</a:t>
            </a:r>
            <a:r>
              <a:rPr lang="vi-VN" b="1" dirty="0">
                <a:solidFill>
                  <a:srgbClr val="0070C0"/>
                </a:solidFill>
              </a:rPr>
              <a:t>Ư</a:t>
            </a:r>
            <a:r>
              <a:rPr lang="en-US" b="1" dirty="0">
                <a:solidFill>
                  <a:srgbClr val="0070C0"/>
                </a:solidFill>
              </a:rPr>
              <a:t> THẾ NÀO?</a:t>
            </a:r>
          </a:p>
        </p:txBody>
      </p:sp>
      <p:sp>
        <p:nvSpPr>
          <p:cNvPr id="8" name="Flowchart: Process 7"/>
          <p:cNvSpPr/>
          <p:nvPr/>
        </p:nvSpPr>
        <p:spPr>
          <a:xfrm>
            <a:off x="343535" y="3394075"/>
            <a:ext cx="4625975" cy="672465"/>
          </a:xfrm>
          <a:prstGeom prst="flowChartProcess">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2400" dirty="0" err="1">
                <a:solidFill>
                  <a:schemeClr val="tx1"/>
                </a:solidFill>
                <a:latin typeface="Times New Roman" panose="02020603050405020304" pitchFamily="18" charset="0"/>
                <a:cs typeface="Times New Roman" panose="02020603050405020304" pitchFamily="18" charset="0"/>
              </a:rPr>
              <a:t>Đá</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vôi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và</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chất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đốt</a:t>
            </a:r>
            <a:r>
              <a:rPr lang="en-US" sz="2400" dirty="0">
                <a:solidFill>
                  <a:schemeClr val="tx1"/>
                </a:solidFill>
                <a:latin typeface="Times New Roman" panose="02020603050405020304" pitchFamily="18" charset="0"/>
                <a:cs typeface="Times New Roman" panose="02020603050405020304" pitchFamily="18" charset="0"/>
              </a:rPr>
              <a:t> (than </a:t>
            </a:r>
            <a:r>
              <a:rPr lang="en-US" sz="2400" dirty="0" err="1">
                <a:solidFill>
                  <a:schemeClr val="tx1"/>
                </a:solidFill>
                <a:latin typeface="Times New Roman" panose="02020603050405020304" pitchFamily="18" charset="0"/>
                <a:cs typeface="Times New Roman" panose="02020603050405020304" pitchFamily="18" charset="0"/>
              </a:rPr>
              <a:t>đá</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củi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dầu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khí</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tự</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nhiên</a:t>
            </a:r>
            <a:r>
              <a:rPr lang="en-US" sz="2400" dirty="0">
                <a:solidFill>
                  <a:schemeClr val="tx1"/>
                </a:solidFill>
                <a:latin typeface="Times New Roman" panose="02020603050405020304" pitchFamily="18" charset="0"/>
                <a:cs typeface="Times New Roman" panose="02020603050405020304" pitchFamily="18" charset="0"/>
              </a:rPr>
              <a:t> …)</a:t>
            </a:r>
            <a:r>
              <a:rPr lang="en-US" sz="2800" dirty="0">
                <a:solidFill>
                  <a:schemeClr val="tx1"/>
                </a:solidFill>
                <a:latin typeface="Times New Roman" panose="02020603050405020304" pitchFamily="18" charset="0"/>
                <a:cs typeface="Times New Roman" panose="02020603050405020304" pitchFamily="18" charset="0"/>
              </a:rPr>
              <a:t>.</a:t>
            </a:r>
            <a:endParaRPr lang="en-US" dirty="0">
              <a:solidFill>
                <a:schemeClr val="tx1"/>
              </a:solidFill>
            </a:endParaRPr>
          </a:p>
          <a:p>
            <a:pPr algn="ctr"/>
            <a:endParaRPr lang="en-US" dirty="0">
              <a:solidFill>
                <a:schemeClr val="tx1"/>
              </a:solidFill>
            </a:endParaRPr>
          </a:p>
        </p:txBody>
      </p:sp>
      <p:sp>
        <p:nvSpPr>
          <p:cNvPr id="9" name="Thought Bubble: Cloud 8"/>
          <p:cNvSpPr/>
          <p:nvPr/>
        </p:nvSpPr>
        <p:spPr>
          <a:xfrm>
            <a:off x="3154680" y="1352550"/>
            <a:ext cx="3089275" cy="1598930"/>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Times New Roman" panose="02020603050405020304" pitchFamily="18" charset="0"/>
                <a:cs typeface="Times New Roman" panose="02020603050405020304" pitchFamily="18" charset="0"/>
              </a:rPr>
              <a:t>Nguyên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liệu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sản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xuất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CaO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là</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gì</a:t>
            </a:r>
            <a:r>
              <a:rPr lang="en-US" sz="2400" dirty="0">
                <a:solidFill>
                  <a:schemeClr val="tx1"/>
                </a:solidFill>
                <a:latin typeface="Times New Roman" panose="02020603050405020304" pitchFamily="18" charset="0"/>
                <a:cs typeface="Times New Roman" panose="02020603050405020304" pitchFamily="18" charset="0"/>
              </a:rPr>
              <a:t>?</a:t>
            </a:r>
          </a:p>
        </p:txBody>
      </p:sp>
      <p:sp>
        <p:nvSpPr>
          <p:cNvPr id="12" name="Flowchart: Process 11"/>
          <p:cNvSpPr/>
          <p:nvPr/>
        </p:nvSpPr>
        <p:spPr>
          <a:xfrm>
            <a:off x="2460625" y="5206365"/>
            <a:ext cx="4763135" cy="1181100"/>
          </a:xfrm>
          <a:prstGeom prst="flowChartProcess">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tx1"/>
                </a:solidFill>
                <a:latin typeface="Times New Roman" panose="02020603050405020304" pitchFamily="18" charset="0"/>
                <a:cs typeface="Times New Roman" panose="02020603050405020304" pitchFamily="18" charset="0"/>
              </a:rPr>
              <a:t>PTHH :</a:t>
            </a:r>
          </a:p>
          <a:p>
            <a:r>
              <a:rPr lang="en-US" sz="2800" dirty="0">
                <a:solidFill>
                  <a:schemeClr val="tx1"/>
                </a:solidFill>
                <a:latin typeface="Times New Roman" panose="02020603050405020304" pitchFamily="18" charset="0"/>
                <a:cs typeface="Times New Roman" panose="02020603050405020304" pitchFamily="18" charset="0"/>
              </a:rPr>
              <a:t>C</a:t>
            </a:r>
            <a:r>
              <a:rPr lang="en-US" sz="2800" baseline="-25000" dirty="0">
                <a:solidFill>
                  <a:schemeClr val="tx1"/>
                </a:solidFill>
                <a:latin typeface="Times New Roman" panose="02020603050405020304" pitchFamily="18" charset="0"/>
                <a:cs typeface="Times New Roman" panose="02020603050405020304" pitchFamily="18" charset="0"/>
              </a:rPr>
              <a:t>(r) </a:t>
            </a:r>
            <a:r>
              <a:rPr lang="en-US" sz="2800" dirty="0">
                <a:solidFill>
                  <a:schemeClr val="tx1"/>
                </a:solidFill>
                <a:latin typeface="Times New Roman" panose="02020603050405020304" pitchFamily="18" charset="0"/>
                <a:cs typeface="Times New Roman" panose="02020603050405020304" pitchFamily="18" charset="0"/>
              </a:rPr>
              <a:t> +  O</a:t>
            </a:r>
            <a:r>
              <a:rPr lang="en-US" sz="2800" baseline="-25000" dirty="0">
                <a:solidFill>
                  <a:schemeClr val="tx1"/>
                </a:solidFill>
                <a:latin typeface="Times New Roman" panose="02020603050405020304" pitchFamily="18" charset="0"/>
                <a:cs typeface="Times New Roman" panose="02020603050405020304" pitchFamily="18" charset="0"/>
              </a:rPr>
              <a:t>2 (k) </a:t>
            </a:r>
            <a:r>
              <a:rPr lang="en-US" sz="2800" dirty="0">
                <a:solidFill>
                  <a:schemeClr val="tx1"/>
                </a:solidFill>
                <a:latin typeface="Times New Roman" panose="02020603050405020304" pitchFamily="18" charset="0"/>
                <a:cs typeface="Times New Roman" panose="02020603050405020304" pitchFamily="18" charset="0"/>
              </a:rPr>
              <a:t>  CO</a:t>
            </a:r>
            <a:r>
              <a:rPr lang="en-US" sz="2800" baseline="-25000" dirty="0">
                <a:solidFill>
                  <a:schemeClr val="tx1"/>
                </a:solidFill>
                <a:latin typeface="Times New Roman" panose="02020603050405020304" pitchFamily="18" charset="0"/>
                <a:cs typeface="Times New Roman" panose="02020603050405020304" pitchFamily="18" charset="0"/>
              </a:rPr>
              <a:t>2</a:t>
            </a:r>
            <a:r>
              <a:rPr lang="en-US" sz="2800" dirty="0">
                <a:solidFill>
                  <a:schemeClr val="tx1"/>
                </a:solidFill>
                <a:latin typeface="Times New Roman" panose="02020603050405020304" pitchFamily="18" charset="0"/>
                <a:cs typeface="Times New Roman" panose="02020603050405020304" pitchFamily="18" charset="0"/>
              </a:rPr>
              <a:t> </a:t>
            </a:r>
            <a:r>
              <a:rPr lang="en-US" sz="2800" baseline="-25000" dirty="0">
                <a:solidFill>
                  <a:schemeClr val="tx1"/>
                </a:solidFill>
                <a:latin typeface="Times New Roman" panose="02020603050405020304" pitchFamily="18" charset="0"/>
                <a:cs typeface="Times New Roman" panose="02020603050405020304" pitchFamily="18" charset="0"/>
              </a:rPr>
              <a:t>(k) </a:t>
            </a:r>
            <a:r>
              <a:rPr lang="en-US" sz="2800" dirty="0">
                <a:solidFill>
                  <a:schemeClr val="tx1"/>
                </a:solidFill>
                <a:latin typeface="Times New Roman" panose="02020603050405020304" pitchFamily="18" charset="0"/>
                <a:cs typeface="Times New Roman" panose="02020603050405020304" pitchFamily="18" charset="0"/>
              </a:rPr>
              <a:t> </a:t>
            </a:r>
          </a:p>
          <a:p>
            <a:r>
              <a:rPr lang="pt-BR" sz="2800" dirty="0">
                <a:solidFill>
                  <a:schemeClr val="tx1"/>
                </a:solidFill>
                <a:latin typeface="Times New Roman" panose="02020603050405020304" pitchFamily="18" charset="0"/>
                <a:cs typeface="Times New Roman" panose="02020603050405020304" pitchFamily="18" charset="0"/>
              </a:rPr>
              <a:t>CaCO</a:t>
            </a:r>
            <a:r>
              <a:rPr lang="pt-BR" sz="2800" baseline="-25000" dirty="0">
                <a:solidFill>
                  <a:schemeClr val="tx1"/>
                </a:solidFill>
                <a:latin typeface="Times New Roman" panose="02020603050405020304" pitchFamily="18" charset="0"/>
                <a:cs typeface="Times New Roman" panose="02020603050405020304" pitchFamily="18" charset="0"/>
              </a:rPr>
              <a:t>3</a:t>
            </a:r>
            <a:r>
              <a:rPr lang="pt-BR" sz="2800" dirty="0">
                <a:solidFill>
                  <a:schemeClr val="tx1"/>
                </a:solidFill>
                <a:latin typeface="Times New Roman" panose="02020603050405020304" pitchFamily="18" charset="0"/>
                <a:cs typeface="Times New Roman" panose="02020603050405020304" pitchFamily="18" charset="0"/>
              </a:rPr>
              <a:t> </a:t>
            </a:r>
            <a:r>
              <a:rPr lang="pt-BR" sz="2800" baseline="-25000" dirty="0">
                <a:solidFill>
                  <a:schemeClr val="tx1"/>
                </a:solidFill>
                <a:latin typeface="Times New Roman" panose="02020603050405020304" pitchFamily="18" charset="0"/>
                <a:cs typeface="Times New Roman" panose="02020603050405020304" pitchFamily="18" charset="0"/>
              </a:rPr>
              <a:t>(r)</a:t>
            </a:r>
            <a:r>
              <a:rPr lang="pt-BR" sz="2800" dirty="0">
                <a:solidFill>
                  <a:schemeClr val="tx1"/>
                </a:solidFill>
                <a:latin typeface="Times New Roman" panose="02020603050405020304" pitchFamily="18" charset="0"/>
                <a:cs typeface="Times New Roman" panose="02020603050405020304" pitchFamily="18" charset="0"/>
              </a:rPr>
              <a:t>       CaO</a:t>
            </a:r>
            <a:r>
              <a:rPr lang="pt-BR" sz="2800" baseline="-25000" dirty="0">
                <a:solidFill>
                  <a:schemeClr val="tx1"/>
                </a:solidFill>
                <a:latin typeface="Times New Roman" panose="02020603050405020304" pitchFamily="18" charset="0"/>
                <a:cs typeface="Times New Roman" panose="02020603050405020304" pitchFamily="18" charset="0"/>
              </a:rPr>
              <a:t>(r)</a:t>
            </a:r>
            <a:r>
              <a:rPr lang="pt-BR" sz="2800" dirty="0">
                <a:solidFill>
                  <a:schemeClr val="tx1"/>
                </a:solidFill>
                <a:latin typeface="Times New Roman" panose="02020603050405020304" pitchFamily="18" charset="0"/>
                <a:cs typeface="Times New Roman" panose="02020603050405020304" pitchFamily="18" charset="0"/>
              </a:rPr>
              <a:t>  +  CO</a:t>
            </a:r>
            <a:r>
              <a:rPr lang="pt-BR" sz="2800" baseline="-25000" dirty="0">
                <a:solidFill>
                  <a:schemeClr val="tx1"/>
                </a:solidFill>
                <a:latin typeface="Times New Roman" panose="02020603050405020304" pitchFamily="18" charset="0"/>
                <a:cs typeface="Times New Roman" panose="02020603050405020304" pitchFamily="18" charset="0"/>
              </a:rPr>
              <a:t>2</a:t>
            </a:r>
            <a:r>
              <a:rPr lang="pt-BR" sz="2800" dirty="0">
                <a:solidFill>
                  <a:schemeClr val="tx1"/>
                </a:solidFill>
                <a:latin typeface="Times New Roman" panose="02020603050405020304" pitchFamily="18" charset="0"/>
                <a:cs typeface="Times New Roman" panose="02020603050405020304" pitchFamily="18" charset="0"/>
              </a:rPr>
              <a:t> </a:t>
            </a:r>
            <a:r>
              <a:rPr lang="pt-BR" sz="2800" baseline="-25000" dirty="0">
                <a:solidFill>
                  <a:schemeClr val="tx1"/>
                </a:solidFill>
                <a:latin typeface="Times New Roman" panose="02020603050405020304" pitchFamily="18" charset="0"/>
                <a:cs typeface="Times New Roman" panose="02020603050405020304" pitchFamily="18" charset="0"/>
              </a:rPr>
              <a:t>(k)</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13" name="Thought Bubble: Cloud 12"/>
          <p:cNvSpPr/>
          <p:nvPr/>
        </p:nvSpPr>
        <p:spPr>
          <a:xfrm>
            <a:off x="5267960" y="3567430"/>
            <a:ext cx="3018790" cy="1714500"/>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Times New Roman" panose="02020603050405020304" pitchFamily="18" charset="0"/>
                <a:cs typeface="Times New Roman" panose="02020603050405020304" pitchFamily="18" charset="0"/>
              </a:rPr>
              <a:t>Mô</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tả</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cách sản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xuất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vôi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viết</a:t>
            </a:r>
            <a:r>
              <a:rPr lang="en-US" sz="2400" dirty="0">
                <a:solidFill>
                  <a:schemeClr val="tx1"/>
                </a:solidFill>
                <a:latin typeface="Times New Roman" panose="02020603050405020304" pitchFamily="18" charset="0"/>
                <a:cs typeface="Times New Roman" panose="02020603050405020304" pitchFamily="18" charset="0"/>
              </a:rPr>
              <a:t> PTHH </a:t>
            </a:r>
            <a:r>
              <a:rPr lang="en-US" sz="2400" dirty="0" err="1">
                <a:solidFill>
                  <a:schemeClr val="tx1"/>
                </a:solidFill>
                <a:latin typeface="Times New Roman" panose="02020603050405020304" pitchFamily="18" charset="0"/>
                <a:cs typeface="Times New Roman" panose="02020603050405020304" pitchFamily="18" charset="0"/>
              </a:rPr>
              <a:t>minh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họa</a:t>
            </a:r>
            <a:r>
              <a:rPr lang="en-US" sz="2400" dirty="0">
                <a:solidFill>
                  <a:schemeClr val="tx1"/>
                </a:solidFill>
                <a:latin typeface="Times New Roman" panose="02020603050405020304" pitchFamily="18" charset="0"/>
                <a:cs typeface="Times New Roman" panose="02020603050405020304" pitchFamily="18" charset="0"/>
              </a:rPr>
              <a:t>.</a:t>
            </a:r>
          </a:p>
        </p:txBody>
      </p:sp>
      <p:sp>
        <p:nvSpPr>
          <p:cNvPr id="3" name="Flowchart: Process 2"/>
          <p:cNvSpPr/>
          <p:nvPr/>
        </p:nvSpPr>
        <p:spPr>
          <a:xfrm>
            <a:off x="343535" y="1352550"/>
            <a:ext cx="2811145" cy="672465"/>
          </a:xfrm>
          <a:prstGeom prst="flowChartProcess">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2800" dirty="0" err="1">
                <a:solidFill>
                  <a:srgbClr val="00B0F0"/>
                </a:solidFill>
                <a:latin typeface="Times New Roman" panose="02020603050405020304" pitchFamily="18" charset="0"/>
                <a:cs typeface="Times New Roman" panose="02020603050405020304" pitchFamily="18" charset="0"/>
              </a:rPr>
              <a:t> 1. Nguyên liệu</a:t>
            </a:r>
          </a:p>
        </p:txBody>
      </p:sp>
      <p:sp>
        <p:nvSpPr>
          <p:cNvPr id="5" name="Flowchart: Process 4"/>
          <p:cNvSpPr/>
          <p:nvPr/>
        </p:nvSpPr>
        <p:spPr>
          <a:xfrm>
            <a:off x="267970" y="4235450"/>
            <a:ext cx="4776470" cy="672465"/>
          </a:xfrm>
          <a:prstGeom prst="flowChartProcess">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B0F0"/>
                </a:solidFill>
                <a:latin typeface="Times New Roman" panose="02020603050405020304" pitchFamily="18" charset="0"/>
                <a:cs typeface="Times New Roman" panose="02020603050405020304" pitchFamily="18" charset="0"/>
              </a:rPr>
              <a:t>2. Các phản ứng hóa học xảy ra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strips(down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heel(1)">
                                      <p:cBhvr>
                                        <p:cTn id="17" dur="2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strips(downLeft)">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3" presetClass="entr" presetSubtype="16"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plus(in)">
                                      <p:cBhvr>
                                        <p:cTn id="32" dur="20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8" presetClass="entr" presetSubtype="12"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strips(downLeft)">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8" grpId="0" animBg="1"/>
      <p:bldP spid="8" grpId="1" animBg="1"/>
      <p:bldP spid="9" grpId="0" animBg="1"/>
      <p:bldP spid="9" grpId="1" animBg="1"/>
      <p:bldP spid="12" grpId="0" animBg="1"/>
      <p:bldP spid="12" grpId="1" animBg="1"/>
      <p:bldP spid="13" grpId="0" bldLvl="0" animBg="1"/>
      <p:bldP spid="13" grpId="1" animBg="1"/>
      <p:bldP spid="3" grpId="0" animBg="1"/>
      <p:bldP spid="3" grpId="1" animBg="1"/>
      <p:bldP spid="5" grpId="0" animBg="1"/>
      <p:bldP spid="5"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40280" y="437515"/>
            <a:ext cx="6523355" cy="695325"/>
          </a:xfrm>
        </p:spPr>
        <p:txBody>
          <a:bodyPr/>
          <a:lstStyle/>
          <a:p>
            <a:pPr algn="ctr"/>
            <a:r>
              <a:rPr lang="en-US" sz="3200" dirty="0">
                <a:solidFill>
                  <a:srgbClr val="0070C0"/>
                </a:solidFill>
                <a:latin typeface="Berlin Sans FB Demi" panose="020E0802020502020306" charset="0"/>
                <a:cs typeface="Berlin Sans FB Demi" panose="020E0802020502020306" charset="0"/>
              </a:rPr>
              <a:t>HƯỚNG DẪN LÀM BÀI TẬP</a:t>
            </a:r>
          </a:p>
        </p:txBody>
      </p:sp>
      <p:sp>
        <p:nvSpPr>
          <p:cNvPr id="4" name="Text Box 3"/>
          <p:cNvSpPr txBox="1"/>
          <p:nvPr/>
        </p:nvSpPr>
        <p:spPr>
          <a:xfrm>
            <a:off x="586105" y="3289935"/>
            <a:ext cx="10051415" cy="1568450"/>
          </a:xfrm>
          <a:prstGeom prst="rect">
            <a:avLst/>
          </a:prstGeom>
        </p:spPr>
        <p:style>
          <a:lnRef idx="2">
            <a:schemeClr val="accent1"/>
          </a:lnRef>
          <a:fillRef idx="1">
            <a:schemeClr val="lt1"/>
          </a:fillRef>
          <a:effectRef idx="0">
            <a:schemeClr val="accent1"/>
          </a:effectRef>
          <a:fontRef idx="minor">
            <a:schemeClr val="dk1"/>
          </a:fontRef>
        </p:style>
        <p:txBody>
          <a:bodyPr wrap="square" rtlCol="0" anchor="t">
            <a:spAutoFit/>
          </a:bodyPr>
          <a:lstStyle/>
          <a:p>
            <a:r>
              <a:rPr lang="vi-VN" sz="2400" dirty="0">
                <a:latin typeface="Times New Roman" panose="02020603050405020304" pitchFamily="18" charset="0"/>
                <a:cs typeface="Times New Roman" panose="02020603050405020304" pitchFamily="18" charset="0"/>
                <a:sym typeface="+mn-ea"/>
              </a:rPr>
              <a:t>1.</a:t>
            </a:r>
            <a:r>
              <a:rPr lang="en-US" altLang="vi-VN" sz="2400" dirty="0">
                <a:latin typeface="Times New Roman" panose="02020603050405020304" pitchFamily="18" charset="0"/>
                <a:cs typeface="Times New Roman" panose="02020603050405020304" pitchFamily="18" charset="0"/>
                <a:sym typeface="+mn-ea"/>
              </a:rPr>
              <a:t> </a:t>
            </a:r>
            <a:r>
              <a:rPr lang="vi-VN" sz="2400" dirty="0">
                <a:latin typeface="Times New Roman" panose="02020603050405020304" pitchFamily="18" charset="0"/>
                <a:cs typeface="Times New Roman" panose="02020603050405020304" pitchFamily="18" charset="0"/>
                <a:sym typeface="+mn-ea"/>
              </a:rPr>
              <a:t>a</a:t>
            </a:r>
            <a:r>
              <a:rPr lang="en-US" altLang="vi-VN" sz="2400" dirty="0">
                <a:latin typeface="Times New Roman" panose="02020603050405020304" pitchFamily="18" charset="0"/>
                <a:cs typeface="Times New Roman" panose="02020603050405020304" pitchFamily="18" charset="0"/>
                <a:sym typeface="+mn-ea"/>
              </a:rPr>
              <a:t>)</a:t>
            </a:r>
            <a:r>
              <a:rPr lang="vi-VN" sz="2400" dirty="0">
                <a:latin typeface="Times New Roman" panose="02020603050405020304" pitchFamily="18" charset="0"/>
                <a:cs typeface="Times New Roman" panose="02020603050405020304" pitchFamily="18" charset="0"/>
                <a:sym typeface="+mn-ea"/>
              </a:rPr>
              <a:t> Lấy mỗi chất một ít hòa tan vào nước cho phản ứng với CO</a:t>
            </a:r>
            <a:r>
              <a:rPr lang="vi-VN" sz="2400" baseline="-25000" dirty="0">
                <a:latin typeface="Times New Roman" panose="02020603050405020304" pitchFamily="18" charset="0"/>
                <a:cs typeface="Times New Roman" panose="02020603050405020304" pitchFamily="18" charset="0"/>
                <a:sym typeface="+mn-ea"/>
              </a:rPr>
              <a:t>2</a:t>
            </a:r>
            <a:r>
              <a:rPr lang="vi-VN" sz="2400" dirty="0">
                <a:latin typeface="Times New Roman" panose="02020603050405020304" pitchFamily="18" charset="0"/>
                <a:cs typeface="Times New Roman" panose="02020603050405020304" pitchFamily="18" charset="0"/>
                <a:sym typeface="+mn-ea"/>
              </a:rPr>
              <a:t> chất nào cho kết tủa màu trắng </a:t>
            </a:r>
            <a:r>
              <a:rPr lang="en-US" altLang="vi-VN" sz="2400" dirty="0">
                <a:latin typeface="Times New Roman" panose="02020603050405020304" pitchFamily="18" charset="0"/>
                <a:cs typeface="Times New Roman" panose="02020603050405020304" pitchFamily="18" charset="0"/>
                <a:sym typeface="+mn-ea"/>
              </a:rPr>
              <a:t>thì chất</a:t>
            </a:r>
            <a:r>
              <a:rPr lang="vi-VN" sz="2400" dirty="0">
                <a:latin typeface="Times New Roman" panose="02020603050405020304" pitchFamily="18" charset="0"/>
                <a:cs typeface="Times New Roman" panose="02020603050405020304" pitchFamily="18" charset="0"/>
                <a:sym typeface="+mn-ea"/>
              </a:rPr>
              <a:t> ban đầu là CaO, chất </a:t>
            </a:r>
            <a:r>
              <a:rPr lang="en-US" altLang="vi-VN" sz="2400" dirty="0">
                <a:latin typeface="Times New Roman" panose="02020603050405020304" pitchFamily="18" charset="0"/>
                <a:cs typeface="Times New Roman" panose="02020603050405020304" pitchFamily="18" charset="0"/>
                <a:sym typeface="+mn-ea"/>
              </a:rPr>
              <a:t>còn lại</a:t>
            </a:r>
            <a:r>
              <a:rPr lang="vi-VN" sz="2400" dirty="0">
                <a:latin typeface="Times New Roman" panose="02020603050405020304" pitchFamily="18" charset="0"/>
                <a:cs typeface="Times New Roman" panose="02020603050405020304" pitchFamily="18" charset="0"/>
                <a:sym typeface="+mn-ea"/>
              </a:rPr>
              <a:t> là Na</a:t>
            </a:r>
            <a:r>
              <a:rPr lang="vi-VN" sz="2400" baseline="-25000" dirty="0">
                <a:latin typeface="Times New Roman" panose="02020603050405020304" pitchFamily="18" charset="0"/>
                <a:cs typeface="Times New Roman" panose="02020603050405020304" pitchFamily="18" charset="0"/>
                <a:sym typeface="+mn-ea"/>
              </a:rPr>
              <a:t>2</a:t>
            </a:r>
            <a:r>
              <a:rPr lang="vi-VN" sz="2400" dirty="0">
                <a:latin typeface="Times New Roman" panose="02020603050405020304" pitchFamily="18" charset="0"/>
                <a:cs typeface="Times New Roman" panose="02020603050405020304" pitchFamily="18" charset="0"/>
                <a:sym typeface="+mn-ea"/>
              </a:rPr>
              <a:t>O. </a:t>
            </a:r>
            <a:endParaRPr lang="vi-VN" sz="2400" dirty="0">
              <a:latin typeface="Times New Roman" panose="02020603050405020304" pitchFamily="18" charset="0"/>
              <a:cs typeface="Times New Roman" panose="02020603050405020304" pitchFamily="18" charset="0"/>
            </a:endParaRPr>
          </a:p>
          <a:p>
            <a:r>
              <a:rPr lang="vi-VN" sz="2400" dirty="0">
                <a:latin typeface="Times New Roman" panose="02020603050405020304" pitchFamily="18" charset="0"/>
                <a:cs typeface="Times New Roman" panose="02020603050405020304" pitchFamily="18" charset="0"/>
                <a:sym typeface="+mn-ea"/>
              </a:rPr>
              <a:t>PTHH: </a:t>
            </a:r>
            <a:r>
              <a:rPr lang="pt-BR" sz="2400" dirty="0">
                <a:latin typeface="Times New Roman" panose="02020603050405020304" pitchFamily="18" charset="0"/>
                <a:cs typeface="Times New Roman" panose="02020603050405020304" pitchFamily="18" charset="0"/>
                <a:sym typeface="+mn-ea"/>
              </a:rPr>
              <a:t> CaO</a:t>
            </a:r>
            <a:r>
              <a:rPr lang="pt-BR" sz="2400" baseline="-25000" dirty="0">
                <a:latin typeface="Times New Roman" panose="02020603050405020304" pitchFamily="18" charset="0"/>
                <a:cs typeface="Times New Roman" panose="02020603050405020304" pitchFamily="18" charset="0"/>
                <a:sym typeface="+mn-ea"/>
              </a:rPr>
              <a:t>(r)  </a:t>
            </a:r>
            <a:r>
              <a:rPr lang="pt-BR" sz="2400" dirty="0">
                <a:latin typeface="Times New Roman" panose="02020603050405020304" pitchFamily="18" charset="0"/>
                <a:cs typeface="Times New Roman" panose="02020603050405020304" pitchFamily="18" charset="0"/>
                <a:sym typeface="+mn-ea"/>
              </a:rPr>
              <a:t> +  H</a:t>
            </a:r>
            <a:r>
              <a:rPr lang="pt-BR" sz="2400" baseline="-25000" dirty="0">
                <a:latin typeface="Times New Roman" panose="02020603050405020304" pitchFamily="18" charset="0"/>
                <a:cs typeface="Times New Roman" panose="02020603050405020304" pitchFamily="18" charset="0"/>
                <a:sym typeface="+mn-ea"/>
              </a:rPr>
              <a:t>2</a:t>
            </a:r>
            <a:r>
              <a:rPr lang="pt-BR" sz="2400" dirty="0">
                <a:latin typeface="Times New Roman" panose="02020603050405020304" pitchFamily="18" charset="0"/>
                <a:cs typeface="Times New Roman" panose="02020603050405020304" pitchFamily="18" charset="0"/>
                <a:sym typeface="+mn-ea"/>
              </a:rPr>
              <a:t>O</a:t>
            </a:r>
            <a:r>
              <a:rPr lang="pt-BR" sz="2400" baseline="-25000" dirty="0">
                <a:latin typeface="Times New Roman" panose="02020603050405020304" pitchFamily="18" charset="0"/>
                <a:cs typeface="Times New Roman" panose="02020603050405020304" pitchFamily="18" charset="0"/>
                <a:sym typeface="+mn-ea"/>
              </a:rPr>
              <a:t>(l) </a:t>
            </a:r>
            <a:r>
              <a:rPr lang="pt-BR" sz="2400" dirty="0">
                <a:latin typeface="Times New Roman" panose="02020603050405020304" pitchFamily="18" charset="0"/>
                <a:cs typeface="Times New Roman" panose="02020603050405020304" pitchFamily="18" charset="0"/>
                <a:sym typeface="+mn-ea"/>
              </a:rPr>
              <a:t> </a:t>
            </a:r>
            <a:r>
              <a:rPr lang="pt-BR" sz="2400" dirty="0">
                <a:latin typeface="Times New Roman" panose="02020603050405020304" pitchFamily="18" charset="0"/>
                <a:cs typeface="Times New Roman" panose="02020603050405020304" pitchFamily="18" charset="0"/>
                <a:sym typeface="Symbol" panose="05050102010706020507" pitchFamily="18" charset="2"/>
              </a:rPr>
              <a:t> Ca(OH)</a:t>
            </a:r>
            <a:r>
              <a:rPr lang="pt-BR" sz="2400" baseline="-25000" dirty="0">
                <a:latin typeface="Times New Roman" panose="02020603050405020304" pitchFamily="18" charset="0"/>
                <a:cs typeface="Times New Roman" panose="02020603050405020304" pitchFamily="18" charset="0"/>
                <a:sym typeface="Symbol" panose="05050102010706020507" pitchFamily="18" charset="2"/>
              </a:rPr>
              <a:t>2</a:t>
            </a:r>
            <a:r>
              <a:rPr lang="pt-BR" sz="2400" dirty="0">
                <a:latin typeface="Times New Roman" panose="02020603050405020304" pitchFamily="18" charset="0"/>
                <a:cs typeface="Times New Roman" panose="02020603050405020304" pitchFamily="18" charset="0"/>
                <a:sym typeface="Symbol" panose="05050102010706020507" pitchFamily="18" charset="2"/>
              </a:rPr>
              <a:t> </a:t>
            </a:r>
            <a:r>
              <a:rPr lang="pt-BR" sz="2400" baseline="-25000" dirty="0">
                <a:latin typeface="Times New Roman" panose="02020603050405020304" pitchFamily="18" charset="0"/>
                <a:cs typeface="Times New Roman" panose="02020603050405020304" pitchFamily="18" charset="0"/>
                <a:sym typeface="Symbol" panose="05050102010706020507" pitchFamily="18" charset="2"/>
              </a:rPr>
              <a:t>(r)</a:t>
            </a:r>
            <a:r>
              <a:rPr lang="en-US" altLang="pt-BR" sz="2400" dirty="0">
                <a:latin typeface="Times New Roman" panose="02020603050405020304" pitchFamily="18" charset="0"/>
                <a:cs typeface="Times New Roman" panose="02020603050405020304" pitchFamily="18" charset="0"/>
                <a:sym typeface="Symbol" panose="05050102010706020507" pitchFamily="18" charset="2"/>
              </a:rPr>
              <a:t>      </a:t>
            </a:r>
          </a:p>
          <a:p>
            <a:r>
              <a:rPr lang="en-US" altLang="pt-BR" sz="2400" dirty="0">
                <a:latin typeface="Times New Roman" panose="02020603050405020304" pitchFamily="18" charset="0"/>
                <a:cs typeface="Times New Roman" panose="02020603050405020304" pitchFamily="18" charset="0"/>
                <a:sym typeface="Symbol" panose="05050102010706020507" pitchFamily="18" charset="2"/>
              </a:rPr>
              <a:t>            </a:t>
            </a:r>
            <a:r>
              <a:rPr lang="pt-BR" sz="2400" dirty="0">
                <a:latin typeface="Times New Roman" panose="02020603050405020304" pitchFamily="18" charset="0"/>
                <a:cs typeface="Times New Roman" panose="02020603050405020304" pitchFamily="18" charset="0"/>
                <a:sym typeface="+mn-ea"/>
              </a:rPr>
              <a:t>CO</a:t>
            </a:r>
            <a:r>
              <a:rPr lang="pt-BR" sz="2400" baseline="-25000" dirty="0">
                <a:latin typeface="Times New Roman" panose="02020603050405020304" pitchFamily="18" charset="0"/>
                <a:cs typeface="Times New Roman" panose="02020603050405020304" pitchFamily="18" charset="0"/>
                <a:sym typeface="+mn-ea"/>
              </a:rPr>
              <a:t>2(r)</a:t>
            </a:r>
            <a:r>
              <a:rPr lang="pt-BR" sz="2400" dirty="0">
                <a:latin typeface="Times New Roman" panose="02020603050405020304" pitchFamily="18" charset="0"/>
                <a:cs typeface="Times New Roman" panose="02020603050405020304" pitchFamily="18" charset="0"/>
                <a:sym typeface="+mn-ea"/>
              </a:rPr>
              <a:t>+Ca(OH)</a:t>
            </a:r>
            <a:r>
              <a:rPr lang="pt-BR" sz="2400" baseline="-25000" dirty="0">
                <a:latin typeface="Times New Roman" panose="02020603050405020304" pitchFamily="18" charset="0"/>
                <a:cs typeface="Times New Roman" panose="02020603050405020304" pitchFamily="18" charset="0"/>
                <a:sym typeface="+mn-ea"/>
              </a:rPr>
              <a:t>2(dd)</a:t>
            </a:r>
            <a:r>
              <a:rPr lang="pt-BR" sz="2400" dirty="0">
                <a:latin typeface="Times New Roman" panose="02020603050405020304" pitchFamily="18" charset="0"/>
                <a:cs typeface="Times New Roman" panose="02020603050405020304" pitchFamily="18" charset="0"/>
                <a:sym typeface="Symbol" panose="05050102010706020507" pitchFamily="18" charset="2"/>
              </a:rPr>
              <a:t>CaCO</a:t>
            </a:r>
            <a:r>
              <a:rPr lang="pt-BR" sz="2400" baseline="-25000" dirty="0">
                <a:latin typeface="Times New Roman" panose="02020603050405020304" pitchFamily="18" charset="0"/>
                <a:cs typeface="Times New Roman" panose="02020603050405020304" pitchFamily="18" charset="0"/>
                <a:sym typeface="Symbol" panose="05050102010706020507" pitchFamily="18" charset="2"/>
              </a:rPr>
              <a:t>3(r)</a:t>
            </a:r>
            <a:r>
              <a:rPr lang="pt-BR" sz="2400" dirty="0">
                <a:latin typeface="Times New Roman" panose="02020603050405020304" pitchFamily="18" charset="0"/>
                <a:cs typeface="Times New Roman" panose="02020603050405020304" pitchFamily="18" charset="0"/>
                <a:sym typeface="Symbol" panose="05050102010706020507" pitchFamily="18" charset="2"/>
              </a:rPr>
              <a:t>+H</a:t>
            </a:r>
            <a:r>
              <a:rPr lang="pt-BR" sz="2400" baseline="-25000" dirty="0">
                <a:latin typeface="Times New Roman" panose="02020603050405020304" pitchFamily="18" charset="0"/>
                <a:cs typeface="Times New Roman" panose="02020603050405020304" pitchFamily="18" charset="0"/>
                <a:sym typeface="Symbol" panose="05050102010706020507" pitchFamily="18" charset="2"/>
              </a:rPr>
              <a:t>2</a:t>
            </a:r>
            <a:r>
              <a:rPr lang="pt-BR" sz="2400" dirty="0">
                <a:latin typeface="Times New Roman" panose="02020603050405020304" pitchFamily="18" charset="0"/>
                <a:cs typeface="Times New Roman" panose="02020603050405020304" pitchFamily="18" charset="0"/>
                <a:sym typeface="Symbol" panose="05050102010706020507" pitchFamily="18" charset="2"/>
              </a:rPr>
              <a:t>O </a:t>
            </a:r>
            <a:r>
              <a:rPr lang="pt-BR" sz="2400" baseline="-25000" dirty="0">
                <a:latin typeface="Times New Roman" panose="02020603050405020304" pitchFamily="18" charset="0"/>
                <a:cs typeface="Times New Roman" panose="02020603050405020304" pitchFamily="18" charset="0"/>
                <a:sym typeface="Symbol" panose="05050102010706020507" pitchFamily="18" charset="2"/>
              </a:rPr>
              <a:t>(l)</a:t>
            </a:r>
            <a:endParaRPr lang="en-US" sz="2400"/>
          </a:p>
        </p:txBody>
      </p:sp>
      <p:sp>
        <p:nvSpPr>
          <p:cNvPr id="6" name="Text Box 5"/>
          <p:cNvSpPr txBox="1"/>
          <p:nvPr/>
        </p:nvSpPr>
        <p:spPr>
          <a:xfrm>
            <a:off x="521335" y="5267325"/>
            <a:ext cx="10116820" cy="1198880"/>
          </a:xfrm>
          <a:prstGeom prst="rect">
            <a:avLst/>
          </a:prstGeom>
        </p:spPr>
        <p:style>
          <a:lnRef idx="2">
            <a:schemeClr val="accent1"/>
          </a:lnRef>
          <a:fillRef idx="1">
            <a:schemeClr val="lt1"/>
          </a:fillRef>
          <a:effectRef idx="0">
            <a:schemeClr val="accent1"/>
          </a:effectRef>
          <a:fontRef idx="minor">
            <a:schemeClr val="dk1"/>
          </a:fontRef>
        </p:style>
        <p:txBody>
          <a:bodyPr wrap="square" rtlCol="0" anchor="t">
            <a:spAutoFit/>
          </a:bodyPr>
          <a:lstStyle/>
          <a:p>
            <a:r>
              <a:rPr lang="vi-VN" sz="2400" dirty="0">
                <a:latin typeface="Times New Roman" panose="02020603050405020304" pitchFamily="18" charset="0"/>
                <a:cs typeface="Times New Roman" panose="02020603050405020304" pitchFamily="18" charset="0"/>
                <a:sym typeface="+mn-ea"/>
              </a:rPr>
              <a:t>1.</a:t>
            </a:r>
            <a:r>
              <a:rPr lang="en-US" altLang="vi-VN" sz="2400" dirty="0">
                <a:latin typeface="Times New Roman" panose="02020603050405020304" pitchFamily="18" charset="0"/>
                <a:cs typeface="Times New Roman" panose="02020603050405020304" pitchFamily="18" charset="0"/>
                <a:sym typeface="+mn-ea"/>
              </a:rPr>
              <a:t> </a:t>
            </a:r>
            <a:r>
              <a:rPr lang="vi-VN" sz="2400" dirty="0">
                <a:latin typeface="Times New Roman" panose="02020603050405020304" pitchFamily="18" charset="0"/>
                <a:cs typeface="Times New Roman" panose="02020603050405020304" pitchFamily="18" charset="0"/>
                <a:sym typeface="+mn-ea"/>
              </a:rPr>
              <a:t>b</a:t>
            </a:r>
            <a:r>
              <a:rPr lang="en-US" altLang="vi-VN" sz="2400" dirty="0">
                <a:latin typeface="Times New Roman" panose="02020603050405020304" pitchFamily="18" charset="0"/>
                <a:cs typeface="Times New Roman" panose="02020603050405020304" pitchFamily="18" charset="0"/>
                <a:sym typeface="+mn-ea"/>
              </a:rPr>
              <a:t>)</a:t>
            </a:r>
            <a:r>
              <a:rPr lang="vi-VN" sz="2400" dirty="0">
                <a:latin typeface="Times New Roman" panose="02020603050405020304" pitchFamily="18" charset="0"/>
                <a:cs typeface="Times New Roman" panose="02020603050405020304" pitchFamily="18" charset="0"/>
                <a:sym typeface="+mn-ea"/>
              </a:rPr>
              <a:t> Dẫn 2 khí qua nước vôi trong, khí làm đục nước vôi trong là CO</a:t>
            </a:r>
            <a:r>
              <a:rPr lang="vi-VN" sz="2400" baseline="-25000" dirty="0">
                <a:latin typeface="Times New Roman" panose="02020603050405020304" pitchFamily="18" charset="0"/>
                <a:cs typeface="Times New Roman" panose="02020603050405020304" pitchFamily="18" charset="0"/>
                <a:sym typeface="+mn-ea"/>
              </a:rPr>
              <a:t>2</a:t>
            </a:r>
            <a:r>
              <a:rPr lang="vi-VN" sz="2400" dirty="0">
                <a:latin typeface="Times New Roman" panose="02020603050405020304" pitchFamily="18" charset="0"/>
                <a:cs typeface="Times New Roman" panose="02020603050405020304" pitchFamily="18" charset="0"/>
                <a:sym typeface="+mn-ea"/>
              </a:rPr>
              <a:t>, khí </a:t>
            </a:r>
            <a:r>
              <a:rPr lang="en-US" altLang="vi-VN" sz="2400" dirty="0">
                <a:latin typeface="Times New Roman" panose="02020603050405020304" pitchFamily="18" charset="0"/>
                <a:cs typeface="Times New Roman" panose="02020603050405020304" pitchFamily="18" charset="0"/>
                <a:sym typeface="+mn-ea"/>
              </a:rPr>
              <a:t>còn lại</a:t>
            </a:r>
            <a:r>
              <a:rPr lang="vi-VN" sz="2400" dirty="0">
                <a:latin typeface="Times New Roman" panose="02020603050405020304" pitchFamily="18" charset="0"/>
                <a:cs typeface="Times New Roman" panose="02020603050405020304" pitchFamily="18" charset="0"/>
                <a:sym typeface="+mn-ea"/>
              </a:rPr>
              <a:t> là oxi .</a:t>
            </a:r>
            <a:endParaRPr lang="vi-VN"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sym typeface="+mn-ea"/>
              </a:rPr>
              <a:t>PTHH: </a:t>
            </a:r>
            <a:r>
              <a:rPr lang="pt-BR" sz="2400" dirty="0">
                <a:latin typeface="Times New Roman" panose="02020603050405020304" pitchFamily="18" charset="0"/>
                <a:cs typeface="Times New Roman" panose="02020603050405020304" pitchFamily="18" charset="0"/>
                <a:sym typeface="+mn-ea"/>
              </a:rPr>
              <a:t>CO</a:t>
            </a:r>
            <a:r>
              <a:rPr lang="pt-BR" sz="2400" baseline="-25000" dirty="0">
                <a:latin typeface="Times New Roman" panose="02020603050405020304" pitchFamily="18" charset="0"/>
                <a:cs typeface="Times New Roman" panose="02020603050405020304" pitchFamily="18" charset="0"/>
                <a:sym typeface="+mn-ea"/>
              </a:rPr>
              <a:t>2 (r)</a:t>
            </a:r>
            <a:r>
              <a:rPr lang="pt-BR" sz="2400" dirty="0">
                <a:latin typeface="Times New Roman" panose="02020603050405020304" pitchFamily="18" charset="0"/>
                <a:cs typeface="Times New Roman" panose="02020603050405020304" pitchFamily="18" charset="0"/>
                <a:sym typeface="+mn-ea"/>
              </a:rPr>
              <a:t>+Ca(OH)</a:t>
            </a:r>
            <a:r>
              <a:rPr lang="pt-BR" sz="2400" baseline="-25000" dirty="0">
                <a:latin typeface="Times New Roman" panose="02020603050405020304" pitchFamily="18" charset="0"/>
                <a:cs typeface="Times New Roman" panose="02020603050405020304" pitchFamily="18" charset="0"/>
                <a:sym typeface="+mn-ea"/>
              </a:rPr>
              <a:t>2 (dd)</a:t>
            </a:r>
            <a:r>
              <a:rPr lang="pt-BR" sz="2400" dirty="0">
                <a:latin typeface="Times New Roman" panose="02020603050405020304" pitchFamily="18" charset="0"/>
                <a:cs typeface="Times New Roman" panose="02020603050405020304" pitchFamily="18" charset="0"/>
                <a:sym typeface="Symbol" panose="05050102010706020507" pitchFamily="18" charset="2"/>
              </a:rPr>
              <a:t>CaCO</a:t>
            </a:r>
            <a:r>
              <a:rPr lang="pt-BR" sz="2400" baseline="-25000" dirty="0">
                <a:latin typeface="Times New Roman" panose="02020603050405020304" pitchFamily="18" charset="0"/>
                <a:cs typeface="Times New Roman" panose="02020603050405020304" pitchFamily="18" charset="0"/>
                <a:sym typeface="Symbol" panose="05050102010706020507" pitchFamily="18" charset="2"/>
              </a:rPr>
              <a:t>3 (r)</a:t>
            </a:r>
            <a:r>
              <a:rPr lang="pt-BR" sz="2400" dirty="0">
                <a:latin typeface="Times New Roman" panose="02020603050405020304" pitchFamily="18" charset="0"/>
                <a:cs typeface="Times New Roman" panose="02020603050405020304" pitchFamily="18" charset="0"/>
                <a:sym typeface="Symbol" panose="05050102010706020507" pitchFamily="18" charset="2"/>
              </a:rPr>
              <a:t>+H</a:t>
            </a:r>
            <a:r>
              <a:rPr lang="pt-BR" sz="2400" baseline="-25000" dirty="0">
                <a:latin typeface="Times New Roman" panose="02020603050405020304" pitchFamily="18" charset="0"/>
                <a:cs typeface="Times New Roman" panose="02020603050405020304" pitchFamily="18" charset="0"/>
                <a:sym typeface="Symbol" panose="05050102010706020507" pitchFamily="18" charset="2"/>
              </a:rPr>
              <a:t>2</a:t>
            </a:r>
            <a:r>
              <a:rPr lang="pt-BR" sz="2400" dirty="0">
                <a:latin typeface="Times New Roman" panose="02020603050405020304" pitchFamily="18" charset="0"/>
                <a:cs typeface="Times New Roman" panose="02020603050405020304" pitchFamily="18" charset="0"/>
                <a:sym typeface="Symbol" panose="05050102010706020507" pitchFamily="18" charset="2"/>
              </a:rPr>
              <a:t>O </a:t>
            </a:r>
            <a:r>
              <a:rPr lang="pt-BR" sz="2400" baseline="-25000" dirty="0">
                <a:latin typeface="Times New Roman" panose="02020603050405020304" pitchFamily="18" charset="0"/>
                <a:cs typeface="Times New Roman" panose="02020603050405020304" pitchFamily="18" charset="0"/>
                <a:sym typeface="Symbol" panose="05050102010706020507" pitchFamily="18" charset="2"/>
              </a:rPr>
              <a:t>(l)</a:t>
            </a:r>
            <a:endParaRPr lang="en-US" sz="2400"/>
          </a:p>
        </p:txBody>
      </p:sp>
      <p:sp>
        <p:nvSpPr>
          <p:cNvPr id="8" name="Text Box 7"/>
          <p:cNvSpPr txBox="1"/>
          <p:nvPr/>
        </p:nvSpPr>
        <p:spPr>
          <a:xfrm>
            <a:off x="586105" y="1132840"/>
            <a:ext cx="10051415" cy="1938020"/>
          </a:xfrm>
          <a:prstGeom prst="rect">
            <a:avLst/>
          </a:prstGeom>
        </p:spPr>
        <p:style>
          <a:lnRef idx="2">
            <a:schemeClr val="accent5"/>
          </a:lnRef>
          <a:fillRef idx="1">
            <a:schemeClr val="lt1"/>
          </a:fillRef>
          <a:effectRef idx="0">
            <a:schemeClr val="accent5"/>
          </a:effectRef>
          <a:fontRef idx="minor">
            <a:schemeClr val="dk1"/>
          </a:fontRef>
        </p:style>
        <p:txBody>
          <a:bodyPr wrap="square" rtlCol="0" anchor="t">
            <a:spAutoFit/>
          </a:bodyPr>
          <a:lstStyle/>
          <a:p>
            <a:r>
              <a:rPr lang="en-US" sz="2400">
                <a:solidFill>
                  <a:srgbClr val="C00000"/>
                </a:solidFill>
                <a:latin typeface="Times New Roman" panose="02020603050405020304" pitchFamily="18" charset="0"/>
                <a:cs typeface="Times New Roman" panose="02020603050405020304" pitchFamily="18" charset="0"/>
                <a:sym typeface="+mn-ea"/>
              </a:rPr>
              <a:t>Bài tập 1/9 sgk. </a:t>
            </a:r>
            <a:r>
              <a:rPr lang="en-US" sz="2400">
                <a:solidFill>
                  <a:srgbClr val="C00000"/>
                </a:solidFill>
                <a:latin typeface="Times New Roman" panose="02020603050405020304" pitchFamily="18" charset="0"/>
                <a:cs typeface="Times New Roman" panose="02020603050405020304" pitchFamily="18" charset="0"/>
              </a:rPr>
              <a:t>Bằng phương pháp hóa học nào có thể nhận biết từng chất trong mỗi dãy chất sau?</a:t>
            </a:r>
          </a:p>
          <a:p>
            <a:r>
              <a:rPr lang="en-US" sz="2400">
                <a:solidFill>
                  <a:srgbClr val="C00000"/>
                </a:solidFill>
                <a:latin typeface="Times New Roman" panose="02020603050405020304" pitchFamily="18" charset="0"/>
                <a:cs typeface="Times New Roman" panose="02020603050405020304" pitchFamily="18" charset="0"/>
              </a:rPr>
              <a:t> a) Hai chất rắn màu trắng là CaO và Na</a:t>
            </a:r>
            <a:r>
              <a:rPr lang="en-US" sz="2400" baseline="-25000">
                <a:solidFill>
                  <a:srgbClr val="C00000"/>
                </a:solidFill>
                <a:latin typeface="Times New Roman" panose="02020603050405020304" pitchFamily="18" charset="0"/>
                <a:cs typeface="Times New Roman" panose="02020603050405020304" pitchFamily="18" charset="0"/>
              </a:rPr>
              <a:t>2</a:t>
            </a:r>
            <a:r>
              <a:rPr lang="en-US" sz="2400">
                <a:solidFill>
                  <a:srgbClr val="C00000"/>
                </a:solidFill>
                <a:latin typeface="Times New Roman" panose="02020603050405020304" pitchFamily="18" charset="0"/>
                <a:cs typeface="Times New Roman" panose="02020603050405020304" pitchFamily="18" charset="0"/>
              </a:rPr>
              <a:t>O.</a:t>
            </a:r>
          </a:p>
          <a:p>
            <a:r>
              <a:rPr lang="en-US" sz="2400">
                <a:solidFill>
                  <a:srgbClr val="C00000"/>
                </a:solidFill>
                <a:latin typeface="Times New Roman" panose="02020603050405020304" pitchFamily="18" charset="0"/>
                <a:cs typeface="Times New Roman" panose="02020603050405020304" pitchFamily="18" charset="0"/>
              </a:rPr>
              <a:t> b) Hai chất khí không màu là CO</a:t>
            </a:r>
            <a:r>
              <a:rPr lang="en-US" sz="2400" baseline="-25000">
                <a:solidFill>
                  <a:srgbClr val="C00000"/>
                </a:solidFill>
                <a:latin typeface="Times New Roman" panose="02020603050405020304" pitchFamily="18" charset="0"/>
                <a:cs typeface="Times New Roman" panose="02020603050405020304" pitchFamily="18" charset="0"/>
              </a:rPr>
              <a:t>2</a:t>
            </a:r>
            <a:r>
              <a:rPr lang="en-US" sz="2400">
                <a:solidFill>
                  <a:srgbClr val="C00000"/>
                </a:solidFill>
                <a:latin typeface="Times New Roman" panose="02020603050405020304" pitchFamily="18" charset="0"/>
                <a:cs typeface="Times New Roman" panose="02020603050405020304" pitchFamily="18" charset="0"/>
              </a:rPr>
              <a:t> và O</a:t>
            </a:r>
            <a:r>
              <a:rPr lang="en-US" sz="2400" baseline="-25000">
                <a:solidFill>
                  <a:srgbClr val="C00000"/>
                </a:solidFill>
                <a:latin typeface="Times New Roman" panose="02020603050405020304" pitchFamily="18" charset="0"/>
                <a:cs typeface="Times New Roman" panose="02020603050405020304" pitchFamily="18" charset="0"/>
              </a:rPr>
              <a:t>2</a:t>
            </a:r>
            <a:r>
              <a:rPr lang="en-US" sz="2400">
                <a:solidFill>
                  <a:srgbClr val="C00000"/>
                </a:solidFill>
                <a:latin typeface="Times New Roman" panose="02020603050405020304" pitchFamily="18" charset="0"/>
                <a:cs typeface="Times New Roman" panose="02020603050405020304" pitchFamily="18" charset="0"/>
              </a:rPr>
              <a:t>.</a:t>
            </a:r>
          </a:p>
          <a:p>
            <a:r>
              <a:rPr lang="en-US" sz="2400">
                <a:solidFill>
                  <a:srgbClr val="C00000"/>
                </a:solidFill>
                <a:latin typeface="Times New Roman" panose="02020603050405020304" pitchFamily="18" charset="0"/>
                <a:cs typeface="Times New Roman" panose="02020603050405020304" pitchFamily="18" charset="0"/>
              </a:rPr>
              <a:t>Viết các PTHH.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plus(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ox(in)">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3" presetClass="entr" presetSubtype="16"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plus(in)">
                                      <p:cBhvr>
                                        <p:cTn id="2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bldLvl="0" animBg="1"/>
      <p:bldP spid="4" grpId="1" animBg="1"/>
      <p:bldP spid="6" grpId="0" bldLvl="0" animBg="1"/>
      <p:bldP spid="6" grpId="1" animBg="1"/>
      <p:bldP spid="8" grpId="0" bldLvl="0" animBg="1"/>
      <p:bldP spid="8" grpId="1" animBg="1"/>
    </p:bld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2</TotalTime>
  <Words>1540</Words>
  <Application>Microsoft Office PowerPoint</Application>
  <PresentationFormat>Widescreen</PresentationFormat>
  <Paragraphs>115</Paragraphs>
  <Slides>23</Slides>
  <Notes>0</Notes>
  <HiddenSlides>0</HiddenSlides>
  <MMClips>3</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1</vt:i4>
      </vt:variant>
      <vt:variant>
        <vt:lpstr>Slide Titles</vt:lpstr>
      </vt:variant>
      <vt:variant>
        <vt:i4>23</vt:i4>
      </vt:variant>
    </vt:vector>
  </HeadingPairs>
  <TitlesOfParts>
    <vt:vector size="36" baseType="lpstr">
      <vt:lpstr>Arial</vt:lpstr>
      <vt:lpstr>Berlin Sans FB Demi</vt:lpstr>
      <vt:lpstr>Bernard MT Condensed</vt:lpstr>
      <vt:lpstr>Cambria Math</vt:lpstr>
      <vt:lpstr>Symbol</vt:lpstr>
      <vt:lpstr>Tahoma</vt:lpstr>
      <vt:lpstr>Times New Roman</vt:lpstr>
      <vt:lpstr>Trebuchet MS</vt:lpstr>
      <vt:lpstr>Tw Cen MT Condensed Extra Bold</vt:lpstr>
      <vt:lpstr>VNI-Times</vt:lpstr>
      <vt:lpstr>Wingdings 3</vt:lpstr>
      <vt:lpstr>Facet</vt:lpstr>
      <vt:lpstr>Microsoft Equation 3.0</vt:lpstr>
      <vt:lpstr>HÓA HỌC LỚP 9</vt:lpstr>
      <vt:lpstr>KIỂM TRA KIẾN THỨC CŨ</vt:lpstr>
      <vt:lpstr>BÀI 2  MỘT SỐ OXIT  QUAN TRỌNG</vt:lpstr>
      <vt:lpstr>I. CANXI OXIT CÓ NHŨNG TÍNH CHẤT NÀO?</vt:lpstr>
      <vt:lpstr>PowerPoint Presentation</vt:lpstr>
      <vt:lpstr>PowerPoint Presentation</vt:lpstr>
      <vt:lpstr>PowerPoint Presentation</vt:lpstr>
      <vt:lpstr>PowerPoint Presentation</vt:lpstr>
      <vt:lpstr>HƯỚNG DẪN LÀM BÀI TẬP</vt:lpstr>
      <vt:lpstr>HƯỚNG DẪN LÀM BÀI TẬP</vt:lpstr>
      <vt:lpstr>PowerPoint Presentation</vt:lpstr>
      <vt:lpstr>I. LƯU HUỲNH ĐIOXIT CÓ NHỮNG TÍNH CHẤT GÌ?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Trong phòng thí nghiệm</vt:lpstr>
      <vt:lpstr>2. Trong công nghiệp</vt:lpstr>
      <vt:lpstr>HƯỚNG DẪN BÀI TẬP VỀ NHÀ</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HÓA HỌC LỚP 9</dc:title>
  <dc:creator>tranhuyhoang896@outlook.com</dc:creator>
  <cp:lastModifiedBy>Xps</cp:lastModifiedBy>
  <cp:revision>39</cp:revision>
  <dcterms:created xsi:type="dcterms:W3CDTF">2019-06-23T13:56:00Z</dcterms:created>
  <dcterms:modified xsi:type="dcterms:W3CDTF">2021-12-01T12:18:16Z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C7F18B5175874913B7BE84FB6139DD09</vt:lpwstr>
  </property>
  <property fmtid="{D5CDD505-2E9C-101B-9397-08002B2CF9AE}" pid="3" name="KSOProductBuildVer">
    <vt:lpwstr>1033-11.2.0.10265</vt:lpwstr>
  </property>
</Properties>
</file>