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91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0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4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2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98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6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3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4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9EF6-7B51-43FC-8C32-01704FA046F3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BD450-1AED-451E-8020-69289F5A3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8" y="437321"/>
            <a:ext cx="11821191" cy="53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9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92" y="365125"/>
            <a:ext cx="11158868" cy="62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06" y="249215"/>
            <a:ext cx="11483394" cy="6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7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65125"/>
            <a:ext cx="11141415" cy="62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92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93" r="10342" b="1793"/>
          <a:stretch/>
        </p:blipFill>
        <p:spPr>
          <a:xfrm>
            <a:off x="838200" y="365125"/>
            <a:ext cx="10804301" cy="64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09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321592"/>
            <a:ext cx="11924371" cy="63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88" y="184821"/>
            <a:ext cx="11136423" cy="65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3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28" y="365125"/>
            <a:ext cx="11396730" cy="63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5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9" y="365125"/>
            <a:ext cx="11383109" cy="637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53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4" y="365125"/>
            <a:ext cx="10823526" cy="605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24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09" y="365125"/>
            <a:ext cx="10988091" cy="615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3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9" y="365125"/>
            <a:ext cx="10952142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87" y="365125"/>
            <a:ext cx="11295606" cy="632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9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35" t="-1" r="10095" b="77"/>
          <a:stretch/>
        </p:blipFill>
        <p:spPr>
          <a:xfrm>
            <a:off x="425003" y="365125"/>
            <a:ext cx="11165983" cy="63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9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46" r="9960" b="370"/>
          <a:stretch/>
        </p:blipFill>
        <p:spPr>
          <a:xfrm>
            <a:off x="461492" y="232876"/>
            <a:ext cx="11315949" cy="637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6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20" y="365125"/>
            <a:ext cx="11412134" cy="63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10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" y="365125"/>
            <a:ext cx="12158158" cy="59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45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" y="365125"/>
            <a:ext cx="12019722" cy="6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7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8" y="365125"/>
            <a:ext cx="10697332" cy="59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59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18" y="808009"/>
            <a:ext cx="11848563" cy="567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32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761771" cy="60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67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78" r="9978" b="1041"/>
          <a:stretch/>
        </p:blipFill>
        <p:spPr>
          <a:xfrm>
            <a:off x="318052" y="365125"/>
            <a:ext cx="11688418" cy="61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5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CỦNG CỐ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114" y="2070324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096681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712913" y="595314"/>
            <a:ext cx="872331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Câu 1: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Thành phần của một cơ quan phân tích gồm:</a:t>
            </a:r>
          </a:p>
          <a:p>
            <a:pPr algn="just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Cơ quan thụ cảm.</a:t>
            </a:r>
          </a:p>
          <a:p>
            <a:pPr algn="just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 Dây thần kinh</a:t>
            </a:r>
          </a:p>
          <a:p>
            <a:pPr algn="just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 Bộ phận phân tích ở trung ương</a:t>
            </a:r>
          </a:p>
          <a:p>
            <a:pPr algn="just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 Cả A,B và C</a:t>
            </a:r>
          </a:p>
        </p:txBody>
      </p:sp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1930401" y="3360738"/>
            <a:ext cx="258763" cy="736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81924" name="AutoShape 4"/>
          <p:cNvSpPr>
            <a:spLocks noChangeArrowheads="1"/>
          </p:cNvSpPr>
          <p:nvPr/>
        </p:nvSpPr>
        <p:spPr bwMode="auto">
          <a:xfrm>
            <a:off x="1558925" y="3600332"/>
            <a:ext cx="565150" cy="51935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15" y="10800"/>
                </a:moveTo>
                <a:cubicBezTo>
                  <a:pt x="1515" y="15928"/>
                  <a:pt x="5672" y="20085"/>
                  <a:pt x="10800" y="20085"/>
                </a:cubicBezTo>
                <a:cubicBezTo>
                  <a:pt x="15928" y="20085"/>
                  <a:pt x="20085" y="15928"/>
                  <a:pt x="20085" y="10800"/>
                </a:cubicBezTo>
                <a:cubicBezTo>
                  <a:pt x="20085" y="5672"/>
                  <a:pt x="15928" y="1515"/>
                  <a:pt x="10800" y="1515"/>
                </a:cubicBezTo>
                <a:cubicBezTo>
                  <a:pt x="5672" y="1515"/>
                  <a:pt x="1515" y="5672"/>
                  <a:pt x="1515" y="10800"/>
                </a:cubicBezTo>
                <a:close/>
              </a:path>
            </a:pathLst>
          </a:custGeom>
          <a:solidFill>
            <a:srgbClr val="0000FF"/>
          </a:solidFill>
          <a:ln w="9525" algn="ctr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1925" name="Text 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640014" y="0"/>
            <a:ext cx="7227887" cy="5540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sz="3000">
                <a:latin typeface="Times New Roman" panose="02020603050405020304" pitchFamily="18" charset="0"/>
              </a:rPr>
              <a:t>Chọn đáp án đúng nhất</a:t>
            </a:r>
          </a:p>
        </p:txBody>
      </p:sp>
    </p:spTree>
    <p:extLst>
      <p:ext uri="{BB962C8B-B14F-4D97-AF65-F5344CB8AC3E}">
        <p14:creationId xmlns:p14="http://schemas.microsoft.com/office/powerpoint/2010/main" val="2956330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/>
          <p:cNvSpPr>
            <a:spLocks noChangeShapeType="1"/>
          </p:cNvSpPr>
          <p:nvPr/>
        </p:nvSpPr>
        <p:spPr bwMode="auto">
          <a:xfrm>
            <a:off x="10668000" y="50800"/>
            <a:ext cx="0" cy="685800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1563688" y="0"/>
            <a:ext cx="0" cy="685800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365376" y="755650"/>
            <a:ext cx="780891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Câu 2: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</a:rPr>
              <a:t> Bộ phận nào sau đây có khả năng điều tiết giúp chúng ta nhìn rõ vật ở xa hay gần?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Màng mạch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Lỗ đồng tử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Thể thủy tinh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Màng lưới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2279650" y="3479682"/>
            <a:ext cx="565150" cy="51935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15" y="10800"/>
                </a:moveTo>
                <a:cubicBezTo>
                  <a:pt x="1515" y="15928"/>
                  <a:pt x="5672" y="20085"/>
                  <a:pt x="10800" y="20085"/>
                </a:cubicBezTo>
                <a:cubicBezTo>
                  <a:pt x="15928" y="20085"/>
                  <a:pt x="20085" y="15928"/>
                  <a:pt x="20085" y="10800"/>
                </a:cubicBezTo>
                <a:cubicBezTo>
                  <a:pt x="20085" y="5672"/>
                  <a:pt x="15928" y="1515"/>
                  <a:pt x="10800" y="1515"/>
                </a:cubicBezTo>
                <a:cubicBezTo>
                  <a:pt x="5672" y="1515"/>
                  <a:pt x="1515" y="5672"/>
                  <a:pt x="1515" y="10800"/>
                </a:cubicBezTo>
                <a:close/>
              </a:path>
            </a:pathLst>
          </a:custGeom>
          <a:solidFill>
            <a:srgbClr val="0000FF"/>
          </a:solidFill>
          <a:ln w="9525" algn="ctr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585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10668000" y="50800"/>
            <a:ext cx="0" cy="685800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1563688" y="0"/>
            <a:ext cx="0" cy="685800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524000" y="6858000"/>
            <a:ext cx="9144000" cy="0"/>
          </a:xfrm>
          <a:prstGeom prst="line">
            <a:avLst/>
          </a:prstGeom>
          <a:noFill/>
          <a:ln w="952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816225" y="668339"/>
            <a:ext cx="737235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Câu 3: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Điểm vàng có đặc điểm: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Là nơi tập trung chủ yếu các tế bào nón.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Là nơi tập trung các tế bào que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Là nơi đi ra của các dây thần kinh.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>
                <a:latin typeface="Times New Roman" panose="02020603050405020304" pitchFamily="18" charset="0"/>
              </a:rPr>
              <a:t>Là nơi không có tế bào thụ cảm thị giác.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2771775" y="1403232"/>
            <a:ext cx="565150" cy="51935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15" y="10800"/>
                </a:moveTo>
                <a:cubicBezTo>
                  <a:pt x="1515" y="15928"/>
                  <a:pt x="5672" y="20085"/>
                  <a:pt x="10800" y="20085"/>
                </a:cubicBezTo>
                <a:cubicBezTo>
                  <a:pt x="15928" y="20085"/>
                  <a:pt x="20085" y="15928"/>
                  <a:pt x="20085" y="10800"/>
                </a:cubicBezTo>
                <a:cubicBezTo>
                  <a:pt x="20085" y="5672"/>
                  <a:pt x="15928" y="1515"/>
                  <a:pt x="10800" y="1515"/>
                </a:cubicBezTo>
                <a:cubicBezTo>
                  <a:pt x="5672" y="1515"/>
                  <a:pt x="1515" y="5672"/>
                  <a:pt x="1515" y="10800"/>
                </a:cubicBezTo>
                <a:close/>
              </a:path>
            </a:pathLst>
          </a:custGeom>
          <a:solidFill>
            <a:srgbClr val="0000FF"/>
          </a:solidFill>
          <a:ln w="9525" algn="ctr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84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873251" y="552451"/>
            <a:ext cx="458787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 :</a:t>
            </a: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 mắt có cấu tạo gồm những lớp nào?</a:t>
            </a:r>
            <a:endParaRPr lang="en-US" altLang="en-US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Màng cứng</a:t>
            </a:r>
            <a:endParaRPr lang="en-US" altLang="en-US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 Màng mạch</a:t>
            </a:r>
            <a:endParaRPr lang="en-US" altLang="en-US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Màng lưới</a:t>
            </a:r>
            <a:endParaRPr lang="en-US" altLang="en-US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D, Cả A, B, C đều đúng</a:t>
            </a:r>
            <a:endParaRPr lang="en-US" altLang="en-US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>
            <a:extLst>
              <a:ext uri="{FF2B5EF4-FFF2-40B4-BE49-F238E27FC236}"/>
            </a:extLst>
          </p:cNvPr>
          <p:cNvSpPr/>
          <p:nvPr/>
        </p:nvSpPr>
        <p:spPr>
          <a:xfrm>
            <a:off x="2390776" y="3776664"/>
            <a:ext cx="365125" cy="492125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1748" name="Picture 1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95339"/>
            <a:ext cx="3073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3" descr="Mang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6" y="1668464"/>
            <a:ext cx="9874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4" descr="Mang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617664"/>
            <a:ext cx="935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5" descr="Mang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1558925"/>
            <a:ext cx="881062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7"/>
          <p:cNvSpPr>
            <a:spLocks noChangeArrowheads="1"/>
          </p:cNvSpPr>
          <p:nvPr/>
        </p:nvSpPr>
        <p:spPr bwMode="auto">
          <a:xfrm>
            <a:off x="8580439" y="320675"/>
            <a:ext cx="1558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Màng cứng</a:t>
            </a:r>
          </a:p>
        </p:txBody>
      </p:sp>
      <p:sp>
        <p:nvSpPr>
          <p:cNvPr id="31753" name="Line 28"/>
          <p:cNvSpPr>
            <a:spLocks noChangeShapeType="1"/>
          </p:cNvSpPr>
          <p:nvPr/>
        </p:nvSpPr>
        <p:spPr bwMode="auto">
          <a:xfrm flipH="1">
            <a:off x="8475664" y="960439"/>
            <a:ext cx="187325" cy="712787"/>
          </a:xfrm>
          <a:prstGeom prst="line">
            <a:avLst/>
          </a:prstGeom>
          <a:noFill/>
          <a:ln w="22225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4" name="Line 29"/>
          <p:cNvSpPr>
            <a:spLocks noChangeShapeType="1"/>
          </p:cNvSpPr>
          <p:nvPr/>
        </p:nvSpPr>
        <p:spPr bwMode="auto">
          <a:xfrm>
            <a:off x="7032625" y="1200150"/>
            <a:ext cx="1193800" cy="73025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5" name="Text Box 24"/>
          <p:cNvSpPr txBox="1">
            <a:spLocks noChangeArrowheads="1"/>
          </p:cNvSpPr>
          <p:nvPr/>
        </p:nvSpPr>
        <p:spPr bwMode="auto">
          <a:xfrm>
            <a:off x="7212013" y="4071938"/>
            <a:ext cx="2233612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cầu mắt</a:t>
            </a:r>
          </a:p>
        </p:txBody>
      </p:sp>
      <p:sp>
        <p:nvSpPr>
          <p:cNvPr id="31756" name="Rectangle 19"/>
          <p:cNvSpPr>
            <a:spLocks noChangeArrowheads="1"/>
          </p:cNvSpPr>
          <p:nvPr/>
        </p:nvSpPr>
        <p:spPr bwMode="auto">
          <a:xfrm>
            <a:off x="6386514" y="835026"/>
            <a:ext cx="1906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     Màng lưới</a:t>
            </a:r>
          </a:p>
        </p:txBody>
      </p:sp>
      <p:sp>
        <p:nvSpPr>
          <p:cNvPr id="31757" name="Rectangle 18"/>
          <p:cNvSpPr>
            <a:spLocks noChangeArrowheads="1"/>
          </p:cNvSpPr>
          <p:nvPr/>
        </p:nvSpPr>
        <p:spPr bwMode="auto">
          <a:xfrm>
            <a:off x="6981826" y="158751"/>
            <a:ext cx="195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</a:rPr>
              <a:t>Màng mạch</a:t>
            </a:r>
          </a:p>
        </p:txBody>
      </p:sp>
      <p:sp>
        <p:nvSpPr>
          <p:cNvPr id="31758" name="Line 28"/>
          <p:cNvSpPr>
            <a:spLocks noChangeShapeType="1"/>
          </p:cNvSpPr>
          <p:nvPr/>
        </p:nvSpPr>
        <p:spPr bwMode="auto">
          <a:xfrm>
            <a:off x="7996238" y="735014"/>
            <a:ext cx="271462" cy="94773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1725614" y="112714"/>
            <a:ext cx="51720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 : Cầu mắt vận động được là nhờ: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A, Dây thần kinh thị giác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 Nhờ mi mắt cử động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C, Cơ vận động mắt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D, Cả hai ý A, B đều đúng</a:t>
            </a:r>
          </a:p>
        </p:txBody>
      </p:sp>
      <p:sp>
        <p:nvSpPr>
          <p:cNvPr id="5" name="Flowchart: Connector 4">
            <a:extLst>
              <a:ext uri="{FF2B5EF4-FFF2-40B4-BE49-F238E27FC236}"/>
            </a:extLst>
          </p:cNvPr>
          <p:cNvSpPr/>
          <p:nvPr/>
        </p:nvSpPr>
        <p:spPr>
          <a:xfrm>
            <a:off x="1981201" y="2271714"/>
            <a:ext cx="720725" cy="511175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endParaRPr lang="vi-VN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32772" name="Group 19"/>
          <p:cNvGrpSpPr>
            <a:grpSpLocks/>
          </p:cNvGrpSpPr>
          <p:nvPr/>
        </p:nvGrpSpPr>
        <p:grpSpPr bwMode="auto">
          <a:xfrm>
            <a:off x="6935789" y="225426"/>
            <a:ext cx="3019425" cy="3211513"/>
            <a:chOff x="2880" y="1200"/>
            <a:chExt cx="2640" cy="2544"/>
          </a:xfrm>
        </p:grpSpPr>
        <p:pic>
          <p:nvPicPr>
            <p:cNvPr id="32774" name="Picture 10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200"/>
              <a:ext cx="2640" cy="2544"/>
            </a:xfrm>
            <a:prstGeom prst="rect">
              <a:avLst/>
            </a:prstGeom>
            <a:noFill/>
            <a:ln w="1016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4272" y="1248"/>
              <a:ext cx="576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</a:rPr>
                <a:t>Cầu mắt</a:t>
              </a:r>
            </a:p>
          </p:txBody>
        </p:sp>
        <p:sp>
          <p:nvSpPr>
            <p:cNvPr id="32776" name="Line 12"/>
            <p:cNvSpPr>
              <a:spLocks noChangeShapeType="1"/>
            </p:cNvSpPr>
            <p:nvPr/>
          </p:nvSpPr>
          <p:spPr bwMode="auto">
            <a:xfrm flipV="1">
              <a:off x="4368" y="1440"/>
              <a:ext cx="144" cy="10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7" name="Text Box 13"/>
            <p:cNvSpPr txBox="1">
              <a:spLocks noChangeArrowheads="1"/>
            </p:cNvSpPr>
            <p:nvPr/>
          </p:nvSpPr>
          <p:spPr bwMode="auto">
            <a:xfrm>
              <a:off x="3072" y="1248"/>
              <a:ext cx="816" cy="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</a:rPr>
                <a:t>Dây thần kinh thị giác</a:t>
              </a:r>
            </a:p>
          </p:txBody>
        </p:sp>
        <p:sp>
          <p:nvSpPr>
            <p:cNvPr id="32778" name="Line 14"/>
            <p:cNvSpPr>
              <a:spLocks noChangeShapeType="1"/>
            </p:cNvSpPr>
            <p:nvPr/>
          </p:nvSpPr>
          <p:spPr bwMode="auto">
            <a:xfrm>
              <a:off x="3504" y="1536"/>
              <a:ext cx="240" cy="9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Line 15"/>
            <p:cNvSpPr>
              <a:spLocks noChangeShapeType="1"/>
            </p:cNvSpPr>
            <p:nvPr/>
          </p:nvSpPr>
          <p:spPr bwMode="auto">
            <a:xfrm flipH="1">
              <a:off x="3840" y="2160"/>
              <a:ext cx="144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Line 16"/>
            <p:cNvSpPr>
              <a:spLocks noChangeShapeType="1"/>
            </p:cNvSpPr>
            <p:nvPr/>
          </p:nvSpPr>
          <p:spPr bwMode="auto">
            <a:xfrm flipH="1">
              <a:off x="3840" y="2784"/>
              <a:ext cx="24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Line 17"/>
            <p:cNvSpPr>
              <a:spLocks noChangeShapeType="1"/>
            </p:cNvSpPr>
            <p:nvPr/>
          </p:nvSpPr>
          <p:spPr bwMode="auto">
            <a:xfrm flipH="1">
              <a:off x="3840" y="2784"/>
              <a:ext cx="62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3504" y="3226"/>
              <a:ext cx="816" cy="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b="1">
                  <a:latin typeface="Times New Roman" panose="02020603050405020304" pitchFamily="18" charset="0"/>
                </a:rPr>
                <a:t>Cơ vận động mắt</a:t>
              </a:r>
            </a:p>
          </p:txBody>
        </p:sp>
      </p:grpSp>
      <p:sp>
        <p:nvSpPr>
          <p:cNvPr id="32773" name="Text Box 24"/>
          <p:cNvSpPr txBox="1">
            <a:spLocks noChangeArrowheads="1"/>
          </p:cNvSpPr>
          <p:nvPr/>
        </p:nvSpPr>
        <p:spPr bwMode="auto">
          <a:xfrm>
            <a:off x="6935788" y="3784600"/>
            <a:ext cx="2995612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mắt phải trong hốc mắt</a:t>
            </a:r>
          </a:p>
        </p:txBody>
      </p:sp>
    </p:spTree>
    <p:extLst>
      <p:ext uri="{BB962C8B-B14F-4D97-AF65-F5344CB8AC3E}">
        <p14:creationId xmlns:p14="http://schemas.microsoft.com/office/powerpoint/2010/main" val="39064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1106879" cy="62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8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62" r="10608" b="2395"/>
          <a:stretch/>
        </p:blipFill>
        <p:spPr>
          <a:xfrm>
            <a:off x="838200" y="365125"/>
            <a:ext cx="10515600" cy="62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1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01" r="10089" b="1037"/>
          <a:stretch/>
        </p:blipFill>
        <p:spPr>
          <a:xfrm>
            <a:off x="463641" y="273004"/>
            <a:ext cx="11575972" cy="647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10752786" cy="60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1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3" y="365125"/>
            <a:ext cx="10748954" cy="602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4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0" y="457201"/>
            <a:ext cx="510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176269" y="1088265"/>
            <a:ext cx="10118501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II. CƠ QUAN PHÂN TÍCH THỊ GIÁC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Cơ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quan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phân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tích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gồm</a:t>
            </a:r>
            <a:r>
              <a:rPr lang="en-US" altLang="en-US" sz="3600" dirty="0">
                <a:latin typeface="Times New Roman" panose="02020603050405020304" pitchFamily="18" charset="0"/>
              </a:rPr>
              <a:t>: 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+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Tế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bào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thụ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3600" dirty="0">
                <a:latin typeface="Times New Roman" panose="02020603050405020304" pitchFamily="18" charset="0"/>
              </a:rPr>
              <a:t> (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màng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lưới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cầu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mắt</a:t>
            </a:r>
            <a:r>
              <a:rPr lang="en-US" altLang="en-US" sz="3600" dirty="0">
                <a:latin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+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thần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kinh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3600" dirty="0">
                <a:latin typeface="Times New Roman" panose="02020603050405020304" pitchFamily="18" charset="0"/>
              </a:rPr>
              <a:t> (</a:t>
            </a:r>
            <a:r>
              <a:rPr lang="en-US" altLang="en-US" sz="3600" dirty="0" err="1">
                <a:latin typeface="Times New Roman" panose="02020603050405020304" pitchFamily="18" charset="0"/>
              </a:rPr>
              <a:t>Dây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thần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kinh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não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latin typeface="Times New Roman" panose="02020603050405020304" pitchFamily="18" charset="0"/>
              </a:rPr>
              <a:t> II)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+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Vùng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thị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giác</a:t>
            </a:r>
            <a:r>
              <a:rPr lang="en-US" altLang="en-US" sz="3600" dirty="0">
                <a:latin typeface="Times New Roman" panose="02020603050405020304" pitchFamily="18" charset="0"/>
              </a:rPr>
              <a:t> (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thuỳ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chẩm</a:t>
            </a:r>
            <a:r>
              <a:rPr lang="en-US" altLang="en-US" sz="3600" dirty="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05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282</Words>
  <Application>Microsoft Office PowerPoint</Application>
  <PresentationFormat>Widescreen</PresentationFormat>
  <Paragraphs>40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8</cp:revision>
  <dcterms:created xsi:type="dcterms:W3CDTF">2022-03-09T15:52:48Z</dcterms:created>
  <dcterms:modified xsi:type="dcterms:W3CDTF">2022-03-09T16:16:57Z</dcterms:modified>
</cp:coreProperties>
</file>