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9"/>
  </p:notesMasterIdLst>
  <p:sldIdLst>
    <p:sldId id="259" r:id="rId2"/>
    <p:sldId id="257" r:id="rId3"/>
    <p:sldId id="258" r:id="rId4"/>
    <p:sldId id="284" r:id="rId5"/>
    <p:sldId id="260" r:id="rId6"/>
    <p:sldId id="283" r:id="rId7"/>
    <p:sldId id="261" r:id="rId8"/>
    <p:sldId id="262" r:id="rId9"/>
    <p:sldId id="263" r:id="rId10"/>
    <p:sldId id="265" r:id="rId11"/>
    <p:sldId id="266" r:id="rId12"/>
    <p:sldId id="267" r:id="rId13"/>
    <p:sldId id="275" r:id="rId14"/>
    <p:sldId id="268" r:id="rId15"/>
    <p:sldId id="286" r:id="rId16"/>
    <p:sldId id="287" r:id="rId17"/>
    <p:sldId id="269" r:id="rId18"/>
  </p:sldIdLst>
  <p:sldSz cx="11887200" cy="7589838"/>
  <p:notesSz cx="6858000" cy="9144000"/>
  <p:defaultTextStyle>
    <a:defPPr>
      <a:defRPr lang="en-US"/>
    </a:defPPr>
    <a:lvl1pPr marL="0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6458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2916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9374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5832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82291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8749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95207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51665" algn="l" defTabSz="55645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000"/>
    <a:srgbClr val="B46574"/>
    <a:srgbClr val="980053"/>
    <a:srgbClr val="8371B8"/>
    <a:srgbClr val="D2948B"/>
    <a:srgbClr val="C0504B"/>
    <a:srgbClr val="7E7E7E"/>
    <a:srgbClr val="00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03" autoAdjust="0"/>
  </p:normalViewPr>
  <p:slideViewPr>
    <p:cSldViewPr snapToGrid="0" snapToObjects="1">
      <p:cViewPr>
        <p:scale>
          <a:sx n="77" d="100"/>
          <a:sy n="77" d="100"/>
        </p:scale>
        <p:origin x="-510" y="-72"/>
      </p:cViewPr>
      <p:guideLst>
        <p:guide orient="horz" pos="2391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E06E5-7880-4F47-895E-A3FF800DB23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685800"/>
            <a:ext cx="5368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B63B9-4B70-4DF8-A156-8B2CEBA3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B63B9-4B70-4DF8-A156-8B2CEBA35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357770"/>
            <a:ext cx="10104120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300908"/>
            <a:ext cx="8321040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03946"/>
            <a:ext cx="2674620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03946"/>
            <a:ext cx="7825740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877174"/>
            <a:ext cx="10104120" cy="1507426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216897"/>
            <a:ext cx="10104120" cy="166027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64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29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93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58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2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8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52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1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2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70963"/>
            <a:ext cx="5250180" cy="500894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70963"/>
            <a:ext cx="5250180" cy="500894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98930"/>
            <a:ext cx="5252244" cy="70803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406962"/>
            <a:ext cx="5252244" cy="437294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98930"/>
            <a:ext cx="5254308" cy="70803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406962"/>
            <a:ext cx="5254308" cy="437294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302188"/>
            <a:ext cx="3910807" cy="12860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302189"/>
            <a:ext cx="6645275" cy="64777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88244"/>
            <a:ext cx="3910807" cy="5191661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3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312887"/>
            <a:ext cx="7132320" cy="62721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78166"/>
            <a:ext cx="7132320" cy="4553903"/>
          </a:xfrm>
        </p:spPr>
        <p:txBody>
          <a:bodyPr/>
          <a:lstStyle>
            <a:lvl1pPr marL="0" indent="0">
              <a:buNone/>
              <a:defRPr sz="3900"/>
            </a:lvl1pPr>
            <a:lvl2pPr marL="556458" indent="0">
              <a:buNone/>
              <a:defRPr sz="3400"/>
            </a:lvl2pPr>
            <a:lvl3pPr marL="1112916" indent="0">
              <a:buNone/>
              <a:defRPr sz="2900"/>
            </a:lvl3pPr>
            <a:lvl4pPr marL="1669374" indent="0">
              <a:buNone/>
              <a:defRPr sz="2400"/>
            </a:lvl4pPr>
            <a:lvl5pPr marL="2225832" indent="0">
              <a:buNone/>
              <a:defRPr sz="2400"/>
            </a:lvl5pPr>
            <a:lvl6pPr marL="2782291" indent="0">
              <a:buNone/>
              <a:defRPr sz="2400"/>
            </a:lvl6pPr>
            <a:lvl7pPr marL="3338749" indent="0">
              <a:buNone/>
              <a:defRPr sz="2400"/>
            </a:lvl7pPr>
            <a:lvl8pPr marL="3895207" indent="0">
              <a:buNone/>
              <a:defRPr sz="2400"/>
            </a:lvl8pPr>
            <a:lvl9pPr marL="445166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940103"/>
            <a:ext cx="7132320" cy="890751"/>
          </a:xfrm>
        </p:spPr>
        <p:txBody>
          <a:bodyPr/>
          <a:lstStyle>
            <a:lvl1pPr marL="0" indent="0"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03945"/>
            <a:ext cx="10698480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70963"/>
            <a:ext cx="10698480" cy="5008942"/>
          </a:xfrm>
          <a:prstGeom prst="rect">
            <a:avLst/>
          </a:prstGeom>
        </p:spPr>
        <p:txBody>
          <a:bodyPr vert="horz" lIns="111292" tIns="55646" rIns="111292" bIns="556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034656"/>
            <a:ext cx="2773680" cy="404089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FEFF-B39C-5A43-A500-00557BC86E4A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034656"/>
            <a:ext cx="3764280" cy="404089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034656"/>
            <a:ext cx="2773680" cy="404089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2715-2F8E-014F-8254-58E6170F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55645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344" indent="-417344" algn="l" defTabSz="556458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4244" indent="-347786" algn="l" defTabSz="556458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1145" indent="-278229" algn="l" defTabSz="55645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603" indent="-278229" algn="l" defTabSz="556458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4062" indent="-278229" algn="l" defTabSz="556458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0520" indent="-278229" algn="l" defTabSz="5564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6978" indent="-278229" algn="l" defTabSz="5564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3436" indent="-278229" algn="l" defTabSz="5564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9894" indent="-278229" algn="l" defTabSz="5564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58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916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374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832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2291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749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207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665" algn="l" defTabSz="55645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467368" y="303945"/>
            <a:ext cx="10698480" cy="126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HÃY GIẢI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SAU:</a:t>
            </a:r>
          </a:p>
        </p:txBody>
      </p:sp>
      <p:pic>
        <p:nvPicPr>
          <p:cNvPr id="4" name="Picture 23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91" y="17265"/>
            <a:ext cx="2218531" cy="27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665220" y="2218650"/>
            <a:ext cx="1188720" cy="101197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2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853940" y="2218650"/>
            <a:ext cx="1188720" cy="101197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2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042660" y="2218650"/>
            <a:ext cx="1188720" cy="101197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2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8420100" y="2218650"/>
            <a:ext cx="1188720" cy="101197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2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476500" y="2218650"/>
            <a:ext cx="1188720" cy="101197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2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7231380" y="2218650"/>
            <a:ext cx="1188720" cy="101197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2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/>
          </a:p>
        </p:txBody>
      </p:sp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2872740" y="2453628"/>
            <a:ext cx="297180" cy="495448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12" name="WordArt 18"/>
          <p:cNvSpPr>
            <a:spLocks noChangeArrowheads="1" noChangeShapeType="1" noTextEdit="1"/>
          </p:cNvSpPr>
          <p:nvPr/>
        </p:nvSpPr>
        <p:spPr bwMode="auto">
          <a:xfrm>
            <a:off x="4047014" y="2448357"/>
            <a:ext cx="297180" cy="495448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13" name="WordArt 19"/>
          <p:cNvSpPr>
            <a:spLocks noChangeArrowheads="1" noChangeShapeType="1" noTextEdit="1"/>
          </p:cNvSpPr>
          <p:nvPr/>
        </p:nvSpPr>
        <p:spPr bwMode="auto">
          <a:xfrm>
            <a:off x="5243989" y="2490523"/>
            <a:ext cx="297180" cy="495448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6476048" y="2453628"/>
            <a:ext cx="297180" cy="495448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7640002" y="2453628"/>
            <a:ext cx="297180" cy="495448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5</a:t>
            </a:r>
          </a:p>
        </p:txBody>
      </p:sp>
      <p:sp>
        <p:nvSpPr>
          <p:cNvPr id="16" name="WordArt 22"/>
          <p:cNvSpPr>
            <a:spLocks noChangeArrowheads="1" noChangeShapeType="1" noTextEdit="1"/>
          </p:cNvSpPr>
          <p:nvPr/>
        </p:nvSpPr>
        <p:spPr bwMode="auto">
          <a:xfrm>
            <a:off x="8888572" y="2448357"/>
            <a:ext cx="297180" cy="495448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44211" y="4666512"/>
            <a:ext cx="224822" cy="450933"/>
          </a:xfrm>
          <a:prstGeom prst="rect">
            <a:avLst/>
          </a:prstGeom>
          <a:noFill/>
        </p:spPr>
        <p:txBody>
          <a:bodyPr wrap="none" lIns="111292" tIns="55646" rIns="111292" bIns="55646" rtlCol="0">
            <a:spAutoFit/>
          </a:bodyPr>
          <a:lstStyle/>
          <a:p>
            <a:endParaRPr lang="en-US" dirty="0"/>
          </a:p>
        </p:txBody>
      </p:sp>
      <p:sp>
        <p:nvSpPr>
          <p:cNvPr id="18" name="WordArt 35"/>
          <p:cNvSpPr>
            <a:spLocks noChangeArrowheads="1" noChangeShapeType="1" noTextEdit="1"/>
          </p:cNvSpPr>
          <p:nvPr/>
        </p:nvSpPr>
        <p:spPr bwMode="auto">
          <a:xfrm rot="5400000">
            <a:off x="5263728" y="2318156"/>
            <a:ext cx="426929" cy="842010"/>
          </a:xfrm>
          <a:prstGeom prst="rect">
            <a:avLst/>
          </a:prstGeom>
        </p:spPr>
        <p:txBody>
          <a:bodyPr vert="wordArtVert"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19" name="WordArt 36"/>
          <p:cNvSpPr>
            <a:spLocks noChangeArrowheads="1" noChangeShapeType="1" noTextEdit="1"/>
          </p:cNvSpPr>
          <p:nvPr/>
        </p:nvSpPr>
        <p:spPr bwMode="auto">
          <a:xfrm rot="5400000">
            <a:off x="4061706" y="2329395"/>
            <a:ext cx="416387" cy="808990"/>
          </a:xfrm>
          <a:prstGeom prst="rect">
            <a:avLst/>
          </a:prstGeom>
        </p:spPr>
        <p:txBody>
          <a:bodyPr vert="wordArtVert"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/>
                <a:ea typeface="Times New Roman"/>
                <a:cs typeface="Times New Roman"/>
              </a:rPr>
              <a:t>H</a:t>
            </a:r>
          </a:p>
        </p:txBody>
      </p:sp>
      <p:sp>
        <p:nvSpPr>
          <p:cNvPr id="20" name="WordArt 37"/>
          <p:cNvSpPr>
            <a:spLocks noChangeArrowheads="1" noChangeShapeType="1" noTextEdit="1"/>
          </p:cNvSpPr>
          <p:nvPr/>
        </p:nvSpPr>
        <p:spPr bwMode="auto">
          <a:xfrm rot="5400000">
            <a:off x="2871145" y="2328698"/>
            <a:ext cx="395304" cy="842010"/>
          </a:xfrm>
          <a:prstGeom prst="rect">
            <a:avLst/>
          </a:prstGeom>
        </p:spPr>
        <p:txBody>
          <a:bodyPr vert="wordArtVert"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"/>
                <a:ea typeface="Times New Roman"/>
                <a:cs typeface="Times New Roman"/>
              </a:rPr>
              <a:t>P</a:t>
            </a:r>
          </a:p>
        </p:txBody>
      </p:sp>
      <p:sp>
        <p:nvSpPr>
          <p:cNvPr id="21" name="WordArt 38"/>
          <p:cNvSpPr>
            <a:spLocks noChangeArrowheads="1" noChangeShapeType="1" noTextEdit="1"/>
          </p:cNvSpPr>
          <p:nvPr/>
        </p:nvSpPr>
        <p:spPr bwMode="auto">
          <a:xfrm rot="5400000">
            <a:off x="6428255" y="2326061"/>
            <a:ext cx="421658" cy="842010"/>
          </a:xfrm>
          <a:prstGeom prst="rect">
            <a:avLst/>
          </a:prstGeom>
        </p:spPr>
        <p:txBody>
          <a:bodyPr vert="wordArtVert"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 rot="5400000">
            <a:off x="7618341" y="2336604"/>
            <a:ext cx="390033" cy="842010"/>
          </a:xfrm>
          <a:prstGeom prst="rect">
            <a:avLst/>
          </a:prstGeom>
        </p:spPr>
        <p:txBody>
          <a:bodyPr vert="wordArtVert"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 rot="5400000">
            <a:off x="8790551" y="2326063"/>
            <a:ext cx="390033" cy="842010"/>
          </a:xfrm>
          <a:prstGeom prst="rect">
            <a:avLst/>
          </a:prstGeom>
        </p:spPr>
        <p:txBody>
          <a:bodyPr vert="wordArtVert" wrap="none" lIns="111292" tIns="55646" rIns="111292" bIns="5564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 rot="10800000">
            <a:off x="1303093" y="3960605"/>
            <a:ext cx="9398318" cy="2782941"/>
          </a:xfrm>
          <a:prstGeom prst="cloudCallout">
            <a:avLst>
              <a:gd name="adj1" fmla="val 26833"/>
              <a:gd name="adj2" fmla="val 70074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111292" tIns="55646" rIns="111292" bIns="55646"/>
          <a:lstStyle/>
          <a:p>
            <a:pPr algn="just" eaLnBrk="0" hangingPunct="0"/>
            <a:r>
              <a:rPr lang="en-US" sz="3400" b="1" dirty="0" err="1">
                <a:latin typeface="Times New Roman" charset="0"/>
              </a:rPr>
              <a:t>Phản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ứng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của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cơ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thể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trả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lời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kích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thích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môi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trường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thông</a:t>
            </a:r>
            <a:r>
              <a:rPr lang="en-US" sz="3400" b="1" dirty="0">
                <a:latin typeface="Times New Roman" charset="0"/>
              </a:rPr>
              <a:t> qua </a:t>
            </a:r>
            <a:r>
              <a:rPr lang="en-US" sz="3400" b="1" dirty="0" err="1">
                <a:latin typeface="Times New Roman" charset="0"/>
              </a:rPr>
              <a:t>hệ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thần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kinh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gọi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là</a:t>
            </a:r>
            <a:r>
              <a:rPr lang="en-US" sz="3400" b="1" dirty="0">
                <a:latin typeface="Times New Roman" charset="0"/>
              </a:rPr>
              <a:t> </a:t>
            </a:r>
            <a:r>
              <a:rPr lang="en-US" sz="3400" b="1" dirty="0" err="1">
                <a:latin typeface="Times New Roman" charset="0"/>
              </a:rPr>
              <a:t>gì</a:t>
            </a:r>
            <a:r>
              <a:rPr lang="en-US" sz="3400" b="1" dirty="0">
                <a:latin typeface="Times New Roman" charset="0"/>
              </a:rPr>
              <a:t>?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4135756" y="3276721"/>
            <a:ext cx="1896587" cy="13176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024087" y="3245097"/>
            <a:ext cx="2047240" cy="12755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28" name="WordArt 41"/>
          <p:cNvSpPr>
            <a:spLocks noChangeArrowheads="1" noChangeShapeType="1" noTextEdit="1"/>
          </p:cNvSpPr>
          <p:nvPr/>
        </p:nvSpPr>
        <p:spPr bwMode="auto">
          <a:xfrm>
            <a:off x="1097915" y="4536423"/>
            <a:ext cx="4944745" cy="748442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en-US" sz="3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PHẢN XẠ CÓ ĐIỀU KIỆN</a:t>
            </a:r>
          </a:p>
        </p:txBody>
      </p:sp>
      <p:sp>
        <p:nvSpPr>
          <p:cNvPr id="29" name="WordArt 42"/>
          <p:cNvSpPr>
            <a:spLocks noChangeArrowheads="1" noChangeShapeType="1" noTextEdit="1"/>
          </p:cNvSpPr>
          <p:nvPr/>
        </p:nvSpPr>
        <p:spPr bwMode="auto">
          <a:xfrm>
            <a:off x="6542088" y="4525881"/>
            <a:ext cx="4730115" cy="776553"/>
          </a:xfrm>
          <a:prstGeom prst="rect">
            <a:avLst/>
          </a:prstGeom>
        </p:spPr>
        <p:txBody>
          <a:bodyPr wrap="none" lIns="111292" tIns="55646" rIns="111292" bIns="55646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cs-CZ" sz="3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PHẢN XẠ KHÔNG ĐIỀU KIỆN</a:t>
            </a:r>
            <a:endParaRPr lang="en-US" sz="3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63500"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68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1180642"/>
            <a:ext cx="2575560" cy="177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620">
            <a:off x="3962400" y="1433636"/>
            <a:ext cx="6925945" cy="501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81" y="6071870"/>
            <a:ext cx="1310482" cy="91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Oval 5"/>
          <p:cNvSpPr>
            <a:spLocks noChangeArrowheads="1"/>
          </p:cNvSpPr>
          <p:nvPr/>
        </p:nvSpPr>
        <p:spPr bwMode="auto">
          <a:xfrm flipH="1">
            <a:off x="6748463" y="5309373"/>
            <a:ext cx="94933" cy="1598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 sz="2900">
              <a:cs typeface="Arial" charset="0"/>
            </a:endParaRP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748463" y="5629130"/>
            <a:ext cx="92869" cy="1598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 sz="2900">
              <a:cs typeface="Arial" charset="0"/>
            </a:endParaRP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655595" y="5390191"/>
            <a:ext cx="92868" cy="1598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 sz="2900">
              <a:cs typeface="Arial" charset="0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6841333" y="5868070"/>
            <a:ext cx="92868" cy="1598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 sz="2900">
              <a:cs typeface="Arial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94360" y="6156202"/>
            <a:ext cx="3665220" cy="48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95300" y="5397218"/>
            <a:ext cx="5745480" cy="145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  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TN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3020" name="Picture 12" descr="question_pop_up_from_bo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638234"/>
            <a:ext cx="1089660" cy="7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Oval 14"/>
          <p:cNvSpPr>
            <a:spLocks noChangeArrowheads="1"/>
          </p:cNvSpPr>
          <p:nvPr/>
        </p:nvSpPr>
        <p:spPr bwMode="auto">
          <a:xfrm>
            <a:off x="8122920" y="2782940"/>
            <a:ext cx="198120" cy="252995"/>
          </a:xfrm>
          <a:prstGeom prst="ellipse">
            <a:avLst/>
          </a:prstGeom>
          <a:solidFill>
            <a:srgbClr val="660066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 eaLnBrk="0" hangingPunct="0"/>
            <a:endParaRPr lang="en-US">
              <a:solidFill>
                <a:srgbClr val="660066"/>
              </a:solidFill>
              <a:cs typeface="Arial" charset="0"/>
            </a:endParaRPr>
          </a:p>
        </p:txBody>
      </p:sp>
      <p:sp>
        <p:nvSpPr>
          <p:cNvPr id="43023" name="Oval 15"/>
          <p:cNvSpPr>
            <a:spLocks noChangeArrowheads="1"/>
          </p:cNvSpPr>
          <p:nvPr/>
        </p:nvSpPr>
        <p:spPr bwMode="auto">
          <a:xfrm>
            <a:off x="9113520" y="3626256"/>
            <a:ext cx="198120" cy="252995"/>
          </a:xfrm>
          <a:prstGeom prst="ellipse">
            <a:avLst/>
          </a:prstGeom>
          <a:solidFill>
            <a:srgbClr val="3333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pPr algn="ctr"/>
            <a:endParaRPr lang="en-US" sz="2900">
              <a:cs typeface="Arial" charset="0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6934200" y="3457593"/>
            <a:ext cx="2179320" cy="252995"/>
          </a:xfrm>
          <a:prstGeom prst="line">
            <a:avLst/>
          </a:prstGeom>
          <a:noFill/>
          <a:ln w="76200">
            <a:solidFill>
              <a:srgbClr val="0000FF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endParaRPr lang="en-US"/>
          </a:p>
        </p:txBody>
      </p:sp>
      <p:sp>
        <p:nvSpPr>
          <p:cNvPr id="43025" name="Arc 17"/>
          <p:cNvSpPr>
            <a:spLocks/>
          </p:cNvSpPr>
          <p:nvPr/>
        </p:nvSpPr>
        <p:spPr bwMode="auto">
          <a:xfrm rot="-10605529">
            <a:off x="8122920" y="3035935"/>
            <a:ext cx="792480" cy="126497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endParaRPr lang="en-US"/>
          </a:p>
        </p:txBody>
      </p:sp>
      <p:sp>
        <p:nvSpPr>
          <p:cNvPr id="43026" name="Arc 18"/>
          <p:cNvSpPr>
            <a:spLocks/>
          </p:cNvSpPr>
          <p:nvPr/>
        </p:nvSpPr>
        <p:spPr bwMode="auto">
          <a:xfrm rot="7896519">
            <a:off x="7941548" y="3946834"/>
            <a:ext cx="758984" cy="79248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endParaRPr lang="en-US"/>
          </a:p>
        </p:txBody>
      </p:sp>
      <p:sp>
        <p:nvSpPr>
          <p:cNvPr id="43027" name="Arc 19"/>
          <p:cNvSpPr>
            <a:spLocks/>
          </p:cNvSpPr>
          <p:nvPr/>
        </p:nvSpPr>
        <p:spPr bwMode="auto">
          <a:xfrm>
            <a:off x="8221980" y="2951604"/>
            <a:ext cx="990600" cy="67465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9933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1292" tIns="55646" rIns="111292" bIns="55646" anchor="ctr"/>
          <a:lstStyle/>
          <a:p>
            <a:endParaRPr lang="en-US"/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462192" y="6915186"/>
            <a:ext cx="9509760" cy="55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900" b="1" dirty="0" err="1">
                <a:latin typeface="Times New Roman" charset="0"/>
                <a:cs typeface="Arial" charset="0"/>
              </a:rPr>
              <a:t>Tại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sao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có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sự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ức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chế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phản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xạ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có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điều</a:t>
            </a:r>
            <a:r>
              <a:rPr lang="en-US" sz="2900" b="1" dirty="0">
                <a:latin typeface="Times New Roman" charset="0"/>
                <a:cs typeface="Arial" charset="0"/>
              </a:rPr>
              <a:t> </a:t>
            </a:r>
            <a:r>
              <a:rPr lang="en-US" sz="2900" b="1" dirty="0" err="1">
                <a:latin typeface="Times New Roman" charset="0"/>
                <a:cs typeface="Arial" charset="0"/>
              </a:rPr>
              <a:t>kiện</a:t>
            </a:r>
            <a:r>
              <a:rPr lang="en-US" sz="2900" b="1" dirty="0">
                <a:latin typeface="Times New Roman" charset="0"/>
                <a:cs typeface="Arial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11" y="98375"/>
            <a:ext cx="6256473" cy="712543"/>
          </a:xfrm>
          <a:prstGeom prst="rect">
            <a:avLst/>
          </a:prstGeom>
        </p:spPr>
        <p:txBody>
          <a:bodyPr wrap="none" lIns="111292" tIns="55646" rIns="111292" bIns="55646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2.Ức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55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3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 tmFilter="0, 0; .2, .5; .8, .5; 1, 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0" autoRev="1" fill="hold"/>
                                        <p:tgtEl>
                                          <p:spTgt spid="430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 tmFilter="0, 0; .2, .5; .8, .5; 1, 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0" autoRev="1" fill="hold"/>
                                        <p:tgtEl>
                                          <p:spTgt spid="43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0" tmFilter="0, 0; .2, .5; .8, .5; 1, 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0" autoRev="1" fill="hold"/>
                                        <p:tgtEl>
                                          <p:spTgt spid="430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0" tmFilter="0, 0; .2, .5; .8, .5; 1, 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0" autoRev="1" fill="hold"/>
                                        <p:tgtEl>
                                          <p:spTgt spid="430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0" tmFilter="0, 0; .2, .5; .8, .5; 1, 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0" autoRev="1" fill="hold"/>
                                        <p:tgtEl>
                                          <p:spTgt spid="430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0" tmFilter="0, 0; .2, .5; .8, .5; 1, 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0" autoRev="1" fill="hold"/>
                                        <p:tgtEl>
                                          <p:spTgt spid="43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305E-6 3.46901E-6 C 0.00087 0.05481 0.00417 0.10407 0.00417 0.15564 " pathEditMode="relative" rAng="0" ptsTypes="fA">
                                      <p:cBhvr>
                                        <p:cTn id="79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77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C -0.00069 0.03055 -0.00208 0.06111 -0.00208 0.09166 C -0.00208 0.10555 -1.94444E-6 0.13333 -1.94444E-6 0.13356 " pathEditMode="relative" rAng="0" ptsTypes="ffA">
                                      <p:cBhvr>
                                        <p:cTn id="81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66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929E-6 3.83904E-6 C 2.42929E-6 0.02405 2.42929E-6 0.0481 2.42929E-6 0.07215 " pathEditMode="relative" rAng="0" ptsTypes="fA">
                                      <p:cBhvr>
                                        <p:cTn id="83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275E-6 2.37743E-6 C 0.01336 0.05319 0.00209 0.00532 0.00209 0.15009 " pathEditMode="relative" rAng="0" ptsTypes="fA">
                                      <p:cBhvr>
                                        <p:cTn id="85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" y="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3" grpId="1" animBg="1"/>
      <p:bldP spid="43013" grpId="2" animBg="1"/>
      <p:bldP spid="43013" grpId="3" animBg="1"/>
      <p:bldP spid="43014" grpId="0" animBg="1"/>
      <p:bldP spid="43014" grpId="1" animBg="1"/>
      <p:bldP spid="43014" grpId="2" animBg="1"/>
      <p:bldP spid="43015" grpId="0" animBg="1"/>
      <p:bldP spid="43015" grpId="1" animBg="1"/>
      <p:bldP spid="43015" grpId="2" animBg="1"/>
      <p:bldP spid="43016" grpId="0" animBg="1"/>
      <p:bldP spid="43016" grpId="1" animBg="1"/>
      <p:bldP spid="43016" grpId="2" animBg="1"/>
      <p:bldP spid="43018" grpId="0"/>
      <p:bldP spid="43018" grpId="1"/>
      <p:bldP spid="43022" grpId="0" animBg="1"/>
      <p:bldP spid="43022" grpId="1" animBg="1"/>
      <p:bldP spid="43023" grpId="0" animBg="1"/>
      <p:bldP spid="43023" grpId="1" animBg="1"/>
      <p:bldP spid="43024" grpId="0" animBg="1"/>
      <p:bldP spid="43024" grpId="1" animBg="1"/>
      <p:bldP spid="43025" grpId="0" animBg="1"/>
      <p:bldP spid="43025" grpId="1" animBg="1"/>
      <p:bldP spid="43026" grpId="0" animBg="1"/>
      <p:bldP spid="43026" grpId="1" animBg="1"/>
      <p:bldP spid="43027" grpId="0" animBg="1"/>
      <p:bldP spid="43027" grpId="1" animBg="1"/>
      <p:bldP spid="43027" grpId="2" animBg="1"/>
      <p:bldP spid="4302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294009" cy="1568918"/>
          </a:xfrm>
        </p:spPr>
        <p:txBody>
          <a:bodyPr>
            <a:noAutofit/>
          </a:bodyPr>
          <a:lstStyle/>
          <a:p>
            <a:pPr algn="l"/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III.So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sánh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tính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chất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phản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xạ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không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kiện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phản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xạ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kiện</a:t>
            </a:r>
            <a:endParaRPr lang="en-US" sz="3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2694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27449"/>
              </p:ext>
            </p:extLst>
          </p:nvPr>
        </p:nvGraphicFramePr>
        <p:xfrm>
          <a:off x="-2698" y="-8122"/>
          <a:ext cx="11863267" cy="773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0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 CHẤT CỦA PHẢN XẠ KHÔNG ĐIỀU KIỆN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 CHẤT CỦA PHẢN XẠ CÓ ĐIỀU KIỆN</a:t>
                      </a: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543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hay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1’.Trả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0" dirty="0">
                          <a:latin typeface="Times New Roman" pitchFamily="18" charset="0"/>
                          <a:cs typeface="Times New Roman" pitchFamily="18" charset="0"/>
                        </a:rPr>
                        <a:t>hay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dirty="0" err="1"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400" i="1" dirty="0"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08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Bẩm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29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3’.Dễ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củng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543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di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chủng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29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5’.Số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71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xạ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6’.Hình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4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4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tạm</a:t>
                      </a:r>
                      <a:r>
                        <a:rPr lang="en-US" sz="24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408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não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tủy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2931416" y="7406520"/>
            <a:ext cx="5910697" cy="3666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01853" y="4361816"/>
            <a:ext cx="5910697" cy="5906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37030" y="6693621"/>
            <a:ext cx="5952573" cy="7128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07997" y="2341351"/>
            <a:ext cx="5943600" cy="943376"/>
          </a:xfrm>
          <a:prstGeom prst="rect">
            <a:avLst/>
          </a:prstGeom>
        </p:spPr>
        <p:txBody>
          <a:bodyPr lIns="111292" tIns="55646" rIns="111292" bIns="55646"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2’.Được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 thể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314" y="3488061"/>
            <a:ext cx="5522338" cy="527877"/>
          </a:xfrm>
          <a:prstGeom prst="rect">
            <a:avLst/>
          </a:prstGeom>
        </p:spPr>
        <p:txBody>
          <a:bodyPr wrap="square" lIns="111292" tIns="55646" rIns="111292" bIns="55646"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16969" y="4192939"/>
            <a:ext cx="5934629" cy="943376"/>
          </a:xfrm>
          <a:prstGeom prst="rect">
            <a:avLst/>
          </a:prstGeom>
        </p:spPr>
        <p:txBody>
          <a:bodyPr wrap="square" lIns="111292" tIns="55646" rIns="111292" bIns="55646"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4’.Không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698" y="5280358"/>
            <a:ext cx="2924215" cy="527877"/>
          </a:xfrm>
          <a:prstGeom prst="rect">
            <a:avLst/>
          </a:prstGeom>
        </p:spPr>
        <p:txBody>
          <a:bodyPr wrap="none" lIns="111292" tIns="55646" rIns="111292" bIns="55646"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5.Số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88832" y="6585263"/>
            <a:ext cx="5943600" cy="943376"/>
          </a:xfrm>
          <a:prstGeom prst="rect">
            <a:avLst/>
          </a:prstGeom>
        </p:spPr>
        <p:txBody>
          <a:bodyPr lIns="111292" tIns="55646" rIns="111292" bIns="55646"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7’.Trung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89430" y="6846021"/>
            <a:ext cx="5952573" cy="7128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294009" cy="1568918"/>
          </a:xfrm>
        </p:spPr>
        <p:txBody>
          <a:bodyPr>
            <a:noAutofit/>
          </a:bodyPr>
          <a:lstStyle/>
          <a:p>
            <a:pPr algn="l"/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III</a:t>
            </a:r>
            <a:r>
              <a:rPr lang="en-US" sz="39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 So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sánh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tính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chất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phản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xạ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không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kiện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phản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xạ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kiện</a:t>
            </a:r>
            <a:endParaRPr lang="en-US" sz="3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9411D3-4BF5-45AC-87C4-D96C9A29700D}"/>
              </a:ext>
            </a:extLst>
          </p:cNvPr>
          <p:cNvSpPr txBox="1"/>
          <p:nvPr/>
        </p:nvSpPr>
        <p:spPr>
          <a:xfrm>
            <a:off x="1130258" y="1548976"/>
            <a:ext cx="3761031" cy="727932"/>
          </a:xfrm>
          <a:prstGeom prst="rect">
            <a:avLst/>
          </a:prstGeom>
          <a:noFill/>
        </p:spPr>
        <p:txBody>
          <a:bodyPr wrap="square" lIns="111292" tIns="55646" rIns="111292" bIns="55646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52-2</a:t>
            </a:r>
          </a:p>
        </p:txBody>
      </p:sp>
    </p:spTree>
    <p:extLst>
      <p:ext uri="{BB962C8B-B14F-4D97-AF65-F5344CB8AC3E}">
        <p14:creationId xmlns:p14="http://schemas.microsoft.com/office/powerpoint/2010/main" val="2572505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cess 1"/>
          <p:cNvSpPr/>
          <p:nvPr/>
        </p:nvSpPr>
        <p:spPr>
          <a:xfrm>
            <a:off x="-639132" y="542466"/>
            <a:ext cx="12526332" cy="2358008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marL="904244" lvl="1" indent="-347786">
              <a:buFont typeface="Wingdings" charset="2"/>
              <a:buChar char="v"/>
            </a:pP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2176623"/>
            <a:ext cx="11887199" cy="23580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marL="347786" indent="-347786">
              <a:buFont typeface="Wingdings" charset="2"/>
              <a:buChar char="Ø"/>
            </a:pP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" y="4330573"/>
            <a:ext cx="11887199" cy="17458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marL="347786" indent="-347786">
              <a:buFont typeface="Wingdings" charset="2"/>
              <a:buChar char="Ø"/>
            </a:pP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309110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3" y="111211"/>
            <a:ext cx="5436974" cy="31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43" y="111211"/>
            <a:ext cx="4955060" cy="31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08" y="4125566"/>
            <a:ext cx="5362832" cy="31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663" y="3247248"/>
            <a:ext cx="4615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vi-VN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17" y="3252622"/>
            <a:ext cx="343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6596" y="5708026"/>
            <a:ext cx="337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38" y="2354144"/>
            <a:ext cx="7840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bài, trả lời câu hỏi SGK.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Đọc mục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“em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có biết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3838" y="951470"/>
            <a:ext cx="281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428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4884" y="1334364"/>
            <a:ext cx="5799026" cy="162689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8371B8"/>
                </a:solidFill>
                <a:latin typeface="Times New Roman" pitchFamily="18" charset="0"/>
                <a:cs typeface="Times New Roman" pitchFamily="18" charset="0"/>
              </a:rPr>
              <a:t>SINH HỌC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998" y="2842270"/>
            <a:ext cx="9349122" cy="2833014"/>
          </a:xfrm>
        </p:spPr>
        <p:txBody>
          <a:bodyPr>
            <a:noAutofit/>
          </a:bodyPr>
          <a:lstStyle/>
          <a:p>
            <a:r>
              <a:rPr lang="en-US" sz="5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 XẠ KHÔNG ĐIỀU KIỆN VÀ PHẢN XẠ CÓ ĐIỀU KIỆN</a:t>
            </a:r>
          </a:p>
        </p:txBody>
      </p:sp>
    </p:spTree>
    <p:extLst>
      <p:ext uri="{BB962C8B-B14F-4D97-AF65-F5344CB8AC3E}">
        <p14:creationId xmlns:p14="http://schemas.microsoft.com/office/powerpoint/2010/main" val="2221307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61454"/>
              </p:ext>
            </p:extLst>
          </p:nvPr>
        </p:nvGraphicFramePr>
        <p:xfrm>
          <a:off x="743871" y="867205"/>
          <a:ext cx="10730608" cy="654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6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2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2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56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PXKĐK (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Bẩm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PXCĐK (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52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chạm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rụt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521">
                <a:tc>
                  <a:txBody>
                    <a:bodyPr/>
                    <a:lstStyle/>
                    <a:p>
                      <a:pPr lvl="0"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gay,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mồ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vã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852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vạch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852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4</a:t>
                      </a: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tái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run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cầm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cập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sởn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gai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ốc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674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</a:t>
                      </a: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rít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khe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lắm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vội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len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840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6</a:t>
                      </a: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dại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đùa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solidFill>
                          <a:srgbClr val="0000FF"/>
                        </a:solidFill>
                      </a:endParaRPr>
                    </a:p>
                  </a:txBody>
                  <a:tcPr marL="118872" marR="118872" marT="50599" marB="505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26123"/>
            <a:ext cx="11887200" cy="524875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lang="en-US" sz="33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sz="33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Phân</a:t>
            </a:r>
            <a:r>
              <a:rPr lang="en-US" sz="33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biệt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phản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xạ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kiện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phản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xạ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không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33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kiện</a:t>
            </a:r>
            <a:endParaRPr lang="en-US" sz="33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6924166" y="1370423"/>
            <a:ext cx="607876" cy="7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900" b="1" dirty="0">
                <a:solidFill>
                  <a:srgbClr val="009D00"/>
                </a:solidFill>
                <a:latin typeface="Times New Roman" charset="0"/>
                <a:sym typeface="Wingdings 2" charset="0"/>
              </a:rPr>
              <a:t>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6813927" y="2454726"/>
            <a:ext cx="607875" cy="7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900" b="1" dirty="0">
                <a:solidFill>
                  <a:srgbClr val="009D00"/>
                </a:solidFill>
                <a:latin typeface="Times New Roman" charset="0"/>
                <a:sym typeface="Wingdings 2" charset="0"/>
              </a:rPr>
              <a:t>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9510504" y="3525976"/>
            <a:ext cx="607875" cy="7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900" b="1" dirty="0">
                <a:solidFill>
                  <a:srgbClr val="009D00"/>
                </a:solidFill>
                <a:latin typeface="Times New Roman" charset="0"/>
                <a:sym typeface="Wingdings 2" charset="0"/>
              </a:rPr>
              <a:t></a:t>
            </a: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6888069" y="4438141"/>
            <a:ext cx="607875" cy="7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900" b="1" dirty="0">
                <a:solidFill>
                  <a:srgbClr val="009D00"/>
                </a:solidFill>
                <a:latin typeface="Times New Roman" charset="0"/>
                <a:sym typeface="Wingdings 2" charset="0"/>
              </a:rPr>
              <a:t>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9369634" y="5436506"/>
            <a:ext cx="607875" cy="7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900" b="1" dirty="0">
                <a:solidFill>
                  <a:srgbClr val="009D00"/>
                </a:solidFill>
                <a:latin typeface="Times New Roman" charset="0"/>
                <a:sym typeface="Wingdings 2" charset="0"/>
              </a:rPr>
              <a:t>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9160800" y="6657068"/>
            <a:ext cx="607875" cy="7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900" b="1" dirty="0">
                <a:solidFill>
                  <a:srgbClr val="009D00"/>
                </a:solidFill>
                <a:latin typeface="Times New Roman" charset="0"/>
                <a:sym typeface="Wingdings 2" charset="0"/>
              </a:rPr>
              <a:t>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1532238" y="1322164"/>
            <a:ext cx="6519864" cy="517031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Process 24"/>
          <p:cNvSpPr/>
          <p:nvPr/>
        </p:nvSpPr>
        <p:spPr>
          <a:xfrm>
            <a:off x="3386337" y="1694735"/>
            <a:ext cx="6591172" cy="4962333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PXCĐK </a:t>
            </a:r>
            <a:r>
              <a:rPr lang="en-US" sz="5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PXKĐK ?</a:t>
            </a:r>
          </a:p>
        </p:txBody>
      </p:sp>
    </p:spTree>
    <p:extLst>
      <p:ext uri="{BB962C8B-B14F-4D97-AF65-F5344CB8AC3E}">
        <p14:creationId xmlns:p14="http://schemas.microsoft.com/office/powerpoint/2010/main" val="284231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utoUpdateAnimBg="0"/>
      <p:bldP spid="17" grpId="1"/>
      <p:bldP spid="18" grpId="0" autoUpdateAnimBg="0"/>
      <p:bldP spid="18" grpId="1"/>
      <p:bldP spid="19" grpId="0" autoUpdateAnimBg="0"/>
      <p:bldP spid="19" grpId="1"/>
      <p:bldP spid="20" grpId="0" autoUpdateAnimBg="0"/>
      <p:bldP spid="20" grpId="1"/>
      <p:bldP spid="21" grpId="0" autoUpdateAnimBg="0"/>
      <p:bldP spid="21" grpId="1"/>
      <p:bldP spid="22" grpId="0" autoUpdateAnimBg="0"/>
      <p:bldP spid="22" grpId="1"/>
      <p:bldP spid="23" grpId="0" animBg="1"/>
      <p:bldP spid="23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8" y="111216"/>
            <a:ext cx="10651524" cy="706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4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76" y="158123"/>
            <a:ext cx="10698480" cy="572751"/>
          </a:xfrm>
        </p:spPr>
        <p:txBody>
          <a:bodyPr anchor="ctr">
            <a:no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II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Sự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thành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phản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xạ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điều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kiện</a:t>
            </a:r>
            <a:endParaRPr lang="en-US" sz="44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704" y="730873"/>
            <a:ext cx="10698480" cy="843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19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" y="370703"/>
            <a:ext cx="10602098" cy="683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9" y="1714753"/>
            <a:ext cx="5844540" cy="28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20128" y="4936920"/>
            <a:ext cx="4932640" cy="12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52.1.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6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29" y="1461757"/>
            <a:ext cx="5547360" cy="3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722076" y="4936920"/>
            <a:ext cx="5165123" cy="122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292" tIns="55646" rIns="111292" bIns="556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52.2.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"/>
          <p:cNvSpPr>
            <a:spLocks noChangeAspect="1" noChangeArrowheads="1"/>
          </p:cNvSpPr>
          <p:nvPr/>
        </p:nvSpPr>
        <p:spPr bwMode="auto">
          <a:xfrm>
            <a:off x="624624" y="2283990"/>
            <a:ext cx="332264" cy="2828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2003209" y="2895393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83" name="Freeform 10"/>
          <p:cNvSpPr>
            <a:spLocks/>
          </p:cNvSpPr>
          <p:nvPr/>
        </p:nvSpPr>
        <p:spPr bwMode="auto">
          <a:xfrm>
            <a:off x="7055269" y="2558068"/>
            <a:ext cx="2278380" cy="1264973"/>
          </a:xfrm>
          <a:custGeom>
            <a:avLst/>
            <a:gdLst>
              <a:gd name="T0" fmla="*/ 0 w 1104"/>
              <a:gd name="T1" fmla="*/ 2147483647 h 720"/>
              <a:gd name="T2" fmla="*/ 2147483647 w 1104"/>
              <a:gd name="T3" fmla="*/ 2147483647 h 720"/>
              <a:gd name="T4" fmla="*/ 2147483647 w 1104"/>
              <a:gd name="T5" fmla="*/ 2147483647 h 720"/>
              <a:gd name="T6" fmla="*/ 2147483647 w 1104"/>
              <a:gd name="T7" fmla="*/ 2147483647 h 720"/>
              <a:gd name="T8" fmla="*/ 2147483647 w 1104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720"/>
              <a:gd name="T17" fmla="*/ 1104 w 110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720">
                <a:moveTo>
                  <a:pt x="0" y="720"/>
                </a:moveTo>
                <a:lnTo>
                  <a:pt x="53" y="583"/>
                </a:lnTo>
                <a:lnTo>
                  <a:pt x="208" y="464"/>
                </a:lnTo>
                <a:lnTo>
                  <a:pt x="555" y="226"/>
                </a:lnTo>
                <a:lnTo>
                  <a:pt x="1104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84" name="Oval 11"/>
          <p:cNvSpPr>
            <a:spLocks noChangeArrowheads="1"/>
          </p:cNvSpPr>
          <p:nvPr/>
        </p:nvSpPr>
        <p:spPr bwMode="auto">
          <a:xfrm>
            <a:off x="3059849" y="2473736"/>
            <a:ext cx="198120" cy="1686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3142399" y="2558067"/>
            <a:ext cx="346710" cy="252995"/>
          </a:xfrm>
          <a:custGeom>
            <a:avLst/>
            <a:gdLst>
              <a:gd name="T0" fmla="*/ 2147483647 w 168"/>
              <a:gd name="T1" fmla="*/ 0 h 144"/>
              <a:gd name="T2" fmla="*/ 2147483647 w 168"/>
              <a:gd name="T3" fmla="*/ 2147483647 h 144"/>
              <a:gd name="T4" fmla="*/ 2147483647 w 168"/>
              <a:gd name="T5" fmla="*/ 2147483647 h 144"/>
              <a:gd name="T6" fmla="*/ 0 60000 65536"/>
              <a:gd name="T7" fmla="*/ 0 60000 65536"/>
              <a:gd name="T8" fmla="*/ 0 60000 65536"/>
              <a:gd name="T9" fmla="*/ 0 w 168"/>
              <a:gd name="T10" fmla="*/ 0 h 144"/>
              <a:gd name="T11" fmla="*/ 168 w 1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44">
                <a:moveTo>
                  <a:pt x="24" y="0"/>
                </a:moveTo>
                <a:cubicBezTo>
                  <a:pt x="12" y="36"/>
                  <a:pt x="0" y="72"/>
                  <a:pt x="24" y="96"/>
                </a:cubicBezTo>
                <a:cubicBezTo>
                  <a:pt x="48" y="120"/>
                  <a:pt x="144" y="136"/>
                  <a:pt x="168" y="144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3381794" y="2747813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87" name="Freeform 14"/>
          <p:cNvSpPr>
            <a:spLocks/>
          </p:cNvSpPr>
          <p:nvPr/>
        </p:nvSpPr>
        <p:spPr bwMode="auto">
          <a:xfrm>
            <a:off x="3090807" y="2818090"/>
            <a:ext cx="274478" cy="520044"/>
          </a:xfrm>
          <a:custGeom>
            <a:avLst/>
            <a:gdLst>
              <a:gd name="T0" fmla="*/ 2147483647 w 133"/>
              <a:gd name="T1" fmla="*/ 0 h 296"/>
              <a:gd name="T2" fmla="*/ 2147483647 w 133"/>
              <a:gd name="T3" fmla="*/ 2147483647 h 296"/>
              <a:gd name="T4" fmla="*/ 2147483647 w 133"/>
              <a:gd name="T5" fmla="*/ 2147483647 h 296"/>
              <a:gd name="T6" fmla="*/ 0 60000 65536"/>
              <a:gd name="T7" fmla="*/ 0 60000 65536"/>
              <a:gd name="T8" fmla="*/ 0 60000 65536"/>
              <a:gd name="T9" fmla="*/ 0 w 133"/>
              <a:gd name="T10" fmla="*/ 0 h 296"/>
              <a:gd name="T11" fmla="*/ 133 w 133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296">
                <a:moveTo>
                  <a:pt x="133" y="0"/>
                </a:moveTo>
                <a:cubicBezTo>
                  <a:pt x="114" y="19"/>
                  <a:pt x="34" y="63"/>
                  <a:pt x="17" y="112"/>
                </a:cubicBezTo>
                <a:cubicBezTo>
                  <a:pt x="0" y="161"/>
                  <a:pt x="30" y="258"/>
                  <a:pt x="33" y="296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88" name="Oval 15"/>
          <p:cNvSpPr>
            <a:spLocks noChangeArrowheads="1"/>
          </p:cNvSpPr>
          <p:nvPr/>
        </p:nvSpPr>
        <p:spPr bwMode="auto">
          <a:xfrm>
            <a:off x="6900488" y="3849395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89" name="Oval 16"/>
          <p:cNvSpPr>
            <a:spLocks noChangeArrowheads="1"/>
          </p:cNvSpPr>
          <p:nvPr/>
        </p:nvSpPr>
        <p:spPr bwMode="auto">
          <a:xfrm>
            <a:off x="9383179" y="2466708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90" name="Freeform 17"/>
          <p:cNvSpPr>
            <a:spLocks/>
          </p:cNvSpPr>
          <p:nvPr/>
        </p:nvSpPr>
        <p:spPr bwMode="auto">
          <a:xfrm>
            <a:off x="8728971" y="2594963"/>
            <a:ext cx="730568" cy="393547"/>
          </a:xfrm>
          <a:custGeom>
            <a:avLst/>
            <a:gdLst>
              <a:gd name="T0" fmla="*/ 2147483647 w 378"/>
              <a:gd name="T1" fmla="*/ 0 h 245"/>
              <a:gd name="T2" fmla="*/ 2147483647 w 378"/>
              <a:gd name="T3" fmla="*/ 2147483647 h 245"/>
              <a:gd name="T4" fmla="*/ 0 w 378"/>
              <a:gd name="T5" fmla="*/ 2147483647 h 245"/>
              <a:gd name="T6" fmla="*/ 0 60000 65536"/>
              <a:gd name="T7" fmla="*/ 0 60000 65536"/>
              <a:gd name="T8" fmla="*/ 0 60000 65536"/>
              <a:gd name="T9" fmla="*/ 0 w 378"/>
              <a:gd name="T10" fmla="*/ 0 h 245"/>
              <a:gd name="T11" fmla="*/ 378 w 378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" h="245">
                <a:moveTo>
                  <a:pt x="378" y="0"/>
                </a:moveTo>
                <a:cubicBezTo>
                  <a:pt x="349" y="16"/>
                  <a:pt x="265" y="57"/>
                  <a:pt x="202" y="98"/>
                </a:cubicBezTo>
                <a:cubicBezTo>
                  <a:pt x="139" y="139"/>
                  <a:pt x="42" y="215"/>
                  <a:pt x="0" y="245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91" name="Freeform 18"/>
          <p:cNvSpPr>
            <a:spLocks/>
          </p:cNvSpPr>
          <p:nvPr/>
        </p:nvSpPr>
        <p:spPr bwMode="auto">
          <a:xfrm>
            <a:off x="8955983" y="2110057"/>
            <a:ext cx="402431" cy="442741"/>
          </a:xfrm>
          <a:custGeom>
            <a:avLst/>
            <a:gdLst>
              <a:gd name="T0" fmla="*/ 2147483647 w 195"/>
              <a:gd name="T1" fmla="*/ 2147483647 h 252"/>
              <a:gd name="T2" fmla="*/ 2147483647 w 195"/>
              <a:gd name="T3" fmla="*/ 2147483647 h 252"/>
              <a:gd name="T4" fmla="*/ 0 w 195"/>
              <a:gd name="T5" fmla="*/ 0 h 252"/>
              <a:gd name="T6" fmla="*/ 0 60000 65536"/>
              <a:gd name="T7" fmla="*/ 0 60000 65536"/>
              <a:gd name="T8" fmla="*/ 0 60000 65536"/>
              <a:gd name="T9" fmla="*/ 0 w 195"/>
              <a:gd name="T10" fmla="*/ 0 h 252"/>
              <a:gd name="T11" fmla="*/ 195 w 195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252">
                <a:moveTo>
                  <a:pt x="195" y="252"/>
                </a:moveTo>
                <a:cubicBezTo>
                  <a:pt x="182" y="230"/>
                  <a:pt x="150" y="161"/>
                  <a:pt x="118" y="119"/>
                </a:cubicBezTo>
                <a:cubicBezTo>
                  <a:pt x="86" y="77"/>
                  <a:pt x="25" y="25"/>
                  <a:pt x="0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92" name="Oval 19"/>
          <p:cNvSpPr>
            <a:spLocks noChangeArrowheads="1"/>
          </p:cNvSpPr>
          <p:nvPr/>
        </p:nvSpPr>
        <p:spPr bwMode="auto">
          <a:xfrm>
            <a:off x="8757863" y="1973018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93" name="Oval 20"/>
          <p:cNvSpPr>
            <a:spLocks noChangeArrowheads="1"/>
          </p:cNvSpPr>
          <p:nvPr/>
        </p:nvSpPr>
        <p:spPr bwMode="auto">
          <a:xfrm>
            <a:off x="8473066" y="3543693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94" name="Oval 21"/>
          <p:cNvSpPr>
            <a:spLocks noChangeArrowheads="1"/>
          </p:cNvSpPr>
          <p:nvPr/>
        </p:nvSpPr>
        <p:spPr bwMode="auto">
          <a:xfrm>
            <a:off x="8479257" y="3729925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95" name="Freeform 22"/>
          <p:cNvSpPr>
            <a:spLocks/>
          </p:cNvSpPr>
          <p:nvPr/>
        </p:nvSpPr>
        <p:spPr bwMode="auto">
          <a:xfrm>
            <a:off x="2089887" y="2565096"/>
            <a:ext cx="1036003" cy="361923"/>
          </a:xfrm>
          <a:custGeom>
            <a:avLst/>
            <a:gdLst>
              <a:gd name="T0" fmla="*/ 0 w 502"/>
              <a:gd name="T1" fmla="*/ 2147483647 h 206"/>
              <a:gd name="T2" fmla="*/ 2147483647 w 502"/>
              <a:gd name="T3" fmla="*/ 2147483647 h 206"/>
              <a:gd name="T4" fmla="*/ 2147483647 w 502"/>
              <a:gd name="T5" fmla="*/ 0 h 206"/>
              <a:gd name="T6" fmla="*/ 2147483647 w 502"/>
              <a:gd name="T7" fmla="*/ 2147483647 h 206"/>
              <a:gd name="T8" fmla="*/ 0 w 502"/>
              <a:gd name="T9" fmla="*/ 2147483647 h 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2"/>
              <a:gd name="T16" fmla="*/ 0 h 206"/>
              <a:gd name="T17" fmla="*/ 502 w 502"/>
              <a:gd name="T18" fmla="*/ 206 h 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2" h="206">
                <a:moveTo>
                  <a:pt x="0" y="206"/>
                </a:moveTo>
                <a:lnTo>
                  <a:pt x="278" y="104"/>
                </a:lnTo>
                <a:lnTo>
                  <a:pt x="502" y="0"/>
                </a:lnTo>
                <a:lnTo>
                  <a:pt x="270" y="106"/>
                </a:lnTo>
                <a:lnTo>
                  <a:pt x="0" y="206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96" name="Oval 23"/>
          <p:cNvSpPr>
            <a:spLocks noChangeArrowheads="1"/>
          </p:cNvSpPr>
          <p:nvPr/>
        </p:nvSpPr>
        <p:spPr bwMode="auto">
          <a:xfrm>
            <a:off x="8479257" y="3907372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6163729" y="3844124"/>
            <a:ext cx="1584960" cy="674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98" name="Oval 26"/>
          <p:cNvSpPr>
            <a:spLocks noChangeArrowheads="1"/>
          </p:cNvSpPr>
          <p:nvPr/>
        </p:nvSpPr>
        <p:spPr bwMode="auto">
          <a:xfrm>
            <a:off x="8318284" y="3485715"/>
            <a:ext cx="495300" cy="3847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54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  <p:bldP spid="81" grpId="0" animBg="1"/>
      <p:bldP spid="82" grpId="0" animBg="1"/>
      <p:bldP spid="82" grpId="1" animBg="1"/>
      <p:bldP spid="82" grpId="2" animBg="1"/>
      <p:bldP spid="83" grpId="0" animBg="1"/>
      <p:bldP spid="84" grpId="0" animBg="1"/>
      <p:bldP spid="84" grpId="1" animBg="1"/>
      <p:bldP spid="84" grpId="2" animBg="1"/>
      <p:bldP spid="85" grpId="0" animBg="1"/>
      <p:bldP spid="86" grpId="0" animBg="1"/>
      <p:bldP spid="86" grpId="1" animBg="1"/>
      <p:bldP spid="86" grpId="2" animBg="1"/>
      <p:bldP spid="87" grpId="0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1" grpId="0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6" grpId="0" animBg="1"/>
      <p:bldP spid="96" grpId="1" animBg="1"/>
      <p:bldP spid="96" grpId="2" animBg="1"/>
      <p:bldP spid="97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3466" y="1190030"/>
            <a:ext cx="6164422" cy="4889472"/>
            <a:chOff x="85" y="1200"/>
            <a:chExt cx="2987" cy="2783"/>
          </a:xfrm>
        </p:grpSpPr>
        <p:pic>
          <p:nvPicPr>
            <p:cNvPr id="4" name="Picture 4" descr="Untitled-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00"/>
              <a:ext cx="2832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5" y="3168"/>
              <a:ext cx="2507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just" eaLnBrk="1" hangingPunct="1"/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52.3.A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Bật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tín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uống</a:t>
              </a:r>
              <a:endParaRPr lang="en-US" sz="2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427888" y="1190030"/>
            <a:ext cx="5250180" cy="5026511"/>
            <a:chOff x="2976" y="1161"/>
            <a:chExt cx="2544" cy="2861"/>
          </a:xfrm>
        </p:grpSpPr>
        <p:pic>
          <p:nvPicPr>
            <p:cNvPr id="7" name="Picture 7" descr="Untitled-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61"/>
              <a:ext cx="2544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976" y="3207"/>
              <a:ext cx="2507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just" eaLnBrk="1" hangingPunct="1"/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52.3.B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xạ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kiện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bọt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29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latin typeface="Times New Roman" pitchFamily="18" charset="0"/>
                  <a:cs typeface="Times New Roman" pitchFamily="18" charset="0"/>
                </a:rPr>
                <a:t>lập</a:t>
              </a:r>
              <a:endParaRPr lang="en-US" sz="29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557438" y="1892792"/>
            <a:ext cx="332264" cy="2828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663608" y="2455003"/>
            <a:ext cx="1271270" cy="295160"/>
          </a:xfrm>
          <a:custGeom>
            <a:avLst/>
            <a:gdLst>
              <a:gd name="T0" fmla="*/ 0 w 616"/>
              <a:gd name="T1" fmla="*/ 2147483647 h 168"/>
              <a:gd name="T2" fmla="*/ 2147483647 w 616"/>
              <a:gd name="T3" fmla="*/ 2147483647 h 168"/>
              <a:gd name="T4" fmla="*/ 2147483647 w 616"/>
              <a:gd name="T5" fmla="*/ 2147483647 h 168"/>
              <a:gd name="T6" fmla="*/ 2147483647 w 61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168"/>
              <a:gd name="T14" fmla="*/ 616 w 61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168">
                <a:moveTo>
                  <a:pt x="0" y="144"/>
                </a:moveTo>
                <a:lnTo>
                  <a:pt x="216" y="168"/>
                </a:lnTo>
                <a:lnTo>
                  <a:pt x="384" y="128"/>
                </a:lnTo>
                <a:lnTo>
                  <a:pt x="616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852328" y="2370671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033938" y="2736108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76768" y="3888639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573948" y="2792329"/>
            <a:ext cx="2509520" cy="1040089"/>
          </a:xfrm>
          <a:custGeom>
            <a:avLst/>
            <a:gdLst>
              <a:gd name="T0" fmla="*/ 0 w 1216"/>
              <a:gd name="T1" fmla="*/ 2147483647 h 592"/>
              <a:gd name="T2" fmla="*/ 2147483647 w 1216"/>
              <a:gd name="T3" fmla="*/ 2147483647 h 592"/>
              <a:gd name="T4" fmla="*/ 2147483647 w 1216"/>
              <a:gd name="T5" fmla="*/ 2147483647 h 592"/>
              <a:gd name="T6" fmla="*/ 2147483647 w 1216"/>
              <a:gd name="T7" fmla="*/ 0 h 592"/>
              <a:gd name="T8" fmla="*/ 2147483647 w 1216"/>
              <a:gd name="T9" fmla="*/ 2147483647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6"/>
              <a:gd name="T16" fmla="*/ 0 h 592"/>
              <a:gd name="T17" fmla="*/ 1216 w 1216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6" h="592">
                <a:moveTo>
                  <a:pt x="0" y="592"/>
                </a:moveTo>
                <a:lnTo>
                  <a:pt x="248" y="376"/>
                </a:lnTo>
                <a:lnTo>
                  <a:pt x="712" y="96"/>
                </a:lnTo>
                <a:lnTo>
                  <a:pt x="928" y="0"/>
                </a:lnTo>
                <a:lnTo>
                  <a:pt x="1216" y="8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357028" y="2202008"/>
            <a:ext cx="775970" cy="590321"/>
          </a:xfrm>
          <a:custGeom>
            <a:avLst/>
            <a:gdLst>
              <a:gd name="T0" fmla="*/ 2147483647 w 376"/>
              <a:gd name="T1" fmla="*/ 2147483647 h 336"/>
              <a:gd name="T2" fmla="*/ 2147483647 w 376"/>
              <a:gd name="T3" fmla="*/ 2147483647 h 336"/>
              <a:gd name="T4" fmla="*/ 2147483647 w 376"/>
              <a:gd name="T5" fmla="*/ 2147483647 h 336"/>
              <a:gd name="T6" fmla="*/ 0 w 376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76"/>
              <a:gd name="T13" fmla="*/ 0 h 336"/>
              <a:gd name="T14" fmla="*/ 376 w 3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6" h="336">
                <a:moveTo>
                  <a:pt x="376" y="336"/>
                </a:moveTo>
                <a:lnTo>
                  <a:pt x="264" y="280"/>
                </a:lnTo>
                <a:lnTo>
                  <a:pt x="192" y="23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257968" y="2033345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431323" y="2117677"/>
            <a:ext cx="495300" cy="337326"/>
          </a:xfrm>
          <a:custGeom>
            <a:avLst/>
            <a:gdLst>
              <a:gd name="T0" fmla="*/ 0 w 240"/>
              <a:gd name="T1" fmla="*/ 0 h 192"/>
              <a:gd name="T2" fmla="*/ 2147483647 w 240"/>
              <a:gd name="T3" fmla="*/ 2147483647 h 192"/>
              <a:gd name="T4" fmla="*/ 2147483647 w 240"/>
              <a:gd name="T5" fmla="*/ 2147483647 h 192"/>
              <a:gd name="T6" fmla="*/ 2147483647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2147483647 w 240"/>
              <a:gd name="T13" fmla="*/ 0 h 192"/>
              <a:gd name="T14" fmla="*/ 0 w 240"/>
              <a:gd name="T15" fmla="*/ 0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192"/>
              <a:gd name="T26" fmla="*/ 240 w 240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192">
                <a:moveTo>
                  <a:pt x="0" y="0"/>
                </a:moveTo>
                <a:lnTo>
                  <a:pt x="48" y="96"/>
                </a:lnTo>
                <a:lnTo>
                  <a:pt x="96" y="192"/>
                </a:lnTo>
                <a:lnTo>
                  <a:pt x="192" y="192"/>
                </a:lnTo>
                <a:lnTo>
                  <a:pt x="240" y="144"/>
                </a:lnTo>
                <a:lnTo>
                  <a:pt x="192" y="48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18" name="Oval 18"/>
          <p:cNvSpPr>
            <a:spLocks noChangeAspect="1" noChangeArrowheads="1"/>
          </p:cNvSpPr>
          <p:nvPr/>
        </p:nvSpPr>
        <p:spPr bwMode="auto">
          <a:xfrm>
            <a:off x="6663155" y="2428650"/>
            <a:ext cx="332264" cy="28286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8310028" y="2623666"/>
            <a:ext cx="1287780" cy="168663"/>
          </a:xfrm>
          <a:custGeom>
            <a:avLst/>
            <a:gdLst>
              <a:gd name="T0" fmla="*/ 0 w 616"/>
              <a:gd name="T1" fmla="*/ 2147483647 h 168"/>
              <a:gd name="T2" fmla="*/ 2147483647 w 616"/>
              <a:gd name="T3" fmla="*/ 2147483647 h 168"/>
              <a:gd name="T4" fmla="*/ 2147483647 w 616"/>
              <a:gd name="T5" fmla="*/ 2147483647 h 168"/>
              <a:gd name="T6" fmla="*/ 2147483647 w 61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168"/>
              <a:gd name="T14" fmla="*/ 616 w 61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168">
                <a:moveTo>
                  <a:pt x="0" y="144"/>
                </a:moveTo>
                <a:lnTo>
                  <a:pt x="216" y="168"/>
                </a:lnTo>
                <a:lnTo>
                  <a:pt x="384" y="128"/>
                </a:lnTo>
                <a:lnTo>
                  <a:pt x="616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9591617" y="2528793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9022022" y="2149301"/>
            <a:ext cx="633571" cy="379492"/>
          </a:xfrm>
          <a:custGeom>
            <a:avLst/>
            <a:gdLst>
              <a:gd name="T0" fmla="*/ 2147483647 w 307"/>
              <a:gd name="T1" fmla="*/ 2147483647 h 216"/>
              <a:gd name="T2" fmla="*/ 2147483647 w 307"/>
              <a:gd name="T3" fmla="*/ 2147483647 h 216"/>
              <a:gd name="T4" fmla="*/ 0 w 307"/>
              <a:gd name="T5" fmla="*/ 0 h 216"/>
              <a:gd name="T6" fmla="*/ 0 60000 65536"/>
              <a:gd name="T7" fmla="*/ 0 60000 65536"/>
              <a:gd name="T8" fmla="*/ 0 60000 65536"/>
              <a:gd name="T9" fmla="*/ 0 w 307"/>
              <a:gd name="T10" fmla="*/ 0 h 216"/>
              <a:gd name="T11" fmla="*/ 307 w 307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" h="216">
                <a:moveTo>
                  <a:pt x="307" y="216"/>
                </a:moveTo>
                <a:lnTo>
                  <a:pt x="171" y="81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8960110" y="2101865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 rot="3159039">
            <a:off x="8829136" y="2502828"/>
            <a:ext cx="969813" cy="101124"/>
          </a:xfrm>
          <a:custGeom>
            <a:avLst/>
            <a:gdLst>
              <a:gd name="T0" fmla="*/ 0 w 616"/>
              <a:gd name="T1" fmla="*/ 2147483647 h 168"/>
              <a:gd name="T2" fmla="*/ 2147483647 w 616"/>
              <a:gd name="T3" fmla="*/ 2147483647 h 168"/>
              <a:gd name="T4" fmla="*/ 2147483647 w 616"/>
              <a:gd name="T5" fmla="*/ 2147483647 h 168"/>
              <a:gd name="T6" fmla="*/ 2147483647 w 616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168"/>
              <a:gd name="T14" fmla="*/ 616 w 616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168">
                <a:moveTo>
                  <a:pt x="0" y="144"/>
                </a:moveTo>
                <a:lnTo>
                  <a:pt x="216" y="168"/>
                </a:lnTo>
                <a:lnTo>
                  <a:pt x="384" y="128"/>
                </a:lnTo>
                <a:lnTo>
                  <a:pt x="616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9597808" y="2792329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8945663" y="2910043"/>
            <a:ext cx="662464" cy="212585"/>
          </a:xfrm>
          <a:custGeom>
            <a:avLst/>
            <a:gdLst>
              <a:gd name="T0" fmla="*/ 2147483647 w 321"/>
              <a:gd name="T1" fmla="*/ 0 h 121"/>
              <a:gd name="T2" fmla="*/ 2147483647 w 321"/>
              <a:gd name="T3" fmla="*/ 2147483647 h 121"/>
              <a:gd name="T4" fmla="*/ 0 w 321"/>
              <a:gd name="T5" fmla="*/ 2147483647 h 121"/>
              <a:gd name="T6" fmla="*/ 0 60000 65536"/>
              <a:gd name="T7" fmla="*/ 0 60000 65536"/>
              <a:gd name="T8" fmla="*/ 0 60000 65536"/>
              <a:gd name="T9" fmla="*/ 0 w 321"/>
              <a:gd name="T10" fmla="*/ 0 h 121"/>
              <a:gd name="T11" fmla="*/ 321 w 321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1" h="121">
                <a:moveTo>
                  <a:pt x="321" y="0"/>
                </a:moveTo>
                <a:lnTo>
                  <a:pt x="196" y="49"/>
                </a:lnTo>
                <a:lnTo>
                  <a:pt x="0" y="121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06268" y="3719975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8706268" y="3888639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220821" y="2834495"/>
            <a:ext cx="872967" cy="286376"/>
          </a:xfrm>
          <a:custGeom>
            <a:avLst/>
            <a:gdLst>
              <a:gd name="T0" fmla="*/ 2147483647 w 423"/>
              <a:gd name="T1" fmla="*/ 0 h 163"/>
              <a:gd name="T2" fmla="*/ 2147483647 w 423"/>
              <a:gd name="T3" fmla="*/ 2147483647 h 163"/>
              <a:gd name="T4" fmla="*/ 0 w 423"/>
              <a:gd name="T5" fmla="*/ 2147483647 h 163"/>
              <a:gd name="T6" fmla="*/ 0 60000 65536"/>
              <a:gd name="T7" fmla="*/ 0 60000 65536"/>
              <a:gd name="T8" fmla="*/ 0 60000 65536"/>
              <a:gd name="T9" fmla="*/ 0 w 423"/>
              <a:gd name="T10" fmla="*/ 0 h 163"/>
              <a:gd name="T11" fmla="*/ 423 w 423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3" h="163">
                <a:moveTo>
                  <a:pt x="423" y="0"/>
                </a:moveTo>
                <a:lnTo>
                  <a:pt x="347" y="58"/>
                </a:lnTo>
                <a:lnTo>
                  <a:pt x="0" y="163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292" tIns="55646" rIns="111292" bIns="55646"/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059848" y="3625103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059848" y="3828904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059848" y="3972970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8706268" y="4057302"/>
            <a:ext cx="99060" cy="8433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2490253" y="2581500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8087143" y="2676373"/>
            <a:ext cx="198120" cy="1686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1292" tIns="55646" rIns="111292" bIns="55646" anchor="ctr"/>
          <a:lstStyle/>
          <a:p>
            <a:pPr algn="ctr"/>
            <a:endParaRPr lang="vi-VN" sz="3400">
              <a:latin typeface="Times New Roman" charset="0"/>
              <a:cs typeface="Arial" charset="0"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880528" y="1443025"/>
            <a:ext cx="1485900" cy="1180641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682408" y="3867556"/>
            <a:ext cx="1386840" cy="674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6229768" y="2033345"/>
            <a:ext cx="1188720" cy="101197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8656738" y="3635644"/>
            <a:ext cx="198120" cy="505989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932814" y="1262064"/>
            <a:ext cx="2697321" cy="5938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 rot="1974315">
            <a:off x="3520064" y="2179169"/>
            <a:ext cx="344646" cy="18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3002063" y="3560098"/>
            <a:ext cx="198120" cy="505989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11292" tIns="55646" rIns="111292" bIns="55646" anchor="ctr"/>
          <a:lstStyle/>
          <a:p>
            <a:endParaRPr lang="vi-VN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40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8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8" presetClass="entr" presetSubtype="1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8" presetClass="entr" presetSubtype="1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"/>
                            </p:stCondLst>
                            <p:childTnLst>
                              <p:par>
                                <p:cTn id="1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0"/>
                            </p:stCondLst>
                            <p:childTnLst>
                              <p:par>
                                <p:cTn id="202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00"/>
                            </p:stCondLst>
                            <p:childTnLst>
                              <p:par>
                                <p:cTn id="21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0"/>
                            </p:stCondLst>
                            <p:childTnLst>
                              <p:par>
                                <p:cTn id="219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00"/>
                            </p:stCondLst>
                            <p:childTnLst>
                              <p:par>
                                <p:cTn id="23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500"/>
                            </p:stCondLst>
                            <p:childTnLst>
                              <p:par>
                                <p:cTn id="2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00"/>
                            </p:stCondLst>
                            <p:childTnLst>
                              <p:par>
                                <p:cTn id="248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000"/>
                            </p:stCondLst>
                            <p:childTnLst>
                              <p:par>
                                <p:cTn id="2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500"/>
                            </p:stCondLst>
                            <p:childTnLst>
                              <p:par>
                                <p:cTn id="25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9000"/>
                            </p:stCondLst>
                            <p:childTnLst>
                              <p:par>
                                <p:cTn id="260" presetID="18" presetClass="entr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  <p:bldP spid="23" grpId="0" animBg="1"/>
      <p:bldP spid="24" grpId="0" animBg="1"/>
      <p:bldP spid="24" grpId="1" animBg="1"/>
      <p:bldP spid="24" grpId="2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297" y="0"/>
            <a:ext cx="3546390" cy="11806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76106" y="548155"/>
            <a:ext cx="10698480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573" y="4085394"/>
            <a:ext cx="224822" cy="450933"/>
          </a:xfrm>
          <a:prstGeom prst="rect">
            <a:avLst/>
          </a:prstGeom>
          <a:noFill/>
        </p:spPr>
        <p:txBody>
          <a:bodyPr wrap="none" lIns="111292" tIns="55646" rIns="111292" bIns="55646" rtlCol="0"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077" y="753128"/>
            <a:ext cx="11887200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1.Trong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2187935"/>
            <a:ext cx="11248813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" y="1555449"/>
            <a:ext cx="12063303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rgbClr val="000000"/>
                </a:solidFill>
              </a:rPr>
              <a:t>-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32077" y="2169195"/>
            <a:ext cx="9407340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457857"/>
            <a:ext cx="11292840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59" y="3154206"/>
            <a:ext cx="12041286" cy="1264973"/>
          </a:xfrm>
          <a:prstGeom prst="rect">
            <a:avLst/>
          </a:prstGeom>
        </p:spPr>
        <p:txBody>
          <a:bodyPr vert="horz" lIns="111292" tIns="55646" rIns="111292" bIns="55646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44027" y="4464884"/>
            <a:ext cx="10698480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7293" y="4122874"/>
            <a:ext cx="224822" cy="450933"/>
          </a:xfrm>
          <a:prstGeom prst="rect">
            <a:avLst/>
          </a:prstGeom>
          <a:noFill/>
        </p:spPr>
        <p:txBody>
          <a:bodyPr wrap="none" lIns="111292" tIns="55646" rIns="111292" bIns="55646" rtlCol="0">
            <a:spAutoFit/>
          </a:bodyPr>
          <a:lstStyle/>
          <a:p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4357" y="4292681"/>
            <a:ext cx="11975253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/>
              <a:t>-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5165" y="5096187"/>
            <a:ext cx="10284000" cy="1264973"/>
          </a:xfrm>
          <a:prstGeom prst="rect">
            <a:avLst/>
          </a:prstGeom>
        </p:spPr>
        <p:txBody>
          <a:bodyPr vert="horz" lIns="111292" tIns="55646" rIns="111292" bIns="5564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" y="6003055"/>
            <a:ext cx="11887199" cy="1180641"/>
          </a:xfrm>
          <a:prstGeom prst="rect">
            <a:avLst/>
          </a:prstGeom>
        </p:spPr>
        <p:txBody>
          <a:bodyPr vert="horz" lIns="111292" tIns="55646" rIns="111292" bIns="55646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PXCĐK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" y="3913190"/>
            <a:ext cx="12968569" cy="10119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endParaRPr lang="en-US" sz="2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" y="3805787"/>
            <a:ext cx="12296887" cy="558655"/>
          </a:xfrm>
          <a:prstGeom prst="rect">
            <a:avLst/>
          </a:prstGeom>
        </p:spPr>
        <p:txBody>
          <a:bodyPr wrap="square" lIns="111292" tIns="55646" rIns="111292" bIns="55646">
            <a:spAutoFit/>
          </a:bodyPr>
          <a:lstStyle/>
          <a:p>
            <a:r>
              <a:rPr lang="hr-HR" sz="2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Kích thích có điều kiện phải đi trước kích thích không điều kiện vài giây.</a:t>
            </a:r>
          </a:p>
        </p:txBody>
      </p:sp>
    </p:spTree>
    <p:extLst>
      <p:ext uri="{BB962C8B-B14F-4D97-AF65-F5344CB8AC3E}">
        <p14:creationId xmlns:p14="http://schemas.microsoft.com/office/powerpoint/2010/main" val="1782323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7" grpId="0"/>
      <p:bldP spid="18" grpId="0"/>
      <p:bldP spid="24" grpId="0"/>
      <p:bldP spid="27" grpId="0"/>
      <p:bldP spid="29" grpId="0"/>
      <p:bldP spid="3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829</Words>
  <Application>Microsoft Office PowerPoint</Application>
  <PresentationFormat>Custom</PresentationFormat>
  <Paragraphs>90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HÃY GIẢI Ô CHỮ SAU:</vt:lpstr>
      <vt:lpstr>SINH HỌC 8</vt:lpstr>
      <vt:lpstr>I. Phân biệt phản xạ có điều kiện và phản xạ không điều kiện</vt:lpstr>
      <vt:lpstr>PowerPoint Presentation</vt:lpstr>
      <vt:lpstr>II. Sự hình thành phản xạ có điều kiện</vt:lpstr>
      <vt:lpstr>PowerPoint Presentation</vt:lpstr>
      <vt:lpstr>PowerPoint Presentation</vt:lpstr>
      <vt:lpstr>PowerPoint Presentation</vt:lpstr>
      <vt:lpstr>CÂU HỎI</vt:lpstr>
      <vt:lpstr>PowerPoint Presentation</vt:lpstr>
      <vt:lpstr>III.So sánh các tính chất của phản xạ không điều kiện với phản xạ có điều kiện</vt:lpstr>
      <vt:lpstr>PowerPoint Presentation</vt:lpstr>
      <vt:lpstr>III. So sánh các tính chất của phản xạ không điều kiện với phản xạ có điều kiện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Duong Khiet Nhi</dc:creator>
  <cp:lastModifiedBy>ADMIN</cp:lastModifiedBy>
  <cp:revision>92</cp:revision>
  <dcterms:created xsi:type="dcterms:W3CDTF">2019-03-01T01:27:33Z</dcterms:created>
  <dcterms:modified xsi:type="dcterms:W3CDTF">2022-04-08T11:49:41Z</dcterms:modified>
</cp:coreProperties>
</file>