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490"/>
    <a:srgbClr val="136AAE"/>
    <a:srgbClr val="28D8E9"/>
    <a:srgbClr val="CECECF"/>
    <a:srgbClr val="C8C7CC"/>
    <a:srgbClr val="FFFFFF"/>
    <a:srgbClr val="FDF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1" autoAdjust="0"/>
    <p:restoredTop sz="94660"/>
  </p:normalViewPr>
  <p:slideViewPr>
    <p:cSldViewPr snapToGrid="0" showGuides="1">
      <p:cViewPr varScale="1">
        <p:scale>
          <a:sx n="70" d="100"/>
          <a:sy n="70" d="100"/>
        </p:scale>
        <p:origin x="400" y="4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6" name="Footer Placeholder 5">
            <a:extLst>
              <a:ext uri="{FF2B5EF4-FFF2-40B4-BE49-F238E27FC236}">
                <a16:creationId xmlns=""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8" name="Footer Placeholder 7">
            <a:extLst>
              <a:ext uri="{FF2B5EF4-FFF2-40B4-BE49-F238E27FC236}">
                <a16:creationId xmlns=""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4" name="Footer Placeholder 3">
            <a:extLst>
              <a:ext uri="{FF2B5EF4-FFF2-40B4-BE49-F238E27FC236}">
                <a16:creationId xmlns=""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3" name="Footer Placeholder 2">
            <a:extLst>
              <a:ext uri="{FF2B5EF4-FFF2-40B4-BE49-F238E27FC236}">
                <a16:creationId xmlns=""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6" name="Footer Placeholder 5">
            <a:extLst>
              <a:ext uri="{FF2B5EF4-FFF2-40B4-BE49-F238E27FC236}">
                <a16:creationId xmlns=""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09/14/2021</a:t>
            </a:fld>
            <a:endParaRPr lang="en-US"/>
          </a:p>
        </p:txBody>
      </p:sp>
      <p:sp>
        <p:nvSpPr>
          <p:cNvPr id="6" name="Footer Placeholder 5">
            <a:extLst>
              <a:ext uri="{FF2B5EF4-FFF2-40B4-BE49-F238E27FC236}">
                <a16:creationId xmlns=""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09/14/2021</a:t>
            </a:fld>
            <a:endParaRPr lang="en-US"/>
          </a:p>
        </p:txBody>
      </p:sp>
      <p:sp>
        <p:nvSpPr>
          <p:cNvPr id="5" name="Footer Placeholder 4">
            <a:extLst>
              <a:ext uri="{FF2B5EF4-FFF2-40B4-BE49-F238E27FC236}">
                <a16:creationId xmlns=""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1.gi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sky, plant, outdoor&#10;&#10;Description automatically generated">
            <a:extLst>
              <a:ext uri="{FF2B5EF4-FFF2-40B4-BE49-F238E27FC236}">
                <a16:creationId xmlns="" xmlns:a16="http://schemas.microsoft.com/office/drawing/2014/main" id="{55BCA197-CA3E-46FA-AD71-7C934E5F27BE}"/>
              </a:ext>
            </a:extLst>
          </p:cNvPr>
          <p:cNvPicPr>
            <a:picLocks noChangeAspect="1"/>
          </p:cNvPicPr>
          <p:nvPr/>
        </p:nvPicPr>
        <p:blipFill>
          <a:blip r:embed="rId2" cstate="print">
            <a:duotone>
              <a:prstClr val="black"/>
              <a:srgbClr val="D9C3A5">
                <a:tint val="50000"/>
                <a:satMod val="180000"/>
              </a:srgbClr>
            </a:duotone>
            <a:alphaModFix/>
            <a:extLst>
              <a:ext uri="{BEBA8EAE-BF5A-486C-A8C5-ECC9F3942E4B}">
                <a14:imgProps xmlns:a14="http://schemas.microsoft.com/office/drawing/2010/main">
                  <a14:imgLayer r:embed="rId3">
                    <a14:imgEffect>
                      <a14:sharpenSoften amount="-7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7AE8A708-00D6-412F-8B33-B8BBA63437B6}"/>
              </a:ext>
            </a:extLst>
          </p:cNvPr>
          <p:cNvSpPr txBox="1"/>
          <p:nvPr/>
        </p:nvSpPr>
        <p:spPr>
          <a:xfrm>
            <a:off x="1391977" y="2459504"/>
            <a:ext cx="9408046" cy="1938992"/>
          </a:xfrm>
          <a:prstGeom prst="rect">
            <a:avLst/>
          </a:prstGeom>
          <a:noFill/>
        </p:spPr>
        <p:txBody>
          <a:bodyPr wrap="square" rtlCol="0">
            <a:spAutoFit/>
          </a:bodyPr>
          <a:lstStyle/>
          <a:p>
            <a:pPr algn="ctr"/>
            <a:r>
              <a:rPr lang="en-US" sz="6000" dirty="0" err="1">
                <a:solidFill>
                  <a:schemeClr val="bg1"/>
                </a:solidFill>
                <a:latin typeface="#9Slide03 AllRoundGothic" panose="020B0703020202020104" pitchFamily="34" charset="0"/>
              </a:rPr>
              <a:t>Bài</a:t>
            </a:r>
            <a:r>
              <a:rPr lang="en-US" sz="6000" dirty="0">
                <a:solidFill>
                  <a:schemeClr val="bg1"/>
                </a:solidFill>
                <a:latin typeface="#9Slide03 AllRoundGothic" panose="020B0703020202020104" pitchFamily="34" charset="0"/>
              </a:rPr>
              <a:t> 23: </a:t>
            </a:r>
          </a:p>
          <a:p>
            <a:pPr algn="ctr"/>
            <a:r>
              <a:rPr lang="en-US" sz="6000" dirty="0">
                <a:solidFill>
                  <a:schemeClr val="bg1"/>
                </a:solidFill>
                <a:latin typeface="#9Slide03 AllRoundGothic" panose="020B0703020202020104" pitchFamily="34" charset="0"/>
              </a:rPr>
              <a:t>TỪ PHỔ - ĐƯỜNG SỨC TỪ</a:t>
            </a:r>
          </a:p>
        </p:txBody>
      </p:sp>
    </p:spTree>
    <p:extLst>
      <p:ext uri="{BB962C8B-B14F-4D97-AF65-F5344CB8AC3E}">
        <p14:creationId xmlns:p14="http://schemas.microsoft.com/office/powerpoint/2010/main" val="142002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0640DE1-CD4A-446F-A3C5-03DFD7D409A4}"/>
              </a:ext>
            </a:extLst>
          </p:cNvPr>
          <p:cNvSpPr txBox="1"/>
          <p:nvPr/>
        </p:nvSpPr>
        <p:spPr>
          <a:xfrm>
            <a:off x="498807" y="1578525"/>
            <a:ext cx="8555922" cy="904863"/>
          </a:xfrm>
          <a:prstGeom prst="rect">
            <a:avLst/>
          </a:prstGeom>
          <a:noFill/>
        </p:spPr>
        <p:txBody>
          <a:bodyPr wrap="square" rtlCol="0">
            <a:spAutoFit/>
          </a:bodyPr>
          <a:lstStyle/>
          <a:p>
            <a:pPr>
              <a:lnSpc>
                <a:spcPct val="120000"/>
              </a:lnSpc>
            </a:pPr>
            <a:r>
              <a:rPr lang="vi-VN" sz="2200" b="1" dirty="0">
                <a:solidFill>
                  <a:schemeClr val="accent1"/>
                </a:solidFill>
              </a:rPr>
              <a:t>C6. </a:t>
            </a:r>
            <a:r>
              <a:rPr lang="vi-VN" sz="2200" dirty="0">
                <a:solidFill>
                  <a:schemeClr val="accent1"/>
                </a:solidFill>
              </a:rPr>
              <a:t>Dưới đây là hình ảnh từ phổ của hai nam châm đặt gần nhau, hãy vẽ một số đường sức từ và chỉ rõ chiều của chúng.</a:t>
            </a:r>
            <a:endParaRPr lang="en-US" sz="2200" dirty="0">
              <a:solidFill>
                <a:schemeClr val="accent1"/>
              </a:solidFill>
            </a:endParaRPr>
          </a:p>
        </p:txBody>
      </p:sp>
      <p:grpSp>
        <p:nvGrpSpPr>
          <p:cNvPr id="12" name="Group 11">
            <a:extLst>
              <a:ext uri="{FF2B5EF4-FFF2-40B4-BE49-F238E27FC236}">
                <a16:creationId xmlns="" xmlns:a16="http://schemas.microsoft.com/office/drawing/2014/main" id="{C301E34A-A168-4AA1-9145-D280052E9AA4}"/>
              </a:ext>
            </a:extLst>
          </p:cNvPr>
          <p:cNvGrpSpPr/>
          <p:nvPr/>
        </p:nvGrpSpPr>
        <p:grpSpPr>
          <a:xfrm>
            <a:off x="520148" y="2904088"/>
            <a:ext cx="5692878" cy="3389510"/>
            <a:chOff x="520148" y="2904088"/>
            <a:chExt cx="5692878" cy="3389510"/>
          </a:xfrm>
        </p:grpSpPr>
        <p:pic>
          <p:nvPicPr>
            <p:cNvPr id="7" name="Picture 6">
              <a:extLst>
                <a:ext uri="{FF2B5EF4-FFF2-40B4-BE49-F238E27FC236}">
                  <a16:creationId xmlns="" xmlns:a16="http://schemas.microsoft.com/office/drawing/2014/main" id="{AB3B9525-54FB-44F9-89CF-2C568FADC2E5}"/>
                </a:ext>
              </a:extLst>
            </p:cNvPr>
            <p:cNvPicPr>
              <a:picLocks noChangeAspect="1"/>
            </p:cNvPicPr>
            <p:nvPr/>
          </p:nvPicPr>
          <p:blipFill>
            <a:blip r:embed="rId2"/>
            <a:stretch>
              <a:fillRect/>
            </a:stretch>
          </p:blipFill>
          <p:spPr>
            <a:xfrm>
              <a:off x="520148" y="2904088"/>
              <a:ext cx="5692878" cy="3389510"/>
            </a:xfrm>
            <a:prstGeom prst="roundRect">
              <a:avLst/>
            </a:prstGeom>
          </p:spPr>
        </p:pic>
        <p:pic>
          <p:nvPicPr>
            <p:cNvPr id="10" name="Picture 9" descr="Chart&#10;&#10;Description automatically generated">
              <a:extLst>
                <a:ext uri="{FF2B5EF4-FFF2-40B4-BE49-F238E27FC236}">
                  <a16:creationId xmlns="" xmlns:a16="http://schemas.microsoft.com/office/drawing/2014/main" id="{B76136AC-D9C1-4C39-98C7-29E283472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557212" y="4253027"/>
              <a:ext cx="1797367" cy="691625"/>
            </a:xfrm>
            <a:prstGeom prst="rect">
              <a:avLst/>
            </a:prstGeom>
          </p:spPr>
        </p:pic>
        <p:pic>
          <p:nvPicPr>
            <p:cNvPr id="11" name="Picture 10" descr="Chart&#10;&#10;Description automatically generated">
              <a:extLst>
                <a:ext uri="{FF2B5EF4-FFF2-40B4-BE49-F238E27FC236}">
                  <a16:creationId xmlns="" xmlns:a16="http://schemas.microsoft.com/office/drawing/2014/main" id="{55A37C5D-97E5-4D6E-B824-EDB16DC51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4261567" y="4253027"/>
              <a:ext cx="1856657" cy="691625"/>
            </a:xfrm>
            <a:prstGeom prst="rect">
              <a:avLst/>
            </a:prstGeom>
          </p:spPr>
        </p:pic>
      </p:grpSp>
      <p:pic>
        <p:nvPicPr>
          <p:cNvPr id="13" name="Picture 12" descr="Chart&#10;&#10;Description automatically generated">
            <a:extLst>
              <a:ext uri="{FF2B5EF4-FFF2-40B4-BE49-F238E27FC236}">
                <a16:creationId xmlns="" xmlns:a16="http://schemas.microsoft.com/office/drawing/2014/main" id="{FCCF7A5D-DC93-4547-A44E-F6B75319F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6553202" y="4253027"/>
            <a:ext cx="1797367" cy="691625"/>
          </a:xfrm>
          <a:prstGeom prst="rect">
            <a:avLst/>
          </a:prstGeom>
        </p:spPr>
      </p:pic>
      <p:pic>
        <p:nvPicPr>
          <p:cNvPr id="14" name="Picture 13" descr="Chart&#10;&#10;Description automatically generated">
            <a:extLst>
              <a:ext uri="{FF2B5EF4-FFF2-40B4-BE49-F238E27FC236}">
                <a16:creationId xmlns="" xmlns:a16="http://schemas.microsoft.com/office/drawing/2014/main" id="{924CA58C-6D07-438D-9692-D1F8F787B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9513254" y="4253027"/>
            <a:ext cx="1856657" cy="691625"/>
          </a:xfrm>
          <a:prstGeom prst="rect">
            <a:avLst/>
          </a:prstGeom>
        </p:spPr>
      </p:pic>
      <p:grpSp>
        <p:nvGrpSpPr>
          <p:cNvPr id="23" name="Group 22">
            <a:extLst>
              <a:ext uri="{FF2B5EF4-FFF2-40B4-BE49-F238E27FC236}">
                <a16:creationId xmlns="" xmlns:a16="http://schemas.microsoft.com/office/drawing/2014/main" id="{DE2E1C15-6FEB-436F-B7E3-79F37ABA52D5}"/>
              </a:ext>
            </a:extLst>
          </p:cNvPr>
          <p:cNvGrpSpPr/>
          <p:nvPr/>
        </p:nvGrpSpPr>
        <p:grpSpPr>
          <a:xfrm flipH="1">
            <a:off x="8350569" y="4598839"/>
            <a:ext cx="1179194" cy="0"/>
            <a:chOff x="8345806" y="4598839"/>
            <a:chExt cx="1179194" cy="0"/>
          </a:xfrm>
        </p:grpSpPr>
        <p:cxnSp>
          <p:nvCxnSpPr>
            <p:cNvPr id="16" name="Straight Arrow Connector 15">
              <a:extLst>
                <a:ext uri="{FF2B5EF4-FFF2-40B4-BE49-F238E27FC236}">
                  <a16:creationId xmlns="" xmlns:a16="http://schemas.microsoft.com/office/drawing/2014/main" id="{3E1FC3D4-CBDA-4E60-9B1F-18663EE09376}"/>
                </a:ext>
              </a:extLst>
            </p:cNvPr>
            <p:cNvCxnSpPr>
              <a:cxnSpLocks/>
            </p:cNvCxnSpPr>
            <p:nvPr/>
          </p:nvCxnSpPr>
          <p:spPr>
            <a:xfrm flipH="1">
              <a:off x="8816975" y="4598839"/>
              <a:ext cx="70802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EB86752-5287-4787-AFBA-EB7400CCBBE0}"/>
                </a:ext>
              </a:extLst>
            </p:cNvPr>
            <p:cNvCxnSpPr>
              <a:cxnSpLocks/>
              <a:endCxn id="13" idx="1"/>
            </p:cNvCxnSpPr>
            <p:nvPr/>
          </p:nvCxnSpPr>
          <p:spPr>
            <a:xfrm flipH="1">
              <a:off x="8345806" y="4598839"/>
              <a:ext cx="62674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 xmlns:a16="http://schemas.microsoft.com/office/drawing/2014/main" id="{BD35ACD8-0975-4CD7-8809-7166FC4ED13B}"/>
              </a:ext>
            </a:extLst>
          </p:cNvPr>
          <p:cNvGrpSpPr/>
          <p:nvPr/>
        </p:nvGrpSpPr>
        <p:grpSpPr>
          <a:xfrm>
            <a:off x="7902245" y="4896333"/>
            <a:ext cx="2117118" cy="442454"/>
            <a:chOff x="7817113" y="5439693"/>
            <a:chExt cx="2632139" cy="884907"/>
          </a:xfrm>
        </p:grpSpPr>
        <p:grpSp>
          <p:nvGrpSpPr>
            <p:cNvPr id="26" name="Group 25">
              <a:extLst>
                <a:ext uri="{FF2B5EF4-FFF2-40B4-BE49-F238E27FC236}">
                  <a16:creationId xmlns="" xmlns:a16="http://schemas.microsoft.com/office/drawing/2014/main" id="{4D6900B3-4D2E-4152-B497-FC53B4AF0005}"/>
                </a:ext>
              </a:extLst>
            </p:cNvPr>
            <p:cNvGrpSpPr/>
            <p:nvPr/>
          </p:nvGrpSpPr>
          <p:grpSpPr>
            <a:xfrm flipH="1">
              <a:off x="7817113" y="5460144"/>
              <a:ext cx="2632139" cy="388208"/>
              <a:chOff x="7532470" y="5460142"/>
              <a:chExt cx="2632139" cy="616805"/>
            </a:xfrm>
          </p:grpSpPr>
          <p:sp>
            <p:nvSpPr>
              <p:cNvPr id="27" name="Arrow: Curved Right 26">
                <a:extLst>
                  <a:ext uri="{FF2B5EF4-FFF2-40B4-BE49-F238E27FC236}">
                    <a16:creationId xmlns="" xmlns:a16="http://schemas.microsoft.com/office/drawing/2014/main" id="{DC37F9D6-42F1-4B07-A524-D717A0325DA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Arrow Connector 27">
                <a:extLst>
                  <a:ext uri="{FF2B5EF4-FFF2-40B4-BE49-F238E27FC236}">
                    <a16:creationId xmlns="" xmlns:a16="http://schemas.microsoft.com/office/drawing/2014/main" id="{E6253CCF-3F3B-4339-8595-919AEE47EDA0}"/>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5D85350A-018B-4DE4-AFCC-5B268F8369ED}"/>
                </a:ext>
              </a:extLst>
            </p:cNvPr>
            <p:cNvGrpSpPr/>
            <p:nvPr/>
          </p:nvGrpSpPr>
          <p:grpSpPr>
            <a:xfrm flipH="1">
              <a:off x="7817113" y="5439693"/>
              <a:ext cx="2632139" cy="884907"/>
              <a:chOff x="7532470" y="5460142"/>
              <a:chExt cx="2632139" cy="616805"/>
            </a:xfrm>
          </p:grpSpPr>
          <p:sp>
            <p:nvSpPr>
              <p:cNvPr id="30" name="Arrow: Curved Right 29">
                <a:extLst>
                  <a:ext uri="{FF2B5EF4-FFF2-40B4-BE49-F238E27FC236}">
                    <a16:creationId xmlns="" xmlns:a16="http://schemas.microsoft.com/office/drawing/2014/main" id="{E9E3B3CA-F2CC-474D-9CD8-24C18AF0B6D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 xmlns:a16="http://schemas.microsoft.com/office/drawing/2014/main" id="{6200BD39-5568-4978-BC04-CC2CD92C3AF3}"/>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 xmlns:a16="http://schemas.microsoft.com/office/drawing/2014/main" id="{F5B18C6C-0451-4703-94E6-9BB3A46D88ED}"/>
              </a:ext>
            </a:extLst>
          </p:cNvPr>
          <p:cNvGrpSpPr/>
          <p:nvPr/>
        </p:nvGrpSpPr>
        <p:grpSpPr>
          <a:xfrm flipV="1">
            <a:off x="7902245" y="3859152"/>
            <a:ext cx="2117118" cy="442454"/>
            <a:chOff x="7817113" y="5439693"/>
            <a:chExt cx="2632139" cy="884907"/>
          </a:xfrm>
        </p:grpSpPr>
        <p:grpSp>
          <p:nvGrpSpPr>
            <p:cNvPr id="34" name="Group 33">
              <a:extLst>
                <a:ext uri="{FF2B5EF4-FFF2-40B4-BE49-F238E27FC236}">
                  <a16:creationId xmlns="" xmlns:a16="http://schemas.microsoft.com/office/drawing/2014/main" id="{5D38FB49-C2FD-4FC7-9AA2-83ECCB695EF8}"/>
                </a:ext>
              </a:extLst>
            </p:cNvPr>
            <p:cNvGrpSpPr/>
            <p:nvPr/>
          </p:nvGrpSpPr>
          <p:grpSpPr>
            <a:xfrm flipH="1">
              <a:off x="7817113" y="5460144"/>
              <a:ext cx="2632139" cy="388208"/>
              <a:chOff x="7532470" y="5460142"/>
              <a:chExt cx="2632139" cy="616805"/>
            </a:xfrm>
          </p:grpSpPr>
          <p:sp>
            <p:nvSpPr>
              <p:cNvPr id="38" name="Arrow: Curved Right 37">
                <a:extLst>
                  <a:ext uri="{FF2B5EF4-FFF2-40B4-BE49-F238E27FC236}">
                    <a16:creationId xmlns="" xmlns:a16="http://schemas.microsoft.com/office/drawing/2014/main" id="{3ECF207A-DD4E-468F-BCF4-B247138E58FB}"/>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Arrow Connector 38">
                <a:extLst>
                  <a:ext uri="{FF2B5EF4-FFF2-40B4-BE49-F238E27FC236}">
                    <a16:creationId xmlns="" xmlns:a16="http://schemas.microsoft.com/office/drawing/2014/main" id="{D878D3A8-F2B6-4A9B-AB01-DE3974BFD4B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 xmlns:a16="http://schemas.microsoft.com/office/drawing/2014/main" id="{86DD3B76-0A0F-4253-9CEF-A4E207866CE1}"/>
                </a:ext>
              </a:extLst>
            </p:cNvPr>
            <p:cNvGrpSpPr/>
            <p:nvPr/>
          </p:nvGrpSpPr>
          <p:grpSpPr>
            <a:xfrm flipH="1">
              <a:off x="7817113" y="5439693"/>
              <a:ext cx="2632139" cy="884907"/>
              <a:chOff x="7532470" y="5460142"/>
              <a:chExt cx="2632139" cy="616805"/>
            </a:xfrm>
          </p:grpSpPr>
          <p:sp>
            <p:nvSpPr>
              <p:cNvPr id="36" name="Arrow: Curved Right 35">
                <a:extLst>
                  <a:ext uri="{FF2B5EF4-FFF2-40B4-BE49-F238E27FC236}">
                    <a16:creationId xmlns="" xmlns:a16="http://schemas.microsoft.com/office/drawing/2014/main" id="{1FCAAF1A-6B38-499B-B2DA-98306AE1C9DE}"/>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 xmlns:a16="http://schemas.microsoft.com/office/drawing/2014/main" id="{2E7DCC88-2CEA-41CA-9B9B-02FB90272B3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 xmlns:a16="http://schemas.microsoft.com/office/drawing/2014/main" id="{C3901537-07C7-4517-A2AA-E11E7D7A6A9C}"/>
              </a:ext>
            </a:extLst>
          </p:cNvPr>
          <p:cNvGrpSpPr/>
          <p:nvPr/>
        </p:nvGrpSpPr>
        <p:grpSpPr>
          <a:xfrm rot="14159798">
            <a:off x="6725109" y="3686126"/>
            <a:ext cx="880325" cy="821782"/>
            <a:chOff x="10596994" y="4779169"/>
            <a:chExt cx="880325" cy="821782"/>
          </a:xfrm>
        </p:grpSpPr>
        <p:sp>
          <p:nvSpPr>
            <p:cNvPr id="41" name="Arc 40">
              <a:extLst>
                <a:ext uri="{FF2B5EF4-FFF2-40B4-BE49-F238E27FC236}">
                  <a16:creationId xmlns="" xmlns:a16="http://schemas.microsoft.com/office/drawing/2014/main" id="{1AF41CB3-DBEE-4075-8E60-86C7C3E3BB6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a:extLst>
                <a:ext uri="{FF2B5EF4-FFF2-40B4-BE49-F238E27FC236}">
                  <a16:creationId xmlns="" xmlns:a16="http://schemas.microsoft.com/office/drawing/2014/main" id="{5A73820B-4ED3-4F01-BF04-80A398F33DF4}"/>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 xmlns:a16="http://schemas.microsoft.com/office/drawing/2014/main" id="{867629DA-008A-4C5F-B084-88CAB5CFF692}"/>
              </a:ext>
            </a:extLst>
          </p:cNvPr>
          <p:cNvGrpSpPr/>
          <p:nvPr/>
        </p:nvGrpSpPr>
        <p:grpSpPr>
          <a:xfrm rot="7440202" flipV="1">
            <a:off x="6725109" y="4689513"/>
            <a:ext cx="880325" cy="821782"/>
            <a:chOff x="10596994" y="4779169"/>
            <a:chExt cx="880325" cy="821782"/>
          </a:xfrm>
        </p:grpSpPr>
        <p:sp>
          <p:nvSpPr>
            <p:cNvPr id="44" name="Arc 43">
              <a:extLst>
                <a:ext uri="{FF2B5EF4-FFF2-40B4-BE49-F238E27FC236}">
                  <a16:creationId xmlns="" xmlns:a16="http://schemas.microsoft.com/office/drawing/2014/main" id="{C2895FFA-5430-4529-8C86-7876A2F1316F}"/>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 xmlns:a16="http://schemas.microsoft.com/office/drawing/2014/main" id="{195E0CF1-C04F-4CA8-ADFC-355415997383}"/>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 xmlns:a16="http://schemas.microsoft.com/office/drawing/2014/main" id="{9200E957-2FD4-43A7-B04C-EE16DB13A691}"/>
              </a:ext>
            </a:extLst>
          </p:cNvPr>
          <p:cNvGrpSpPr/>
          <p:nvPr/>
        </p:nvGrpSpPr>
        <p:grpSpPr>
          <a:xfrm rot="3292074" flipH="1">
            <a:off x="10527793" y="4583822"/>
            <a:ext cx="880325" cy="821782"/>
            <a:chOff x="10596994" y="4779169"/>
            <a:chExt cx="880325" cy="821782"/>
          </a:xfrm>
        </p:grpSpPr>
        <p:sp>
          <p:nvSpPr>
            <p:cNvPr id="47" name="Arc 46">
              <a:extLst>
                <a:ext uri="{FF2B5EF4-FFF2-40B4-BE49-F238E27FC236}">
                  <a16:creationId xmlns="" xmlns:a16="http://schemas.microsoft.com/office/drawing/2014/main" id="{4D9843BE-9938-419C-BD07-40D23E64D9FC}"/>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 xmlns:a16="http://schemas.microsoft.com/office/drawing/2014/main" id="{BF876C88-B57D-4170-ABB4-C0BA3E0360D5}"/>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DACCDE08-EE1C-4B09-B80C-61A56DD0EF19}"/>
              </a:ext>
            </a:extLst>
          </p:cNvPr>
          <p:cNvGrpSpPr/>
          <p:nvPr/>
        </p:nvGrpSpPr>
        <p:grpSpPr>
          <a:xfrm rot="18702644" flipH="1" flipV="1">
            <a:off x="10527793" y="3840682"/>
            <a:ext cx="880325" cy="821782"/>
            <a:chOff x="10596994" y="4779169"/>
            <a:chExt cx="880325" cy="821782"/>
          </a:xfrm>
        </p:grpSpPr>
        <p:sp>
          <p:nvSpPr>
            <p:cNvPr id="50" name="Arc 49">
              <a:extLst>
                <a:ext uri="{FF2B5EF4-FFF2-40B4-BE49-F238E27FC236}">
                  <a16:creationId xmlns="" xmlns:a16="http://schemas.microsoft.com/office/drawing/2014/main" id="{FE7CB769-917B-4E3A-AB47-50A606C8F14E}"/>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 xmlns:a16="http://schemas.microsoft.com/office/drawing/2014/main" id="{6EEAD10E-08D5-4235-BC73-4D262E41D1F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 xmlns:a16="http://schemas.microsoft.com/office/drawing/2014/main" id="{0A78E9B4-7605-4463-95DF-9B6C361D8826}"/>
              </a:ext>
            </a:extLst>
          </p:cNvPr>
          <p:cNvGrpSpPr/>
          <p:nvPr/>
        </p:nvGrpSpPr>
        <p:grpSpPr>
          <a:xfrm>
            <a:off x="7165271" y="-324103"/>
            <a:ext cx="5851513" cy="1482960"/>
            <a:chOff x="2301825" y="-321877"/>
            <a:chExt cx="5851513" cy="1482960"/>
          </a:xfrm>
        </p:grpSpPr>
        <p:sp>
          <p:nvSpPr>
            <p:cNvPr id="65" name="Google Shape;197;p14">
              <a:extLst>
                <a:ext uri="{FF2B5EF4-FFF2-40B4-BE49-F238E27FC236}">
                  <a16:creationId xmlns="" xmlns:a16="http://schemas.microsoft.com/office/drawing/2014/main" id="{253DA8F7-F660-47C1-9574-748D1F4F0152}"/>
                </a:ext>
              </a:extLst>
            </p:cNvPr>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p14">
              <a:extLst>
                <a:ext uri="{FF2B5EF4-FFF2-40B4-BE49-F238E27FC236}">
                  <a16:creationId xmlns="" xmlns:a16="http://schemas.microsoft.com/office/drawing/2014/main" id="{F078E5FD-D61D-4F02-AF8E-C638828714D7}"/>
                </a:ext>
              </a:extLst>
            </p:cNvPr>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9;p14">
              <a:extLst>
                <a:ext uri="{FF2B5EF4-FFF2-40B4-BE49-F238E27FC236}">
                  <a16:creationId xmlns="" xmlns:a16="http://schemas.microsoft.com/office/drawing/2014/main" id="{F0F7138C-073D-4F9C-9DE4-915A5108B31D}"/>
                </a:ext>
              </a:extLst>
            </p:cNvPr>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p14">
              <a:extLst>
                <a:ext uri="{FF2B5EF4-FFF2-40B4-BE49-F238E27FC236}">
                  <a16:creationId xmlns="" xmlns:a16="http://schemas.microsoft.com/office/drawing/2014/main" id="{2855F3C2-3582-43FD-B127-16FC15671BBD}"/>
                </a:ext>
              </a:extLst>
            </p:cNvPr>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p14">
              <a:extLst>
                <a:ext uri="{FF2B5EF4-FFF2-40B4-BE49-F238E27FC236}">
                  <a16:creationId xmlns="" xmlns:a16="http://schemas.microsoft.com/office/drawing/2014/main" id="{863D641E-ED12-4E80-BC14-376BB76B9613}"/>
                </a:ext>
              </a:extLst>
            </p:cNvPr>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p14">
              <a:extLst>
                <a:ext uri="{FF2B5EF4-FFF2-40B4-BE49-F238E27FC236}">
                  <a16:creationId xmlns="" xmlns:a16="http://schemas.microsoft.com/office/drawing/2014/main" id="{E7BB3498-8579-48E9-AE6D-361B44683506}"/>
                </a:ext>
              </a:extLst>
            </p:cNvPr>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3;p14">
              <a:extLst>
                <a:ext uri="{FF2B5EF4-FFF2-40B4-BE49-F238E27FC236}">
                  <a16:creationId xmlns="" xmlns:a16="http://schemas.microsoft.com/office/drawing/2014/main" id="{E37C7154-7D1D-46DC-9928-52023274CAA9}"/>
                </a:ext>
              </a:extLst>
            </p:cNvPr>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p14">
              <a:extLst>
                <a:ext uri="{FF2B5EF4-FFF2-40B4-BE49-F238E27FC236}">
                  <a16:creationId xmlns="" xmlns:a16="http://schemas.microsoft.com/office/drawing/2014/main" id="{8AB6C58A-656E-4119-A94A-7AA92A86850B}"/>
                </a:ext>
              </a:extLst>
            </p:cNvPr>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itle 3">
            <a:extLst>
              <a:ext uri="{FF2B5EF4-FFF2-40B4-BE49-F238E27FC236}">
                <a16:creationId xmlns="" xmlns:a16="http://schemas.microsoft.com/office/drawing/2014/main" id="{82EF6111-AD41-4F17-AB07-66AFD2BD1589}"/>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III. VẬN DỤNG</a:t>
            </a:r>
            <a:endParaRPr lang="en-US" dirty="0">
              <a:solidFill>
                <a:schemeClr val="accent4">
                  <a:lumMod val="40000"/>
                  <a:lumOff val="60000"/>
                </a:schemeClr>
              </a:solidFill>
              <a:latin typeface="#9Slide03 AllRoundGothic" panose="020B0703020202020104" pitchFamily="34" charset="0"/>
            </a:endParaRPr>
          </a:p>
        </p:txBody>
      </p:sp>
    </p:spTree>
    <p:extLst>
      <p:ext uri="{BB962C8B-B14F-4D97-AF65-F5344CB8AC3E}">
        <p14:creationId xmlns:p14="http://schemas.microsoft.com/office/powerpoint/2010/main" val="9265699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up)">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3E6F735-B783-4797-A08F-3DD492CB1233}"/>
              </a:ext>
            </a:extLst>
          </p:cNvPr>
          <p:cNvGrpSpPr/>
          <p:nvPr/>
        </p:nvGrpSpPr>
        <p:grpSpPr>
          <a:xfrm>
            <a:off x="3527425" y="1035566"/>
            <a:ext cx="5137150" cy="663694"/>
            <a:chOff x="3527425" y="1035566"/>
            <a:chExt cx="5137150" cy="663694"/>
          </a:xfrm>
        </p:grpSpPr>
        <p:sp>
          <p:nvSpPr>
            <p:cNvPr id="4" name="TextBox 3">
              <a:extLst>
                <a:ext uri="{FF2B5EF4-FFF2-40B4-BE49-F238E27FC236}">
                  <a16:creationId xmlns="" xmlns:a16="http://schemas.microsoft.com/office/drawing/2014/main" id="{23CA47E9-FFED-4559-9B51-1D9CE42D99E7}"/>
                </a:ext>
              </a:extLst>
            </p:cNvPr>
            <p:cNvSpPr txBox="1"/>
            <p:nvPr/>
          </p:nvSpPr>
          <p:spPr>
            <a:xfrm>
              <a:off x="3527425" y="1035566"/>
              <a:ext cx="5137150" cy="492443"/>
            </a:xfrm>
            <a:prstGeom prst="rect">
              <a:avLst/>
            </a:prstGeom>
            <a:noFill/>
          </p:spPr>
          <p:txBody>
            <a:bodyPr wrap="square" rtlCol="0">
              <a:spAutoFit/>
            </a:bodyPr>
            <a:lstStyle/>
            <a:p>
              <a:pPr algn="ctr"/>
              <a:r>
                <a:rPr lang="vi-VN" sz="2600" spc="300">
                  <a:solidFill>
                    <a:schemeClr val="accent6"/>
                  </a:solidFill>
                  <a:latin typeface="+mj-lt"/>
                </a:rPr>
                <a:t>Những điều cần nhớ </a:t>
              </a:r>
              <a:endParaRPr lang="en-US" sz="2600" spc="300">
                <a:solidFill>
                  <a:schemeClr val="accent6"/>
                </a:solidFill>
                <a:latin typeface="+mj-lt"/>
              </a:endParaRPr>
            </a:p>
          </p:txBody>
        </p:sp>
        <p:sp>
          <p:nvSpPr>
            <p:cNvPr id="5" name="Rectangle: Rounded Corners 4">
              <a:extLst>
                <a:ext uri="{FF2B5EF4-FFF2-40B4-BE49-F238E27FC236}">
                  <a16:creationId xmlns="" xmlns:a16="http://schemas.microsoft.com/office/drawing/2014/main" id="{A0164E76-9D90-4385-8908-C14EFBBA1732}"/>
                </a:ext>
              </a:extLst>
            </p:cNvPr>
            <p:cNvSpPr/>
            <p:nvPr/>
          </p:nvSpPr>
          <p:spPr>
            <a:xfrm>
              <a:off x="4240530" y="1607820"/>
              <a:ext cx="3710940" cy="914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DE609B7C-4604-45E1-9725-FE0C373252FE}"/>
              </a:ext>
            </a:extLst>
          </p:cNvPr>
          <p:cNvGrpSpPr/>
          <p:nvPr/>
        </p:nvGrpSpPr>
        <p:grpSpPr>
          <a:xfrm>
            <a:off x="1800402" y="2003704"/>
            <a:ext cx="3454047" cy="3952516"/>
            <a:chOff x="348342" y="2035743"/>
            <a:chExt cx="3454047" cy="3952516"/>
          </a:xfrm>
          <a:noFill/>
        </p:grpSpPr>
        <p:sp>
          <p:nvSpPr>
            <p:cNvPr id="12" name="Rectangle: Rounded Corners 11">
              <a:extLst>
                <a:ext uri="{FF2B5EF4-FFF2-40B4-BE49-F238E27FC236}">
                  <a16:creationId xmlns="" xmlns:a16="http://schemas.microsoft.com/office/drawing/2014/main" id="{56670453-6F1B-4B22-909D-E4A6A43F021A}"/>
                </a:ext>
              </a:extLst>
            </p:cNvPr>
            <p:cNvSpPr/>
            <p:nvPr/>
          </p:nvSpPr>
          <p:spPr>
            <a:xfrm>
              <a:off x="348342" y="2035743"/>
              <a:ext cx="3454047" cy="3952516"/>
            </a:xfrm>
            <a:prstGeom prst="roundRect">
              <a:avLst/>
            </a:prstGeom>
            <a:gr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TextBox 12">
              <a:extLst>
                <a:ext uri="{FF2B5EF4-FFF2-40B4-BE49-F238E27FC236}">
                  <a16:creationId xmlns="" xmlns:a16="http://schemas.microsoft.com/office/drawing/2014/main" id="{580534A0-06D5-4003-9A92-B24B71D42FB4}"/>
                </a:ext>
              </a:extLst>
            </p:cNvPr>
            <p:cNvSpPr txBox="1"/>
            <p:nvPr/>
          </p:nvSpPr>
          <p:spPr>
            <a:xfrm>
              <a:off x="497848" y="3186711"/>
              <a:ext cx="3155037" cy="1650580"/>
            </a:xfrm>
            <a:prstGeom prst="rect">
              <a:avLst/>
            </a:prstGeom>
            <a:grpFill/>
            <a:ln>
              <a:noFill/>
            </a:ln>
          </p:spPr>
          <p:txBody>
            <a:bodyPr wrap="square" rtlCol="0">
              <a:spAutoFit/>
            </a:bodyPr>
            <a:lstStyle/>
            <a:p>
              <a:pPr algn="ctr">
                <a:lnSpc>
                  <a:spcPct val="160000"/>
                </a:lnSpc>
              </a:pPr>
              <a:r>
                <a:rPr lang="vi-VN" sz="2200">
                  <a:solidFill>
                    <a:schemeClr val="accent6"/>
                  </a:solidFill>
                  <a:latin typeface="+mj-lt"/>
                </a:rPr>
                <a:t>Từ phổ </a:t>
              </a:r>
              <a:r>
                <a:rPr lang="vi-VN" sz="2200">
                  <a:latin typeface="+mj-lt"/>
                </a:rPr>
                <a:t>là </a:t>
              </a:r>
              <a:r>
                <a:rPr lang="vi-VN" sz="2200">
                  <a:solidFill>
                    <a:schemeClr val="accent6"/>
                  </a:solidFill>
                  <a:latin typeface="+mj-lt"/>
                </a:rPr>
                <a:t>hình ảnh cụ thể </a:t>
              </a:r>
              <a:r>
                <a:rPr lang="vi-VN" sz="2200">
                  <a:latin typeface="+mj-lt"/>
                </a:rPr>
                <a:t>của các </a:t>
              </a:r>
              <a:r>
                <a:rPr lang="vi-VN" sz="2200">
                  <a:solidFill>
                    <a:schemeClr val="accent6"/>
                  </a:solidFill>
                  <a:latin typeface="+mj-lt"/>
                </a:rPr>
                <a:t>đường sức từ</a:t>
              </a:r>
              <a:endParaRPr lang="en-US" sz="2200">
                <a:solidFill>
                  <a:schemeClr val="accent6"/>
                </a:solidFill>
                <a:latin typeface="+mj-lt"/>
              </a:endParaRPr>
            </a:p>
          </p:txBody>
        </p:sp>
      </p:grpSp>
      <p:grpSp>
        <p:nvGrpSpPr>
          <p:cNvPr id="14" name="Group 13">
            <a:extLst>
              <a:ext uri="{FF2B5EF4-FFF2-40B4-BE49-F238E27FC236}">
                <a16:creationId xmlns="" xmlns:a16="http://schemas.microsoft.com/office/drawing/2014/main" id="{BA326D0C-CBFF-430A-BEC6-138327A74285}"/>
              </a:ext>
            </a:extLst>
          </p:cNvPr>
          <p:cNvGrpSpPr/>
          <p:nvPr/>
        </p:nvGrpSpPr>
        <p:grpSpPr>
          <a:xfrm>
            <a:off x="6937551" y="2003704"/>
            <a:ext cx="3454047" cy="3952516"/>
            <a:chOff x="348342" y="1922315"/>
            <a:chExt cx="3454047" cy="3952516"/>
          </a:xfrm>
          <a:noFill/>
        </p:grpSpPr>
        <p:sp>
          <p:nvSpPr>
            <p:cNvPr id="15" name="Rectangle: Rounded Corners 14">
              <a:extLst>
                <a:ext uri="{FF2B5EF4-FFF2-40B4-BE49-F238E27FC236}">
                  <a16:creationId xmlns="" xmlns:a16="http://schemas.microsoft.com/office/drawing/2014/main" id="{F18D108B-D9FC-45F1-8BD1-8A232F8F1AC8}"/>
                </a:ext>
              </a:extLst>
            </p:cNvPr>
            <p:cNvSpPr/>
            <p:nvPr/>
          </p:nvSpPr>
          <p:spPr>
            <a:xfrm>
              <a:off x="348342" y="1922315"/>
              <a:ext cx="3454047" cy="3952516"/>
            </a:xfrm>
            <a:prstGeom prst="roundRect">
              <a:avLst/>
            </a:prstGeom>
            <a:gr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TextBox 15">
              <a:extLst>
                <a:ext uri="{FF2B5EF4-FFF2-40B4-BE49-F238E27FC236}">
                  <a16:creationId xmlns="" xmlns:a16="http://schemas.microsoft.com/office/drawing/2014/main" id="{E6DDA2BC-05F1-4C03-B3BD-278127916F95}"/>
                </a:ext>
              </a:extLst>
            </p:cNvPr>
            <p:cNvSpPr txBox="1"/>
            <p:nvPr/>
          </p:nvSpPr>
          <p:spPr>
            <a:xfrm>
              <a:off x="497848" y="2112636"/>
              <a:ext cx="3155037" cy="3571875"/>
            </a:xfrm>
            <a:prstGeom prst="rect">
              <a:avLst/>
            </a:prstGeom>
            <a:grpFill/>
            <a:ln>
              <a:noFill/>
            </a:ln>
          </p:spPr>
          <p:txBody>
            <a:bodyPr wrap="square" rtlCol="0">
              <a:spAutoFit/>
            </a:bodyPr>
            <a:lstStyle/>
            <a:p>
              <a:pPr algn="ctr">
                <a:lnSpc>
                  <a:spcPct val="130000"/>
                </a:lnSpc>
              </a:pPr>
              <a:r>
                <a:rPr lang="vi-VN" sz="2200">
                  <a:latin typeface="+mj-lt"/>
                </a:rPr>
                <a:t>Các đường sức từ có </a:t>
              </a:r>
              <a:r>
                <a:rPr lang="vi-VN" sz="2200">
                  <a:solidFill>
                    <a:schemeClr val="accent6"/>
                  </a:solidFill>
                  <a:latin typeface="+mj-lt"/>
                </a:rPr>
                <a:t>chiều nhất định</a:t>
              </a:r>
              <a:r>
                <a:rPr lang="vi-VN" sz="2200">
                  <a:latin typeface="+mj-lt"/>
                </a:rPr>
                <a:t>. </a:t>
              </a:r>
              <a:r>
                <a:rPr lang="vi-VN" sz="2200">
                  <a:solidFill>
                    <a:schemeClr val="accent6"/>
                  </a:solidFill>
                  <a:latin typeface="+mj-lt"/>
                </a:rPr>
                <a:t>Ở bên ngoài </a:t>
              </a:r>
              <a:r>
                <a:rPr lang="vi-VN" sz="2200">
                  <a:latin typeface="+mj-lt"/>
                </a:rPr>
                <a:t>thanh nam châm, </a:t>
              </a:r>
              <a:r>
                <a:rPr lang="vi-VN" sz="2200">
                  <a:solidFill>
                    <a:schemeClr val="accent6"/>
                  </a:solidFill>
                  <a:latin typeface="+mj-lt"/>
                </a:rPr>
                <a:t>chúng là những đường cong đi ra </a:t>
              </a:r>
              <a:r>
                <a:rPr lang="vi-VN" sz="2200">
                  <a:latin typeface="+mj-lt"/>
                </a:rPr>
                <a:t>từ </a:t>
              </a:r>
              <a:r>
                <a:rPr lang="vi-VN" sz="2200">
                  <a:solidFill>
                    <a:schemeClr val="accent6"/>
                  </a:solidFill>
                  <a:latin typeface="+mj-lt"/>
                </a:rPr>
                <a:t>cực Bắc</a:t>
              </a:r>
              <a:r>
                <a:rPr lang="vi-VN" sz="2200">
                  <a:latin typeface="+mj-lt"/>
                </a:rPr>
                <a:t>, </a:t>
              </a:r>
              <a:r>
                <a:rPr lang="vi-VN" sz="2200">
                  <a:solidFill>
                    <a:schemeClr val="accent6"/>
                  </a:solidFill>
                  <a:latin typeface="+mj-lt"/>
                </a:rPr>
                <a:t>đi vào cực Nam</a:t>
              </a:r>
              <a:r>
                <a:rPr lang="vi-VN" sz="2200">
                  <a:latin typeface="+mj-lt"/>
                </a:rPr>
                <a:t> của nam  châm</a:t>
              </a:r>
              <a:endParaRPr lang="en-US" sz="2200">
                <a:latin typeface="+mj-lt"/>
              </a:endParaRPr>
            </a:p>
          </p:txBody>
        </p:sp>
      </p:grpSp>
      <p:grpSp>
        <p:nvGrpSpPr>
          <p:cNvPr id="3" name="Group 2">
            <a:extLst>
              <a:ext uri="{FF2B5EF4-FFF2-40B4-BE49-F238E27FC236}">
                <a16:creationId xmlns="" xmlns:a16="http://schemas.microsoft.com/office/drawing/2014/main" id="{15756F5D-C96F-43D9-9768-D48A324D2102}"/>
              </a:ext>
            </a:extLst>
          </p:cNvPr>
          <p:cNvGrpSpPr/>
          <p:nvPr/>
        </p:nvGrpSpPr>
        <p:grpSpPr>
          <a:xfrm>
            <a:off x="-240749" y="-16071"/>
            <a:ext cx="1110949" cy="5396699"/>
            <a:chOff x="-240749" y="-134575"/>
            <a:chExt cx="1110949" cy="5396699"/>
          </a:xfrm>
        </p:grpSpPr>
        <p:sp>
          <p:nvSpPr>
            <p:cNvPr id="22" name="Google Shape;180;p13">
              <a:extLst>
                <a:ext uri="{FF2B5EF4-FFF2-40B4-BE49-F238E27FC236}">
                  <a16:creationId xmlns="" xmlns:a16="http://schemas.microsoft.com/office/drawing/2014/main" id="{2B43C5CA-8CB1-4B30-B332-1E9C39B9F73C}"/>
                </a:ext>
              </a:extLst>
            </p:cNvPr>
            <p:cNvSpPr/>
            <p:nvPr/>
          </p:nvSpPr>
          <p:spPr>
            <a:xfrm rot="16332439">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p13">
              <a:extLst>
                <a:ext uri="{FF2B5EF4-FFF2-40B4-BE49-F238E27FC236}">
                  <a16:creationId xmlns="" xmlns:a16="http://schemas.microsoft.com/office/drawing/2014/main" id="{394E570B-72DA-4E06-9F33-63561E87A752}"/>
                </a:ext>
              </a:extLst>
            </p:cNvPr>
            <p:cNvSpPr/>
            <p:nvPr/>
          </p:nvSpPr>
          <p:spPr>
            <a:xfrm rot="162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p13">
              <a:extLst>
                <a:ext uri="{FF2B5EF4-FFF2-40B4-BE49-F238E27FC236}">
                  <a16:creationId xmlns="" xmlns:a16="http://schemas.microsoft.com/office/drawing/2014/main" id="{72DBFC91-C1AF-45BE-80F6-0824AA3D6F98}"/>
                </a:ext>
              </a:extLst>
            </p:cNvPr>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 xmlns:a16="http://schemas.microsoft.com/office/drawing/2014/main" id="{FE75F6E3-E8C2-46F0-9BEA-D38924758987}"/>
              </a:ext>
            </a:extLst>
          </p:cNvPr>
          <p:cNvGrpSpPr/>
          <p:nvPr/>
        </p:nvGrpSpPr>
        <p:grpSpPr>
          <a:xfrm>
            <a:off x="11177085" y="1461301"/>
            <a:ext cx="1110950" cy="5396699"/>
            <a:chOff x="11177085" y="-121338"/>
            <a:chExt cx="1110950" cy="5396699"/>
          </a:xfrm>
        </p:grpSpPr>
        <p:sp>
          <p:nvSpPr>
            <p:cNvPr id="25" name="Google Shape;187;p13">
              <a:extLst>
                <a:ext uri="{FF2B5EF4-FFF2-40B4-BE49-F238E27FC236}">
                  <a16:creationId xmlns="" xmlns:a16="http://schemas.microsoft.com/office/drawing/2014/main" id="{F6A7E606-A6C1-4D15-8A54-63A6EA090DC7}"/>
                </a:ext>
              </a:extLst>
            </p:cNvPr>
            <p:cNvSpPr/>
            <p:nvPr/>
          </p:nvSpPr>
          <p:spPr>
            <a:xfrm rot="5532439">
              <a:off x="9395433"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8;p13">
              <a:extLst>
                <a:ext uri="{FF2B5EF4-FFF2-40B4-BE49-F238E27FC236}">
                  <a16:creationId xmlns="" xmlns:a16="http://schemas.microsoft.com/office/drawing/2014/main" id="{8DE93D77-52B7-427E-8B7A-8BCAB29DDA86}"/>
                </a:ext>
              </a:extLst>
            </p:cNvPr>
            <p:cNvSpPr/>
            <p:nvPr/>
          </p:nvSpPr>
          <p:spPr>
            <a:xfrm rot="5400000">
              <a:off x="10607988"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9;p13">
              <a:extLst>
                <a:ext uri="{FF2B5EF4-FFF2-40B4-BE49-F238E27FC236}">
                  <a16:creationId xmlns="" xmlns:a16="http://schemas.microsoft.com/office/drawing/2014/main" id="{F617F788-1EF3-4506-8753-B858D7ADFBE7}"/>
                </a:ext>
              </a:extLst>
            </p:cNvPr>
            <p:cNvSpPr/>
            <p:nvPr/>
          </p:nvSpPr>
          <p:spPr>
            <a:xfrm rot="16200000">
              <a:off x="10623212"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99723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8" name="TextBox 7">
            <a:extLst>
              <a:ext uri="{FF2B5EF4-FFF2-40B4-BE49-F238E27FC236}">
                <a16:creationId xmlns="" xmlns:a16="http://schemas.microsoft.com/office/drawing/2014/main" id="{D724B47A-BE0E-47C2-8F82-411E76E4EC94}"/>
              </a:ext>
            </a:extLst>
          </p:cNvPr>
          <p:cNvSpPr txBox="1"/>
          <p:nvPr/>
        </p:nvSpPr>
        <p:spPr>
          <a:xfrm>
            <a:off x="2652665" y="2178040"/>
            <a:ext cx="7070757" cy="3416320"/>
          </a:xfrm>
          <a:prstGeom prst="rect">
            <a:avLst/>
          </a:prstGeom>
          <a:noFill/>
        </p:spPr>
        <p:txBody>
          <a:bodyPr wrap="square">
            <a:spAutoFit/>
          </a:bodyPr>
          <a:lstStyle/>
          <a:p>
            <a:r>
              <a:rPr lang="vi-VN" sz="2400" b="1" dirty="0"/>
              <a:t>Câu 1: </a:t>
            </a:r>
            <a:r>
              <a:rPr lang="vi-VN" sz="2400" b="1" dirty="0">
                <a:solidFill>
                  <a:schemeClr val="accent6"/>
                </a:solidFill>
              </a:rPr>
              <a:t>Từ phổ </a:t>
            </a:r>
            <a:r>
              <a:rPr lang="vi-VN" sz="2400" b="1" dirty="0"/>
              <a:t>là </a:t>
            </a:r>
            <a:r>
              <a:rPr lang="vi-VN" sz="2400" b="1" dirty="0">
                <a:solidFill>
                  <a:schemeClr val="accent6"/>
                </a:solidFill>
              </a:rPr>
              <a:t>hình ảnh cụ thể </a:t>
            </a:r>
            <a:r>
              <a:rPr lang="vi-VN" sz="2400" b="1" dirty="0"/>
              <a:t>về</a:t>
            </a:r>
            <a:r>
              <a:rPr lang="vi-VN" sz="2400" dirty="0"/>
              <a:t>:</a:t>
            </a:r>
          </a:p>
          <a:p>
            <a:endParaRPr lang="vi-VN" sz="2400" dirty="0"/>
          </a:p>
          <a:p>
            <a:pPr lvl="1"/>
            <a:r>
              <a:rPr lang="vi-VN" sz="2400" dirty="0"/>
              <a:t>A. các đường sức điện.</a:t>
            </a:r>
          </a:p>
          <a:p>
            <a:pPr lvl="1"/>
            <a:endParaRPr lang="vi-VN" sz="2400" dirty="0"/>
          </a:p>
          <a:p>
            <a:pPr lvl="1"/>
            <a:r>
              <a:rPr lang="vi-VN" sz="2400" dirty="0"/>
              <a:t>B. các đường sức từ.</a:t>
            </a:r>
          </a:p>
          <a:p>
            <a:pPr lvl="1"/>
            <a:endParaRPr lang="vi-VN" sz="2400" dirty="0"/>
          </a:p>
          <a:p>
            <a:pPr lvl="1"/>
            <a:r>
              <a:rPr lang="vi-VN" sz="2400" dirty="0"/>
              <a:t>C. cường độ điện trường.</a:t>
            </a:r>
          </a:p>
          <a:p>
            <a:pPr lvl="1"/>
            <a:endParaRPr lang="vi-VN" sz="2400" dirty="0"/>
          </a:p>
          <a:p>
            <a:pPr lvl="1"/>
            <a:r>
              <a:rPr lang="vi-VN" sz="2400" dirty="0"/>
              <a:t>D. cảm ứng từ.</a:t>
            </a:r>
            <a:endParaRPr lang="en-US" sz="2400" dirty="0"/>
          </a:p>
        </p:txBody>
      </p:sp>
    </p:spTree>
    <p:extLst>
      <p:ext uri="{BB962C8B-B14F-4D97-AF65-F5344CB8AC3E}">
        <p14:creationId xmlns:p14="http://schemas.microsoft.com/office/powerpoint/2010/main" val="6991064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8">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400" accel="50000" decel="50000" autoRev="1" fill="hold">
                                          <p:stCondLst>
                                            <p:cond delay="0"/>
                                          </p:stCondLst>
                                        </p:cTn>
                                        <p:tgtEl>
                                          <p:spTgt spid="8">
                                            <p:txEl>
                                              <p:pRg st="4" end="4"/>
                                            </p:txEl>
                                          </p:spTgt>
                                        </p:tgtEl>
                                        <p:attrNameLst>
                                          <p:attrName>ppt_x</p:attrName>
                                          <p:attrName>ppt_y</p:attrName>
                                        </p:attrNameLst>
                                      </p:cBhvr>
                                    </p:animMotion>
                                    <p:animRot by="1500000">
                                      <p:cBhvr>
                                        <p:cTn id="9" dur="200" fill="hold">
                                          <p:stCondLst>
                                            <p:cond delay="0"/>
                                          </p:stCondLst>
                                        </p:cTn>
                                        <p:tgtEl>
                                          <p:spTgt spid="8">
                                            <p:txEl>
                                              <p:pRg st="4" end="4"/>
                                            </p:txEl>
                                          </p:spTgt>
                                        </p:tgtEl>
                                        <p:attrNameLst>
                                          <p:attrName>r</p:attrName>
                                        </p:attrNameLst>
                                      </p:cBhvr>
                                    </p:animRot>
                                    <p:animRot by="-1500000">
                                      <p:cBhvr>
                                        <p:cTn id="10" dur="200" fill="hold">
                                          <p:stCondLst>
                                            <p:cond delay="200"/>
                                          </p:stCondLst>
                                        </p:cTn>
                                        <p:tgtEl>
                                          <p:spTgt spid="8">
                                            <p:txEl>
                                              <p:pRg st="4" end="4"/>
                                            </p:txEl>
                                          </p:spTgt>
                                        </p:tgtEl>
                                        <p:attrNameLst>
                                          <p:attrName>r</p:attrName>
                                        </p:attrNameLst>
                                      </p:cBhvr>
                                    </p:animRot>
                                    <p:animRot by="-1500000">
                                      <p:cBhvr>
                                        <p:cTn id="11" dur="200" fill="hold">
                                          <p:stCondLst>
                                            <p:cond delay="400"/>
                                          </p:stCondLst>
                                        </p:cTn>
                                        <p:tgtEl>
                                          <p:spTgt spid="8">
                                            <p:txEl>
                                              <p:pRg st="4" end="4"/>
                                            </p:txEl>
                                          </p:spTgt>
                                        </p:tgtEl>
                                        <p:attrNameLst>
                                          <p:attrName>r</p:attrName>
                                        </p:attrNameLst>
                                      </p:cBhvr>
                                    </p:animRot>
                                    <p:animRot by="1500000">
                                      <p:cBhvr>
                                        <p:cTn id="12" dur="200" fill="hold">
                                          <p:stCondLst>
                                            <p:cond delay="60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167897" y="1905467"/>
            <a:ext cx="9159089" cy="4154984"/>
          </a:xfrm>
          <a:prstGeom prst="rect">
            <a:avLst/>
          </a:prstGeom>
          <a:noFill/>
        </p:spPr>
        <p:txBody>
          <a:bodyPr wrap="square">
            <a:spAutoFit/>
          </a:bodyPr>
          <a:lstStyle/>
          <a:p>
            <a:pPr algn="just">
              <a:lnSpc>
                <a:spcPct val="120000"/>
              </a:lnSpc>
            </a:pPr>
            <a:r>
              <a:rPr lang="vi-VN" sz="2200" b="1" dirty="0"/>
              <a:t>Câu 2: </a:t>
            </a:r>
            <a:r>
              <a:rPr lang="vi-VN" sz="2200" b="1" dirty="0">
                <a:solidFill>
                  <a:schemeClr val="accent6"/>
                </a:solidFill>
              </a:rPr>
              <a:t>Độ mau, thưa </a:t>
            </a:r>
            <a:r>
              <a:rPr lang="vi-VN" sz="2200" b="1" dirty="0"/>
              <a:t>của các </a:t>
            </a:r>
            <a:r>
              <a:rPr lang="vi-VN" sz="2200" b="1" dirty="0">
                <a:solidFill>
                  <a:schemeClr val="accent6"/>
                </a:solidFill>
              </a:rPr>
              <a:t>đường sức từ </a:t>
            </a:r>
            <a:r>
              <a:rPr lang="vi-VN" sz="2200" b="1" dirty="0"/>
              <a:t>trên cùng </a:t>
            </a:r>
            <a:r>
              <a:rPr lang="vi-VN" sz="2200" b="1" dirty="0">
                <a:solidFill>
                  <a:schemeClr val="accent6"/>
                </a:solidFill>
              </a:rPr>
              <a:t>một hình vẽ</a:t>
            </a:r>
            <a:r>
              <a:rPr lang="vi-VN" sz="2200" b="1" dirty="0"/>
              <a:t> cho ta biết điều gì về </a:t>
            </a:r>
            <a:r>
              <a:rPr lang="vi-VN" sz="2200" b="1" dirty="0">
                <a:solidFill>
                  <a:schemeClr val="accent6"/>
                </a:solidFill>
              </a:rPr>
              <a:t>từ trường</a:t>
            </a:r>
            <a:r>
              <a:rPr lang="vi-VN" sz="2200" b="1" dirty="0" smtClean="0"/>
              <a:t>?</a:t>
            </a:r>
            <a:endParaRPr lang="vi-VN" sz="2200" dirty="0"/>
          </a:p>
          <a:p>
            <a:pPr lvl="1" algn="just">
              <a:lnSpc>
                <a:spcPct val="120000"/>
              </a:lnSpc>
            </a:pPr>
            <a:r>
              <a:rPr lang="vi-VN" sz="2200" dirty="0"/>
              <a:t>A. Chỗ đường sức từ càng mau thì từ trường càng yếu, chỗ càng thưa thì từ trường càng mạnh</a:t>
            </a:r>
            <a:r>
              <a:rPr lang="vi-VN" sz="2200" dirty="0" smtClean="0"/>
              <a:t>.</a:t>
            </a:r>
            <a:endParaRPr lang="vi-VN" sz="2200" dirty="0"/>
          </a:p>
          <a:p>
            <a:pPr lvl="1" algn="just">
              <a:lnSpc>
                <a:spcPct val="120000"/>
              </a:lnSpc>
            </a:pPr>
            <a:r>
              <a:rPr lang="vi-VN" sz="2200" dirty="0"/>
              <a:t>B. Chỗ đường sức từ càng mau thì từ trường càng mạnh, chỗ càng thưa thì từ trường càng </a:t>
            </a:r>
            <a:r>
              <a:rPr lang="vi-VN" sz="2200" dirty="0" smtClean="0"/>
              <a:t>yếu</a:t>
            </a:r>
            <a:endParaRPr lang="vi-VN" sz="2200" dirty="0"/>
          </a:p>
          <a:p>
            <a:pPr lvl="1" algn="just">
              <a:lnSpc>
                <a:spcPct val="120000"/>
              </a:lnSpc>
            </a:pPr>
            <a:r>
              <a:rPr lang="vi-VN" sz="2200" dirty="0"/>
              <a:t>C. Chỗ đường sức từ càng thưa thì dòng điện đặt ở đó có cường độ càng lớn</a:t>
            </a:r>
            <a:r>
              <a:rPr lang="vi-VN" sz="2200" dirty="0" smtClean="0"/>
              <a:t>.</a:t>
            </a:r>
            <a:endParaRPr lang="vi-VN" sz="2200" dirty="0"/>
          </a:p>
          <a:p>
            <a:pPr lvl="1" algn="just">
              <a:lnSpc>
                <a:spcPct val="120000"/>
              </a:lnSpc>
            </a:pPr>
            <a:r>
              <a:rPr lang="vi-VN" sz="2200" dirty="0"/>
              <a:t>D. Chỗ đường sức từ càng mau thì dây dẫn đặt ở đó càng bị nóng lên nhiều.</a:t>
            </a:r>
            <a:endParaRPr lang="en-US" sz="2200" dirty="0"/>
          </a:p>
        </p:txBody>
      </p:sp>
    </p:spTree>
    <p:extLst>
      <p:ext uri="{BB962C8B-B14F-4D97-AF65-F5344CB8AC3E}">
        <p14:creationId xmlns:p14="http://schemas.microsoft.com/office/powerpoint/2010/main" val="13147415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150" accel="50000" decel="50000" autoRev="1" fill="hold">
                                          <p:stCondLst>
                                            <p:cond delay="0"/>
                                          </p:stCondLst>
                                        </p:cTn>
                                        <p:tgtEl>
                                          <p:spTgt spid="6">
                                            <p:txEl>
                                              <p:pRg st="2" end="2"/>
                                            </p:txEl>
                                          </p:spTgt>
                                        </p:tgtEl>
                                        <p:attrNameLst>
                                          <p:attrName>ppt_x</p:attrName>
                                          <p:attrName>ppt_y</p:attrName>
                                        </p:attrNameLst>
                                      </p:cBhvr>
                                    </p:animMotion>
                                    <p:animRot by="1500000">
                                      <p:cBhvr>
                                        <p:cTn id="9" dur="75" fill="hold">
                                          <p:stCondLst>
                                            <p:cond delay="0"/>
                                          </p:stCondLst>
                                        </p:cTn>
                                        <p:tgtEl>
                                          <p:spTgt spid="6">
                                            <p:txEl>
                                              <p:pRg st="2" end="2"/>
                                            </p:txEl>
                                          </p:spTgt>
                                        </p:tgtEl>
                                        <p:attrNameLst>
                                          <p:attrName>r</p:attrName>
                                        </p:attrNameLst>
                                      </p:cBhvr>
                                    </p:animRot>
                                    <p:animRot by="-1500000">
                                      <p:cBhvr>
                                        <p:cTn id="10" dur="75" fill="hold">
                                          <p:stCondLst>
                                            <p:cond delay="75"/>
                                          </p:stCondLst>
                                        </p:cTn>
                                        <p:tgtEl>
                                          <p:spTgt spid="6">
                                            <p:txEl>
                                              <p:pRg st="2" end="2"/>
                                            </p:txEl>
                                          </p:spTgt>
                                        </p:tgtEl>
                                        <p:attrNameLst>
                                          <p:attrName>r</p:attrName>
                                        </p:attrNameLst>
                                      </p:cBhvr>
                                    </p:animRot>
                                    <p:animRot by="-1500000">
                                      <p:cBhvr>
                                        <p:cTn id="11" dur="75" fill="hold">
                                          <p:stCondLst>
                                            <p:cond delay="150"/>
                                          </p:stCondLst>
                                        </p:cTn>
                                        <p:tgtEl>
                                          <p:spTgt spid="6">
                                            <p:txEl>
                                              <p:pRg st="2" end="2"/>
                                            </p:txEl>
                                          </p:spTgt>
                                        </p:tgtEl>
                                        <p:attrNameLst>
                                          <p:attrName>r</p:attrName>
                                        </p:attrNameLst>
                                      </p:cBhvr>
                                    </p:animRot>
                                    <p:animRot by="1500000">
                                      <p:cBhvr>
                                        <p:cTn id="12" dur="75" fill="hold">
                                          <p:stCondLst>
                                            <p:cond delay="22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838200" y="2128838"/>
            <a:ext cx="10515600" cy="3477875"/>
          </a:xfrm>
          <a:prstGeom prst="rect">
            <a:avLst/>
          </a:prstGeom>
          <a:noFill/>
        </p:spPr>
        <p:txBody>
          <a:bodyPr wrap="square">
            <a:spAutoFit/>
          </a:bodyPr>
          <a:lstStyle/>
          <a:p>
            <a:r>
              <a:rPr lang="vi-VN" sz="2200" b="1" dirty="0"/>
              <a:t>Câu 3: Chọn </a:t>
            </a:r>
            <a:r>
              <a:rPr lang="vi-VN" sz="2200" b="1" dirty="0">
                <a:solidFill>
                  <a:schemeClr val="accent6"/>
                </a:solidFill>
              </a:rPr>
              <a:t>phát biểu đúng</a:t>
            </a:r>
          </a:p>
          <a:p>
            <a:endParaRPr lang="vi-VN" sz="2200" dirty="0"/>
          </a:p>
          <a:p>
            <a:pPr lvl="1"/>
            <a:r>
              <a:rPr lang="vi-VN" sz="2200" dirty="0"/>
              <a:t>A. Có thể thu được từ phổ bằng rắc mạt sắt lên tấm nhựa trong đặt trong từ trường.</a:t>
            </a:r>
          </a:p>
          <a:p>
            <a:pPr lvl="1"/>
            <a:endParaRPr lang="vi-VN" sz="2200" dirty="0"/>
          </a:p>
          <a:p>
            <a:pPr lvl="1"/>
            <a:r>
              <a:rPr lang="vi-VN" sz="2200" dirty="0"/>
              <a:t>B. Từ phổ là hình ảnh cụ thể về các đường sức điện.</a:t>
            </a:r>
          </a:p>
          <a:p>
            <a:pPr lvl="1"/>
            <a:endParaRPr lang="vi-VN" sz="2200" dirty="0"/>
          </a:p>
          <a:p>
            <a:pPr lvl="1"/>
            <a:r>
              <a:rPr lang="vi-VN" sz="2200" dirty="0"/>
              <a:t>C. Nơi nào mạt sắt dày thì từ trường yếu.</a:t>
            </a:r>
          </a:p>
          <a:p>
            <a:pPr lvl="1"/>
            <a:endParaRPr lang="vi-VN" sz="2200" dirty="0"/>
          </a:p>
          <a:p>
            <a:pPr lvl="1"/>
            <a:r>
              <a:rPr lang="vi-VN" sz="2200" dirty="0"/>
              <a:t>D. Nơi nào mạt sắt thưa thì từ trường mạnh.</a:t>
            </a:r>
            <a:endParaRPr lang="en-US" sz="2200" dirty="0"/>
          </a:p>
        </p:txBody>
      </p:sp>
    </p:spTree>
    <p:extLst>
      <p:ext uri="{BB962C8B-B14F-4D97-AF65-F5344CB8AC3E}">
        <p14:creationId xmlns:p14="http://schemas.microsoft.com/office/powerpoint/2010/main" val="17705437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762"/>
                                  </p:iterate>
                                  <p:childTnLst>
                                    <p:animMotion origin="layout" path="M 4.16667E-6 -3.7037E-7 L 4.16667E-6 -0.07222 " pathEditMode="relative" rAng="0" ptsTypes="AA">
                                      <p:cBhvr>
                                        <p:cTn id="8"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9" dur="125" fill="hold">
                                          <p:stCondLst>
                                            <p:cond delay="0"/>
                                          </p:stCondLst>
                                        </p:cTn>
                                        <p:tgtEl>
                                          <p:spTgt spid="6">
                                            <p:txEl>
                                              <p:pRg st="2" end="2"/>
                                            </p:txEl>
                                          </p:spTgt>
                                        </p:tgtEl>
                                        <p:attrNameLst>
                                          <p:attrName>r</p:attrName>
                                        </p:attrNameLst>
                                      </p:cBhvr>
                                    </p:animRot>
                                    <p:animRot by="-1500000">
                                      <p:cBhvr>
                                        <p:cTn id="10" dur="125" fill="hold">
                                          <p:stCondLst>
                                            <p:cond delay="125"/>
                                          </p:stCondLst>
                                        </p:cTn>
                                        <p:tgtEl>
                                          <p:spTgt spid="6">
                                            <p:txEl>
                                              <p:pRg st="2" end="2"/>
                                            </p:txEl>
                                          </p:spTgt>
                                        </p:tgtEl>
                                        <p:attrNameLst>
                                          <p:attrName>r</p:attrName>
                                        </p:attrNameLst>
                                      </p:cBhvr>
                                    </p:animRot>
                                    <p:animRot by="-1500000">
                                      <p:cBhvr>
                                        <p:cTn id="11" dur="125" fill="hold">
                                          <p:stCondLst>
                                            <p:cond delay="250"/>
                                          </p:stCondLst>
                                        </p:cTn>
                                        <p:tgtEl>
                                          <p:spTgt spid="6">
                                            <p:txEl>
                                              <p:pRg st="2" end="2"/>
                                            </p:txEl>
                                          </p:spTgt>
                                        </p:tgtEl>
                                        <p:attrNameLst>
                                          <p:attrName>r</p:attrName>
                                        </p:attrNameLst>
                                      </p:cBhvr>
                                    </p:animRot>
                                    <p:animRot by="1500000">
                                      <p:cBhvr>
                                        <p:cTn id="12" dur="125" fill="hold">
                                          <p:stCondLst>
                                            <p:cond delay="37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448555" y="2128838"/>
            <a:ext cx="9108718" cy="3613297"/>
          </a:xfrm>
          <a:prstGeom prst="rect">
            <a:avLst/>
          </a:prstGeom>
          <a:noFill/>
        </p:spPr>
        <p:txBody>
          <a:bodyPr wrap="square">
            <a:spAutoFit/>
          </a:bodyPr>
          <a:lstStyle/>
          <a:p>
            <a:pPr algn="just">
              <a:lnSpc>
                <a:spcPct val="120000"/>
              </a:lnSpc>
            </a:pPr>
            <a:r>
              <a:rPr lang="vi-VN" sz="2200" b="1" dirty="0"/>
              <a:t>Câu 4: </a:t>
            </a:r>
            <a:r>
              <a:rPr lang="vi-VN" sz="2200" b="1" dirty="0">
                <a:solidFill>
                  <a:schemeClr val="accent6"/>
                </a:solidFill>
              </a:rPr>
              <a:t>Đường sức từ</a:t>
            </a:r>
            <a:r>
              <a:rPr lang="vi-VN" sz="2200" b="1" dirty="0"/>
              <a:t> là những đường cong được vẽ theo quy ước sao cho</a:t>
            </a:r>
          </a:p>
          <a:p>
            <a:endParaRPr lang="vi-VN" sz="2200" dirty="0"/>
          </a:p>
          <a:p>
            <a:pPr lvl="1"/>
            <a:r>
              <a:rPr lang="vi-VN" sz="2200" dirty="0"/>
              <a:t>A. Có chiều từ cực Nam tới cực Bắc bên ngoài thanh nam châm.</a:t>
            </a:r>
          </a:p>
          <a:p>
            <a:pPr lvl="1"/>
            <a:endParaRPr lang="vi-VN" sz="2200" dirty="0"/>
          </a:p>
          <a:p>
            <a:pPr lvl="1"/>
            <a:r>
              <a:rPr lang="vi-VN" sz="2200" dirty="0"/>
              <a:t>B. Có độ mau thưa tùy ý.</a:t>
            </a:r>
          </a:p>
          <a:p>
            <a:pPr lvl="1"/>
            <a:endParaRPr lang="vi-VN" sz="2200" dirty="0"/>
          </a:p>
          <a:p>
            <a:pPr lvl="1"/>
            <a:r>
              <a:rPr lang="vi-VN" sz="2200" dirty="0"/>
              <a:t>C. Bắt đầu từ cực này và kết thúc ở cực kia của nam châm.</a:t>
            </a:r>
          </a:p>
          <a:p>
            <a:pPr lvl="1"/>
            <a:endParaRPr lang="vi-VN" sz="2200" dirty="0"/>
          </a:p>
          <a:p>
            <a:pPr lvl="1"/>
            <a:r>
              <a:rPr lang="vi-VN" sz="2200" dirty="0"/>
              <a:t>D. Có chiều từ cực Bắc tới cực Nam bên ngoài thanh nam châm.</a:t>
            </a:r>
            <a:endParaRPr lang="en-US" sz="2200" dirty="0"/>
          </a:p>
        </p:txBody>
      </p:sp>
    </p:spTree>
    <p:extLst>
      <p:ext uri="{BB962C8B-B14F-4D97-AF65-F5344CB8AC3E}">
        <p14:creationId xmlns:p14="http://schemas.microsoft.com/office/powerpoint/2010/main" val="4275165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8" end="8"/>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522"/>
                                  </p:iterate>
                                  <p:childTnLst>
                                    <p:animMotion origin="layout" path="M -4.16667E-7 1.11111E-6 L -4.16667E-7 -0.07222 " pathEditMode="relative" rAng="0" ptsTypes="AA">
                                      <p:cBhvr>
                                        <p:cTn id="8"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9" dur="125" fill="hold">
                                          <p:stCondLst>
                                            <p:cond delay="0"/>
                                          </p:stCondLst>
                                        </p:cTn>
                                        <p:tgtEl>
                                          <p:spTgt spid="6">
                                            <p:txEl>
                                              <p:pRg st="8" end="8"/>
                                            </p:txEl>
                                          </p:spTgt>
                                        </p:tgtEl>
                                        <p:attrNameLst>
                                          <p:attrName>r</p:attrName>
                                        </p:attrNameLst>
                                      </p:cBhvr>
                                    </p:animRot>
                                    <p:animRot by="-1500000">
                                      <p:cBhvr>
                                        <p:cTn id="10" dur="125" fill="hold">
                                          <p:stCondLst>
                                            <p:cond delay="125"/>
                                          </p:stCondLst>
                                        </p:cTn>
                                        <p:tgtEl>
                                          <p:spTgt spid="6">
                                            <p:txEl>
                                              <p:pRg st="8" end="8"/>
                                            </p:txEl>
                                          </p:spTgt>
                                        </p:tgtEl>
                                        <p:attrNameLst>
                                          <p:attrName>r</p:attrName>
                                        </p:attrNameLst>
                                      </p:cBhvr>
                                    </p:animRot>
                                    <p:animRot by="-1500000">
                                      <p:cBhvr>
                                        <p:cTn id="11" dur="125" fill="hold">
                                          <p:stCondLst>
                                            <p:cond delay="250"/>
                                          </p:stCondLst>
                                        </p:cTn>
                                        <p:tgtEl>
                                          <p:spTgt spid="6">
                                            <p:txEl>
                                              <p:pRg st="8" end="8"/>
                                            </p:txEl>
                                          </p:spTgt>
                                        </p:tgtEl>
                                        <p:attrNameLst>
                                          <p:attrName>r</p:attrName>
                                        </p:attrNameLst>
                                      </p:cBhvr>
                                    </p:animRot>
                                    <p:animRot by="1500000">
                                      <p:cBhvr>
                                        <p:cTn id="12" dur="125" fill="hold">
                                          <p:stCondLst>
                                            <p:cond delay="375"/>
                                          </p:stCondLst>
                                        </p:cTn>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110854" y="2128838"/>
            <a:ext cx="10577170" cy="3139321"/>
          </a:xfrm>
          <a:prstGeom prst="rect">
            <a:avLst/>
          </a:prstGeom>
          <a:noFill/>
        </p:spPr>
        <p:txBody>
          <a:bodyPr wrap="square">
            <a:spAutoFit/>
          </a:bodyPr>
          <a:lstStyle/>
          <a:p>
            <a:r>
              <a:rPr lang="vi-VN" sz="2200" b="1" dirty="0"/>
              <a:t>Câu 5: </a:t>
            </a:r>
            <a:r>
              <a:rPr lang="vi-VN" sz="2200" b="1" dirty="0">
                <a:solidFill>
                  <a:schemeClr val="accent6"/>
                </a:solidFill>
              </a:rPr>
              <a:t>Chiều của đường sức từ </a:t>
            </a:r>
            <a:r>
              <a:rPr lang="vi-VN" sz="2200" b="1" dirty="0"/>
              <a:t>cho ta biết điều gì về từ trường tại điểm đó?</a:t>
            </a:r>
          </a:p>
          <a:p>
            <a:endParaRPr lang="vi-VN" sz="2200" dirty="0"/>
          </a:p>
          <a:p>
            <a:r>
              <a:rPr lang="vi-VN" sz="2200" dirty="0"/>
              <a:t>A. Chiều chuyển động của thanh nam châm đặt ở điểm đó.</a:t>
            </a:r>
          </a:p>
          <a:p>
            <a:endParaRPr lang="vi-VN" sz="2200" dirty="0"/>
          </a:p>
          <a:p>
            <a:r>
              <a:rPr lang="vi-VN" sz="2200" dirty="0"/>
              <a:t>B. Hướng của lực từ tác dụng lên cực Bắc của một kim nam châm đặt tại điểm đó.</a:t>
            </a:r>
          </a:p>
          <a:p>
            <a:endParaRPr lang="vi-VN" sz="2200" dirty="0"/>
          </a:p>
          <a:p>
            <a:r>
              <a:rPr lang="vi-VN" sz="2200" dirty="0"/>
              <a:t>C. Hướng của lực từ tác dụng lên vụn sắt đặt tại điểm đó.</a:t>
            </a:r>
          </a:p>
          <a:p>
            <a:endParaRPr lang="vi-VN" sz="2200" dirty="0"/>
          </a:p>
          <a:p>
            <a:r>
              <a:rPr lang="vi-VN" sz="2200" dirty="0"/>
              <a:t>D. Hướng của dòng điện trong dây dẫn đặt tại điểm đó.</a:t>
            </a:r>
            <a:endParaRPr lang="en-US" sz="2200" dirty="0"/>
          </a:p>
        </p:txBody>
      </p:sp>
    </p:spTree>
    <p:extLst>
      <p:ext uri="{BB962C8B-B14F-4D97-AF65-F5344CB8AC3E}">
        <p14:creationId xmlns:p14="http://schemas.microsoft.com/office/powerpoint/2010/main" val="28554798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5085"/>
                                  </p:iterate>
                                  <p:childTnLst>
                                    <p:animMotion origin="layout" path="M -3.125E-6 2.96296E-6 L -3.125E-6 -0.07223 " pathEditMode="relative" rAng="0" ptsTypes="AA">
                                      <p:cBhvr>
                                        <p:cTn id="8"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9" dur="125" fill="hold">
                                          <p:stCondLst>
                                            <p:cond delay="0"/>
                                          </p:stCondLst>
                                        </p:cTn>
                                        <p:tgtEl>
                                          <p:spTgt spid="6">
                                            <p:txEl>
                                              <p:pRg st="4" end="4"/>
                                            </p:txEl>
                                          </p:spTgt>
                                        </p:tgtEl>
                                        <p:attrNameLst>
                                          <p:attrName>r</p:attrName>
                                        </p:attrNameLst>
                                      </p:cBhvr>
                                    </p:animRot>
                                    <p:animRot by="-1500000">
                                      <p:cBhvr>
                                        <p:cTn id="10" dur="125" fill="hold">
                                          <p:stCondLst>
                                            <p:cond delay="125"/>
                                          </p:stCondLst>
                                        </p:cTn>
                                        <p:tgtEl>
                                          <p:spTgt spid="6">
                                            <p:txEl>
                                              <p:pRg st="4" end="4"/>
                                            </p:txEl>
                                          </p:spTgt>
                                        </p:tgtEl>
                                        <p:attrNameLst>
                                          <p:attrName>r</p:attrName>
                                        </p:attrNameLst>
                                      </p:cBhvr>
                                    </p:animRot>
                                    <p:animRot by="-1500000">
                                      <p:cBhvr>
                                        <p:cTn id="11" dur="125" fill="hold">
                                          <p:stCondLst>
                                            <p:cond delay="250"/>
                                          </p:stCondLst>
                                        </p:cTn>
                                        <p:tgtEl>
                                          <p:spTgt spid="6">
                                            <p:txEl>
                                              <p:pRg st="4" end="4"/>
                                            </p:txEl>
                                          </p:spTgt>
                                        </p:tgtEl>
                                        <p:attrNameLst>
                                          <p:attrName>r</p:attrName>
                                        </p:attrNameLst>
                                      </p:cBhvr>
                                    </p:animRot>
                                    <p:animRot by="1500000">
                                      <p:cBhvr>
                                        <p:cTn id="12" dur="125" fill="hold">
                                          <p:stCondLst>
                                            <p:cond delay="375"/>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997342" y="1912601"/>
            <a:ext cx="9280257" cy="430887"/>
          </a:xfrm>
          <a:prstGeom prst="rect">
            <a:avLst/>
          </a:prstGeom>
          <a:noFill/>
        </p:spPr>
        <p:txBody>
          <a:bodyPr wrap="square">
            <a:spAutoFit/>
          </a:bodyPr>
          <a:lstStyle/>
          <a:p>
            <a:r>
              <a:rPr lang="vi-VN" sz="2200" b="1" dirty="0"/>
              <a:t>Câu 6: </a:t>
            </a:r>
            <a:r>
              <a:rPr lang="vi-VN" sz="2200" b="1" dirty="0">
                <a:solidFill>
                  <a:schemeClr val="accent6"/>
                </a:solidFill>
              </a:rPr>
              <a:t>Chiều của đường sức từ</a:t>
            </a:r>
            <a:r>
              <a:rPr lang="vi-VN" sz="2200" b="1" dirty="0"/>
              <a:t> của nam châm </a:t>
            </a:r>
            <a:r>
              <a:rPr lang="vi-VN" sz="2200" b="1" dirty="0">
                <a:solidFill>
                  <a:schemeClr val="accent6"/>
                </a:solidFill>
              </a:rPr>
              <a:t>được vẽ như sau</a:t>
            </a:r>
            <a:r>
              <a:rPr lang="vi-VN" sz="2200" b="1" dirty="0"/>
              <a:t>:</a:t>
            </a:r>
            <a:endParaRPr lang="en-US" sz="2200" b="1" dirty="0"/>
          </a:p>
        </p:txBody>
      </p:sp>
      <p:sp>
        <p:nvSpPr>
          <p:cNvPr id="5" name="TextBox 4">
            <a:extLst>
              <a:ext uri="{FF2B5EF4-FFF2-40B4-BE49-F238E27FC236}">
                <a16:creationId xmlns="" xmlns:a16="http://schemas.microsoft.com/office/drawing/2014/main" id="{C6F6F63B-47A0-4C32-91DE-05535B6784E0}"/>
              </a:ext>
            </a:extLst>
          </p:cNvPr>
          <p:cNvSpPr txBox="1"/>
          <p:nvPr/>
        </p:nvSpPr>
        <p:spPr>
          <a:xfrm>
            <a:off x="1997343" y="2564608"/>
            <a:ext cx="6756039" cy="3139321"/>
          </a:xfrm>
          <a:prstGeom prst="rect">
            <a:avLst/>
          </a:prstGeom>
          <a:noFill/>
        </p:spPr>
        <p:txBody>
          <a:bodyPr wrap="square">
            <a:spAutoFit/>
          </a:bodyPr>
          <a:lstStyle/>
          <a:p>
            <a:r>
              <a:rPr lang="vi-VN" sz="2200">
                <a:solidFill>
                  <a:schemeClr val="accent6"/>
                </a:solidFill>
              </a:rPr>
              <a:t>Tên các cực từ của nam châm là</a:t>
            </a:r>
          </a:p>
          <a:p>
            <a:endParaRPr lang="vi-VN" sz="2200">
              <a:solidFill>
                <a:schemeClr val="accent6"/>
              </a:solidFill>
            </a:endParaRPr>
          </a:p>
          <a:p>
            <a:r>
              <a:rPr lang="vi-VN" sz="2200"/>
              <a:t>A. A là cực Bắc, B là cực Nam</a:t>
            </a:r>
          </a:p>
          <a:p>
            <a:endParaRPr lang="vi-VN" sz="2200"/>
          </a:p>
          <a:p>
            <a:r>
              <a:rPr lang="vi-VN" sz="2200"/>
              <a:t>B. A là cực Nam, B là cực Bắc.</a:t>
            </a:r>
          </a:p>
          <a:p>
            <a:endParaRPr lang="vi-VN" sz="2200"/>
          </a:p>
          <a:p>
            <a:r>
              <a:rPr lang="vi-VN" sz="2200"/>
              <a:t>C. A và B là cực Bắc.</a:t>
            </a:r>
          </a:p>
          <a:p>
            <a:endParaRPr lang="vi-VN" sz="2200"/>
          </a:p>
          <a:p>
            <a:r>
              <a:rPr lang="vi-VN" sz="2200"/>
              <a:t>D. A và B là cực Nam.</a:t>
            </a:r>
            <a:endParaRPr lang="en-US" sz="2200"/>
          </a:p>
        </p:txBody>
      </p:sp>
      <p:pic>
        <p:nvPicPr>
          <p:cNvPr id="3" name="Picture 2">
            <a:extLst>
              <a:ext uri="{FF2B5EF4-FFF2-40B4-BE49-F238E27FC236}">
                <a16:creationId xmlns="" xmlns:a16="http://schemas.microsoft.com/office/drawing/2014/main" id="{FE018C71-6BD3-47E2-8C1D-FF82E2BFFF32}"/>
              </a:ext>
            </a:extLst>
          </p:cNvPr>
          <p:cNvPicPr>
            <a:picLocks noChangeAspect="1"/>
          </p:cNvPicPr>
          <p:nvPr/>
        </p:nvPicPr>
        <p:blipFill rotWithShape="1">
          <a:blip r:embed="rId3"/>
          <a:srcRect/>
          <a:stretch/>
        </p:blipFill>
        <p:spPr>
          <a:xfrm>
            <a:off x="6823034" y="2564608"/>
            <a:ext cx="2979737" cy="3001808"/>
          </a:xfrm>
          <a:prstGeom prst="rect">
            <a:avLst/>
          </a:prstGeom>
        </p:spPr>
      </p:pic>
    </p:spTree>
    <p:extLst>
      <p:ext uri="{BB962C8B-B14F-4D97-AF65-F5344CB8AC3E}">
        <p14:creationId xmlns:p14="http://schemas.microsoft.com/office/powerpoint/2010/main" val="2618404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5">
                                            <p:txEl>
                                              <p:pRg st="4" end="4"/>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14286"/>
                                  </p:iterate>
                                  <p:childTnLst>
                                    <p:animMotion origin="layout" path="M 0.0 0.0 L 0.0 -0.07213" pathEditMode="relative" ptsTypes="">
                                      <p:cBhvr>
                                        <p:cTn id="8" dur="250" accel="50000" decel="50000" autoRev="1" fill="hold">
                                          <p:stCondLst>
                                            <p:cond delay="0"/>
                                          </p:stCondLst>
                                        </p:cTn>
                                        <p:tgtEl>
                                          <p:spTgt spid="5">
                                            <p:txEl>
                                              <p:pRg st="4" end="4"/>
                                            </p:txEl>
                                          </p:spTgt>
                                        </p:tgtEl>
                                        <p:attrNameLst>
                                          <p:attrName>ppt_x</p:attrName>
                                          <p:attrName>ppt_y</p:attrName>
                                        </p:attrNameLst>
                                      </p:cBhvr>
                                    </p:animMotion>
                                    <p:animRot by="1500000">
                                      <p:cBhvr>
                                        <p:cTn id="9" dur="125" fill="hold">
                                          <p:stCondLst>
                                            <p:cond delay="0"/>
                                          </p:stCondLst>
                                        </p:cTn>
                                        <p:tgtEl>
                                          <p:spTgt spid="5">
                                            <p:txEl>
                                              <p:pRg st="4" end="4"/>
                                            </p:txEl>
                                          </p:spTgt>
                                        </p:tgtEl>
                                        <p:attrNameLst>
                                          <p:attrName>r</p:attrName>
                                        </p:attrNameLst>
                                      </p:cBhvr>
                                    </p:animRot>
                                    <p:animRot by="-1500000">
                                      <p:cBhvr>
                                        <p:cTn id="10" dur="125" fill="hold">
                                          <p:stCondLst>
                                            <p:cond delay="125"/>
                                          </p:stCondLst>
                                        </p:cTn>
                                        <p:tgtEl>
                                          <p:spTgt spid="5">
                                            <p:txEl>
                                              <p:pRg st="4" end="4"/>
                                            </p:txEl>
                                          </p:spTgt>
                                        </p:tgtEl>
                                        <p:attrNameLst>
                                          <p:attrName>r</p:attrName>
                                        </p:attrNameLst>
                                      </p:cBhvr>
                                    </p:animRot>
                                    <p:animRot by="-1500000">
                                      <p:cBhvr>
                                        <p:cTn id="11" dur="125" fill="hold">
                                          <p:stCondLst>
                                            <p:cond delay="250"/>
                                          </p:stCondLst>
                                        </p:cTn>
                                        <p:tgtEl>
                                          <p:spTgt spid="5">
                                            <p:txEl>
                                              <p:pRg st="4" end="4"/>
                                            </p:txEl>
                                          </p:spTgt>
                                        </p:tgtEl>
                                        <p:attrNameLst>
                                          <p:attrName>r</p:attrName>
                                        </p:attrNameLst>
                                      </p:cBhvr>
                                    </p:animRot>
                                    <p:animRot by="1500000">
                                      <p:cBhvr>
                                        <p:cTn id="12" dur="125" fill="hold">
                                          <p:stCondLst>
                                            <p:cond delay="375"/>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997343" y="1912601"/>
            <a:ext cx="8984510" cy="4117602"/>
          </a:xfrm>
          <a:prstGeom prst="rect">
            <a:avLst/>
          </a:prstGeom>
          <a:noFill/>
        </p:spPr>
        <p:txBody>
          <a:bodyPr wrap="square">
            <a:spAutoFit/>
          </a:bodyPr>
          <a:lstStyle/>
          <a:p>
            <a:pPr algn="just">
              <a:lnSpc>
                <a:spcPct val="120000"/>
              </a:lnSpc>
            </a:pPr>
            <a:r>
              <a:rPr lang="vi-VN" sz="2200" b="1" dirty="0"/>
              <a:t>Câu 7: </a:t>
            </a:r>
            <a:r>
              <a:rPr lang="vi-VN" sz="2200" b="1" dirty="0">
                <a:solidFill>
                  <a:schemeClr val="accent6"/>
                </a:solidFill>
              </a:rPr>
              <a:t>Lực từ </a:t>
            </a:r>
            <a:r>
              <a:rPr lang="vi-VN" sz="2200" b="1" dirty="0"/>
              <a:t>tác dụng lên </a:t>
            </a:r>
            <a:r>
              <a:rPr lang="vi-VN" sz="2200" b="1" dirty="0">
                <a:solidFill>
                  <a:schemeClr val="accent6"/>
                </a:solidFill>
              </a:rPr>
              <a:t>kim nam châm trong hình sau </a:t>
            </a:r>
            <a:r>
              <a:rPr lang="vi-VN" sz="2200" b="1" dirty="0"/>
              <a:t>đặt ở </a:t>
            </a:r>
            <a:r>
              <a:rPr lang="vi-VN" sz="2200" b="1" dirty="0">
                <a:solidFill>
                  <a:schemeClr val="accent6"/>
                </a:solidFill>
              </a:rPr>
              <a:t>điểm nào là mạnh nhất</a:t>
            </a:r>
            <a:r>
              <a:rPr lang="vi-VN" sz="2200" b="1" dirty="0"/>
              <a:t>?</a:t>
            </a:r>
          </a:p>
          <a:p>
            <a:pPr algn="just">
              <a:lnSpc>
                <a:spcPct val="120000"/>
              </a:lnSpc>
            </a:pPr>
            <a:endParaRPr lang="vi-VN" sz="2200" dirty="0"/>
          </a:p>
          <a:p>
            <a:pPr lvl="1" algn="just">
              <a:lnSpc>
                <a:spcPct val="120000"/>
              </a:lnSpc>
            </a:pPr>
            <a:r>
              <a:rPr lang="vi-VN" sz="2200" dirty="0"/>
              <a:t>A. Điểm 1</a:t>
            </a:r>
          </a:p>
          <a:p>
            <a:pPr lvl="1" algn="just">
              <a:lnSpc>
                <a:spcPct val="120000"/>
              </a:lnSpc>
            </a:pPr>
            <a:endParaRPr lang="vi-VN" sz="2200" dirty="0"/>
          </a:p>
          <a:p>
            <a:pPr lvl="1" algn="just">
              <a:lnSpc>
                <a:spcPct val="120000"/>
              </a:lnSpc>
            </a:pPr>
            <a:r>
              <a:rPr lang="vi-VN" sz="2200" dirty="0"/>
              <a:t>B. Điểm 2</a:t>
            </a:r>
          </a:p>
          <a:p>
            <a:pPr lvl="1" algn="just">
              <a:lnSpc>
                <a:spcPct val="120000"/>
              </a:lnSpc>
            </a:pPr>
            <a:endParaRPr lang="vi-VN" sz="2200" dirty="0"/>
          </a:p>
          <a:p>
            <a:pPr lvl="1" algn="just">
              <a:lnSpc>
                <a:spcPct val="120000"/>
              </a:lnSpc>
            </a:pPr>
            <a:r>
              <a:rPr lang="vi-VN" sz="2200" dirty="0"/>
              <a:t>C. Điểm 3</a:t>
            </a:r>
          </a:p>
          <a:p>
            <a:pPr lvl="1" algn="just">
              <a:lnSpc>
                <a:spcPct val="120000"/>
              </a:lnSpc>
            </a:pPr>
            <a:endParaRPr lang="vi-VN" sz="2200" dirty="0"/>
          </a:p>
          <a:p>
            <a:pPr lvl="1" algn="just">
              <a:lnSpc>
                <a:spcPct val="120000"/>
              </a:lnSpc>
            </a:pPr>
            <a:r>
              <a:rPr lang="vi-VN" sz="2200" dirty="0"/>
              <a:t>D. Điểm 4</a:t>
            </a:r>
            <a:endParaRPr lang="en-US" sz="2200" dirty="0"/>
          </a:p>
        </p:txBody>
      </p:sp>
      <p:pic>
        <p:nvPicPr>
          <p:cNvPr id="5122" name="Picture 2" descr="Vật Lí lớp 9 | Tổng hợp Lý thuyết - Bài tập Vật Lý 9 có đáp án">
            <a:extLst>
              <a:ext uri="{FF2B5EF4-FFF2-40B4-BE49-F238E27FC236}">
                <a16:creationId xmlns="" xmlns:a16="http://schemas.microsoft.com/office/drawing/2014/main" id="{FB456503-22FD-4FF5-8738-E42070478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06268" y="3136287"/>
            <a:ext cx="3842711" cy="22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11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38889"/>
                                  </p:iterate>
                                  <p:childTnLst>
                                    <p:animMotion origin="layout" path="M 0.0 0.0 L 0.0 -0.07213" pathEditMode="relative" ptsTypes="">
                                      <p:cBhvr>
                                        <p:cTn id="8" dur="300" accel="50000" decel="50000" autoRev="1" fill="hold">
                                          <p:stCondLst>
                                            <p:cond delay="0"/>
                                          </p:stCondLst>
                                        </p:cTn>
                                        <p:tgtEl>
                                          <p:spTgt spid="6">
                                            <p:txEl>
                                              <p:pRg st="2" end="2"/>
                                            </p:txEl>
                                          </p:spTgt>
                                        </p:tgtEl>
                                        <p:attrNameLst>
                                          <p:attrName>ppt_x</p:attrName>
                                          <p:attrName>ppt_y</p:attrName>
                                        </p:attrNameLst>
                                      </p:cBhvr>
                                    </p:animMotion>
                                    <p:animRot by="1500000">
                                      <p:cBhvr>
                                        <p:cTn id="9" dur="150" fill="hold">
                                          <p:stCondLst>
                                            <p:cond delay="0"/>
                                          </p:stCondLst>
                                        </p:cTn>
                                        <p:tgtEl>
                                          <p:spTgt spid="6">
                                            <p:txEl>
                                              <p:pRg st="2" end="2"/>
                                            </p:txEl>
                                          </p:spTgt>
                                        </p:tgtEl>
                                        <p:attrNameLst>
                                          <p:attrName>r</p:attrName>
                                        </p:attrNameLst>
                                      </p:cBhvr>
                                    </p:animRot>
                                    <p:animRot by="-1500000">
                                      <p:cBhvr>
                                        <p:cTn id="10" dur="150" fill="hold">
                                          <p:stCondLst>
                                            <p:cond delay="150"/>
                                          </p:stCondLst>
                                        </p:cTn>
                                        <p:tgtEl>
                                          <p:spTgt spid="6">
                                            <p:txEl>
                                              <p:pRg st="2" end="2"/>
                                            </p:txEl>
                                          </p:spTgt>
                                        </p:tgtEl>
                                        <p:attrNameLst>
                                          <p:attrName>r</p:attrName>
                                        </p:attrNameLst>
                                      </p:cBhvr>
                                    </p:animRot>
                                    <p:animRot by="-1500000">
                                      <p:cBhvr>
                                        <p:cTn id="11" dur="150" fill="hold">
                                          <p:stCondLst>
                                            <p:cond delay="300"/>
                                          </p:stCondLst>
                                        </p:cTn>
                                        <p:tgtEl>
                                          <p:spTgt spid="6">
                                            <p:txEl>
                                              <p:pRg st="2" end="2"/>
                                            </p:txEl>
                                          </p:spTgt>
                                        </p:tgtEl>
                                        <p:attrNameLst>
                                          <p:attrName>r</p:attrName>
                                        </p:attrNameLst>
                                      </p:cBhvr>
                                    </p:animRot>
                                    <p:animRot by="1500000">
                                      <p:cBhvr>
                                        <p:cTn id="12" dur="150" fill="hold">
                                          <p:stCondLst>
                                            <p:cond delay="45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1514720" y="1687631"/>
            <a:ext cx="10194657" cy="4532844"/>
          </a:xfrm>
          <a:prstGeom prst="rect">
            <a:avLst/>
          </a:prstGeom>
          <a:noFill/>
        </p:spPr>
        <p:txBody>
          <a:bodyPr wrap="square">
            <a:spAutoFit/>
          </a:bodyPr>
          <a:lstStyle/>
          <a:p>
            <a:pPr>
              <a:lnSpc>
                <a:spcPct val="120000"/>
              </a:lnSpc>
            </a:pPr>
            <a:r>
              <a:rPr lang="vi-VN" sz="2200" b="1" dirty="0"/>
              <a:t>Câu 8: </a:t>
            </a:r>
            <a:r>
              <a:rPr lang="vi-VN" sz="2200" b="1" dirty="0">
                <a:solidFill>
                  <a:schemeClr val="accent6"/>
                </a:solidFill>
              </a:rPr>
              <a:t>Hình ảnh định hướng của kim nam châm </a:t>
            </a:r>
            <a:r>
              <a:rPr lang="vi-VN" sz="2200" b="1" dirty="0"/>
              <a:t>đặt tại các </a:t>
            </a:r>
            <a:r>
              <a:rPr lang="vi-VN" sz="2200" b="1" dirty="0">
                <a:solidFill>
                  <a:schemeClr val="accent6"/>
                </a:solidFill>
              </a:rPr>
              <a:t>điểm xung quanh thanh nam châm </a:t>
            </a:r>
            <a:r>
              <a:rPr lang="vi-VN" sz="2200" b="1" dirty="0"/>
              <a:t>như hình sau:</a:t>
            </a:r>
          </a:p>
          <a:p>
            <a:pPr>
              <a:lnSpc>
                <a:spcPct val="120000"/>
              </a:lnSpc>
            </a:pPr>
            <a:r>
              <a:rPr lang="vi-VN" sz="2200" b="1" dirty="0">
                <a:solidFill>
                  <a:schemeClr val="accent6"/>
                </a:solidFill>
              </a:rPr>
              <a:t>Cực Bắc </a:t>
            </a:r>
            <a:r>
              <a:rPr lang="vi-VN" sz="2200" b="1" dirty="0"/>
              <a:t>của nam châm là</a:t>
            </a:r>
          </a:p>
          <a:p>
            <a:pPr>
              <a:lnSpc>
                <a:spcPct val="120000"/>
              </a:lnSpc>
            </a:pPr>
            <a:endParaRPr lang="vi-VN" sz="2200" dirty="0"/>
          </a:p>
          <a:p>
            <a:pPr>
              <a:lnSpc>
                <a:spcPct val="120000"/>
              </a:lnSpc>
            </a:pPr>
            <a:r>
              <a:rPr lang="vi-VN" sz="2200" dirty="0"/>
              <a:t>A. Ở 2</a:t>
            </a:r>
          </a:p>
          <a:p>
            <a:pPr>
              <a:lnSpc>
                <a:spcPct val="120000"/>
              </a:lnSpc>
            </a:pPr>
            <a:endParaRPr lang="vi-VN" sz="2200" dirty="0"/>
          </a:p>
          <a:p>
            <a:pPr>
              <a:lnSpc>
                <a:spcPct val="120000"/>
              </a:lnSpc>
            </a:pPr>
            <a:r>
              <a:rPr lang="vi-VN" sz="2200" dirty="0"/>
              <a:t>B. Ở 1</a:t>
            </a:r>
          </a:p>
          <a:p>
            <a:pPr>
              <a:lnSpc>
                <a:spcPct val="120000"/>
              </a:lnSpc>
            </a:pPr>
            <a:endParaRPr lang="vi-VN" sz="2200" dirty="0"/>
          </a:p>
          <a:p>
            <a:pPr>
              <a:lnSpc>
                <a:spcPct val="120000"/>
              </a:lnSpc>
            </a:pPr>
            <a:r>
              <a:rPr lang="vi-VN" sz="2200" dirty="0"/>
              <a:t>C. Nam châm thử định hướng sai.</a:t>
            </a:r>
          </a:p>
          <a:p>
            <a:pPr>
              <a:lnSpc>
                <a:spcPct val="120000"/>
              </a:lnSpc>
            </a:pPr>
            <a:endParaRPr lang="vi-VN" sz="2200" dirty="0"/>
          </a:p>
          <a:p>
            <a:pPr>
              <a:lnSpc>
                <a:spcPct val="120000"/>
              </a:lnSpc>
            </a:pPr>
            <a:r>
              <a:rPr lang="vi-VN" sz="2200" dirty="0"/>
              <a:t>D. Không xác định được.</a:t>
            </a:r>
            <a:endParaRPr lang="en-US" sz="2200" dirty="0"/>
          </a:p>
        </p:txBody>
      </p:sp>
      <p:pic>
        <p:nvPicPr>
          <p:cNvPr id="7170" name="Picture 2" descr="Vật Lí lớp 9 | Tổng hợp Lý thuyết - Bài tập Vật Lý 9 có đáp án">
            <a:extLst>
              <a:ext uri="{FF2B5EF4-FFF2-40B4-BE49-F238E27FC236}">
                <a16:creationId xmlns="" xmlns:a16="http://schemas.microsoft.com/office/drawing/2014/main" id="{4734EE6C-4E68-4956-AF83-7CD702476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20285" y="3453319"/>
            <a:ext cx="6073044" cy="276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9885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5" end="5"/>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0"/>
                                  </p:iterate>
                                  <p:childTnLst>
                                    <p:animMotion origin="layout" path="M 0.0 0.0 L 0.0 -0.07213" pathEditMode="relative" ptsTypes="">
                                      <p:cBhvr>
                                        <p:cTn id="8" dur="250" accel="50000" decel="50000" autoRev="1" fill="hold">
                                          <p:stCondLst>
                                            <p:cond delay="0"/>
                                          </p:stCondLst>
                                        </p:cTn>
                                        <p:tgtEl>
                                          <p:spTgt spid="6">
                                            <p:txEl>
                                              <p:pRg st="5" end="5"/>
                                            </p:txEl>
                                          </p:spTgt>
                                        </p:tgtEl>
                                        <p:attrNameLst>
                                          <p:attrName>ppt_x</p:attrName>
                                          <p:attrName>ppt_y</p:attrName>
                                        </p:attrNameLst>
                                      </p:cBhvr>
                                    </p:animMotion>
                                    <p:animRot by="1500000">
                                      <p:cBhvr>
                                        <p:cTn id="9" dur="125" fill="hold">
                                          <p:stCondLst>
                                            <p:cond delay="0"/>
                                          </p:stCondLst>
                                        </p:cTn>
                                        <p:tgtEl>
                                          <p:spTgt spid="6">
                                            <p:txEl>
                                              <p:pRg st="5" end="5"/>
                                            </p:txEl>
                                          </p:spTgt>
                                        </p:tgtEl>
                                        <p:attrNameLst>
                                          <p:attrName>r</p:attrName>
                                        </p:attrNameLst>
                                      </p:cBhvr>
                                    </p:animRot>
                                    <p:animRot by="-1500000">
                                      <p:cBhvr>
                                        <p:cTn id="10" dur="125" fill="hold">
                                          <p:stCondLst>
                                            <p:cond delay="125"/>
                                          </p:stCondLst>
                                        </p:cTn>
                                        <p:tgtEl>
                                          <p:spTgt spid="6">
                                            <p:txEl>
                                              <p:pRg st="5" end="5"/>
                                            </p:txEl>
                                          </p:spTgt>
                                        </p:tgtEl>
                                        <p:attrNameLst>
                                          <p:attrName>r</p:attrName>
                                        </p:attrNameLst>
                                      </p:cBhvr>
                                    </p:animRot>
                                    <p:animRot by="-1500000">
                                      <p:cBhvr>
                                        <p:cTn id="11" dur="125" fill="hold">
                                          <p:stCondLst>
                                            <p:cond delay="250"/>
                                          </p:stCondLst>
                                        </p:cTn>
                                        <p:tgtEl>
                                          <p:spTgt spid="6">
                                            <p:txEl>
                                              <p:pRg st="5" end="5"/>
                                            </p:txEl>
                                          </p:spTgt>
                                        </p:tgtEl>
                                        <p:attrNameLst>
                                          <p:attrName>r</p:attrName>
                                        </p:attrNameLst>
                                      </p:cBhvr>
                                    </p:animRot>
                                    <p:animRot by="1500000">
                                      <p:cBhvr>
                                        <p:cTn id="12" dur="125" fill="hold">
                                          <p:stCondLst>
                                            <p:cond delay="375"/>
                                          </p:stCondLst>
                                        </p:cTn>
                                        <p:tgtEl>
                                          <p:spTgt spid="6">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 xmlns:a16="http://schemas.microsoft.com/office/drawing/2014/main" id="{AEA80426-E8DA-465D-BF98-60EA15F6EB40}"/>
              </a:ext>
            </a:extLst>
          </p:cNvPr>
          <p:cNvSpPr txBox="1"/>
          <p:nvPr/>
        </p:nvSpPr>
        <p:spPr>
          <a:xfrm>
            <a:off x="702145" y="4544468"/>
            <a:ext cx="10787709" cy="1824346"/>
          </a:xfrm>
          <a:prstGeom prst="rect">
            <a:avLst/>
          </a:prstGeom>
          <a:noFill/>
        </p:spPr>
        <p:txBody>
          <a:bodyPr wrap="square">
            <a:spAutoFit/>
          </a:bodyPr>
          <a:lstStyle/>
          <a:p>
            <a:pPr algn="ctr">
              <a:lnSpc>
                <a:spcPct val="120000"/>
              </a:lnSpc>
            </a:pPr>
            <a:r>
              <a:rPr lang="vi-VN" sz="2400" dirty="0">
                <a:latin typeface="Arial" panose="020B0604020202020204" pitchFamily="34" charset="0"/>
                <a:cs typeface="Arial" panose="020B0604020202020204" pitchFamily="34" charset="0"/>
              </a:rPr>
              <a:t>Ta đã biết xung quanh </a:t>
            </a:r>
            <a:r>
              <a:rPr lang="vi-VN" sz="2400" dirty="0">
                <a:solidFill>
                  <a:schemeClr val="accent6"/>
                </a:solidFill>
                <a:latin typeface="Arial" panose="020B0604020202020204" pitchFamily="34" charset="0"/>
                <a:cs typeface="Arial" panose="020B0604020202020204" pitchFamily="34" charset="0"/>
              </a:rPr>
              <a:t>nam châm</a:t>
            </a:r>
            <a:r>
              <a:rPr lang="vi-VN" sz="2400" dirty="0">
                <a:latin typeface="Arial" panose="020B0604020202020204" pitchFamily="34" charset="0"/>
                <a:cs typeface="Arial" panose="020B0604020202020204" pitchFamily="34" charset="0"/>
              </a:rPr>
              <a:t>, xung quanh </a:t>
            </a:r>
            <a:r>
              <a:rPr lang="vi-VN" sz="2400" dirty="0">
                <a:solidFill>
                  <a:schemeClr val="accent6"/>
                </a:solidFill>
                <a:latin typeface="Arial" panose="020B0604020202020204" pitchFamily="34" charset="0"/>
                <a:cs typeface="Arial" panose="020B0604020202020204" pitchFamily="34" charset="0"/>
              </a:rPr>
              <a:t>dòng điện</a:t>
            </a:r>
            <a:r>
              <a:rPr lang="vi-VN" sz="2400" dirty="0">
                <a:latin typeface="Arial" panose="020B0604020202020204" pitchFamily="34" charset="0"/>
                <a:cs typeface="Arial" panose="020B0604020202020204" pitchFamily="34" charset="0"/>
              </a:rPr>
              <a:t> có </a:t>
            </a:r>
            <a:r>
              <a:rPr lang="vi-VN" sz="2400" dirty="0">
                <a:solidFill>
                  <a:schemeClr val="accent6"/>
                </a:solidFill>
                <a:latin typeface="Arial" panose="020B0604020202020204" pitchFamily="34" charset="0"/>
                <a:cs typeface="Arial" panose="020B0604020202020204" pitchFamily="34" charset="0"/>
              </a:rPr>
              <a:t>từ trường</a:t>
            </a:r>
            <a:r>
              <a:rPr lang="vi-VN" sz="2400" dirty="0">
                <a:latin typeface="Arial" panose="020B0604020202020204" pitchFamily="34" charset="0"/>
                <a:cs typeface="Arial" panose="020B0604020202020204" pitchFamily="34" charset="0"/>
              </a:rPr>
              <a:t>. Bằng mắt thường chúng ta không thể nhìn thấy </a:t>
            </a:r>
            <a:r>
              <a:rPr lang="vi-VN" sz="2400" dirty="0">
                <a:solidFill>
                  <a:schemeClr val="accent6"/>
                </a:solidFill>
                <a:latin typeface="Arial" panose="020B0604020202020204" pitchFamily="34" charset="0"/>
                <a:cs typeface="Arial" panose="020B0604020202020204" pitchFamily="34" charset="0"/>
              </a:rPr>
              <a:t>từ trường</a:t>
            </a:r>
            <a:r>
              <a:rPr lang="vi-VN" sz="2400" dirty="0">
                <a:latin typeface="Arial" panose="020B0604020202020204" pitchFamily="34" charset="0"/>
                <a:cs typeface="Arial" panose="020B0604020202020204" pitchFamily="34" charset="0"/>
              </a:rPr>
              <a:t>. Vậy làm thế nào để có thể hình dung ra </a:t>
            </a:r>
            <a:r>
              <a:rPr lang="vi-VN" sz="2400" dirty="0">
                <a:solidFill>
                  <a:schemeClr val="accent6"/>
                </a:solidFill>
                <a:latin typeface="Arial" panose="020B0604020202020204" pitchFamily="34" charset="0"/>
                <a:cs typeface="Arial" panose="020B0604020202020204" pitchFamily="34" charset="0"/>
              </a:rPr>
              <a:t>từ trường </a:t>
            </a:r>
            <a:r>
              <a:rPr lang="vi-VN" sz="2400" dirty="0">
                <a:latin typeface="Arial" panose="020B0604020202020204" pitchFamily="34" charset="0"/>
                <a:cs typeface="Arial" panose="020B0604020202020204" pitchFamily="34" charset="0"/>
              </a:rPr>
              <a:t>và nghiên cứu </a:t>
            </a:r>
            <a:r>
              <a:rPr lang="vi-VN" sz="2400" dirty="0">
                <a:solidFill>
                  <a:schemeClr val="accent6"/>
                </a:solidFill>
                <a:latin typeface="Arial" panose="020B0604020202020204" pitchFamily="34" charset="0"/>
                <a:cs typeface="Arial" panose="020B0604020202020204" pitchFamily="34" charset="0"/>
              </a:rPr>
              <a:t>từ tính </a:t>
            </a:r>
            <a:r>
              <a:rPr lang="vi-VN" sz="2400" dirty="0">
                <a:latin typeface="Arial" panose="020B0604020202020204" pitchFamily="34" charset="0"/>
                <a:cs typeface="Arial" panose="020B0604020202020204" pitchFamily="34" charset="0"/>
              </a:rPr>
              <a:t>của nó một cách dễ dàng, thuận lợi ?</a:t>
            </a:r>
            <a:endParaRPr lang="en-US" sz="2400" dirty="0">
              <a:latin typeface="Arial" panose="020B0604020202020204" pitchFamily="34" charset="0"/>
              <a:cs typeface="Arial" panose="020B0604020202020204" pitchFamily="34" charset="0"/>
            </a:endParaRPr>
          </a:p>
        </p:txBody>
      </p:sp>
      <p:pic>
        <p:nvPicPr>
          <p:cNvPr id="11" name="Picture 10" descr="Logo, icon&#10;&#10;Description automatically generated">
            <a:extLst>
              <a:ext uri="{FF2B5EF4-FFF2-40B4-BE49-F238E27FC236}">
                <a16:creationId xmlns=""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grpSp>
        <p:nvGrpSpPr>
          <p:cNvPr id="3" name="Group 2">
            <a:extLst>
              <a:ext uri="{FF2B5EF4-FFF2-40B4-BE49-F238E27FC236}">
                <a16:creationId xmlns="" xmlns:a16="http://schemas.microsoft.com/office/drawing/2014/main" id="{AE3C2363-3EB0-4D91-8FA6-903087F62280}"/>
              </a:ext>
            </a:extLst>
          </p:cNvPr>
          <p:cNvGrpSpPr/>
          <p:nvPr/>
        </p:nvGrpSpPr>
        <p:grpSpPr>
          <a:xfrm>
            <a:off x="-419760" y="-1496190"/>
            <a:ext cx="13040952" cy="9739236"/>
            <a:chOff x="-419760" y="-1496190"/>
            <a:chExt cx="13040952" cy="9739236"/>
          </a:xfrm>
        </p:grpSpPr>
        <p:grpSp>
          <p:nvGrpSpPr>
            <p:cNvPr id="2" name="Group 1">
              <a:extLst>
                <a:ext uri="{FF2B5EF4-FFF2-40B4-BE49-F238E27FC236}">
                  <a16:creationId xmlns="" xmlns:a16="http://schemas.microsoft.com/office/drawing/2014/main" id="{10C79667-6A7A-47EF-AB2D-FB9F92540566}"/>
                </a:ext>
              </a:extLst>
            </p:cNvPr>
            <p:cNvGrpSpPr/>
            <p:nvPr/>
          </p:nvGrpSpPr>
          <p:grpSpPr>
            <a:xfrm>
              <a:off x="-419760" y="-1496190"/>
              <a:ext cx="13040952" cy="8704087"/>
              <a:chOff x="-419760" y="-1496190"/>
              <a:chExt cx="13040952" cy="8704087"/>
            </a:xfrm>
          </p:grpSpPr>
          <p:sp>
            <p:nvSpPr>
              <p:cNvPr id="18" name="Google Shape;12;p2">
                <a:extLst>
                  <a:ext uri="{FF2B5EF4-FFF2-40B4-BE49-F238E27FC236}">
                    <a16:creationId xmlns=""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9;p2">
              <a:extLst>
                <a:ext uri="{FF2B5EF4-FFF2-40B4-BE49-F238E27FC236}">
                  <a16:creationId xmlns=""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966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6B45013-BEFC-47E2-B864-62C4CD9A5A83}"/>
              </a:ext>
            </a:extLst>
          </p:cNvPr>
          <p:cNvPicPr>
            <a:picLocks noChangeAspect="1"/>
          </p:cNvPicPr>
          <p:nvPr/>
        </p:nvPicPr>
        <p:blipFill rotWithShape="1">
          <a:blip r:embed="rId3"/>
          <a:srcRect l="6916" r="6916"/>
          <a:stretch/>
        </p:blipFill>
        <p:spPr>
          <a:xfrm>
            <a:off x="8019750" y="2354320"/>
            <a:ext cx="3589216" cy="3380801"/>
          </a:xfrm>
          <a:prstGeom prst="rect">
            <a:avLst/>
          </a:prstGeom>
        </p:spPr>
      </p:pic>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583034" y="1407241"/>
            <a:ext cx="8950265" cy="4493538"/>
          </a:xfrm>
          <a:prstGeom prst="rect">
            <a:avLst/>
          </a:prstGeom>
          <a:noFill/>
        </p:spPr>
        <p:txBody>
          <a:bodyPr wrap="square">
            <a:spAutoFit/>
          </a:bodyPr>
          <a:lstStyle/>
          <a:p>
            <a:pPr algn="just"/>
            <a:r>
              <a:rPr lang="vi-VN" sz="2200" b="1" dirty="0"/>
              <a:t>Câu 9: Nhìn vào </a:t>
            </a:r>
            <a:r>
              <a:rPr lang="vi-VN" sz="2200" b="1" dirty="0">
                <a:solidFill>
                  <a:schemeClr val="accent6"/>
                </a:solidFill>
              </a:rPr>
              <a:t>đường sức từ của nam châm hình chữ U </a:t>
            </a:r>
            <a:r>
              <a:rPr lang="vi-VN" sz="2200" b="1" dirty="0"/>
              <a:t>sau:</a:t>
            </a:r>
          </a:p>
          <a:p>
            <a:pPr algn="just"/>
            <a:r>
              <a:rPr lang="vi-VN" sz="2200" dirty="0"/>
              <a:t>Hãy cho biết </a:t>
            </a:r>
            <a:r>
              <a:rPr lang="vi-VN" sz="2200" dirty="0">
                <a:solidFill>
                  <a:schemeClr val="accent6"/>
                </a:solidFill>
              </a:rPr>
              <a:t>các cực của nam châm và tại những vị trí nào của nam châm có từ trường đều</a:t>
            </a:r>
            <a:r>
              <a:rPr lang="vi-VN" sz="2200" dirty="0"/>
              <a:t>?</a:t>
            </a:r>
          </a:p>
          <a:p>
            <a:pPr algn="just"/>
            <a:endParaRPr lang="vi-VN" sz="2200" dirty="0"/>
          </a:p>
          <a:p>
            <a:pPr algn="just"/>
            <a:r>
              <a:rPr lang="vi-VN" sz="2200" dirty="0"/>
              <a:t>A. Cực Bắc tại B, cực Nam tại A và từ trường đều ở hai cực.</a:t>
            </a:r>
          </a:p>
          <a:p>
            <a:pPr algn="just"/>
            <a:endParaRPr lang="vi-VN" sz="2200" dirty="0"/>
          </a:p>
          <a:p>
            <a:pPr algn="just"/>
            <a:r>
              <a:rPr lang="vi-VN" sz="2200" dirty="0"/>
              <a:t>B. Cực Bắc tại A, cực Nam tại B và từ trường đều ở hai cực.</a:t>
            </a:r>
          </a:p>
          <a:p>
            <a:pPr algn="just"/>
            <a:endParaRPr lang="vi-VN" sz="2200" dirty="0"/>
          </a:p>
          <a:p>
            <a:pPr algn="just"/>
            <a:r>
              <a:rPr lang="vi-VN" sz="2200" dirty="0"/>
              <a:t>C. Cực Bắc tại A, cực Nam tại B và từ trường đều ở giữa hai nhánh nam châm.</a:t>
            </a:r>
          </a:p>
          <a:p>
            <a:pPr algn="just"/>
            <a:endParaRPr lang="vi-VN" sz="2200" dirty="0"/>
          </a:p>
          <a:p>
            <a:pPr algn="just"/>
            <a:r>
              <a:rPr lang="vi-VN" sz="2200" dirty="0"/>
              <a:t>D. Cực Bắc tại B, cực Nam tại A và từ trường đều ở giữa hai nhánh nam châm.</a:t>
            </a:r>
            <a:endParaRPr lang="en-US" sz="2200" dirty="0"/>
          </a:p>
        </p:txBody>
      </p:sp>
    </p:spTree>
    <p:extLst>
      <p:ext uri="{BB962C8B-B14F-4D97-AF65-F5344CB8AC3E}">
        <p14:creationId xmlns:p14="http://schemas.microsoft.com/office/powerpoint/2010/main" val="35020000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3" end="3"/>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977"/>
                                  </p:iterate>
                                  <p:childTnLst>
                                    <p:animMotion origin="layout" path="M 0.0 0.0 L 0.0 -0.07213" pathEditMode="relative" ptsTypes="">
                                      <p:cBhvr>
                                        <p:cTn id="8" dur="250" accel="50000" decel="50000" autoRev="1" fill="hold">
                                          <p:stCondLst>
                                            <p:cond delay="0"/>
                                          </p:stCondLst>
                                        </p:cTn>
                                        <p:tgtEl>
                                          <p:spTgt spid="6">
                                            <p:txEl>
                                              <p:pRg st="3" end="3"/>
                                            </p:txEl>
                                          </p:spTgt>
                                        </p:tgtEl>
                                        <p:attrNameLst>
                                          <p:attrName>ppt_x</p:attrName>
                                          <p:attrName>ppt_y</p:attrName>
                                        </p:attrNameLst>
                                      </p:cBhvr>
                                    </p:animMotion>
                                    <p:animRot by="1500000">
                                      <p:cBhvr>
                                        <p:cTn id="9" dur="125" fill="hold">
                                          <p:stCondLst>
                                            <p:cond delay="0"/>
                                          </p:stCondLst>
                                        </p:cTn>
                                        <p:tgtEl>
                                          <p:spTgt spid="6">
                                            <p:txEl>
                                              <p:pRg st="3" end="3"/>
                                            </p:txEl>
                                          </p:spTgt>
                                        </p:tgtEl>
                                        <p:attrNameLst>
                                          <p:attrName>r</p:attrName>
                                        </p:attrNameLst>
                                      </p:cBhvr>
                                    </p:animRot>
                                    <p:animRot by="-1500000">
                                      <p:cBhvr>
                                        <p:cTn id="10" dur="125" fill="hold">
                                          <p:stCondLst>
                                            <p:cond delay="125"/>
                                          </p:stCondLst>
                                        </p:cTn>
                                        <p:tgtEl>
                                          <p:spTgt spid="6">
                                            <p:txEl>
                                              <p:pRg st="3" end="3"/>
                                            </p:txEl>
                                          </p:spTgt>
                                        </p:tgtEl>
                                        <p:attrNameLst>
                                          <p:attrName>r</p:attrName>
                                        </p:attrNameLst>
                                      </p:cBhvr>
                                    </p:animRot>
                                    <p:animRot by="-1500000">
                                      <p:cBhvr>
                                        <p:cTn id="11" dur="125" fill="hold">
                                          <p:stCondLst>
                                            <p:cond delay="250"/>
                                          </p:stCondLst>
                                        </p:cTn>
                                        <p:tgtEl>
                                          <p:spTgt spid="6">
                                            <p:txEl>
                                              <p:pRg st="3" end="3"/>
                                            </p:txEl>
                                          </p:spTgt>
                                        </p:tgtEl>
                                        <p:attrNameLst>
                                          <p:attrName>r</p:attrName>
                                        </p:attrNameLst>
                                      </p:cBhvr>
                                    </p:animRot>
                                    <p:animRot by="1500000">
                                      <p:cBhvr>
                                        <p:cTn id="12" dur="125" fill="hold">
                                          <p:stCondLst>
                                            <p:cond delay="375"/>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 xmlns:a16="http://schemas.microsoft.com/office/drawing/2014/main" id="{D8354BC5-E418-473F-A649-DB6EFF88163D}"/>
              </a:ext>
            </a:extLst>
          </p:cNvPr>
          <p:cNvSpPr txBox="1"/>
          <p:nvPr/>
        </p:nvSpPr>
        <p:spPr>
          <a:xfrm>
            <a:off x="2143653" y="2072259"/>
            <a:ext cx="7904695" cy="3424079"/>
          </a:xfrm>
          <a:prstGeom prst="rect">
            <a:avLst/>
          </a:prstGeom>
          <a:noFill/>
        </p:spPr>
        <p:txBody>
          <a:bodyPr wrap="square">
            <a:spAutoFit/>
          </a:bodyPr>
          <a:lstStyle/>
          <a:p>
            <a:pPr>
              <a:lnSpc>
                <a:spcPct val="110000"/>
              </a:lnSpc>
            </a:pPr>
            <a:r>
              <a:rPr lang="vi-VN" sz="2200" b="1" dirty="0">
                <a:solidFill>
                  <a:schemeClr val="accent5">
                    <a:lumMod val="10000"/>
                  </a:schemeClr>
                </a:solidFill>
              </a:rPr>
              <a:t>Câu 10: </a:t>
            </a:r>
            <a:r>
              <a:rPr lang="vi-VN" sz="2200" b="1" dirty="0">
                <a:solidFill>
                  <a:schemeClr val="accent6"/>
                </a:solidFill>
              </a:rPr>
              <a:t>Trên hình vẽ</a:t>
            </a:r>
            <a:r>
              <a:rPr lang="vi-VN" sz="2200" b="1" dirty="0">
                <a:solidFill>
                  <a:schemeClr val="accent5">
                    <a:lumMod val="10000"/>
                  </a:schemeClr>
                </a:solidFill>
              </a:rPr>
              <a:t>, </a:t>
            </a:r>
            <a:r>
              <a:rPr lang="vi-VN" sz="2200" b="1" dirty="0">
                <a:solidFill>
                  <a:schemeClr val="accent6"/>
                </a:solidFill>
              </a:rPr>
              <a:t>đường sức từ nào vẽ sai</a:t>
            </a:r>
            <a:r>
              <a:rPr lang="vi-VN" sz="2200" b="1" dirty="0">
                <a:solidFill>
                  <a:schemeClr val="accent5">
                    <a:lumMod val="10000"/>
                  </a:schemeClr>
                </a:solidFill>
              </a:rPr>
              <a:t>?</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A. Đường 1</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B. Đường 2</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C. Đường 3</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D. Đường 4</a:t>
            </a:r>
            <a:endParaRPr lang="en-US" sz="2200" dirty="0">
              <a:solidFill>
                <a:schemeClr val="accent5">
                  <a:lumMod val="10000"/>
                </a:schemeClr>
              </a:solidFill>
            </a:endParaRPr>
          </a:p>
        </p:txBody>
      </p:sp>
      <p:pic>
        <p:nvPicPr>
          <p:cNvPr id="8196" name="Picture 4" descr="Vật Lí lớp 9 | Tổng hợp Lý thuyết - Bài tập Vật Lý 9 có đáp án">
            <a:extLst>
              <a:ext uri="{FF2B5EF4-FFF2-40B4-BE49-F238E27FC236}">
                <a16:creationId xmlns="" xmlns:a16="http://schemas.microsoft.com/office/drawing/2014/main" id="{5C930402-5617-4018-83CB-1E63CFE95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4" r="3082" b="3286"/>
          <a:stretch/>
        </p:blipFill>
        <p:spPr bwMode="auto">
          <a:xfrm>
            <a:off x="6096000" y="2565400"/>
            <a:ext cx="43942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05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6" end="6"/>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2857"/>
                                  </p:iterate>
                                  <p:childTnLst>
                                    <p:animMotion origin="layout" path="M 0.0 0.0 L 0.0 -0.07213" pathEditMode="relative" ptsTypes="">
                                      <p:cBhvr>
                                        <p:cTn id="8" dur="250" accel="50000" decel="50000" autoRev="1" fill="hold">
                                          <p:stCondLst>
                                            <p:cond delay="0"/>
                                          </p:stCondLst>
                                        </p:cTn>
                                        <p:tgtEl>
                                          <p:spTgt spid="6">
                                            <p:txEl>
                                              <p:pRg st="6" end="6"/>
                                            </p:txEl>
                                          </p:spTgt>
                                        </p:tgtEl>
                                        <p:attrNameLst>
                                          <p:attrName>ppt_x</p:attrName>
                                          <p:attrName>ppt_y</p:attrName>
                                        </p:attrNameLst>
                                      </p:cBhvr>
                                    </p:animMotion>
                                    <p:animRot by="1500000">
                                      <p:cBhvr>
                                        <p:cTn id="9" dur="125" fill="hold">
                                          <p:stCondLst>
                                            <p:cond delay="0"/>
                                          </p:stCondLst>
                                        </p:cTn>
                                        <p:tgtEl>
                                          <p:spTgt spid="6">
                                            <p:txEl>
                                              <p:pRg st="6" end="6"/>
                                            </p:txEl>
                                          </p:spTgt>
                                        </p:tgtEl>
                                        <p:attrNameLst>
                                          <p:attrName>r</p:attrName>
                                        </p:attrNameLst>
                                      </p:cBhvr>
                                    </p:animRot>
                                    <p:animRot by="-1500000">
                                      <p:cBhvr>
                                        <p:cTn id="10" dur="125" fill="hold">
                                          <p:stCondLst>
                                            <p:cond delay="125"/>
                                          </p:stCondLst>
                                        </p:cTn>
                                        <p:tgtEl>
                                          <p:spTgt spid="6">
                                            <p:txEl>
                                              <p:pRg st="6" end="6"/>
                                            </p:txEl>
                                          </p:spTgt>
                                        </p:tgtEl>
                                        <p:attrNameLst>
                                          <p:attrName>r</p:attrName>
                                        </p:attrNameLst>
                                      </p:cBhvr>
                                    </p:animRot>
                                    <p:animRot by="-1500000">
                                      <p:cBhvr>
                                        <p:cTn id="11" dur="125" fill="hold">
                                          <p:stCondLst>
                                            <p:cond delay="250"/>
                                          </p:stCondLst>
                                        </p:cTn>
                                        <p:tgtEl>
                                          <p:spTgt spid="6">
                                            <p:txEl>
                                              <p:pRg st="6" end="6"/>
                                            </p:txEl>
                                          </p:spTgt>
                                        </p:tgtEl>
                                        <p:attrNameLst>
                                          <p:attrName>r</p:attrName>
                                        </p:attrNameLst>
                                      </p:cBhvr>
                                    </p:animRot>
                                    <p:animRot by="1500000">
                                      <p:cBhvr>
                                        <p:cTn id="12" dur="125" fill="hold">
                                          <p:stCondLst>
                                            <p:cond delay="375"/>
                                          </p:stCondLst>
                                        </p:cTn>
                                        <p:tgtEl>
                                          <p:spTgt spid="6">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F08275AC-CD97-4931-BAA8-A142FCA604D8}"/>
              </a:ext>
            </a:extLst>
          </p:cNvPr>
          <p:cNvSpPr txBox="1">
            <a:spLocks/>
          </p:cNvSpPr>
          <p:nvPr/>
        </p:nvSpPr>
        <p:spPr>
          <a:xfrm>
            <a:off x="1729815" y="2893949"/>
            <a:ext cx="8671486" cy="1242494"/>
          </a:xfrm>
          <a:custGeom>
            <a:avLst/>
            <a:gdLst/>
            <a:ahLst/>
            <a:cxnLst/>
            <a:rect l="l" t="t" r="r" b="b"/>
            <a:pathLst>
              <a:path w="11469471" h="1643405">
                <a:moveTo>
                  <a:pt x="7484211" y="1246327"/>
                </a:moveTo>
                <a:cubicBezTo>
                  <a:pt x="7465466" y="1246327"/>
                  <a:pt x="7449464" y="1253071"/>
                  <a:pt x="7436205" y="1266558"/>
                </a:cubicBezTo>
                <a:cubicBezTo>
                  <a:pt x="7422946" y="1280046"/>
                  <a:pt x="7416317" y="1296162"/>
                  <a:pt x="7416317" y="1314907"/>
                </a:cubicBezTo>
                <a:cubicBezTo>
                  <a:pt x="7416317" y="1333652"/>
                  <a:pt x="7422946" y="1349769"/>
                  <a:pt x="7436205" y="1363256"/>
                </a:cubicBezTo>
                <a:cubicBezTo>
                  <a:pt x="7449464" y="1376743"/>
                  <a:pt x="7465466" y="1383487"/>
                  <a:pt x="7484211" y="1383487"/>
                </a:cubicBezTo>
                <a:cubicBezTo>
                  <a:pt x="7502499" y="1383487"/>
                  <a:pt x="7518272" y="1376972"/>
                  <a:pt x="7531531" y="1363942"/>
                </a:cubicBezTo>
                <a:cubicBezTo>
                  <a:pt x="7544790" y="1350912"/>
                  <a:pt x="7551877" y="1335481"/>
                  <a:pt x="7552791" y="1317650"/>
                </a:cubicBezTo>
                <a:lnTo>
                  <a:pt x="7552791" y="1312164"/>
                </a:lnTo>
                <a:cubicBezTo>
                  <a:pt x="7551877" y="1294790"/>
                  <a:pt x="7544676" y="1279474"/>
                  <a:pt x="7531188" y="1266215"/>
                </a:cubicBezTo>
                <a:cubicBezTo>
                  <a:pt x="7517701" y="1252957"/>
                  <a:pt x="7502042" y="1246327"/>
                  <a:pt x="7484211" y="1246327"/>
                </a:cubicBezTo>
                <a:close/>
                <a:moveTo>
                  <a:pt x="6409944" y="1246327"/>
                </a:moveTo>
                <a:cubicBezTo>
                  <a:pt x="6390741" y="1246327"/>
                  <a:pt x="6374396" y="1253071"/>
                  <a:pt x="6360909" y="1266558"/>
                </a:cubicBezTo>
                <a:cubicBezTo>
                  <a:pt x="6347422" y="1280046"/>
                  <a:pt x="6340678" y="1296162"/>
                  <a:pt x="6340678" y="1314907"/>
                </a:cubicBezTo>
                <a:cubicBezTo>
                  <a:pt x="6340678" y="1334110"/>
                  <a:pt x="6347536" y="1350340"/>
                  <a:pt x="6361252" y="1363599"/>
                </a:cubicBezTo>
                <a:cubicBezTo>
                  <a:pt x="6374968" y="1376858"/>
                  <a:pt x="6391198" y="1383487"/>
                  <a:pt x="6409944" y="1383487"/>
                </a:cubicBezTo>
                <a:cubicBezTo>
                  <a:pt x="6428231" y="1383487"/>
                  <a:pt x="6443891" y="1376972"/>
                  <a:pt x="6456921" y="1363942"/>
                </a:cubicBezTo>
                <a:cubicBezTo>
                  <a:pt x="6469951" y="1350912"/>
                  <a:pt x="6476923" y="1335481"/>
                  <a:pt x="6477838" y="1317650"/>
                </a:cubicBezTo>
                <a:lnTo>
                  <a:pt x="6477838" y="1312164"/>
                </a:lnTo>
                <a:cubicBezTo>
                  <a:pt x="6476923" y="1293876"/>
                  <a:pt x="6469722" y="1278331"/>
                  <a:pt x="6456235" y="1265530"/>
                </a:cubicBezTo>
                <a:cubicBezTo>
                  <a:pt x="6442748" y="1252728"/>
                  <a:pt x="6427317" y="1246327"/>
                  <a:pt x="6409944" y="1246327"/>
                </a:cubicBezTo>
                <a:close/>
                <a:moveTo>
                  <a:pt x="5550636" y="1246327"/>
                </a:moveTo>
                <a:cubicBezTo>
                  <a:pt x="5531891" y="1246327"/>
                  <a:pt x="5515889" y="1253071"/>
                  <a:pt x="5502630" y="1266558"/>
                </a:cubicBezTo>
                <a:cubicBezTo>
                  <a:pt x="5489371" y="1280046"/>
                  <a:pt x="5482742" y="1296162"/>
                  <a:pt x="5482742" y="1314907"/>
                </a:cubicBezTo>
                <a:cubicBezTo>
                  <a:pt x="5482742" y="1333652"/>
                  <a:pt x="5489371" y="1349769"/>
                  <a:pt x="5502630" y="1363256"/>
                </a:cubicBezTo>
                <a:cubicBezTo>
                  <a:pt x="5515889" y="1376743"/>
                  <a:pt x="5531891" y="1383487"/>
                  <a:pt x="5550636" y="1383487"/>
                </a:cubicBezTo>
                <a:cubicBezTo>
                  <a:pt x="5568924" y="1383487"/>
                  <a:pt x="5584698" y="1376972"/>
                  <a:pt x="5597956" y="1363942"/>
                </a:cubicBezTo>
                <a:cubicBezTo>
                  <a:pt x="5611215" y="1350912"/>
                  <a:pt x="5618302" y="1335481"/>
                  <a:pt x="5619216" y="1317650"/>
                </a:cubicBezTo>
                <a:lnTo>
                  <a:pt x="5619216" y="1312164"/>
                </a:lnTo>
                <a:cubicBezTo>
                  <a:pt x="5618302" y="1294790"/>
                  <a:pt x="5611101" y="1279474"/>
                  <a:pt x="5597613" y="1266215"/>
                </a:cubicBezTo>
                <a:cubicBezTo>
                  <a:pt x="5584126" y="1252957"/>
                  <a:pt x="5568467" y="1246327"/>
                  <a:pt x="5550636" y="1246327"/>
                </a:cubicBezTo>
                <a:close/>
                <a:moveTo>
                  <a:pt x="4504944" y="1246327"/>
                </a:moveTo>
                <a:cubicBezTo>
                  <a:pt x="4485741" y="1246327"/>
                  <a:pt x="4469396" y="1253071"/>
                  <a:pt x="4455909" y="1266558"/>
                </a:cubicBezTo>
                <a:cubicBezTo>
                  <a:pt x="4442421" y="1280046"/>
                  <a:pt x="4435678" y="1296162"/>
                  <a:pt x="4435678" y="1314907"/>
                </a:cubicBezTo>
                <a:cubicBezTo>
                  <a:pt x="4435678" y="1334110"/>
                  <a:pt x="4442536" y="1350340"/>
                  <a:pt x="4456252" y="1363599"/>
                </a:cubicBezTo>
                <a:cubicBezTo>
                  <a:pt x="4469968" y="1376858"/>
                  <a:pt x="4486199" y="1383487"/>
                  <a:pt x="4504944" y="1383487"/>
                </a:cubicBezTo>
                <a:cubicBezTo>
                  <a:pt x="4523232" y="1383487"/>
                  <a:pt x="4538891" y="1376972"/>
                  <a:pt x="4551921" y="1363942"/>
                </a:cubicBezTo>
                <a:cubicBezTo>
                  <a:pt x="4564951" y="1350912"/>
                  <a:pt x="4571923" y="1335481"/>
                  <a:pt x="4572838" y="1317650"/>
                </a:cubicBezTo>
                <a:lnTo>
                  <a:pt x="4572838" y="1312164"/>
                </a:lnTo>
                <a:cubicBezTo>
                  <a:pt x="4571923" y="1293876"/>
                  <a:pt x="4564722" y="1278331"/>
                  <a:pt x="4551235" y="1265530"/>
                </a:cubicBezTo>
                <a:cubicBezTo>
                  <a:pt x="4537748" y="1252728"/>
                  <a:pt x="4522317" y="1246327"/>
                  <a:pt x="4504944" y="1246327"/>
                </a:cubicBezTo>
                <a:close/>
                <a:moveTo>
                  <a:pt x="3980535" y="1246327"/>
                </a:moveTo>
                <a:cubicBezTo>
                  <a:pt x="3961790" y="1246327"/>
                  <a:pt x="3945789" y="1252842"/>
                  <a:pt x="3932529" y="1265873"/>
                </a:cubicBezTo>
                <a:cubicBezTo>
                  <a:pt x="3919270" y="1278903"/>
                  <a:pt x="3912641" y="1294333"/>
                  <a:pt x="3912641" y="1312164"/>
                </a:cubicBezTo>
                <a:lnTo>
                  <a:pt x="3912641" y="1314907"/>
                </a:lnTo>
                <a:cubicBezTo>
                  <a:pt x="3912641" y="1334110"/>
                  <a:pt x="3919385" y="1350340"/>
                  <a:pt x="3932872" y="1363599"/>
                </a:cubicBezTo>
                <a:cubicBezTo>
                  <a:pt x="3946360" y="1376858"/>
                  <a:pt x="3962247" y="1383487"/>
                  <a:pt x="3980535" y="1383487"/>
                </a:cubicBezTo>
                <a:cubicBezTo>
                  <a:pt x="3999281" y="1383487"/>
                  <a:pt x="4015282" y="1376629"/>
                  <a:pt x="4028541" y="1362913"/>
                </a:cubicBezTo>
                <a:cubicBezTo>
                  <a:pt x="4041800" y="1349197"/>
                  <a:pt x="4048430" y="1333195"/>
                  <a:pt x="4048430" y="1314907"/>
                </a:cubicBezTo>
                <a:cubicBezTo>
                  <a:pt x="4048430" y="1295705"/>
                  <a:pt x="4041686" y="1279474"/>
                  <a:pt x="4028198" y="1266215"/>
                </a:cubicBezTo>
                <a:cubicBezTo>
                  <a:pt x="4014711" y="1252957"/>
                  <a:pt x="3998823" y="1246327"/>
                  <a:pt x="3980535" y="1246327"/>
                </a:cubicBezTo>
                <a:close/>
                <a:moveTo>
                  <a:pt x="5898108" y="1142771"/>
                </a:moveTo>
                <a:lnTo>
                  <a:pt x="6043498" y="1142771"/>
                </a:lnTo>
                <a:lnTo>
                  <a:pt x="6043498" y="1347825"/>
                </a:lnTo>
                <a:cubicBezTo>
                  <a:pt x="6043498" y="1358341"/>
                  <a:pt x="6046355" y="1366456"/>
                  <a:pt x="6052070" y="1372171"/>
                </a:cubicBezTo>
                <a:cubicBezTo>
                  <a:pt x="6057785" y="1377886"/>
                  <a:pt x="6065215" y="1380744"/>
                  <a:pt x="6074359" y="1380744"/>
                </a:cubicBezTo>
                <a:cubicBezTo>
                  <a:pt x="6083503" y="1380744"/>
                  <a:pt x="6092876" y="1378001"/>
                  <a:pt x="6102477" y="1372514"/>
                </a:cubicBezTo>
                <a:lnTo>
                  <a:pt x="6110021" y="1467841"/>
                </a:lnTo>
                <a:cubicBezTo>
                  <a:pt x="6099962" y="1475613"/>
                  <a:pt x="6086817" y="1481557"/>
                  <a:pt x="6070587" y="1485671"/>
                </a:cubicBezTo>
                <a:cubicBezTo>
                  <a:pt x="6054356" y="1489786"/>
                  <a:pt x="6037554" y="1491844"/>
                  <a:pt x="6020181" y="1491844"/>
                </a:cubicBezTo>
                <a:cubicBezTo>
                  <a:pt x="5981775" y="1491844"/>
                  <a:pt x="5951829" y="1479499"/>
                  <a:pt x="5930341" y="1454810"/>
                </a:cubicBezTo>
                <a:cubicBezTo>
                  <a:pt x="5908853" y="1430121"/>
                  <a:pt x="5898108" y="1396517"/>
                  <a:pt x="5898108" y="1353998"/>
                </a:cubicBezTo>
                <a:close/>
                <a:moveTo>
                  <a:pt x="4850358" y="1142771"/>
                </a:moveTo>
                <a:lnTo>
                  <a:pt x="4995748" y="1142771"/>
                </a:lnTo>
                <a:lnTo>
                  <a:pt x="4995748" y="1347825"/>
                </a:lnTo>
                <a:cubicBezTo>
                  <a:pt x="4995748" y="1358341"/>
                  <a:pt x="4998605" y="1366456"/>
                  <a:pt x="5004322" y="1372171"/>
                </a:cubicBezTo>
                <a:cubicBezTo>
                  <a:pt x="5010035" y="1377886"/>
                  <a:pt x="5017465" y="1380744"/>
                  <a:pt x="5026609" y="1380744"/>
                </a:cubicBezTo>
                <a:cubicBezTo>
                  <a:pt x="5035753" y="1380744"/>
                  <a:pt x="5045126" y="1378001"/>
                  <a:pt x="5054727" y="1372514"/>
                </a:cubicBezTo>
                <a:lnTo>
                  <a:pt x="5062271" y="1467841"/>
                </a:lnTo>
                <a:cubicBezTo>
                  <a:pt x="5052212" y="1475613"/>
                  <a:pt x="5039068" y="1481557"/>
                  <a:pt x="5022837" y="1485671"/>
                </a:cubicBezTo>
                <a:cubicBezTo>
                  <a:pt x="5006606" y="1489786"/>
                  <a:pt x="4989804" y="1491844"/>
                  <a:pt x="4972431" y="1491844"/>
                </a:cubicBezTo>
                <a:cubicBezTo>
                  <a:pt x="4934026" y="1491844"/>
                  <a:pt x="4904080" y="1479499"/>
                  <a:pt x="4882591" y="1454810"/>
                </a:cubicBezTo>
                <a:cubicBezTo>
                  <a:pt x="4861103" y="1430122"/>
                  <a:pt x="4850358" y="1396517"/>
                  <a:pt x="4850358" y="1353998"/>
                </a:cubicBezTo>
                <a:close/>
                <a:moveTo>
                  <a:pt x="7438948" y="1137971"/>
                </a:moveTo>
                <a:cubicBezTo>
                  <a:pt x="7466838" y="1137971"/>
                  <a:pt x="7491183" y="1145172"/>
                  <a:pt x="7511986" y="1159573"/>
                </a:cubicBezTo>
                <a:cubicBezTo>
                  <a:pt x="7532789" y="1173975"/>
                  <a:pt x="7546390" y="1193292"/>
                  <a:pt x="7552791" y="1217524"/>
                </a:cubicBezTo>
                <a:lnTo>
                  <a:pt x="7552791" y="1137971"/>
                </a:lnTo>
                <a:lnTo>
                  <a:pt x="7697495" y="1137971"/>
                </a:lnTo>
                <a:lnTo>
                  <a:pt x="7697495" y="1399261"/>
                </a:lnTo>
                <a:cubicBezTo>
                  <a:pt x="7697495" y="1479270"/>
                  <a:pt x="7679321" y="1539964"/>
                  <a:pt x="7642974" y="1581340"/>
                </a:cubicBezTo>
                <a:cubicBezTo>
                  <a:pt x="7606626" y="1622717"/>
                  <a:pt x="7553706" y="1643405"/>
                  <a:pt x="7484211" y="1643405"/>
                </a:cubicBezTo>
                <a:cubicBezTo>
                  <a:pt x="7459065" y="1643405"/>
                  <a:pt x="7435062" y="1640891"/>
                  <a:pt x="7412202" y="1635862"/>
                </a:cubicBezTo>
                <a:lnTo>
                  <a:pt x="7423175" y="1534363"/>
                </a:lnTo>
                <a:cubicBezTo>
                  <a:pt x="7441006" y="1537106"/>
                  <a:pt x="7457465" y="1538478"/>
                  <a:pt x="7472552" y="1538478"/>
                </a:cubicBezTo>
                <a:cubicBezTo>
                  <a:pt x="7500899" y="1538478"/>
                  <a:pt x="7522387" y="1530134"/>
                  <a:pt x="7537018" y="1513446"/>
                </a:cubicBezTo>
                <a:cubicBezTo>
                  <a:pt x="7551648" y="1496758"/>
                  <a:pt x="7560335" y="1468755"/>
                  <a:pt x="7563078" y="1429436"/>
                </a:cubicBezTo>
                <a:cubicBezTo>
                  <a:pt x="7536103" y="1467383"/>
                  <a:pt x="7494955" y="1486357"/>
                  <a:pt x="7439634" y="1486357"/>
                </a:cubicBezTo>
                <a:cubicBezTo>
                  <a:pt x="7409459" y="1486357"/>
                  <a:pt x="7381684" y="1478585"/>
                  <a:pt x="7356310" y="1463040"/>
                </a:cubicBezTo>
                <a:cubicBezTo>
                  <a:pt x="7330935" y="1447495"/>
                  <a:pt x="7310818" y="1426464"/>
                  <a:pt x="7295959" y="1399946"/>
                </a:cubicBezTo>
                <a:cubicBezTo>
                  <a:pt x="7281100" y="1373429"/>
                  <a:pt x="7273670" y="1344396"/>
                  <a:pt x="7273670" y="1312850"/>
                </a:cubicBezTo>
                <a:cubicBezTo>
                  <a:pt x="7273670" y="1280846"/>
                  <a:pt x="7280986" y="1251471"/>
                  <a:pt x="7295616" y="1224724"/>
                </a:cubicBezTo>
                <a:cubicBezTo>
                  <a:pt x="7310247" y="1197978"/>
                  <a:pt x="7330249" y="1176833"/>
                  <a:pt x="7355624" y="1161288"/>
                </a:cubicBezTo>
                <a:cubicBezTo>
                  <a:pt x="7380998" y="1145743"/>
                  <a:pt x="7408773" y="1137971"/>
                  <a:pt x="7438948" y="1137971"/>
                </a:cubicBezTo>
                <a:close/>
                <a:moveTo>
                  <a:pt x="7020763" y="1137971"/>
                </a:moveTo>
                <a:cubicBezTo>
                  <a:pt x="7064654" y="1137971"/>
                  <a:pt x="7099058" y="1153630"/>
                  <a:pt x="7123976" y="1184948"/>
                </a:cubicBezTo>
                <a:cubicBezTo>
                  <a:pt x="7148893" y="1216266"/>
                  <a:pt x="7161352" y="1259586"/>
                  <a:pt x="7161352" y="1314907"/>
                </a:cubicBezTo>
                <a:lnTo>
                  <a:pt x="7161352" y="1486357"/>
                </a:lnTo>
                <a:lnTo>
                  <a:pt x="7017334" y="1486357"/>
                </a:lnTo>
                <a:lnTo>
                  <a:pt x="7017334" y="1300505"/>
                </a:lnTo>
                <a:cubicBezTo>
                  <a:pt x="7017334" y="1280846"/>
                  <a:pt x="7013105" y="1265758"/>
                  <a:pt x="7004647" y="1255243"/>
                </a:cubicBezTo>
                <a:cubicBezTo>
                  <a:pt x="6996188" y="1244727"/>
                  <a:pt x="6984415" y="1239469"/>
                  <a:pt x="6969328" y="1239469"/>
                </a:cubicBezTo>
                <a:cubicBezTo>
                  <a:pt x="6958355" y="1239469"/>
                  <a:pt x="6947611" y="1243012"/>
                  <a:pt x="6937095" y="1250099"/>
                </a:cubicBezTo>
                <a:cubicBezTo>
                  <a:pt x="6926579" y="1257186"/>
                  <a:pt x="6918007" y="1267358"/>
                  <a:pt x="6911377" y="1280617"/>
                </a:cubicBezTo>
                <a:cubicBezTo>
                  <a:pt x="6904748" y="1293876"/>
                  <a:pt x="6901434" y="1308964"/>
                  <a:pt x="6901434" y="1325880"/>
                </a:cubicBezTo>
                <a:lnTo>
                  <a:pt x="6901434" y="1486357"/>
                </a:lnTo>
                <a:lnTo>
                  <a:pt x="6756730" y="1486357"/>
                </a:lnTo>
                <a:lnTo>
                  <a:pt x="6756730" y="1147572"/>
                </a:lnTo>
                <a:lnTo>
                  <a:pt x="6894576" y="1147572"/>
                </a:lnTo>
                <a:lnTo>
                  <a:pt x="6894576" y="1217524"/>
                </a:lnTo>
                <a:cubicBezTo>
                  <a:pt x="6921093" y="1164488"/>
                  <a:pt x="6963156" y="1137971"/>
                  <a:pt x="7020763" y="1137971"/>
                </a:cubicBezTo>
                <a:close/>
                <a:moveTo>
                  <a:pt x="6365367" y="1137971"/>
                </a:moveTo>
                <a:cubicBezTo>
                  <a:pt x="6389141" y="1137971"/>
                  <a:pt x="6411201" y="1144600"/>
                  <a:pt x="6431546" y="1157859"/>
                </a:cubicBezTo>
                <a:cubicBezTo>
                  <a:pt x="6451892" y="1171118"/>
                  <a:pt x="6467322" y="1191006"/>
                  <a:pt x="6477838" y="1217524"/>
                </a:cubicBezTo>
                <a:lnTo>
                  <a:pt x="6477838" y="1137971"/>
                </a:lnTo>
                <a:lnTo>
                  <a:pt x="6621856" y="1137971"/>
                </a:lnTo>
                <a:lnTo>
                  <a:pt x="6621856" y="1486357"/>
                </a:lnTo>
                <a:lnTo>
                  <a:pt x="6477838" y="1486357"/>
                </a:lnTo>
                <a:lnTo>
                  <a:pt x="6477838" y="1422578"/>
                </a:lnTo>
                <a:cubicBezTo>
                  <a:pt x="6454978" y="1468755"/>
                  <a:pt x="6417487" y="1491844"/>
                  <a:pt x="6365367" y="1491844"/>
                </a:cubicBezTo>
                <a:cubicBezTo>
                  <a:pt x="6335649" y="1491844"/>
                  <a:pt x="6307874" y="1483957"/>
                  <a:pt x="6282042" y="1468183"/>
                </a:cubicBezTo>
                <a:cubicBezTo>
                  <a:pt x="6256210" y="1452410"/>
                  <a:pt x="6235522" y="1430922"/>
                  <a:pt x="6219977" y="1403718"/>
                </a:cubicBezTo>
                <a:cubicBezTo>
                  <a:pt x="6204432" y="1376515"/>
                  <a:pt x="6196660" y="1346225"/>
                  <a:pt x="6196660" y="1312850"/>
                </a:cubicBezTo>
                <a:cubicBezTo>
                  <a:pt x="6196660" y="1279931"/>
                  <a:pt x="6204432" y="1250099"/>
                  <a:pt x="6219977" y="1223353"/>
                </a:cubicBezTo>
                <a:cubicBezTo>
                  <a:pt x="6235522" y="1196607"/>
                  <a:pt x="6256324" y="1175690"/>
                  <a:pt x="6282385" y="1160602"/>
                </a:cubicBezTo>
                <a:cubicBezTo>
                  <a:pt x="6308445" y="1145515"/>
                  <a:pt x="6336106" y="1137971"/>
                  <a:pt x="6365367" y="1137971"/>
                </a:cubicBezTo>
                <a:close/>
                <a:moveTo>
                  <a:pt x="5505373" y="1137971"/>
                </a:moveTo>
                <a:cubicBezTo>
                  <a:pt x="5533263" y="1137971"/>
                  <a:pt x="5557608" y="1145172"/>
                  <a:pt x="5578411" y="1159573"/>
                </a:cubicBezTo>
                <a:cubicBezTo>
                  <a:pt x="5599214" y="1173975"/>
                  <a:pt x="5612815" y="1193292"/>
                  <a:pt x="5619216" y="1217524"/>
                </a:cubicBezTo>
                <a:lnTo>
                  <a:pt x="5619216" y="1137971"/>
                </a:lnTo>
                <a:lnTo>
                  <a:pt x="5763920" y="1137971"/>
                </a:lnTo>
                <a:lnTo>
                  <a:pt x="5763920" y="1399261"/>
                </a:lnTo>
                <a:cubicBezTo>
                  <a:pt x="5763920" y="1479270"/>
                  <a:pt x="5745746" y="1539964"/>
                  <a:pt x="5709400" y="1581340"/>
                </a:cubicBezTo>
                <a:cubicBezTo>
                  <a:pt x="5673051" y="1622717"/>
                  <a:pt x="5620131" y="1643405"/>
                  <a:pt x="5550636" y="1643405"/>
                </a:cubicBezTo>
                <a:cubicBezTo>
                  <a:pt x="5525490" y="1643405"/>
                  <a:pt x="5501488" y="1640891"/>
                  <a:pt x="5478627" y="1635862"/>
                </a:cubicBezTo>
                <a:lnTo>
                  <a:pt x="5489600" y="1534363"/>
                </a:lnTo>
                <a:cubicBezTo>
                  <a:pt x="5507431" y="1537106"/>
                  <a:pt x="5523890" y="1538478"/>
                  <a:pt x="5538977" y="1538478"/>
                </a:cubicBezTo>
                <a:cubicBezTo>
                  <a:pt x="5567324" y="1538478"/>
                  <a:pt x="5588812" y="1530134"/>
                  <a:pt x="5603443" y="1513446"/>
                </a:cubicBezTo>
                <a:cubicBezTo>
                  <a:pt x="5618073" y="1496758"/>
                  <a:pt x="5626760" y="1468755"/>
                  <a:pt x="5629503" y="1429436"/>
                </a:cubicBezTo>
                <a:cubicBezTo>
                  <a:pt x="5602529" y="1467383"/>
                  <a:pt x="5561380" y="1486357"/>
                  <a:pt x="5506059" y="1486357"/>
                </a:cubicBezTo>
                <a:cubicBezTo>
                  <a:pt x="5475884" y="1486357"/>
                  <a:pt x="5448109" y="1478585"/>
                  <a:pt x="5422735" y="1463040"/>
                </a:cubicBezTo>
                <a:cubicBezTo>
                  <a:pt x="5397360" y="1447495"/>
                  <a:pt x="5377243" y="1426464"/>
                  <a:pt x="5362384" y="1399946"/>
                </a:cubicBezTo>
                <a:cubicBezTo>
                  <a:pt x="5347526" y="1373429"/>
                  <a:pt x="5340095" y="1344396"/>
                  <a:pt x="5340095" y="1312850"/>
                </a:cubicBezTo>
                <a:cubicBezTo>
                  <a:pt x="5340095" y="1280846"/>
                  <a:pt x="5347411" y="1251471"/>
                  <a:pt x="5362041" y="1224724"/>
                </a:cubicBezTo>
                <a:cubicBezTo>
                  <a:pt x="5376672" y="1197978"/>
                  <a:pt x="5396674" y="1176833"/>
                  <a:pt x="5422049" y="1161288"/>
                </a:cubicBezTo>
                <a:cubicBezTo>
                  <a:pt x="5447423" y="1145743"/>
                  <a:pt x="5475198" y="1137971"/>
                  <a:pt x="5505373" y="1137971"/>
                </a:cubicBezTo>
                <a:close/>
                <a:moveTo>
                  <a:pt x="4460367" y="1137971"/>
                </a:moveTo>
                <a:cubicBezTo>
                  <a:pt x="4484141" y="1137971"/>
                  <a:pt x="4506201" y="1144600"/>
                  <a:pt x="4526546" y="1157859"/>
                </a:cubicBezTo>
                <a:cubicBezTo>
                  <a:pt x="4546892" y="1171118"/>
                  <a:pt x="4562322" y="1191006"/>
                  <a:pt x="4572838" y="1217524"/>
                </a:cubicBezTo>
                <a:lnTo>
                  <a:pt x="4572838" y="1137971"/>
                </a:lnTo>
                <a:lnTo>
                  <a:pt x="4716856" y="1137971"/>
                </a:lnTo>
                <a:lnTo>
                  <a:pt x="4716856" y="1486357"/>
                </a:lnTo>
                <a:lnTo>
                  <a:pt x="4572838" y="1486357"/>
                </a:lnTo>
                <a:lnTo>
                  <a:pt x="4572838" y="1422578"/>
                </a:lnTo>
                <a:cubicBezTo>
                  <a:pt x="4549978" y="1468755"/>
                  <a:pt x="4512488" y="1491844"/>
                  <a:pt x="4460367" y="1491844"/>
                </a:cubicBezTo>
                <a:cubicBezTo>
                  <a:pt x="4430649" y="1491844"/>
                  <a:pt x="4402874" y="1483957"/>
                  <a:pt x="4377042" y="1468183"/>
                </a:cubicBezTo>
                <a:cubicBezTo>
                  <a:pt x="4351210" y="1452410"/>
                  <a:pt x="4330522" y="1430922"/>
                  <a:pt x="4314978" y="1403718"/>
                </a:cubicBezTo>
                <a:cubicBezTo>
                  <a:pt x="4299433" y="1376515"/>
                  <a:pt x="4291660" y="1346225"/>
                  <a:pt x="4291660" y="1312850"/>
                </a:cubicBezTo>
                <a:cubicBezTo>
                  <a:pt x="4291660" y="1279931"/>
                  <a:pt x="4299433" y="1250099"/>
                  <a:pt x="4314978" y="1223353"/>
                </a:cubicBezTo>
                <a:cubicBezTo>
                  <a:pt x="4330522" y="1196607"/>
                  <a:pt x="4351324" y="1175690"/>
                  <a:pt x="4377385" y="1160602"/>
                </a:cubicBezTo>
                <a:cubicBezTo>
                  <a:pt x="4403445" y="1145515"/>
                  <a:pt x="4431106" y="1137971"/>
                  <a:pt x="4460367" y="1137971"/>
                </a:cubicBezTo>
                <a:close/>
                <a:moveTo>
                  <a:pt x="3912641" y="1013155"/>
                </a:moveTo>
                <a:lnTo>
                  <a:pt x="3912641" y="1207237"/>
                </a:lnTo>
                <a:cubicBezTo>
                  <a:pt x="3924071" y="1183005"/>
                  <a:pt x="3938931" y="1165403"/>
                  <a:pt x="3957218" y="1154430"/>
                </a:cubicBezTo>
                <a:cubicBezTo>
                  <a:pt x="3975507" y="1143457"/>
                  <a:pt x="3997680" y="1137971"/>
                  <a:pt x="4023741" y="1137971"/>
                </a:cubicBezTo>
                <a:cubicBezTo>
                  <a:pt x="4054373" y="1137971"/>
                  <a:pt x="4082605" y="1145629"/>
                  <a:pt x="4108437" y="1160945"/>
                </a:cubicBezTo>
                <a:cubicBezTo>
                  <a:pt x="4134269" y="1176261"/>
                  <a:pt x="4154614" y="1197407"/>
                  <a:pt x="4169473" y="1224382"/>
                </a:cubicBezTo>
                <a:cubicBezTo>
                  <a:pt x="4184332" y="1251356"/>
                  <a:pt x="4191761" y="1281532"/>
                  <a:pt x="4191761" y="1314907"/>
                </a:cubicBezTo>
                <a:cubicBezTo>
                  <a:pt x="4191761" y="1347825"/>
                  <a:pt x="4184103" y="1377772"/>
                  <a:pt x="4168788" y="1404747"/>
                </a:cubicBezTo>
                <a:cubicBezTo>
                  <a:pt x="4153471" y="1431722"/>
                  <a:pt x="4132897" y="1452982"/>
                  <a:pt x="4107066" y="1468526"/>
                </a:cubicBezTo>
                <a:cubicBezTo>
                  <a:pt x="4081234" y="1484071"/>
                  <a:pt x="4053688" y="1491844"/>
                  <a:pt x="4024426" y="1491844"/>
                </a:cubicBezTo>
                <a:cubicBezTo>
                  <a:pt x="3971848" y="1491844"/>
                  <a:pt x="3934586" y="1468755"/>
                  <a:pt x="3912641" y="1422578"/>
                </a:cubicBezTo>
                <a:lnTo>
                  <a:pt x="3912641" y="1486357"/>
                </a:lnTo>
                <a:lnTo>
                  <a:pt x="3767252" y="1486357"/>
                </a:lnTo>
                <a:lnTo>
                  <a:pt x="3767252" y="1034415"/>
                </a:lnTo>
                <a:close/>
                <a:moveTo>
                  <a:pt x="5970803" y="952119"/>
                </a:moveTo>
                <a:cubicBezTo>
                  <a:pt x="5991834" y="952119"/>
                  <a:pt x="6010008" y="958977"/>
                  <a:pt x="6025324" y="972693"/>
                </a:cubicBezTo>
                <a:cubicBezTo>
                  <a:pt x="6040640" y="986409"/>
                  <a:pt x="6048298" y="1002640"/>
                  <a:pt x="6048298" y="1021385"/>
                </a:cubicBezTo>
                <a:cubicBezTo>
                  <a:pt x="6048298" y="1041502"/>
                  <a:pt x="6040526" y="1058189"/>
                  <a:pt x="6024981" y="1071448"/>
                </a:cubicBezTo>
                <a:cubicBezTo>
                  <a:pt x="6009437" y="1084707"/>
                  <a:pt x="5991377" y="1091336"/>
                  <a:pt x="5970803" y="1091336"/>
                </a:cubicBezTo>
                <a:cubicBezTo>
                  <a:pt x="5949315" y="1091336"/>
                  <a:pt x="5931141" y="1084593"/>
                  <a:pt x="5916282" y="1071105"/>
                </a:cubicBezTo>
                <a:cubicBezTo>
                  <a:pt x="5901423" y="1057618"/>
                  <a:pt x="5893994" y="1041044"/>
                  <a:pt x="5893994" y="1021385"/>
                </a:cubicBezTo>
                <a:cubicBezTo>
                  <a:pt x="5893994" y="1001725"/>
                  <a:pt x="5901766" y="985266"/>
                  <a:pt x="5917311" y="972007"/>
                </a:cubicBezTo>
                <a:cubicBezTo>
                  <a:pt x="5932855" y="958748"/>
                  <a:pt x="5950686" y="952119"/>
                  <a:pt x="5970803" y="952119"/>
                </a:cubicBezTo>
                <a:close/>
                <a:moveTo>
                  <a:pt x="4923053" y="952119"/>
                </a:moveTo>
                <a:cubicBezTo>
                  <a:pt x="4944084" y="952119"/>
                  <a:pt x="4962258" y="958977"/>
                  <a:pt x="4977574" y="972693"/>
                </a:cubicBezTo>
                <a:cubicBezTo>
                  <a:pt x="4992890" y="986409"/>
                  <a:pt x="5000548" y="1002640"/>
                  <a:pt x="5000548" y="1021385"/>
                </a:cubicBezTo>
                <a:cubicBezTo>
                  <a:pt x="5000548" y="1041502"/>
                  <a:pt x="4992776" y="1058189"/>
                  <a:pt x="4977231" y="1071448"/>
                </a:cubicBezTo>
                <a:cubicBezTo>
                  <a:pt x="4961687" y="1084707"/>
                  <a:pt x="4943627" y="1091336"/>
                  <a:pt x="4923053" y="1091336"/>
                </a:cubicBezTo>
                <a:cubicBezTo>
                  <a:pt x="4901565" y="1091336"/>
                  <a:pt x="4883391" y="1084593"/>
                  <a:pt x="4868532" y="1071105"/>
                </a:cubicBezTo>
                <a:cubicBezTo>
                  <a:pt x="4853673" y="1057618"/>
                  <a:pt x="4846244" y="1041044"/>
                  <a:pt x="4846244" y="1021385"/>
                </a:cubicBezTo>
                <a:cubicBezTo>
                  <a:pt x="4846244" y="1001725"/>
                  <a:pt x="4854016" y="985266"/>
                  <a:pt x="4869561" y="972007"/>
                </a:cubicBezTo>
                <a:cubicBezTo>
                  <a:pt x="4885106" y="958748"/>
                  <a:pt x="4902937" y="952119"/>
                  <a:pt x="4923053" y="952119"/>
                </a:cubicBezTo>
                <a:close/>
                <a:moveTo>
                  <a:pt x="6423660" y="906856"/>
                </a:moveTo>
                <a:cubicBezTo>
                  <a:pt x="6455206" y="906856"/>
                  <a:pt x="6478295" y="912343"/>
                  <a:pt x="6492926" y="923315"/>
                </a:cubicBezTo>
                <a:cubicBezTo>
                  <a:pt x="6507556" y="934288"/>
                  <a:pt x="6514871" y="949376"/>
                  <a:pt x="6514871" y="968578"/>
                </a:cubicBezTo>
                <a:cubicBezTo>
                  <a:pt x="6514871" y="982751"/>
                  <a:pt x="6512242" y="994067"/>
                  <a:pt x="6506984" y="1002525"/>
                </a:cubicBezTo>
                <a:cubicBezTo>
                  <a:pt x="6501726" y="1010983"/>
                  <a:pt x="6494297" y="1019785"/>
                  <a:pt x="6484696" y="1028929"/>
                </a:cubicBezTo>
                <a:cubicBezTo>
                  <a:pt x="6476009" y="1037158"/>
                  <a:pt x="6469722" y="1044245"/>
                  <a:pt x="6465836" y="1050188"/>
                </a:cubicBezTo>
                <a:cubicBezTo>
                  <a:pt x="6461950" y="1056132"/>
                  <a:pt x="6460007" y="1063676"/>
                  <a:pt x="6460007" y="1072820"/>
                </a:cubicBezTo>
                <a:lnTo>
                  <a:pt x="6460007" y="1084478"/>
                </a:lnTo>
                <a:lnTo>
                  <a:pt x="6376339" y="1084478"/>
                </a:lnTo>
                <a:cubicBezTo>
                  <a:pt x="6374968" y="1076706"/>
                  <a:pt x="6374282" y="1068705"/>
                  <a:pt x="6374282" y="1060475"/>
                </a:cubicBezTo>
                <a:cubicBezTo>
                  <a:pt x="6374282" y="1049960"/>
                  <a:pt x="6376568" y="1041502"/>
                  <a:pt x="6381140" y="1035101"/>
                </a:cubicBezTo>
                <a:cubicBezTo>
                  <a:pt x="6385712" y="1028700"/>
                  <a:pt x="6392341" y="1022071"/>
                  <a:pt x="6401028" y="1015213"/>
                </a:cubicBezTo>
                <a:cubicBezTo>
                  <a:pt x="6407886" y="1009269"/>
                  <a:pt x="6412915" y="1004125"/>
                  <a:pt x="6416116" y="999782"/>
                </a:cubicBezTo>
                <a:cubicBezTo>
                  <a:pt x="6419316" y="995439"/>
                  <a:pt x="6420916" y="990295"/>
                  <a:pt x="6420916" y="984352"/>
                </a:cubicBezTo>
                <a:cubicBezTo>
                  <a:pt x="6420916" y="979322"/>
                  <a:pt x="6418630" y="975208"/>
                  <a:pt x="6414058" y="972007"/>
                </a:cubicBezTo>
                <a:cubicBezTo>
                  <a:pt x="6409487" y="968807"/>
                  <a:pt x="6402400" y="967207"/>
                  <a:pt x="6392799" y="967207"/>
                </a:cubicBezTo>
                <a:cubicBezTo>
                  <a:pt x="6380454" y="967207"/>
                  <a:pt x="6364452" y="970636"/>
                  <a:pt x="6344793" y="977494"/>
                </a:cubicBezTo>
                <a:lnTo>
                  <a:pt x="6339306" y="920572"/>
                </a:lnTo>
                <a:cubicBezTo>
                  <a:pt x="6365367" y="911428"/>
                  <a:pt x="6393484" y="906856"/>
                  <a:pt x="6423660" y="906856"/>
                </a:cubicBezTo>
                <a:close/>
                <a:moveTo>
                  <a:pt x="4430191" y="877367"/>
                </a:moveTo>
                <a:lnTo>
                  <a:pt x="4631131" y="1017956"/>
                </a:lnTo>
                <a:lnTo>
                  <a:pt x="4589297" y="1091336"/>
                </a:lnTo>
                <a:lnTo>
                  <a:pt x="4360926" y="1000125"/>
                </a:lnTo>
                <a:close/>
                <a:moveTo>
                  <a:pt x="10255986" y="503377"/>
                </a:moveTo>
                <a:cubicBezTo>
                  <a:pt x="10237240" y="503377"/>
                  <a:pt x="10221239" y="510121"/>
                  <a:pt x="10207979" y="523608"/>
                </a:cubicBezTo>
                <a:cubicBezTo>
                  <a:pt x="10194721" y="537096"/>
                  <a:pt x="10188092" y="553212"/>
                  <a:pt x="10188092" y="571957"/>
                </a:cubicBezTo>
                <a:cubicBezTo>
                  <a:pt x="10188092" y="590702"/>
                  <a:pt x="10194721" y="606819"/>
                  <a:pt x="10207979" y="620306"/>
                </a:cubicBezTo>
                <a:cubicBezTo>
                  <a:pt x="10221239" y="633794"/>
                  <a:pt x="10237240" y="640537"/>
                  <a:pt x="10255986" y="640537"/>
                </a:cubicBezTo>
                <a:cubicBezTo>
                  <a:pt x="10274274" y="640537"/>
                  <a:pt x="10290048" y="634022"/>
                  <a:pt x="10303306" y="620992"/>
                </a:cubicBezTo>
                <a:cubicBezTo>
                  <a:pt x="10316566" y="607962"/>
                  <a:pt x="10323651" y="592531"/>
                  <a:pt x="10324567" y="574700"/>
                </a:cubicBezTo>
                <a:lnTo>
                  <a:pt x="10324567" y="569214"/>
                </a:lnTo>
                <a:cubicBezTo>
                  <a:pt x="10323651" y="551840"/>
                  <a:pt x="10316451" y="536524"/>
                  <a:pt x="10302963" y="523265"/>
                </a:cubicBezTo>
                <a:cubicBezTo>
                  <a:pt x="10289477" y="510007"/>
                  <a:pt x="10273817" y="503377"/>
                  <a:pt x="10255986" y="503377"/>
                </a:cubicBezTo>
                <a:close/>
                <a:moveTo>
                  <a:pt x="8989161" y="503377"/>
                </a:moveTo>
                <a:cubicBezTo>
                  <a:pt x="8970416" y="503377"/>
                  <a:pt x="8954414" y="510121"/>
                  <a:pt x="8941155" y="523608"/>
                </a:cubicBezTo>
                <a:cubicBezTo>
                  <a:pt x="8927896" y="537096"/>
                  <a:pt x="8921267" y="553212"/>
                  <a:pt x="8921267" y="571957"/>
                </a:cubicBezTo>
                <a:cubicBezTo>
                  <a:pt x="8921267" y="590702"/>
                  <a:pt x="8927896" y="606819"/>
                  <a:pt x="8941155" y="620306"/>
                </a:cubicBezTo>
                <a:cubicBezTo>
                  <a:pt x="8954414" y="633794"/>
                  <a:pt x="8970416" y="640537"/>
                  <a:pt x="8989161" y="640537"/>
                </a:cubicBezTo>
                <a:cubicBezTo>
                  <a:pt x="9007449" y="640537"/>
                  <a:pt x="9023222" y="634022"/>
                  <a:pt x="9036481" y="620992"/>
                </a:cubicBezTo>
                <a:cubicBezTo>
                  <a:pt x="9049740" y="607962"/>
                  <a:pt x="9056826" y="592531"/>
                  <a:pt x="9057741" y="574700"/>
                </a:cubicBezTo>
                <a:lnTo>
                  <a:pt x="9057741" y="569214"/>
                </a:lnTo>
                <a:cubicBezTo>
                  <a:pt x="9056826" y="551840"/>
                  <a:pt x="9049626" y="536524"/>
                  <a:pt x="9036138" y="523265"/>
                </a:cubicBezTo>
                <a:cubicBezTo>
                  <a:pt x="9022651" y="510007"/>
                  <a:pt x="9006992" y="503377"/>
                  <a:pt x="8989161" y="503377"/>
                </a:cubicBezTo>
                <a:close/>
                <a:moveTo>
                  <a:pt x="7914893" y="503377"/>
                </a:moveTo>
                <a:cubicBezTo>
                  <a:pt x="7895691" y="503377"/>
                  <a:pt x="7879345" y="510121"/>
                  <a:pt x="7865858" y="523608"/>
                </a:cubicBezTo>
                <a:cubicBezTo>
                  <a:pt x="7852371" y="537096"/>
                  <a:pt x="7845628" y="553212"/>
                  <a:pt x="7845628" y="571957"/>
                </a:cubicBezTo>
                <a:cubicBezTo>
                  <a:pt x="7845628" y="591160"/>
                  <a:pt x="7852485" y="607390"/>
                  <a:pt x="7866201" y="620649"/>
                </a:cubicBezTo>
                <a:cubicBezTo>
                  <a:pt x="7879917" y="633908"/>
                  <a:pt x="7896148" y="640537"/>
                  <a:pt x="7914893" y="640537"/>
                </a:cubicBezTo>
                <a:cubicBezTo>
                  <a:pt x="7933181" y="640537"/>
                  <a:pt x="7948841" y="634022"/>
                  <a:pt x="7961871" y="620992"/>
                </a:cubicBezTo>
                <a:cubicBezTo>
                  <a:pt x="7974901" y="607962"/>
                  <a:pt x="7981873" y="592531"/>
                  <a:pt x="7982787" y="574700"/>
                </a:cubicBezTo>
                <a:lnTo>
                  <a:pt x="7982787" y="569214"/>
                </a:lnTo>
                <a:cubicBezTo>
                  <a:pt x="7981873" y="550926"/>
                  <a:pt x="7974672" y="535381"/>
                  <a:pt x="7961185" y="522580"/>
                </a:cubicBezTo>
                <a:cubicBezTo>
                  <a:pt x="7947697" y="509778"/>
                  <a:pt x="7932267" y="503377"/>
                  <a:pt x="7914893" y="503377"/>
                </a:cubicBezTo>
                <a:close/>
                <a:moveTo>
                  <a:pt x="6857619" y="503377"/>
                </a:moveTo>
                <a:cubicBezTo>
                  <a:pt x="6838416" y="503377"/>
                  <a:pt x="6822071" y="510121"/>
                  <a:pt x="6808584" y="523608"/>
                </a:cubicBezTo>
                <a:cubicBezTo>
                  <a:pt x="6795096" y="537096"/>
                  <a:pt x="6788352" y="553212"/>
                  <a:pt x="6788352" y="571957"/>
                </a:cubicBezTo>
                <a:cubicBezTo>
                  <a:pt x="6788352" y="591160"/>
                  <a:pt x="6795211" y="607390"/>
                  <a:pt x="6808927" y="620649"/>
                </a:cubicBezTo>
                <a:cubicBezTo>
                  <a:pt x="6822643" y="633908"/>
                  <a:pt x="6838873" y="640537"/>
                  <a:pt x="6857619" y="640537"/>
                </a:cubicBezTo>
                <a:cubicBezTo>
                  <a:pt x="6875906" y="640537"/>
                  <a:pt x="6891565" y="634022"/>
                  <a:pt x="6904595" y="620992"/>
                </a:cubicBezTo>
                <a:cubicBezTo>
                  <a:pt x="6917626" y="607962"/>
                  <a:pt x="6924598" y="592531"/>
                  <a:pt x="6925513" y="574700"/>
                </a:cubicBezTo>
                <a:lnTo>
                  <a:pt x="6925513" y="569214"/>
                </a:lnTo>
                <a:cubicBezTo>
                  <a:pt x="6924598" y="550926"/>
                  <a:pt x="6917397" y="535381"/>
                  <a:pt x="6903910" y="522580"/>
                </a:cubicBezTo>
                <a:cubicBezTo>
                  <a:pt x="6890422" y="509778"/>
                  <a:pt x="6874992" y="503377"/>
                  <a:pt x="6857619" y="503377"/>
                </a:cubicBezTo>
                <a:close/>
                <a:moveTo>
                  <a:pt x="6314008" y="503377"/>
                </a:moveTo>
                <a:cubicBezTo>
                  <a:pt x="6294805" y="503377"/>
                  <a:pt x="6278689" y="510121"/>
                  <a:pt x="6265658" y="523608"/>
                </a:cubicBezTo>
                <a:cubicBezTo>
                  <a:pt x="6252628" y="537096"/>
                  <a:pt x="6246113" y="553212"/>
                  <a:pt x="6246113" y="571957"/>
                </a:cubicBezTo>
                <a:cubicBezTo>
                  <a:pt x="6246113" y="591160"/>
                  <a:pt x="6252857" y="607390"/>
                  <a:pt x="6266344" y="620649"/>
                </a:cubicBezTo>
                <a:cubicBezTo>
                  <a:pt x="6279832" y="633908"/>
                  <a:pt x="6295720" y="640537"/>
                  <a:pt x="6314008" y="640537"/>
                </a:cubicBezTo>
                <a:cubicBezTo>
                  <a:pt x="6333210" y="640537"/>
                  <a:pt x="6349326" y="633679"/>
                  <a:pt x="6362356" y="619963"/>
                </a:cubicBezTo>
                <a:cubicBezTo>
                  <a:pt x="6375386" y="606247"/>
                  <a:pt x="6381902" y="590245"/>
                  <a:pt x="6381902" y="571957"/>
                </a:cubicBezTo>
                <a:lnTo>
                  <a:pt x="6381902" y="569214"/>
                </a:lnTo>
                <a:cubicBezTo>
                  <a:pt x="6381902" y="551383"/>
                  <a:pt x="6375043" y="535953"/>
                  <a:pt x="6361327" y="522923"/>
                </a:cubicBezTo>
                <a:cubicBezTo>
                  <a:pt x="6347611" y="509892"/>
                  <a:pt x="6331838" y="503377"/>
                  <a:pt x="6314008" y="503377"/>
                </a:cubicBezTo>
                <a:close/>
                <a:moveTo>
                  <a:pt x="3800095" y="503377"/>
                </a:moveTo>
                <a:cubicBezTo>
                  <a:pt x="3780891" y="503377"/>
                  <a:pt x="3764547" y="510121"/>
                  <a:pt x="3751060" y="523608"/>
                </a:cubicBezTo>
                <a:cubicBezTo>
                  <a:pt x="3737572" y="537096"/>
                  <a:pt x="3730829" y="553212"/>
                  <a:pt x="3730829" y="571957"/>
                </a:cubicBezTo>
                <a:cubicBezTo>
                  <a:pt x="3730829" y="591160"/>
                  <a:pt x="3737686" y="607390"/>
                  <a:pt x="3751403" y="620649"/>
                </a:cubicBezTo>
                <a:cubicBezTo>
                  <a:pt x="3765119" y="633908"/>
                  <a:pt x="3781349" y="640537"/>
                  <a:pt x="3800095" y="640537"/>
                </a:cubicBezTo>
                <a:cubicBezTo>
                  <a:pt x="3818382" y="640537"/>
                  <a:pt x="3834042" y="634022"/>
                  <a:pt x="3847072" y="620992"/>
                </a:cubicBezTo>
                <a:cubicBezTo>
                  <a:pt x="3860102" y="607962"/>
                  <a:pt x="3867074" y="592531"/>
                  <a:pt x="3867988" y="574700"/>
                </a:cubicBezTo>
                <a:lnTo>
                  <a:pt x="3867988" y="569214"/>
                </a:lnTo>
                <a:cubicBezTo>
                  <a:pt x="3867074" y="550926"/>
                  <a:pt x="3859873" y="535381"/>
                  <a:pt x="3846386" y="522580"/>
                </a:cubicBezTo>
                <a:cubicBezTo>
                  <a:pt x="3832898" y="509778"/>
                  <a:pt x="3817468" y="503377"/>
                  <a:pt x="3800095" y="503377"/>
                </a:cubicBezTo>
                <a:close/>
                <a:moveTo>
                  <a:pt x="685419" y="503377"/>
                </a:moveTo>
                <a:cubicBezTo>
                  <a:pt x="666217" y="503377"/>
                  <a:pt x="649872" y="510121"/>
                  <a:pt x="636384" y="523608"/>
                </a:cubicBezTo>
                <a:cubicBezTo>
                  <a:pt x="622897" y="537096"/>
                  <a:pt x="616153" y="553212"/>
                  <a:pt x="616153" y="571957"/>
                </a:cubicBezTo>
                <a:cubicBezTo>
                  <a:pt x="616153" y="591160"/>
                  <a:pt x="623011" y="607390"/>
                  <a:pt x="636727" y="620649"/>
                </a:cubicBezTo>
                <a:cubicBezTo>
                  <a:pt x="650443" y="633908"/>
                  <a:pt x="666674" y="640537"/>
                  <a:pt x="685419" y="640537"/>
                </a:cubicBezTo>
                <a:cubicBezTo>
                  <a:pt x="703707" y="640537"/>
                  <a:pt x="719366" y="634022"/>
                  <a:pt x="732396" y="620992"/>
                </a:cubicBezTo>
                <a:cubicBezTo>
                  <a:pt x="745427" y="607962"/>
                  <a:pt x="752399" y="592531"/>
                  <a:pt x="753313" y="574700"/>
                </a:cubicBezTo>
                <a:lnTo>
                  <a:pt x="753313" y="569214"/>
                </a:lnTo>
                <a:cubicBezTo>
                  <a:pt x="752399" y="550926"/>
                  <a:pt x="745198" y="535381"/>
                  <a:pt x="731710" y="522580"/>
                </a:cubicBezTo>
                <a:cubicBezTo>
                  <a:pt x="718223" y="509778"/>
                  <a:pt x="702792" y="503377"/>
                  <a:pt x="685419" y="503377"/>
                </a:cubicBezTo>
                <a:close/>
                <a:moveTo>
                  <a:pt x="2175968" y="496519"/>
                </a:moveTo>
                <a:cubicBezTo>
                  <a:pt x="2158594" y="496519"/>
                  <a:pt x="2143506" y="503034"/>
                  <a:pt x="2130704" y="516065"/>
                </a:cubicBezTo>
                <a:cubicBezTo>
                  <a:pt x="2117903" y="529095"/>
                  <a:pt x="2111502" y="547497"/>
                  <a:pt x="2111502" y="571271"/>
                </a:cubicBezTo>
                <a:cubicBezTo>
                  <a:pt x="2111502" y="595046"/>
                  <a:pt x="2117903" y="613448"/>
                  <a:pt x="2130704" y="626478"/>
                </a:cubicBezTo>
                <a:cubicBezTo>
                  <a:pt x="2143506" y="639508"/>
                  <a:pt x="2158594" y="646024"/>
                  <a:pt x="2175968" y="646024"/>
                </a:cubicBezTo>
                <a:cubicBezTo>
                  <a:pt x="2193341" y="646024"/>
                  <a:pt x="2208429" y="639508"/>
                  <a:pt x="2221230" y="626478"/>
                </a:cubicBezTo>
                <a:cubicBezTo>
                  <a:pt x="2234032" y="613448"/>
                  <a:pt x="2240433" y="595046"/>
                  <a:pt x="2240433" y="571271"/>
                </a:cubicBezTo>
                <a:cubicBezTo>
                  <a:pt x="2240433" y="547497"/>
                  <a:pt x="2234032" y="529095"/>
                  <a:pt x="2221230" y="516065"/>
                </a:cubicBezTo>
                <a:cubicBezTo>
                  <a:pt x="2208429" y="503034"/>
                  <a:pt x="2193341" y="496519"/>
                  <a:pt x="2175968" y="496519"/>
                </a:cubicBezTo>
                <a:close/>
                <a:moveTo>
                  <a:pt x="11311052" y="478003"/>
                </a:moveTo>
                <a:cubicBezTo>
                  <a:pt x="11294592" y="478003"/>
                  <a:pt x="11281563" y="484175"/>
                  <a:pt x="11271961" y="496519"/>
                </a:cubicBezTo>
                <a:cubicBezTo>
                  <a:pt x="11262360" y="508864"/>
                  <a:pt x="11257331" y="524866"/>
                  <a:pt x="11256874" y="544525"/>
                </a:cubicBezTo>
                <a:lnTo>
                  <a:pt x="11363173" y="521208"/>
                </a:lnTo>
                <a:cubicBezTo>
                  <a:pt x="11355857" y="492404"/>
                  <a:pt x="11338484" y="478003"/>
                  <a:pt x="11311052" y="478003"/>
                </a:cubicBezTo>
                <a:close/>
                <a:moveTo>
                  <a:pt x="4891201" y="478003"/>
                </a:moveTo>
                <a:cubicBezTo>
                  <a:pt x="4874742" y="478003"/>
                  <a:pt x="4861712" y="484175"/>
                  <a:pt x="4852111" y="496519"/>
                </a:cubicBezTo>
                <a:cubicBezTo>
                  <a:pt x="4842510" y="508864"/>
                  <a:pt x="4837481" y="524866"/>
                  <a:pt x="4837024" y="544525"/>
                </a:cubicBezTo>
                <a:lnTo>
                  <a:pt x="4943322" y="521208"/>
                </a:lnTo>
                <a:cubicBezTo>
                  <a:pt x="4936007" y="492404"/>
                  <a:pt x="4918633" y="478003"/>
                  <a:pt x="4891201" y="478003"/>
                </a:cubicBezTo>
                <a:close/>
                <a:moveTo>
                  <a:pt x="11311052" y="395021"/>
                </a:moveTo>
                <a:cubicBezTo>
                  <a:pt x="11344883" y="395021"/>
                  <a:pt x="11373802" y="402450"/>
                  <a:pt x="11397806" y="417309"/>
                </a:cubicBezTo>
                <a:cubicBezTo>
                  <a:pt x="11421809" y="432168"/>
                  <a:pt x="11439753" y="452285"/>
                  <a:pt x="11451641" y="477660"/>
                </a:cubicBezTo>
                <a:cubicBezTo>
                  <a:pt x="11463527" y="503034"/>
                  <a:pt x="11469471" y="531495"/>
                  <a:pt x="11469471" y="563042"/>
                </a:cubicBezTo>
                <a:cubicBezTo>
                  <a:pt x="11469471" y="571271"/>
                  <a:pt x="11469013" y="577215"/>
                  <a:pt x="11468100" y="580873"/>
                </a:cubicBezTo>
                <a:lnTo>
                  <a:pt x="11262360" y="607619"/>
                </a:lnTo>
                <a:cubicBezTo>
                  <a:pt x="11267846" y="623621"/>
                  <a:pt x="11276762" y="635165"/>
                  <a:pt x="11289106" y="642252"/>
                </a:cubicBezTo>
                <a:cubicBezTo>
                  <a:pt x="11301451" y="649338"/>
                  <a:pt x="11317680" y="652882"/>
                  <a:pt x="11337798" y="652882"/>
                </a:cubicBezTo>
                <a:cubicBezTo>
                  <a:pt x="11368887" y="652882"/>
                  <a:pt x="11402491" y="644881"/>
                  <a:pt x="11438610" y="628879"/>
                </a:cubicBezTo>
                <a:lnTo>
                  <a:pt x="11455756" y="720776"/>
                </a:lnTo>
                <a:cubicBezTo>
                  <a:pt x="11413236" y="739521"/>
                  <a:pt x="11366602" y="748894"/>
                  <a:pt x="11315853" y="748894"/>
                </a:cubicBezTo>
                <a:cubicBezTo>
                  <a:pt x="11277905" y="748894"/>
                  <a:pt x="11244186" y="741236"/>
                  <a:pt x="11214697" y="725919"/>
                </a:cubicBezTo>
                <a:cubicBezTo>
                  <a:pt x="11185207" y="710603"/>
                  <a:pt x="11162233" y="689572"/>
                  <a:pt x="11145775" y="662826"/>
                </a:cubicBezTo>
                <a:cubicBezTo>
                  <a:pt x="11129315" y="636079"/>
                  <a:pt x="11121085" y="605790"/>
                  <a:pt x="11121085" y="571957"/>
                </a:cubicBezTo>
                <a:cubicBezTo>
                  <a:pt x="11121085" y="537210"/>
                  <a:pt x="11129543" y="506349"/>
                  <a:pt x="11146459" y="479374"/>
                </a:cubicBezTo>
                <a:cubicBezTo>
                  <a:pt x="11163376" y="452399"/>
                  <a:pt x="11186236" y="431597"/>
                  <a:pt x="11215040" y="416966"/>
                </a:cubicBezTo>
                <a:cubicBezTo>
                  <a:pt x="11243843" y="402336"/>
                  <a:pt x="11275847" y="395021"/>
                  <a:pt x="11311052" y="395021"/>
                </a:cubicBezTo>
                <a:close/>
                <a:moveTo>
                  <a:pt x="10210723" y="395021"/>
                </a:moveTo>
                <a:cubicBezTo>
                  <a:pt x="10238612" y="395021"/>
                  <a:pt x="10262959" y="402222"/>
                  <a:pt x="10283761" y="416623"/>
                </a:cubicBezTo>
                <a:cubicBezTo>
                  <a:pt x="10304564" y="431025"/>
                  <a:pt x="10318166" y="450342"/>
                  <a:pt x="10324567" y="474574"/>
                </a:cubicBezTo>
                <a:lnTo>
                  <a:pt x="10324567" y="395021"/>
                </a:lnTo>
                <a:lnTo>
                  <a:pt x="10469269" y="395021"/>
                </a:lnTo>
                <a:lnTo>
                  <a:pt x="10469269" y="656311"/>
                </a:lnTo>
                <a:cubicBezTo>
                  <a:pt x="10469269" y="736321"/>
                  <a:pt x="10451096" y="797014"/>
                  <a:pt x="10414748" y="838390"/>
                </a:cubicBezTo>
                <a:cubicBezTo>
                  <a:pt x="10378402" y="879767"/>
                  <a:pt x="10325480" y="900455"/>
                  <a:pt x="10255986" y="900455"/>
                </a:cubicBezTo>
                <a:cubicBezTo>
                  <a:pt x="10230841" y="900455"/>
                  <a:pt x="10206838" y="897941"/>
                  <a:pt x="10183977" y="892912"/>
                </a:cubicBezTo>
                <a:lnTo>
                  <a:pt x="10194950" y="791413"/>
                </a:lnTo>
                <a:cubicBezTo>
                  <a:pt x="10212780" y="794156"/>
                  <a:pt x="10229240" y="795528"/>
                  <a:pt x="10244327" y="795528"/>
                </a:cubicBezTo>
                <a:cubicBezTo>
                  <a:pt x="10272674" y="795528"/>
                  <a:pt x="10294163" y="787184"/>
                  <a:pt x="10308793" y="770496"/>
                </a:cubicBezTo>
                <a:cubicBezTo>
                  <a:pt x="10323424" y="753808"/>
                  <a:pt x="10332110" y="725805"/>
                  <a:pt x="10334853" y="686486"/>
                </a:cubicBezTo>
                <a:cubicBezTo>
                  <a:pt x="10307878" y="724433"/>
                  <a:pt x="10266731" y="743407"/>
                  <a:pt x="10211409" y="743407"/>
                </a:cubicBezTo>
                <a:cubicBezTo>
                  <a:pt x="10181233" y="743407"/>
                  <a:pt x="10153458" y="735635"/>
                  <a:pt x="10128084" y="720090"/>
                </a:cubicBezTo>
                <a:cubicBezTo>
                  <a:pt x="10102709" y="704545"/>
                  <a:pt x="10082593" y="683514"/>
                  <a:pt x="10067733" y="656996"/>
                </a:cubicBezTo>
                <a:cubicBezTo>
                  <a:pt x="10052875" y="630479"/>
                  <a:pt x="10045445" y="601447"/>
                  <a:pt x="10045445" y="569900"/>
                </a:cubicBezTo>
                <a:cubicBezTo>
                  <a:pt x="10045445" y="537896"/>
                  <a:pt x="10052761" y="508521"/>
                  <a:pt x="10067392" y="481774"/>
                </a:cubicBezTo>
                <a:cubicBezTo>
                  <a:pt x="10082022" y="455028"/>
                  <a:pt x="10102024" y="433883"/>
                  <a:pt x="10127398" y="418338"/>
                </a:cubicBezTo>
                <a:cubicBezTo>
                  <a:pt x="10152774" y="402793"/>
                  <a:pt x="10180547" y="395021"/>
                  <a:pt x="10210723" y="395021"/>
                </a:cubicBezTo>
                <a:close/>
                <a:moveTo>
                  <a:pt x="9792537" y="395021"/>
                </a:moveTo>
                <a:cubicBezTo>
                  <a:pt x="9836429" y="395021"/>
                  <a:pt x="9870834" y="410680"/>
                  <a:pt x="9895751" y="441998"/>
                </a:cubicBezTo>
                <a:cubicBezTo>
                  <a:pt x="9920668" y="473316"/>
                  <a:pt x="9933126" y="516636"/>
                  <a:pt x="9933126" y="571957"/>
                </a:cubicBezTo>
                <a:lnTo>
                  <a:pt x="9933126" y="743407"/>
                </a:lnTo>
                <a:lnTo>
                  <a:pt x="9789109" y="743407"/>
                </a:lnTo>
                <a:lnTo>
                  <a:pt x="9789109" y="557555"/>
                </a:lnTo>
                <a:cubicBezTo>
                  <a:pt x="9789109" y="537896"/>
                  <a:pt x="9784880" y="522808"/>
                  <a:pt x="9776422" y="512293"/>
                </a:cubicBezTo>
                <a:cubicBezTo>
                  <a:pt x="9767963" y="501777"/>
                  <a:pt x="9756191" y="496519"/>
                  <a:pt x="9741103" y="496519"/>
                </a:cubicBezTo>
                <a:cubicBezTo>
                  <a:pt x="9730130" y="496519"/>
                  <a:pt x="9719385" y="500062"/>
                  <a:pt x="9708870" y="507149"/>
                </a:cubicBezTo>
                <a:cubicBezTo>
                  <a:pt x="9698355" y="514236"/>
                  <a:pt x="9689782" y="524408"/>
                  <a:pt x="9683152" y="537667"/>
                </a:cubicBezTo>
                <a:cubicBezTo>
                  <a:pt x="9676522" y="550926"/>
                  <a:pt x="9673209" y="566014"/>
                  <a:pt x="9673209" y="582930"/>
                </a:cubicBezTo>
                <a:lnTo>
                  <a:pt x="9673209" y="743407"/>
                </a:lnTo>
                <a:lnTo>
                  <a:pt x="9528505" y="743407"/>
                </a:lnTo>
                <a:lnTo>
                  <a:pt x="9528505" y="404622"/>
                </a:lnTo>
                <a:lnTo>
                  <a:pt x="9666351" y="404622"/>
                </a:lnTo>
                <a:lnTo>
                  <a:pt x="9666351" y="474574"/>
                </a:lnTo>
                <a:cubicBezTo>
                  <a:pt x="9692868" y="421538"/>
                  <a:pt x="9734930" y="395021"/>
                  <a:pt x="9792537" y="395021"/>
                </a:cubicBezTo>
                <a:close/>
                <a:moveTo>
                  <a:pt x="8943898" y="395021"/>
                </a:moveTo>
                <a:cubicBezTo>
                  <a:pt x="8971787" y="395021"/>
                  <a:pt x="8996133" y="402222"/>
                  <a:pt x="9016936" y="416623"/>
                </a:cubicBezTo>
                <a:cubicBezTo>
                  <a:pt x="9037738" y="431025"/>
                  <a:pt x="9051340" y="450342"/>
                  <a:pt x="9057741" y="474574"/>
                </a:cubicBezTo>
                <a:lnTo>
                  <a:pt x="9057741" y="395021"/>
                </a:lnTo>
                <a:lnTo>
                  <a:pt x="9202444" y="395021"/>
                </a:lnTo>
                <a:lnTo>
                  <a:pt x="9202444" y="656311"/>
                </a:lnTo>
                <a:cubicBezTo>
                  <a:pt x="9202444" y="736321"/>
                  <a:pt x="9184271" y="797014"/>
                  <a:pt x="9147923" y="838390"/>
                </a:cubicBezTo>
                <a:cubicBezTo>
                  <a:pt x="9111577" y="879767"/>
                  <a:pt x="9058655" y="900455"/>
                  <a:pt x="8989161" y="900455"/>
                </a:cubicBezTo>
                <a:cubicBezTo>
                  <a:pt x="8964015" y="900455"/>
                  <a:pt x="8940012" y="897941"/>
                  <a:pt x="8917152" y="892912"/>
                </a:cubicBezTo>
                <a:lnTo>
                  <a:pt x="8928124" y="791413"/>
                </a:lnTo>
                <a:cubicBezTo>
                  <a:pt x="8945955" y="794156"/>
                  <a:pt x="8962415" y="795528"/>
                  <a:pt x="8977502" y="795528"/>
                </a:cubicBezTo>
                <a:cubicBezTo>
                  <a:pt x="9005848" y="795528"/>
                  <a:pt x="9027337" y="787184"/>
                  <a:pt x="9041967" y="770496"/>
                </a:cubicBezTo>
                <a:cubicBezTo>
                  <a:pt x="9056597" y="753808"/>
                  <a:pt x="9065285" y="725805"/>
                  <a:pt x="9068028" y="686486"/>
                </a:cubicBezTo>
                <a:cubicBezTo>
                  <a:pt x="9041053" y="724433"/>
                  <a:pt x="8999905" y="743407"/>
                  <a:pt x="8944584" y="743407"/>
                </a:cubicBezTo>
                <a:cubicBezTo>
                  <a:pt x="8914408" y="743407"/>
                  <a:pt x="8886634" y="735635"/>
                  <a:pt x="8861259" y="720090"/>
                </a:cubicBezTo>
                <a:cubicBezTo>
                  <a:pt x="8835885" y="704545"/>
                  <a:pt x="8815768" y="683514"/>
                  <a:pt x="8800909" y="656996"/>
                </a:cubicBezTo>
                <a:cubicBezTo>
                  <a:pt x="8786049" y="630479"/>
                  <a:pt x="8778620" y="601447"/>
                  <a:pt x="8778620" y="569900"/>
                </a:cubicBezTo>
                <a:cubicBezTo>
                  <a:pt x="8778620" y="537896"/>
                  <a:pt x="8785935" y="508521"/>
                  <a:pt x="8800566" y="481774"/>
                </a:cubicBezTo>
                <a:cubicBezTo>
                  <a:pt x="8815196" y="455028"/>
                  <a:pt x="8835199" y="433883"/>
                  <a:pt x="8860573" y="418338"/>
                </a:cubicBezTo>
                <a:cubicBezTo>
                  <a:pt x="8885948" y="402793"/>
                  <a:pt x="8913723" y="395021"/>
                  <a:pt x="8943898" y="395021"/>
                </a:cubicBezTo>
                <a:close/>
                <a:moveTo>
                  <a:pt x="8525712" y="395021"/>
                </a:moveTo>
                <a:cubicBezTo>
                  <a:pt x="8569603" y="395021"/>
                  <a:pt x="8604008" y="410680"/>
                  <a:pt x="8628925" y="441998"/>
                </a:cubicBezTo>
                <a:cubicBezTo>
                  <a:pt x="8653843" y="473316"/>
                  <a:pt x="8666301" y="516636"/>
                  <a:pt x="8666301" y="571957"/>
                </a:cubicBezTo>
                <a:lnTo>
                  <a:pt x="8666301" y="743407"/>
                </a:lnTo>
                <a:lnTo>
                  <a:pt x="8522283" y="743407"/>
                </a:lnTo>
                <a:lnTo>
                  <a:pt x="8522283" y="557555"/>
                </a:lnTo>
                <a:cubicBezTo>
                  <a:pt x="8522283" y="537896"/>
                  <a:pt x="8518054" y="522808"/>
                  <a:pt x="8509596" y="512293"/>
                </a:cubicBezTo>
                <a:cubicBezTo>
                  <a:pt x="8501138" y="501777"/>
                  <a:pt x="8489365" y="496519"/>
                  <a:pt x="8474277" y="496519"/>
                </a:cubicBezTo>
                <a:cubicBezTo>
                  <a:pt x="8463304" y="496519"/>
                  <a:pt x="8452560" y="500062"/>
                  <a:pt x="8442044" y="507149"/>
                </a:cubicBezTo>
                <a:cubicBezTo>
                  <a:pt x="8431529" y="514236"/>
                  <a:pt x="8422956" y="524408"/>
                  <a:pt x="8416327" y="537667"/>
                </a:cubicBezTo>
                <a:cubicBezTo>
                  <a:pt x="8409698" y="550926"/>
                  <a:pt x="8406383" y="566014"/>
                  <a:pt x="8406383" y="582930"/>
                </a:cubicBezTo>
                <a:lnTo>
                  <a:pt x="8406383" y="743407"/>
                </a:lnTo>
                <a:lnTo>
                  <a:pt x="8261679" y="743407"/>
                </a:lnTo>
                <a:lnTo>
                  <a:pt x="8261679" y="404622"/>
                </a:lnTo>
                <a:lnTo>
                  <a:pt x="8399525" y="404622"/>
                </a:lnTo>
                <a:lnTo>
                  <a:pt x="8399525" y="474574"/>
                </a:lnTo>
                <a:cubicBezTo>
                  <a:pt x="8426043" y="421538"/>
                  <a:pt x="8468105" y="395021"/>
                  <a:pt x="8525712" y="395021"/>
                </a:cubicBezTo>
                <a:close/>
                <a:moveTo>
                  <a:pt x="7870316" y="395021"/>
                </a:moveTo>
                <a:cubicBezTo>
                  <a:pt x="7894090" y="395021"/>
                  <a:pt x="7916150" y="401650"/>
                  <a:pt x="7936496" y="414909"/>
                </a:cubicBezTo>
                <a:cubicBezTo>
                  <a:pt x="7956841" y="428168"/>
                  <a:pt x="7972271" y="448056"/>
                  <a:pt x="7982787" y="474574"/>
                </a:cubicBezTo>
                <a:lnTo>
                  <a:pt x="7982787" y="395021"/>
                </a:lnTo>
                <a:lnTo>
                  <a:pt x="8126805" y="395021"/>
                </a:lnTo>
                <a:lnTo>
                  <a:pt x="8126805" y="743407"/>
                </a:lnTo>
                <a:lnTo>
                  <a:pt x="7982787" y="743407"/>
                </a:lnTo>
                <a:lnTo>
                  <a:pt x="7982787" y="679628"/>
                </a:lnTo>
                <a:cubicBezTo>
                  <a:pt x="7959927" y="725805"/>
                  <a:pt x="7922437" y="748894"/>
                  <a:pt x="7870316" y="748894"/>
                </a:cubicBezTo>
                <a:cubicBezTo>
                  <a:pt x="7840598" y="748894"/>
                  <a:pt x="7812823" y="741007"/>
                  <a:pt x="7786992" y="725233"/>
                </a:cubicBezTo>
                <a:cubicBezTo>
                  <a:pt x="7761160" y="709460"/>
                  <a:pt x="7740471" y="687972"/>
                  <a:pt x="7724927" y="660768"/>
                </a:cubicBezTo>
                <a:cubicBezTo>
                  <a:pt x="7709382" y="633565"/>
                  <a:pt x="7701609" y="603275"/>
                  <a:pt x="7701609" y="569900"/>
                </a:cubicBezTo>
                <a:cubicBezTo>
                  <a:pt x="7701609" y="536981"/>
                  <a:pt x="7709382" y="507149"/>
                  <a:pt x="7724927" y="480403"/>
                </a:cubicBezTo>
                <a:cubicBezTo>
                  <a:pt x="7740471" y="453657"/>
                  <a:pt x="7761274" y="432740"/>
                  <a:pt x="7787334" y="417652"/>
                </a:cubicBezTo>
                <a:cubicBezTo>
                  <a:pt x="7813395" y="402565"/>
                  <a:pt x="7841055" y="395021"/>
                  <a:pt x="7870316" y="395021"/>
                </a:cubicBezTo>
                <a:close/>
                <a:moveTo>
                  <a:pt x="6813041" y="395021"/>
                </a:moveTo>
                <a:cubicBezTo>
                  <a:pt x="6836816" y="395021"/>
                  <a:pt x="6858875" y="401650"/>
                  <a:pt x="6879221" y="414909"/>
                </a:cubicBezTo>
                <a:cubicBezTo>
                  <a:pt x="6899567" y="428168"/>
                  <a:pt x="6914997" y="448056"/>
                  <a:pt x="6925513" y="474574"/>
                </a:cubicBezTo>
                <a:lnTo>
                  <a:pt x="6925513" y="395021"/>
                </a:lnTo>
                <a:lnTo>
                  <a:pt x="7069531" y="395021"/>
                </a:lnTo>
                <a:lnTo>
                  <a:pt x="7069531" y="743407"/>
                </a:lnTo>
                <a:lnTo>
                  <a:pt x="6925513" y="743407"/>
                </a:lnTo>
                <a:lnTo>
                  <a:pt x="6925513" y="679628"/>
                </a:lnTo>
                <a:cubicBezTo>
                  <a:pt x="6902653" y="725805"/>
                  <a:pt x="6865162" y="748894"/>
                  <a:pt x="6813041" y="748894"/>
                </a:cubicBezTo>
                <a:cubicBezTo>
                  <a:pt x="6783324" y="748894"/>
                  <a:pt x="6755549" y="741007"/>
                  <a:pt x="6729716" y="725233"/>
                </a:cubicBezTo>
                <a:cubicBezTo>
                  <a:pt x="6703884" y="709460"/>
                  <a:pt x="6683197" y="687972"/>
                  <a:pt x="6667652" y="660768"/>
                </a:cubicBezTo>
                <a:cubicBezTo>
                  <a:pt x="6652107" y="633565"/>
                  <a:pt x="6644334" y="603275"/>
                  <a:pt x="6644334" y="569900"/>
                </a:cubicBezTo>
                <a:cubicBezTo>
                  <a:pt x="6644334" y="536981"/>
                  <a:pt x="6652107" y="507149"/>
                  <a:pt x="6667652" y="480403"/>
                </a:cubicBezTo>
                <a:cubicBezTo>
                  <a:pt x="6683197" y="453657"/>
                  <a:pt x="6703999" y="432740"/>
                  <a:pt x="6730059" y="417652"/>
                </a:cubicBezTo>
                <a:cubicBezTo>
                  <a:pt x="6756120" y="402565"/>
                  <a:pt x="6783780" y="395021"/>
                  <a:pt x="6813041" y="395021"/>
                </a:cubicBezTo>
                <a:close/>
                <a:moveTo>
                  <a:pt x="5428030" y="395021"/>
                </a:moveTo>
                <a:cubicBezTo>
                  <a:pt x="5455005" y="395021"/>
                  <a:pt x="5478436" y="401765"/>
                  <a:pt x="5498325" y="415252"/>
                </a:cubicBezTo>
                <a:cubicBezTo>
                  <a:pt x="5518212" y="428739"/>
                  <a:pt x="5533186" y="446913"/>
                  <a:pt x="5543245" y="469773"/>
                </a:cubicBezTo>
                <a:cubicBezTo>
                  <a:pt x="5572506" y="419938"/>
                  <a:pt x="5615025" y="395021"/>
                  <a:pt x="5670803" y="395021"/>
                </a:cubicBezTo>
                <a:cubicBezTo>
                  <a:pt x="5697322" y="395021"/>
                  <a:pt x="5720524" y="402107"/>
                  <a:pt x="5740412" y="416281"/>
                </a:cubicBezTo>
                <a:cubicBezTo>
                  <a:pt x="5760300" y="430454"/>
                  <a:pt x="5775730" y="450914"/>
                  <a:pt x="5786704" y="477660"/>
                </a:cubicBezTo>
                <a:cubicBezTo>
                  <a:pt x="5797676" y="504406"/>
                  <a:pt x="5803163" y="535838"/>
                  <a:pt x="5803163" y="571957"/>
                </a:cubicBezTo>
                <a:lnTo>
                  <a:pt x="5803163" y="743407"/>
                </a:lnTo>
                <a:lnTo>
                  <a:pt x="5658459" y="743407"/>
                </a:lnTo>
                <a:lnTo>
                  <a:pt x="5658459" y="571957"/>
                </a:lnTo>
                <a:cubicBezTo>
                  <a:pt x="5658459" y="548640"/>
                  <a:pt x="5654459" y="531038"/>
                  <a:pt x="5646458" y="519151"/>
                </a:cubicBezTo>
                <a:cubicBezTo>
                  <a:pt x="5638457" y="507263"/>
                  <a:pt x="5627369" y="501320"/>
                  <a:pt x="5613196" y="501320"/>
                </a:cubicBezTo>
                <a:cubicBezTo>
                  <a:pt x="5597652" y="501320"/>
                  <a:pt x="5584278" y="507949"/>
                  <a:pt x="5573077" y="521208"/>
                </a:cubicBezTo>
                <a:cubicBezTo>
                  <a:pt x="5561876" y="534467"/>
                  <a:pt x="5556275" y="550469"/>
                  <a:pt x="5556275" y="569214"/>
                </a:cubicBezTo>
                <a:lnTo>
                  <a:pt x="5556275" y="743407"/>
                </a:lnTo>
                <a:lnTo>
                  <a:pt x="5412943" y="743407"/>
                </a:lnTo>
                <a:lnTo>
                  <a:pt x="5412943" y="571957"/>
                </a:lnTo>
                <a:cubicBezTo>
                  <a:pt x="5412943" y="548640"/>
                  <a:pt x="5408943" y="531038"/>
                  <a:pt x="5400941" y="519151"/>
                </a:cubicBezTo>
                <a:cubicBezTo>
                  <a:pt x="5392940" y="507263"/>
                  <a:pt x="5381625" y="501320"/>
                  <a:pt x="5366994" y="501320"/>
                </a:cubicBezTo>
                <a:cubicBezTo>
                  <a:pt x="5351449" y="501320"/>
                  <a:pt x="5338190" y="507949"/>
                  <a:pt x="5327217" y="521208"/>
                </a:cubicBezTo>
                <a:cubicBezTo>
                  <a:pt x="5316245" y="534467"/>
                  <a:pt x="5310758" y="550469"/>
                  <a:pt x="5310758" y="569214"/>
                </a:cubicBezTo>
                <a:lnTo>
                  <a:pt x="5310758" y="743407"/>
                </a:lnTo>
                <a:lnTo>
                  <a:pt x="5166054" y="743407"/>
                </a:lnTo>
                <a:lnTo>
                  <a:pt x="5166054" y="404622"/>
                </a:lnTo>
                <a:lnTo>
                  <a:pt x="5303900" y="404622"/>
                </a:lnTo>
                <a:lnTo>
                  <a:pt x="5303900" y="474574"/>
                </a:lnTo>
                <a:cubicBezTo>
                  <a:pt x="5319445" y="447599"/>
                  <a:pt x="5337161" y="427596"/>
                  <a:pt x="5357050" y="414566"/>
                </a:cubicBezTo>
                <a:cubicBezTo>
                  <a:pt x="5376938" y="401536"/>
                  <a:pt x="5400598" y="395021"/>
                  <a:pt x="5428030" y="395021"/>
                </a:cubicBezTo>
                <a:close/>
                <a:moveTo>
                  <a:pt x="4891201" y="395021"/>
                </a:moveTo>
                <a:cubicBezTo>
                  <a:pt x="4925034" y="395021"/>
                  <a:pt x="4953953" y="402450"/>
                  <a:pt x="4977955" y="417309"/>
                </a:cubicBezTo>
                <a:cubicBezTo>
                  <a:pt x="5001958" y="432168"/>
                  <a:pt x="5019903" y="452285"/>
                  <a:pt x="5031790" y="477660"/>
                </a:cubicBezTo>
                <a:cubicBezTo>
                  <a:pt x="5043677" y="503034"/>
                  <a:pt x="5049621" y="531495"/>
                  <a:pt x="5049621" y="563042"/>
                </a:cubicBezTo>
                <a:cubicBezTo>
                  <a:pt x="5049621" y="571271"/>
                  <a:pt x="5049164" y="577215"/>
                  <a:pt x="5048249" y="580873"/>
                </a:cubicBezTo>
                <a:lnTo>
                  <a:pt x="4842510" y="607619"/>
                </a:lnTo>
                <a:cubicBezTo>
                  <a:pt x="4847996" y="623621"/>
                  <a:pt x="4856912" y="635165"/>
                  <a:pt x="4869256" y="642252"/>
                </a:cubicBezTo>
                <a:cubicBezTo>
                  <a:pt x="4881600" y="649338"/>
                  <a:pt x="4897831" y="652882"/>
                  <a:pt x="4917947" y="652882"/>
                </a:cubicBezTo>
                <a:cubicBezTo>
                  <a:pt x="4949037" y="652882"/>
                  <a:pt x="4982641" y="644881"/>
                  <a:pt x="5018760" y="628879"/>
                </a:cubicBezTo>
                <a:lnTo>
                  <a:pt x="5035905" y="720776"/>
                </a:lnTo>
                <a:cubicBezTo>
                  <a:pt x="4993386" y="739521"/>
                  <a:pt x="4946751" y="748894"/>
                  <a:pt x="4896002" y="748894"/>
                </a:cubicBezTo>
                <a:cubicBezTo>
                  <a:pt x="4858054" y="748894"/>
                  <a:pt x="4824337" y="741236"/>
                  <a:pt x="4794847" y="725919"/>
                </a:cubicBezTo>
                <a:cubicBezTo>
                  <a:pt x="4765357" y="710603"/>
                  <a:pt x="4742383" y="689572"/>
                  <a:pt x="4725925" y="662826"/>
                </a:cubicBezTo>
                <a:cubicBezTo>
                  <a:pt x="4709465" y="636079"/>
                  <a:pt x="4701235" y="605790"/>
                  <a:pt x="4701235" y="571957"/>
                </a:cubicBezTo>
                <a:cubicBezTo>
                  <a:pt x="4701235" y="537210"/>
                  <a:pt x="4709694" y="506349"/>
                  <a:pt x="4726610" y="479374"/>
                </a:cubicBezTo>
                <a:cubicBezTo>
                  <a:pt x="4743525" y="452399"/>
                  <a:pt x="4766386" y="431597"/>
                  <a:pt x="4795189" y="416966"/>
                </a:cubicBezTo>
                <a:cubicBezTo>
                  <a:pt x="4823994" y="402336"/>
                  <a:pt x="4855997" y="395021"/>
                  <a:pt x="4891201" y="395021"/>
                </a:cubicBezTo>
                <a:close/>
                <a:moveTo>
                  <a:pt x="4316272" y="395021"/>
                </a:moveTo>
                <a:cubicBezTo>
                  <a:pt x="4360621" y="395021"/>
                  <a:pt x="4395597" y="404165"/>
                  <a:pt x="4421200" y="422453"/>
                </a:cubicBezTo>
                <a:lnTo>
                  <a:pt x="4408170" y="513664"/>
                </a:lnTo>
                <a:cubicBezTo>
                  <a:pt x="4382109" y="505892"/>
                  <a:pt x="4360621" y="502006"/>
                  <a:pt x="4343706" y="502006"/>
                </a:cubicBezTo>
                <a:cubicBezTo>
                  <a:pt x="4321759" y="502006"/>
                  <a:pt x="4304385" y="508292"/>
                  <a:pt x="4291584" y="520865"/>
                </a:cubicBezTo>
                <a:cubicBezTo>
                  <a:pt x="4278782" y="533438"/>
                  <a:pt x="4272381" y="550469"/>
                  <a:pt x="4272381" y="571957"/>
                </a:cubicBezTo>
                <a:cubicBezTo>
                  <a:pt x="4272381" y="593446"/>
                  <a:pt x="4278782" y="610591"/>
                  <a:pt x="4291584" y="623392"/>
                </a:cubicBezTo>
                <a:cubicBezTo>
                  <a:pt x="4304385" y="636194"/>
                  <a:pt x="4321302" y="642595"/>
                  <a:pt x="4342333" y="642595"/>
                </a:cubicBezTo>
                <a:cubicBezTo>
                  <a:pt x="4360621" y="642595"/>
                  <a:pt x="4382109" y="638708"/>
                  <a:pt x="4406798" y="630936"/>
                </a:cubicBezTo>
                <a:lnTo>
                  <a:pt x="4419828" y="726948"/>
                </a:lnTo>
                <a:cubicBezTo>
                  <a:pt x="4404284" y="734720"/>
                  <a:pt x="4388511" y="740321"/>
                  <a:pt x="4372508" y="743750"/>
                </a:cubicBezTo>
                <a:cubicBezTo>
                  <a:pt x="4356506" y="747179"/>
                  <a:pt x="4337762" y="748894"/>
                  <a:pt x="4316272" y="748894"/>
                </a:cubicBezTo>
                <a:cubicBezTo>
                  <a:pt x="4279697" y="748894"/>
                  <a:pt x="4247349" y="741464"/>
                  <a:pt x="4219232" y="726605"/>
                </a:cubicBezTo>
                <a:cubicBezTo>
                  <a:pt x="4191114" y="711746"/>
                  <a:pt x="4169169" y="690829"/>
                  <a:pt x="4153396" y="663854"/>
                </a:cubicBezTo>
                <a:cubicBezTo>
                  <a:pt x="4137621" y="636880"/>
                  <a:pt x="4129735" y="606247"/>
                  <a:pt x="4129735" y="571957"/>
                </a:cubicBezTo>
                <a:cubicBezTo>
                  <a:pt x="4129735" y="539039"/>
                  <a:pt x="4137965" y="509092"/>
                  <a:pt x="4154424" y="482117"/>
                </a:cubicBezTo>
                <a:cubicBezTo>
                  <a:pt x="4170883" y="455143"/>
                  <a:pt x="4193285" y="433883"/>
                  <a:pt x="4221632" y="418338"/>
                </a:cubicBezTo>
                <a:cubicBezTo>
                  <a:pt x="4249978" y="402793"/>
                  <a:pt x="4281526" y="395021"/>
                  <a:pt x="4316272" y="395021"/>
                </a:cubicBezTo>
                <a:close/>
                <a:moveTo>
                  <a:pt x="3755517" y="395021"/>
                </a:moveTo>
                <a:cubicBezTo>
                  <a:pt x="3779292" y="395021"/>
                  <a:pt x="3801352" y="401650"/>
                  <a:pt x="3821697" y="414909"/>
                </a:cubicBezTo>
                <a:cubicBezTo>
                  <a:pt x="3842042" y="428168"/>
                  <a:pt x="3857473" y="448056"/>
                  <a:pt x="3867988" y="474574"/>
                </a:cubicBezTo>
                <a:lnTo>
                  <a:pt x="3867988" y="395021"/>
                </a:lnTo>
                <a:lnTo>
                  <a:pt x="4012006" y="395021"/>
                </a:lnTo>
                <a:lnTo>
                  <a:pt x="4012006" y="743407"/>
                </a:lnTo>
                <a:lnTo>
                  <a:pt x="3867988" y="743407"/>
                </a:lnTo>
                <a:lnTo>
                  <a:pt x="3867988" y="679628"/>
                </a:lnTo>
                <a:cubicBezTo>
                  <a:pt x="3845129" y="725805"/>
                  <a:pt x="3807638" y="748894"/>
                  <a:pt x="3755517" y="748894"/>
                </a:cubicBezTo>
                <a:cubicBezTo>
                  <a:pt x="3725799" y="748894"/>
                  <a:pt x="3698025" y="741007"/>
                  <a:pt x="3672193" y="725233"/>
                </a:cubicBezTo>
                <a:cubicBezTo>
                  <a:pt x="3646361" y="709460"/>
                  <a:pt x="3625672" y="687972"/>
                  <a:pt x="3610128" y="660768"/>
                </a:cubicBezTo>
                <a:cubicBezTo>
                  <a:pt x="3594583" y="633565"/>
                  <a:pt x="3586811" y="603275"/>
                  <a:pt x="3586811" y="569900"/>
                </a:cubicBezTo>
                <a:cubicBezTo>
                  <a:pt x="3586811" y="536981"/>
                  <a:pt x="3594583" y="507149"/>
                  <a:pt x="3610128" y="480403"/>
                </a:cubicBezTo>
                <a:cubicBezTo>
                  <a:pt x="3625672" y="453657"/>
                  <a:pt x="3646475" y="432740"/>
                  <a:pt x="3672536" y="417652"/>
                </a:cubicBezTo>
                <a:cubicBezTo>
                  <a:pt x="3698596" y="402565"/>
                  <a:pt x="3726257" y="395021"/>
                  <a:pt x="3755517" y="395021"/>
                </a:cubicBezTo>
                <a:close/>
                <a:moveTo>
                  <a:pt x="3382823" y="395021"/>
                </a:moveTo>
                <a:cubicBezTo>
                  <a:pt x="3427172" y="395021"/>
                  <a:pt x="3462147" y="404165"/>
                  <a:pt x="3487750" y="422453"/>
                </a:cubicBezTo>
                <a:lnTo>
                  <a:pt x="3474720" y="513664"/>
                </a:lnTo>
                <a:cubicBezTo>
                  <a:pt x="3448660" y="505892"/>
                  <a:pt x="3427172" y="502006"/>
                  <a:pt x="3410255" y="502006"/>
                </a:cubicBezTo>
                <a:cubicBezTo>
                  <a:pt x="3388309" y="502006"/>
                  <a:pt x="3370936" y="508292"/>
                  <a:pt x="3358134" y="520865"/>
                </a:cubicBezTo>
                <a:cubicBezTo>
                  <a:pt x="3345333" y="533438"/>
                  <a:pt x="3338932" y="550469"/>
                  <a:pt x="3338932" y="571957"/>
                </a:cubicBezTo>
                <a:cubicBezTo>
                  <a:pt x="3338932" y="593446"/>
                  <a:pt x="3345333" y="610591"/>
                  <a:pt x="3358134" y="623392"/>
                </a:cubicBezTo>
                <a:cubicBezTo>
                  <a:pt x="3370936" y="636194"/>
                  <a:pt x="3387852" y="642595"/>
                  <a:pt x="3408884" y="642595"/>
                </a:cubicBezTo>
                <a:cubicBezTo>
                  <a:pt x="3427172" y="642595"/>
                  <a:pt x="3448660" y="638708"/>
                  <a:pt x="3473348" y="630936"/>
                </a:cubicBezTo>
                <a:lnTo>
                  <a:pt x="3486379" y="726948"/>
                </a:lnTo>
                <a:cubicBezTo>
                  <a:pt x="3470834" y="734720"/>
                  <a:pt x="3455061" y="740321"/>
                  <a:pt x="3439058" y="743750"/>
                </a:cubicBezTo>
                <a:cubicBezTo>
                  <a:pt x="3423057" y="747179"/>
                  <a:pt x="3404312" y="748894"/>
                  <a:pt x="3382823" y="748894"/>
                </a:cubicBezTo>
                <a:cubicBezTo>
                  <a:pt x="3346247" y="748894"/>
                  <a:pt x="3313900" y="741464"/>
                  <a:pt x="3285782" y="726605"/>
                </a:cubicBezTo>
                <a:cubicBezTo>
                  <a:pt x="3257664" y="711746"/>
                  <a:pt x="3235719" y="690829"/>
                  <a:pt x="3219946" y="663854"/>
                </a:cubicBezTo>
                <a:cubicBezTo>
                  <a:pt x="3204172" y="636880"/>
                  <a:pt x="3196285" y="606247"/>
                  <a:pt x="3196285" y="571957"/>
                </a:cubicBezTo>
                <a:cubicBezTo>
                  <a:pt x="3196285" y="539039"/>
                  <a:pt x="3204515" y="509092"/>
                  <a:pt x="3220974" y="482117"/>
                </a:cubicBezTo>
                <a:cubicBezTo>
                  <a:pt x="3237433" y="455143"/>
                  <a:pt x="3259836" y="433883"/>
                  <a:pt x="3288183" y="418338"/>
                </a:cubicBezTo>
                <a:cubicBezTo>
                  <a:pt x="3316529" y="402793"/>
                  <a:pt x="3348076" y="395021"/>
                  <a:pt x="3382823" y="395021"/>
                </a:cubicBezTo>
                <a:close/>
                <a:moveTo>
                  <a:pt x="2753564" y="395021"/>
                </a:moveTo>
                <a:cubicBezTo>
                  <a:pt x="2797455" y="395021"/>
                  <a:pt x="2831859" y="410680"/>
                  <a:pt x="2856777" y="441998"/>
                </a:cubicBezTo>
                <a:cubicBezTo>
                  <a:pt x="2881694" y="473316"/>
                  <a:pt x="2894152" y="516636"/>
                  <a:pt x="2894152" y="571957"/>
                </a:cubicBezTo>
                <a:lnTo>
                  <a:pt x="2894152" y="743407"/>
                </a:lnTo>
                <a:lnTo>
                  <a:pt x="2750134" y="743407"/>
                </a:lnTo>
                <a:lnTo>
                  <a:pt x="2750134" y="557555"/>
                </a:lnTo>
                <a:cubicBezTo>
                  <a:pt x="2750134" y="537896"/>
                  <a:pt x="2745905" y="522808"/>
                  <a:pt x="2737447" y="512293"/>
                </a:cubicBezTo>
                <a:cubicBezTo>
                  <a:pt x="2728989" y="501777"/>
                  <a:pt x="2717216" y="496519"/>
                  <a:pt x="2702128" y="496519"/>
                </a:cubicBezTo>
                <a:cubicBezTo>
                  <a:pt x="2691156" y="496519"/>
                  <a:pt x="2680411" y="500062"/>
                  <a:pt x="2669896" y="507149"/>
                </a:cubicBezTo>
                <a:cubicBezTo>
                  <a:pt x="2659381" y="514236"/>
                  <a:pt x="2650808" y="524408"/>
                  <a:pt x="2644178" y="537667"/>
                </a:cubicBezTo>
                <a:cubicBezTo>
                  <a:pt x="2637549" y="550926"/>
                  <a:pt x="2634234" y="566014"/>
                  <a:pt x="2634234" y="582930"/>
                </a:cubicBezTo>
                <a:lnTo>
                  <a:pt x="2634234" y="743407"/>
                </a:lnTo>
                <a:lnTo>
                  <a:pt x="2489531" y="743407"/>
                </a:lnTo>
                <a:lnTo>
                  <a:pt x="2489531" y="404622"/>
                </a:lnTo>
                <a:lnTo>
                  <a:pt x="2627376" y="404622"/>
                </a:lnTo>
                <a:lnTo>
                  <a:pt x="2627376" y="474574"/>
                </a:lnTo>
                <a:cubicBezTo>
                  <a:pt x="2653894" y="421538"/>
                  <a:pt x="2695957" y="395021"/>
                  <a:pt x="2753564" y="395021"/>
                </a:cubicBezTo>
                <a:close/>
                <a:moveTo>
                  <a:pt x="1294181" y="395021"/>
                </a:moveTo>
                <a:cubicBezTo>
                  <a:pt x="1321155" y="395021"/>
                  <a:pt x="1344587" y="401765"/>
                  <a:pt x="1364475" y="415252"/>
                </a:cubicBezTo>
                <a:cubicBezTo>
                  <a:pt x="1384363" y="428739"/>
                  <a:pt x="1399337" y="446913"/>
                  <a:pt x="1409395" y="469773"/>
                </a:cubicBezTo>
                <a:cubicBezTo>
                  <a:pt x="1438656" y="419938"/>
                  <a:pt x="1481176" y="395021"/>
                  <a:pt x="1536954" y="395021"/>
                </a:cubicBezTo>
                <a:cubicBezTo>
                  <a:pt x="1563472" y="395021"/>
                  <a:pt x="1586674" y="402107"/>
                  <a:pt x="1606563" y="416281"/>
                </a:cubicBezTo>
                <a:cubicBezTo>
                  <a:pt x="1626451" y="430454"/>
                  <a:pt x="1641881" y="450914"/>
                  <a:pt x="1652854" y="477660"/>
                </a:cubicBezTo>
                <a:cubicBezTo>
                  <a:pt x="1663827" y="504406"/>
                  <a:pt x="1669313" y="535838"/>
                  <a:pt x="1669313" y="571957"/>
                </a:cubicBezTo>
                <a:lnTo>
                  <a:pt x="1669313" y="743407"/>
                </a:lnTo>
                <a:lnTo>
                  <a:pt x="1524609" y="743407"/>
                </a:lnTo>
                <a:lnTo>
                  <a:pt x="1524609" y="571957"/>
                </a:lnTo>
                <a:cubicBezTo>
                  <a:pt x="1524609" y="548640"/>
                  <a:pt x="1520609" y="531038"/>
                  <a:pt x="1512608" y="519151"/>
                </a:cubicBezTo>
                <a:cubicBezTo>
                  <a:pt x="1504607" y="507263"/>
                  <a:pt x="1493520" y="501320"/>
                  <a:pt x="1479347" y="501320"/>
                </a:cubicBezTo>
                <a:cubicBezTo>
                  <a:pt x="1463802" y="501320"/>
                  <a:pt x="1450429" y="507949"/>
                  <a:pt x="1439227" y="521208"/>
                </a:cubicBezTo>
                <a:cubicBezTo>
                  <a:pt x="1428026" y="534467"/>
                  <a:pt x="1422425" y="550469"/>
                  <a:pt x="1422425" y="569214"/>
                </a:cubicBezTo>
                <a:lnTo>
                  <a:pt x="1422425" y="743407"/>
                </a:lnTo>
                <a:lnTo>
                  <a:pt x="1279093" y="743407"/>
                </a:lnTo>
                <a:lnTo>
                  <a:pt x="1279093" y="571957"/>
                </a:lnTo>
                <a:cubicBezTo>
                  <a:pt x="1279093" y="548640"/>
                  <a:pt x="1275093" y="531038"/>
                  <a:pt x="1267092" y="519151"/>
                </a:cubicBezTo>
                <a:cubicBezTo>
                  <a:pt x="1259091" y="507263"/>
                  <a:pt x="1247775" y="501320"/>
                  <a:pt x="1233145" y="501320"/>
                </a:cubicBezTo>
                <a:cubicBezTo>
                  <a:pt x="1217600" y="501320"/>
                  <a:pt x="1204341" y="507949"/>
                  <a:pt x="1193368" y="521208"/>
                </a:cubicBezTo>
                <a:cubicBezTo>
                  <a:pt x="1182395" y="534467"/>
                  <a:pt x="1176909" y="550469"/>
                  <a:pt x="1176909" y="569214"/>
                </a:cubicBezTo>
                <a:lnTo>
                  <a:pt x="1176909" y="743407"/>
                </a:lnTo>
                <a:lnTo>
                  <a:pt x="1032205" y="743407"/>
                </a:lnTo>
                <a:lnTo>
                  <a:pt x="1032205" y="404622"/>
                </a:lnTo>
                <a:lnTo>
                  <a:pt x="1170051" y="404622"/>
                </a:lnTo>
                <a:lnTo>
                  <a:pt x="1170051" y="474574"/>
                </a:lnTo>
                <a:cubicBezTo>
                  <a:pt x="1185596" y="447599"/>
                  <a:pt x="1203312" y="427596"/>
                  <a:pt x="1223201" y="414566"/>
                </a:cubicBezTo>
                <a:cubicBezTo>
                  <a:pt x="1243089" y="401536"/>
                  <a:pt x="1266749" y="395021"/>
                  <a:pt x="1294181" y="395021"/>
                </a:cubicBezTo>
                <a:close/>
                <a:moveTo>
                  <a:pt x="640842" y="395021"/>
                </a:moveTo>
                <a:cubicBezTo>
                  <a:pt x="664616" y="395021"/>
                  <a:pt x="686676" y="401650"/>
                  <a:pt x="707022" y="414909"/>
                </a:cubicBezTo>
                <a:cubicBezTo>
                  <a:pt x="727367" y="428168"/>
                  <a:pt x="742797" y="448056"/>
                  <a:pt x="753313" y="474574"/>
                </a:cubicBezTo>
                <a:lnTo>
                  <a:pt x="753313" y="395021"/>
                </a:lnTo>
                <a:lnTo>
                  <a:pt x="897331" y="395021"/>
                </a:lnTo>
                <a:lnTo>
                  <a:pt x="897331" y="743407"/>
                </a:lnTo>
                <a:lnTo>
                  <a:pt x="753313" y="743407"/>
                </a:lnTo>
                <a:lnTo>
                  <a:pt x="753313" y="679628"/>
                </a:lnTo>
                <a:cubicBezTo>
                  <a:pt x="730453" y="725805"/>
                  <a:pt x="692963" y="748894"/>
                  <a:pt x="640842" y="748894"/>
                </a:cubicBezTo>
                <a:cubicBezTo>
                  <a:pt x="611124" y="748894"/>
                  <a:pt x="583349" y="741007"/>
                  <a:pt x="557517" y="725233"/>
                </a:cubicBezTo>
                <a:cubicBezTo>
                  <a:pt x="531685" y="709460"/>
                  <a:pt x="510997" y="687972"/>
                  <a:pt x="495453" y="660768"/>
                </a:cubicBezTo>
                <a:cubicBezTo>
                  <a:pt x="479908" y="633565"/>
                  <a:pt x="472135" y="603275"/>
                  <a:pt x="472135" y="569900"/>
                </a:cubicBezTo>
                <a:cubicBezTo>
                  <a:pt x="472135" y="536981"/>
                  <a:pt x="479908" y="507149"/>
                  <a:pt x="495453" y="480403"/>
                </a:cubicBezTo>
                <a:cubicBezTo>
                  <a:pt x="510997" y="453657"/>
                  <a:pt x="531800" y="432740"/>
                  <a:pt x="557860" y="417652"/>
                </a:cubicBezTo>
                <a:cubicBezTo>
                  <a:pt x="583921" y="402565"/>
                  <a:pt x="611581" y="395021"/>
                  <a:pt x="640842" y="395021"/>
                </a:cubicBezTo>
                <a:close/>
                <a:moveTo>
                  <a:pt x="2305584" y="336042"/>
                </a:moveTo>
                <a:lnTo>
                  <a:pt x="2385822" y="336042"/>
                </a:lnTo>
                <a:cubicBezTo>
                  <a:pt x="2385822" y="373532"/>
                  <a:pt x="2381479" y="401650"/>
                  <a:pt x="2372792" y="420395"/>
                </a:cubicBezTo>
                <a:cubicBezTo>
                  <a:pt x="2364105" y="439141"/>
                  <a:pt x="2349475" y="451256"/>
                  <a:pt x="2328901" y="456743"/>
                </a:cubicBezTo>
                <a:cubicBezTo>
                  <a:pt x="2358161" y="490576"/>
                  <a:pt x="2372792" y="528752"/>
                  <a:pt x="2372792" y="571271"/>
                </a:cubicBezTo>
                <a:cubicBezTo>
                  <a:pt x="2372792" y="611048"/>
                  <a:pt x="2363191" y="644309"/>
                  <a:pt x="2343989" y="671055"/>
                </a:cubicBezTo>
                <a:cubicBezTo>
                  <a:pt x="2324786" y="697802"/>
                  <a:pt x="2300098" y="717461"/>
                  <a:pt x="2269922" y="730034"/>
                </a:cubicBezTo>
                <a:cubicBezTo>
                  <a:pt x="2239747" y="742607"/>
                  <a:pt x="2207971" y="748894"/>
                  <a:pt x="2174596" y="748894"/>
                </a:cubicBezTo>
                <a:cubicBezTo>
                  <a:pt x="2135734" y="748894"/>
                  <a:pt x="2101444" y="741464"/>
                  <a:pt x="2071726" y="726605"/>
                </a:cubicBezTo>
                <a:cubicBezTo>
                  <a:pt x="2042008" y="711746"/>
                  <a:pt x="2018805" y="690829"/>
                  <a:pt x="2002118" y="663854"/>
                </a:cubicBezTo>
                <a:cubicBezTo>
                  <a:pt x="1985429" y="636880"/>
                  <a:pt x="1977085" y="606019"/>
                  <a:pt x="1977085" y="571271"/>
                </a:cubicBezTo>
                <a:cubicBezTo>
                  <a:pt x="1977085" y="534238"/>
                  <a:pt x="1986115" y="502463"/>
                  <a:pt x="2004175" y="475945"/>
                </a:cubicBezTo>
                <a:cubicBezTo>
                  <a:pt x="2022234" y="449428"/>
                  <a:pt x="2046237" y="429311"/>
                  <a:pt x="2076183" y="415595"/>
                </a:cubicBezTo>
                <a:cubicBezTo>
                  <a:pt x="2106130" y="401879"/>
                  <a:pt x="2139163" y="395021"/>
                  <a:pt x="2175282" y="395021"/>
                </a:cubicBezTo>
                <a:cubicBezTo>
                  <a:pt x="2190369" y="395021"/>
                  <a:pt x="2206600" y="396392"/>
                  <a:pt x="2223974" y="399136"/>
                </a:cubicBezTo>
                <a:cubicBezTo>
                  <a:pt x="2237690" y="400964"/>
                  <a:pt x="2247976" y="401879"/>
                  <a:pt x="2254835" y="401879"/>
                </a:cubicBezTo>
                <a:cubicBezTo>
                  <a:pt x="2269008" y="401879"/>
                  <a:pt x="2279409" y="400507"/>
                  <a:pt x="2286038" y="397764"/>
                </a:cubicBezTo>
                <a:cubicBezTo>
                  <a:pt x="2292668" y="395021"/>
                  <a:pt x="2297582" y="389077"/>
                  <a:pt x="2300783" y="379933"/>
                </a:cubicBezTo>
                <a:cubicBezTo>
                  <a:pt x="2303983" y="370789"/>
                  <a:pt x="2305584" y="356159"/>
                  <a:pt x="2305584" y="336042"/>
                </a:cubicBezTo>
                <a:close/>
                <a:moveTo>
                  <a:pt x="10749534" y="270205"/>
                </a:moveTo>
                <a:lnTo>
                  <a:pt x="10749534" y="470459"/>
                </a:lnTo>
                <a:cubicBezTo>
                  <a:pt x="10759592" y="446227"/>
                  <a:pt x="10774794" y="427596"/>
                  <a:pt x="10795139" y="414566"/>
                </a:cubicBezTo>
                <a:cubicBezTo>
                  <a:pt x="10815485" y="401536"/>
                  <a:pt x="10840059" y="395021"/>
                  <a:pt x="10868862" y="395021"/>
                </a:cubicBezTo>
                <a:cubicBezTo>
                  <a:pt x="10912754" y="395021"/>
                  <a:pt x="10947159" y="410680"/>
                  <a:pt x="10972076" y="441998"/>
                </a:cubicBezTo>
                <a:cubicBezTo>
                  <a:pt x="10996993" y="473316"/>
                  <a:pt x="11009451" y="516636"/>
                  <a:pt x="11009451" y="571957"/>
                </a:cubicBezTo>
                <a:lnTo>
                  <a:pt x="11009451" y="743407"/>
                </a:lnTo>
                <a:lnTo>
                  <a:pt x="10865434" y="743407"/>
                </a:lnTo>
                <a:lnTo>
                  <a:pt x="10865434" y="557555"/>
                </a:lnTo>
                <a:cubicBezTo>
                  <a:pt x="10865434" y="537896"/>
                  <a:pt x="10861205" y="522808"/>
                  <a:pt x="10852747" y="512293"/>
                </a:cubicBezTo>
                <a:cubicBezTo>
                  <a:pt x="10844288" y="501777"/>
                  <a:pt x="10832516" y="496519"/>
                  <a:pt x="10817428" y="496519"/>
                </a:cubicBezTo>
                <a:cubicBezTo>
                  <a:pt x="10806455" y="496519"/>
                  <a:pt x="10795711" y="500062"/>
                  <a:pt x="10785195" y="507149"/>
                </a:cubicBezTo>
                <a:cubicBezTo>
                  <a:pt x="10774680" y="514236"/>
                  <a:pt x="10766107" y="524408"/>
                  <a:pt x="10759477" y="537667"/>
                </a:cubicBezTo>
                <a:cubicBezTo>
                  <a:pt x="10752849" y="550926"/>
                  <a:pt x="10749534" y="566014"/>
                  <a:pt x="10749534" y="582930"/>
                </a:cubicBezTo>
                <a:lnTo>
                  <a:pt x="10749534" y="743407"/>
                </a:lnTo>
                <a:lnTo>
                  <a:pt x="10604830" y="743407"/>
                </a:lnTo>
                <a:lnTo>
                  <a:pt x="10604830" y="291465"/>
                </a:lnTo>
                <a:close/>
                <a:moveTo>
                  <a:pt x="7538237" y="270205"/>
                </a:moveTo>
                <a:lnTo>
                  <a:pt x="7538237" y="601447"/>
                </a:lnTo>
                <a:cubicBezTo>
                  <a:pt x="7538237" y="614248"/>
                  <a:pt x="7541323" y="623507"/>
                  <a:pt x="7547495" y="629221"/>
                </a:cubicBezTo>
                <a:cubicBezTo>
                  <a:pt x="7553667" y="634936"/>
                  <a:pt x="7564526" y="637794"/>
                  <a:pt x="7580070" y="637794"/>
                </a:cubicBezTo>
                <a:cubicBezTo>
                  <a:pt x="7591500" y="637794"/>
                  <a:pt x="7602702" y="635051"/>
                  <a:pt x="7613675" y="629564"/>
                </a:cubicBezTo>
                <a:lnTo>
                  <a:pt x="7618475" y="725576"/>
                </a:lnTo>
                <a:cubicBezTo>
                  <a:pt x="7587843" y="741121"/>
                  <a:pt x="7553553" y="748894"/>
                  <a:pt x="7515605" y="748894"/>
                </a:cubicBezTo>
                <a:cubicBezTo>
                  <a:pt x="7476744" y="748894"/>
                  <a:pt x="7446683" y="736664"/>
                  <a:pt x="7425422" y="712203"/>
                </a:cubicBezTo>
                <a:cubicBezTo>
                  <a:pt x="7404162" y="687743"/>
                  <a:pt x="7393533" y="654253"/>
                  <a:pt x="7393533" y="611734"/>
                </a:cubicBezTo>
                <a:lnTo>
                  <a:pt x="7393533" y="291465"/>
                </a:lnTo>
                <a:close/>
                <a:moveTo>
                  <a:pt x="6526605" y="270205"/>
                </a:moveTo>
                <a:lnTo>
                  <a:pt x="6526605" y="314782"/>
                </a:lnTo>
                <a:lnTo>
                  <a:pt x="6548551" y="314782"/>
                </a:lnTo>
                <a:lnTo>
                  <a:pt x="6548551" y="373075"/>
                </a:lnTo>
                <a:lnTo>
                  <a:pt x="6526605" y="373075"/>
                </a:lnTo>
                <a:lnTo>
                  <a:pt x="6526605" y="743407"/>
                </a:lnTo>
                <a:lnTo>
                  <a:pt x="6381902" y="743407"/>
                </a:lnTo>
                <a:lnTo>
                  <a:pt x="6381902" y="679628"/>
                </a:lnTo>
                <a:cubicBezTo>
                  <a:pt x="6360413" y="725805"/>
                  <a:pt x="6322694" y="748894"/>
                  <a:pt x="6268745" y="748894"/>
                </a:cubicBezTo>
                <a:cubicBezTo>
                  <a:pt x="6237655" y="748894"/>
                  <a:pt x="6209423" y="740664"/>
                  <a:pt x="6184048" y="724205"/>
                </a:cubicBezTo>
                <a:cubicBezTo>
                  <a:pt x="6158673" y="707746"/>
                  <a:pt x="6138672" y="685914"/>
                  <a:pt x="6124041" y="658711"/>
                </a:cubicBezTo>
                <a:cubicBezTo>
                  <a:pt x="6109411" y="631507"/>
                  <a:pt x="6102095" y="602590"/>
                  <a:pt x="6102095" y="571957"/>
                </a:cubicBezTo>
                <a:cubicBezTo>
                  <a:pt x="6102095" y="539496"/>
                  <a:pt x="6109753" y="509664"/>
                  <a:pt x="6125070" y="482460"/>
                </a:cubicBezTo>
                <a:cubicBezTo>
                  <a:pt x="6140386" y="455257"/>
                  <a:pt x="6160960" y="433883"/>
                  <a:pt x="6186791" y="418338"/>
                </a:cubicBezTo>
                <a:cubicBezTo>
                  <a:pt x="6212624" y="402793"/>
                  <a:pt x="6240170" y="395021"/>
                  <a:pt x="6269430" y="395021"/>
                </a:cubicBezTo>
                <a:cubicBezTo>
                  <a:pt x="6295948" y="395021"/>
                  <a:pt x="6318465" y="400507"/>
                  <a:pt x="6336982" y="411480"/>
                </a:cubicBezTo>
                <a:cubicBezTo>
                  <a:pt x="6355498" y="422453"/>
                  <a:pt x="6370472" y="440055"/>
                  <a:pt x="6381902" y="464287"/>
                </a:cubicBezTo>
                <a:lnTo>
                  <a:pt x="6381902" y="373075"/>
                </a:lnTo>
                <a:lnTo>
                  <a:pt x="6334581" y="373075"/>
                </a:lnTo>
                <a:lnTo>
                  <a:pt x="6334581" y="314782"/>
                </a:lnTo>
                <a:lnTo>
                  <a:pt x="6381902" y="314782"/>
                </a:lnTo>
                <a:lnTo>
                  <a:pt x="6381902" y="291465"/>
                </a:lnTo>
                <a:close/>
                <a:moveTo>
                  <a:pt x="241401" y="261290"/>
                </a:moveTo>
                <a:cubicBezTo>
                  <a:pt x="266091" y="261290"/>
                  <a:pt x="290322" y="264262"/>
                  <a:pt x="314096" y="270205"/>
                </a:cubicBezTo>
                <a:cubicBezTo>
                  <a:pt x="337871" y="276149"/>
                  <a:pt x="358216" y="284607"/>
                  <a:pt x="375133" y="295580"/>
                </a:cubicBezTo>
                <a:lnTo>
                  <a:pt x="356616" y="401879"/>
                </a:lnTo>
                <a:cubicBezTo>
                  <a:pt x="323698" y="389534"/>
                  <a:pt x="293980" y="383362"/>
                  <a:pt x="267462" y="383362"/>
                </a:cubicBezTo>
                <a:cubicBezTo>
                  <a:pt x="230886" y="383362"/>
                  <a:pt x="202768" y="393992"/>
                  <a:pt x="183109" y="415252"/>
                </a:cubicBezTo>
                <a:cubicBezTo>
                  <a:pt x="163449" y="436512"/>
                  <a:pt x="153619" y="467030"/>
                  <a:pt x="153619" y="506806"/>
                </a:cubicBezTo>
                <a:cubicBezTo>
                  <a:pt x="153619" y="545668"/>
                  <a:pt x="164020" y="575958"/>
                  <a:pt x="184823" y="597675"/>
                </a:cubicBezTo>
                <a:cubicBezTo>
                  <a:pt x="205626" y="619392"/>
                  <a:pt x="234544" y="630250"/>
                  <a:pt x="271577" y="630250"/>
                </a:cubicBezTo>
                <a:cubicBezTo>
                  <a:pt x="285750" y="630250"/>
                  <a:pt x="299009" y="628879"/>
                  <a:pt x="311353" y="626135"/>
                </a:cubicBezTo>
                <a:cubicBezTo>
                  <a:pt x="323698" y="623392"/>
                  <a:pt x="338785" y="618363"/>
                  <a:pt x="356616" y="611048"/>
                </a:cubicBezTo>
                <a:lnTo>
                  <a:pt x="375818" y="719404"/>
                </a:lnTo>
                <a:cubicBezTo>
                  <a:pt x="336042" y="742721"/>
                  <a:pt x="292608" y="754380"/>
                  <a:pt x="245516" y="754380"/>
                </a:cubicBezTo>
                <a:cubicBezTo>
                  <a:pt x="199797" y="754380"/>
                  <a:pt x="158306" y="743522"/>
                  <a:pt x="121044" y="721804"/>
                </a:cubicBezTo>
                <a:cubicBezTo>
                  <a:pt x="83782" y="700087"/>
                  <a:pt x="54292" y="670369"/>
                  <a:pt x="32575" y="632650"/>
                </a:cubicBezTo>
                <a:cubicBezTo>
                  <a:pt x="10859" y="594932"/>
                  <a:pt x="0" y="553212"/>
                  <a:pt x="0" y="507492"/>
                </a:cubicBezTo>
                <a:cubicBezTo>
                  <a:pt x="0" y="460858"/>
                  <a:pt x="10516" y="418795"/>
                  <a:pt x="31547" y="381305"/>
                </a:cubicBezTo>
                <a:cubicBezTo>
                  <a:pt x="52578" y="343814"/>
                  <a:pt x="81382" y="314439"/>
                  <a:pt x="117958" y="293180"/>
                </a:cubicBezTo>
                <a:cubicBezTo>
                  <a:pt x="154534" y="271920"/>
                  <a:pt x="195682" y="261290"/>
                  <a:pt x="241401" y="261290"/>
                </a:cubicBezTo>
                <a:close/>
                <a:moveTo>
                  <a:pt x="7788020" y="205740"/>
                </a:moveTo>
                <a:lnTo>
                  <a:pt x="7882661" y="205740"/>
                </a:lnTo>
                <a:cubicBezTo>
                  <a:pt x="7883117" y="225857"/>
                  <a:pt x="7887004" y="240944"/>
                  <a:pt x="7894320" y="251003"/>
                </a:cubicBezTo>
                <a:cubicBezTo>
                  <a:pt x="7901634" y="261061"/>
                  <a:pt x="7911235" y="266090"/>
                  <a:pt x="7923123" y="266090"/>
                </a:cubicBezTo>
                <a:cubicBezTo>
                  <a:pt x="7947812" y="266090"/>
                  <a:pt x="7961070" y="245974"/>
                  <a:pt x="7962899" y="205740"/>
                </a:cubicBezTo>
                <a:lnTo>
                  <a:pt x="8057540" y="205740"/>
                </a:lnTo>
                <a:cubicBezTo>
                  <a:pt x="8055711" y="252832"/>
                  <a:pt x="8042795" y="288379"/>
                  <a:pt x="8018792" y="312382"/>
                </a:cubicBezTo>
                <a:cubicBezTo>
                  <a:pt x="7994789" y="336385"/>
                  <a:pt x="7962899" y="348386"/>
                  <a:pt x="7923123" y="348386"/>
                </a:cubicBezTo>
                <a:cubicBezTo>
                  <a:pt x="7883346" y="348386"/>
                  <a:pt x="7851342" y="336156"/>
                  <a:pt x="7827111" y="311696"/>
                </a:cubicBezTo>
                <a:cubicBezTo>
                  <a:pt x="7802879" y="287236"/>
                  <a:pt x="7789849" y="251917"/>
                  <a:pt x="7788020" y="205740"/>
                </a:cubicBezTo>
                <a:close/>
                <a:moveTo>
                  <a:pt x="6957745" y="205740"/>
                </a:moveTo>
                <a:lnTo>
                  <a:pt x="7031811" y="237973"/>
                </a:lnTo>
                <a:cubicBezTo>
                  <a:pt x="7019010" y="273634"/>
                  <a:pt x="7002436" y="300609"/>
                  <a:pt x="6982091" y="318897"/>
                </a:cubicBezTo>
                <a:cubicBezTo>
                  <a:pt x="6961745" y="337185"/>
                  <a:pt x="6939000" y="346329"/>
                  <a:pt x="6913854" y="346329"/>
                </a:cubicBezTo>
                <a:cubicBezTo>
                  <a:pt x="6904253" y="346329"/>
                  <a:pt x="6895337" y="344843"/>
                  <a:pt x="6887107" y="341871"/>
                </a:cubicBezTo>
                <a:cubicBezTo>
                  <a:pt x="6878878" y="338900"/>
                  <a:pt x="6869505" y="334442"/>
                  <a:pt x="6858990" y="328498"/>
                </a:cubicBezTo>
                <a:cubicBezTo>
                  <a:pt x="6849389" y="323469"/>
                  <a:pt x="6841274" y="319697"/>
                  <a:pt x="6834644" y="317183"/>
                </a:cubicBezTo>
                <a:cubicBezTo>
                  <a:pt x="6828015" y="314668"/>
                  <a:pt x="6821042" y="313411"/>
                  <a:pt x="6813727" y="313411"/>
                </a:cubicBezTo>
                <a:cubicBezTo>
                  <a:pt x="6806869" y="313411"/>
                  <a:pt x="6800354" y="316154"/>
                  <a:pt x="6794182" y="321640"/>
                </a:cubicBezTo>
                <a:cubicBezTo>
                  <a:pt x="6788009" y="327127"/>
                  <a:pt x="6781037" y="335585"/>
                  <a:pt x="6773265" y="347015"/>
                </a:cubicBezTo>
                <a:lnTo>
                  <a:pt x="6699199" y="314096"/>
                </a:lnTo>
                <a:cubicBezTo>
                  <a:pt x="6712000" y="278435"/>
                  <a:pt x="6728573" y="251574"/>
                  <a:pt x="6748919" y="233515"/>
                </a:cubicBezTo>
                <a:cubicBezTo>
                  <a:pt x="6769265" y="215456"/>
                  <a:pt x="6792010" y="206426"/>
                  <a:pt x="6817156" y="206426"/>
                </a:cubicBezTo>
                <a:cubicBezTo>
                  <a:pt x="6826757" y="206426"/>
                  <a:pt x="6835673" y="207912"/>
                  <a:pt x="6843902" y="210883"/>
                </a:cubicBezTo>
                <a:cubicBezTo>
                  <a:pt x="6852132" y="213855"/>
                  <a:pt x="6861505" y="218313"/>
                  <a:pt x="6872020" y="224257"/>
                </a:cubicBezTo>
                <a:cubicBezTo>
                  <a:pt x="6881621" y="229286"/>
                  <a:pt x="6889736" y="233058"/>
                  <a:pt x="6896366" y="235572"/>
                </a:cubicBezTo>
                <a:cubicBezTo>
                  <a:pt x="6902995" y="238087"/>
                  <a:pt x="6909968" y="239344"/>
                  <a:pt x="6917283" y="239344"/>
                </a:cubicBezTo>
                <a:cubicBezTo>
                  <a:pt x="6924141" y="239344"/>
                  <a:pt x="6930656" y="236601"/>
                  <a:pt x="6936828" y="231115"/>
                </a:cubicBezTo>
                <a:cubicBezTo>
                  <a:pt x="6943001" y="225628"/>
                  <a:pt x="6949973" y="217170"/>
                  <a:pt x="6957745" y="205740"/>
                </a:cubicBezTo>
                <a:close/>
                <a:moveTo>
                  <a:pt x="3891305" y="134417"/>
                </a:moveTo>
                <a:lnTo>
                  <a:pt x="3960571" y="257175"/>
                </a:lnTo>
                <a:lnTo>
                  <a:pt x="3732200" y="348386"/>
                </a:lnTo>
                <a:lnTo>
                  <a:pt x="3690366" y="275006"/>
                </a:lnTo>
                <a:close/>
                <a:moveTo>
                  <a:pt x="776630" y="134417"/>
                </a:moveTo>
                <a:lnTo>
                  <a:pt x="845896" y="257175"/>
                </a:lnTo>
                <a:lnTo>
                  <a:pt x="617525" y="348386"/>
                </a:lnTo>
                <a:lnTo>
                  <a:pt x="575691" y="275006"/>
                </a:lnTo>
                <a:close/>
                <a:moveTo>
                  <a:pt x="7999247" y="0"/>
                </a:moveTo>
                <a:lnTo>
                  <a:pt x="8057540" y="110414"/>
                </a:lnTo>
                <a:lnTo>
                  <a:pt x="7829168" y="181051"/>
                </a:lnTo>
                <a:lnTo>
                  <a:pt x="7798307" y="120015"/>
                </a:lnTo>
                <a:close/>
              </a:path>
            </a:pathLst>
          </a:custGeom>
          <a:gradFill flip="none" rotWithShape="1">
            <a:gsLst>
              <a:gs pos="50000">
                <a:srgbClr val="136AAE"/>
              </a:gs>
              <a:gs pos="0">
                <a:srgbClr val="28D8E9"/>
              </a:gs>
              <a:gs pos="100000">
                <a:srgbClr val="1A3490"/>
              </a:gs>
            </a:gsLst>
            <a:lin ang="2700000" scaled="1"/>
            <a:tileRect/>
          </a:gradFill>
          <a:ln w="38100">
            <a:solidFill>
              <a:schemeClr val="accent6">
                <a:lumMod val="40000"/>
                <a:lumOff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spc="500">
              <a:ln w="38100">
                <a:solidFill>
                  <a:schemeClr val="accent6">
                    <a:lumMod val="40000"/>
                    <a:lumOff val="60000"/>
                  </a:schemeClr>
                </a:solidFill>
              </a:ln>
              <a:noFill/>
            </a:endParaRPr>
          </a:p>
        </p:txBody>
      </p:sp>
    </p:spTree>
    <p:extLst>
      <p:ext uri="{BB962C8B-B14F-4D97-AF65-F5344CB8AC3E}">
        <p14:creationId xmlns:p14="http://schemas.microsoft.com/office/powerpoint/2010/main" val="1600394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806" y="3073618"/>
            <a:ext cx="4009442" cy="710764"/>
          </a:xfrm>
          <a:prstGeom prst="rect">
            <a:avLst/>
          </a:prstGeom>
          <a:ln>
            <a:noFill/>
          </a:ln>
        </p:spPr>
      </p:pic>
      <p:sp>
        <p:nvSpPr>
          <p:cNvPr id="4" name="Title 3">
            <a:extLst>
              <a:ext uri="{FF2B5EF4-FFF2-40B4-BE49-F238E27FC236}">
                <a16:creationId xmlns="" xmlns:a16="http://schemas.microsoft.com/office/drawing/2014/main" id="{8F79AE97-D537-4173-9611-ECF9F22B4E9F}"/>
              </a:ext>
            </a:extLst>
          </p:cNvPr>
          <p:cNvSpPr>
            <a:spLocks noGrp="1"/>
          </p:cNvSpPr>
          <p:nvPr>
            <p:ph type="title"/>
          </p:nvPr>
        </p:nvSpPr>
        <p:spPr>
          <a:xfrm>
            <a:off x="520148" y="421695"/>
            <a:ext cx="2859157" cy="1325563"/>
          </a:xfrm>
        </p:spPr>
        <p:txBody>
          <a:bodyPr/>
          <a:lstStyle/>
          <a:p>
            <a:r>
              <a:rPr lang="en-US" dirty="0" smtClean="0">
                <a:solidFill>
                  <a:schemeClr val="accent4">
                    <a:lumMod val="40000"/>
                    <a:lumOff val="60000"/>
                  </a:schemeClr>
                </a:solidFill>
                <a:latin typeface="#9Slide03 AllRoundGothic" panose="020B0703020202020104" pitchFamily="34" charset="0"/>
              </a:rPr>
              <a:t>I. TỪ PHỔ</a:t>
            </a:r>
            <a:endParaRPr lang="en-US" dirty="0">
              <a:solidFill>
                <a:schemeClr val="accent4">
                  <a:lumMod val="40000"/>
                  <a:lumOff val="60000"/>
                </a:schemeClr>
              </a:solidFill>
              <a:latin typeface="#9Slide03 AllRoundGothic" panose="020B0703020202020104" pitchFamily="34" charset="0"/>
            </a:endParaRPr>
          </a:p>
        </p:txBody>
      </p:sp>
      <p:grpSp>
        <p:nvGrpSpPr>
          <p:cNvPr id="158" name="miếng nhựa phủ sắt">
            <a:extLst>
              <a:ext uri="{FF2B5EF4-FFF2-40B4-BE49-F238E27FC236}">
                <a16:creationId xmlns="" xmlns:a16="http://schemas.microsoft.com/office/drawing/2014/main" id="{F0A9F5A2-7553-4239-989D-165ED4F5FB38}"/>
              </a:ext>
            </a:extLst>
          </p:cNvPr>
          <p:cNvGrpSpPr/>
          <p:nvPr/>
        </p:nvGrpSpPr>
        <p:grpSpPr>
          <a:xfrm>
            <a:off x="6451527" y="2354368"/>
            <a:ext cx="5080000" cy="2149265"/>
            <a:chOff x="6530202" y="2321135"/>
            <a:chExt cx="5080000" cy="2149265"/>
          </a:xfrm>
        </p:grpSpPr>
        <p:pic>
          <p:nvPicPr>
            <p:cNvPr id="150" name="Picture 149">
              <a:extLst>
                <a:ext uri="{FF2B5EF4-FFF2-40B4-BE49-F238E27FC236}">
                  <a16:creationId xmlns=""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 xmlns:a16="http://schemas.microsoft.com/office/drawing/2014/main" id="{2ADCBC83-854A-4D77-A892-B490C4177005}"/>
              </a:ext>
            </a:extLst>
          </p:cNvPr>
          <p:cNvGrpSpPr/>
          <p:nvPr/>
        </p:nvGrpSpPr>
        <p:grpSpPr>
          <a:xfrm>
            <a:off x="6453333" y="2344524"/>
            <a:ext cx="5189494" cy="2092326"/>
            <a:chOff x="6530460" y="2324098"/>
            <a:chExt cx="5189494" cy="2092326"/>
          </a:xfrm>
        </p:grpSpPr>
        <p:pic>
          <p:nvPicPr>
            <p:cNvPr id="137" name="Picture 136">
              <a:extLst>
                <a:ext uri="{FF2B5EF4-FFF2-40B4-BE49-F238E27FC236}">
                  <a16:creationId xmlns=""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 xmlns:a16="http://schemas.microsoft.com/office/drawing/2014/main" id="{BC71B49C-2BA1-431A-9874-1811FE983476}"/>
              </a:ext>
            </a:extLst>
          </p:cNvPr>
          <p:cNvGrpSpPr/>
          <p:nvPr/>
        </p:nvGrpSpPr>
        <p:grpSpPr>
          <a:xfrm>
            <a:off x="6396780" y="703055"/>
            <a:ext cx="3145572" cy="1648349"/>
            <a:chOff x="6396780" y="703055"/>
            <a:chExt cx="3145572" cy="1648349"/>
          </a:xfrm>
        </p:grpSpPr>
        <p:sp>
          <p:nvSpPr>
            <p:cNvPr id="159" name="TextBox 158">
              <a:extLst>
                <a:ext uri="{FF2B5EF4-FFF2-40B4-BE49-F238E27FC236}">
                  <a16:creationId xmlns="" xmlns:a16="http://schemas.microsoft.com/office/drawing/2014/main" id="{ADC26249-9169-482A-A7F6-11A6E2318BB3}"/>
                </a:ext>
              </a:extLst>
            </p:cNvPr>
            <p:cNvSpPr txBox="1"/>
            <p:nvPr/>
          </p:nvSpPr>
          <p:spPr>
            <a:xfrm>
              <a:off x="6396780" y="703055"/>
              <a:ext cx="3145572" cy="904863"/>
            </a:xfrm>
            <a:prstGeom prst="rect">
              <a:avLst/>
            </a:prstGeom>
            <a:noFill/>
          </p:spPr>
          <p:txBody>
            <a:bodyPr wrap="square" rtlCol="0">
              <a:spAutoFit/>
            </a:bodyPr>
            <a:lstStyle/>
            <a:p>
              <a:pPr algn="just">
                <a:lnSpc>
                  <a:spcPct val="120000"/>
                </a:lnSpc>
              </a:pPr>
              <a:r>
                <a:rPr lang="vi-VN" sz="2200" dirty="0">
                  <a:solidFill>
                    <a:schemeClr val="accent1"/>
                  </a:solidFill>
                  <a:latin typeface="Arial" panose="020B0604020202020204" pitchFamily="34" charset="0"/>
                  <a:cs typeface="Arial" panose="020B0604020202020204" pitchFamily="34" charset="0"/>
                </a:rPr>
                <a:t>Đặt tấm nhựa đã phủ mạt sắt lên nam châm</a:t>
              </a:r>
              <a:endParaRPr lang="en-US" sz="2200" dirty="0">
                <a:solidFill>
                  <a:schemeClr val="accent1"/>
                </a:solidFill>
                <a:latin typeface="Arial" panose="020B0604020202020204" pitchFamily="34" charset="0"/>
                <a:cs typeface="Arial" panose="020B0604020202020204" pitchFamily="34" charset="0"/>
              </a:endParaRPr>
            </a:p>
          </p:txBody>
        </p:sp>
        <p:cxnSp>
          <p:nvCxnSpPr>
            <p:cNvPr id="161" name="Straight Arrow Connector 160">
              <a:extLst>
                <a:ext uri="{FF2B5EF4-FFF2-40B4-BE49-F238E27FC236}">
                  <a16:creationId xmlns="" xmlns:a16="http://schemas.microsoft.com/office/drawing/2014/main" id="{4AB0F3D4-7597-4B38-83EB-61FB0C186C1E}"/>
                </a:ext>
              </a:extLst>
            </p:cNvPr>
            <p:cNvCxnSpPr>
              <a:stCxn id="159" idx="2"/>
            </p:cNvCxnSpPr>
            <p:nvPr/>
          </p:nvCxnSpPr>
          <p:spPr>
            <a:xfrm>
              <a:off x="7969566" y="1607918"/>
              <a:ext cx="721181" cy="74348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 xmlns:a16="http://schemas.microsoft.com/office/drawing/2014/main" id="{9D6F3FC3-F3ED-43F1-B4BE-E1DBD04031BA}"/>
              </a:ext>
            </a:extLst>
          </p:cNvPr>
          <p:cNvGrpSpPr/>
          <p:nvPr/>
        </p:nvGrpSpPr>
        <p:grpSpPr>
          <a:xfrm>
            <a:off x="6828974" y="4049841"/>
            <a:ext cx="2859157" cy="1815100"/>
            <a:chOff x="6396780" y="-613447"/>
            <a:chExt cx="2859157" cy="1815100"/>
          </a:xfrm>
        </p:grpSpPr>
        <p:sp>
          <p:nvSpPr>
            <p:cNvPr id="164" name="TextBox 163">
              <a:extLst>
                <a:ext uri="{FF2B5EF4-FFF2-40B4-BE49-F238E27FC236}">
                  <a16:creationId xmlns="" xmlns:a16="http://schemas.microsoft.com/office/drawing/2014/main" id="{64BE6033-9340-4460-A753-F41508FF02A7}"/>
                </a:ext>
              </a:extLst>
            </p:cNvPr>
            <p:cNvSpPr txBox="1"/>
            <p:nvPr/>
          </p:nvSpPr>
          <p:spPr>
            <a:xfrm>
              <a:off x="6396780" y="703055"/>
              <a:ext cx="2859157" cy="498598"/>
            </a:xfrm>
            <a:prstGeom prst="rect">
              <a:avLst/>
            </a:prstGeom>
            <a:noFill/>
          </p:spPr>
          <p:txBody>
            <a:bodyPr wrap="square" rtlCol="0">
              <a:spAutoFit/>
            </a:bodyPr>
            <a:lstStyle/>
            <a:p>
              <a:pPr algn="just">
                <a:lnSpc>
                  <a:spcPct val="120000"/>
                </a:lnSpc>
              </a:pPr>
              <a:r>
                <a:rPr lang="vi-VN" sz="2200">
                  <a:solidFill>
                    <a:schemeClr val="accent1"/>
                  </a:solidFill>
                  <a:latin typeface="Arial" panose="020B0604020202020204" pitchFamily="34" charset="0"/>
                  <a:cs typeface="Arial" panose="020B0604020202020204" pitchFamily="34" charset="0"/>
                </a:rPr>
                <a:t>Gõ nhẹ</a:t>
              </a:r>
              <a:endParaRPr lang="en-US" sz="2200">
                <a:solidFill>
                  <a:schemeClr val="accent1"/>
                </a:solidFill>
                <a:latin typeface="Arial" panose="020B0604020202020204" pitchFamily="34" charset="0"/>
                <a:cs typeface="Arial" panose="020B0604020202020204" pitchFamily="34" charset="0"/>
              </a:endParaRPr>
            </a:p>
          </p:txBody>
        </p:sp>
        <p:cxnSp>
          <p:nvCxnSpPr>
            <p:cNvPr id="165" name="Straight Arrow Connector 164">
              <a:extLst>
                <a:ext uri="{FF2B5EF4-FFF2-40B4-BE49-F238E27FC236}">
                  <a16:creationId xmlns="" xmlns:a16="http://schemas.microsoft.com/office/drawing/2014/main" id="{5FDA243B-B8B5-4082-B33C-B1EE1AFA3926}"/>
                </a:ext>
              </a:extLst>
            </p:cNvPr>
            <p:cNvCxnSpPr>
              <a:cxnSpLocks/>
              <a:stCxn id="164" idx="0"/>
            </p:cNvCxnSpPr>
            <p:nvPr/>
          </p:nvCxnSpPr>
          <p:spPr>
            <a:xfrm flipV="1">
              <a:off x="7826359" y="-613447"/>
              <a:ext cx="283817" cy="13165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68" name="TextBox 167">
            <a:extLst>
              <a:ext uri="{FF2B5EF4-FFF2-40B4-BE49-F238E27FC236}">
                <a16:creationId xmlns="" xmlns:a16="http://schemas.microsoft.com/office/drawing/2014/main" id="{9D9F10C3-223E-464C-86E2-650722B6A120}"/>
              </a:ext>
            </a:extLst>
          </p:cNvPr>
          <p:cNvSpPr txBox="1"/>
          <p:nvPr/>
        </p:nvSpPr>
        <p:spPr>
          <a:xfrm>
            <a:off x="520147" y="1772250"/>
            <a:ext cx="5690529" cy="461217"/>
          </a:xfrm>
          <a:prstGeom prst="rect">
            <a:avLst/>
          </a:prstGeom>
          <a:noFill/>
        </p:spPr>
        <p:txBody>
          <a:bodyPr wrap="square" rtlCol="0">
            <a:spAutoFit/>
          </a:bodyPr>
          <a:lstStyle/>
          <a:p>
            <a:pPr algn="just">
              <a:lnSpc>
                <a:spcPct val="120000"/>
              </a:lnSpc>
            </a:pPr>
            <a:r>
              <a:rPr lang="vi-VN" sz="2200" b="1" dirty="0">
                <a:solidFill>
                  <a:schemeClr val="accent3">
                    <a:lumMod val="40000"/>
                    <a:lumOff val="60000"/>
                  </a:schemeClr>
                </a:solidFill>
                <a:latin typeface="Arial" panose="020B0604020202020204" pitchFamily="34" charset="0"/>
                <a:cs typeface="Arial" panose="020B0604020202020204" pitchFamily="34" charset="0"/>
              </a:rPr>
              <a:t>1. Thí nghiệm: Quan sát hình và cho biết</a:t>
            </a:r>
            <a:endParaRPr lang="en-US" sz="2200" b="1" dirty="0">
              <a:solidFill>
                <a:schemeClr val="accent3">
                  <a:lumMod val="40000"/>
                  <a:lumOff val="60000"/>
                </a:schemeClr>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 xmlns:a16="http://schemas.microsoft.com/office/drawing/2014/main" id="{CBAA8833-4CD7-4566-B095-FC0E139EDF1A}"/>
              </a:ext>
            </a:extLst>
          </p:cNvPr>
          <p:cNvSpPr txBox="1"/>
          <p:nvPr/>
        </p:nvSpPr>
        <p:spPr>
          <a:xfrm>
            <a:off x="520148" y="2351404"/>
            <a:ext cx="5080000" cy="904863"/>
          </a:xfrm>
          <a:prstGeom prst="rect">
            <a:avLst/>
          </a:prstGeom>
          <a:noFill/>
        </p:spPr>
        <p:txBody>
          <a:bodyPr wrap="square" rtlCol="0">
            <a:spAutoFit/>
          </a:bodyPr>
          <a:lstStyle/>
          <a:p>
            <a:pPr algn="just">
              <a:lnSpc>
                <a:spcPct val="120000"/>
              </a:lnSpc>
            </a:pPr>
            <a:r>
              <a:rPr lang="vi-VN" sz="2200" b="1" dirty="0">
                <a:latin typeface="Arial" panose="020B0604020202020204" pitchFamily="34" charset="0"/>
                <a:cs typeface="Arial" panose="020B0604020202020204" pitchFamily="34" charset="0"/>
              </a:rPr>
              <a:t>C1. </a:t>
            </a:r>
            <a:r>
              <a:rPr lang="vi-VN" sz="2200" dirty="0">
                <a:latin typeface="Arial" panose="020B0604020202020204" pitchFamily="34" charset="0"/>
                <a:cs typeface="Arial" panose="020B0604020202020204" pitchFamily="34" charset="0"/>
              </a:rPr>
              <a:t>Các mạt sắt xung quanh nam châm được sắp xếp như thế nào?</a:t>
            </a:r>
            <a:endParaRPr lang="en-US" sz="2200" dirty="0">
              <a:latin typeface="Arial" panose="020B0604020202020204" pitchFamily="34" charset="0"/>
              <a:cs typeface="Arial" panose="020B0604020202020204" pitchFamily="34" charset="0"/>
            </a:endParaRPr>
          </a:p>
        </p:txBody>
      </p:sp>
      <p:sp>
        <p:nvSpPr>
          <p:cNvPr id="170" name="TextBox 169">
            <a:extLst>
              <a:ext uri="{FF2B5EF4-FFF2-40B4-BE49-F238E27FC236}">
                <a16:creationId xmlns="" xmlns:a16="http://schemas.microsoft.com/office/drawing/2014/main" id="{D7A45D22-3F63-4E7F-88F9-16B3F0293371}"/>
              </a:ext>
            </a:extLst>
          </p:cNvPr>
          <p:cNvSpPr txBox="1"/>
          <p:nvPr/>
        </p:nvSpPr>
        <p:spPr>
          <a:xfrm>
            <a:off x="530638" y="3212831"/>
            <a:ext cx="5688163" cy="904863"/>
          </a:xfrm>
          <a:prstGeom prst="rect">
            <a:avLst/>
          </a:prstGeom>
          <a:noFill/>
        </p:spPr>
        <p:txBody>
          <a:bodyPr wrap="square" rtlCol="0">
            <a:spAutoFit/>
          </a:bodyPr>
          <a:lstStyle/>
          <a:p>
            <a:pPr algn="just">
              <a:lnSpc>
                <a:spcPct val="120000"/>
              </a:lnSpc>
            </a:pPr>
            <a:r>
              <a:rPr lang="en-US" sz="2200" dirty="0">
                <a:solidFill>
                  <a:schemeClr val="accent6"/>
                </a:solidFill>
                <a:latin typeface="Arial" panose="020B0604020202020204" pitchFamily="34" charset="0"/>
                <a:cs typeface="Arial" panose="020B0604020202020204" pitchFamily="34" charset="0"/>
              </a:rPr>
              <a:t>- </a:t>
            </a:r>
            <a:r>
              <a:rPr lang="vi-VN" sz="2200" dirty="0">
                <a:solidFill>
                  <a:schemeClr val="accent6"/>
                </a:solidFill>
                <a:latin typeface="Arial" panose="020B0604020202020204" pitchFamily="34" charset="0"/>
                <a:cs typeface="Arial" panose="020B0604020202020204" pitchFamily="34" charset="0"/>
              </a:rPr>
              <a:t>Nơi nào mạt sắt dày thì từ trường mạnh, nơi nào mạt sắt thưa thì tư trường yếu</a:t>
            </a:r>
            <a:r>
              <a:rPr lang="en-US" sz="2200" dirty="0">
                <a:solidFill>
                  <a:schemeClr val="accent6"/>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 xmlns:a16="http://schemas.microsoft.com/office/drawing/2014/main" id="{801AC3EF-1F11-44AE-B608-3AB9C5ADC25F}"/>
              </a:ext>
            </a:extLst>
          </p:cNvPr>
          <p:cNvSpPr txBox="1"/>
          <p:nvPr/>
        </p:nvSpPr>
        <p:spPr>
          <a:xfrm>
            <a:off x="542861" y="4104587"/>
            <a:ext cx="5318531" cy="1311128"/>
          </a:xfrm>
          <a:prstGeom prst="rect">
            <a:avLst/>
          </a:prstGeom>
          <a:noFill/>
        </p:spPr>
        <p:txBody>
          <a:bodyPr wrap="square" rtlCol="0">
            <a:spAutoFit/>
          </a:bodyPr>
          <a:lstStyle/>
          <a:p>
            <a:pPr algn="just">
              <a:lnSpc>
                <a:spcPct val="120000"/>
              </a:lnSpc>
            </a:pP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Hình</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ảnh</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các</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mạt</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sắt</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xung</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quanh</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nam</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châm</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được</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gọi</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là</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từ</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phổ</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từ</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phổ</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cho</a:t>
            </a:r>
            <a:r>
              <a:rPr lang="en-US" sz="2200" dirty="0">
                <a:solidFill>
                  <a:schemeClr val="accent6"/>
                </a:solidFill>
                <a:latin typeface="Arial" panose="020B0604020202020204" pitchFamily="34" charset="0"/>
                <a:cs typeface="Arial" panose="020B0604020202020204" pitchFamily="34" charset="0"/>
              </a:rPr>
              <a:t> ta </a:t>
            </a:r>
            <a:r>
              <a:rPr lang="en-US" sz="2200" dirty="0" err="1">
                <a:solidFill>
                  <a:schemeClr val="accent6"/>
                </a:solidFill>
                <a:latin typeface="Arial" panose="020B0604020202020204" pitchFamily="34" charset="0"/>
                <a:cs typeface="Arial" panose="020B0604020202020204" pitchFamily="34" charset="0"/>
              </a:rPr>
              <a:t>một</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hình</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ảnh</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trực</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quan</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về</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từ</a:t>
            </a:r>
            <a:r>
              <a:rPr lang="en-US" sz="2200" dirty="0">
                <a:solidFill>
                  <a:schemeClr val="accent6"/>
                </a:solidFill>
                <a:latin typeface="Arial" panose="020B0604020202020204" pitchFamily="34" charset="0"/>
                <a:cs typeface="Arial" panose="020B0604020202020204" pitchFamily="34" charset="0"/>
              </a:rPr>
              <a:t> </a:t>
            </a:r>
            <a:r>
              <a:rPr lang="en-US" sz="2200" dirty="0" err="1">
                <a:solidFill>
                  <a:schemeClr val="accent6"/>
                </a:solidFill>
                <a:latin typeface="Arial" panose="020B0604020202020204" pitchFamily="34" charset="0"/>
                <a:cs typeface="Arial" panose="020B0604020202020204" pitchFamily="34" charset="0"/>
              </a:rPr>
              <a:t>trường</a:t>
            </a:r>
            <a:r>
              <a:rPr lang="en-US" sz="2200" dirty="0">
                <a:solidFill>
                  <a:schemeClr val="accent6"/>
                </a:solidFill>
                <a:latin typeface="Arial" panose="020B0604020202020204" pitchFamily="34" charset="0"/>
                <a:cs typeface="Arial" panose="020B0604020202020204" pitchFamily="34" charset="0"/>
              </a:rPr>
              <a:t>.</a:t>
            </a:r>
          </a:p>
        </p:txBody>
      </p:sp>
      <p:grpSp>
        <p:nvGrpSpPr>
          <p:cNvPr id="26" name="Group 25">
            <a:extLst>
              <a:ext uri="{FF2B5EF4-FFF2-40B4-BE49-F238E27FC236}">
                <a16:creationId xmlns="" xmlns:a16="http://schemas.microsoft.com/office/drawing/2014/main" id="{F6C0D9E7-5901-4D4A-8D52-02C2CB804E61}"/>
              </a:ext>
            </a:extLst>
          </p:cNvPr>
          <p:cNvGrpSpPr/>
          <p:nvPr/>
        </p:nvGrpSpPr>
        <p:grpSpPr>
          <a:xfrm>
            <a:off x="-419760" y="-1496190"/>
            <a:ext cx="13040952" cy="9739236"/>
            <a:chOff x="-419760" y="-1496190"/>
            <a:chExt cx="13040952" cy="9739236"/>
          </a:xfrm>
        </p:grpSpPr>
        <p:grpSp>
          <p:nvGrpSpPr>
            <p:cNvPr id="27" name="Group 26">
              <a:extLst>
                <a:ext uri="{FF2B5EF4-FFF2-40B4-BE49-F238E27FC236}">
                  <a16:creationId xmlns="" xmlns:a16="http://schemas.microsoft.com/office/drawing/2014/main" id="{C1518597-D82D-455C-A326-0AB92A125C01}"/>
                </a:ext>
              </a:extLst>
            </p:cNvPr>
            <p:cNvGrpSpPr/>
            <p:nvPr/>
          </p:nvGrpSpPr>
          <p:grpSpPr>
            <a:xfrm>
              <a:off x="-419760" y="-1496190"/>
              <a:ext cx="13040952" cy="8704087"/>
              <a:chOff x="-419760" y="-1496190"/>
              <a:chExt cx="13040952" cy="8704087"/>
            </a:xfrm>
          </p:grpSpPr>
          <p:sp>
            <p:nvSpPr>
              <p:cNvPr id="29" name="Google Shape;12;p2">
                <a:extLst>
                  <a:ext uri="{FF2B5EF4-FFF2-40B4-BE49-F238E27FC236}">
                    <a16:creationId xmlns="" xmlns:a16="http://schemas.microsoft.com/office/drawing/2014/main" id="{D1037868-6787-49DB-AF76-8B13735FD47D}"/>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 xmlns:a16="http://schemas.microsoft.com/office/drawing/2014/main" id="{4AED79A9-2812-4725-B89D-45952BDC9645}"/>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 xmlns:a16="http://schemas.microsoft.com/office/drawing/2014/main" id="{1448D8EF-DDF4-4F33-89E4-B97FF92E1A7C}"/>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9;p2">
              <a:extLst>
                <a:ext uri="{FF2B5EF4-FFF2-40B4-BE49-F238E27FC236}">
                  <a16:creationId xmlns=""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wipe(left)">
                                      <p:cBhvr>
                                        <p:cTn id="7" dur="500"/>
                                        <p:tgtEl>
                                          <p:spTgt spid="16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wipe(up)">
                                      <p:cBhvr>
                                        <p:cTn id="15" dur="500"/>
                                        <p:tgtEl>
                                          <p:spTgt spid="162"/>
                                        </p:tgtEl>
                                      </p:cBhvr>
                                    </p:animEffect>
                                  </p:childTnLst>
                                </p:cTn>
                              </p:par>
                              <p:par>
                                <p:cTn id="16" presetID="10" presetClass="entr" presetSubtype="0" fill="hold" nodeType="withEffect">
                                  <p:stCondLst>
                                    <p:cond delay="0"/>
                                  </p:stCondLst>
                                  <p:childTnLst>
                                    <p:set>
                                      <p:cBhvr>
                                        <p:cTn id="17" dur="1" fill="hold">
                                          <p:stCondLst>
                                            <p:cond delay="0"/>
                                          </p:stCondLst>
                                        </p:cTn>
                                        <p:tgtEl>
                                          <p:spTgt spid="158"/>
                                        </p:tgtEl>
                                        <p:attrNameLst>
                                          <p:attrName>style.visibility</p:attrName>
                                        </p:attrNameLst>
                                      </p:cBhvr>
                                      <p:to>
                                        <p:strVal val="visible"/>
                                      </p:to>
                                    </p:set>
                                    <p:animEffect transition="in" filter="fade">
                                      <p:cBhvr>
                                        <p:cTn id="18" dur="1500"/>
                                        <p:tgtEl>
                                          <p:spTgt spid="15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3"/>
                                        </p:tgtEl>
                                        <p:attrNameLst>
                                          <p:attrName>style.visibility</p:attrName>
                                        </p:attrNameLst>
                                      </p:cBhvr>
                                      <p:to>
                                        <p:strVal val="visible"/>
                                      </p:to>
                                    </p:set>
                                    <p:animEffect transition="in" filter="wipe(down)">
                                      <p:cBhvr>
                                        <p:cTn id="23" dur="500"/>
                                        <p:tgtEl>
                                          <p:spTgt spid="163"/>
                                        </p:tgtEl>
                                      </p:cBhvr>
                                    </p:animEffect>
                                  </p:childTnLst>
                                </p:cTn>
                              </p:par>
                              <p:par>
                                <p:cTn id="24" presetID="32" presetClass="emph" presetSubtype="0" fill="remove" nodeType="withEffect">
                                  <p:stCondLst>
                                    <p:cond delay="0"/>
                                  </p:stCondLst>
                                  <p:childTnLst>
                                    <p:animRot by="120000">
                                      <p:cBhvr>
                                        <p:cTn id="25" dur="150" fill="hold">
                                          <p:stCondLst>
                                            <p:cond delay="0"/>
                                          </p:stCondLst>
                                        </p:cTn>
                                        <p:tgtEl>
                                          <p:spTgt spid="6"/>
                                        </p:tgtEl>
                                        <p:attrNameLst>
                                          <p:attrName>r</p:attrName>
                                        </p:attrNameLst>
                                      </p:cBhvr>
                                    </p:animRot>
                                    <p:animRot by="-240000">
                                      <p:cBhvr>
                                        <p:cTn id="26" dur="300" fill="hold">
                                          <p:stCondLst>
                                            <p:cond delay="300"/>
                                          </p:stCondLst>
                                        </p:cTn>
                                        <p:tgtEl>
                                          <p:spTgt spid="6"/>
                                        </p:tgtEl>
                                        <p:attrNameLst>
                                          <p:attrName>r</p:attrName>
                                        </p:attrNameLst>
                                      </p:cBhvr>
                                    </p:animRot>
                                    <p:animRot by="240000">
                                      <p:cBhvr>
                                        <p:cTn id="27" dur="300" fill="hold">
                                          <p:stCondLst>
                                            <p:cond delay="600"/>
                                          </p:stCondLst>
                                        </p:cTn>
                                        <p:tgtEl>
                                          <p:spTgt spid="6"/>
                                        </p:tgtEl>
                                        <p:attrNameLst>
                                          <p:attrName>r</p:attrName>
                                        </p:attrNameLst>
                                      </p:cBhvr>
                                    </p:animRot>
                                    <p:animRot by="-240000">
                                      <p:cBhvr>
                                        <p:cTn id="28" dur="300" fill="hold">
                                          <p:stCondLst>
                                            <p:cond delay="900"/>
                                          </p:stCondLst>
                                        </p:cTn>
                                        <p:tgtEl>
                                          <p:spTgt spid="6"/>
                                        </p:tgtEl>
                                        <p:attrNameLst>
                                          <p:attrName>r</p:attrName>
                                        </p:attrNameLst>
                                      </p:cBhvr>
                                    </p:animRot>
                                    <p:animRot by="120000">
                                      <p:cBhvr>
                                        <p:cTn id="29" dur="300" fill="hold">
                                          <p:stCondLst>
                                            <p:cond delay="1200"/>
                                          </p:stCondLst>
                                        </p:cTn>
                                        <p:tgtEl>
                                          <p:spTgt spid="6"/>
                                        </p:tgtEl>
                                        <p:attrNameLst>
                                          <p:attrName>r</p:attrName>
                                        </p:attrNameLst>
                                      </p:cBhvr>
                                    </p:animRot>
                                  </p:childTnLst>
                                </p:cTn>
                              </p:par>
                              <p:par>
                                <p:cTn id="30" presetID="10" presetClass="exit" presetSubtype="0" fill="hold" nodeType="withEffect">
                                  <p:stCondLst>
                                    <p:cond delay="0"/>
                                  </p:stCondLst>
                                  <p:childTnLst>
                                    <p:animEffect transition="out" filter="fade">
                                      <p:cBhvr>
                                        <p:cTn id="31" dur="500"/>
                                        <p:tgtEl>
                                          <p:spTgt spid="162"/>
                                        </p:tgtEl>
                                      </p:cBhvr>
                                    </p:animEffect>
                                    <p:set>
                                      <p:cBhvr>
                                        <p:cTn id="32" dur="1" fill="hold">
                                          <p:stCondLst>
                                            <p:cond delay="499"/>
                                          </p:stCondLst>
                                        </p:cTn>
                                        <p:tgtEl>
                                          <p:spTgt spid="16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58"/>
                                        </p:tgtEl>
                                      </p:cBhvr>
                                    </p:animEffect>
                                    <p:set>
                                      <p:cBhvr>
                                        <p:cTn id="35" dur="1" fill="hold">
                                          <p:stCondLst>
                                            <p:cond delay="499"/>
                                          </p:stCondLst>
                                        </p:cTn>
                                        <p:tgtEl>
                                          <p:spTgt spid="15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46"/>
                                        </p:tgtEl>
                                        <p:attrNameLst>
                                          <p:attrName>style.visibility</p:attrName>
                                        </p:attrNameLst>
                                      </p:cBhvr>
                                      <p:to>
                                        <p:strVal val="visible"/>
                                      </p:to>
                                    </p:set>
                                    <p:animEffect transition="in" filter="fade">
                                      <p:cBhvr>
                                        <p:cTn id="38" dur="500"/>
                                        <p:tgtEl>
                                          <p:spTgt spid="14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0"/>
                                        </p:tgtEl>
                                        <p:attrNameLst>
                                          <p:attrName>style.visibility</p:attrName>
                                        </p:attrNameLst>
                                      </p:cBhvr>
                                      <p:to>
                                        <p:strVal val="visible"/>
                                      </p:to>
                                    </p:set>
                                    <p:animEffect transition="in" filter="wipe(left)">
                                      <p:cBhvr>
                                        <p:cTn id="43" dur="750"/>
                                        <p:tgtEl>
                                          <p:spTgt spid="17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build="p"/>
      <p:bldP spid="170"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a:extLst>
              <a:ext uri="{FF2B5EF4-FFF2-40B4-BE49-F238E27FC236}">
                <a16:creationId xmlns="" xmlns:a16="http://schemas.microsoft.com/office/drawing/2014/main" id="{187CF7D1-65A5-4237-8573-E9A11680C8C2}"/>
              </a:ext>
            </a:extLst>
          </p:cNvPr>
          <p:cNvCxnSpPr>
            <a:cxnSpLocks/>
          </p:cNvCxnSpPr>
          <p:nvPr/>
        </p:nvCxnSpPr>
        <p:spPr>
          <a:xfrm>
            <a:off x="429421" y="410886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 xmlns:a16="http://schemas.microsoft.com/office/drawing/2014/main" id="{B9AC7836-5EC4-495C-808F-B42B7EFB5A07}"/>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 ĐƯỜNG SỨC TỪ</a:t>
            </a:r>
            <a:endParaRPr lang="en-US" dirty="0">
              <a:solidFill>
                <a:schemeClr val="accent4">
                  <a:lumMod val="40000"/>
                  <a:lumOff val="60000"/>
                </a:schemeClr>
              </a:solidFill>
              <a:latin typeface="#9Slide03 AllRoundGothic" panose="020B0703020202020104" pitchFamily="34" charset="0"/>
            </a:endParaRPr>
          </a:p>
        </p:txBody>
      </p:sp>
      <p:pic>
        <p:nvPicPr>
          <p:cNvPr id="6" name="Picture 5">
            <a:extLst>
              <a:ext uri="{FF2B5EF4-FFF2-40B4-BE49-F238E27FC236}">
                <a16:creationId xmlns="" xmlns:a16="http://schemas.microsoft.com/office/drawing/2014/main" id="{533D616E-07AE-435F-8807-D35BE234BB00}"/>
              </a:ext>
            </a:extLst>
          </p:cNvPr>
          <p:cNvPicPr>
            <a:picLocks noChangeAspect="1"/>
          </p:cNvPicPr>
          <p:nvPr/>
        </p:nvPicPr>
        <p:blipFill>
          <a:blip r:embed="rId2"/>
          <a:stretch>
            <a:fillRect/>
          </a:stretch>
        </p:blipFill>
        <p:spPr>
          <a:xfrm rot="16200000">
            <a:off x="984096" y="1807030"/>
            <a:ext cx="3816504" cy="4347915"/>
          </a:xfrm>
          <a:prstGeom prst="roundRect">
            <a:avLst>
              <a:gd name="adj" fmla="val 10997"/>
            </a:avLst>
          </a:prstGeom>
        </p:spPr>
      </p:pic>
      <p:grpSp>
        <p:nvGrpSpPr>
          <p:cNvPr id="20" name="Group 19">
            <a:extLst>
              <a:ext uri="{FF2B5EF4-FFF2-40B4-BE49-F238E27FC236}">
                <a16:creationId xmlns="" xmlns:a16="http://schemas.microsoft.com/office/drawing/2014/main" id="{F63FEC40-BF13-4367-AA8E-03217B4F66F1}"/>
              </a:ext>
            </a:extLst>
          </p:cNvPr>
          <p:cNvGrpSpPr/>
          <p:nvPr/>
        </p:nvGrpSpPr>
        <p:grpSpPr>
          <a:xfrm>
            <a:off x="483630" y="2525564"/>
            <a:ext cx="5312672" cy="3200400"/>
            <a:chOff x="5066306" y="2389239"/>
            <a:chExt cx="6544423" cy="3200400"/>
          </a:xfrm>
        </p:grpSpPr>
        <p:pic>
          <p:nvPicPr>
            <p:cNvPr id="19" name="Graphic 18">
              <a:extLst>
                <a:ext uri="{FF2B5EF4-FFF2-40B4-BE49-F238E27FC236}">
                  <a16:creationId xmlns="" xmlns:a16="http://schemas.microsoft.com/office/drawing/2014/main" id="{5347E51A-42ED-4D7B-82A3-9EDB76DE7B8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66306" y="2389239"/>
              <a:ext cx="6544423" cy="3200400"/>
            </a:xfrm>
            <a:prstGeom prst="rect">
              <a:avLst/>
            </a:prstGeom>
          </p:spPr>
        </p:pic>
        <p:pic>
          <p:nvPicPr>
            <p:cNvPr id="10" name="Picture 9" descr="Chart&#10;&#10;Description automatically generated">
              <a:extLst>
                <a:ext uri="{FF2B5EF4-FFF2-40B4-BE49-F238E27FC236}">
                  <a16:creationId xmlns="" xmlns:a16="http://schemas.microsoft.com/office/drawing/2014/main" id="{F0AEEFC2-70B8-4120-9945-F5AC509CF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137" y="3685540"/>
              <a:ext cx="2952401" cy="607797"/>
            </a:xfrm>
            <a:prstGeom prst="rect">
              <a:avLst/>
            </a:prstGeom>
          </p:spPr>
        </p:pic>
      </p:grpSp>
      <p:sp>
        <p:nvSpPr>
          <p:cNvPr id="24" name="TextBox 23">
            <a:extLst>
              <a:ext uri="{FF2B5EF4-FFF2-40B4-BE49-F238E27FC236}">
                <a16:creationId xmlns="" xmlns:a16="http://schemas.microsoft.com/office/drawing/2014/main" id="{5070805F-B8F0-4C1D-BAD7-FDBE541938BF}"/>
              </a:ext>
            </a:extLst>
          </p:cNvPr>
          <p:cNvSpPr txBox="1"/>
          <p:nvPr/>
        </p:nvSpPr>
        <p:spPr>
          <a:xfrm>
            <a:off x="6111176" y="1490392"/>
            <a:ext cx="5597194" cy="1815882"/>
          </a:xfrm>
          <a:prstGeom prst="rect">
            <a:avLst/>
          </a:prstGeom>
          <a:noFill/>
        </p:spPr>
        <p:txBody>
          <a:bodyPr wrap="square" rtlCol="0">
            <a:spAutoFit/>
          </a:bodyPr>
          <a:lstStyle/>
          <a:p>
            <a:pPr algn="just">
              <a:lnSpc>
                <a:spcPct val="14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bút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đường</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mạt</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sắt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cực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nọ</a:t>
            </a:r>
            <a:r>
              <a:rPr lang="en-US" sz="2000" dirty="0">
                <a:latin typeface="Arial" panose="020B0604020202020204" pitchFamily="34" charset="0"/>
                <a:cs typeface="Arial" panose="020B0604020202020204" pitchFamily="34" charset="0"/>
              </a:rPr>
              <a:t> sang </a:t>
            </a:r>
            <a:r>
              <a:rPr lang="en-US" sz="2000" dirty="0" err="1">
                <a:latin typeface="Arial" panose="020B0604020202020204" pitchFamily="34" charset="0"/>
                <a:cs typeface="Arial" panose="020B0604020202020204" pitchFamily="34" charset="0"/>
              </a:rPr>
              <a:t>cực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nam</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châm</a:t>
            </a:r>
            <a:r>
              <a:rPr lang="en-US" sz="2000" dirty="0">
                <a:solidFill>
                  <a:schemeClr val="accent6"/>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ta </a:t>
            </a:r>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đường</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liên</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vi-VN" sz="2000" dirty="0">
                <a:solidFill>
                  <a:schemeClr val="accent6"/>
                </a:solidFill>
                <a:latin typeface="Arial" panose="020B0604020202020204" pitchFamily="34" charset="0"/>
                <a:cs typeface="Arial" panose="020B0604020202020204" pitchFamily="34" charset="0"/>
              </a:rPr>
              <a:t>đừơ</a:t>
            </a:r>
            <a:r>
              <a:rPr lang="en-US" sz="2000" dirty="0" err="1">
                <a:solidFill>
                  <a:schemeClr val="accent6"/>
                </a:solidFill>
                <a:latin typeface="Arial" panose="020B0604020202020204" pitchFamily="34" charset="0"/>
                <a:cs typeface="Arial" panose="020B0604020202020204" pitchFamily="34" charset="0"/>
              </a:rPr>
              <a:t>ng</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sức</a:t>
            </a:r>
            <a:r>
              <a:rPr lang="en-US" sz="2000" dirty="0">
                <a:solidFill>
                  <a:schemeClr val="accent6"/>
                </a:solidFill>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solidFill>
                  <a:schemeClr val="accent6"/>
                </a:solidFill>
                <a:latin typeface="Arial" panose="020B0604020202020204" pitchFamily="34" charset="0"/>
                <a:cs typeface="Arial" panose="020B0604020202020204" pitchFamily="34" charset="0"/>
              </a:rPr>
              <a:t>từ</a:t>
            </a:r>
            <a:r>
              <a:rPr lang="en-US" sz="2000" dirty="0">
                <a:solidFill>
                  <a:schemeClr val="accent6"/>
                </a:solidFill>
                <a:latin typeface="Arial" panose="020B0604020202020204" pitchFamily="34" charset="0"/>
                <a:cs typeface="Arial" panose="020B0604020202020204" pitchFamily="34" charset="0"/>
              </a:rPr>
              <a:t> </a:t>
            </a:r>
            <a:r>
              <a:rPr lang="vi-VN" sz="2000" dirty="0">
                <a:solidFill>
                  <a:schemeClr val="accent6"/>
                </a:solidFill>
                <a:latin typeface="Arial" panose="020B0604020202020204" pitchFamily="34" charset="0"/>
                <a:cs typeface="Arial" panose="020B0604020202020204" pitchFamily="34" charset="0"/>
              </a:rPr>
              <a:t>trường.</a:t>
            </a:r>
            <a:endParaRPr lang="en-US" sz="2000" dirty="0">
              <a:solidFill>
                <a:schemeClr val="accent6"/>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F942EFF3-4069-47CE-8E90-7E6EE0878E3B}"/>
              </a:ext>
            </a:extLst>
          </p:cNvPr>
          <p:cNvSpPr txBox="1"/>
          <p:nvPr/>
        </p:nvSpPr>
        <p:spPr>
          <a:xfrm>
            <a:off x="6111176" y="3266071"/>
            <a:ext cx="5597194" cy="954107"/>
          </a:xfrm>
          <a:prstGeom prst="rect">
            <a:avLst/>
          </a:prstGeom>
          <a:noFill/>
        </p:spPr>
        <p:txBody>
          <a:bodyPr wrap="square" rtlCol="0">
            <a:spAutoFit/>
          </a:bodyPr>
          <a:lstStyle/>
          <a:p>
            <a:pPr algn="just">
              <a:lnSpc>
                <a:spcPct val="140000"/>
              </a:lnSpc>
            </a:pPr>
            <a:r>
              <a:rPr lang="vi-VN" sz="2000">
                <a:latin typeface="Arial" panose="020B0604020202020204" pitchFamily="34" charset="0"/>
                <a:cs typeface="Arial" panose="020B0604020202020204" pitchFamily="34" charset="0"/>
              </a:rPr>
              <a:t>b) Dùng các </a:t>
            </a:r>
            <a:r>
              <a:rPr lang="vi-VN" sz="2000">
                <a:solidFill>
                  <a:schemeClr val="accent6"/>
                </a:solidFill>
                <a:latin typeface="Arial" panose="020B0604020202020204" pitchFamily="34" charset="0"/>
                <a:cs typeface="Arial" panose="020B0604020202020204" pitchFamily="34" charset="0"/>
              </a:rPr>
              <a:t>kim nam châm nhỏ</a:t>
            </a:r>
            <a:r>
              <a:rPr lang="vi-VN" sz="2000">
                <a:latin typeface="Arial" panose="020B0604020202020204" pitchFamily="34" charset="0"/>
                <a:cs typeface="Arial" panose="020B0604020202020204" pitchFamily="34" charset="0"/>
              </a:rPr>
              <a:t> đặt nối tiếp nhau trên </a:t>
            </a:r>
            <a:r>
              <a:rPr lang="vi-VN" sz="2000">
                <a:solidFill>
                  <a:schemeClr val="accent6"/>
                </a:solidFill>
                <a:latin typeface="Arial" panose="020B0604020202020204" pitchFamily="34" charset="0"/>
                <a:cs typeface="Arial" panose="020B0604020202020204" pitchFamily="34" charset="0"/>
              </a:rPr>
              <a:t>một đường sức từ </a:t>
            </a:r>
            <a:r>
              <a:rPr lang="vi-VN" sz="2000">
                <a:latin typeface="Arial" panose="020B0604020202020204" pitchFamily="34" charset="0"/>
                <a:cs typeface="Arial" panose="020B0604020202020204" pitchFamily="34" charset="0"/>
              </a:rPr>
              <a:t>vừa vẽ.</a:t>
            </a:r>
            <a:endParaRPr lang="en-US" sz="2000">
              <a:solidFill>
                <a:schemeClr val="accent6"/>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 xmlns:a16="http://schemas.microsoft.com/office/drawing/2014/main" id="{AE2CCAD2-70EF-4F6D-A451-20B775594558}"/>
              </a:ext>
            </a:extLst>
          </p:cNvPr>
          <p:cNvGrpSpPr/>
          <p:nvPr/>
        </p:nvGrpSpPr>
        <p:grpSpPr>
          <a:xfrm>
            <a:off x="652767" y="5725963"/>
            <a:ext cx="2239582" cy="798314"/>
            <a:chOff x="652767" y="5725963"/>
            <a:chExt cx="2239582" cy="798314"/>
          </a:xfrm>
        </p:grpSpPr>
        <p:cxnSp>
          <p:nvCxnSpPr>
            <p:cNvPr id="27" name="Straight Arrow Connector 26">
              <a:extLst>
                <a:ext uri="{FF2B5EF4-FFF2-40B4-BE49-F238E27FC236}">
                  <a16:creationId xmlns="" xmlns:a16="http://schemas.microsoft.com/office/drawing/2014/main" id="{D4B18F96-BBB6-402E-82BD-05EA69F1B900}"/>
                </a:ext>
              </a:extLst>
            </p:cNvPr>
            <p:cNvCxnSpPr>
              <a:cxnSpLocks/>
            </p:cNvCxnSpPr>
            <p:nvPr/>
          </p:nvCxnSpPr>
          <p:spPr>
            <a:xfrm flipH="1">
              <a:off x="1587500" y="5725963"/>
              <a:ext cx="1304849" cy="452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53141822-749F-40CA-BC04-14036F19AA6D}"/>
                </a:ext>
              </a:extLst>
            </p:cNvPr>
            <p:cNvSpPr txBox="1"/>
            <p:nvPr/>
          </p:nvSpPr>
          <p:spPr>
            <a:xfrm>
              <a:off x="652767" y="6154945"/>
              <a:ext cx="2062910" cy="369332"/>
            </a:xfrm>
            <a:prstGeom prst="rect">
              <a:avLst/>
            </a:prstGeom>
            <a:noFill/>
          </p:spPr>
          <p:txBody>
            <a:bodyPr wrap="square" rtlCol="0">
              <a:spAutoFit/>
            </a:bodyPr>
            <a:lstStyle/>
            <a:p>
              <a:pPr algn="just"/>
              <a:r>
                <a:rPr lang="vi-VN" b="1">
                  <a:solidFill>
                    <a:schemeClr val="accent6"/>
                  </a:solidFill>
                  <a:latin typeface="Arial" panose="020B0604020202020204" pitchFamily="34" charset="0"/>
                  <a:cs typeface="Arial" panose="020B0604020202020204" pitchFamily="34" charset="0"/>
                </a:rPr>
                <a:t>Đường sức từ</a:t>
              </a:r>
              <a:endParaRPr lang="en-US" b="1">
                <a:solidFill>
                  <a:schemeClr val="accent6"/>
                </a:solidFill>
                <a:latin typeface="Arial" panose="020B0604020202020204" pitchFamily="34" charset="0"/>
                <a:cs typeface="Arial" panose="020B0604020202020204" pitchFamily="34" charset="0"/>
              </a:endParaRPr>
            </a:p>
          </p:txBody>
        </p:sp>
      </p:grpSp>
      <p:grpSp>
        <p:nvGrpSpPr>
          <p:cNvPr id="92" name="Group 91">
            <a:extLst>
              <a:ext uri="{FF2B5EF4-FFF2-40B4-BE49-F238E27FC236}">
                <a16:creationId xmlns="" xmlns:a16="http://schemas.microsoft.com/office/drawing/2014/main" id="{9E64A221-6DB8-4FA3-ADB9-C6CBFD16D049}"/>
              </a:ext>
            </a:extLst>
          </p:cNvPr>
          <p:cNvGrpSpPr/>
          <p:nvPr/>
        </p:nvGrpSpPr>
        <p:grpSpPr>
          <a:xfrm>
            <a:off x="498144" y="4171828"/>
            <a:ext cx="1186585" cy="1177016"/>
            <a:chOff x="5642059" y="5377864"/>
            <a:chExt cx="1186585" cy="1177016"/>
          </a:xfrm>
        </p:grpSpPr>
        <p:grpSp>
          <p:nvGrpSpPr>
            <p:cNvPr id="41" name="Group 40">
              <a:extLst>
                <a:ext uri="{FF2B5EF4-FFF2-40B4-BE49-F238E27FC236}">
                  <a16:creationId xmlns="" xmlns:a16="http://schemas.microsoft.com/office/drawing/2014/main" id="{E8D6C211-D407-4AEC-A7C2-4E8A359EC002}"/>
                </a:ext>
              </a:extLst>
            </p:cNvPr>
            <p:cNvGrpSpPr/>
            <p:nvPr/>
          </p:nvGrpSpPr>
          <p:grpSpPr>
            <a:xfrm rot="8722105">
              <a:off x="5666137" y="6057740"/>
              <a:ext cx="199923" cy="497140"/>
              <a:chOff x="8464550" y="5219700"/>
              <a:chExt cx="260350" cy="647400"/>
            </a:xfrm>
          </p:grpSpPr>
          <p:sp>
            <p:nvSpPr>
              <p:cNvPr id="42" name="Isosceles Triangle 41">
                <a:extLst>
                  <a:ext uri="{FF2B5EF4-FFF2-40B4-BE49-F238E27FC236}">
                    <a16:creationId xmlns="" xmlns:a16="http://schemas.microsoft.com/office/drawing/2014/main" id="{45F9EB82-2E62-4AE6-AD01-18058382343A}"/>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 xmlns:a16="http://schemas.microsoft.com/office/drawing/2014/main" id="{63827447-DD80-4F7D-ABA2-DB32D0A26B9C}"/>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 xmlns:a16="http://schemas.microsoft.com/office/drawing/2014/main" id="{815B656E-BB96-409F-93B1-1991FB8BF14B}"/>
                </a:ext>
              </a:extLst>
            </p:cNvPr>
            <p:cNvGrpSpPr/>
            <p:nvPr/>
          </p:nvGrpSpPr>
          <p:grpSpPr>
            <a:xfrm rot="13207843">
              <a:off x="5642059" y="5687857"/>
              <a:ext cx="199923" cy="497140"/>
              <a:chOff x="8464550" y="5219700"/>
              <a:chExt cx="260350" cy="647400"/>
            </a:xfrm>
          </p:grpSpPr>
          <p:sp>
            <p:nvSpPr>
              <p:cNvPr id="39" name="Isosceles Triangle 38">
                <a:extLst>
                  <a:ext uri="{FF2B5EF4-FFF2-40B4-BE49-F238E27FC236}">
                    <a16:creationId xmlns="" xmlns:a16="http://schemas.microsoft.com/office/drawing/2014/main" id="{DB01EDE2-8E76-4516-8021-35CA52F4DC25}"/>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 xmlns:a16="http://schemas.microsoft.com/office/drawing/2014/main" id="{19F453CD-E7EA-4521-809F-CDBD65B3225A}"/>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 xmlns:a16="http://schemas.microsoft.com/office/drawing/2014/main" id="{1C0CC976-AF59-41C2-8779-DC97567B23B1}"/>
                </a:ext>
              </a:extLst>
            </p:cNvPr>
            <p:cNvGrpSpPr/>
            <p:nvPr/>
          </p:nvGrpSpPr>
          <p:grpSpPr>
            <a:xfrm rot="15229123">
              <a:off x="6480112" y="5229256"/>
              <a:ext cx="199923" cy="497140"/>
              <a:chOff x="8464550" y="5219700"/>
              <a:chExt cx="260350" cy="647400"/>
            </a:xfrm>
          </p:grpSpPr>
          <p:sp>
            <p:nvSpPr>
              <p:cNvPr id="32" name="Isosceles Triangle 31">
                <a:extLst>
                  <a:ext uri="{FF2B5EF4-FFF2-40B4-BE49-F238E27FC236}">
                    <a16:creationId xmlns="" xmlns:a16="http://schemas.microsoft.com/office/drawing/2014/main" id="{0F6C3056-5B68-4FF1-BE2C-58207CD179BA}"/>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 xmlns:a16="http://schemas.microsoft.com/office/drawing/2014/main" id="{DB04A990-3C2F-450A-80D1-B4F19542036A}"/>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 xmlns:a16="http://schemas.microsoft.com/office/drawing/2014/main" id="{3C383872-15AA-4820-AEA2-9DD01B663BBD}"/>
                </a:ext>
              </a:extLst>
            </p:cNvPr>
            <p:cNvGrpSpPr/>
            <p:nvPr/>
          </p:nvGrpSpPr>
          <p:grpSpPr>
            <a:xfrm rot="14743813">
              <a:off x="6027129" y="5382292"/>
              <a:ext cx="199923" cy="497140"/>
              <a:chOff x="8464550" y="5219700"/>
              <a:chExt cx="260350" cy="647400"/>
            </a:xfrm>
          </p:grpSpPr>
          <p:sp>
            <p:nvSpPr>
              <p:cNvPr id="36" name="Isosceles Triangle 35">
                <a:extLst>
                  <a:ext uri="{FF2B5EF4-FFF2-40B4-BE49-F238E27FC236}">
                    <a16:creationId xmlns="" xmlns:a16="http://schemas.microsoft.com/office/drawing/2014/main" id="{CCC05CB9-94E1-4763-AEEF-6909CA84F5F8}"/>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 xmlns:a16="http://schemas.microsoft.com/office/drawing/2014/main" id="{2EF190D8-A340-4962-AC00-74D494186273}"/>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 xmlns:a16="http://schemas.microsoft.com/office/drawing/2014/main" id="{33665F02-6936-465B-9F93-A1D1190A6DBF}"/>
              </a:ext>
            </a:extLst>
          </p:cNvPr>
          <p:cNvGrpSpPr/>
          <p:nvPr/>
        </p:nvGrpSpPr>
        <p:grpSpPr>
          <a:xfrm>
            <a:off x="754563" y="5280929"/>
            <a:ext cx="2456381" cy="536727"/>
            <a:chOff x="5898478" y="6486965"/>
            <a:chExt cx="2456381" cy="536727"/>
          </a:xfrm>
        </p:grpSpPr>
        <p:grpSp>
          <p:nvGrpSpPr>
            <p:cNvPr id="44" name="Group 43">
              <a:extLst>
                <a:ext uri="{FF2B5EF4-FFF2-40B4-BE49-F238E27FC236}">
                  <a16:creationId xmlns="" xmlns:a16="http://schemas.microsoft.com/office/drawing/2014/main" id="{21629F27-7FDE-428F-896D-1E3EBE168C68}"/>
                </a:ext>
              </a:extLst>
            </p:cNvPr>
            <p:cNvGrpSpPr/>
            <p:nvPr/>
          </p:nvGrpSpPr>
          <p:grpSpPr>
            <a:xfrm rot="6783737">
              <a:off x="6047086" y="6338357"/>
              <a:ext cx="199923" cy="497140"/>
              <a:chOff x="8464550" y="5219700"/>
              <a:chExt cx="260350" cy="647400"/>
            </a:xfrm>
          </p:grpSpPr>
          <p:sp>
            <p:nvSpPr>
              <p:cNvPr id="45" name="Isosceles Triangle 44">
                <a:extLst>
                  <a:ext uri="{FF2B5EF4-FFF2-40B4-BE49-F238E27FC236}">
                    <a16:creationId xmlns="" xmlns:a16="http://schemas.microsoft.com/office/drawing/2014/main" id="{BC72AC46-F384-490E-83A5-327B4C231696}"/>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 xmlns:a16="http://schemas.microsoft.com/office/drawing/2014/main" id="{1E00B754-81BF-45F0-9A54-0D88A27C4E74}"/>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 xmlns:a16="http://schemas.microsoft.com/office/drawing/2014/main" id="{7271BE0B-5FE4-4674-A488-886654010B15}"/>
                </a:ext>
              </a:extLst>
            </p:cNvPr>
            <p:cNvGrpSpPr/>
            <p:nvPr/>
          </p:nvGrpSpPr>
          <p:grpSpPr>
            <a:xfrm rot="6363955">
              <a:off x="6507969" y="6503206"/>
              <a:ext cx="199923" cy="497140"/>
              <a:chOff x="8464550" y="5219700"/>
              <a:chExt cx="260350" cy="647400"/>
            </a:xfrm>
          </p:grpSpPr>
          <p:sp>
            <p:nvSpPr>
              <p:cNvPr id="48" name="Isosceles Triangle 47">
                <a:extLst>
                  <a:ext uri="{FF2B5EF4-FFF2-40B4-BE49-F238E27FC236}">
                    <a16:creationId xmlns="" xmlns:a16="http://schemas.microsoft.com/office/drawing/2014/main" id="{6F0A1515-0B71-4FBD-AD1F-15CF1F50E6D6}"/>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 xmlns:a16="http://schemas.microsoft.com/office/drawing/2014/main" id="{75FA120C-44DB-49BD-92A6-20826B9A0912}"/>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 xmlns:a16="http://schemas.microsoft.com/office/drawing/2014/main" id="{6AFD5DAF-CEAF-4F67-ACBC-97F5A09CCA40}"/>
                </a:ext>
              </a:extLst>
            </p:cNvPr>
            <p:cNvGrpSpPr/>
            <p:nvPr/>
          </p:nvGrpSpPr>
          <p:grpSpPr>
            <a:xfrm rot="5973780">
              <a:off x="6995469" y="6607620"/>
              <a:ext cx="199923" cy="497140"/>
              <a:chOff x="8464550" y="5219700"/>
              <a:chExt cx="260350" cy="647400"/>
            </a:xfrm>
          </p:grpSpPr>
          <p:sp>
            <p:nvSpPr>
              <p:cNvPr id="51" name="Isosceles Triangle 50">
                <a:extLst>
                  <a:ext uri="{FF2B5EF4-FFF2-40B4-BE49-F238E27FC236}">
                    <a16:creationId xmlns="" xmlns:a16="http://schemas.microsoft.com/office/drawing/2014/main" id="{A84C5C06-2FFD-4900-8904-1A7122FFB4DD}"/>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 xmlns:a16="http://schemas.microsoft.com/office/drawing/2014/main" id="{CD395477-11CB-4BD3-B313-DC6273A23CD1}"/>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 xmlns:a16="http://schemas.microsoft.com/office/drawing/2014/main" id="{ACC4113D-7347-4EB7-8B70-4C5254DF4627}"/>
                </a:ext>
              </a:extLst>
            </p:cNvPr>
            <p:cNvGrpSpPr/>
            <p:nvPr/>
          </p:nvGrpSpPr>
          <p:grpSpPr>
            <a:xfrm rot="5724958">
              <a:off x="7486992" y="6668052"/>
              <a:ext cx="199923" cy="497140"/>
              <a:chOff x="8464550" y="5219700"/>
              <a:chExt cx="260350" cy="647400"/>
            </a:xfrm>
          </p:grpSpPr>
          <p:sp>
            <p:nvSpPr>
              <p:cNvPr id="54" name="Isosceles Triangle 53">
                <a:extLst>
                  <a:ext uri="{FF2B5EF4-FFF2-40B4-BE49-F238E27FC236}">
                    <a16:creationId xmlns="" xmlns:a16="http://schemas.microsoft.com/office/drawing/2014/main" id="{40695929-F071-4871-96E8-C70F6FC06612}"/>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 xmlns:a16="http://schemas.microsoft.com/office/drawing/2014/main" id="{387DB3FB-A825-4C48-AB3E-20A3F6D0CBC0}"/>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 xmlns:a16="http://schemas.microsoft.com/office/drawing/2014/main" id="{E3B4785C-4591-4F31-9E9E-D254DD440479}"/>
                </a:ext>
              </a:extLst>
            </p:cNvPr>
            <p:cNvGrpSpPr/>
            <p:nvPr/>
          </p:nvGrpSpPr>
          <p:grpSpPr>
            <a:xfrm rot="5400000">
              <a:off x="8006327" y="6675161"/>
              <a:ext cx="199923" cy="497140"/>
              <a:chOff x="8464550" y="5219700"/>
              <a:chExt cx="260350" cy="647400"/>
            </a:xfrm>
          </p:grpSpPr>
          <p:sp>
            <p:nvSpPr>
              <p:cNvPr id="57" name="Isosceles Triangle 56">
                <a:extLst>
                  <a:ext uri="{FF2B5EF4-FFF2-40B4-BE49-F238E27FC236}">
                    <a16:creationId xmlns="" xmlns:a16="http://schemas.microsoft.com/office/drawing/2014/main" id="{B4E89C3B-FAD2-45F0-A994-3C9C6BE83EEA}"/>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 xmlns:a16="http://schemas.microsoft.com/office/drawing/2014/main" id="{F7C68858-3863-4B9F-8388-CF073B0C3C51}"/>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 xmlns:a16="http://schemas.microsoft.com/office/drawing/2014/main" id="{6A08E839-3553-4FDD-AA0F-72D53EA5E70D}"/>
              </a:ext>
            </a:extLst>
          </p:cNvPr>
          <p:cNvGrpSpPr/>
          <p:nvPr/>
        </p:nvGrpSpPr>
        <p:grpSpPr>
          <a:xfrm>
            <a:off x="3214241" y="4858254"/>
            <a:ext cx="2523823" cy="974972"/>
            <a:chOff x="8360077" y="6063835"/>
            <a:chExt cx="2523823" cy="974972"/>
          </a:xfrm>
        </p:grpSpPr>
        <p:grpSp>
          <p:nvGrpSpPr>
            <p:cNvPr id="59" name="Group 58">
              <a:extLst>
                <a:ext uri="{FF2B5EF4-FFF2-40B4-BE49-F238E27FC236}">
                  <a16:creationId xmlns="" xmlns:a16="http://schemas.microsoft.com/office/drawing/2014/main" id="{98C2810F-D977-4A85-AA37-021FD5FD0831}"/>
                </a:ext>
              </a:extLst>
            </p:cNvPr>
            <p:cNvGrpSpPr/>
            <p:nvPr/>
          </p:nvGrpSpPr>
          <p:grpSpPr>
            <a:xfrm rot="5400000">
              <a:off x="8508685" y="6690276"/>
              <a:ext cx="199923" cy="497140"/>
              <a:chOff x="8464550" y="5219700"/>
              <a:chExt cx="260350" cy="647400"/>
            </a:xfrm>
          </p:grpSpPr>
          <p:sp>
            <p:nvSpPr>
              <p:cNvPr id="60" name="Isosceles Triangle 59">
                <a:extLst>
                  <a:ext uri="{FF2B5EF4-FFF2-40B4-BE49-F238E27FC236}">
                    <a16:creationId xmlns="" xmlns:a16="http://schemas.microsoft.com/office/drawing/2014/main" id="{24630338-AB27-489D-A7DB-0B9A9A603143}"/>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 xmlns:a16="http://schemas.microsoft.com/office/drawing/2014/main" id="{86CFEEF5-B768-4166-81F5-EEBB381857CB}"/>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 xmlns:a16="http://schemas.microsoft.com/office/drawing/2014/main" id="{76256814-388A-4690-B56F-FABE597A52D5}"/>
                </a:ext>
              </a:extLst>
            </p:cNvPr>
            <p:cNvGrpSpPr/>
            <p:nvPr/>
          </p:nvGrpSpPr>
          <p:grpSpPr>
            <a:xfrm>
              <a:off x="8823529" y="6063835"/>
              <a:ext cx="2060371" cy="924445"/>
              <a:chOff x="8823529" y="6063835"/>
              <a:chExt cx="2060371" cy="924445"/>
            </a:xfrm>
          </p:grpSpPr>
          <p:grpSp>
            <p:nvGrpSpPr>
              <p:cNvPr id="62" name="Group 61">
                <a:extLst>
                  <a:ext uri="{FF2B5EF4-FFF2-40B4-BE49-F238E27FC236}">
                    <a16:creationId xmlns="" xmlns:a16="http://schemas.microsoft.com/office/drawing/2014/main" id="{456F8304-294F-47D4-945B-6E64CF6278EB}"/>
                  </a:ext>
                </a:extLst>
              </p:cNvPr>
              <p:cNvGrpSpPr/>
              <p:nvPr/>
            </p:nvGrpSpPr>
            <p:grpSpPr>
              <a:xfrm rot="4865075">
                <a:off x="8972137" y="6639749"/>
                <a:ext cx="199923" cy="497140"/>
                <a:chOff x="8464550" y="5219700"/>
                <a:chExt cx="260350" cy="647400"/>
              </a:xfrm>
            </p:grpSpPr>
            <p:sp>
              <p:nvSpPr>
                <p:cNvPr id="63" name="Isosceles Triangle 62">
                  <a:extLst>
                    <a:ext uri="{FF2B5EF4-FFF2-40B4-BE49-F238E27FC236}">
                      <a16:creationId xmlns="" xmlns:a16="http://schemas.microsoft.com/office/drawing/2014/main" id="{F017FFAA-BC33-453E-B315-B78BD3F79D5F}"/>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 xmlns:a16="http://schemas.microsoft.com/office/drawing/2014/main" id="{E6F33810-92B2-483B-B034-038CDDCBD8F4}"/>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 xmlns:a16="http://schemas.microsoft.com/office/drawing/2014/main" id="{89548D19-45EE-44DA-817F-549AD1BC5EEE}"/>
                  </a:ext>
                </a:extLst>
              </p:cNvPr>
              <p:cNvGrpSpPr/>
              <p:nvPr/>
            </p:nvGrpSpPr>
            <p:grpSpPr>
              <a:xfrm rot="4865075">
                <a:off x="9459211" y="6587236"/>
                <a:ext cx="199923" cy="497140"/>
                <a:chOff x="8464550" y="5219700"/>
                <a:chExt cx="260350" cy="647400"/>
              </a:xfrm>
            </p:grpSpPr>
            <p:sp>
              <p:nvSpPr>
                <p:cNvPr id="66" name="Isosceles Triangle 65">
                  <a:extLst>
                    <a:ext uri="{FF2B5EF4-FFF2-40B4-BE49-F238E27FC236}">
                      <a16:creationId xmlns="" xmlns:a16="http://schemas.microsoft.com/office/drawing/2014/main" id="{D120A7C5-1FA0-4D4D-92E3-8E1D8D8C5C0C}"/>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 xmlns:a16="http://schemas.microsoft.com/office/drawing/2014/main" id="{3FFF9978-D673-453F-8ABD-5E4D652E20D0}"/>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 xmlns:a16="http://schemas.microsoft.com/office/drawing/2014/main" id="{679A9344-1AD3-4CA3-A322-9CF8DD8859DA}"/>
                  </a:ext>
                </a:extLst>
              </p:cNvPr>
              <p:cNvGrpSpPr/>
              <p:nvPr/>
            </p:nvGrpSpPr>
            <p:grpSpPr>
              <a:xfrm rot="4676441">
                <a:off x="9923815" y="6487145"/>
                <a:ext cx="199923" cy="497140"/>
                <a:chOff x="8464550" y="5219700"/>
                <a:chExt cx="260350" cy="647400"/>
              </a:xfrm>
            </p:grpSpPr>
            <p:sp>
              <p:nvSpPr>
                <p:cNvPr id="69" name="Isosceles Triangle 68">
                  <a:extLst>
                    <a:ext uri="{FF2B5EF4-FFF2-40B4-BE49-F238E27FC236}">
                      <a16:creationId xmlns="" xmlns:a16="http://schemas.microsoft.com/office/drawing/2014/main" id="{792C009A-5359-44D8-B90A-7C1EBDD92434}"/>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 xmlns:a16="http://schemas.microsoft.com/office/drawing/2014/main" id="{22A190A4-BD59-445E-AA6F-FC561E02AE6A}"/>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 xmlns:a16="http://schemas.microsoft.com/office/drawing/2014/main" id="{C5F9A664-E919-4162-A3FA-9B818A897A68}"/>
                  </a:ext>
                </a:extLst>
              </p:cNvPr>
              <p:cNvGrpSpPr/>
              <p:nvPr/>
            </p:nvGrpSpPr>
            <p:grpSpPr>
              <a:xfrm rot="3588601">
                <a:off x="10346246" y="6322911"/>
                <a:ext cx="199923" cy="497140"/>
                <a:chOff x="8464550" y="5219700"/>
                <a:chExt cx="260350" cy="647400"/>
              </a:xfrm>
            </p:grpSpPr>
            <p:sp>
              <p:nvSpPr>
                <p:cNvPr id="72" name="Isosceles Triangle 71">
                  <a:extLst>
                    <a:ext uri="{FF2B5EF4-FFF2-40B4-BE49-F238E27FC236}">
                      <a16:creationId xmlns="" xmlns:a16="http://schemas.microsoft.com/office/drawing/2014/main" id="{0909F30E-C900-4C37-B82A-F959CFDC7E5A}"/>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a:extLst>
                    <a:ext uri="{FF2B5EF4-FFF2-40B4-BE49-F238E27FC236}">
                      <a16:creationId xmlns="" xmlns:a16="http://schemas.microsoft.com/office/drawing/2014/main" id="{CE345A36-F19A-44AA-A2B9-E4AF9E552AF8}"/>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 xmlns:a16="http://schemas.microsoft.com/office/drawing/2014/main" id="{7A538F2A-6578-40C2-A151-2904F3A15989}"/>
                  </a:ext>
                </a:extLst>
              </p:cNvPr>
              <p:cNvGrpSpPr/>
              <p:nvPr/>
            </p:nvGrpSpPr>
            <p:grpSpPr>
              <a:xfrm rot="2241929">
                <a:off x="10683977" y="6063835"/>
                <a:ext cx="199923" cy="497140"/>
                <a:chOff x="8464550" y="5219700"/>
                <a:chExt cx="260350" cy="647400"/>
              </a:xfrm>
            </p:grpSpPr>
            <p:sp>
              <p:nvSpPr>
                <p:cNvPr id="75" name="Isosceles Triangle 74">
                  <a:extLst>
                    <a:ext uri="{FF2B5EF4-FFF2-40B4-BE49-F238E27FC236}">
                      <a16:creationId xmlns="" xmlns:a16="http://schemas.microsoft.com/office/drawing/2014/main" id="{AED32A27-46A5-49D6-A765-E4F68C93052D}"/>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 xmlns:a16="http://schemas.microsoft.com/office/drawing/2014/main" id="{1745D11B-8A30-4AF4-9CD1-44CADE8006F3}"/>
                    </a:ext>
                  </a:extLst>
                </p:cNvPr>
                <p:cNvSpPr/>
                <p:nvPr/>
              </p:nvSpPr>
              <p:spPr>
                <a:xfrm flipV="1">
                  <a:off x="846455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7" name="Group 96">
            <a:extLst>
              <a:ext uri="{FF2B5EF4-FFF2-40B4-BE49-F238E27FC236}">
                <a16:creationId xmlns="" xmlns:a16="http://schemas.microsoft.com/office/drawing/2014/main" id="{65FDE873-59B4-47F5-AA7E-53EDD54B9868}"/>
              </a:ext>
            </a:extLst>
          </p:cNvPr>
          <p:cNvGrpSpPr/>
          <p:nvPr/>
        </p:nvGrpSpPr>
        <p:grpSpPr>
          <a:xfrm>
            <a:off x="4499351" y="4147351"/>
            <a:ext cx="1249085" cy="840296"/>
            <a:chOff x="9830974" y="5376852"/>
            <a:chExt cx="1249085" cy="840296"/>
          </a:xfrm>
        </p:grpSpPr>
        <p:grpSp>
          <p:nvGrpSpPr>
            <p:cNvPr id="77" name="Group 76">
              <a:extLst>
                <a:ext uri="{FF2B5EF4-FFF2-40B4-BE49-F238E27FC236}">
                  <a16:creationId xmlns="" xmlns:a16="http://schemas.microsoft.com/office/drawing/2014/main" id="{745E90C3-98BA-4339-AA75-A877B70D1B89}"/>
                </a:ext>
              </a:extLst>
            </p:cNvPr>
            <p:cNvGrpSpPr/>
            <p:nvPr/>
          </p:nvGrpSpPr>
          <p:grpSpPr>
            <a:xfrm rot="19649007">
              <a:off x="10880133" y="5720010"/>
              <a:ext cx="199926" cy="497138"/>
              <a:chOff x="8666920" y="5393013"/>
              <a:chExt cx="260354" cy="647396"/>
            </a:xfrm>
          </p:grpSpPr>
          <p:sp>
            <p:nvSpPr>
              <p:cNvPr id="78" name="Isosceles Triangle 77">
                <a:extLst>
                  <a:ext uri="{FF2B5EF4-FFF2-40B4-BE49-F238E27FC236}">
                    <a16:creationId xmlns="" xmlns:a16="http://schemas.microsoft.com/office/drawing/2014/main" id="{473E26AB-B291-4238-BFC5-8B6F8B8CA1C4}"/>
                  </a:ext>
                </a:extLst>
              </p:cNvPr>
              <p:cNvSpPr/>
              <p:nvPr/>
            </p:nvSpPr>
            <p:spPr>
              <a:xfrm>
                <a:off x="8666924" y="5393013"/>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          </a:t>
                </a:r>
                <a:endParaRPr lang="en-US"/>
              </a:p>
            </p:txBody>
          </p:sp>
          <p:sp>
            <p:nvSpPr>
              <p:cNvPr id="79" name="Isosceles Triangle 78">
                <a:extLst>
                  <a:ext uri="{FF2B5EF4-FFF2-40B4-BE49-F238E27FC236}">
                    <a16:creationId xmlns="" xmlns:a16="http://schemas.microsoft.com/office/drawing/2014/main" id="{00BFBF03-3F9D-4387-AFD3-172C7142CCAE}"/>
                  </a:ext>
                </a:extLst>
              </p:cNvPr>
              <p:cNvSpPr/>
              <p:nvPr/>
            </p:nvSpPr>
            <p:spPr>
              <a:xfrm flipV="1">
                <a:off x="8666920" y="5716709"/>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 xmlns:a16="http://schemas.microsoft.com/office/drawing/2014/main" id="{F0B64667-E1CD-45A7-8727-59B2ED37066A}"/>
                </a:ext>
              </a:extLst>
            </p:cNvPr>
            <p:cNvGrpSpPr/>
            <p:nvPr/>
          </p:nvGrpSpPr>
          <p:grpSpPr>
            <a:xfrm>
              <a:off x="9830974" y="5376852"/>
              <a:ext cx="997484" cy="390617"/>
              <a:chOff x="9830974" y="5376852"/>
              <a:chExt cx="997484" cy="390617"/>
            </a:xfrm>
          </p:grpSpPr>
          <p:grpSp>
            <p:nvGrpSpPr>
              <p:cNvPr id="80" name="Group 79">
                <a:extLst>
                  <a:ext uri="{FF2B5EF4-FFF2-40B4-BE49-F238E27FC236}">
                    <a16:creationId xmlns="" xmlns:a16="http://schemas.microsoft.com/office/drawing/2014/main" id="{13729C3F-4B33-483F-BF31-0D0757B624BA}"/>
                  </a:ext>
                </a:extLst>
              </p:cNvPr>
              <p:cNvGrpSpPr/>
              <p:nvPr/>
            </p:nvGrpSpPr>
            <p:grpSpPr>
              <a:xfrm rot="17621564">
                <a:off x="10479934" y="5418944"/>
                <a:ext cx="199928" cy="497121"/>
                <a:chOff x="8518621" y="5364508"/>
                <a:chExt cx="260358" cy="647376"/>
              </a:xfrm>
            </p:grpSpPr>
            <p:sp>
              <p:nvSpPr>
                <p:cNvPr id="81" name="Isosceles Triangle 80">
                  <a:extLst>
                    <a:ext uri="{FF2B5EF4-FFF2-40B4-BE49-F238E27FC236}">
                      <a16:creationId xmlns="" xmlns:a16="http://schemas.microsoft.com/office/drawing/2014/main" id="{B68D1827-27A0-40AC-AE50-E2D93723A093}"/>
                    </a:ext>
                  </a:extLst>
                </p:cNvPr>
                <p:cNvSpPr/>
                <p:nvPr/>
              </p:nvSpPr>
              <p:spPr>
                <a:xfrm>
                  <a:off x="8518629" y="5364508"/>
                  <a:ext cx="260350" cy="3237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 xmlns:a16="http://schemas.microsoft.com/office/drawing/2014/main" id="{5E4DCFDA-404B-4B12-B728-55DEA49CC3E8}"/>
                    </a:ext>
                  </a:extLst>
                </p:cNvPr>
                <p:cNvSpPr/>
                <p:nvPr/>
              </p:nvSpPr>
              <p:spPr>
                <a:xfrm flipV="1">
                  <a:off x="8518621" y="5688184"/>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 xmlns:a16="http://schemas.microsoft.com/office/drawing/2014/main" id="{237A48B4-579F-4D4C-AE73-0ADBC037A8B9}"/>
                  </a:ext>
                </a:extLst>
              </p:cNvPr>
              <p:cNvGrpSpPr/>
              <p:nvPr/>
            </p:nvGrpSpPr>
            <p:grpSpPr>
              <a:xfrm rot="17435967">
                <a:off x="9979580" y="5228246"/>
                <a:ext cx="199929" cy="497142"/>
                <a:chOff x="8532338" y="5268201"/>
                <a:chExt cx="260357" cy="647402"/>
              </a:xfrm>
            </p:grpSpPr>
            <p:sp>
              <p:nvSpPr>
                <p:cNvPr id="84" name="Isosceles Triangle 83">
                  <a:extLst>
                    <a:ext uri="{FF2B5EF4-FFF2-40B4-BE49-F238E27FC236}">
                      <a16:creationId xmlns="" xmlns:a16="http://schemas.microsoft.com/office/drawing/2014/main" id="{7D4F4AA1-CC89-46D8-AD96-68F7CBC39940}"/>
                    </a:ext>
                  </a:extLst>
                </p:cNvPr>
                <p:cNvSpPr/>
                <p:nvPr/>
              </p:nvSpPr>
              <p:spPr>
                <a:xfrm rot="21585030">
                  <a:off x="8532338" y="5268201"/>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a:extLst>
                    <a:ext uri="{FF2B5EF4-FFF2-40B4-BE49-F238E27FC236}">
                      <a16:creationId xmlns="" xmlns:a16="http://schemas.microsoft.com/office/drawing/2014/main" id="{234BD396-4CFC-4E46-B803-1526187395BC}"/>
                    </a:ext>
                  </a:extLst>
                </p:cNvPr>
                <p:cNvSpPr/>
                <p:nvPr/>
              </p:nvSpPr>
              <p:spPr>
                <a:xfrm rot="21585030" flipV="1">
                  <a:off x="8532345" y="5591903"/>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8" name="Group 97">
            <a:extLst>
              <a:ext uri="{FF2B5EF4-FFF2-40B4-BE49-F238E27FC236}">
                <a16:creationId xmlns="" xmlns:a16="http://schemas.microsoft.com/office/drawing/2014/main" id="{63E082FC-9DF6-47A2-B960-0985C0A1C76A}"/>
              </a:ext>
            </a:extLst>
          </p:cNvPr>
          <p:cNvGrpSpPr/>
          <p:nvPr/>
        </p:nvGrpSpPr>
        <p:grpSpPr>
          <a:xfrm>
            <a:off x="3936935" y="5698863"/>
            <a:ext cx="2337116" cy="893379"/>
            <a:chOff x="510995" y="5059198"/>
            <a:chExt cx="2337116" cy="893379"/>
          </a:xfrm>
        </p:grpSpPr>
        <p:cxnSp>
          <p:nvCxnSpPr>
            <p:cNvPr id="99" name="Straight Arrow Connector 98">
              <a:extLst>
                <a:ext uri="{FF2B5EF4-FFF2-40B4-BE49-F238E27FC236}">
                  <a16:creationId xmlns="" xmlns:a16="http://schemas.microsoft.com/office/drawing/2014/main" id="{AAD29CB0-78E1-4EA9-A0AC-FE4385A2D8BE}"/>
                </a:ext>
              </a:extLst>
            </p:cNvPr>
            <p:cNvCxnSpPr>
              <a:cxnSpLocks/>
              <a:stCxn id="67" idx="5"/>
            </p:cNvCxnSpPr>
            <p:nvPr/>
          </p:nvCxnSpPr>
          <p:spPr>
            <a:xfrm>
              <a:off x="872359" y="5059198"/>
              <a:ext cx="132228" cy="524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 xmlns:a16="http://schemas.microsoft.com/office/drawing/2014/main" id="{585D6DA2-789C-471F-A827-5E346C0082B3}"/>
                </a:ext>
              </a:extLst>
            </p:cNvPr>
            <p:cNvSpPr txBox="1"/>
            <p:nvPr/>
          </p:nvSpPr>
          <p:spPr>
            <a:xfrm>
              <a:off x="510995" y="5583245"/>
              <a:ext cx="2337116" cy="369332"/>
            </a:xfrm>
            <a:prstGeom prst="rect">
              <a:avLst/>
            </a:prstGeom>
            <a:noFill/>
          </p:spPr>
          <p:txBody>
            <a:bodyPr wrap="square" rtlCol="0">
              <a:spAutoFit/>
            </a:bodyPr>
            <a:lstStyle/>
            <a:p>
              <a:pPr algn="just"/>
              <a:r>
                <a:rPr lang="vi-VN" b="1" dirty="0">
                  <a:solidFill>
                    <a:schemeClr val="accent6"/>
                  </a:solidFill>
                  <a:latin typeface="Arial" panose="020B0604020202020204" pitchFamily="34" charset="0"/>
                  <a:cs typeface="Arial" panose="020B0604020202020204" pitchFamily="34" charset="0"/>
                </a:rPr>
                <a:t>Các nam châm nhỏ</a:t>
              </a:r>
              <a:endParaRPr lang="en-US" b="1" dirty="0">
                <a:solidFill>
                  <a:schemeClr val="accent6"/>
                </a:solidFill>
                <a:latin typeface="Arial" panose="020B0604020202020204" pitchFamily="34" charset="0"/>
                <a:cs typeface="Arial" panose="020B0604020202020204" pitchFamily="34" charset="0"/>
              </a:endParaRPr>
            </a:p>
          </p:txBody>
        </p:sp>
      </p:grpSp>
      <p:sp>
        <p:nvSpPr>
          <p:cNvPr id="104" name="TextBox 103">
            <a:extLst>
              <a:ext uri="{FF2B5EF4-FFF2-40B4-BE49-F238E27FC236}">
                <a16:creationId xmlns="" xmlns:a16="http://schemas.microsoft.com/office/drawing/2014/main" id="{1DCAD071-7EA7-4209-B520-DAE702BC2A5C}"/>
              </a:ext>
            </a:extLst>
          </p:cNvPr>
          <p:cNvSpPr txBox="1"/>
          <p:nvPr/>
        </p:nvSpPr>
        <p:spPr>
          <a:xfrm>
            <a:off x="6111175" y="4177132"/>
            <a:ext cx="5597193" cy="769441"/>
          </a:xfrm>
          <a:prstGeom prst="rect">
            <a:avLst/>
          </a:prstGeom>
          <a:noFill/>
        </p:spPr>
        <p:txBody>
          <a:bodyPr wrap="square" rtlCol="0">
            <a:spAutoFit/>
          </a:bodyPr>
          <a:lstStyle/>
          <a:p>
            <a:pPr algn="just">
              <a:lnSpc>
                <a:spcPct val="110000"/>
              </a:lnSpc>
            </a:pPr>
            <a:r>
              <a:rPr lang="vi-VN" sz="2000">
                <a:solidFill>
                  <a:schemeClr val="accent1"/>
                </a:solidFill>
                <a:latin typeface="Arial" panose="020B0604020202020204" pitchFamily="34" charset="0"/>
                <a:cs typeface="Arial" panose="020B0604020202020204" pitchFamily="34" charset="0"/>
              </a:rPr>
              <a:t>C2. Nhận xét về sự sắp xếp của các kim nam châm nầm dọc theo một đường sức từ?</a:t>
            </a:r>
            <a:endParaRPr lang="en-US" sz="2000">
              <a:solidFill>
                <a:schemeClr val="accent1"/>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 xmlns:a16="http://schemas.microsoft.com/office/drawing/2014/main" id="{49A66D8F-9E3E-4332-A566-110535AB6C07}"/>
              </a:ext>
            </a:extLst>
          </p:cNvPr>
          <p:cNvSpPr txBox="1"/>
          <p:nvPr/>
        </p:nvSpPr>
        <p:spPr>
          <a:xfrm>
            <a:off x="6111175" y="4775000"/>
            <a:ext cx="5597193" cy="1372683"/>
          </a:xfrm>
          <a:prstGeom prst="rect">
            <a:avLst/>
          </a:prstGeom>
          <a:noFill/>
        </p:spPr>
        <p:txBody>
          <a:bodyPr wrap="square" rtlCol="0">
            <a:spAutoFit/>
          </a:bodyPr>
          <a:lstStyle/>
          <a:p>
            <a:pPr algn="just">
              <a:lnSpc>
                <a:spcPct val="130000"/>
              </a:lnSpc>
            </a:pPr>
            <a:r>
              <a:rPr lang="vi-VN" sz="2400">
                <a:solidFill>
                  <a:schemeClr val="accent1"/>
                </a:solidFill>
                <a:latin typeface="Arial" panose="020B0604020202020204" pitchFamily="34" charset="0"/>
                <a:cs typeface="Arial" panose="020B0604020202020204" pitchFamily="34" charset="0"/>
              </a:rPr>
              <a:t>-&gt; </a:t>
            </a:r>
            <a:r>
              <a:rPr lang="vi-VN" sz="2000">
                <a:solidFill>
                  <a:schemeClr val="accent6"/>
                </a:solidFill>
                <a:latin typeface="Arial" panose="020B0604020202020204" pitchFamily="34" charset="0"/>
                <a:cs typeface="Arial" panose="020B0604020202020204" pitchFamily="34" charset="0"/>
              </a:rPr>
              <a:t>Các kim nam châm nối đuôi nhau dọc theo một đường sức từ.  Cực </a:t>
            </a:r>
            <a:r>
              <a:rPr lang="vi-VN" sz="2000" b="1">
                <a:solidFill>
                  <a:schemeClr val="accent6"/>
                </a:solidFill>
                <a:latin typeface="Arial" panose="020B0604020202020204" pitchFamily="34" charset="0"/>
                <a:cs typeface="Arial" panose="020B0604020202020204" pitchFamily="34" charset="0"/>
              </a:rPr>
              <a:t>Bắc</a:t>
            </a:r>
            <a:r>
              <a:rPr lang="vi-VN" sz="2000">
                <a:solidFill>
                  <a:schemeClr val="accent6"/>
                </a:solidFill>
                <a:latin typeface="Arial" panose="020B0604020202020204" pitchFamily="34" charset="0"/>
                <a:cs typeface="Arial" panose="020B0604020202020204" pitchFamily="34" charset="0"/>
              </a:rPr>
              <a:t> của kim này nối với cực Nam của kim kia</a:t>
            </a:r>
            <a:r>
              <a:rPr lang="en-US" sz="2000">
                <a:solidFill>
                  <a:schemeClr val="accent6"/>
                </a:solidFill>
                <a:latin typeface="Arial" panose="020B0604020202020204" pitchFamily="34" charset="0"/>
                <a:cs typeface="Arial" panose="020B0604020202020204" pitchFamily="34" charset="0"/>
              </a:rPr>
              <a:t>.</a:t>
            </a:r>
          </a:p>
        </p:txBody>
      </p:sp>
      <p:sp>
        <p:nvSpPr>
          <p:cNvPr id="106" name="TextBox 105">
            <a:extLst>
              <a:ext uri="{FF2B5EF4-FFF2-40B4-BE49-F238E27FC236}">
                <a16:creationId xmlns="" xmlns:a16="http://schemas.microsoft.com/office/drawing/2014/main" id="{80C4DA56-141A-4C60-BF08-83A0B3BD387A}"/>
              </a:ext>
            </a:extLst>
          </p:cNvPr>
          <p:cNvSpPr txBox="1"/>
          <p:nvPr/>
        </p:nvSpPr>
        <p:spPr>
          <a:xfrm>
            <a:off x="5638800" y="1130295"/>
            <a:ext cx="5578444" cy="430887"/>
          </a:xfrm>
          <a:prstGeom prst="rect">
            <a:avLst/>
          </a:prstGeom>
          <a:noFill/>
        </p:spPr>
        <p:txBody>
          <a:bodyPr wrap="square" rtlCol="0">
            <a:spAutoFit/>
          </a:bodyPr>
          <a:lstStyle/>
          <a:p>
            <a:pPr algn="just"/>
            <a:r>
              <a:rPr lang="en-US" sz="2200" b="1" dirty="0">
                <a:solidFill>
                  <a:schemeClr val="accent3">
                    <a:lumMod val="40000"/>
                    <a:lumOff val="60000"/>
                  </a:schemeClr>
                </a:solidFill>
                <a:latin typeface="Arial" panose="020B0604020202020204" pitchFamily="34" charset="0"/>
                <a:cs typeface="Arial" panose="020B0604020202020204" pitchFamily="34" charset="0"/>
              </a:rPr>
              <a:t>1.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Vẽ</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và</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xác</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định</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chiều</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đường</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sức</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từ</a:t>
            </a:r>
            <a:endParaRPr lang="en-US" sz="2200" b="1" dirty="0">
              <a:solidFill>
                <a:schemeClr val="accent3">
                  <a:lumMod val="40000"/>
                  <a:lumOff val="60000"/>
                </a:schemeClr>
              </a:solidFill>
              <a:latin typeface="Arial" panose="020B0604020202020204" pitchFamily="34" charset="0"/>
              <a:cs typeface="Arial" panose="020B0604020202020204" pitchFamily="34" charset="0"/>
            </a:endParaRPr>
          </a:p>
        </p:txBody>
      </p:sp>
      <p:grpSp>
        <p:nvGrpSpPr>
          <p:cNvPr id="86" name="Group 85">
            <a:extLst>
              <a:ext uri="{FF2B5EF4-FFF2-40B4-BE49-F238E27FC236}">
                <a16:creationId xmlns="" xmlns:a16="http://schemas.microsoft.com/office/drawing/2014/main" id="{2B74E1A4-2D77-4A37-BCE4-7D4988A53243}"/>
              </a:ext>
            </a:extLst>
          </p:cNvPr>
          <p:cNvGrpSpPr/>
          <p:nvPr/>
        </p:nvGrpSpPr>
        <p:grpSpPr>
          <a:xfrm>
            <a:off x="-419760" y="-1496191"/>
            <a:ext cx="13040952" cy="10522203"/>
            <a:chOff x="-419760" y="-1496190"/>
            <a:chExt cx="13040952" cy="9739236"/>
          </a:xfrm>
        </p:grpSpPr>
        <p:grpSp>
          <p:nvGrpSpPr>
            <p:cNvPr id="87" name="Group 86">
              <a:extLst>
                <a:ext uri="{FF2B5EF4-FFF2-40B4-BE49-F238E27FC236}">
                  <a16:creationId xmlns="" xmlns:a16="http://schemas.microsoft.com/office/drawing/2014/main" id="{53ADCBE2-DB4F-43D6-B91A-DF677902E7F7}"/>
                </a:ext>
              </a:extLst>
            </p:cNvPr>
            <p:cNvGrpSpPr/>
            <p:nvPr/>
          </p:nvGrpSpPr>
          <p:grpSpPr>
            <a:xfrm>
              <a:off x="-419760" y="-1496190"/>
              <a:ext cx="13040952" cy="8704087"/>
              <a:chOff x="-419760" y="-1496190"/>
              <a:chExt cx="13040952" cy="8704087"/>
            </a:xfrm>
          </p:grpSpPr>
          <p:sp>
            <p:nvSpPr>
              <p:cNvPr id="89" name="Google Shape;12;p2">
                <a:extLst>
                  <a:ext uri="{FF2B5EF4-FFF2-40B4-BE49-F238E27FC236}">
                    <a16:creationId xmlns="" xmlns:a16="http://schemas.microsoft.com/office/drawing/2014/main" id="{26B757AB-BC23-48BC-B7CD-4C1C0DD51A9B}"/>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 xmlns:a16="http://schemas.microsoft.com/office/drawing/2014/main" id="{0AF3035D-EAFF-4CA4-8130-99F7E9C22301}"/>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 xmlns:a16="http://schemas.microsoft.com/office/drawing/2014/main" id="{EB2D4443-A5B9-4BA3-A54A-61CE3F739962}"/>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 xmlns:a16="http://schemas.microsoft.com/office/drawing/2014/main" id="{B3E72112-9F74-45B3-A07C-5ADD6F4C90FE}"/>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19;p2">
              <a:extLst>
                <a:ext uri="{FF2B5EF4-FFF2-40B4-BE49-F238E27FC236}">
                  <a16:creationId xmlns="" xmlns:a16="http://schemas.microsoft.com/office/drawing/2014/main" id="{BE97367F-537A-4941-9711-F58F2E36658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28609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1000"/>
                                        <p:tgtEl>
                                          <p:spTgt spid="108"/>
                                        </p:tgtEl>
                                      </p:cBhvr>
                                    </p:animEffec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6000"/>
                                  </p:iterate>
                                  <p:childTnLst>
                                    <p:set>
                                      <p:cBhvr>
                                        <p:cTn id="22" dur="1" fill="hold">
                                          <p:stCondLst>
                                            <p:cond delay="0"/>
                                          </p:stCondLst>
                                        </p:cTn>
                                        <p:tgtEl>
                                          <p:spTgt spid="24"/>
                                        </p:tgtEl>
                                        <p:attrNameLst>
                                          <p:attrName>style.visibility</p:attrName>
                                        </p:attrNameLst>
                                      </p:cBhvr>
                                      <p:to>
                                        <p:strVal val="visible"/>
                                      </p:to>
                                    </p:set>
                                    <p:animEffect transition="in" filter="wipe(left)">
                                      <p:cBhvr>
                                        <p:cTn id="23" dur="750"/>
                                        <p:tgtEl>
                                          <p:spTgt spid="24"/>
                                        </p:tgtEl>
                                      </p:cBhvr>
                                    </p:animEffect>
                                  </p:childTnLst>
                                </p:cTn>
                              </p:par>
                            </p:childTnLst>
                          </p:cTn>
                        </p:par>
                        <p:par>
                          <p:cTn id="24" fill="hold">
                            <p:stCondLst>
                              <p:cond delay="6465"/>
                            </p:stCondLst>
                            <p:childTnLst>
                              <p:par>
                                <p:cTn id="25" presetID="22" presetClass="entr" presetSubtype="1"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6000"/>
                                  </p:iterate>
                                  <p:childTnLst>
                                    <p:set>
                                      <p:cBhvr>
                                        <p:cTn id="31" dur="1" fill="hold">
                                          <p:stCondLst>
                                            <p:cond delay="0"/>
                                          </p:stCondLst>
                                        </p:cTn>
                                        <p:tgtEl>
                                          <p:spTgt spid="25"/>
                                        </p:tgtEl>
                                        <p:attrNameLst>
                                          <p:attrName>style.visibility</p:attrName>
                                        </p:attrNameLst>
                                      </p:cBhvr>
                                      <p:to>
                                        <p:strVal val="visible"/>
                                      </p:to>
                                    </p:set>
                                    <p:animEffect transition="in" filter="wipe(left)">
                                      <p:cBhvr>
                                        <p:cTn id="32" dur="750"/>
                                        <p:tgtEl>
                                          <p:spTgt spid="25"/>
                                        </p:tgtEl>
                                      </p:cBhvr>
                                    </p:animEffect>
                                  </p:childTnLst>
                                </p:cTn>
                              </p:par>
                              <p:par>
                                <p:cTn id="33" presetID="22" presetClass="exit" presetSubtype="4" fill="hold" nodeType="withEffect">
                                  <p:stCondLst>
                                    <p:cond delay="0"/>
                                  </p:stCondLst>
                                  <p:childTnLst>
                                    <p:animEffect transition="out" filter="wipe(down)">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3360"/>
                            </p:stCondLst>
                            <p:childTnLst>
                              <p:par>
                                <p:cTn id="37" presetID="22" presetClass="entr" presetSubtype="1" fill="hold"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up)">
                                      <p:cBhvr>
                                        <p:cTn id="39" dur="500"/>
                                        <p:tgtEl>
                                          <p:spTgt spid="92"/>
                                        </p:tgtEl>
                                      </p:cBhvr>
                                    </p:animEffect>
                                  </p:childTnLst>
                                </p:cTn>
                              </p:par>
                            </p:childTnLst>
                          </p:cTn>
                        </p:par>
                        <p:par>
                          <p:cTn id="40" fill="hold">
                            <p:stCondLst>
                              <p:cond delay="3860"/>
                            </p:stCondLst>
                            <p:childTnLst>
                              <p:par>
                                <p:cTn id="41" presetID="22" presetClass="entr" presetSubtype="8"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childTnLst>
                          </p:cTn>
                        </p:par>
                        <p:par>
                          <p:cTn id="44" fill="hold">
                            <p:stCondLst>
                              <p:cond delay="4360"/>
                            </p:stCondLst>
                            <p:childTnLst>
                              <p:par>
                                <p:cTn id="45" presetID="22" presetClass="entr" presetSubtype="8" fill="hold"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left)">
                                      <p:cBhvr>
                                        <p:cTn id="47" dur="500"/>
                                        <p:tgtEl>
                                          <p:spTgt spid="96"/>
                                        </p:tgtEl>
                                      </p:cBhvr>
                                    </p:animEffect>
                                  </p:childTnLst>
                                </p:cTn>
                              </p:par>
                            </p:childTnLst>
                          </p:cTn>
                        </p:par>
                        <p:par>
                          <p:cTn id="48" fill="hold">
                            <p:stCondLst>
                              <p:cond delay="4860"/>
                            </p:stCondLst>
                            <p:childTnLst>
                              <p:par>
                                <p:cTn id="49" presetID="22" presetClass="entr" presetSubtype="4"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down)">
                                      <p:cBhvr>
                                        <p:cTn id="51" dur="500"/>
                                        <p:tgtEl>
                                          <p:spTgt spid="97"/>
                                        </p:tgtEl>
                                      </p:cBhvr>
                                    </p:animEffect>
                                  </p:childTnLst>
                                </p:cTn>
                              </p:par>
                            </p:childTnLst>
                          </p:cTn>
                        </p:par>
                        <p:par>
                          <p:cTn id="52" fill="hold">
                            <p:stCondLst>
                              <p:cond delay="5360"/>
                            </p:stCondLst>
                            <p:childTnLst>
                              <p:par>
                                <p:cTn id="53" presetID="22" presetClass="entr" presetSubtype="1" fill="hold" nodeType="after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wipe(up)">
                                      <p:cBhvr>
                                        <p:cTn id="55" dur="500"/>
                                        <p:tgtEl>
                                          <p:spTgt spid="9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lt">
                                    <p:tmPct val="6000"/>
                                  </p:iterate>
                                  <p:childTnLst>
                                    <p:set>
                                      <p:cBhvr>
                                        <p:cTn id="59" dur="1" fill="hold">
                                          <p:stCondLst>
                                            <p:cond delay="0"/>
                                          </p:stCondLst>
                                        </p:cTn>
                                        <p:tgtEl>
                                          <p:spTgt spid="104"/>
                                        </p:tgtEl>
                                        <p:attrNameLst>
                                          <p:attrName>style.visibility</p:attrName>
                                        </p:attrNameLst>
                                      </p:cBhvr>
                                      <p:to>
                                        <p:strVal val="visible"/>
                                      </p:to>
                                    </p:set>
                                    <p:animEffect transition="in" filter="wipe(left)">
                                      <p:cBhvr>
                                        <p:cTn id="60" dur="750"/>
                                        <p:tgtEl>
                                          <p:spTgt spid="10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lt">
                                    <p:tmPct val="6000"/>
                                  </p:iterate>
                                  <p:childTnLst>
                                    <p:set>
                                      <p:cBhvr>
                                        <p:cTn id="64" dur="1" fill="hold">
                                          <p:stCondLst>
                                            <p:cond delay="0"/>
                                          </p:stCondLst>
                                        </p:cTn>
                                        <p:tgtEl>
                                          <p:spTgt spid="105"/>
                                        </p:tgtEl>
                                        <p:attrNameLst>
                                          <p:attrName>style.visibility</p:attrName>
                                        </p:attrNameLst>
                                      </p:cBhvr>
                                      <p:to>
                                        <p:strVal val="visible"/>
                                      </p:to>
                                    </p:set>
                                    <p:animEffect transition="in" filter="wipe(left)">
                                      <p:cBhvr>
                                        <p:cTn id="65" dur="7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04" grpId="0"/>
      <p:bldP spid="1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 xmlns:a16="http://schemas.microsoft.com/office/drawing/2014/main" id="{4A3FE561-3B50-45F5-AB69-99E8F4BDA4E5}"/>
              </a:ext>
            </a:extLst>
          </p:cNvPr>
          <p:cNvCxnSpPr>
            <a:cxnSpLocks/>
            <a:stCxn id="5" idx="1"/>
            <a:endCxn id="5" idx="3"/>
          </p:cNvCxnSpPr>
          <p:nvPr/>
        </p:nvCxnSpPr>
        <p:spPr>
          <a:xfrm>
            <a:off x="397053" y="4055424"/>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D06CCAFA-E863-4D36-B1C4-4780603E0F5E}"/>
              </a:ext>
            </a:extLst>
          </p:cNvPr>
          <p:cNvGrpSpPr/>
          <p:nvPr/>
        </p:nvGrpSpPr>
        <p:grpSpPr>
          <a:xfrm>
            <a:off x="397053" y="2455224"/>
            <a:ext cx="5312672" cy="3200400"/>
            <a:chOff x="5066306" y="2389239"/>
            <a:chExt cx="6544423" cy="3200400"/>
          </a:xfrm>
        </p:grpSpPr>
        <p:pic>
          <p:nvPicPr>
            <p:cNvPr id="5" name="Graphic 4">
              <a:extLst>
                <a:ext uri="{FF2B5EF4-FFF2-40B4-BE49-F238E27FC236}">
                  <a16:creationId xmlns="" xmlns:a16="http://schemas.microsoft.com/office/drawing/2014/main" id="{0187BA67-71F9-4BCB-9D23-478B8273DA6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066306" y="2389239"/>
              <a:ext cx="6544423" cy="3200400"/>
            </a:xfrm>
            <a:prstGeom prst="rect">
              <a:avLst/>
            </a:prstGeom>
          </p:spPr>
        </p:pic>
        <p:pic>
          <p:nvPicPr>
            <p:cNvPr id="6" name="Picture 5" descr="Chart&#10;&#10;Description automatically generated">
              <a:extLst>
                <a:ext uri="{FF2B5EF4-FFF2-40B4-BE49-F238E27FC236}">
                  <a16:creationId xmlns="" xmlns:a16="http://schemas.microsoft.com/office/drawing/2014/main" id="{912FB0C9-A68D-4119-9BA8-8C77B683F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sp>
        <p:nvSpPr>
          <p:cNvPr id="8" name="TextBox 7">
            <a:extLst>
              <a:ext uri="{FF2B5EF4-FFF2-40B4-BE49-F238E27FC236}">
                <a16:creationId xmlns="" xmlns:a16="http://schemas.microsoft.com/office/drawing/2014/main" id="{AD74C44F-0E6F-43BF-8458-49FD1E8BE108}"/>
              </a:ext>
            </a:extLst>
          </p:cNvPr>
          <p:cNvSpPr txBox="1"/>
          <p:nvPr/>
        </p:nvSpPr>
        <p:spPr>
          <a:xfrm>
            <a:off x="5816587" y="2331588"/>
            <a:ext cx="6021952" cy="1131848"/>
          </a:xfrm>
          <a:prstGeom prst="rect">
            <a:avLst/>
          </a:prstGeom>
          <a:noFill/>
        </p:spPr>
        <p:txBody>
          <a:bodyPr wrap="square" rtlCol="0">
            <a:spAutoFit/>
          </a:bodyPr>
          <a:lstStyle/>
          <a:p>
            <a:pPr algn="just">
              <a:lnSpc>
                <a:spcPct val="150000"/>
              </a:lnSpc>
            </a:pPr>
            <a:r>
              <a:rPr lang="vi-VN" sz="2400" dirty="0">
                <a:latin typeface="Arial" panose="020B0604020202020204" pitchFamily="34" charset="0"/>
                <a:cs typeface="Arial" panose="020B0604020202020204" pitchFamily="34" charset="0"/>
              </a:rPr>
              <a:t>c) Hãy dùng </a:t>
            </a:r>
            <a:r>
              <a:rPr lang="vi-VN" sz="2400" dirty="0">
                <a:solidFill>
                  <a:schemeClr val="accent6"/>
                </a:solidFill>
                <a:latin typeface="Arial" panose="020B0604020202020204" pitchFamily="34" charset="0"/>
                <a:cs typeface="Arial" panose="020B0604020202020204" pitchFamily="34" charset="0"/>
              </a:rPr>
              <a:t>mũi tên </a:t>
            </a:r>
            <a:r>
              <a:rPr lang="vi-VN" sz="2400" dirty="0">
                <a:latin typeface="Arial" panose="020B0604020202020204" pitchFamily="34" charset="0"/>
                <a:cs typeface="Arial" panose="020B0604020202020204" pitchFamily="34" charset="0"/>
              </a:rPr>
              <a:t>đánh dấu chiều các </a:t>
            </a:r>
            <a:r>
              <a:rPr lang="vi-VN" sz="2400" dirty="0">
                <a:solidFill>
                  <a:schemeClr val="accent6"/>
                </a:solidFill>
                <a:latin typeface="Arial" panose="020B0604020202020204" pitchFamily="34" charset="0"/>
                <a:cs typeface="Arial" panose="020B0604020202020204" pitchFamily="34" charset="0"/>
              </a:rPr>
              <a:t>đường sức từ</a:t>
            </a:r>
            <a:r>
              <a:rPr lang="vi-VN" sz="2400" dirty="0">
                <a:latin typeface="Arial" panose="020B0604020202020204" pitchFamily="34" charset="0"/>
                <a:cs typeface="Arial" panose="020B0604020202020204" pitchFamily="34" charset="0"/>
              </a:rPr>
              <a:t> vừa vẽ được.</a:t>
            </a:r>
            <a:endParaRPr lang="en-US" sz="2400" dirty="0">
              <a:solidFill>
                <a:schemeClr val="accent6"/>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 xmlns:a16="http://schemas.microsoft.com/office/drawing/2014/main" id="{320D1C82-D0BF-4271-93B9-0935879BA7AC}"/>
              </a:ext>
            </a:extLst>
          </p:cNvPr>
          <p:cNvGrpSpPr/>
          <p:nvPr/>
        </p:nvGrpSpPr>
        <p:grpSpPr>
          <a:xfrm>
            <a:off x="883296" y="2355170"/>
            <a:ext cx="4636435" cy="1527027"/>
            <a:chOff x="907246" y="2425510"/>
            <a:chExt cx="4636435" cy="1527027"/>
          </a:xfrm>
        </p:grpSpPr>
        <p:sp>
          <p:nvSpPr>
            <p:cNvPr id="12" name="TextBox 11">
              <a:extLst>
                <a:ext uri="{FF2B5EF4-FFF2-40B4-BE49-F238E27FC236}">
                  <a16:creationId xmlns="" xmlns:a16="http://schemas.microsoft.com/office/drawing/2014/main" id="{800473D2-9B39-47D7-9816-EA10B8ECBC9D}"/>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 xmlns:a16="http://schemas.microsoft.com/office/drawing/2014/main" id="{872A8C86-395B-4BC0-93AD-8EF1C3B109C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 xmlns:a16="http://schemas.microsoft.com/office/drawing/2014/main" id="{FF9F0246-0931-4767-85BC-55D917DD948F}"/>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 xmlns:a16="http://schemas.microsoft.com/office/drawing/2014/main" id="{1FCF63E0-D22D-491A-BD7A-12B543172083}"/>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 xmlns:a16="http://schemas.microsoft.com/office/drawing/2014/main" id="{B9F593CB-A9BF-479E-94A8-0E177D7D2B58}"/>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 xmlns:a16="http://schemas.microsoft.com/office/drawing/2014/main" id="{C45AB276-7EBF-4B13-923C-EFACCFE1F208}"/>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 xmlns:a16="http://schemas.microsoft.com/office/drawing/2014/main" id="{431A8CCB-FFB9-4356-9453-92AA9840D2B1}"/>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9" name="TextBox 18">
              <a:extLst>
                <a:ext uri="{FF2B5EF4-FFF2-40B4-BE49-F238E27FC236}">
                  <a16:creationId xmlns="" xmlns:a16="http://schemas.microsoft.com/office/drawing/2014/main" id="{7639B8B9-0994-4E49-99A9-31B7628CB97F}"/>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0" name="TextBox 19">
              <a:extLst>
                <a:ext uri="{FF2B5EF4-FFF2-40B4-BE49-F238E27FC236}">
                  <a16:creationId xmlns="" xmlns:a16="http://schemas.microsoft.com/office/drawing/2014/main" id="{091B2B68-5EAB-4C2F-8E19-63FBA2B55FD1}"/>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46" name="Picture 45" descr="A picture containing text, first-aid kit, sign, measuring stick&#10;&#10;Description automatically generated">
            <a:extLst>
              <a:ext uri="{FF2B5EF4-FFF2-40B4-BE49-F238E27FC236}">
                <a16:creationId xmlns="" xmlns:a16="http://schemas.microsoft.com/office/drawing/2014/main" id="{122E8695-BAA8-4010-8DEB-71CE6A1CA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sp>
        <p:nvSpPr>
          <p:cNvPr id="52" name="TextBox 51">
            <a:extLst>
              <a:ext uri="{FF2B5EF4-FFF2-40B4-BE49-F238E27FC236}">
                <a16:creationId xmlns="" xmlns:a16="http://schemas.microsoft.com/office/drawing/2014/main" id="{6418EF10-ADC6-4855-8671-076B12EE8D51}"/>
              </a:ext>
            </a:extLst>
          </p:cNvPr>
          <p:cNvSpPr txBox="1"/>
          <p:nvPr/>
        </p:nvSpPr>
        <p:spPr>
          <a:xfrm>
            <a:off x="5659229" y="1729629"/>
            <a:ext cx="5838672" cy="461665"/>
          </a:xfrm>
          <a:prstGeom prst="rect">
            <a:avLst/>
          </a:prstGeom>
          <a:noFill/>
        </p:spPr>
        <p:txBody>
          <a:bodyPr wrap="square" rtlCol="0">
            <a:spAutoFit/>
          </a:bodyPr>
          <a:lstStyle/>
          <a:p>
            <a:r>
              <a:rPr lang="en-US" sz="2400" b="1" dirty="0">
                <a:solidFill>
                  <a:schemeClr val="accent3">
                    <a:lumMod val="40000"/>
                    <a:lumOff val="60000"/>
                  </a:schemeClr>
                </a:solidFill>
                <a:latin typeface="Arial" panose="020B0604020202020204" pitchFamily="34" charset="0"/>
                <a:cs typeface="Arial" panose="020B0604020202020204" pitchFamily="34" charset="0"/>
              </a:rPr>
              <a:t>1.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Vẽ</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và</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xác</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định</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chiều</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đường</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sức</a:t>
            </a:r>
            <a:r>
              <a:rPr lang="en-US" sz="2400" b="1" dirty="0">
                <a:solidFill>
                  <a:schemeClr val="accent3">
                    <a:lumMod val="40000"/>
                    <a:lumOff val="60000"/>
                  </a:schemeClr>
                </a:solidFill>
                <a:latin typeface="Arial" panose="020B0604020202020204" pitchFamily="34" charset="0"/>
                <a:cs typeface="Arial" panose="020B0604020202020204" pitchFamily="34" charset="0"/>
              </a:rPr>
              <a:t> </a:t>
            </a:r>
            <a:r>
              <a:rPr lang="en-US" sz="2400" b="1" dirty="0" err="1">
                <a:solidFill>
                  <a:schemeClr val="accent3">
                    <a:lumMod val="40000"/>
                    <a:lumOff val="60000"/>
                  </a:schemeClr>
                </a:solidFill>
                <a:latin typeface="Arial" panose="020B0604020202020204" pitchFamily="34" charset="0"/>
                <a:cs typeface="Arial" panose="020B0604020202020204" pitchFamily="34" charset="0"/>
              </a:rPr>
              <a:t>từ</a:t>
            </a:r>
            <a:endParaRPr lang="en-US" sz="2400" b="1" dirty="0">
              <a:solidFill>
                <a:schemeClr val="accent3">
                  <a:lumMod val="40000"/>
                  <a:lumOff val="60000"/>
                </a:schemeClr>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 xmlns:a16="http://schemas.microsoft.com/office/drawing/2014/main" id="{C6CB8248-F8CF-4D2C-9232-335062878478}"/>
              </a:ext>
            </a:extLst>
          </p:cNvPr>
          <p:cNvGrpSpPr/>
          <p:nvPr/>
        </p:nvGrpSpPr>
        <p:grpSpPr>
          <a:xfrm>
            <a:off x="-419760" y="-1496190"/>
            <a:ext cx="13040952" cy="9739236"/>
            <a:chOff x="-419760" y="-1496190"/>
            <a:chExt cx="13040952" cy="9739236"/>
          </a:xfrm>
        </p:grpSpPr>
        <p:grpSp>
          <p:nvGrpSpPr>
            <p:cNvPr id="23" name="Group 22">
              <a:extLst>
                <a:ext uri="{FF2B5EF4-FFF2-40B4-BE49-F238E27FC236}">
                  <a16:creationId xmlns="" xmlns:a16="http://schemas.microsoft.com/office/drawing/2014/main" id="{43B09288-B43A-45C2-9B57-BE83E9AE14C4}"/>
                </a:ext>
              </a:extLst>
            </p:cNvPr>
            <p:cNvGrpSpPr/>
            <p:nvPr/>
          </p:nvGrpSpPr>
          <p:grpSpPr>
            <a:xfrm>
              <a:off x="-419760" y="-1496190"/>
              <a:ext cx="13040952" cy="8704087"/>
              <a:chOff x="-419760" y="-1496190"/>
              <a:chExt cx="13040952" cy="8704087"/>
            </a:xfrm>
          </p:grpSpPr>
          <p:sp>
            <p:nvSpPr>
              <p:cNvPr id="25" name="Google Shape;12;p2">
                <a:extLst>
                  <a:ext uri="{FF2B5EF4-FFF2-40B4-BE49-F238E27FC236}">
                    <a16:creationId xmlns="" xmlns:a16="http://schemas.microsoft.com/office/drawing/2014/main" id="{6C73AF58-2863-405B-995C-85B6633602DC}"/>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p2">
                <a:extLst>
                  <a:ext uri="{FF2B5EF4-FFF2-40B4-BE49-F238E27FC236}">
                    <a16:creationId xmlns="" xmlns:a16="http://schemas.microsoft.com/office/drawing/2014/main" id="{764CA82A-71DB-4A37-BA30-5C6E7DFFF125}"/>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p2">
                <a:extLst>
                  <a:ext uri="{FF2B5EF4-FFF2-40B4-BE49-F238E27FC236}">
                    <a16:creationId xmlns="" xmlns:a16="http://schemas.microsoft.com/office/drawing/2014/main" id="{48F5839C-4803-499B-AE28-35E83C806F9E}"/>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p2">
                <a:extLst>
                  <a:ext uri="{FF2B5EF4-FFF2-40B4-BE49-F238E27FC236}">
                    <a16:creationId xmlns="" xmlns:a16="http://schemas.microsoft.com/office/drawing/2014/main" id="{860A20CD-3689-4F5D-B0FC-3E480C861FE7}"/>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9;p2">
              <a:extLst>
                <a:ext uri="{FF2B5EF4-FFF2-40B4-BE49-F238E27FC236}">
                  <a16:creationId xmlns="" xmlns:a16="http://schemas.microsoft.com/office/drawing/2014/main" id="{02339A61-F389-41A9-AB04-A11F3F6ACF4A}"/>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3">
            <a:extLst>
              <a:ext uri="{FF2B5EF4-FFF2-40B4-BE49-F238E27FC236}">
                <a16:creationId xmlns="" xmlns:a16="http://schemas.microsoft.com/office/drawing/2014/main" id="{B9AC7836-5EC4-495C-808F-B42B7EFB5A07}"/>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 ĐƯỜNG SỨC TỪ</a:t>
            </a:r>
            <a:endParaRPr lang="en-US" dirty="0">
              <a:solidFill>
                <a:schemeClr val="accent4">
                  <a:lumMod val="40000"/>
                  <a:lumOff val="60000"/>
                </a:schemeClr>
              </a:solidFill>
              <a:latin typeface="#9Slide03 AllRoundGothic" panose="020B0703020202020104" pitchFamily="34" charset="0"/>
            </a:endParaRPr>
          </a:p>
        </p:txBody>
      </p:sp>
    </p:spTree>
    <p:extLst>
      <p:ext uri="{BB962C8B-B14F-4D97-AF65-F5344CB8AC3E}">
        <p14:creationId xmlns:p14="http://schemas.microsoft.com/office/powerpoint/2010/main" val="289459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45"/>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22C908E0-B813-46A1-8F69-E4267401546F}"/>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D06CCAFA-E863-4D36-B1C4-4780603E0F5E}"/>
              </a:ext>
            </a:extLst>
          </p:cNvPr>
          <p:cNvGrpSpPr/>
          <p:nvPr/>
        </p:nvGrpSpPr>
        <p:grpSpPr>
          <a:xfrm>
            <a:off x="397053" y="2455224"/>
            <a:ext cx="5312672" cy="3200400"/>
            <a:chOff x="5066306" y="2389239"/>
            <a:chExt cx="6544423" cy="3200400"/>
          </a:xfrm>
        </p:grpSpPr>
        <p:pic>
          <p:nvPicPr>
            <p:cNvPr id="5" name="Graphic 4">
              <a:extLst>
                <a:ext uri="{FF2B5EF4-FFF2-40B4-BE49-F238E27FC236}">
                  <a16:creationId xmlns="" xmlns:a16="http://schemas.microsoft.com/office/drawing/2014/main" id="{0187BA67-71F9-4BCB-9D23-478B8273DA6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066306" y="2389239"/>
              <a:ext cx="6544423" cy="3200400"/>
            </a:xfrm>
            <a:prstGeom prst="rect">
              <a:avLst/>
            </a:prstGeom>
          </p:spPr>
        </p:pic>
        <p:pic>
          <p:nvPicPr>
            <p:cNvPr id="6" name="Picture 5" descr="Chart&#10;&#10;Description automatically generated">
              <a:extLst>
                <a:ext uri="{FF2B5EF4-FFF2-40B4-BE49-F238E27FC236}">
                  <a16:creationId xmlns="" xmlns:a16="http://schemas.microsoft.com/office/drawing/2014/main" id="{912FB0C9-A68D-4119-9BA8-8C77B683F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1" name="Group 20">
            <a:extLst>
              <a:ext uri="{FF2B5EF4-FFF2-40B4-BE49-F238E27FC236}">
                <a16:creationId xmlns="" xmlns:a16="http://schemas.microsoft.com/office/drawing/2014/main" id="{320D1C82-D0BF-4271-93B9-0935879BA7AC}"/>
              </a:ext>
            </a:extLst>
          </p:cNvPr>
          <p:cNvGrpSpPr/>
          <p:nvPr/>
        </p:nvGrpSpPr>
        <p:grpSpPr>
          <a:xfrm>
            <a:off x="883296" y="2355170"/>
            <a:ext cx="4636435" cy="1527027"/>
            <a:chOff x="907246" y="2425510"/>
            <a:chExt cx="4636435" cy="1527027"/>
          </a:xfrm>
        </p:grpSpPr>
        <p:sp>
          <p:nvSpPr>
            <p:cNvPr id="12" name="TextBox 11">
              <a:extLst>
                <a:ext uri="{FF2B5EF4-FFF2-40B4-BE49-F238E27FC236}">
                  <a16:creationId xmlns="" xmlns:a16="http://schemas.microsoft.com/office/drawing/2014/main" id="{800473D2-9B39-47D7-9816-EA10B8ECBC9D}"/>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 xmlns:a16="http://schemas.microsoft.com/office/drawing/2014/main" id="{872A8C86-395B-4BC0-93AD-8EF1C3B109C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 xmlns:a16="http://schemas.microsoft.com/office/drawing/2014/main" id="{FF9F0246-0931-4767-85BC-55D917DD948F}"/>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 xmlns:a16="http://schemas.microsoft.com/office/drawing/2014/main" id="{1FCF63E0-D22D-491A-BD7A-12B543172083}"/>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 xmlns:a16="http://schemas.microsoft.com/office/drawing/2014/main" id="{B9F593CB-A9BF-479E-94A8-0E177D7D2B58}"/>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 xmlns:a16="http://schemas.microsoft.com/office/drawing/2014/main" id="{C45AB276-7EBF-4B13-923C-EFACCFE1F208}"/>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 xmlns:a16="http://schemas.microsoft.com/office/drawing/2014/main" id="{431A8CCB-FFB9-4356-9453-92AA9840D2B1}"/>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9" name="TextBox 18">
              <a:extLst>
                <a:ext uri="{FF2B5EF4-FFF2-40B4-BE49-F238E27FC236}">
                  <a16:creationId xmlns="" xmlns:a16="http://schemas.microsoft.com/office/drawing/2014/main" id="{7639B8B9-0994-4E49-99A9-31B7628CB97F}"/>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0" name="TextBox 19">
              <a:extLst>
                <a:ext uri="{FF2B5EF4-FFF2-40B4-BE49-F238E27FC236}">
                  <a16:creationId xmlns="" xmlns:a16="http://schemas.microsoft.com/office/drawing/2014/main" id="{091B2B68-5EAB-4C2F-8E19-63FBA2B55FD1}"/>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46" name="Picture 45" descr="A picture containing text, first-aid kit, sign, measuring stick&#10;&#10;Description automatically generated">
            <a:extLst>
              <a:ext uri="{FF2B5EF4-FFF2-40B4-BE49-F238E27FC236}">
                <a16:creationId xmlns="" xmlns:a16="http://schemas.microsoft.com/office/drawing/2014/main" id="{122E8695-BAA8-4010-8DEB-71CE6A1CA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sp>
        <p:nvSpPr>
          <p:cNvPr id="47" name="TextBox 46">
            <a:extLst>
              <a:ext uri="{FF2B5EF4-FFF2-40B4-BE49-F238E27FC236}">
                <a16:creationId xmlns="" xmlns:a16="http://schemas.microsoft.com/office/drawing/2014/main" id="{B4B5CD8B-671B-409C-9C77-69789FCC268A}"/>
              </a:ext>
            </a:extLst>
          </p:cNvPr>
          <p:cNvSpPr txBox="1"/>
          <p:nvPr/>
        </p:nvSpPr>
        <p:spPr>
          <a:xfrm>
            <a:off x="5953751" y="1613153"/>
            <a:ext cx="5982307" cy="904863"/>
          </a:xfrm>
          <a:prstGeom prst="rect">
            <a:avLst/>
          </a:prstGeom>
          <a:noFill/>
        </p:spPr>
        <p:txBody>
          <a:bodyPr wrap="square" rtlCol="0">
            <a:spAutoFit/>
          </a:bodyPr>
          <a:lstStyle/>
          <a:p>
            <a:pPr algn="just">
              <a:lnSpc>
                <a:spcPct val="120000"/>
              </a:lnSpc>
            </a:pPr>
            <a:r>
              <a:rPr lang="vi-VN" sz="2200" b="1" dirty="0">
                <a:solidFill>
                  <a:schemeClr val="accent1"/>
                </a:solidFill>
                <a:latin typeface="Arial" panose="020B0604020202020204" pitchFamily="34" charset="0"/>
                <a:cs typeface="Arial" panose="020B0604020202020204" pitchFamily="34" charset="0"/>
              </a:rPr>
              <a:t>C</a:t>
            </a:r>
            <a:r>
              <a:rPr lang="en-US" sz="2200" b="1" dirty="0">
                <a:solidFill>
                  <a:schemeClr val="accent1"/>
                </a:solidFill>
                <a:latin typeface="Arial" panose="020B0604020202020204" pitchFamily="34" charset="0"/>
                <a:cs typeface="Arial" panose="020B0604020202020204" pitchFamily="34" charset="0"/>
              </a:rPr>
              <a:t>3</a:t>
            </a:r>
            <a:r>
              <a:rPr lang="vi-VN" sz="2200" b="1"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Đường</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sức</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từ</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có</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chiều</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đi</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vào</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cực</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nào</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và</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đi</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ra</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từ</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cực</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nào</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của</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nam</a:t>
            </a:r>
            <a:r>
              <a:rPr lang="en-US" sz="2200" dirty="0">
                <a:solidFill>
                  <a:schemeClr val="accent1"/>
                </a:solidFill>
                <a:latin typeface="Arial" panose="020B0604020202020204" pitchFamily="34" charset="0"/>
                <a:cs typeface="Arial" panose="020B0604020202020204" pitchFamily="34" charset="0"/>
              </a:rPr>
              <a:t> </a:t>
            </a:r>
            <a:r>
              <a:rPr lang="en-US" sz="2200" dirty="0" err="1">
                <a:solidFill>
                  <a:schemeClr val="accent1"/>
                </a:solidFill>
                <a:latin typeface="Arial" panose="020B0604020202020204" pitchFamily="34" charset="0"/>
                <a:cs typeface="Arial" panose="020B0604020202020204" pitchFamily="34" charset="0"/>
              </a:rPr>
              <a:t>châm</a:t>
            </a:r>
            <a:r>
              <a:rPr lang="en-US" sz="2200" dirty="0">
                <a:solidFill>
                  <a:schemeClr val="accent1"/>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 xmlns:a16="http://schemas.microsoft.com/office/drawing/2014/main" id="{827D3040-4D33-4D4C-B435-7CEB05A711A9}"/>
              </a:ext>
            </a:extLst>
          </p:cNvPr>
          <p:cNvSpPr txBox="1"/>
          <p:nvPr/>
        </p:nvSpPr>
        <p:spPr>
          <a:xfrm>
            <a:off x="5953750" y="2477987"/>
            <a:ext cx="5982308" cy="1754326"/>
          </a:xfrm>
          <a:prstGeom prst="rect">
            <a:avLst/>
          </a:prstGeom>
          <a:noFill/>
        </p:spPr>
        <p:txBody>
          <a:bodyPr wrap="square" rtlCol="0">
            <a:spAutoFit/>
          </a:bodyPr>
          <a:lstStyle/>
          <a:p>
            <a:pPr algn="just">
              <a:lnSpc>
                <a:spcPct val="120000"/>
              </a:lnSpc>
            </a:pPr>
            <a:r>
              <a:rPr lang="vi-VN" sz="2400" spc="100"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a:t>
            </a:r>
            <a:r>
              <a:rPr lang="vi-VN" sz="2400" spc="100" dirty="0" smtClean="0">
                <a:solidFill>
                  <a:schemeClr val="accent1"/>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Mỗi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sức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có</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một</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chiều</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xác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định</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Bên</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ngoài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nam</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châm</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các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sức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có</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chiều</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ra</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cực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bắc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vào</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cực</a:t>
            </a:r>
            <a:r>
              <a:rPr lang="en-US" sz="2200" spc="100" dirty="0">
                <a:solidFill>
                  <a:schemeClr val="accent6"/>
                </a:solidFill>
                <a:latin typeface="Arial" panose="020B0604020202020204" pitchFamily="34" charset="0"/>
                <a:cs typeface="Arial" panose="020B0604020202020204" pitchFamily="34" charset="0"/>
              </a:rPr>
              <a:t> Nam </a:t>
            </a:r>
            <a:r>
              <a:rPr lang="en-US" sz="2200" spc="100" dirty="0" err="1">
                <a:solidFill>
                  <a:schemeClr val="accent6"/>
                </a:solidFill>
                <a:latin typeface="Arial" panose="020B0604020202020204" pitchFamily="34" charset="0"/>
                <a:cs typeface="Arial" panose="020B0604020202020204" pitchFamily="34" charset="0"/>
              </a:rPr>
              <a:t>của</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nam</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châm</a:t>
            </a:r>
            <a:r>
              <a:rPr lang="en-US" sz="2200" spc="100" dirty="0">
                <a:solidFill>
                  <a:schemeClr val="accent6"/>
                </a:solidFill>
                <a:latin typeface="Arial" panose="020B0604020202020204" pitchFamily="34" charset="0"/>
                <a:cs typeface="Arial" panose="020B0604020202020204" pitchFamily="34" charset="0"/>
              </a:rPr>
              <a:t>.</a:t>
            </a:r>
          </a:p>
        </p:txBody>
      </p:sp>
      <p:sp>
        <p:nvSpPr>
          <p:cNvPr id="50" name="TextBox 49">
            <a:extLst>
              <a:ext uri="{FF2B5EF4-FFF2-40B4-BE49-F238E27FC236}">
                <a16:creationId xmlns="" xmlns:a16="http://schemas.microsoft.com/office/drawing/2014/main" id="{1B599447-B467-4DEA-95F9-D645CC53DAF4}"/>
              </a:ext>
            </a:extLst>
          </p:cNvPr>
          <p:cNvSpPr txBox="1"/>
          <p:nvPr/>
        </p:nvSpPr>
        <p:spPr>
          <a:xfrm>
            <a:off x="5953750" y="4238575"/>
            <a:ext cx="5982308" cy="1661993"/>
          </a:xfrm>
          <a:prstGeom prst="rect">
            <a:avLst/>
          </a:prstGeom>
          <a:noFill/>
        </p:spPr>
        <p:txBody>
          <a:bodyPr wrap="square" rtlCol="0">
            <a:spAutoFit/>
          </a:bodyPr>
          <a:lstStyle/>
          <a:p>
            <a:pPr algn="just">
              <a:lnSpc>
                <a:spcPct val="150000"/>
              </a:lnSpc>
            </a:pPr>
            <a:r>
              <a:rPr lang="vi-VN" sz="2400" spc="100"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a:t>
            </a:r>
            <a:r>
              <a:rPr lang="vi-VN" sz="2400" spc="100" dirty="0" smtClean="0">
                <a:solidFill>
                  <a:schemeClr val="accent1"/>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Nơi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nào</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trường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mạnh</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thì</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sức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dày</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nơi</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nào</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trường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yếu</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thì</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đường</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sức</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từ</a:t>
            </a:r>
            <a:r>
              <a:rPr lang="en-US" sz="2200" spc="100" dirty="0">
                <a:solidFill>
                  <a:schemeClr val="accent6"/>
                </a:solidFill>
                <a:latin typeface="Arial" panose="020B0604020202020204" pitchFamily="34" charset="0"/>
                <a:cs typeface="Arial" panose="020B0604020202020204" pitchFamily="34" charset="0"/>
              </a:rPr>
              <a:t> </a:t>
            </a:r>
            <a:r>
              <a:rPr lang="en-US" sz="2200" spc="100" dirty="0" err="1">
                <a:solidFill>
                  <a:schemeClr val="accent6"/>
                </a:solidFill>
                <a:latin typeface="Arial" panose="020B0604020202020204" pitchFamily="34" charset="0"/>
                <a:cs typeface="Arial" panose="020B0604020202020204" pitchFamily="34" charset="0"/>
              </a:rPr>
              <a:t>thưa</a:t>
            </a:r>
            <a:r>
              <a:rPr lang="en-US" sz="2200" spc="100" dirty="0">
                <a:solidFill>
                  <a:schemeClr val="accent6"/>
                </a:solidFill>
                <a:latin typeface="Arial" panose="020B0604020202020204" pitchFamily="34" charset="0"/>
                <a:cs typeface="Arial" panose="020B0604020202020204" pitchFamily="34" charset="0"/>
              </a:rPr>
              <a:t>.</a:t>
            </a:r>
          </a:p>
        </p:txBody>
      </p:sp>
      <p:sp>
        <p:nvSpPr>
          <p:cNvPr id="52" name="TextBox 51">
            <a:extLst>
              <a:ext uri="{FF2B5EF4-FFF2-40B4-BE49-F238E27FC236}">
                <a16:creationId xmlns="" xmlns:a16="http://schemas.microsoft.com/office/drawing/2014/main" id="{6418EF10-ADC6-4855-8671-076B12EE8D51}"/>
              </a:ext>
            </a:extLst>
          </p:cNvPr>
          <p:cNvSpPr txBox="1"/>
          <p:nvPr/>
        </p:nvSpPr>
        <p:spPr>
          <a:xfrm>
            <a:off x="5965334" y="1130295"/>
            <a:ext cx="5541619" cy="430887"/>
          </a:xfrm>
          <a:prstGeom prst="rect">
            <a:avLst/>
          </a:prstGeom>
          <a:noFill/>
        </p:spPr>
        <p:txBody>
          <a:bodyPr wrap="square" rtlCol="0">
            <a:spAutoFit/>
          </a:bodyPr>
          <a:lstStyle/>
          <a:p>
            <a:pPr algn="just"/>
            <a:r>
              <a:rPr lang="en-US" sz="2200" b="1" dirty="0">
                <a:solidFill>
                  <a:schemeClr val="accent3">
                    <a:lumMod val="40000"/>
                    <a:lumOff val="60000"/>
                  </a:schemeClr>
                </a:solidFill>
                <a:latin typeface="Arial" panose="020B0604020202020204" pitchFamily="34" charset="0"/>
                <a:cs typeface="Arial" panose="020B0604020202020204" pitchFamily="34" charset="0"/>
              </a:rPr>
              <a:t>1.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Vẽ</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và</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xác</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định</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chiều</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đường</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sức</a:t>
            </a:r>
            <a:r>
              <a:rPr lang="en-US" sz="2200" b="1" dirty="0">
                <a:solidFill>
                  <a:schemeClr val="accent3">
                    <a:lumMod val="40000"/>
                    <a:lumOff val="60000"/>
                  </a:schemeClr>
                </a:solidFill>
                <a:latin typeface="Arial" panose="020B0604020202020204" pitchFamily="34" charset="0"/>
                <a:cs typeface="Arial" panose="020B0604020202020204" pitchFamily="34" charset="0"/>
              </a:rPr>
              <a:t> </a:t>
            </a:r>
            <a:r>
              <a:rPr lang="en-US" sz="2200" b="1" dirty="0" err="1">
                <a:solidFill>
                  <a:schemeClr val="accent3">
                    <a:lumMod val="40000"/>
                    <a:lumOff val="60000"/>
                  </a:schemeClr>
                </a:solidFill>
                <a:latin typeface="Arial" panose="020B0604020202020204" pitchFamily="34" charset="0"/>
                <a:cs typeface="Arial" panose="020B0604020202020204" pitchFamily="34" charset="0"/>
              </a:rPr>
              <a:t>từ</a:t>
            </a:r>
            <a:endParaRPr lang="en-US" sz="2200" b="1" dirty="0">
              <a:solidFill>
                <a:schemeClr val="accent3">
                  <a:lumMod val="40000"/>
                  <a:lumOff val="60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02C81D83-06E3-4C81-8948-4422BBCE0607}"/>
              </a:ext>
            </a:extLst>
          </p:cNvPr>
          <p:cNvGrpSpPr/>
          <p:nvPr/>
        </p:nvGrpSpPr>
        <p:grpSpPr>
          <a:xfrm>
            <a:off x="10060261" y="-485446"/>
            <a:ext cx="3086654" cy="1422919"/>
            <a:chOff x="10321276" y="-335506"/>
            <a:chExt cx="3086654" cy="1422919"/>
          </a:xfrm>
        </p:grpSpPr>
        <p:sp>
          <p:nvSpPr>
            <p:cNvPr id="53" name="Google Shape;108;p8">
              <a:extLst>
                <a:ext uri="{FF2B5EF4-FFF2-40B4-BE49-F238E27FC236}">
                  <a16:creationId xmlns="" xmlns:a16="http://schemas.microsoft.com/office/drawing/2014/main" id="{8FB9FD2E-13B2-4F37-86B3-184598EA6F23}"/>
                </a:ext>
              </a:extLst>
            </p:cNvPr>
            <p:cNvSpPr/>
            <p:nvPr/>
          </p:nvSpPr>
          <p:spPr>
            <a:xfrm rot="10800000">
              <a:off x="10321276" y="-335506"/>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p8">
              <a:extLst>
                <a:ext uri="{FF2B5EF4-FFF2-40B4-BE49-F238E27FC236}">
                  <a16:creationId xmlns="" xmlns:a16="http://schemas.microsoft.com/office/drawing/2014/main" id="{C1B2EE1C-D0F8-4EEE-A9B9-74B1CCDDE0BF}"/>
                </a:ext>
              </a:extLst>
            </p:cNvPr>
            <p:cNvSpPr/>
            <p:nvPr/>
          </p:nvSpPr>
          <p:spPr>
            <a:xfrm rot="16199853">
              <a:off x="10848524" y="-66193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0;p8">
              <a:extLst>
                <a:ext uri="{FF2B5EF4-FFF2-40B4-BE49-F238E27FC236}">
                  <a16:creationId xmlns="" xmlns:a16="http://schemas.microsoft.com/office/drawing/2014/main" id="{FF586187-BC1C-4D17-AA1B-3F61FBE1BEDC}"/>
                </a:ext>
              </a:extLst>
            </p:cNvPr>
            <p:cNvSpPr/>
            <p:nvPr/>
          </p:nvSpPr>
          <p:spPr>
            <a:xfrm flipH="1">
              <a:off x="11299576" y="63659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p8">
              <a:extLst>
                <a:ext uri="{FF2B5EF4-FFF2-40B4-BE49-F238E27FC236}">
                  <a16:creationId xmlns="" xmlns:a16="http://schemas.microsoft.com/office/drawing/2014/main" id="{61889BBC-A170-4778-8E2E-FF257933EF37}"/>
                </a:ext>
              </a:extLst>
            </p:cNvPr>
            <p:cNvSpPr/>
            <p:nvPr/>
          </p:nvSpPr>
          <p:spPr>
            <a:xfrm flipH="1">
              <a:off x="13092126" y="69624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2;p8">
              <a:extLst>
                <a:ext uri="{FF2B5EF4-FFF2-40B4-BE49-F238E27FC236}">
                  <a16:creationId xmlns="" xmlns:a16="http://schemas.microsoft.com/office/drawing/2014/main" id="{F3FF1695-260D-44DC-B5FA-0A484C661019}"/>
                </a:ext>
              </a:extLst>
            </p:cNvPr>
            <p:cNvSpPr/>
            <p:nvPr/>
          </p:nvSpPr>
          <p:spPr>
            <a:xfrm flipH="1">
              <a:off x="10797401" y="85974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 xmlns:a16="http://schemas.microsoft.com/office/drawing/2014/main" id="{5BA7369A-0E74-4717-95E3-74ECE556FEBA}"/>
              </a:ext>
            </a:extLst>
          </p:cNvPr>
          <p:cNvGrpSpPr/>
          <p:nvPr/>
        </p:nvGrpSpPr>
        <p:grpSpPr>
          <a:xfrm>
            <a:off x="9756249" y="5998255"/>
            <a:ext cx="3086654" cy="1422920"/>
            <a:chOff x="9693958" y="5727750"/>
            <a:chExt cx="3086654" cy="1422920"/>
          </a:xfrm>
        </p:grpSpPr>
        <p:sp>
          <p:nvSpPr>
            <p:cNvPr id="58" name="Google Shape;115;p8">
              <a:extLst>
                <a:ext uri="{FF2B5EF4-FFF2-40B4-BE49-F238E27FC236}">
                  <a16:creationId xmlns="" xmlns:a16="http://schemas.microsoft.com/office/drawing/2014/main" id="{0354CBE4-86BC-47FE-8F7F-17BA55137568}"/>
                </a:ext>
              </a:extLst>
            </p:cNvPr>
            <p:cNvSpPr/>
            <p:nvPr/>
          </p:nvSpPr>
          <p:spPr>
            <a:xfrm>
              <a:off x="9693958" y="6178569"/>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p8">
              <a:extLst>
                <a:ext uri="{FF2B5EF4-FFF2-40B4-BE49-F238E27FC236}">
                  <a16:creationId xmlns="" xmlns:a16="http://schemas.microsoft.com/office/drawing/2014/main" id="{E99F3371-C1A8-44D8-A1E0-758749F734C2}"/>
                </a:ext>
              </a:extLst>
            </p:cNvPr>
            <p:cNvSpPr/>
            <p:nvPr/>
          </p:nvSpPr>
          <p:spPr>
            <a:xfrm rot="5399853">
              <a:off x="10848525" y="5383246"/>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p8">
              <a:extLst>
                <a:ext uri="{FF2B5EF4-FFF2-40B4-BE49-F238E27FC236}">
                  <a16:creationId xmlns="" xmlns:a16="http://schemas.microsoft.com/office/drawing/2014/main" id="{AC2030B1-33FD-4A18-9DB0-7158E7165A95}"/>
                </a:ext>
              </a:extLst>
            </p:cNvPr>
            <p:cNvSpPr/>
            <p:nvPr/>
          </p:nvSpPr>
          <p:spPr>
            <a:xfrm rot="10800000" flipH="1">
              <a:off x="11703911" y="6079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p8">
              <a:extLst>
                <a:ext uri="{FF2B5EF4-FFF2-40B4-BE49-F238E27FC236}">
                  <a16:creationId xmlns="" xmlns:a16="http://schemas.microsoft.com/office/drawing/2014/main" id="{F1AE2C26-CC35-417F-AEAF-D2DE133351BD}"/>
                </a:ext>
              </a:extLst>
            </p:cNvPr>
            <p:cNvSpPr/>
            <p:nvPr/>
          </p:nvSpPr>
          <p:spPr>
            <a:xfrm rot="10800000" flipH="1">
              <a:off x="9846261" y="59554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p8">
              <a:extLst>
                <a:ext uri="{FF2B5EF4-FFF2-40B4-BE49-F238E27FC236}">
                  <a16:creationId xmlns="" xmlns:a16="http://schemas.microsoft.com/office/drawing/2014/main" id="{E79FFA21-E834-47E0-B2E3-BF94FB060FF6}"/>
                </a:ext>
              </a:extLst>
            </p:cNvPr>
            <p:cNvSpPr/>
            <p:nvPr/>
          </p:nvSpPr>
          <p:spPr>
            <a:xfrm rot="10800000" flipH="1">
              <a:off x="12140986" y="57919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itle 3">
            <a:extLst>
              <a:ext uri="{FF2B5EF4-FFF2-40B4-BE49-F238E27FC236}">
                <a16:creationId xmlns="" xmlns:a16="http://schemas.microsoft.com/office/drawing/2014/main" id="{B9AC7836-5EC4-495C-808F-B42B7EFB5A07}"/>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 ĐƯỜNG SỨC TỪ</a:t>
            </a:r>
            <a:endParaRPr lang="en-US" dirty="0">
              <a:solidFill>
                <a:schemeClr val="accent4">
                  <a:lumMod val="40000"/>
                  <a:lumOff val="60000"/>
                </a:schemeClr>
              </a:solidFill>
              <a:latin typeface="#9Slide03 AllRoundGothic" panose="020B0703020202020104" pitchFamily="34" charset="0"/>
            </a:endParaRPr>
          </a:p>
        </p:txBody>
      </p:sp>
    </p:spTree>
    <p:extLst>
      <p:ext uri="{BB962C8B-B14F-4D97-AF65-F5344CB8AC3E}">
        <p14:creationId xmlns:p14="http://schemas.microsoft.com/office/powerpoint/2010/main" val="337183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75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48"/>
                                        </p:tgtEl>
                                        <p:attrNameLst>
                                          <p:attrName>style.visibility</p:attrName>
                                        </p:attrNameLst>
                                      </p:cBhvr>
                                      <p:to>
                                        <p:strVal val="visible"/>
                                      </p:to>
                                    </p:set>
                                    <p:animEffect transition="in" filter="wipe(left)">
                                      <p:cBhvr>
                                        <p:cTn id="12" dur="75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50"/>
                                        </p:tgtEl>
                                        <p:attrNameLst>
                                          <p:attrName>style.visibility</p:attrName>
                                        </p:attrNameLst>
                                      </p:cBhvr>
                                      <p:to>
                                        <p:strVal val="visible"/>
                                      </p:to>
                                    </p:set>
                                    <p:animEffect transition="in" filter="wipe(left)">
                                      <p:cBhvr>
                                        <p:cTn id="17"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1E7301-9FE5-40E4-B898-D91450A61350}"/>
              </a:ext>
            </a:extLst>
          </p:cNvPr>
          <p:cNvSpPr txBox="1"/>
          <p:nvPr/>
        </p:nvSpPr>
        <p:spPr>
          <a:xfrm>
            <a:off x="756270" y="1461387"/>
            <a:ext cx="4838700" cy="461665"/>
          </a:xfrm>
          <a:prstGeom prst="rect">
            <a:avLst/>
          </a:prstGeom>
          <a:noFill/>
        </p:spPr>
        <p:txBody>
          <a:bodyPr wrap="square" rtlCol="0">
            <a:spAutoFit/>
          </a:bodyPr>
          <a:lstStyle/>
          <a:p>
            <a:r>
              <a:rPr lang="en-US" sz="2400" b="1">
                <a:solidFill>
                  <a:schemeClr val="accent3">
                    <a:lumMod val="40000"/>
                    <a:lumOff val="60000"/>
                  </a:schemeClr>
                </a:solidFill>
              </a:rPr>
              <a:t>2. Kết luận</a:t>
            </a:r>
          </a:p>
        </p:txBody>
      </p:sp>
      <p:grpSp>
        <p:nvGrpSpPr>
          <p:cNvPr id="19" name="Group 18">
            <a:extLst>
              <a:ext uri="{FF2B5EF4-FFF2-40B4-BE49-F238E27FC236}">
                <a16:creationId xmlns="" xmlns:a16="http://schemas.microsoft.com/office/drawing/2014/main" id="{A5E2820D-B815-4E13-BA4A-ED41E23A54EF}"/>
              </a:ext>
            </a:extLst>
          </p:cNvPr>
          <p:cNvGrpSpPr/>
          <p:nvPr/>
        </p:nvGrpSpPr>
        <p:grpSpPr>
          <a:xfrm>
            <a:off x="347211" y="2000573"/>
            <a:ext cx="3454047" cy="3952516"/>
            <a:chOff x="347211" y="2000573"/>
            <a:chExt cx="3454047" cy="3952516"/>
          </a:xfrm>
        </p:grpSpPr>
        <p:grpSp>
          <p:nvGrpSpPr>
            <p:cNvPr id="12" name="Group 11">
              <a:extLst>
                <a:ext uri="{FF2B5EF4-FFF2-40B4-BE49-F238E27FC236}">
                  <a16:creationId xmlns="" xmlns:a16="http://schemas.microsoft.com/office/drawing/2014/main" id="{DAC4475C-F881-462C-8402-ED4695D45399}"/>
                </a:ext>
              </a:extLst>
            </p:cNvPr>
            <p:cNvGrpSpPr/>
            <p:nvPr/>
          </p:nvGrpSpPr>
          <p:grpSpPr>
            <a:xfrm>
              <a:off x="347211" y="2000573"/>
              <a:ext cx="3454047" cy="3952516"/>
              <a:chOff x="348343" y="2035743"/>
              <a:chExt cx="3454047" cy="3952516"/>
            </a:xfrm>
          </p:grpSpPr>
          <p:sp>
            <p:nvSpPr>
              <p:cNvPr id="9" name="Rectangle: Rounded Corners 8">
                <a:extLst>
                  <a:ext uri="{FF2B5EF4-FFF2-40B4-BE49-F238E27FC236}">
                    <a16:creationId xmlns="" xmlns:a16="http://schemas.microsoft.com/office/drawing/2014/main" id="{4E3529BD-BD25-42D9-9A23-956CE96E6B17}"/>
                  </a:ext>
                </a:extLst>
              </p:cNvPr>
              <p:cNvSpPr/>
              <p:nvPr/>
            </p:nvSpPr>
            <p:spPr>
              <a:xfrm>
                <a:off x="348343" y="2035743"/>
                <a:ext cx="3454047" cy="395251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60C0B934-92AA-4F1A-8333-99C71A3F883E}"/>
                  </a:ext>
                </a:extLst>
              </p:cNvPr>
              <p:cNvSpPr txBox="1"/>
              <p:nvPr/>
            </p:nvSpPr>
            <p:spPr>
              <a:xfrm>
                <a:off x="497848" y="2642748"/>
                <a:ext cx="3155037" cy="3342453"/>
              </a:xfrm>
              <a:prstGeom prst="rect">
                <a:avLst/>
              </a:prstGeom>
              <a:noFill/>
            </p:spPr>
            <p:txBody>
              <a:bodyPr wrap="square" rtlCol="0">
                <a:spAutoFit/>
              </a:bodyPr>
              <a:lstStyle/>
              <a:p>
                <a:pPr algn="ctr">
                  <a:lnSpc>
                    <a:spcPct val="160000"/>
                  </a:lnSpc>
                </a:pPr>
                <a:r>
                  <a:rPr lang="vi-VN" sz="2200">
                    <a:solidFill>
                      <a:schemeClr val="bg1"/>
                    </a:solidFill>
                    <a:latin typeface="Arial" panose="020B0604020202020204" pitchFamily="34" charset="0"/>
                    <a:cs typeface="Arial" panose="020B0604020202020204" pitchFamily="34" charset="0"/>
                  </a:rPr>
                  <a:t>Các kim nam châm nối đuôi nhau dọc theo một đường sức từ.  Cực </a:t>
                </a:r>
                <a:r>
                  <a:rPr lang="vi-VN" sz="2200" b="1">
                    <a:solidFill>
                      <a:schemeClr val="bg1"/>
                    </a:solidFill>
                    <a:latin typeface="Arial" panose="020B0604020202020204" pitchFamily="34" charset="0"/>
                    <a:cs typeface="Arial" panose="020B0604020202020204" pitchFamily="34" charset="0"/>
                  </a:rPr>
                  <a:t>Bắc</a:t>
                </a:r>
                <a:r>
                  <a:rPr lang="vi-VN" sz="2200">
                    <a:solidFill>
                      <a:schemeClr val="bg1"/>
                    </a:solidFill>
                    <a:latin typeface="Arial" panose="020B0604020202020204" pitchFamily="34" charset="0"/>
                    <a:cs typeface="Arial" panose="020B0604020202020204" pitchFamily="34" charset="0"/>
                  </a:rPr>
                  <a:t> của kim này nối với cực Nam của kim kia</a:t>
                </a:r>
                <a:r>
                  <a:rPr lang="en-US" sz="2200">
                    <a:solidFill>
                      <a:schemeClr val="bg1"/>
                    </a:solidFill>
                    <a:latin typeface="Arial" panose="020B0604020202020204" pitchFamily="34" charset="0"/>
                    <a:cs typeface="Arial" panose="020B0604020202020204" pitchFamily="34" charset="0"/>
                  </a:rPr>
                  <a:t>.</a:t>
                </a:r>
              </a:p>
            </p:txBody>
          </p:sp>
        </p:grpSp>
        <p:sp>
          <p:nvSpPr>
            <p:cNvPr id="16" name="Oval 15">
              <a:extLst>
                <a:ext uri="{FF2B5EF4-FFF2-40B4-BE49-F238E27FC236}">
                  <a16:creationId xmlns="" xmlns:a16="http://schemas.microsoft.com/office/drawing/2014/main" id="{F7857671-8546-4CF4-A767-A47D44483086}"/>
                </a:ext>
              </a:extLst>
            </p:cNvPr>
            <p:cNvSpPr/>
            <p:nvPr/>
          </p:nvSpPr>
          <p:spPr>
            <a:xfrm>
              <a:off x="1836109" y="2101491"/>
              <a:ext cx="476250" cy="4762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1</a:t>
              </a:r>
            </a:p>
          </p:txBody>
        </p:sp>
      </p:grpSp>
      <p:grpSp>
        <p:nvGrpSpPr>
          <p:cNvPr id="22" name="Group 21">
            <a:extLst>
              <a:ext uri="{FF2B5EF4-FFF2-40B4-BE49-F238E27FC236}">
                <a16:creationId xmlns="" xmlns:a16="http://schemas.microsoft.com/office/drawing/2014/main" id="{A4EF30F3-34D8-4AB4-A848-15CE1AC3F9FE}"/>
              </a:ext>
            </a:extLst>
          </p:cNvPr>
          <p:cNvGrpSpPr/>
          <p:nvPr/>
        </p:nvGrpSpPr>
        <p:grpSpPr>
          <a:xfrm>
            <a:off x="4245877" y="2000573"/>
            <a:ext cx="3780087" cy="4098233"/>
            <a:chOff x="4245877" y="2000573"/>
            <a:chExt cx="3780087" cy="4098233"/>
          </a:xfrm>
        </p:grpSpPr>
        <p:grpSp>
          <p:nvGrpSpPr>
            <p:cNvPr id="11" name="Group 10">
              <a:extLst>
                <a:ext uri="{FF2B5EF4-FFF2-40B4-BE49-F238E27FC236}">
                  <a16:creationId xmlns="" xmlns:a16="http://schemas.microsoft.com/office/drawing/2014/main" id="{A14058B8-265F-45BA-B3F0-B4318A1A4C26}"/>
                </a:ext>
              </a:extLst>
            </p:cNvPr>
            <p:cNvGrpSpPr/>
            <p:nvPr/>
          </p:nvGrpSpPr>
          <p:grpSpPr>
            <a:xfrm>
              <a:off x="4245877" y="2000573"/>
              <a:ext cx="3780087" cy="4098233"/>
              <a:chOff x="4464205" y="2035743"/>
              <a:chExt cx="3780087" cy="4098233"/>
            </a:xfrm>
          </p:grpSpPr>
          <p:sp>
            <p:nvSpPr>
              <p:cNvPr id="10" name="Rectangle: Rounded Corners 9">
                <a:extLst>
                  <a:ext uri="{FF2B5EF4-FFF2-40B4-BE49-F238E27FC236}">
                    <a16:creationId xmlns="" xmlns:a16="http://schemas.microsoft.com/office/drawing/2014/main" id="{172C5A9D-4AC6-4F6D-B706-372EA8543E0B}"/>
                  </a:ext>
                </a:extLst>
              </p:cNvPr>
              <p:cNvSpPr/>
              <p:nvPr/>
            </p:nvSpPr>
            <p:spPr>
              <a:xfrm>
                <a:off x="4464205" y="2035743"/>
                <a:ext cx="3780087" cy="398768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518E680B-7B96-4CC2-9CED-374DAB6CF679}"/>
                  </a:ext>
                </a:extLst>
              </p:cNvPr>
              <p:cNvSpPr txBox="1"/>
              <p:nvPr/>
            </p:nvSpPr>
            <p:spPr>
              <a:xfrm>
                <a:off x="4569522" y="2486824"/>
                <a:ext cx="3569453" cy="3647152"/>
              </a:xfrm>
              <a:prstGeom prst="rect">
                <a:avLst/>
              </a:prstGeom>
              <a:noFill/>
            </p:spPr>
            <p:txBody>
              <a:bodyPr wrap="square" rtlCol="0">
                <a:spAutoFit/>
              </a:bodyPr>
              <a:lstStyle/>
              <a:p>
                <a:pPr algn="ctr">
                  <a:lnSpc>
                    <a:spcPct val="150000"/>
                  </a:lnSpc>
                </a:pPr>
                <a:r>
                  <a:rPr lang="en-US" sz="2200" spc="100">
                    <a:solidFill>
                      <a:schemeClr val="bg1"/>
                    </a:solidFill>
                    <a:latin typeface="Arial" panose="020B0604020202020204" pitchFamily="34" charset="0"/>
                    <a:cs typeface="Arial" panose="020B0604020202020204" pitchFamily="34" charset="0"/>
                  </a:rPr>
                  <a:t>Mỗi đường sức từ có một chiều xác định. Bên ngoài nam châm, các đường sức từ có chiều đi ra từ cực bắc, đi vào cực Nam của nam châm.</a:t>
                </a:r>
              </a:p>
            </p:txBody>
          </p:sp>
        </p:grpSp>
        <p:sp>
          <p:nvSpPr>
            <p:cNvPr id="18" name="Oval 17">
              <a:extLst>
                <a:ext uri="{FF2B5EF4-FFF2-40B4-BE49-F238E27FC236}">
                  <a16:creationId xmlns="" xmlns:a16="http://schemas.microsoft.com/office/drawing/2014/main" id="{87432077-F3CA-4A48-9CC0-C3350D730B3D}"/>
                </a:ext>
              </a:extLst>
            </p:cNvPr>
            <p:cNvSpPr/>
            <p:nvPr/>
          </p:nvSpPr>
          <p:spPr>
            <a:xfrm>
              <a:off x="5897795" y="2101491"/>
              <a:ext cx="476250" cy="4762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2</a:t>
              </a:r>
            </a:p>
          </p:txBody>
        </p:sp>
      </p:grpSp>
      <p:grpSp>
        <p:nvGrpSpPr>
          <p:cNvPr id="23" name="Group 22">
            <a:extLst>
              <a:ext uri="{FF2B5EF4-FFF2-40B4-BE49-F238E27FC236}">
                <a16:creationId xmlns="" xmlns:a16="http://schemas.microsoft.com/office/drawing/2014/main" id="{ED0386F1-A9BE-4BA3-8082-5682D71A2873}"/>
              </a:ext>
            </a:extLst>
          </p:cNvPr>
          <p:cNvGrpSpPr/>
          <p:nvPr/>
        </p:nvGrpSpPr>
        <p:grpSpPr>
          <a:xfrm>
            <a:off x="8554692" y="2000573"/>
            <a:ext cx="3228517" cy="3952516"/>
            <a:chOff x="8554692" y="2000573"/>
            <a:chExt cx="3228517" cy="3952516"/>
          </a:xfrm>
        </p:grpSpPr>
        <p:grpSp>
          <p:nvGrpSpPr>
            <p:cNvPr id="15" name="Group 14">
              <a:extLst>
                <a:ext uri="{FF2B5EF4-FFF2-40B4-BE49-F238E27FC236}">
                  <a16:creationId xmlns="" xmlns:a16="http://schemas.microsoft.com/office/drawing/2014/main" id="{3199CF2B-5E86-4A5A-99BB-171979D10076}"/>
                </a:ext>
              </a:extLst>
            </p:cNvPr>
            <p:cNvGrpSpPr/>
            <p:nvPr/>
          </p:nvGrpSpPr>
          <p:grpSpPr>
            <a:xfrm>
              <a:off x="8554692" y="2000573"/>
              <a:ext cx="3228517" cy="3952516"/>
              <a:chOff x="8855420" y="1826529"/>
              <a:chExt cx="3228517" cy="3952516"/>
            </a:xfrm>
          </p:grpSpPr>
          <p:sp>
            <p:nvSpPr>
              <p:cNvPr id="14" name="Rectangle: Rounded Corners 13">
                <a:extLst>
                  <a:ext uri="{FF2B5EF4-FFF2-40B4-BE49-F238E27FC236}">
                    <a16:creationId xmlns="" xmlns:a16="http://schemas.microsoft.com/office/drawing/2014/main" id="{8702F32B-935E-4910-AFF5-D10B4EBF18D8}"/>
                  </a:ext>
                </a:extLst>
              </p:cNvPr>
              <p:cNvSpPr/>
              <p:nvPr/>
            </p:nvSpPr>
            <p:spPr>
              <a:xfrm>
                <a:off x="8855420" y="1826529"/>
                <a:ext cx="3228517" cy="395251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610A104B-36FC-48D3-B698-617680E80CCE}"/>
                  </a:ext>
                </a:extLst>
              </p:cNvPr>
              <p:cNvSpPr txBox="1"/>
              <p:nvPr/>
            </p:nvSpPr>
            <p:spPr>
              <a:xfrm>
                <a:off x="8892160" y="2433534"/>
                <a:ext cx="3155037" cy="2800767"/>
              </a:xfrm>
              <a:prstGeom prst="rect">
                <a:avLst/>
              </a:prstGeom>
              <a:noFill/>
            </p:spPr>
            <p:txBody>
              <a:bodyPr wrap="square" rtlCol="0">
                <a:spAutoFit/>
              </a:bodyPr>
              <a:lstStyle/>
              <a:p>
                <a:pPr algn="ctr">
                  <a:lnSpc>
                    <a:spcPct val="160000"/>
                  </a:lnSpc>
                </a:pPr>
                <a:r>
                  <a:rPr lang="en-US" sz="2200" spc="100">
                    <a:solidFill>
                      <a:schemeClr val="bg1"/>
                    </a:solidFill>
                    <a:latin typeface="Arial" panose="020B0604020202020204" pitchFamily="34" charset="0"/>
                    <a:cs typeface="Arial" panose="020B0604020202020204" pitchFamily="34" charset="0"/>
                  </a:rPr>
                  <a:t>Nơi nào từ trường mạnh thì đường sức từ dày, nơi nào từ trường yếu thì đường sức từ thưa.</a:t>
                </a:r>
              </a:p>
            </p:txBody>
          </p:sp>
        </p:grpSp>
        <p:sp>
          <p:nvSpPr>
            <p:cNvPr id="21" name="Oval 20">
              <a:extLst>
                <a:ext uri="{FF2B5EF4-FFF2-40B4-BE49-F238E27FC236}">
                  <a16:creationId xmlns="" xmlns:a16="http://schemas.microsoft.com/office/drawing/2014/main" id="{D0E9EA56-C96C-4173-A958-47CDB6414EC0}"/>
                </a:ext>
              </a:extLst>
            </p:cNvPr>
            <p:cNvSpPr/>
            <p:nvPr/>
          </p:nvSpPr>
          <p:spPr>
            <a:xfrm>
              <a:off x="9930825" y="2101491"/>
              <a:ext cx="476250" cy="4762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3</a:t>
              </a:r>
            </a:p>
          </p:txBody>
        </p:sp>
      </p:grpSp>
      <p:sp>
        <p:nvSpPr>
          <p:cNvPr id="20" name="Google Shape;159;p11">
            <a:extLst>
              <a:ext uri="{FF2B5EF4-FFF2-40B4-BE49-F238E27FC236}">
                <a16:creationId xmlns="" xmlns:a16="http://schemas.microsoft.com/office/drawing/2014/main" id="{BC14650C-BE36-4E74-993E-D5E4F160B37B}"/>
              </a:ext>
            </a:extLst>
          </p:cNvPr>
          <p:cNvSpPr/>
          <p:nvPr/>
        </p:nvSpPr>
        <p:spPr>
          <a:xfrm flipH="1">
            <a:off x="6374045" y="-94953"/>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p11">
            <a:extLst>
              <a:ext uri="{FF2B5EF4-FFF2-40B4-BE49-F238E27FC236}">
                <a16:creationId xmlns="" xmlns:a16="http://schemas.microsoft.com/office/drawing/2014/main" id="{EB01E756-FA2A-4E82-851F-DC34EDBF55AE}"/>
              </a:ext>
            </a:extLst>
          </p:cNvPr>
          <p:cNvSpPr/>
          <p:nvPr/>
        </p:nvSpPr>
        <p:spPr>
          <a:xfrm rot="10800000">
            <a:off x="6135920" y="-311543"/>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p11">
            <a:extLst>
              <a:ext uri="{FF2B5EF4-FFF2-40B4-BE49-F238E27FC236}">
                <a16:creationId xmlns="" xmlns:a16="http://schemas.microsoft.com/office/drawing/2014/main" id="{7BDCE3B0-ED75-4F1A-88CB-C4DD13CEAD40}"/>
              </a:ext>
            </a:extLst>
          </p:cNvPr>
          <p:cNvSpPr/>
          <p:nvPr/>
        </p:nvSpPr>
        <p:spPr>
          <a:xfrm rot="3279262" flipH="1">
            <a:off x="6375832" y="-872399"/>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2;p11">
            <a:extLst>
              <a:ext uri="{FF2B5EF4-FFF2-40B4-BE49-F238E27FC236}">
                <a16:creationId xmlns="" xmlns:a16="http://schemas.microsoft.com/office/drawing/2014/main" id="{FD7B8174-CFAA-442B-953F-0C12142D4CDF}"/>
              </a:ext>
            </a:extLst>
          </p:cNvPr>
          <p:cNvSpPr/>
          <p:nvPr/>
        </p:nvSpPr>
        <p:spPr>
          <a:xfrm rot="10800000" flipH="1">
            <a:off x="3175620" y="6299121"/>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p11">
            <a:extLst>
              <a:ext uri="{FF2B5EF4-FFF2-40B4-BE49-F238E27FC236}">
                <a16:creationId xmlns="" xmlns:a16="http://schemas.microsoft.com/office/drawing/2014/main" id="{2331316A-B8D8-4C6A-B39B-A73FBC209B44}"/>
              </a:ext>
            </a:extLst>
          </p:cNvPr>
          <p:cNvSpPr/>
          <p:nvPr/>
        </p:nvSpPr>
        <p:spPr>
          <a:xfrm>
            <a:off x="6847417" y="6487524"/>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4;p11">
            <a:extLst>
              <a:ext uri="{FF2B5EF4-FFF2-40B4-BE49-F238E27FC236}">
                <a16:creationId xmlns="" xmlns:a16="http://schemas.microsoft.com/office/drawing/2014/main" id="{F280EBBB-D2EC-451F-A343-B08D068C0C69}"/>
              </a:ext>
            </a:extLst>
          </p:cNvPr>
          <p:cNvSpPr/>
          <p:nvPr/>
        </p:nvSpPr>
        <p:spPr>
          <a:xfrm rot="15493094" flipH="1">
            <a:off x="8473889" y="588012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a:t> </a:t>
            </a:r>
            <a:endParaRPr/>
          </a:p>
        </p:txBody>
      </p:sp>
      <p:sp>
        <p:nvSpPr>
          <p:cNvPr id="29" name="Title 3">
            <a:extLst>
              <a:ext uri="{FF2B5EF4-FFF2-40B4-BE49-F238E27FC236}">
                <a16:creationId xmlns="" xmlns:a16="http://schemas.microsoft.com/office/drawing/2014/main" id="{B9AC7836-5EC4-495C-808F-B42B7EFB5A07}"/>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 ĐƯỜNG SỨC TỪ</a:t>
            </a:r>
            <a:endParaRPr lang="en-US" dirty="0">
              <a:solidFill>
                <a:schemeClr val="accent4">
                  <a:lumMod val="40000"/>
                  <a:lumOff val="60000"/>
                </a:schemeClr>
              </a:solidFill>
              <a:latin typeface="#9Slide03 AllRoundGothic" panose="020B0703020202020104" pitchFamily="34" charset="0"/>
            </a:endParaRPr>
          </a:p>
        </p:txBody>
      </p:sp>
    </p:spTree>
    <p:extLst>
      <p:ext uri="{BB962C8B-B14F-4D97-AF65-F5344CB8AC3E}">
        <p14:creationId xmlns:p14="http://schemas.microsoft.com/office/powerpoint/2010/main" val="2315316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2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12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1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2EF6111-AD41-4F17-AB07-66AFD2BD1589}"/>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III. VẬN DỤNG</a:t>
            </a:r>
            <a:endParaRPr lang="en-US" dirty="0">
              <a:solidFill>
                <a:schemeClr val="accent4">
                  <a:lumMod val="40000"/>
                  <a:lumOff val="60000"/>
                </a:schemeClr>
              </a:solidFill>
              <a:latin typeface="#9Slide03 AllRoundGothic" panose="020B0703020202020104" pitchFamily="34" charset="0"/>
            </a:endParaRPr>
          </a:p>
        </p:txBody>
      </p:sp>
      <p:pic>
        <p:nvPicPr>
          <p:cNvPr id="5" name="Graphic 4">
            <a:extLst>
              <a:ext uri="{FF2B5EF4-FFF2-40B4-BE49-F238E27FC236}">
                <a16:creationId xmlns="" xmlns:a16="http://schemas.microsoft.com/office/drawing/2014/main" id="{5BB6FB16-5CE2-4131-A2CC-3A943FBC861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439427" y="1418306"/>
            <a:ext cx="3374810" cy="4021388"/>
          </a:xfrm>
          <a:prstGeom prst="rect">
            <a:avLst/>
          </a:prstGeom>
        </p:spPr>
      </p:pic>
      <p:grpSp>
        <p:nvGrpSpPr>
          <p:cNvPr id="15" name="Group 14">
            <a:extLst>
              <a:ext uri="{FF2B5EF4-FFF2-40B4-BE49-F238E27FC236}">
                <a16:creationId xmlns="" xmlns:a16="http://schemas.microsoft.com/office/drawing/2014/main" id="{E2E18F68-7519-43A4-AEAA-9BC46D219709}"/>
              </a:ext>
            </a:extLst>
          </p:cNvPr>
          <p:cNvGrpSpPr/>
          <p:nvPr/>
        </p:nvGrpSpPr>
        <p:grpSpPr>
          <a:xfrm>
            <a:off x="8347556" y="3429001"/>
            <a:ext cx="1557337" cy="0"/>
            <a:chOff x="8062913" y="3429000"/>
            <a:chExt cx="1557337" cy="0"/>
          </a:xfrm>
        </p:grpSpPr>
        <p:cxnSp>
          <p:nvCxnSpPr>
            <p:cNvPr id="12" name="Straight Connector 11">
              <a:extLst>
                <a:ext uri="{FF2B5EF4-FFF2-40B4-BE49-F238E27FC236}">
                  <a16:creationId xmlns="" xmlns:a16="http://schemas.microsoft.com/office/drawing/2014/main" id="{E2A36AE0-CC46-4222-A24E-A0D49AE20E8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B47396B3-539A-44AD-A687-D73B5EBE3C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 xmlns:a16="http://schemas.microsoft.com/office/drawing/2014/main" id="{B665DACB-D79D-4058-8DA9-BED71A3B61FC}"/>
              </a:ext>
            </a:extLst>
          </p:cNvPr>
          <p:cNvGrpSpPr/>
          <p:nvPr/>
        </p:nvGrpSpPr>
        <p:grpSpPr>
          <a:xfrm>
            <a:off x="8348164" y="4110039"/>
            <a:ext cx="1557337" cy="0"/>
            <a:chOff x="8062913" y="3429000"/>
            <a:chExt cx="1557337" cy="0"/>
          </a:xfrm>
        </p:grpSpPr>
        <p:cxnSp>
          <p:nvCxnSpPr>
            <p:cNvPr id="17" name="Straight Connector 16">
              <a:extLst>
                <a:ext uri="{FF2B5EF4-FFF2-40B4-BE49-F238E27FC236}">
                  <a16:creationId xmlns="" xmlns:a16="http://schemas.microsoft.com/office/drawing/2014/main" id="{61237F4F-C3D8-42F9-B5C2-43E3D1814FA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970CE90-B721-4866-9C93-980E5BB139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 xmlns:a16="http://schemas.microsoft.com/office/drawing/2014/main" id="{1EA79F09-0C4F-4FE1-9D54-76966E97A40F}"/>
              </a:ext>
            </a:extLst>
          </p:cNvPr>
          <p:cNvGrpSpPr/>
          <p:nvPr/>
        </p:nvGrpSpPr>
        <p:grpSpPr>
          <a:xfrm>
            <a:off x="8348164" y="4791076"/>
            <a:ext cx="1557337" cy="0"/>
            <a:chOff x="8062913" y="3429000"/>
            <a:chExt cx="1557337" cy="0"/>
          </a:xfrm>
        </p:grpSpPr>
        <p:cxnSp>
          <p:nvCxnSpPr>
            <p:cNvPr id="20" name="Straight Connector 19">
              <a:extLst>
                <a:ext uri="{FF2B5EF4-FFF2-40B4-BE49-F238E27FC236}">
                  <a16:creationId xmlns="" xmlns:a16="http://schemas.microsoft.com/office/drawing/2014/main" id="{E2999E82-0DFD-455B-9712-0A35314F5510}"/>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42973719-AB70-4467-9DEF-EBC254D693D8}"/>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 xmlns:a16="http://schemas.microsoft.com/office/drawing/2014/main" id="{174F86A8-F97A-43C4-935C-193A37B24D5F}"/>
              </a:ext>
            </a:extLst>
          </p:cNvPr>
          <p:cNvGrpSpPr/>
          <p:nvPr/>
        </p:nvGrpSpPr>
        <p:grpSpPr>
          <a:xfrm>
            <a:off x="7817113" y="5460144"/>
            <a:ext cx="2632139" cy="388208"/>
            <a:chOff x="7532470" y="5460142"/>
            <a:chExt cx="2632139" cy="616805"/>
          </a:xfrm>
        </p:grpSpPr>
        <p:sp>
          <p:nvSpPr>
            <p:cNvPr id="32" name="Arrow: Curved Right 31">
              <a:extLst>
                <a:ext uri="{FF2B5EF4-FFF2-40B4-BE49-F238E27FC236}">
                  <a16:creationId xmlns="" xmlns:a16="http://schemas.microsoft.com/office/drawing/2014/main" id="{4F4360E7-9A7E-400C-B5DE-2AF5BEC0855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a:extLst>
                <a:ext uri="{FF2B5EF4-FFF2-40B4-BE49-F238E27FC236}">
                  <a16:creationId xmlns="" xmlns:a16="http://schemas.microsoft.com/office/drawing/2014/main" id="{C6CE221D-1D1E-4728-AD17-351783CBA161}"/>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 xmlns:a16="http://schemas.microsoft.com/office/drawing/2014/main" id="{B8D91356-B5D0-4C9D-9E20-9EDE24629764}"/>
              </a:ext>
            </a:extLst>
          </p:cNvPr>
          <p:cNvGrpSpPr/>
          <p:nvPr/>
        </p:nvGrpSpPr>
        <p:grpSpPr>
          <a:xfrm>
            <a:off x="7817113" y="5439693"/>
            <a:ext cx="2632139" cy="884907"/>
            <a:chOff x="7532470" y="5460142"/>
            <a:chExt cx="2632139" cy="616805"/>
          </a:xfrm>
        </p:grpSpPr>
        <p:sp>
          <p:nvSpPr>
            <p:cNvPr id="40" name="Arrow: Curved Right 39">
              <a:extLst>
                <a:ext uri="{FF2B5EF4-FFF2-40B4-BE49-F238E27FC236}">
                  <a16:creationId xmlns="" xmlns:a16="http://schemas.microsoft.com/office/drawing/2014/main" id="{5405A70A-CD00-4208-B168-DAAEE5550DB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 xmlns:a16="http://schemas.microsoft.com/office/drawing/2014/main" id="{35CDF608-97FA-4C33-ABEC-1F05F58352E2}"/>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 xmlns:a16="http://schemas.microsoft.com/office/drawing/2014/main" id="{5A27A18A-D6DD-433C-9BC5-0D991388BB73}"/>
              </a:ext>
            </a:extLst>
          </p:cNvPr>
          <p:cNvGrpSpPr/>
          <p:nvPr/>
        </p:nvGrpSpPr>
        <p:grpSpPr>
          <a:xfrm rot="20300377">
            <a:off x="10652619" y="4542939"/>
            <a:ext cx="880325" cy="821782"/>
            <a:chOff x="10596994" y="4779169"/>
            <a:chExt cx="880325" cy="821782"/>
          </a:xfrm>
        </p:grpSpPr>
        <p:sp>
          <p:nvSpPr>
            <p:cNvPr id="48" name="Arc 47">
              <a:extLst>
                <a:ext uri="{FF2B5EF4-FFF2-40B4-BE49-F238E27FC236}">
                  <a16:creationId xmlns="" xmlns:a16="http://schemas.microsoft.com/office/drawing/2014/main" id="{03C05BE3-1791-4A57-9595-020C0A43C40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 xmlns:a16="http://schemas.microsoft.com/office/drawing/2014/main" id="{1D822B35-75B2-4A4F-97E6-FD88D29A63D8}"/>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 xmlns:a16="http://schemas.microsoft.com/office/drawing/2014/main" id="{E7C5C839-B4EA-454D-99F8-1F2FD4601EB3}"/>
              </a:ext>
            </a:extLst>
          </p:cNvPr>
          <p:cNvGrpSpPr/>
          <p:nvPr/>
        </p:nvGrpSpPr>
        <p:grpSpPr>
          <a:xfrm rot="1085891">
            <a:off x="10685662" y="4996768"/>
            <a:ext cx="880325" cy="821782"/>
            <a:chOff x="10596994" y="4779169"/>
            <a:chExt cx="880325" cy="821782"/>
          </a:xfrm>
        </p:grpSpPr>
        <p:sp>
          <p:nvSpPr>
            <p:cNvPr id="59" name="Arc 58">
              <a:extLst>
                <a:ext uri="{FF2B5EF4-FFF2-40B4-BE49-F238E27FC236}">
                  <a16:creationId xmlns="" xmlns:a16="http://schemas.microsoft.com/office/drawing/2014/main" id="{C68ACC9F-3A4D-456C-922D-B2555209516F}"/>
                </a:ext>
              </a:extLst>
            </p:cNvPr>
            <p:cNvSpPr/>
            <p:nvPr/>
          </p:nvSpPr>
          <p:spPr>
            <a:xfrm rot="14781456" flipH="1">
              <a:off x="10626266" y="4749897"/>
              <a:ext cx="821782" cy="880325"/>
            </a:xfrm>
            <a:prstGeom prst="arc">
              <a:avLst>
                <a:gd name="adj1" fmla="val 16200000"/>
                <a:gd name="adj2" fmla="val 283736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 xmlns:a16="http://schemas.microsoft.com/office/drawing/2014/main" id="{6EB48C4C-F15B-4DFF-9BEA-267676417240}"/>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 xmlns:a16="http://schemas.microsoft.com/office/drawing/2014/main" id="{1FF56EC1-4D2F-4B52-9B10-0989C8417F0C}"/>
              </a:ext>
            </a:extLst>
          </p:cNvPr>
          <p:cNvGrpSpPr/>
          <p:nvPr/>
        </p:nvGrpSpPr>
        <p:grpSpPr>
          <a:xfrm rot="20300377">
            <a:off x="6609697" y="4542939"/>
            <a:ext cx="880325" cy="821782"/>
            <a:chOff x="10596994" y="4779169"/>
            <a:chExt cx="880325" cy="821782"/>
          </a:xfrm>
        </p:grpSpPr>
        <p:sp>
          <p:nvSpPr>
            <p:cNvPr id="74" name="Arc 73">
              <a:extLst>
                <a:ext uri="{FF2B5EF4-FFF2-40B4-BE49-F238E27FC236}">
                  <a16:creationId xmlns="" xmlns:a16="http://schemas.microsoft.com/office/drawing/2014/main" id="{A4843788-02D6-4F21-B43D-786A8B66419D}"/>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 xmlns:a16="http://schemas.microsoft.com/office/drawing/2014/main" id="{B7D7C81A-29B3-4AA3-8DCC-DA1B351EE04C}"/>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 xmlns:a16="http://schemas.microsoft.com/office/drawing/2014/main" id="{A61F5BCF-E8B6-47DF-A448-3476C8422735}"/>
              </a:ext>
            </a:extLst>
          </p:cNvPr>
          <p:cNvGrpSpPr/>
          <p:nvPr/>
        </p:nvGrpSpPr>
        <p:grpSpPr>
          <a:xfrm rot="19943457">
            <a:off x="6642740" y="4996768"/>
            <a:ext cx="880325" cy="821782"/>
            <a:chOff x="10596994" y="4779169"/>
            <a:chExt cx="880325" cy="821782"/>
          </a:xfrm>
        </p:grpSpPr>
        <p:sp>
          <p:nvSpPr>
            <p:cNvPr id="72" name="Arc 71">
              <a:extLst>
                <a:ext uri="{FF2B5EF4-FFF2-40B4-BE49-F238E27FC236}">
                  <a16:creationId xmlns="" xmlns:a16="http://schemas.microsoft.com/office/drawing/2014/main" id="{6C21644E-E6B3-48E0-AE7B-73BF12DBEAA5}"/>
                </a:ext>
              </a:extLst>
            </p:cNvPr>
            <p:cNvSpPr/>
            <p:nvPr/>
          </p:nvSpPr>
          <p:spPr>
            <a:xfrm rot="14781456" flipH="1">
              <a:off x="10626266" y="4749897"/>
              <a:ext cx="821782" cy="880325"/>
            </a:xfrm>
            <a:prstGeom prst="arc">
              <a:avLst>
                <a:gd name="adj1" fmla="val 14867156"/>
                <a:gd name="adj2" fmla="val 208779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Arrow Connector 72">
              <a:extLst>
                <a:ext uri="{FF2B5EF4-FFF2-40B4-BE49-F238E27FC236}">
                  <a16:creationId xmlns="" xmlns:a16="http://schemas.microsoft.com/office/drawing/2014/main" id="{050BDFFE-650A-4ECC-B912-3AE8FB6AF8E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 xmlns:a16="http://schemas.microsoft.com/office/drawing/2014/main" id="{9D1F8D49-F01D-44A6-A4D5-9D2D104F46F7}"/>
              </a:ext>
            </a:extLst>
          </p:cNvPr>
          <p:cNvSpPr txBox="1"/>
          <p:nvPr/>
        </p:nvSpPr>
        <p:spPr>
          <a:xfrm>
            <a:off x="498807" y="1622067"/>
            <a:ext cx="6151230" cy="904863"/>
          </a:xfrm>
          <a:prstGeom prst="rect">
            <a:avLst/>
          </a:prstGeom>
          <a:noFill/>
        </p:spPr>
        <p:txBody>
          <a:bodyPr wrap="square" rtlCol="0">
            <a:spAutoFit/>
          </a:bodyPr>
          <a:lstStyle/>
          <a:p>
            <a:pPr>
              <a:lnSpc>
                <a:spcPct val="120000"/>
              </a:lnSpc>
            </a:pPr>
            <a:r>
              <a:rPr lang="vi-VN" sz="2200" b="1" dirty="0">
                <a:solidFill>
                  <a:schemeClr val="accent1"/>
                </a:solidFill>
              </a:rPr>
              <a:t>C4. </a:t>
            </a:r>
            <a:r>
              <a:rPr lang="vi-VN" sz="2200" dirty="0">
                <a:solidFill>
                  <a:schemeClr val="accent1"/>
                </a:solidFill>
              </a:rPr>
              <a:t>Dựa vào hình ảnh từ phổ của nam châm chữ U, hãy vẽ các đường sức từ của nó.</a:t>
            </a:r>
            <a:endParaRPr lang="en-US" sz="2200" dirty="0">
              <a:solidFill>
                <a:schemeClr val="accent1"/>
              </a:solidFill>
            </a:endParaRPr>
          </a:p>
        </p:txBody>
      </p:sp>
      <p:pic>
        <p:nvPicPr>
          <p:cNvPr id="81" name="Picture 80">
            <a:extLst>
              <a:ext uri="{FF2B5EF4-FFF2-40B4-BE49-F238E27FC236}">
                <a16:creationId xmlns="" xmlns:a16="http://schemas.microsoft.com/office/drawing/2014/main" id="{DAD533F3-E457-425C-81F0-49017C5BDFB6}"/>
              </a:ext>
            </a:extLst>
          </p:cNvPr>
          <p:cNvPicPr>
            <a:picLocks noChangeAspect="1"/>
          </p:cNvPicPr>
          <p:nvPr/>
        </p:nvPicPr>
        <p:blipFill>
          <a:blip r:embed="rId4"/>
          <a:stretch>
            <a:fillRect/>
          </a:stretch>
        </p:blipFill>
        <p:spPr>
          <a:xfrm rot="10800000" flipH="1">
            <a:off x="1233702" y="2678546"/>
            <a:ext cx="3287296" cy="3355075"/>
          </a:xfrm>
          <a:prstGeom prst="rect">
            <a:avLst/>
          </a:prstGeom>
        </p:spPr>
      </p:pic>
      <p:sp>
        <p:nvSpPr>
          <p:cNvPr id="33" name="Google Shape;152;p11">
            <a:extLst>
              <a:ext uri="{FF2B5EF4-FFF2-40B4-BE49-F238E27FC236}">
                <a16:creationId xmlns="" xmlns:a16="http://schemas.microsoft.com/office/drawing/2014/main" id="{36CD7C2F-3E31-4DA0-8D73-A3F4217DC6C0}"/>
              </a:ext>
            </a:extLst>
          </p:cNvPr>
          <p:cNvSpPr/>
          <p:nvPr/>
        </p:nvSpPr>
        <p:spPr>
          <a:xfrm rot="10800000" flipH="1">
            <a:off x="8158591" y="-425856"/>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p11">
            <a:extLst>
              <a:ext uri="{FF2B5EF4-FFF2-40B4-BE49-F238E27FC236}">
                <a16:creationId xmlns="" xmlns:a16="http://schemas.microsoft.com/office/drawing/2014/main" id="{9013E170-38CC-4FDB-8237-22099A347C46}"/>
              </a:ext>
            </a:extLst>
          </p:cNvPr>
          <p:cNvSpPr/>
          <p:nvPr/>
        </p:nvSpPr>
        <p:spPr>
          <a:xfrm>
            <a:off x="10999141" y="6239452"/>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p11">
            <a:extLst>
              <a:ext uri="{FF2B5EF4-FFF2-40B4-BE49-F238E27FC236}">
                <a16:creationId xmlns="" xmlns:a16="http://schemas.microsoft.com/office/drawing/2014/main" id="{C2767C46-D5A3-4053-B9C5-AD26E11D2E18}"/>
              </a:ext>
            </a:extLst>
          </p:cNvPr>
          <p:cNvSpPr/>
          <p:nvPr/>
        </p:nvSpPr>
        <p:spPr>
          <a:xfrm rot="14079262" flipH="1">
            <a:off x="-770856" y="578592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158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9"/>
                                        </p:tgtEl>
                                        <p:attrNameLst>
                                          <p:attrName>style.visibility</p:attrName>
                                        </p:attrNameLst>
                                      </p:cBhvr>
                                      <p:to>
                                        <p:strVal val="visible"/>
                                      </p:to>
                                    </p:set>
                                    <p:animEffect transition="in" filter="wipe(left)">
                                      <p:cBhvr>
                                        <p:cTn id="7" dur="75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par>
                                <p:cTn id="31" presetID="22" presetClass="entr" presetSubtype="2"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par>
                                <p:cTn id="38" presetID="22" presetClass="entr" presetSubtype="8"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left)">
                                      <p:cBhvr>
                                        <p:cTn id="40" dur="500"/>
                                        <p:tgtEl>
                                          <p:spTgt spid="7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22" presetClass="entr" presetSubtype="8"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5AEF50E5-5C83-481D-B31F-7B89FACEF68F}"/>
              </a:ext>
            </a:extLst>
          </p:cNvPr>
          <p:cNvGrpSpPr/>
          <p:nvPr/>
        </p:nvGrpSpPr>
        <p:grpSpPr>
          <a:xfrm rot="10800000">
            <a:off x="663514" y="1750040"/>
            <a:ext cx="5341257" cy="3366034"/>
            <a:chOff x="1117600" y="2239058"/>
            <a:chExt cx="5341257" cy="3366034"/>
          </a:xfrm>
        </p:grpSpPr>
        <p:grpSp>
          <p:nvGrpSpPr>
            <p:cNvPr id="8" name="Group 7">
              <a:extLst>
                <a:ext uri="{FF2B5EF4-FFF2-40B4-BE49-F238E27FC236}">
                  <a16:creationId xmlns="" xmlns:a16="http://schemas.microsoft.com/office/drawing/2014/main" id="{7E7908B4-D05A-41AF-B0B6-359A486C0D67}"/>
                </a:ext>
              </a:extLst>
            </p:cNvPr>
            <p:cNvGrpSpPr/>
            <p:nvPr/>
          </p:nvGrpSpPr>
          <p:grpSpPr>
            <a:xfrm>
              <a:off x="1117600" y="2321875"/>
              <a:ext cx="5341257" cy="3283217"/>
              <a:chOff x="1103086" y="2655703"/>
              <a:chExt cx="5341257" cy="3283217"/>
            </a:xfrm>
          </p:grpSpPr>
          <p:pic>
            <p:nvPicPr>
              <p:cNvPr id="5" name="Graphic 4">
                <a:extLst>
                  <a:ext uri="{FF2B5EF4-FFF2-40B4-BE49-F238E27FC236}">
                    <a16:creationId xmlns="" xmlns:a16="http://schemas.microsoft.com/office/drawing/2014/main" id="{C4E42032-8106-4F76-9732-D2B5CA97783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1671" y="2655703"/>
                <a:ext cx="5312672" cy="3200400"/>
              </a:xfrm>
              <a:prstGeom prst="rect">
                <a:avLst/>
              </a:prstGeom>
            </p:spPr>
          </p:pic>
          <p:sp>
            <p:nvSpPr>
              <p:cNvPr id="7" name="Rectangle 6">
                <a:extLst>
                  <a:ext uri="{FF2B5EF4-FFF2-40B4-BE49-F238E27FC236}">
                    <a16:creationId xmlns="" xmlns:a16="http://schemas.microsoft.com/office/drawing/2014/main" id="{200B6E43-7F29-4EC9-9F35-46A30C0D027F}"/>
                  </a:ext>
                </a:extLst>
              </p:cNvPr>
              <p:cNvSpPr/>
              <p:nvPr/>
            </p:nvSpPr>
            <p:spPr>
              <a:xfrm>
                <a:off x="1103086" y="4208318"/>
                <a:ext cx="5341257" cy="173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 xmlns:a16="http://schemas.microsoft.com/office/drawing/2014/main" id="{A1EBEBFA-8AC1-445B-896A-9DF0B36711D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0817" r="10369"/>
              <a:stretch/>
            </p:blipFill>
            <p:spPr>
              <a:xfrm>
                <a:off x="2507706" y="3952004"/>
                <a:ext cx="2644140" cy="607797"/>
              </a:xfrm>
              <a:prstGeom prst="rect">
                <a:avLst/>
              </a:prstGeom>
            </p:spPr>
          </p:pic>
        </p:grpSp>
        <p:grpSp>
          <p:nvGrpSpPr>
            <p:cNvPr id="9" name="Group 8">
              <a:extLst>
                <a:ext uri="{FF2B5EF4-FFF2-40B4-BE49-F238E27FC236}">
                  <a16:creationId xmlns="" xmlns:a16="http://schemas.microsoft.com/office/drawing/2014/main" id="{CD618133-D374-406F-AF8E-F64B3161BAE9}"/>
                </a:ext>
              </a:extLst>
            </p:cNvPr>
            <p:cNvGrpSpPr/>
            <p:nvPr/>
          </p:nvGrpSpPr>
          <p:grpSpPr>
            <a:xfrm>
              <a:off x="1609008" y="2239058"/>
              <a:ext cx="4636435" cy="1527027"/>
              <a:chOff x="907246" y="2425510"/>
              <a:chExt cx="4636435" cy="1527027"/>
            </a:xfrm>
          </p:grpSpPr>
          <p:sp>
            <p:nvSpPr>
              <p:cNvPr id="10" name="TextBox 9">
                <a:extLst>
                  <a:ext uri="{FF2B5EF4-FFF2-40B4-BE49-F238E27FC236}">
                    <a16:creationId xmlns="" xmlns:a16="http://schemas.microsoft.com/office/drawing/2014/main" id="{00B93AB2-7625-4F6C-8F43-56C234328B4F}"/>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1" name="TextBox 10">
                <a:extLst>
                  <a:ext uri="{FF2B5EF4-FFF2-40B4-BE49-F238E27FC236}">
                    <a16:creationId xmlns="" xmlns:a16="http://schemas.microsoft.com/office/drawing/2014/main" id="{A2A37A8F-314E-41FA-A450-E2EF233CFD44}"/>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2" name="TextBox 11">
                <a:extLst>
                  <a:ext uri="{FF2B5EF4-FFF2-40B4-BE49-F238E27FC236}">
                    <a16:creationId xmlns="" xmlns:a16="http://schemas.microsoft.com/office/drawing/2014/main" id="{E7C083BC-BB15-4DD5-B0AB-7ABA79F72C99}"/>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 xmlns:a16="http://schemas.microsoft.com/office/drawing/2014/main" id="{B02BD4A4-D092-426E-93CB-1FD35C756935}"/>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 xmlns:a16="http://schemas.microsoft.com/office/drawing/2014/main" id="{9FB92083-833A-4767-8071-A84709B1C05D}"/>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 xmlns:a16="http://schemas.microsoft.com/office/drawing/2014/main" id="{B8C92302-5B4B-4BE5-94FC-360D3EB75C87}"/>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 xmlns:a16="http://schemas.microsoft.com/office/drawing/2014/main" id="{CCAA2809-013E-4A3A-A2FC-E0E54E304886}"/>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 xmlns:a16="http://schemas.microsoft.com/office/drawing/2014/main" id="{A1DF9C1B-E6B5-4FA3-83E6-ED122CD5574D}"/>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 xmlns:a16="http://schemas.microsoft.com/office/drawing/2014/main" id="{33E228AA-E510-43C7-88BF-A97FF09DAEA9}"/>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grpSp>
      <p:sp>
        <p:nvSpPr>
          <p:cNvPr id="22" name="TextBox 21">
            <a:extLst>
              <a:ext uri="{FF2B5EF4-FFF2-40B4-BE49-F238E27FC236}">
                <a16:creationId xmlns="" xmlns:a16="http://schemas.microsoft.com/office/drawing/2014/main" id="{91C35593-5B19-4123-A125-46A68E14AEF8}"/>
              </a:ext>
            </a:extLst>
          </p:cNvPr>
          <p:cNvSpPr txBox="1"/>
          <p:nvPr/>
        </p:nvSpPr>
        <p:spPr>
          <a:xfrm>
            <a:off x="450453" y="1689976"/>
            <a:ext cx="6291292" cy="498598"/>
          </a:xfrm>
          <a:prstGeom prst="rect">
            <a:avLst/>
          </a:prstGeom>
          <a:noFill/>
        </p:spPr>
        <p:txBody>
          <a:bodyPr wrap="square" rtlCol="0">
            <a:spAutoFit/>
          </a:bodyPr>
          <a:lstStyle/>
          <a:p>
            <a:pPr>
              <a:lnSpc>
                <a:spcPct val="120000"/>
              </a:lnSpc>
            </a:pPr>
            <a:r>
              <a:rPr lang="vi-VN" sz="2200" b="1" dirty="0">
                <a:solidFill>
                  <a:schemeClr val="accent1"/>
                </a:solidFill>
              </a:rPr>
              <a:t>C5. </a:t>
            </a:r>
            <a:r>
              <a:rPr lang="vi-VN" sz="2200" dirty="0">
                <a:solidFill>
                  <a:schemeClr val="accent1"/>
                </a:solidFill>
              </a:rPr>
              <a:t>Hãy xác định tên các từ cực của nam châm.</a:t>
            </a:r>
            <a:endParaRPr lang="en-US" sz="2200" dirty="0">
              <a:solidFill>
                <a:schemeClr val="accent1"/>
              </a:solidFill>
            </a:endParaRPr>
          </a:p>
        </p:txBody>
      </p:sp>
      <p:pic>
        <p:nvPicPr>
          <p:cNvPr id="23" name="Picture 22" descr="Chart&#10;&#10;Description automatically generated">
            <a:extLst>
              <a:ext uri="{FF2B5EF4-FFF2-40B4-BE49-F238E27FC236}">
                <a16:creationId xmlns="" xmlns:a16="http://schemas.microsoft.com/office/drawing/2014/main" id="{8B5E632E-B4DE-41FE-849A-BAB06FC1A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956007" y="3129156"/>
            <a:ext cx="2644141" cy="607797"/>
          </a:xfrm>
          <a:prstGeom prst="rect">
            <a:avLst/>
          </a:prstGeom>
        </p:spPr>
      </p:pic>
      <p:pic>
        <p:nvPicPr>
          <p:cNvPr id="1026" name="Picture 2" descr="Human magnet MG animation animation">
            <a:extLst>
              <a:ext uri="{FF2B5EF4-FFF2-40B4-BE49-F238E27FC236}">
                <a16:creationId xmlns="" xmlns:a16="http://schemas.microsoft.com/office/drawing/2014/main" id="{356AFC7F-6415-4034-BCB1-9C5014940E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87936" y="1587344"/>
            <a:ext cx="4911083" cy="36833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 xmlns:a16="http://schemas.microsoft.com/office/drawing/2014/main" id="{35A142B8-3819-4413-8A7D-5C9B87A9320E}"/>
              </a:ext>
            </a:extLst>
          </p:cNvPr>
          <p:cNvSpPr/>
          <p:nvPr/>
        </p:nvSpPr>
        <p:spPr>
          <a:xfrm>
            <a:off x="6659352" y="1587345"/>
            <a:ext cx="4939668" cy="3683312"/>
          </a:xfrm>
          <a:prstGeom prst="roundRect">
            <a:avLst>
              <a:gd name="adj" fmla="val 2404"/>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52;p11">
            <a:extLst>
              <a:ext uri="{FF2B5EF4-FFF2-40B4-BE49-F238E27FC236}">
                <a16:creationId xmlns="" xmlns:a16="http://schemas.microsoft.com/office/drawing/2014/main" id="{8CE18460-09B8-43E0-AF17-55EAF9F47344}"/>
              </a:ext>
            </a:extLst>
          </p:cNvPr>
          <p:cNvSpPr/>
          <p:nvPr/>
        </p:nvSpPr>
        <p:spPr>
          <a:xfrm flipH="1">
            <a:off x="6303368" y="-282037"/>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p11">
            <a:extLst>
              <a:ext uri="{FF2B5EF4-FFF2-40B4-BE49-F238E27FC236}">
                <a16:creationId xmlns="" xmlns:a16="http://schemas.microsoft.com/office/drawing/2014/main" id="{176789BC-FAD6-44FB-8DBC-1203B787B737}"/>
              </a:ext>
            </a:extLst>
          </p:cNvPr>
          <p:cNvSpPr/>
          <p:nvPr/>
        </p:nvSpPr>
        <p:spPr>
          <a:xfrm>
            <a:off x="9642289" y="6235815"/>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p11">
            <a:extLst>
              <a:ext uri="{FF2B5EF4-FFF2-40B4-BE49-F238E27FC236}">
                <a16:creationId xmlns="" xmlns:a16="http://schemas.microsoft.com/office/drawing/2014/main" id="{07157411-8D80-4B60-A051-0BE1C80BF590}"/>
              </a:ext>
            </a:extLst>
          </p:cNvPr>
          <p:cNvSpPr/>
          <p:nvPr/>
        </p:nvSpPr>
        <p:spPr>
          <a:xfrm rot="17833091" flipH="1">
            <a:off x="159191" y="5674961"/>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Title 3">
            <a:extLst>
              <a:ext uri="{FF2B5EF4-FFF2-40B4-BE49-F238E27FC236}">
                <a16:creationId xmlns="" xmlns:a16="http://schemas.microsoft.com/office/drawing/2014/main" id="{82EF6111-AD41-4F17-AB07-66AFD2BD1589}"/>
              </a:ext>
            </a:extLst>
          </p:cNvPr>
          <p:cNvSpPr txBox="1">
            <a:spLocks/>
          </p:cNvSpPr>
          <p:nvPr/>
        </p:nvSpPr>
        <p:spPr>
          <a:xfrm>
            <a:off x="520148" y="439280"/>
            <a:ext cx="5118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4">
                    <a:lumMod val="40000"/>
                    <a:lumOff val="60000"/>
                  </a:schemeClr>
                </a:solidFill>
                <a:latin typeface="#9Slide03 AllRoundGothic" panose="020B0703020202020104" pitchFamily="34" charset="0"/>
              </a:rPr>
              <a:t>III. VẬN DỤNG</a:t>
            </a:r>
            <a:endParaRPr lang="en-US" dirty="0">
              <a:solidFill>
                <a:schemeClr val="accent4">
                  <a:lumMod val="40000"/>
                  <a:lumOff val="60000"/>
                </a:schemeClr>
              </a:solidFill>
              <a:latin typeface="#9Slide03 AllRoundGothic" panose="020B0703020202020104" pitchFamily="34" charset="0"/>
            </a:endParaRPr>
          </a:p>
        </p:txBody>
      </p:sp>
    </p:spTree>
    <p:extLst>
      <p:ext uri="{BB962C8B-B14F-4D97-AF65-F5344CB8AC3E}">
        <p14:creationId xmlns:p14="http://schemas.microsoft.com/office/powerpoint/2010/main" val="25784667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2"/>
                                        </p:tgtEl>
                                        <p:attrNameLst>
                                          <p:attrName>style.visibility</p:attrName>
                                        </p:attrNameLst>
                                      </p:cBhvr>
                                      <p:to>
                                        <p:strVal val="visible"/>
                                      </p:to>
                                    </p:set>
                                    <p:animEffect transition="in" filter="wipe(left)">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1409</Words>
  <Application>Microsoft Office PowerPoint</Application>
  <PresentationFormat>Widescreen</PresentationFormat>
  <Paragraphs>154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#9Slide03 AllRoundGothic</vt:lpstr>
      <vt:lpstr>A3.Jovis-AmpleBold-San</vt:lpstr>
      <vt:lpstr>A6.Jovis-PaytoneOneRegular-Deco</vt:lpstr>
      <vt:lpstr>Arial</vt:lpstr>
      <vt:lpstr>Wingdings</vt:lpstr>
      <vt:lpstr>Office Theme</vt:lpstr>
      <vt:lpstr>PowerPoint Presentation</vt:lpstr>
      <vt:lpstr>PowerPoint Presentation</vt:lpstr>
      <vt:lpstr>I. TỪ PHỔ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Huỳnh</dc:creator>
  <cp:lastModifiedBy>DELL</cp:lastModifiedBy>
  <cp:revision>9</cp:revision>
  <dcterms:created xsi:type="dcterms:W3CDTF">2021-09-05T13:51:04Z</dcterms:created>
  <dcterms:modified xsi:type="dcterms:W3CDTF">2021-09-14T16:14:26Z</dcterms:modified>
</cp:coreProperties>
</file>