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06" r:id="rId3"/>
    <p:sldId id="307" r:id="rId4"/>
    <p:sldId id="257" r:id="rId5"/>
    <p:sldId id="260" r:id="rId6"/>
    <p:sldId id="262" r:id="rId7"/>
    <p:sldId id="264" r:id="rId8"/>
    <p:sldId id="265" r:id="rId9"/>
    <p:sldId id="266" r:id="rId10"/>
    <p:sldId id="267" r:id="rId11"/>
    <p:sldId id="298" r:id="rId12"/>
    <p:sldId id="299" r:id="rId13"/>
    <p:sldId id="300" r:id="rId14"/>
    <p:sldId id="301" r:id="rId15"/>
    <p:sldId id="258" r:id="rId16"/>
    <p:sldId id="302" r:id="rId17"/>
    <p:sldId id="303" r:id="rId18"/>
    <p:sldId id="304" r:id="rId19"/>
    <p:sldId id="308" r:id="rId20"/>
    <p:sldId id="276" r:id="rId21"/>
    <p:sldId id="289" r:id="rId22"/>
    <p:sldId id="278" r:id="rId23"/>
    <p:sldId id="290" r:id="rId24"/>
    <p:sldId id="291" r:id="rId25"/>
    <p:sldId id="292" r:id="rId26"/>
    <p:sldId id="294" r:id="rId27"/>
    <p:sldId id="293" r:id="rId28"/>
    <p:sldId id="295" r:id="rId29"/>
    <p:sldId id="296" r:id="rId30"/>
    <p:sldId id="297" r:id="rId31"/>
    <p:sldId id="288" r:id="rId32"/>
  </p:sldIdLst>
  <p:sldSz cx="12192000" cy="6858000"/>
  <p:notesSz cx="6858000" cy="9144000"/>
  <p:embeddedFontLst>
    <p:embeddedFont>
      <p:font typeface="#9Slide03 Cabin" panose="00000500000000000000" pitchFamily="2" charset="0"/>
      <p:regular r:id="rId33"/>
    </p:embeddedFont>
    <p:embeddedFont>
      <p:font typeface="#9Slide03 Cabin Bold" panose="00000800000000000000" pitchFamily="2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2CE"/>
    <a:srgbClr val="F5C064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927" autoAdjust="0"/>
  </p:normalViewPr>
  <p:slideViewPr>
    <p:cSldViewPr showGuides="1">
      <p:cViewPr>
        <p:scale>
          <a:sx n="33" d="100"/>
          <a:sy n="33" d="100"/>
        </p:scale>
        <p:origin x="2184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3 Cabin" panose="000005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7AAC8F5-E579-41D7-AEC9-3F55B9F7C9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011DC9-B8F9-464C-A689-06C98440609A}"/>
              </a:ext>
            </a:extLst>
          </p:cNvPr>
          <p:cNvSpPr/>
          <p:nvPr/>
        </p:nvSpPr>
        <p:spPr>
          <a:xfrm>
            <a:off x="1639207" y="2227961"/>
            <a:ext cx="8913586" cy="18789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Kính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chào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thầy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cô</a:t>
            </a:r>
            <a:endParaRPr lang="en-US" sz="6400" dirty="0">
              <a:solidFill>
                <a:schemeClr val="accent5">
                  <a:lumMod val="75000"/>
                </a:schemeClr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cùng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các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em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học</a:t>
            </a:r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4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sinh</a:t>
            </a:r>
            <a:endParaRPr lang="en-US" sz="6400" dirty="0">
              <a:solidFill>
                <a:schemeClr val="accent5">
                  <a:lumMod val="75000"/>
                </a:schemeClr>
              </a:solidFill>
              <a:latin typeface="+mj-lt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727CCBD-2B15-4D52-829B-F28F8B0DD589}"/>
              </a:ext>
            </a:extLst>
          </p:cNvPr>
          <p:cNvSpPr/>
          <p:nvPr/>
        </p:nvSpPr>
        <p:spPr>
          <a:xfrm>
            <a:off x="2653181" y="3921064"/>
            <a:ext cx="6738741" cy="3031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Giáo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viên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Môn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học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8</a:t>
            </a:r>
          </a:p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</a:p>
        </p:txBody>
      </p:sp>
      <p:pic>
        <p:nvPicPr>
          <p:cNvPr id="92" name="Picture 4" descr="Download FLOWER Free PNG Transparent Image And Clipart #696501 - PNG Images  - PNGio">
            <a:extLst>
              <a:ext uri="{FF2B5EF4-FFF2-40B4-BE49-F238E27FC236}">
                <a16:creationId xmlns:a16="http://schemas.microsoft.com/office/drawing/2014/main" id="{4C0A4119-8474-4A5A-B04A-99A60419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758" y="19345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Download FLOWER Free PNG Transparent Image And Clipart #696501 - PNG Images  - PNGio">
            <a:extLst>
              <a:ext uri="{FF2B5EF4-FFF2-40B4-BE49-F238E27FC236}">
                <a16:creationId xmlns:a16="http://schemas.microsoft.com/office/drawing/2014/main" id="{4CBA724B-E929-41D2-8DB7-E5BDC2D4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8379" y="193457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0" descr="Download Floral Png - Floral Invitation Template Png PNG Image with No  Background - PNGkey.com">
            <a:extLst>
              <a:ext uri="{FF2B5EF4-FFF2-40B4-BE49-F238E27FC236}">
                <a16:creationId xmlns:a16="http://schemas.microsoft.com/office/drawing/2014/main" id="{C6FFAE40-20DE-4056-B1C8-25D78431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7" y="-1637657"/>
            <a:ext cx="1059293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bu - Hope [NCS Release]">
            <a:hlinkClick r:id="" action="ppaction://media"/>
            <a:extLst>
              <a:ext uri="{FF2B5EF4-FFF2-40B4-BE49-F238E27FC236}">
                <a16:creationId xmlns:a16="http://schemas.microsoft.com/office/drawing/2014/main" id="{5A5A12C5-E100-4BEF-ABB4-C12AF13DD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77558" y="267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6ADBD11-2BB8-4B84-B38C-26D92C4327B6}"/>
              </a:ext>
            </a:extLst>
          </p:cNvPr>
          <p:cNvSpPr txBox="1"/>
          <p:nvPr/>
        </p:nvSpPr>
        <p:spPr>
          <a:xfrm>
            <a:off x="2018762" y="-1817293"/>
            <a:ext cx="81544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C12E8-02E8-4856-B372-9670C50D11A9}"/>
              </a:ext>
            </a:extLst>
          </p:cNvPr>
          <p:cNvSpPr txBox="1"/>
          <p:nvPr/>
        </p:nvSpPr>
        <p:spPr>
          <a:xfrm>
            <a:off x="14957409" y="7523433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16BF3-1C9E-45D4-8D35-9AEA58A6CBDB}"/>
              </a:ext>
            </a:extLst>
          </p:cNvPr>
          <p:cNvSpPr txBox="1"/>
          <p:nvPr/>
        </p:nvSpPr>
        <p:spPr>
          <a:xfrm>
            <a:off x="5670411" y="8128574"/>
            <a:ext cx="8495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0D2EA-BC92-4F84-A9EC-1BE2511F63C4}"/>
              </a:ext>
            </a:extLst>
          </p:cNvPr>
          <p:cNvSpPr txBox="1"/>
          <p:nvPr/>
        </p:nvSpPr>
        <p:spPr>
          <a:xfrm>
            <a:off x="-2943584" y="7489706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DCBB96-5104-4ED9-A6CB-53C8B63E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8051" y="799236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57253C-3D3D-4CA8-9B8E-C01A1120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49" y="8631235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6BE281-2377-4EBA-9BC0-DAD2B4C2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396" y="8026095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CB68E18B-D0E3-40FB-BE0E-56A2FA42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92702" y="7955140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F9C80B7-E339-4670-ADB6-9A4BEFF4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507" y="9045182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4F37D6-9778-4963-A829-40C44705E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4945" y="9011542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163B14-CBFC-46F3-A517-E6E4D99B083A}"/>
              </a:ext>
            </a:extLst>
          </p:cNvPr>
          <p:cNvSpPr/>
          <p:nvPr/>
        </p:nvSpPr>
        <p:spPr>
          <a:xfrm>
            <a:off x="4189414" y="1576855"/>
            <a:ext cx="3811586" cy="8393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Kết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luận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nhúng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một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chất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lỏng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thì</a:t>
            </a:r>
            <a:endParaRPr lang="en-US" sz="2000" dirty="0">
              <a:solidFill>
                <a:schemeClr val="tx2">
                  <a:lumMod val="50000"/>
                  <a:alpha val="0"/>
                </a:schemeClr>
              </a:solidFill>
              <a:latin typeface="+mj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F139DE4-5518-469C-B8D0-B90863FB0A92}"/>
              </a:ext>
            </a:extLst>
          </p:cNvPr>
          <p:cNvSpPr txBox="1"/>
          <p:nvPr/>
        </p:nvSpPr>
        <p:spPr>
          <a:xfrm>
            <a:off x="-3774762" y="6858000"/>
            <a:ext cx="252473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chìm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F5BA911-2AC5-40A6-B432-F8E706CA46C8}"/>
              </a:ext>
            </a:extLst>
          </p:cNvPr>
          <p:cNvSpPr txBox="1"/>
          <p:nvPr/>
        </p:nvSpPr>
        <p:spPr>
          <a:xfrm>
            <a:off x="5201524" y="7295619"/>
            <a:ext cx="178895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đứng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yên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lửng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12AA09A-13DC-44B2-B17A-BCFCBA40952C}"/>
              </a:ext>
            </a:extLst>
          </p:cNvPr>
          <p:cNvSpPr txBox="1"/>
          <p:nvPr/>
        </p:nvSpPr>
        <p:spPr>
          <a:xfrm>
            <a:off x="14391277" y="6886711"/>
            <a:ext cx="18883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E338155-4505-43F4-BBA9-F53E101A584B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29EE54F-90AA-4DD8-BD85-6BEC093133E7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8B785D1-43E7-4177-9D32-DFFAAE5AD35F}"/>
              </a:ext>
            </a:extLst>
          </p:cNvPr>
          <p:cNvSpPr txBox="1"/>
          <p:nvPr/>
        </p:nvSpPr>
        <p:spPr>
          <a:xfrm>
            <a:off x="2061242" y="107258"/>
            <a:ext cx="806951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099DA-3619-4003-B715-5A99210BC513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90BAE2-BCC5-42C9-AA95-248AEBEC4ED0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E1F7687-1D39-473F-B562-DCA61F98D94A}"/>
              </a:ext>
            </a:extLst>
          </p:cNvPr>
          <p:cNvSpPr/>
          <p:nvPr/>
        </p:nvSpPr>
        <p:spPr>
          <a:xfrm>
            <a:off x="3727031" y="1445460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D6BE31B-7A7C-43E7-9F48-0C862B474080}"/>
              </a:ext>
            </a:extLst>
          </p:cNvPr>
          <p:cNvSpPr/>
          <p:nvPr/>
        </p:nvSpPr>
        <p:spPr>
          <a:xfrm>
            <a:off x="2580887" y="136667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15F34B-3685-4AF4-907F-1F1D2470A3AD}"/>
              </a:ext>
            </a:extLst>
          </p:cNvPr>
          <p:cNvSpPr/>
          <p:nvPr/>
        </p:nvSpPr>
        <p:spPr>
          <a:xfrm>
            <a:off x="5029200" y="2287450"/>
            <a:ext cx="2133600" cy="76528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nuoc bien">
            <a:extLst>
              <a:ext uri="{FF2B5EF4-FFF2-40B4-BE49-F238E27FC236}">
                <a16:creationId xmlns:a16="http://schemas.microsoft.com/office/drawing/2014/main" id="{ABB98FD1-79C8-420E-B69F-AE164384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91" y="3131937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81DC99-EA3C-4A97-8C28-724EEAF3482A}"/>
              </a:ext>
            </a:extLst>
          </p:cNvPr>
          <p:cNvSpPr txBox="1"/>
          <p:nvPr/>
        </p:nvSpPr>
        <p:spPr>
          <a:xfrm>
            <a:off x="449492" y="5445628"/>
            <a:ext cx="11293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 trọng lượng riêng của gỗ nhỏ hơn so với trọng lượng riêng của nước nên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vi-VN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khi thả miếng gỗ vào nước thì nó sẽ chịu lực đẩy Ác-si-mét, khi nó ngập trong nước thì lực đẩy Ác-si-mét lớn hơn trọng lực P nên nó đẩy khối gỗ lên làm khối gỗ nổi.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E96B1F-634B-47BA-AE60-3775BE14E156}"/>
              </a:ext>
            </a:extLst>
          </p:cNvPr>
          <p:cNvSpPr/>
          <p:nvPr/>
        </p:nvSpPr>
        <p:spPr>
          <a:xfrm>
            <a:off x="-8857782" y="1394702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Khi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nó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F80552F-3EDC-4D5C-A362-CF28BAFF1EB2}"/>
              </a:ext>
            </a:extLst>
          </p:cNvPr>
          <p:cNvSpPr/>
          <p:nvPr/>
        </p:nvSpPr>
        <p:spPr>
          <a:xfrm>
            <a:off x="-10003926" y="137751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C4</a:t>
            </a:r>
          </a:p>
        </p:txBody>
      </p:sp>
    </p:spTree>
    <p:extLst>
      <p:ext uri="{BB962C8B-B14F-4D97-AF65-F5344CB8AC3E}">
        <p14:creationId xmlns:p14="http://schemas.microsoft.com/office/powerpoint/2010/main" val="963950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85185E-6 L 0 0.11459 " pathEditMode="relative" rAng="0" ptsTypes="AA" p14:bounceEnd="50000">
                                          <p:cBhvr>
                                            <p:cTn id="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7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85185E-6 L 0 0.11459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7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F2E2704E-2C4F-4155-8366-FCDC3988D449}"/>
              </a:ext>
            </a:extLst>
          </p:cNvPr>
          <p:cNvSpPr txBox="1"/>
          <p:nvPr/>
        </p:nvSpPr>
        <p:spPr>
          <a:xfrm>
            <a:off x="12192000" y="5445628"/>
            <a:ext cx="11293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Do trọng lượng riêng của gỗ nhỏ hơn so với trọng lượng riêng của nước nên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vi-VN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khi thả miếng gỗ vào nước thì nó sẽ chịu lực đẩy Ác-si-mét, khi nó ngập trong nước thì lực đẩy Ác-si-mét lớn hơn trọng lực P nên nó đẩy khối gỗ lên làm khối gỗ nổi.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C43D2E-9F6F-43DF-B29F-8C80B87322FB}"/>
              </a:ext>
            </a:extLst>
          </p:cNvPr>
          <p:cNvSpPr/>
          <p:nvPr/>
        </p:nvSpPr>
        <p:spPr>
          <a:xfrm>
            <a:off x="15594900" y="1445460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2DFA096-6A7E-4316-B198-8F37BC69A931}"/>
              </a:ext>
            </a:extLst>
          </p:cNvPr>
          <p:cNvSpPr/>
          <p:nvPr/>
        </p:nvSpPr>
        <p:spPr>
          <a:xfrm>
            <a:off x="14448756" y="136667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B9115-FE75-4F1E-BA4B-E1EB849E6BC1}"/>
              </a:ext>
            </a:extLst>
          </p:cNvPr>
          <p:cNvSpPr/>
          <p:nvPr/>
        </p:nvSpPr>
        <p:spPr>
          <a:xfrm>
            <a:off x="5029200" y="3322998"/>
            <a:ext cx="2133600" cy="7652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E1F7687-1D39-473F-B562-DCA61F98D94A}"/>
              </a:ext>
            </a:extLst>
          </p:cNvPr>
          <p:cNvSpPr/>
          <p:nvPr/>
        </p:nvSpPr>
        <p:spPr>
          <a:xfrm>
            <a:off x="2644169" y="1394702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Khi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nó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D6BE31B-7A7C-43E7-9F48-0C862B474080}"/>
              </a:ext>
            </a:extLst>
          </p:cNvPr>
          <p:cNvSpPr/>
          <p:nvPr/>
        </p:nvSpPr>
        <p:spPr>
          <a:xfrm>
            <a:off x="1498025" y="137751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C4</a:t>
            </a:r>
          </a:p>
        </p:txBody>
      </p:sp>
      <p:pic>
        <p:nvPicPr>
          <p:cNvPr id="24" name="Picture 23" descr="nuoc bien">
            <a:extLst>
              <a:ext uri="{FF2B5EF4-FFF2-40B4-BE49-F238E27FC236}">
                <a16:creationId xmlns:a16="http://schemas.microsoft.com/office/drawing/2014/main" id="{E68F561A-37C6-4956-8A2D-4CB5827F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91" y="3424469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8A7AB69-2527-44C4-8D47-F89CF77E429B}"/>
              </a:ext>
            </a:extLst>
          </p:cNvPr>
          <p:cNvSpPr txBox="1"/>
          <p:nvPr/>
        </p:nvSpPr>
        <p:spPr>
          <a:xfrm>
            <a:off x="449492" y="5715054"/>
            <a:ext cx="11293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Khi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algn="ctr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đứng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này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7BAD1E57-6FC8-424B-BE80-474983DDAC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722520"/>
            <a:ext cx="0" cy="7315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D51C8186-3A3A-4259-95EF-0976F0B53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205" y="2896225"/>
            <a:ext cx="0" cy="822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30C2FA-7CC4-4A1D-A71D-C375629908BB}"/>
              </a:ext>
            </a:extLst>
          </p:cNvPr>
          <p:cNvGrpSpPr>
            <a:grpSpLocks/>
          </p:cNvGrpSpPr>
          <p:nvPr/>
        </p:nvGrpSpPr>
        <p:grpSpPr bwMode="auto">
          <a:xfrm>
            <a:off x="6178948" y="3817593"/>
            <a:ext cx="381000" cy="731839"/>
            <a:chOff x="2832" y="3019"/>
            <a:chExt cx="240" cy="4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51931-9D6B-450B-8844-A32EB30B2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36" name="Text Box 18">
              <a:extLst>
                <a:ext uri="{FF2B5EF4-FFF2-40B4-BE49-F238E27FC236}">
                  <a16:creationId xmlns:a16="http://schemas.microsoft.com/office/drawing/2014/main" id="{B91823DB-DE67-43BD-B27E-F676B0183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2D3317-DAD5-4845-9DBA-39DB887CFEE5}"/>
              </a:ext>
            </a:extLst>
          </p:cNvPr>
          <p:cNvGrpSpPr>
            <a:grpSpLocks/>
          </p:cNvGrpSpPr>
          <p:nvPr/>
        </p:nvGrpSpPr>
        <p:grpSpPr bwMode="auto">
          <a:xfrm>
            <a:off x="6189205" y="2347967"/>
            <a:ext cx="269875" cy="733425"/>
            <a:chOff x="3055" y="1552"/>
            <a:chExt cx="170" cy="462"/>
          </a:xfrm>
        </p:grpSpPr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31215062-A514-404C-B957-61D037B7A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A0F4FE-CF46-4785-BE85-75AFBE8D3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BD8A01-23FB-46DD-B1C5-4602B51FE2F4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833DCDB-BF1C-413B-B769-D1BB17E94735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8634EF-2644-40AB-B9F8-5FE12085814F}"/>
              </a:ext>
            </a:extLst>
          </p:cNvPr>
          <p:cNvSpPr txBox="1"/>
          <p:nvPr/>
        </p:nvSpPr>
        <p:spPr>
          <a:xfrm>
            <a:off x="2061242" y="107258"/>
            <a:ext cx="806951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AA61FC1-4665-4920-BBA2-C7B19667F46B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F69E0E2-1C7C-438F-B986-EA19D9C9D3B2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Box 9">
            <a:extLst>
              <a:ext uri="{FF2B5EF4-FFF2-40B4-BE49-F238E27FC236}">
                <a16:creationId xmlns:a16="http://schemas.microsoft.com/office/drawing/2014/main" id="{F5F02371-DCE6-4CF2-AF28-B7860776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714312" y="3971817"/>
            <a:ext cx="61722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*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Chú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ý :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nhau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thoáng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ở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+ F’(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F’là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FDB4833-3EFB-46A1-B84C-3A5CAB529F58}"/>
              </a:ext>
            </a:extLst>
          </p:cNvPr>
          <p:cNvGrpSpPr>
            <a:grpSpLocks/>
          </p:cNvGrpSpPr>
          <p:nvPr/>
        </p:nvGrpSpPr>
        <p:grpSpPr bwMode="auto">
          <a:xfrm>
            <a:off x="6119578" y="6883803"/>
            <a:ext cx="499739" cy="579438"/>
            <a:chOff x="3047" y="1552"/>
            <a:chExt cx="201" cy="365"/>
          </a:xfrm>
        </p:grpSpPr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6887FA07-03E4-4D04-88B2-7D75EFFDC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" y="1684"/>
              <a:ext cx="2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F’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25E3F49-CF60-454B-9599-6B02ACD5B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chemeClr val="accent6">
                      <a:lumMod val="50000"/>
                    </a:schemeClr>
                  </a:solidFill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56" name="Line 16">
            <a:extLst>
              <a:ext uri="{FF2B5EF4-FFF2-40B4-BE49-F238E27FC236}">
                <a16:creationId xmlns:a16="http://schemas.microsoft.com/office/drawing/2014/main" id="{3247CB76-5784-40D2-AB78-8556AB8C6E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190" y="6976546"/>
            <a:ext cx="0" cy="561975"/>
          </a:xfrm>
          <a:prstGeom prst="line">
            <a:avLst/>
          </a:prstGeom>
          <a:noFill/>
          <a:ln w="57150">
            <a:solidFill>
              <a:schemeClr val="accent3">
                <a:lumMod val="75000"/>
              </a:schemeClr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61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8552B22-BC84-4271-A080-25A3CAB5B9F2}"/>
              </a:ext>
            </a:extLst>
          </p:cNvPr>
          <p:cNvSpPr txBox="1"/>
          <p:nvPr/>
        </p:nvSpPr>
        <p:spPr>
          <a:xfrm>
            <a:off x="12211665" y="5715054"/>
            <a:ext cx="112930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Khi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  <a:p>
            <a:pPr algn="ctr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đứng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này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B9115-FE75-4F1E-BA4B-E1EB849E6BC1}"/>
              </a:ext>
            </a:extLst>
          </p:cNvPr>
          <p:cNvSpPr/>
          <p:nvPr/>
        </p:nvSpPr>
        <p:spPr>
          <a:xfrm>
            <a:off x="5029200" y="2662588"/>
            <a:ext cx="2133600" cy="7652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E1F7687-1D39-473F-B562-DCA61F98D94A}"/>
              </a:ext>
            </a:extLst>
          </p:cNvPr>
          <p:cNvSpPr/>
          <p:nvPr/>
        </p:nvSpPr>
        <p:spPr>
          <a:xfrm>
            <a:off x="14430555" y="1394702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Khi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trên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nó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bằng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Tại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D6BE31B-7A7C-43E7-9F48-0C862B474080}"/>
              </a:ext>
            </a:extLst>
          </p:cNvPr>
          <p:cNvSpPr/>
          <p:nvPr/>
        </p:nvSpPr>
        <p:spPr>
          <a:xfrm>
            <a:off x="13284411" y="137751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C4</a:t>
            </a:r>
          </a:p>
        </p:txBody>
      </p:sp>
      <p:pic>
        <p:nvPicPr>
          <p:cNvPr id="24" name="Picture 23" descr="nuoc bien">
            <a:extLst>
              <a:ext uri="{FF2B5EF4-FFF2-40B4-BE49-F238E27FC236}">
                <a16:creationId xmlns:a16="http://schemas.microsoft.com/office/drawing/2014/main" id="{E68F561A-37C6-4956-8A2D-4CB5827F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91" y="1341169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5">
            <a:extLst>
              <a:ext uri="{FF2B5EF4-FFF2-40B4-BE49-F238E27FC236}">
                <a16:creationId xmlns:a16="http://schemas.microsoft.com/office/drawing/2014/main" id="{7BAD1E57-6FC8-424B-BE80-474983DDAC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008498"/>
            <a:ext cx="0" cy="7315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D51C8186-3A3A-4259-95EF-0976F0B53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205" y="2182203"/>
            <a:ext cx="0" cy="822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30C2FA-7CC4-4A1D-A71D-C375629908BB}"/>
              </a:ext>
            </a:extLst>
          </p:cNvPr>
          <p:cNvGrpSpPr>
            <a:grpSpLocks/>
          </p:cNvGrpSpPr>
          <p:nvPr/>
        </p:nvGrpSpPr>
        <p:grpSpPr bwMode="auto">
          <a:xfrm>
            <a:off x="6178948" y="3103571"/>
            <a:ext cx="381000" cy="731839"/>
            <a:chOff x="2832" y="3019"/>
            <a:chExt cx="240" cy="4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51931-9D6B-450B-8844-A32EB30B2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36" name="Text Box 18">
              <a:extLst>
                <a:ext uri="{FF2B5EF4-FFF2-40B4-BE49-F238E27FC236}">
                  <a16:creationId xmlns:a16="http://schemas.microsoft.com/office/drawing/2014/main" id="{B91823DB-DE67-43BD-B27E-F676B0183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2D3317-DAD5-4845-9DBA-39DB887CFEE5}"/>
              </a:ext>
            </a:extLst>
          </p:cNvPr>
          <p:cNvGrpSpPr>
            <a:grpSpLocks/>
          </p:cNvGrpSpPr>
          <p:nvPr/>
        </p:nvGrpSpPr>
        <p:grpSpPr bwMode="auto">
          <a:xfrm>
            <a:off x="6162313" y="1566540"/>
            <a:ext cx="269875" cy="733425"/>
            <a:chOff x="3055" y="1552"/>
            <a:chExt cx="170" cy="462"/>
          </a:xfrm>
        </p:grpSpPr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31215062-A514-404C-B957-61D037B7A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A0F4FE-CF46-4785-BE85-75AFBE8D3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BD8A01-23FB-46DD-B1C5-4602B51FE2F4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833DCDB-BF1C-413B-B769-D1BB17E94735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8634EF-2644-40AB-B9F8-5FE12085814F}"/>
              </a:ext>
            </a:extLst>
          </p:cNvPr>
          <p:cNvSpPr txBox="1"/>
          <p:nvPr/>
        </p:nvSpPr>
        <p:spPr>
          <a:xfrm>
            <a:off x="2061242" y="107258"/>
            <a:ext cx="806951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AA61FC1-4665-4920-BBA2-C7B19667F46B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F69E0E2-1C7C-438F-B986-EA19D9C9D3B2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1BF8A0C2-0E83-4BB8-80CF-264171BC2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3971817"/>
            <a:ext cx="61722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*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Chú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ý :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nhau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thoáng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ở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+ F’(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F’là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572964-5AEA-46D6-8A82-97DE7BCDFD37}"/>
              </a:ext>
            </a:extLst>
          </p:cNvPr>
          <p:cNvGrpSpPr>
            <a:grpSpLocks/>
          </p:cNvGrpSpPr>
          <p:nvPr/>
        </p:nvGrpSpPr>
        <p:grpSpPr bwMode="auto">
          <a:xfrm>
            <a:off x="6119578" y="2345657"/>
            <a:ext cx="499739" cy="579438"/>
            <a:chOff x="3047" y="1552"/>
            <a:chExt cx="201" cy="365"/>
          </a:xfrm>
        </p:grpSpPr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172CB6D6-7CF8-4804-AC2B-8D40406A3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" y="1684"/>
              <a:ext cx="2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F’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DEBCD-86F2-492F-957A-E4726E377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chemeClr val="accent6">
                      <a:lumMod val="50000"/>
                    </a:schemeClr>
                  </a:solidFill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34" name="Line 16">
            <a:extLst>
              <a:ext uri="{FF2B5EF4-FFF2-40B4-BE49-F238E27FC236}">
                <a16:creationId xmlns:a16="http://schemas.microsoft.com/office/drawing/2014/main" id="{29C86305-34FF-4F9C-91C3-EF4012BA6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190" y="2438400"/>
            <a:ext cx="0" cy="561975"/>
          </a:xfrm>
          <a:prstGeom prst="line">
            <a:avLst/>
          </a:prstGeom>
          <a:noFill/>
          <a:ln w="57150">
            <a:solidFill>
              <a:schemeClr val="accent3">
                <a:lumMod val="75000"/>
              </a:schemeClr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Text Box 10">
            <a:extLst>
              <a:ext uri="{FF2B5EF4-FFF2-40B4-BE49-F238E27FC236}">
                <a16:creationId xmlns:a16="http://schemas.microsoft.com/office/drawing/2014/main" id="{B16B69D2-2663-4705-902C-602C72FE3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07660" y="1510039"/>
            <a:ext cx="89154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Độ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lớn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công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thức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</a:t>
            </a:r>
            <a:r>
              <a:rPr lang="en-US" altLang="en-US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d.V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                                                               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đó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d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chất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lỏng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lời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đây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nào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không</a:t>
            </a: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đúng</a:t>
            </a: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47" name="Text Box 27">
            <a:hlinkClick r:id="" action="ppaction://noaction">
              <a:snd r:embed="rId4" name="Vo tay.wav"/>
            </a:hlinkClick>
            <a:extLst>
              <a:ext uri="{FF2B5EF4-FFF2-40B4-BE49-F238E27FC236}">
                <a16:creationId xmlns:a16="http://schemas.microsoft.com/office/drawing/2014/main" id="{557194F5-72CA-49B0-8EBB-01E364464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02660" y="4852786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C.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là thể tích của cả miếng gỗ </a:t>
            </a:r>
          </a:p>
        </p:txBody>
      </p:sp>
      <p:sp>
        <p:nvSpPr>
          <p:cNvPr id="48" name="Rectangle 47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432B6D81-267C-4DF2-8BD9-DDBF82FCF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2660" y="4101263"/>
            <a:ext cx="673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B.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phần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9" name="Rectangle 48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07882C24-A2DA-45EF-AB58-FA9E10793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2660" y="3354205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A.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phần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bị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chiếm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chỗ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50" name="Rectangle 49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A0D07903-4F9E-49BC-8DCF-48A5A6323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202660" y="5599845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D.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là thể tích được gạch chéo trong hình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7F7ED43-5823-4D6D-B3C6-0B8FA386A144}"/>
              </a:ext>
            </a:extLst>
          </p:cNvPr>
          <p:cNvSpPr/>
          <p:nvPr/>
        </p:nvSpPr>
        <p:spPr>
          <a:xfrm>
            <a:off x="-10135473" y="158007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C5</a:t>
            </a:r>
          </a:p>
        </p:txBody>
      </p:sp>
    </p:spTree>
    <p:extLst>
      <p:ext uri="{BB962C8B-B14F-4D97-AF65-F5344CB8AC3E}">
        <p14:creationId xmlns:p14="http://schemas.microsoft.com/office/powerpoint/2010/main" val="2201151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CD607D-2149-49D0-8C0E-28E98AA52D4F}"/>
              </a:ext>
            </a:extLst>
          </p:cNvPr>
          <p:cNvSpPr/>
          <p:nvPr/>
        </p:nvSpPr>
        <p:spPr>
          <a:xfrm>
            <a:off x="228600" y="4724400"/>
            <a:ext cx="4724400" cy="66983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C9EACA-C61B-4116-AD96-554B19BC367F}"/>
              </a:ext>
            </a:extLst>
          </p:cNvPr>
          <p:cNvSpPr/>
          <p:nvPr/>
        </p:nvSpPr>
        <p:spPr>
          <a:xfrm>
            <a:off x="8384009" y="3801424"/>
            <a:ext cx="2133600" cy="7652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nuoc bien">
            <a:extLst>
              <a:ext uri="{FF2B5EF4-FFF2-40B4-BE49-F238E27FC236}">
                <a16:creationId xmlns:a16="http://schemas.microsoft.com/office/drawing/2014/main" id="{F2001008-0C0F-4B6D-86D7-F07EBBB3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02895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5">
            <a:extLst>
              <a:ext uri="{FF2B5EF4-FFF2-40B4-BE49-F238E27FC236}">
                <a16:creationId xmlns:a16="http://schemas.microsoft.com/office/drawing/2014/main" id="{7BAD1E57-6FC8-424B-BE80-474983DDAC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8902" y="7086600"/>
            <a:ext cx="761995" cy="84434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D51C8186-3A3A-4259-95EF-0976F0B53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1277" y="7479741"/>
            <a:ext cx="152400" cy="84433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30C2FA-7CC4-4A1D-A71D-C375629908BB}"/>
              </a:ext>
            </a:extLst>
          </p:cNvPr>
          <p:cNvGrpSpPr>
            <a:grpSpLocks/>
          </p:cNvGrpSpPr>
          <p:nvPr/>
        </p:nvGrpSpPr>
        <p:grpSpPr bwMode="auto">
          <a:xfrm rot="1805110">
            <a:off x="6972300" y="7352378"/>
            <a:ext cx="381000" cy="731839"/>
            <a:chOff x="2832" y="3019"/>
            <a:chExt cx="240" cy="4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51931-9D6B-450B-8844-A32EB30B2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36" name="Text Box 18">
              <a:extLst>
                <a:ext uri="{FF2B5EF4-FFF2-40B4-BE49-F238E27FC236}">
                  <a16:creationId xmlns:a16="http://schemas.microsoft.com/office/drawing/2014/main" id="{B91823DB-DE67-43BD-B27E-F676B0183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2D3317-DAD5-4845-9DBA-39DB887CFEE5}"/>
              </a:ext>
            </a:extLst>
          </p:cNvPr>
          <p:cNvGrpSpPr>
            <a:grpSpLocks/>
          </p:cNvGrpSpPr>
          <p:nvPr/>
        </p:nvGrpSpPr>
        <p:grpSpPr bwMode="auto">
          <a:xfrm rot="20062102">
            <a:off x="5707407" y="7295808"/>
            <a:ext cx="269875" cy="733425"/>
            <a:chOff x="3055" y="1552"/>
            <a:chExt cx="170" cy="462"/>
          </a:xfrm>
        </p:grpSpPr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31215062-A514-404C-B957-61D037B7A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A0F4FE-CF46-4785-BE85-75AFBE8D3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BD8A01-23FB-46DD-B1C5-4602B51FE2F4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833DCDB-BF1C-413B-B769-D1BB17E94735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8634EF-2644-40AB-B9F8-5FE12085814F}"/>
              </a:ext>
            </a:extLst>
          </p:cNvPr>
          <p:cNvSpPr txBox="1"/>
          <p:nvPr/>
        </p:nvSpPr>
        <p:spPr>
          <a:xfrm>
            <a:off x="2061242" y="107258"/>
            <a:ext cx="806951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AA61FC1-4665-4920-BBA2-C7B19667F46B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F69E0E2-1C7C-438F-B986-EA19D9C9D3B2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1BF8A0C2-0E83-4BB8-80CF-264171BC2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7631" y="3971817"/>
            <a:ext cx="61722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*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Chú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ý :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nhau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thoáng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ở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+ F’(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F’là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572964-5AEA-46D6-8A82-97DE7BCDFD37}"/>
              </a:ext>
            </a:extLst>
          </p:cNvPr>
          <p:cNvGrpSpPr>
            <a:grpSpLocks/>
          </p:cNvGrpSpPr>
          <p:nvPr/>
        </p:nvGrpSpPr>
        <p:grpSpPr bwMode="auto">
          <a:xfrm rot="20300004">
            <a:off x="3627773" y="7453730"/>
            <a:ext cx="499739" cy="579438"/>
            <a:chOff x="3047" y="1552"/>
            <a:chExt cx="201" cy="365"/>
          </a:xfrm>
        </p:grpSpPr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172CB6D6-7CF8-4804-AC2B-8D40406A3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" y="1684"/>
              <a:ext cx="2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F’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DEBCD-86F2-492F-957A-E4726E377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chemeClr val="accent6">
                      <a:lumMod val="50000"/>
                    </a:schemeClr>
                  </a:solidFill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34" name="Line 16">
            <a:extLst>
              <a:ext uri="{FF2B5EF4-FFF2-40B4-BE49-F238E27FC236}">
                <a16:creationId xmlns:a16="http://schemas.microsoft.com/office/drawing/2014/main" id="{29C86305-34FF-4F9C-91C3-EF4012BA6B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7600" y="7315200"/>
            <a:ext cx="760803" cy="74357"/>
          </a:xfrm>
          <a:prstGeom prst="line">
            <a:avLst/>
          </a:prstGeom>
          <a:noFill/>
          <a:ln w="57150">
            <a:solidFill>
              <a:schemeClr val="accent3">
                <a:lumMod val="75000"/>
              </a:schemeClr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4A4EC1CE-7406-4768-9BC3-61A237CC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92" y="1510039"/>
            <a:ext cx="89154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Độ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lớn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công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thức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</a:t>
            </a:r>
            <a:r>
              <a:rPr lang="en-US" altLang="en-US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d.V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                                                               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đó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d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chất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lỏng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lời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đây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nào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không</a:t>
            </a: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đúng</a:t>
            </a: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46" name="Text Box 27">
            <a:hlinkClick r:id="" action="ppaction://noaction">
              <a:snd r:embed="rId4" name="Vo tay.wav"/>
            </a:hlinkClick>
            <a:extLst>
              <a:ext uri="{FF2B5EF4-FFF2-40B4-BE49-F238E27FC236}">
                <a16:creationId xmlns:a16="http://schemas.microsoft.com/office/drawing/2014/main" id="{79A945D9-2731-4ADC-9388-6CCDFAE9B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4852786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C.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là thể tích của cả miếng gỗ </a:t>
            </a:r>
          </a:p>
        </p:txBody>
      </p:sp>
      <p:sp>
        <p:nvSpPr>
          <p:cNvPr id="47" name="Rectangle 46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416C351C-169C-4C88-BA57-F19AE3E25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101263"/>
            <a:ext cx="673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B.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phần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8" name="Rectangle 47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168C276F-6850-4CC8-A7A8-9950C66D3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3354205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A.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phần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bị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chiếm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chỗ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9" name="Rectangle 48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24CF075A-C775-4992-B8C6-31D60CFB0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5599845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D.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là thể tích được gạch chéo trong hình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C1DED5A-11D6-4474-8D00-D7706309CA8D}"/>
              </a:ext>
            </a:extLst>
          </p:cNvPr>
          <p:cNvSpPr/>
          <p:nvPr/>
        </p:nvSpPr>
        <p:spPr>
          <a:xfrm>
            <a:off x="1346979" y="158007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C5</a:t>
            </a: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76A87341-45F9-493C-9E35-0658643F2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25479" y="2695461"/>
            <a:ext cx="68941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+mn-lt"/>
              </a:rPr>
              <a:t>F</a:t>
            </a:r>
            <a:r>
              <a:rPr lang="en-US" altLang="en-US" sz="2400" b="1" baseline="-25000" dirty="0">
                <a:latin typeface="+mn-lt"/>
              </a:rPr>
              <a:t>A</a:t>
            </a:r>
            <a:r>
              <a:rPr lang="en-US" altLang="en-US" sz="2400" dirty="0">
                <a:latin typeface="+mn-lt"/>
              </a:rPr>
              <a:t>: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độ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lớn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lực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đẩy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Ác-si-mét</a:t>
            </a:r>
            <a:endParaRPr lang="en-US" altLang="en-US" sz="2400" dirty="0">
              <a:latin typeface="+mn-lt"/>
            </a:endParaRPr>
          </a:p>
          <a:p>
            <a:pPr algn="ctr" eaLnBrk="1" hangingPunct="1"/>
            <a:r>
              <a:rPr lang="en-US" altLang="en-US" sz="2400" b="1" dirty="0">
                <a:latin typeface="+mn-lt"/>
              </a:rPr>
              <a:t>d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trọng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lượng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riêng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của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chất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lỏng</a:t>
            </a:r>
            <a:r>
              <a:rPr lang="en-US" altLang="en-US" sz="2400" dirty="0">
                <a:latin typeface="+mn-lt"/>
              </a:rPr>
              <a:t> (N/m</a:t>
            </a:r>
            <a:r>
              <a:rPr lang="en-US" altLang="en-US" sz="2400" baseline="30000" dirty="0">
                <a:latin typeface="+mn-lt"/>
              </a:rPr>
              <a:t>3</a:t>
            </a:r>
            <a:r>
              <a:rPr lang="en-US" altLang="en-US" sz="2400" dirty="0">
                <a:latin typeface="+mn-lt"/>
              </a:rPr>
              <a:t>)</a:t>
            </a:r>
          </a:p>
          <a:p>
            <a:pPr algn="ctr" eaLnBrk="1" hangingPunct="1"/>
            <a:r>
              <a:rPr lang="en-US" altLang="en-US" sz="2400" b="1" dirty="0">
                <a:latin typeface="+mn-lt"/>
              </a:rPr>
              <a:t>V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thể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tích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của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phần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vật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chìm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trong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chất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lỏng</a:t>
            </a:r>
            <a:r>
              <a:rPr lang="en-US" altLang="en-US" sz="2400" dirty="0">
                <a:latin typeface="+mn-lt"/>
              </a:rPr>
              <a:t> (m</a:t>
            </a:r>
            <a:r>
              <a:rPr lang="en-US" altLang="en-US" sz="2400" baseline="30000" dirty="0">
                <a:latin typeface="+mn-lt"/>
              </a:rPr>
              <a:t>3</a:t>
            </a:r>
            <a:r>
              <a:rPr lang="en-US" altLang="en-US" sz="2400" dirty="0">
                <a:latin typeface="+mn-lt"/>
              </a:rPr>
              <a:t>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9BAF123-2575-444D-A02D-1727BB229D3C}"/>
              </a:ext>
            </a:extLst>
          </p:cNvPr>
          <p:cNvSpPr/>
          <p:nvPr/>
        </p:nvSpPr>
        <p:spPr>
          <a:xfrm>
            <a:off x="-3986425" y="1368035"/>
            <a:ext cx="2533722" cy="11746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32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=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d.V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694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EC667DFE-64F1-446C-91A6-602F4FDC041D}"/>
              </a:ext>
            </a:extLst>
          </p:cNvPr>
          <p:cNvSpPr txBox="1"/>
          <p:nvPr/>
        </p:nvSpPr>
        <p:spPr>
          <a:xfrm>
            <a:off x="-5326833" y="1977273"/>
            <a:ext cx="483060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Biết P 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(trong đó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là trọng lượng riêng của chất làm vật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,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 V là thể tích của vật)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và F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A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(trong đó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là trọng lượng riêng của chất lỏng),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chứng minh rằng nếu vật là một khối đặc nhúng ngập vào trong chất lỏng thì:</a:t>
            </a:r>
            <a:endParaRPr lang="en-US" sz="22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6470A43-D370-4F37-B63D-9AC2DE41F857}"/>
              </a:ext>
            </a:extLst>
          </p:cNvPr>
          <p:cNvSpPr/>
          <p:nvPr/>
        </p:nvSpPr>
        <p:spPr>
          <a:xfrm rot="18619286">
            <a:off x="-2952608" y="5455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E26175-59DA-45BF-9AEC-0DCBBD22E6BB}"/>
              </a:ext>
            </a:extLst>
          </p:cNvPr>
          <p:cNvSpPr txBox="1"/>
          <p:nvPr/>
        </p:nvSpPr>
        <p:spPr>
          <a:xfrm>
            <a:off x="-5460857" y="4476649"/>
            <a:ext cx="55403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/>
              <a:t>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chìm</a:t>
            </a:r>
            <a:r>
              <a:rPr lang="en-US" altLang="en-US" sz="2200" dirty="0"/>
              <a:t> </a:t>
            </a:r>
            <a:r>
              <a:rPr lang="en-US" altLang="en-US" sz="2200" dirty="0" err="1"/>
              <a:t>xuống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                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&lt;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endParaRPr lang="en-US" altLang="en-US" sz="22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/>
              <a:t>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lơ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lửng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trong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chất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lỏng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=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endParaRPr lang="en-US" altLang="en-US" sz="22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/>
              <a:t>-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nổi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lên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mặt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chất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lỏng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 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&gt;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altLang="en-US" sz="2200" dirty="0">
                <a:solidFill>
                  <a:srgbClr val="0000FF"/>
                </a:solidFill>
              </a:rPr>
              <a:t>                                          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CD607D-2149-49D0-8C0E-28E98AA52D4F}"/>
              </a:ext>
            </a:extLst>
          </p:cNvPr>
          <p:cNvSpPr/>
          <p:nvPr/>
        </p:nvSpPr>
        <p:spPr>
          <a:xfrm>
            <a:off x="13017608" y="4724400"/>
            <a:ext cx="4724400" cy="66983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C9EACA-C61B-4116-AD96-554B19BC367F}"/>
              </a:ext>
            </a:extLst>
          </p:cNvPr>
          <p:cNvSpPr/>
          <p:nvPr/>
        </p:nvSpPr>
        <p:spPr>
          <a:xfrm>
            <a:off x="5029200" y="4224957"/>
            <a:ext cx="2133600" cy="7652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nuoc bien">
            <a:extLst>
              <a:ext uri="{FF2B5EF4-FFF2-40B4-BE49-F238E27FC236}">
                <a16:creationId xmlns:a16="http://schemas.microsoft.com/office/drawing/2014/main" id="{F2001008-0C0F-4B6D-86D7-F07EBBB36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91" y="4326428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5">
            <a:extLst>
              <a:ext uri="{FF2B5EF4-FFF2-40B4-BE49-F238E27FC236}">
                <a16:creationId xmlns:a16="http://schemas.microsoft.com/office/drawing/2014/main" id="{7BAD1E57-6FC8-424B-BE80-474983DDAC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8902" y="7086600"/>
            <a:ext cx="761995" cy="84434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D51C8186-3A3A-4259-95EF-0976F0B538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1277" y="7479741"/>
            <a:ext cx="152400" cy="84433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30C2FA-7CC4-4A1D-A71D-C375629908BB}"/>
              </a:ext>
            </a:extLst>
          </p:cNvPr>
          <p:cNvGrpSpPr>
            <a:grpSpLocks/>
          </p:cNvGrpSpPr>
          <p:nvPr/>
        </p:nvGrpSpPr>
        <p:grpSpPr bwMode="auto">
          <a:xfrm rot="1805110">
            <a:off x="6972300" y="7352378"/>
            <a:ext cx="381000" cy="731839"/>
            <a:chOff x="2832" y="3019"/>
            <a:chExt cx="240" cy="46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0451931-9D6B-450B-8844-A32EB30B2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36" name="Text Box 18">
              <a:extLst>
                <a:ext uri="{FF2B5EF4-FFF2-40B4-BE49-F238E27FC236}">
                  <a16:creationId xmlns:a16="http://schemas.microsoft.com/office/drawing/2014/main" id="{B91823DB-DE67-43BD-B27E-F676B0183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2D3317-DAD5-4845-9DBA-39DB887CFEE5}"/>
              </a:ext>
            </a:extLst>
          </p:cNvPr>
          <p:cNvGrpSpPr>
            <a:grpSpLocks/>
          </p:cNvGrpSpPr>
          <p:nvPr/>
        </p:nvGrpSpPr>
        <p:grpSpPr bwMode="auto">
          <a:xfrm rot="20062102">
            <a:off x="5707407" y="7295808"/>
            <a:ext cx="269875" cy="733425"/>
            <a:chOff x="3055" y="1552"/>
            <a:chExt cx="170" cy="462"/>
          </a:xfrm>
        </p:grpSpPr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id="{31215062-A514-404C-B957-61D037B7AD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0A0F4FE-CF46-4785-BE85-75AFBE8D3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C8634EF-2644-40AB-B9F8-5FE12085814F}"/>
              </a:ext>
            </a:extLst>
          </p:cNvPr>
          <p:cNvSpPr txBox="1"/>
          <p:nvPr/>
        </p:nvSpPr>
        <p:spPr>
          <a:xfrm>
            <a:off x="2061242" y="107258"/>
            <a:ext cx="806951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AA61FC1-4665-4920-BBA2-C7B19667F46B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F69E0E2-1C7C-438F-B986-EA19D9C9D3B2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1BF8A0C2-0E83-4BB8-80CF-264171BC2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7631" y="3971817"/>
            <a:ext cx="61722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*</a:t>
            </a:r>
            <a:r>
              <a:rPr lang="en-US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Chú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ý :</a:t>
            </a:r>
            <a:r>
              <a:rPr lang="en-US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nhau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thoáng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-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nằm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yên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ở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: P = F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+ F’(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F’là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572964-5AEA-46D6-8A82-97DE7BCDFD37}"/>
              </a:ext>
            </a:extLst>
          </p:cNvPr>
          <p:cNvGrpSpPr>
            <a:grpSpLocks/>
          </p:cNvGrpSpPr>
          <p:nvPr/>
        </p:nvGrpSpPr>
        <p:grpSpPr bwMode="auto">
          <a:xfrm rot="20300004">
            <a:off x="3627773" y="7453730"/>
            <a:ext cx="499739" cy="579438"/>
            <a:chOff x="3047" y="1552"/>
            <a:chExt cx="201" cy="365"/>
          </a:xfrm>
        </p:grpSpPr>
        <p:sp>
          <p:nvSpPr>
            <p:cNvPr id="32" name="Text Box 19">
              <a:extLst>
                <a:ext uri="{FF2B5EF4-FFF2-40B4-BE49-F238E27FC236}">
                  <a16:creationId xmlns:a16="http://schemas.microsoft.com/office/drawing/2014/main" id="{172CB6D6-7CF8-4804-AC2B-8D40406A3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" y="1684"/>
              <a:ext cx="2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solidFill>
                    <a:schemeClr val="accent6">
                      <a:lumMod val="50000"/>
                    </a:schemeClr>
                  </a:solidFill>
                  <a:latin typeface="+mj-lt"/>
                </a:rPr>
                <a:t>F’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0DEBCD-86F2-492F-957A-E4726E377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chemeClr val="accent6">
                      <a:lumMod val="50000"/>
                    </a:schemeClr>
                  </a:solidFill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34" name="Line 16">
            <a:extLst>
              <a:ext uri="{FF2B5EF4-FFF2-40B4-BE49-F238E27FC236}">
                <a16:creationId xmlns:a16="http://schemas.microsoft.com/office/drawing/2014/main" id="{29C86305-34FF-4F9C-91C3-EF4012BA6B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7600" y="7315200"/>
            <a:ext cx="760803" cy="74357"/>
          </a:xfrm>
          <a:prstGeom prst="line">
            <a:avLst/>
          </a:prstGeom>
          <a:noFill/>
          <a:ln w="57150">
            <a:solidFill>
              <a:schemeClr val="accent3">
                <a:lumMod val="75000"/>
              </a:schemeClr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4A4EC1CE-7406-4768-9BC3-61A237CC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3800" y="1510039"/>
            <a:ext cx="89154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Độ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lớn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tính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công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thức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</a:t>
            </a:r>
            <a:r>
              <a:rPr lang="en-US" altLang="en-US" sz="2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</a:t>
            </a:r>
            <a:r>
              <a:rPr lang="en-US" alt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d.V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                                                               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đó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d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chất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lỏng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lời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đây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câu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nào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không</a:t>
            </a: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đúng</a:t>
            </a: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46" name="Text Box 27">
            <a:hlinkClick r:id="" action="ppaction://noaction">
              <a:snd r:embed="rId4" name="Vo tay.wav"/>
            </a:hlinkClick>
            <a:extLst>
              <a:ext uri="{FF2B5EF4-FFF2-40B4-BE49-F238E27FC236}">
                <a16:creationId xmlns:a16="http://schemas.microsoft.com/office/drawing/2014/main" id="{79A945D9-2731-4ADC-9388-6CCDFAE9B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808" y="4852786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C.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là thể tích của cả miếng gỗ </a:t>
            </a:r>
          </a:p>
        </p:txBody>
      </p:sp>
      <p:sp>
        <p:nvSpPr>
          <p:cNvPr id="47" name="Rectangle 46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416C351C-169C-4C88-BA57-F19AE3E25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0808" y="4101263"/>
            <a:ext cx="673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B.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phần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8" name="Rectangle 47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168C276F-6850-4CC8-A7A8-9950C66D3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0808" y="3354205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A.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phần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bị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miếng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gỗ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chiếm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chỗ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9" name="Rectangle 48">
            <a:hlinkClick r:id="" action="ppaction://noaction">
              <a:snd r:embed="rId5" name="Ban lam sai roi.wav"/>
            </a:hlinkClick>
            <a:extLst>
              <a:ext uri="{FF2B5EF4-FFF2-40B4-BE49-F238E27FC236}">
                <a16:creationId xmlns:a16="http://schemas.microsoft.com/office/drawing/2014/main" id="{24CF075A-C775-4992-B8C6-31D60CFB0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0808" y="5599845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CC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charset="0"/>
              </a:rPr>
              <a:t>D. </a:t>
            </a:r>
            <a:r>
              <a:rPr lang="en-US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 là thể tích được gạch chéo trong hình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C1DED5A-11D6-4474-8D00-D7706309CA8D}"/>
              </a:ext>
            </a:extLst>
          </p:cNvPr>
          <p:cNvSpPr/>
          <p:nvPr/>
        </p:nvSpPr>
        <p:spPr>
          <a:xfrm>
            <a:off x="14135987" y="158007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C5</a:t>
            </a: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D5331248-089A-4035-A7A7-5505B9C3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910" y="2695461"/>
            <a:ext cx="68941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+mn-lt"/>
              </a:rPr>
              <a:t>F</a:t>
            </a:r>
            <a:r>
              <a:rPr lang="en-US" altLang="en-US" sz="2400" b="1" baseline="-25000" dirty="0">
                <a:latin typeface="+mn-lt"/>
              </a:rPr>
              <a:t>A</a:t>
            </a:r>
            <a:r>
              <a:rPr lang="en-US" altLang="en-US" sz="2400" dirty="0">
                <a:latin typeface="+mn-lt"/>
              </a:rPr>
              <a:t>: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độ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lớn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lực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đẩy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Ác-si-mét</a:t>
            </a:r>
            <a:endParaRPr lang="en-US" altLang="en-US" sz="2400" dirty="0">
              <a:latin typeface="+mn-lt"/>
            </a:endParaRPr>
          </a:p>
          <a:p>
            <a:pPr algn="ctr" eaLnBrk="1" hangingPunct="1"/>
            <a:r>
              <a:rPr lang="en-US" altLang="en-US" sz="2400" b="1" dirty="0">
                <a:latin typeface="+mn-lt"/>
              </a:rPr>
              <a:t>d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trọng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lượng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riêng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của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chất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lỏng</a:t>
            </a:r>
            <a:r>
              <a:rPr lang="en-US" altLang="en-US" sz="2400" dirty="0">
                <a:latin typeface="+mn-lt"/>
              </a:rPr>
              <a:t> (N/m</a:t>
            </a:r>
            <a:r>
              <a:rPr lang="en-US" altLang="en-US" sz="2400" baseline="30000" dirty="0">
                <a:latin typeface="+mn-lt"/>
              </a:rPr>
              <a:t>3</a:t>
            </a:r>
            <a:r>
              <a:rPr lang="en-US" altLang="en-US" sz="2400" dirty="0">
                <a:latin typeface="+mn-lt"/>
              </a:rPr>
              <a:t>)</a:t>
            </a:r>
          </a:p>
          <a:p>
            <a:pPr algn="ctr" eaLnBrk="1" hangingPunct="1"/>
            <a:r>
              <a:rPr lang="en-US" altLang="en-US" sz="2400" b="1" dirty="0">
                <a:latin typeface="+mn-lt"/>
              </a:rPr>
              <a:t>V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thể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tích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của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phần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vật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chìm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trong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chất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lỏng</a:t>
            </a:r>
            <a:r>
              <a:rPr lang="en-US" altLang="en-US" sz="2400" dirty="0">
                <a:latin typeface="+mn-lt"/>
              </a:rPr>
              <a:t> (m</a:t>
            </a:r>
            <a:r>
              <a:rPr lang="en-US" altLang="en-US" sz="2400" baseline="30000" dirty="0">
                <a:latin typeface="+mn-lt"/>
              </a:rPr>
              <a:t>3</a:t>
            </a:r>
            <a:r>
              <a:rPr lang="en-US" altLang="en-US" sz="2400" dirty="0">
                <a:latin typeface="+mn-lt"/>
              </a:rPr>
              <a:t>)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B230303-2AFF-42D8-A1FD-F36408BB1DCB}"/>
              </a:ext>
            </a:extLst>
          </p:cNvPr>
          <p:cNvSpPr/>
          <p:nvPr/>
        </p:nvSpPr>
        <p:spPr>
          <a:xfrm>
            <a:off x="4829139" y="1368035"/>
            <a:ext cx="2533722" cy="11746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32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=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d.V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BD8A01-23FB-46DD-B1C5-4602B51FE2F4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833DCDB-BF1C-413B-B769-D1BB17E94735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54289A-DD58-49E6-A39E-2E295076FAC3}"/>
              </a:ext>
            </a:extLst>
          </p:cNvPr>
          <p:cNvSpPr txBox="1"/>
          <p:nvPr/>
        </p:nvSpPr>
        <p:spPr>
          <a:xfrm>
            <a:off x="4178011" y="-1533286"/>
            <a:ext cx="38359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741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6C54D23-3A4C-4B35-84ED-C80383C55E0C}"/>
              </a:ext>
            </a:extLst>
          </p:cNvPr>
          <p:cNvSpPr/>
          <p:nvPr/>
        </p:nvSpPr>
        <p:spPr>
          <a:xfrm>
            <a:off x="2135003" y="91229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CC048D-B30F-44E9-A724-7DF6011193B4}"/>
              </a:ext>
            </a:extLst>
          </p:cNvPr>
          <p:cNvSpPr txBox="1"/>
          <p:nvPr/>
        </p:nvSpPr>
        <p:spPr>
          <a:xfrm>
            <a:off x="1613202" y="-1970419"/>
            <a:ext cx="896559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49BA9-AFD6-45BB-AE38-617A38AC087B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8ECCC2-881B-4439-8AAB-D62BF0197E39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4136-9091-48DD-9444-3AD5F5B5ABDF}"/>
              </a:ext>
            </a:extLst>
          </p:cNvPr>
          <p:cNvSpPr txBox="1"/>
          <p:nvPr/>
        </p:nvSpPr>
        <p:spPr>
          <a:xfrm>
            <a:off x="4178011" y="336213"/>
            <a:ext cx="38359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06551-4B46-4B55-B051-C9D0CCF70FA3}"/>
              </a:ext>
            </a:extLst>
          </p:cNvPr>
          <p:cNvSpPr/>
          <p:nvPr/>
        </p:nvSpPr>
        <p:spPr>
          <a:xfrm rot="4737093">
            <a:off x="-202466" y="-2747722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1B225F-728D-473C-943F-B008A8A964C6}"/>
              </a:ext>
            </a:extLst>
          </p:cNvPr>
          <p:cNvSpPr/>
          <p:nvPr/>
        </p:nvSpPr>
        <p:spPr>
          <a:xfrm>
            <a:off x="5029200" y="10019722"/>
            <a:ext cx="2133600" cy="7652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uoc bien">
            <a:extLst>
              <a:ext uri="{FF2B5EF4-FFF2-40B4-BE49-F238E27FC236}">
                <a16:creationId xmlns:a16="http://schemas.microsoft.com/office/drawing/2014/main" id="{663446D7-E5A5-40F8-A822-CFFF719D9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91" y="10121193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41C41CD2-D56F-4999-86C0-F2B8CDF05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910" y="8490226"/>
            <a:ext cx="68941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+mn-lt"/>
              </a:rPr>
              <a:t>F</a:t>
            </a:r>
            <a:r>
              <a:rPr lang="en-US" altLang="en-US" sz="2400" b="1" baseline="-25000" dirty="0">
                <a:latin typeface="+mn-lt"/>
              </a:rPr>
              <a:t>A</a:t>
            </a:r>
            <a:r>
              <a:rPr lang="en-US" altLang="en-US" sz="2400" dirty="0">
                <a:latin typeface="+mn-lt"/>
              </a:rPr>
              <a:t>:</a:t>
            </a:r>
            <a:r>
              <a:rPr lang="en-US" altLang="en-US" sz="2400" b="1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độ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lớn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lực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đẩy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Ác-si-mét</a:t>
            </a:r>
            <a:endParaRPr lang="en-US" altLang="en-US" sz="2400" dirty="0">
              <a:latin typeface="+mn-lt"/>
            </a:endParaRPr>
          </a:p>
          <a:p>
            <a:pPr algn="ctr" eaLnBrk="1" hangingPunct="1"/>
            <a:r>
              <a:rPr lang="en-US" altLang="en-US" sz="2400" b="1" dirty="0">
                <a:latin typeface="+mn-lt"/>
              </a:rPr>
              <a:t>d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trọng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lượng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riêng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của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chất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lỏng</a:t>
            </a:r>
            <a:r>
              <a:rPr lang="en-US" altLang="en-US" sz="2400" dirty="0">
                <a:latin typeface="+mn-lt"/>
              </a:rPr>
              <a:t> (N/m</a:t>
            </a:r>
            <a:r>
              <a:rPr lang="en-US" altLang="en-US" sz="2400" baseline="30000" dirty="0">
                <a:latin typeface="+mn-lt"/>
              </a:rPr>
              <a:t>3</a:t>
            </a:r>
            <a:r>
              <a:rPr lang="en-US" altLang="en-US" sz="2400" dirty="0">
                <a:latin typeface="+mn-lt"/>
              </a:rPr>
              <a:t>)</a:t>
            </a:r>
          </a:p>
          <a:p>
            <a:pPr algn="ctr" eaLnBrk="1" hangingPunct="1"/>
            <a:r>
              <a:rPr lang="en-US" altLang="en-US" sz="2400" b="1" dirty="0">
                <a:latin typeface="+mn-lt"/>
              </a:rPr>
              <a:t>V</a:t>
            </a:r>
            <a:r>
              <a:rPr lang="en-US" altLang="en-US" sz="2400" dirty="0">
                <a:latin typeface="+mn-lt"/>
              </a:rPr>
              <a:t>: </a:t>
            </a:r>
            <a:r>
              <a:rPr lang="en-US" altLang="en-US" sz="2400" dirty="0" err="1">
                <a:latin typeface="+mn-lt"/>
              </a:rPr>
              <a:t>là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thể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tích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của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phần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vật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chìm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trong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chất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lỏng</a:t>
            </a:r>
            <a:r>
              <a:rPr lang="en-US" altLang="en-US" sz="2400" dirty="0">
                <a:latin typeface="+mn-lt"/>
              </a:rPr>
              <a:t> (m</a:t>
            </a:r>
            <a:r>
              <a:rPr lang="en-US" altLang="en-US" sz="2400" baseline="30000" dirty="0">
                <a:latin typeface="+mn-lt"/>
              </a:rPr>
              <a:t>3</a:t>
            </a:r>
            <a:r>
              <a:rPr lang="en-US" altLang="en-US" sz="2400" dirty="0">
                <a:latin typeface="+mn-lt"/>
              </a:rPr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45CBA11-4889-4E71-B2B3-769718E19835}"/>
              </a:ext>
            </a:extLst>
          </p:cNvPr>
          <p:cNvSpPr/>
          <p:nvPr/>
        </p:nvSpPr>
        <p:spPr>
          <a:xfrm>
            <a:off x="4829139" y="7162800"/>
            <a:ext cx="2533722" cy="117464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32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=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d.V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3C47B9-BF70-467C-919E-31485F4FAC84}"/>
              </a:ext>
            </a:extLst>
          </p:cNvPr>
          <p:cNvSpPr/>
          <p:nvPr/>
        </p:nvSpPr>
        <p:spPr>
          <a:xfrm rot="16862907" flipH="1">
            <a:off x="9072499" y="-2747720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D7979-2DE1-4F33-B3B0-40C82A791C06}"/>
              </a:ext>
            </a:extLst>
          </p:cNvPr>
          <p:cNvSpPr txBox="1"/>
          <p:nvPr/>
        </p:nvSpPr>
        <p:spPr>
          <a:xfrm>
            <a:off x="385454" y="1977273"/>
            <a:ext cx="483060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Biết P 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(trong đó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là trọng lượng riêng của chất làm vật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,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 V là thể tích của vật)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và F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A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(trong đó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là trọng lượng riêng của chất lỏng),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chứng minh rằng nếu vật là một khối đặc nhúng ngập vào trong chất lỏng thì:</a:t>
            </a:r>
            <a:endParaRPr lang="en-US" sz="2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300FB1-ECCA-4577-BD15-F9CE82E79204}"/>
              </a:ext>
            </a:extLst>
          </p:cNvPr>
          <p:cNvSpPr txBox="1"/>
          <p:nvPr/>
        </p:nvSpPr>
        <p:spPr>
          <a:xfrm>
            <a:off x="5585430" y="1745351"/>
            <a:ext cx="6355140" cy="4462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-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So sánh trọng lượng của vật và lực đẩy Ác-si-mét do chất lỏng tác dụng lên vật:</a:t>
            </a:r>
          </a:p>
          <a:p>
            <a:pPr algn="just">
              <a:spcAft>
                <a:spcPts val="300"/>
              </a:spcAft>
            </a:pP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= d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v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.V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và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F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1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.V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(vì vật là khối đặc ngập trong chất lỏng nên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khi đo thể tích chất lỏng chiếm chỗ bằng thể tích của vật luôn).</a:t>
            </a:r>
          </a:p>
          <a:p>
            <a:pPr marL="342900" indent="-342900" algn="just">
              <a:spcAft>
                <a:spcPts val="300"/>
              </a:spcAft>
              <a:buFontTx/>
              <a:buChar char="-"/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Vật sẽ chìm xuống nếu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&gt; F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 </a:t>
            </a:r>
            <a:endParaRPr lang="en-US" sz="22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                             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&gt;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&gt;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endParaRPr lang="vi-VN" sz="2200" b="0" i="0" dirty="0">
              <a:solidFill>
                <a:srgbClr val="000000"/>
              </a:solidFill>
              <a:effectLst/>
            </a:endParaRPr>
          </a:p>
          <a:p>
            <a:pPr marL="342900" indent="-342900" algn="just">
              <a:spcAft>
                <a:spcPts val="300"/>
              </a:spcAft>
              <a:buFontTx/>
              <a:buChar char="-"/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Vật sẽ lơ lửng trong chất lỏng nếu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= F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 </a:t>
            </a:r>
            <a:endParaRPr lang="en-US" sz="22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                             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endParaRPr lang="vi-VN" sz="2200" b="0" i="0" dirty="0">
              <a:solidFill>
                <a:srgbClr val="000000"/>
              </a:solidFill>
              <a:effectLst/>
            </a:endParaRPr>
          </a:p>
          <a:p>
            <a:pPr marL="342900" indent="-342900" algn="just">
              <a:spcAft>
                <a:spcPts val="300"/>
              </a:spcAft>
              <a:buFontTx/>
              <a:buChar char="-"/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Vật sẽ nổi lên mặt chất lỏng nếu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&lt; F</a:t>
            </a:r>
            <a:r>
              <a:rPr lang="en-US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endParaRPr lang="en-US" sz="22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                             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&lt;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&lt;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endParaRPr lang="vi-VN" sz="2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FC4951-FAFD-40B0-BF8E-054122664F28}"/>
              </a:ext>
            </a:extLst>
          </p:cNvPr>
          <p:cNvSpPr txBox="1"/>
          <p:nvPr/>
        </p:nvSpPr>
        <p:spPr>
          <a:xfrm>
            <a:off x="251430" y="4476649"/>
            <a:ext cx="55403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/>
              <a:t>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chìm</a:t>
            </a:r>
            <a:r>
              <a:rPr lang="en-US" altLang="en-US" sz="2200" dirty="0"/>
              <a:t> </a:t>
            </a:r>
            <a:r>
              <a:rPr lang="en-US" altLang="en-US" sz="2200" dirty="0" err="1"/>
              <a:t>xuống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                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&lt;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endParaRPr lang="en-US" altLang="en-US" sz="22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/>
              <a:t>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lơ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lửng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trong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chất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lỏng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=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endParaRPr lang="en-US" altLang="en-US" sz="22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/>
              <a:t>-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nổi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lên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mặt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chất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lỏng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 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&gt;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altLang="en-US" sz="2200" dirty="0">
                <a:solidFill>
                  <a:srgbClr val="0000FF"/>
                </a:solidFill>
              </a:rPr>
              <a:t>                                           </a:t>
            </a:r>
          </a:p>
        </p:txBody>
      </p:sp>
      <p:sp>
        <p:nvSpPr>
          <p:cNvPr id="49" name="Text Box 10">
            <a:extLst>
              <a:ext uri="{FF2B5EF4-FFF2-40B4-BE49-F238E27FC236}">
                <a16:creationId xmlns:a16="http://schemas.microsoft.com/office/drawing/2014/main" id="{998794D2-7773-4775-911B-168842B20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123564" y="1115032"/>
            <a:ext cx="8915400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hãy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giải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thích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hỏi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ở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phần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mở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bài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Tại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sao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nặng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lại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thì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Biết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rằng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không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một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khối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đặc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mà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nhiều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khoảng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rỗng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ED0F1D7-E129-49C6-946F-40A09542509E}"/>
              </a:ext>
            </a:extLst>
          </p:cNvPr>
          <p:cNvSpPr/>
          <p:nvPr/>
        </p:nvSpPr>
        <p:spPr>
          <a:xfrm>
            <a:off x="-10212057" y="141329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C7</a:t>
            </a:r>
          </a:p>
        </p:txBody>
      </p:sp>
    </p:spTree>
    <p:extLst>
      <p:ext uri="{BB962C8B-B14F-4D97-AF65-F5344CB8AC3E}">
        <p14:creationId xmlns:p14="http://schemas.microsoft.com/office/powerpoint/2010/main" val="284786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6C54D23-3A4C-4B35-84ED-C80383C55E0C}"/>
              </a:ext>
            </a:extLst>
          </p:cNvPr>
          <p:cNvSpPr/>
          <p:nvPr/>
        </p:nvSpPr>
        <p:spPr>
          <a:xfrm rot="1449648">
            <a:off x="2199095" y="-118954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49BA9-AFD6-45BB-AE38-617A38AC087B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8ECCC2-881B-4439-8AAB-D62BF0197E39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4136-9091-48DD-9444-3AD5F5B5ABDF}"/>
              </a:ext>
            </a:extLst>
          </p:cNvPr>
          <p:cNvSpPr txBox="1"/>
          <p:nvPr/>
        </p:nvSpPr>
        <p:spPr>
          <a:xfrm>
            <a:off x="4178011" y="336213"/>
            <a:ext cx="38359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06551-4B46-4B55-B051-C9D0CCF70FA3}"/>
              </a:ext>
            </a:extLst>
          </p:cNvPr>
          <p:cNvSpPr/>
          <p:nvPr/>
        </p:nvSpPr>
        <p:spPr>
          <a:xfrm rot="4737093">
            <a:off x="-202466" y="-2747722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3C47B9-BF70-467C-919E-31485F4FAC84}"/>
              </a:ext>
            </a:extLst>
          </p:cNvPr>
          <p:cNvSpPr/>
          <p:nvPr/>
        </p:nvSpPr>
        <p:spPr>
          <a:xfrm rot="16862907" flipH="1">
            <a:off x="9072499" y="-2747720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D7979-2DE1-4F33-B3B0-40C82A791C06}"/>
              </a:ext>
            </a:extLst>
          </p:cNvPr>
          <p:cNvSpPr txBox="1"/>
          <p:nvPr/>
        </p:nvSpPr>
        <p:spPr>
          <a:xfrm>
            <a:off x="12483852" y="1977273"/>
            <a:ext cx="483060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Biết P 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(trong đó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là trọng lượng riêng của chất làm vật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,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 V là thể tích của vật)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và F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A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(trong đó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là trọng lượng riêng của chất lỏng),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vi-VN" sz="2200" b="0" i="0" dirty="0">
                <a:solidFill>
                  <a:srgbClr val="000000"/>
                </a:solidFill>
                <a:effectLst/>
              </a:rPr>
              <a:t>chứng minh rằng nếu vật là một khối đặc nhúng ngập vào trong chất lỏng thì:</a:t>
            </a:r>
            <a:endParaRPr lang="en-US" sz="2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300FB1-ECCA-4577-BD15-F9CE82E79204}"/>
              </a:ext>
            </a:extLst>
          </p:cNvPr>
          <p:cNvSpPr txBox="1"/>
          <p:nvPr/>
        </p:nvSpPr>
        <p:spPr>
          <a:xfrm>
            <a:off x="17683828" y="1745351"/>
            <a:ext cx="6355140" cy="44627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-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So sánh trọng lượng của vật và lực đẩy Ác-si-mét do chất lỏng tác dụng lên vật:</a:t>
            </a:r>
          </a:p>
          <a:p>
            <a:pPr algn="just">
              <a:spcAft>
                <a:spcPts val="300"/>
              </a:spcAft>
            </a:pP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= d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v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.V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và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F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1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.V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(vì vật là khối đặc ngập trong chất lỏng nên 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khi đo thể tích chất lỏng chiếm chỗ bằng thể tích của vật luôn).</a:t>
            </a:r>
          </a:p>
          <a:p>
            <a:pPr marL="342900" indent="-342900" algn="just">
              <a:spcAft>
                <a:spcPts val="300"/>
              </a:spcAft>
              <a:buFontTx/>
              <a:buChar char="-"/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Vật sẽ chìm xuống nếu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&gt; F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 </a:t>
            </a:r>
            <a:endParaRPr lang="en-US" sz="22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                             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&gt;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&gt;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endParaRPr lang="vi-VN" sz="2200" b="0" i="0" dirty="0">
              <a:solidFill>
                <a:srgbClr val="000000"/>
              </a:solidFill>
              <a:effectLst/>
            </a:endParaRPr>
          </a:p>
          <a:p>
            <a:pPr marL="342900" indent="-342900" algn="just">
              <a:spcAft>
                <a:spcPts val="300"/>
              </a:spcAft>
              <a:buFontTx/>
              <a:buChar char="-"/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Vật sẽ lơ lửng trong chất lỏng nếu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= F</a:t>
            </a:r>
            <a:r>
              <a:rPr lang="vi-VN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 </a:t>
            </a:r>
            <a:endParaRPr lang="en-US" sz="22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                             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=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endParaRPr lang="vi-VN" sz="2200" b="0" i="0" dirty="0">
              <a:solidFill>
                <a:srgbClr val="000000"/>
              </a:solidFill>
              <a:effectLst/>
            </a:endParaRPr>
          </a:p>
          <a:p>
            <a:pPr marL="342900" indent="-342900" algn="just">
              <a:spcAft>
                <a:spcPts val="300"/>
              </a:spcAft>
              <a:buFontTx/>
              <a:buChar char="-"/>
            </a:pPr>
            <a:r>
              <a:rPr lang="vi-VN" sz="2200" b="0" i="0" dirty="0">
                <a:solidFill>
                  <a:srgbClr val="000000"/>
                </a:solidFill>
                <a:effectLst/>
              </a:rPr>
              <a:t>Vật sẽ nổi lên mặt chất lỏng nếu 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P &lt; F</a:t>
            </a:r>
            <a:r>
              <a:rPr lang="en-US" sz="2200" b="0" i="0" baseline="-25000" dirty="0">
                <a:solidFill>
                  <a:schemeClr val="accent6">
                    <a:lumMod val="50000"/>
                  </a:schemeClr>
                </a:solidFill>
                <a:effectLst/>
              </a:rPr>
              <a:t>A</a:t>
            </a:r>
            <a:r>
              <a:rPr lang="vi-VN" sz="2200" b="0" i="0" dirty="0"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endParaRPr lang="en-US" sz="2200" b="0" i="0" dirty="0"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>
              <a:spcAft>
                <a:spcPts val="300"/>
              </a:spcAf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                              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&lt;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.V ⇔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v</a:t>
            </a:r>
            <a:r>
              <a:rPr lang="vi-VN" sz="2200" b="0" i="0" dirty="0">
                <a:solidFill>
                  <a:srgbClr val="000000"/>
                </a:solidFill>
                <a:effectLst/>
              </a:rPr>
              <a:t> &lt; d</a:t>
            </a:r>
            <a:r>
              <a:rPr lang="vi-VN" sz="2200" b="0" i="0" baseline="-25000" dirty="0">
                <a:solidFill>
                  <a:srgbClr val="000000"/>
                </a:solidFill>
                <a:effectLst/>
              </a:rPr>
              <a:t>1</a:t>
            </a:r>
            <a:endParaRPr lang="vi-VN" sz="2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FC4951-FAFD-40B0-BF8E-054122664F28}"/>
              </a:ext>
            </a:extLst>
          </p:cNvPr>
          <p:cNvSpPr txBox="1"/>
          <p:nvPr/>
        </p:nvSpPr>
        <p:spPr>
          <a:xfrm>
            <a:off x="12349828" y="4476649"/>
            <a:ext cx="55403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/>
              <a:t>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chìm</a:t>
            </a:r>
            <a:r>
              <a:rPr lang="en-US" altLang="en-US" sz="2200" dirty="0"/>
              <a:t> </a:t>
            </a:r>
            <a:r>
              <a:rPr lang="en-US" altLang="en-US" sz="2200" dirty="0" err="1"/>
              <a:t>xuống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                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&lt;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endParaRPr lang="en-US" altLang="en-US" sz="22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200" dirty="0"/>
              <a:t>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lơ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lửng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trong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chất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lỏng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=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endParaRPr lang="en-US" altLang="en-US" sz="2200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/>
              <a:t>- </a:t>
            </a:r>
            <a:r>
              <a:rPr lang="en-US" altLang="en-US" sz="2200" dirty="0" err="1"/>
              <a:t>Vật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sẽ</a:t>
            </a:r>
            <a:r>
              <a:rPr lang="en-US" altLang="en-US" sz="2200" dirty="0"/>
              <a:t> </a:t>
            </a:r>
            <a:r>
              <a:rPr lang="en-US" altLang="en-US" sz="2200" dirty="0" err="1"/>
              <a:t>nổi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lên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mặt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chất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lỏng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:     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en-US" sz="22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200" b="1" dirty="0">
                <a:solidFill>
                  <a:schemeClr val="accent6">
                    <a:lumMod val="50000"/>
                  </a:schemeClr>
                </a:solidFill>
              </a:rPr>
              <a:t>&gt;</a:t>
            </a:r>
            <a:r>
              <a:rPr lang="en-US" altLang="en-US" sz="2200" dirty="0">
                <a:solidFill>
                  <a:schemeClr val="accent6">
                    <a:lumMod val="50000"/>
                  </a:schemeClr>
                </a:solidFill>
              </a:rPr>
              <a:t> d</a:t>
            </a:r>
            <a:r>
              <a:rPr lang="en-US" altLang="en-US" sz="2200" i="1" baseline="-25000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US" altLang="en-US" sz="2200" dirty="0">
                <a:solidFill>
                  <a:srgbClr val="0000FF"/>
                </a:solidFill>
              </a:rPr>
              <a:t>                                           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134FFC71-9EA3-42C2-9DEF-0D0191D3E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108" y="1115032"/>
            <a:ext cx="8915400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hãy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giải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thích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hỏi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ở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phần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mở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bài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Tại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sao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nặng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lại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thì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Biết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rằng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không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một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khối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đặc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mà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nhiều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khoảng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rỗng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90FA86-701A-46DA-BD8D-EDFA9282D363}"/>
              </a:ext>
            </a:extLst>
          </p:cNvPr>
          <p:cNvSpPr/>
          <p:nvPr/>
        </p:nvSpPr>
        <p:spPr>
          <a:xfrm>
            <a:off x="1038615" y="141329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C7</a:t>
            </a:r>
          </a:p>
        </p:txBody>
      </p:sp>
      <p:sp>
        <p:nvSpPr>
          <p:cNvPr id="20" name="Text Box 40">
            <a:extLst>
              <a:ext uri="{FF2B5EF4-FFF2-40B4-BE49-F238E27FC236}">
                <a16:creationId xmlns:a16="http://schemas.microsoft.com/office/drawing/2014/main" id="{214810F9-19C7-411C-9D48-8A248653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41749"/>
            <a:ext cx="8229600" cy="2195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: 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nhiều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khoảng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rỗng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=&gt;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nhỏ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=&gt;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&gt;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6672310C-EEA0-4B59-BEFD-FB3632B20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98949" y="1234107"/>
            <a:ext cx="86106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một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hay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</a:p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Tại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biết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78000N/m</a:t>
            </a:r>
            <a:r>
              <a:rPr lang="en-US" alt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= 136000N/m</a:t>
            </a:r>
            <a:r>
              <a:rPr lang="en-US" alt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).</a:t>
            </a:r>
          </a:p>
        </p:txBody>
      </p:sp>
      <p:pic>
        <p:nvPicPr>
          <p:cNvPr id="22" name="Picture 21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6777480-DAC0-460F-8F75-A3DAF8CF9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6160" y="2290117"/>
            <a:ext cx="1358580" cy="1132564"/>
          </a:xfrm>
          <a:prstGeom prst="rect">
            <a:avLst/>
          </a:prstGeom>
        </p:spPr>
      </p:pic>
      <p:pic>
        <p:nvPicPr>
          <p:cNvPr id="23" name="Picture 2" descr="Thủy ngân và ảnh hưởng tới sức khỏe | Vinmec">
            <a:extLst>
              <a:ext uri="{FF2B5EF4-FFF2-40B4-BE49-F238E27FC236}">
                <a16:creationId xmlns:a16="http://schemas.microsoft.com/office/drawing/2014/main" id="{AEB9CBE5-D35B-4382-87B9-8596E3F1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9046" y="2313700"/>
            <a:ext cx="3804609" cy="2530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ED5BCAE5-2AE0-4D88-8908-2AAC60ECC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7732" y="3631304"/>
            <a:ext cx="1358580" cy="1132564"/>
          </a:xfrm>
          <a:prstGeom prst="rect">
            <a:avLst/>
          </a:prstGeom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A9ADD6FC-1386-424D-820F-63D070DC4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3747" y="3983674"/>
            <a:ext cx="1358580" cy="113256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75C86BA-8F40-4944-A303-C35264533F42}"/>
              </a:ext>
            </a:extLst>
          </p:cNvPr>
          <p:cNvSpPr/>
          <p:nvPr/>
        </p:nvSpPr>
        <p:spPr>
          <a:xfrm>
            <a:off x="-9521560" y="1111305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C8</a:t>
            </a:r>
          </a:p>
        </p:txBody>
      </p:sp>
    </p:spTree>
    <p:extLst>
      <p:ext uri="{BB962C8B-B14F-4D97-AF65-F5344CB8AC3E}">
        <p14:creationId xmlns:p14="http://schemas.microsoft.com/office/powerpoint/2010/main" val="2646465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C6B38DA7-498C-41F5-B0EE-3471D4BD8121}"/>
              </a:ext>
            </a:extLst>
          </p:cNvPr>
          <p:cNvGrpSpPr/>
          <p:nvPr/>
        </p:nvGrpSpPr>
        <p:grpSpPr>
          <a:xfrm rot="500785">
            <a:off x="10553832" y="-2480851"/>
            <a:ext cx="3156446" cy="1773330"/>
            <a:chOff x="7322204" y="1061862"/>
            <a:chExt cx="3156446" cy="1773330"/>
          </a:xfrm>
        </p:grpSpPr>
        <p:pic>
          <p:nvPicPr>
            <p:cNvPr id="53" name="Picture 52" descr="nuoc bien">
              <a:extLst>
                <a:ext uri="{FF2B5EF4-FFF2-40B4-BE49-F238E27FC236}">
                  <a16:creationId xmlns:a16="http://schemas.microsoft.com/office/drawing/2014/main" id="{ED05F1F5-61B8-4FAF-B8F1-F5E999F7E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204" y="1061862"/>
              <a:ext cx="3156446" cy="177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F44D345-9D3C-4701-AF54-F746EC8A1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1382713"/>
              <a:ext cx="609600" cy="6096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E5BC0FF-E51A-4C2D-B953-80E0DA6C6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8800" y="2043113"/>
              <a:ext cx="609600" cy="609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DBDD58C-79B5-4C10-8409-7CFB79960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600" y="2144713"/>
              <a:ext cx="533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M</a:t>
              </a:r>
              <a:endParaRPr lang="en-US" altLang="en-US" sz="2000" b="1" baseline="-44000" dirty="0">
                <a:solidFill>
                  <a:schemeClr val="accent6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EFCCBF-F95B-43FD-8556-70214169D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00" y="1489075"/>
              <a:ext cx="533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cs typeface="Arial" charset="0"/>
                </a:rPr>
                <a:t>N</a:t>
              </a:r>
              <a:endParaRPr lang="en-US" altLang="en-US" sz="2000" b="1" baseline="-44000" dirty="0">
                <a:cs typeface="Arial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6C54D23-3A4C-4B35-84ED-C80383C55E0C}"/>
              </a:ext>
            </a:extLst>
          </p:cNvPr>
          <p:cNvSpPr/>
          <p:nvPr/>
        </p:nvSpPr>
        <p:spPr>
          <a:xfrm rot="1449648">
            <a:off x="2199095" y="-118954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49BA9-AFD6-45BB-AE38-617A38AC087B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8ECCC2-881B-4439-8AAB-D62BF0197E39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4136-9091-48DD-9444-3AD5F5B5ABDF}"/>
              </a:ext>
            </a:extLst>
          </p:cNvPr>
          <p:cNvSpPr txBox="1"/>
          <p:nvPr/>
        </p:nvSpPr>
        <p:spPr>
          <a:xfrm>
            <a:off x="4178011" y="336213"/>
            <a:ext cx="38359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06551-4B46-4B55-B051-C9D0CCF70FA3}"/>
              </a:ext>
            </a:extLst>
          </p:cNvPr>
          <p:cNvSpPr/>
          <p:nvPr/>
        </p:nvSpPr>
        <p:spPr>
          <a:xfrm rot="4737093">
            <a:off x="-202466" y="-2747722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3C47B9-BF70-467C-919E-31485F4FAC84}"/>
              </a:ext>
            </a:extLst>
          </p:cNvPr>
          <p:cNvSpPr/>
          <p:nvPr/>
        </p:nvSpPr>
        <p:spPr>
          <a:xfrm rot="16862907" flipH="1">
            <a:off x="9072499" y="-2747720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134FFC71-9EA3-42C2-9DEF-0D0191D3E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1640" y="1115032"/>
            <a:ext cx="8915400" cy="17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hãy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giải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thích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hỏi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ở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phần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mở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bài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Tại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sao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nặng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lại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thì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Biết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rằng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không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phải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một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khối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đặc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mà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nhiều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khoảng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rỗng</a:t>
            </a:r>
            <a:r>
              <a:rPr lang="en-US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90FA86-701A-46DA-BD8D-EDFA9282D363}"/>
              </a:ext>
            </a:extLst>
          </p:cNvPr>
          <p:cNvSpPr/>
          <p:nvPr/>
        </p:nvSpPr>
        <p:spPr>
          <a:xfrm>
            <a:off x="12653147" y="141329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C7</a:t>
            </a:r>
          </a:p>
        </p:txBody>
      </p:sp>
      <p:sp>
        <p:nvSpPr>
          <p:cNvPr id="20" name="Text Box 40">
            <a:extLst>
              <a:ext uri="{FF2B5EF4-FFF2-40B4-BE49-F238E27FC236}">
                <a16:creationId xmlns:a16="http://schemas.microsoft.com/office/drawing/2014/main" id="{214810F9-19C7-411C-9D48-8A248653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5732" y="3341749"/>
            <a:ext cx="8229600" cy="21954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: </a:t>
            </a:r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nhiều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khoảng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rỗng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=&gt;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con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nhỏ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=&gt;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tàu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>
              <a:spcBef>
                <a:spcPts val="1000"/>
              </a:spcBef>
              <a:buFontTx/>
              <a:buChar char="-"/>
            </a:pP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&gt;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2E53D82B-993D-40E6-A242-DD3440AA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399" y="1234107"/>
            <a:ext cx="86106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một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hay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</a:p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Tại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biết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78000N/m</a:t>
            </a:r>
            <a:r>
              <a:rPr lang="en-US" alt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= 136000N/m</a:t>
            </a:r>
            <a:r>
              <a:rPr lang="en-US" alt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).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CA47DC2E-D0E4-4422-B312-0810C0B6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49" y="5126287"/>
            <a:ext cx="8109021" cy="1264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Aft>
                <a:spcPts val="500"/>
              </a:spcAft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nhỏ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thủy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3" name="Picture 2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8292FA85-5120-4490-A775-A9FF940D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32" y="2678599"/>
            <a:ext cx="1358580" cy="1132564"/>
          </a:xfrm>
          <a:prstGeom prst="rect">
            <a:avLst/>
          </a:prstGeom>
        </p:spPr>
      </p:pic>
      <p:pic>
        <p:nvPicPr>
          <p:cNvPr id="2050" name="Picture 2" descr="Thủy ngân và ảnh hưởng tới sức khỏe | Vinmec">
            <a:extLst>
              <a:ext uri="{FF2B5EF4-FFF2-40B4-BE49-F238E27FC236}">
                <a16:creationId xmlns:a16="http://schemas.microsoft.com/office/drawing/2014/main" id="{0C992AFC-F81C-4EF1-9758-4656D097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02" y="2313700"/>
            <a:ext cx="3804609" cy="2530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65174A0-6C0B-4C3C-B90D-E95622B5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98" y="3191502"/>
            <a:ext cx="1358580" cy="1132564"/>
          </a:xfrm>
          <a:prstGeom prst="rect">
            <a:avLst/>
          </a:prstGeom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5A35C547-A298-456A-AC07-4336B4752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3" y="3374032"/>
            <a:ext cx="1358580" cy="113256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AE77E49-36AD-4C40-8CA1-8C02D2A8E4ED}"/>
              </a:ext>
            </a:extLst>
          </p:cNvPr>
          <p:cNvSpPr/>
          <p:nvPr/>
        </p:nvSpPr>
        <p:spPr>
          <a:xfrm>
            <a:off x="1696788" y="1111305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C8</a:t>
            </a:r>
          </a:p>
        </p:txBody>
      </p:sp>
      <p:sp>
        <p:nvSpPr>
          <p:cNvPr id="40" name="Text Box 31">
            <a:extLst>
              <a:ext uri="{FF2B5EF4-FFF2-40B4-BE49-F238E27FC236}">
                <a16:creationId xmlns:a16="http://schemas.microsoft.com/office/drawing/2014/main" id="{F667B810-2B53-4D70-96AC-69373A20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254" y="4268798"/>
            <a:ext cx="130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+mn-lt"/>
                <a:cs typeface="Arial" charset="0"/>
              </a:rPr>
              <a:t>P</a:t>
            </a:r>
            <a:r>
              <a:rPr lang="en-US" altLang="en-US" sz="2400" baseline="-25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69E9E9C4-AFE6-4B3C-A20B-5B0E5B58A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99298" y="5780101"/>
            <a:ext cx="9048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+mn-lt"/>
                <a:cs typeface="Arial" charset="0"/>
              </a:rPr>
              <a:t>  P</a:t>
            </a:r>
            <a:r>
              <a:rPr lang="en-US" altLang="en-US" sz="2400" baseline="-25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AE5E2D1D-9087-47B3-B471-6ADDD4AA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254" y="5805501"/>
            <a:ext cx="13081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+mn-lt"/>
                <a:cs typeface="Arial" charset="0"/>
              </a:rPr>
              <a:t>P</a:t>
            </a:r>
            <a:r>
              <a:rPr lang="en-US" altLang="en-US" sz="2400" baseline="-25000">
                <a:latin typeface="+mn-lt"/>
                <a:cs typeface="Arial" charset="0"/>
              </a:rPr>
              <a:t>N</a:t>
            </a:r>
          </a:p>
        </p:txBody>
      </p:sp>
      <p:sp>
        <p:nvSpPr>
          <p:cNvPr id="43" name="Text Box 35">
            <a:extLst>
              <a:ext uri="{FF2B5EF4-FFF2-40B4-BE49-F238E27FC236}">
                <a16:creationId xmlns:a16="http://schemas.microsoft.com/office/drawing/2014/main" id="{E4029E8B-406D-4C27-BB47-B70E10FA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52254" y="5059374"/>
            <a:ext cx="13081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+mn-lt"/>
                <a:cs typeface="Arial" charset="0"/>
              </a:rPr>
              <a:t>P</a:t>
            </a:r>
            <a:r>
              <a:rPr lang="en-US" altLang="en-US" sz="2400" baseline="-25000">
                <a:latin typeface="+mn-lt"/>
                <a:cs typeface="Arial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4E2E64-AD13-4730-8E3F-674814074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07236" y="3448059"/>
            <a:ext cx="9207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2000" baseline="-44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A98A1C0-1186-49E2-AAF9-2DEB3F519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2254" y="3448059"/>
            <a:ext cx="919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2000" baseline="-44000" dirty="0">
                <a:latin typeface="+mn-lt"/>
                <a:cs typeface="Arial" charset="0"/>
              </a:rPr>
              <a:t>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2BB63F-050F-4CD9-A501-30B335E24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06442" y="4240223"/>
            <a:ext cx="919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2000" baseline="-44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A2E33B4-3FEB-45BB-8006-9E1500631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06442" y="5029212"/>
            <a:ext cx="919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1600" baseline="-36000" dirty="0">
                <a:latin typeface="+mn-lt"/>
                <a:cs typeface="Arial" charset="0"/>
              </a:rPr>
              <a:t>N</a:t>
            </a:r>
          </a:p>
        </p:txBody>
      </p:sp>
      <p:sp>
        <p:nvSpPr>
          <p:cNvPr id="51" name="Text Box 49">
            <a:extLst>
              <a:ext uri="{FF2B5EF4-FFF2-40B4-BE49-F238E27FC236}">
                <a16:creationId xmlns:a16="http://schemas.microsoft.com/office/drawing/2014/main" id="{818A01CF-09A6-43AC-9111-50F1FFCD0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232031" y="1328004"/>
            <a:ext cx="694808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800"/>
              </a:spcBef>
              <a:spcAft>
                <a:spcPts val="0"/>
              </a:spcAft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Hai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N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cùng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nhúng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ngập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xuống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N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lơ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lửng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chất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lỏng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Gọi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P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AM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M, P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 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N.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Hãy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chọn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dấu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, &lt;, &gt;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thích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hợp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cho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chỗ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trống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r>
              <a:rPr lang="en-US" alt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n-US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F224E3-34F4-40D2-A05B-4290A3CF19C9}"/>
              </a:ext>
            </a:extLst>
          </p:cNvPr>
          <p:cNvSpPr/>
          <p:nvPr/>
        </p:nvSpPr>
        <p:spPr>
          <a:xfrm>
            <a:off x="-8333717" y="155119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73FBA54-DB19-489C-8644-65D44EFA6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54699" y="4222760"/>
            <a:ext cx="654050" cy="62547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E44B2B-5D10-44A8-8C24-4ABF9F6E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54699" y="5778513"/>
            <a:ext cx="654050" cy="53022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2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01BFA8F-4E7B-42B8-9C2D-13138DFE5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8349" y="3363921"/>
            <a:ext cx="628650" cy="60801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CC84076-1FF9-46B3-A9D0-F66E45F4D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54699" y="5000637"/>
            <a:ext cx="654050" cy="57785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69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1FFBCF-BED9-46E5-95FE-C8C83D672BAE}"/>
              </a:ext>
            </a:extLst>
          </p:cNvPr>
          <p:cNvGrpSpPr/>
          <p:nvPr/>
        </p:nvGrpSpPr>
        <p:grpSpPr>
          <a:xfrm>
            <a:off x="8388689" y="1182603"/>
            <a:ext cx="3156446" cy="1773330"/>
            <a:chOff x="7322204" y="1061862"/>
            <a:chExt cx="3156446" cy="1773330"/>
          </a:xfrm>
        </p:grpSpPr>
        <p:pic>
          <p:nvPicPr>
            <p:cNvPr id="62" name="Picture 61" descr="nuoc bien">
              <a:extLst>
                <a:ext uri="{FF2B5EF4-FFF2-40B4-BE49-F238E27FC236}">
                  <a16:creationId xmlns:a16="http://schemas.microsoft.com/office/drawing/2014/main" id="{E0574263-C537-4344-AF12-E687A40790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2204" y="1061862"/>
              <a:ext cx="3156446" cy="177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1AF9F43-6B93-4A4B-BAEC-8026DAF0D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1382713"/>
              <a:ext cx="609600" cy="609600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B80DD6E-EE9F-4AB2-A5C3-C952FA4D3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8800" y="2043113"/>
              <a:ext cx="609600" cy="609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8BA6262-8B5A-4EB9-A826-2F283FD2B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600" y="2144713"/>
              <a:ext cx="533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solidFill>
                    <a:schemeClr val="accent6">
                      <a:lumMod val="50000"/>
                    </a:schemeClr>
                  </a:solidFill>
                  <a:cs typeface="Arial" charset="0"/>
                </a:rPr>
                <a:t>M</a:t>
              </a:r>
              <a:endParaRPr lang="en-US" altLang="en-US" sz="2000" b="1" baseline="-44000" dirty="0">
                <a:solidFill>
                  <a:schemeClr val="accent6">
                    <a:lumMod val="50000"/>
                  </a:schemeClr>
                </a:solidFill>
                <a:cs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9C53AC2-906F-4BC0-9818-36CADF0C6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0500" y="1489075"/>
              <a:ext cx="533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cs typeface="Arial" charset="0"/>
                </a:rPr>
                <a:t>N</a:t>
              </a:r>
              <a:endParaRPr lang="en-US" altLang="en-US" sz="2000" b="1" baseline="-44000" dirty="0">
                <a:cs typeface="Arial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6C54D23-3A4C-4B35-84ED-C80383C55E0C}"/>
              </a:ext>
            </a:extLst>
          </p:cNvPr>
          <p:cNvSpPr/>
          <p:nvPr/>
        </p:nvSpPr>
        <p:spPr>
          <a:xfrm rot="1449648">
            <a:off x="2199095" y="-118954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49BA9-AFD6-45BB-AE38-617A38AC087B}"/>
              </a:ext>
            </a:extLst>
          </p:cNvPr>
          <p:cNvSpPr/>
          <p:nvPr/>
        </p:nvSpPr>
        <p:spPr>
          <a:xfrm flipH="1">
            <a:off x="13487400" y="-2928603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8ECCC2-881B-4439-8AAB-D62BF0197E39}"/>
              </a:ext>
            </a:extLst>
          </p:cNvPr>
          <p:cNvSpPr/>
          <p:nvPr/>
        </p:nvSpPr>
        <p:spPr>
          <a:xfrm>
            <a:off x="-4572000" y="-2928603"/>
            <a:ext cx="3321968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C4136-9091-48DD-9444-3AD5F5B5ABDF}"/>
              </a:ext>
            </a:extLst>
          </p:cNvPr>
          <p:cNvSpPr txBox="1"/>
          <p:nvPr/>
        </p:nvSpPr>
        <p:spPr>
          <a:xfrm>
            <a:off x="4178011" y="336213"/>
            <a:ext cx="383598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06551-4B46-4B55-B051-C9D0CCF70FA3}"/>
              </a:ext>
            </a:extLst>
          </p:cNvPr>
          <p:cNvSpPr/>
          <p:nvPr/>
        </p:nvSpPr>
        <p:spPr>
          <a:xfrm rot="4737093">
            <a:off x="-202466" y="-2747722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3C47B9-BF70-467C-919E-31485F4FAC84}"/>
              </a:ext>
            </a:extLst>
          </p:cNvPr>
          <p:cNvSpPr/>
          <p:nvPr/>
        </p:nvSpPr>
        <p:spPr>
          <a:xfrm rot="16862907" flipH="1">
            <a:off x="9072499" y="-2747720"/>
            <a:ext cx="3321968" cy="40339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2E53D82B-993D-40E6-A242-DD3440AAC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2200" y="1234107"/>
            <a:ext cx="86106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Thả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một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hay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</a:t>
            </a:r>
          </a:p>
          <a:p>
            <a:pPr algn="just"/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Tại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sao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 (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cho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biết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78000N/m</a:t>
            </a:r>
            <a:r>
              <a:rPr lang="en-US" alt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,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baseline="-2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= 136000N/m</a:t>
            </a:r>
            <a:r>
              <a:rPr lang="en-US" altLang="en-US" sz="24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).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CA47DC2E-D0E4-4422-B312-0810C0B6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1650" y="5126287"/>
            <a:ext cx="8109021" cy="1264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>
              <a:spcAft>
                <a:spcPts val="500"/>
              </a:spcAft>
            </a:pP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: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>
              <a:spcAft>
                <a:spcPts val="500"/>
              </a:spcAft>
            </a:pP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Hòn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bằng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nổi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mặt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thuỷ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vì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bi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thép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nhỏ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hơn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riêng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của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thủy</a:t>
            </a:r>
            <a:r>
              <a:rPr lang="en-US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ngân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3" name="Picture 2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8292FA85-5120-4490-A775-A9FF940D4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33" y="2678599"/>
            <a:ext cx="1358580" cy="1132564"/>
          </a:xfrm>
          <a:prstGeom prst="rect">
            <a:avLst/>
          </a:prstGeom>
        </p:spPr>
      </p:pic>
      <p:pic>
        <p:nvPicPr>
          <p:cNvPr id="2050" name="Picture 2" descr="Thủy ngân và ảnh hưởng tới sức khỏe | Vinmec">
            <a:extLst>
              <a:ext uri="{FF2B5EF4-FFF2-40B4-BE49-F238E27FC236}">
                <a16:creationId xmlns:a16="http://schemas.microsoft.com/office/drawing/2014/main" id="{0C992AFC-F81C-4EF1-9758-4656D097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103" y="2313700"/>
            <a:ext cx="3804609" cy="2530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65174A0-6C0B-4C3C-B90D-E95622B54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899" y="3191502"/>
            <a:ext cx="1358580" cy="1132564"/>
          </a:xfrm>
          <a:prstGeom prst="rect">
            <a:avLst/>
          </a:prstGeom>
        </p:spPr>
      </p:pic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5A35C547-A298-456A-AC07-4336B4752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14" y="3374032"/>
            <a:ext cx="1358580" cy="113256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AE77E49-36AD-4C40-8CA1-8C02D2A8E4ED}"/>
              </a:ext>
            </a:extLst>
          </p:cNvPr>
          <p:cNvSpPr/>
          <p:nvPr/>
        </p:nvSpPr>
        <p:spPr>
          <a:xfrm>
            <a:off x="12669589" y="1111305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C8</a:t>
            </a:r>
          </a:p>
        </p:txBody>
      </p:sp>
      <p:sp>
        <p:nvSpPr>
          <p:cNvPr id="44" name="Text Box 31">
            <a:extLst>
              <a:ext uri="{FF2B5EF4-FFF2-40B4-BE49-F238E27FC236}">
                <a16:creationId xmlns:a16="http://schemas.microsoft.com/office/drawing/2014/main" id="{164097E0-978B-4488-80B9-93581AF0C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937" y="4268798"/>
            <a:ext cx="1308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+mn-lt"/>
                <a:cs typeface="Arial" charset="0"/>
              </a:rPr>
              <a:t>P</a:t>
            </a:r>
            <a:r>
              <a:rPr lang="en-US" altLang="en-US" sz="2400" baseline="-25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856AFA-8496-4567-9C25-8B26C96BE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88" y="4222760"/>
            <a:ext cx="654050" cy="62547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accent6">
                    <a:lumMod val="50000"/>
                  </a:schemeClr>
                </a:solidFill>
                <a:latin typeface="+mn-lt"/>
                <a:cs typeface="Arial" charset="0"/>
              </a:rPr>
              <a:t>&lt;</a:t>
            </a:r>
          </a:p>
        </p:txBody>
      </p:sp>
      <p:sp>
        <p:nvSpPr>
          <p:cNvPr id="46" name="Text Box 38">
            <a:extLst>
              <a:ext uri="{FF2B5EF4-FFF2-40B4-BE49-F238E27FC236}">
                <a16:creationId xmlns:a16="http://schemas.microsoft.com/office/drawing/2014/main" id="{E2E96A93-FFAC-42E2-8F73-D05218AC2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893" y="5780101"/>
            <a:ext cx="904875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+mn-lt"/>
                <a:cs typeface="Arial" charset="0"/>
              </a:rPr>
              <a:t>  P</a:t>
            </a:r>
            <a:r>
              <a:rPr lang="en-US" altLang="en-US" sz="2400" baseline="-25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47" name="Text Box 39">
            <a:extLst>
              <a:ext uri="{FF2B5EF4-FFF2-40B4-BE49-F238E27FC236}">
                <a16:creationId xmlns:a16="http://schemas.microsoft.com/office/drawing/2014/main" id="{199A5685-4C82-47DC-B89E-56E0936DE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937" y="5805501"/>
            <a:ext cx="13081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+mn-lt"/>
                <a:cs typeface="Arial" charset="0"/>
              </a:rPr>
              <a:t>P</a:t>
            </a:r>
            <a:r>
              <a:rPr lang="en-US" altLang="en-US" sz="2400" baseline="-25000">
                <a:latin typeface="+mn-lt"/>
                <a:cs typeface="Arial" charset="0"/>
              </a:rPr>
              <a:t>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B06A96-A3B6-4BB5-9866-85451CD8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88" y="5778513"/>
            <a:ext cx="654050" cy="53022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charset="0"/>
              </a:rPr>
              <a:t>&gt;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5A7966-4B33-48BF-99AD-A95CE2CBF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538" y="3363921"/>
            <a:ext cx="628650" cy="60801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charset="0"/>
              </a:rPr>
              <a:t>=</a:t>
            </a:r>
          </a:p>
        </p:txBody>
      </p:sp>
      <p:sp>
        <p:nvSpPr>
          <p:cNvPr id="50" name="Text Box 35">
            <a:extLst>
              <a:ext uri="{FF2B5EF4-FFF2-40B4-BE49-F238E27FC236}">
                <a16:creationId xmlns:a16="http://schemas.microsoft.com/office/drawing/2014/main" id="{12D0B160-D318-43FD-BC18-0FC443BBD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937" y="5059374"/>
            <a:ext cx="13081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+mn-lt"/>
                <a:cs typeface="Arial" charset="0"/>
              </a:rPr>
              <a:t>P</a:t>
            </a:r>
            <a:r>
              <a:rPr lang="en-US" altLang="en-US" sz="2400" baseline="-25000">
                <a:latin typeface="+mn-lt"/>
                <a:cs typeface="Arial" charset="0"/>
              </a:rPr>
              <a:t>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08A25CA-3C54-498D-BE1A-763305926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188" y="5000637"/>
            <a:ext cx="654050" cy="57785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chemeClr val="accent6">
                    <a:lumMod val="50000"/>
                  </a:schemeClr>
                </a:solidFill>
                <a:latin typeface="+mn-lt"/>
                <a:cs typeface="Arial" charset="0"/>
              </a:rPr>
              <a:t>=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8AFEAAF-D251-4FD4-B596-F22C4C242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955" y="3448059"/>
            <a:ext cx="9207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2000" baseline="-44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46D4687-0597-40EB-9FF0-31D5341A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937" y="3448059"/>
            <a:ext cx="919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2000" baseline="-44000" dirty="0">
                <a:latin typeface="+mn-lt"/>
                <a:cs typeface="Arial" charset="0"/>
              </a:rPr>
              <a:t>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9722F6D-DA72-442C-BA2D-628B13F84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749" y="4240223"/>
            <a:ext cx="919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2000" baseline="-44000" dirty="0">
                <a:latin typeface="+mn-lt"/>
                <a:cs typeface="Arial" charset="0"/>
              </a:rPr>
              <a:t>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4C7C344-C88E-4E6A-9ED6-2230FCE88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749" y="5029212"/>
            <a:ext cx="919163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+mn-lt"/>
                <a:cs typeface="Arial" charset="0"/>
              </a:rPr>
              <a:t>F</a:t>
            </a:r>
            <a:r>
              <a:rPr lang="en-US" altLang="en-US" sz="3200" baseline="-25000" dirty="0">
                <a:latin typeface="+mn-lt"/>
                <a:cs typeface="Arial" charset="0"/>
              </a:rPr>
              <a:t>A</a:t>
            </a:r>
            <a:r>
              <a:rPr lang="en-US" altLang="en-US" sz="1600" baseline="-36000" dirty="0">
                <a:latin typeface="+mn-lt"/>
                <a:cs typeface="Arial" charset="0"/>
              </a:rPr>
              <a:t>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229934-50CF-47D2-AC78-F037611B05B0}"/>
              </a:ext>
            </a:extLst>
          </p:cNvPr>
          <p:cNvGrpSpPr/>
          <p:nvPr/>
        </p:nvGrpSpPr>
        <p:grpSpPr>
          <a:xfrm>
            <a:off x="6268408" y="3202494"/>
            <a:ext cx="4427538" cy="3189962"/>
            <a:chOff x="6268408" y="3202494"/>
            <a:chExt cx="4427538" cy="3189962"/>
          </a:xfrm>
        </p:grpSpPr>
        <p:sp>
          <p:nvSpPr>
            <p:cNvPr id="27" name="Text Box 91">
              <a:extLst>
                <a:ext uri="{FF2B5EF4-FFF2-40B4-BE49-F238E27FC236}">
                  <a16:creationId xmlns:a16="http://schemas.microsoft.com/office/drawing/2014/main" id="{9BCAD0C4-203F-410D-B86C-DAE74BE929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8408" y="3202494"/>
              <a:ext cx="4427538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+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Vì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V</a:t>
              </a:r>
              <a:r>
                <a:rPr lang="en-US" altLang="en-US" sz="220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= V</a:t>
              </a:r>
              <a:r>
                <a:rPr lang="en-US" altLang="en-US" sz="220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hai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vật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M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và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N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đều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được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nhúng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ngập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trong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nước</a:t>
              </a:r>
              <a:r>
                <a:rPr lang="en-US" altLang="en-US" sz="2200" u="sng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altLang="en-US" sz="2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  <a:sym typeface="Symbol" pitchFamily="18" charset="2"/>
                </a:rPr>
                <a:t>  </a:t>
              </a:r>
            </a:p>
          </p:txBody>
        </p:sp>
        <p:sp>
          <p:nvSpPr>
            <p:cNvPr id="28" name="Text Box 92">
              <a:extLst>
                <a:ext uri="{FF2B5EF4-FFF2-40B4-BE49-F238E27FC236}">
                  <a16:creationId xmlns:a16="http://schemas.microsoft.com/office/drawing/2014/main" id="{F44C3BA7-375D-4805-B026-EB6EEEAC4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8408" y="4310569"/>
              <a:ext cx="399573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+ </a:t>
              </a: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Vật M chìm xuống đáy bình</a:t>
              </a:r>
            </a:p>
          </p:txBody>
        </p:sp>
        <p:sp>
          <p:nvSpPr>
            <p:cNvPr id="29" name="Text Box 94">
              <a:extLst>
                <a:ext uri="{FF2B5EF4-FFF2-40B4-BE49-F238E27FC236}">
                  <a16:creationId xmlns:a16="http://schemas.microsoft.com/office/drawing/2014/main" id="{180AD70F-1FC0-4671-9F7D-08A6027CE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8408" y="5123369"/>
              <a:ext cx="439261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+ </a:t>
              </a: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Vật N lơ lửng trong chất lỏng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C41F447-76BE-449D-A117-6A5522E156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68408" y="3891464"/>
              <a:ext cx="3097213" cy="431993"/>
              <a:chOff x="5057" y="2750"/>
              <a:chExt cx="1951" cy="15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5761B6B-B468-4F5A-B0EF-1D863537D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750"/>
                <a:ext cx="104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=&gt; F</a:t>
                </a:r>
                <a:r>
                  <a:rPr lang="en-US" altLang="en-US" sz="2200" baseline="-25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A</a:t>
                </a:r>
                <a:r>
                  <a:rPr lang="en-US" altLang="en-US" sz="2200" baseline="-44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M  </a:t>
                </a:r>
                <a:r>
                  <a:rPr lang="en-US" alt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=</a:t>
                </a:r>
                <a:r>
                  <a:rPr lang="en-US" altLang="en-US" sz="2200" baseline="-44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  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97C58BE-9F52-402A-AFCD-A8EA62FA5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3" y="2750"/>
                <a:ext cx="1105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en-US" sz="2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F</a:t>
                </a:r>
                <a:r>
                  <a:rPr lang="en-US" altLang="en-US" sz="2200" baseline="-25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A</a:t>
                </a:r>
                <a:r>
                  <a:rPr lang="en-US" altLang="en-US" sz="2200" baseline="-4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N             </a:t>
                </a:r>
                <a:r>
                  <a:rPr lang="en-US" altLang="en-US" sz="2200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charset="0"/>
                  </a:rPr>
                  <a:t>(1)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F2EB90-940E-461D-AF5D-DA4CD1985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68408" y="5542474"/>
              <a:ext cx="3097213" cy="431723"/>
              <a:chOff x="5057" y="2750"/>
              <a:chExt cx="1951" cy="223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4A81F91-6DCC-4798-B4DA-2E4019EC1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750"/>
                <a:ext cx="1043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=&gt; F</a:t>
                </a:r>
                <a:r>
                  <a:rPr lang="en-US" altLang="en-US" sz="2200" baseline="-25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A</a:t>
                </a:r>
                <a:r>
                  <a:rPr lang="en-US" altLang="en-US" sz="2200" baseline="-44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N   </a:t>
                </a:r>
                <a:r>
                  <a:rPr lang="en-US" alt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=</a:t>
                </a:r>
                <a:r>
                  <a:rPr lang="en-US" altLang="en-US" sz="2200" baseline="-44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  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61EF8BC-4806-445E-B30E-4F2F830FC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3" y="2750"/>
                <a:ext cx="1105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en-US" sz="2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P</a:t>
                </a:r>
                <a:r>
                  <a:rPr lang="en-US" altLang="en-US" sz="2200" baseline="-25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N</a:t>
                </a:r>
                <a:r>
                  <a:rPr lang="en-US" altLang="en-US" sz="2200" baseline="-4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            </a:t>
                </a:r>
                <a:r>
                  <a:rPr lang="en-US" altLang="en-US" sz="2200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charset="0"/>
                  </a:rPr>
                  <a:t>(3)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C6AA465-9BED-49C4-B19D-888485992A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68408" y="4729645"/>
              <a:ext cx="3097213" cy="432424"/>
              <a:chOff x="5057" y="2750"/>
              <a:chExt cx="1951" cy="67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222A69E-DE16-44D1-9505-58C63F6B8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7" y="2750"/>
                <a:ext cx="1043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=&gt; F</a:t>
                </a:r>
                <a:r>
                  <a:rPr lang="en-US" altLang="en-US" sz="2200" baseline="-25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A</a:t>
                </a:r>
                <a:r>
                  <a:rPr lang="en-US" altLang="en-US" sz="2200" baseline="-440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M     </a:t>
                </a:r>
                <a:r>
                  <a:rPr lang="en-US" altLang="en-US" sz="2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&lt;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8572797-3216-40BF-81F5-287159455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3" y="2750"/>
                <a:ext cx="1105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en-US" sz="2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P</a:t>
                </a:r>
                <a:r>
                  <a:rPr lang="en-US" altLang="en-US" sz="2200" baseline="-25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M</a:t>
                </a:r>
                <a:r>
                  <a:rPr lang="en-US" altLang="en-US" sz="2200" baseline="-4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cs typeface="Arial" charset="0"/>
                  </a:rPr>
                  <a:t>            </a:t>
                </a:r>
                <a:r>
                  <a:rPr lang="en-US" altLang="en-US" sz="2200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charset="0"/>
                  </a:rPr>
                  <a:t>(2)</a:t>
                </a:r>
              </a:p>
            </p:txBody>
          </p:sp>
        </p:grpSp>
        <p:sp>
          <p:nvSpPr>
            <p:cNvPr id="33" name="Text Box 31">
              <a:extLst>
                <a:ext uri="{FF2B5EF4-FFF2-40B4-BE49-F238E27FC236}">
                  <a16:creationId xmlns:a16="http://schemas.microsoft.com/office/drawing/2014/main" id="{ABADC065-5C62-4BBC-AC72-6614C3394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5808" y="5961569"/>
              <a:ext cx="187166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=&gt; P</a:t>
              </a:r>
              <a:r>
                <a:rPr lang="en-US" altLang="en-US" sz="220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M  </a:t>
              </a: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&gt;</a:t>
              </a:r>
              <a:r>
                <a:rPr lang="en-US" altLang="en-US" sz="220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  </a:t>
              </a:r>
              <a:r>
                <a:rPr lang="en-US" altLang="en-US" sz="2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P</a:t>
              </a:r>
              <a:r>
                <a:rPr lang="en-US" altLang="en-US" sz="2200" baseline="-250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charset="0"/>
                </a:rPr>
                <a:t>N</a:t>
              </a:r>
            </a:p>
          </p:txBody>
        </p: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id="{9CD0C5BA-5CC0-416F-9E2A-6CF3F3ED5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808" y="5945694"/>
              <a:ext cx="18288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200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Từ</a:t>
              </a:r>
              <a:r>
                <a:rPr lang="en-US" altLang="en-US" sz="2200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(1), (2), (3) </a:t>
              </a:r>
            </a:p>
          </p:txBody>
        </p:sp>
      </p:grpSp>
      <p:sp>
        <p:nvSpPr>
          <p:cNvPr id="38" name="Text Box 49">
            <a:extLst>
              <a:ext uri="{FF2B5EF4-FFF2-40B4-BE49-F238E27FC236}">
                <a16:creationId xmlns:a16="http://schemas.microsoft.com/office/drawing/2014/main" id="{862268E8-1347-4BCA-B3A8-B0BF322D5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993" y="1328004"/>
            <a:ext cx="694808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800"/>
              </a:spcBef>
              <a:spcAft>
                <a:spcPts val="0"/>
              </a:spcAft>
            </a:pP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Hai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N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có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cùng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thể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tích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được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nhúng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ngập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nước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chìm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xuống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đáy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bình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còn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N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lơ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lửng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trong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chất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lỏng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Gọi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P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AM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M, P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</a:t>
            </a:r>
            <a:r>
              <a:rPr lang="en-US" alt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 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trọng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lượng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và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lực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đẩy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Ác-si-mét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tác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dụng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lên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vật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N.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Hãy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chọn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dấu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= , &lt;, &gt;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thích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hợp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cho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các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chỗ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trống</a:t>
            </a:r>
            <a:r>
              <a:rPr lang="en-US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  <a:r>
              <a:rPr lang="en-US" altLang="en-US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n-US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3DE5BEA-C1EB-4C63-BF6B-560B9953A4E9}"/>
              </a:ext>
            </a:extLst>
          </p:cNvPr>
          <p:cNvSpPr/>
          <p:nvPr/>
        </p:nvSpPr>
        <p:spPr>
          <a:xfrm>
            <a:off x="272307" y="1551197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015123-AFD1-4821-977D-D489DE6EF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492" y="4222760"/>
            <a:ext cx="654050" cy="62547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732464-975E-4F22-9B81-DC518FE19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492" y="5778513"/>
            <a:ext cx="654050" cy="530226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2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D33A7D1-512B-4F73-B0C0-3FDDE7732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842" y="3363921"/>
            <a:ext cx="628650" cy="60801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AFA0ACE-0083-43CD-9576-BE66DA5E7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492" y="5000637"/>
            <a:ext cx="654050" cy="577851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sz="3600" dirty="0">
              <a:solidFill>
                <a:schemeClr val="accent6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29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E7701-DEF5-42E0-A90F-4124F0E220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ại sao nằm trên Biển Chết không bị chìm">
            <a:hlinkClick r:id="" action="ppaction://media"/>
            <a:extLst>
              <a:ext uri="{FF2B5EF4-FFF2-40B4-BE49-F238E27FC236}">
                <a16:creationId xmlns:a16="http://schemas.microsoft.com/office/drawing/2014/main" id="{C7CFB360-E7C7-4036-B369-354A852CA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683" y="589321"/>
            <a:ext cx="10096634" cy="567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58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1">
            <a:extLst>
              <a:ext uri="{FF2B5EF4-FFF2-40B4-BE49-F238E27FC236}">
                <a16:creationId xmlns:a16="http://schemas.microsoft.com/office/drawing/2014/main" id="{C842FE07-6813-4D87-BDB0-6A4BB1118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52861"/>
            <a:ext cx="11734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Tại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sao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khi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thả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vào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nước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gỗ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nổi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còn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lại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chìm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pic>
        <p:nvPicPr>
          <p:cNvPr id="26" name="Picture 25" descr="A close up of a planet&#10;&#10;Description automatically generated with medium confidence">
            <a:extLst>
              <a:ext uri="{FF2B5EF4-FFF2-40B4-BE49-F238E27FC236}">
                <a16:creationId xmlns:a16="http://schemas.microsoft.com/office/drawing/2014/main" id="{0C61C032-DC32-44E7-95DD-2ACFCDE72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751419"/>
            <a:ext cx="1342571" cy="1342571"/>
          </a:xfrm>
          <a:prstGeom prst="rect">
            <a:avLst/>
          </a:prstGeom>
        </p:spPr>
      </p:pic>
      <p:pic>
        <p:nvPicPr>
          <p:cNvPr id="27" name="Picture 26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8E20EF8A-0B33-46AF-9E4D-212B5FD06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700" y="2751419"/>
            <a:ext cx="1625600" cy="1355162"/>
          </a:xfrm>
          <a:prstGeom prst="rect">
            <a:avLst/>
          </a:prstGeom>
        </p:spPr>
      </p:pic>
      <p:pic>
        <p:nvPicPr>
          <p:cNvPr id="33" name="Picture 3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BC4B2F8E-10F9-4B42-A7A7-3EFF2C308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71" y="-3914939"/>
            <a:ext cx="1625600" cy="1355162"/>
          </a:xfrm>
          <a:prstGeom prst="rect">
            <a:avLst/>
          </a:prstGeom>
        </p:spPr>
      </p:pic>
      <p:pic>
        <p:nvPicPr>
          <p:cNvPr id="34" name="Picture 33" descr="A close up of a planet&#10;&#10;Description automatically generated with medium confidence">
            <a:extLst>
              <a:ext uri="{FF2B5EF4-FFF2-40B4-BE49-F238E27FC236}">
                <a16:creationId xmlns:a16="http://schemas.microsoft.com/office/drawing/2014/main" id="{2E691DED-420F-43FF-9D24-7F5DEFCA2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2238539"/>
            <a:ext cx="1342571" cy="1342571"/>
          </a:xfrm>
          <a:prstGeom prst="rect">
            <a:avLst/>
          </a:prstGeom>
        </p:spPr>
      </p:pic>
      <p:pic>
        <p:nvPicPr>
          <p:cNvPr id="31" name="Picture 30" descr="nuoc bien">
            <a:extLst>
              <a:ext uri="{FF2B5EF4-FFF2-40B4-BE49-F238E27FC236}">
                <a16:creationId xmlns:a16="http://schemas.microsoft.com/office/drawing/2014/main" id="{AC991A35-1F7F-4B2E-A294-8EFD6472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4" y="2358543"/>
            <a:ext cx="3026229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nuoc bien">
            <a:extLst>
              <a:ext uri="{FF2B5EF4-FFF2-40B4-BE49-F238E27FC236}">
                <a16:creationId xmlns:a16="http://schemas.microsoft.com/office/drawing/2014/main" id="{10201D02-6DC4-4A7C-AD43-A75B652C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57" y="2358543"/>
            <a:ext cx="3026229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953510"/>
      </p:ext>
    </p:extLst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-0.003 0.61319 " pathEditMode="relative" rAng="0" ptsTypes="AA" p14:bounceEnd="25333">
                                          <p:cBhvr>
                                            <p:cTn id="6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decel="33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7.40741E-7 L 0.00443 1.03634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" y="518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2.22222E-6 L -0.003 0.61319 " pathEditMode="relative" rAng="0" ptsTypes="AA">
                                          <p:cBhvr>
                                            <p:cTn id="6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decel="3333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7.40741E-7 L 0.00443 1.03634 " pathEditMode="relative" rAng="0" ptsTypes="AA">
                                          <p:cBhvr>
                                            <p:cTn id="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" y="518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3376506" y="2407649"/>
            <a:ext cx="5438989" cy="20313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A8B01-50B8-4386-B0DD-F12595D381E4}"/>
              </a:ext>
            </a:extLst>
          </p:cNvPr>
          <p:cNvSpPr txBox="1"/>
          <p:nvPr/>
        </p:nvSpPr>
        <p:spPr>
          <a:xfrm>
            <a:off x="3052702" y="-1565761"/>
            <a:ext cx="608660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1: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đẩy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Ác-si-mét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hơn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trọng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lượng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3" name="AAA">
            <a:extLst>
              <a:ext uri="{FF2B5EF4-FFF2-40B4-BE49-F238E27FC236}">
                <a16:creationId xmlns:a16="http://schemas.microsoft.com/office/drawing/2014/main" id="{9788ED51-F28A-4F1F-AD8A-6BB2417E31D6}"/>
              </a:ext>
            </a:extLst>
          </p:cNvPr>
          <p:cNvSpPr/>
          <p:nvPr/>
        </p:nvSpPr>
        <p:spPr>
          <a:xfrm>
            <a:off x="1320800" y="7681070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xuống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BBB">
            <a:extLst>
              <a:ext uri="{FF2B5EF4-FFF2-40B4-BE49-F238E27FC236}">
                <a16:creationId xmlns:a16="http://schemas.microsoft.com/office/drawing/2014/main" id="{74672D77-7397-4040-A699-D72CAADEF9DD}"/>
              </a:ext>
            </a:extLst>
          </p:cNvPr>
          <p:cNvSpPr/>
          <p:nvPr/>
        </p:nvSpPr>
        <p:spPr>
          <a:xfrm>
            <a:off x="6756400" y="7681070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lên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DDD">
            <a:extLst>
              <a:ext uri="{FF2B5EF4-FFF2-40B4-BE49-F238E27FC236}">
                <a16:creationId xmlns:a16="http://schemas.microsoft.com/office/drawing/2014/main" id="{227D7ECA-F4C7-4FB7-886C-9958C0961526}"/>
              </a:ext>
            </a:extLst>
          </p:cNvPr>
          <p:cNvSpPr/>
          <p:nvPr/>
        </p:nvSpPr>
        <p:spPr>
          <a:xfrm>
            <a:off x="6767286" y="9911443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xuống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đáy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CCC">
            <a:extLst>
              <a:ext uri="{FF2B5EF4-FFF2-40B4-BE49-F238E27FC236}">
                <a16:creationId xmlns:a16="http://schemas.microsoft.com/office/drawing/2014/main" id="{2670467A-B31A-4512-892F-4F0627AF133F}"/>
              </a:ext>
            </a:extLst>
          </p:cNvPr>
          <p:cNvSpPr/>
          <p:nvPr/>
        </p:nvSpPr>
        <p:spPr>
          <a:xfrm>
            <a:off x="1320800" y="9911443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lơ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lửng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1F4E87E-2923-4C65-9D82-CD1822FC3C8C}"/>
              </a:ext>
            </a:extLst>
          </p:cNvPr>
          <p:cNvSpPr/>
          <p:nvPr/>
        </p:nvSpPr>
        <p:spPr>
          <a:xfrm rot="2700000">
            <a:off x="-1451841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53D124A-B56C-4350-989E-E3EAD249BD08}"/>
              </a:ext>
            </a:extLst>
          </p:cNvPr>
          <p:cNvSpPr/>
          <p:nvPr/>
        </p:nvSpPr>
        <p:spPr>
          <a:xfrm rot="8100000">
            <a:off x="-2091622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136E56-F351-4448-9869-546EB6038EBB}"/>
              </a:ext>
            </a:extLst>
          </p:cNvPr>
          <p:cNvSpPr/>
          <p:nvPr/>
        </p:nvSpPr>
        <p:spPr>
          <a:xfrm rot="2700000">
            <a:off x="-1451841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7352E96-905B-4F63-8E92-C3954BDBC941}"/>
              </a:ext>
            </a:extLst>
          </p:cNvPr>
          <p:cNvSpPr/>
          <p:nvPr/>
        </p:nvSpPr>
        <p:spPr>
          <a:xfrm rot="18900000" flipH="1">
            <a:off x="1024361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7043314-A512-407F-9350-31BFFAA45755}"/>
              </a:ext>
            </a:extLst>
          </p:cNvPr>
          <p:cNvSpPr/>
          <p:nvPr/>
        </p:nvSpPr>
        <p:spPr>
          <a:xfrm rot="13500000" flipH="1">
            <a:off x="10883398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76CD1AA-0434-459B-8BC1-B8BD0034BF28}"/>
              </a:ext>
            </a:extLst>
          </p:cNvPr>
          <p:cNvSpPr/>
          <p:nvPr/>
        </p:nvSpPr>
        <p:spPr>
          <a:xfrm rot="18900000" flipH="1">
            <a:off x="10243616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3052699" y="408111"/>
            <a:ext cx="608660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1: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đẩy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Ác-si-mét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hơn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trọng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lượng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xuống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lên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xuống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đáy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lơ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lửng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26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1830417" y="408111"/>
            <a:ext cx="8531182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2: Khi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vật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nổi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lên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trên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chất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lỏng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đẩy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Ác-si-mét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có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cường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độ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Nhỏ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hơn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Lớn hơn trọng lượng của vật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Nhỏ hơn hoặc bằng trọng lượng của vật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Bằng trọng lượng của vật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20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2522122" y="294933"/>
            <a:ext cx="7147790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3: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Một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nằm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lỏng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</a:t>
            </a:r>
          </a:p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phát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biểu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nào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đây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đúng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nhất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nói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về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tác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dụng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nằm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chịu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nằm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chịu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dụng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một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duy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nhất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là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mét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Vật nằm trong chất lỏng chịu tác dụng của trọng lực và lực đẩy Ác – si – mét có phương thẳng đứng và cùng chiều với nhau.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Vật nằm trong chất lỏng chịu tác dụng của trọng lực và lực đẩy Ác – si – mét có phương thẳng đứng và chiều ngược nhau.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48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3233042" y="408111"/>
            <a:ext cx="5725926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4: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Tại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miếng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gỗ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thả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vào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nước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nổi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Vì trọng lượng riêng của gỗ nhỏ hơn trọng lượng riêng của nước.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Vì trọng lượng riêng của gỗ lớn hơn trọng lượng riêng của nước.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Vì gỗ không thấm nước.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</a:t>
            </a:r>
            <a:r>
              <a:rPr 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Vì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là </a:t>
            </a:r>
            <a:r>
              <a:rPr 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nhẹ</a:t>
            </a:r>
            <a:r>
              <a:rPr lang="fr-F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8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1999525" y="203516"/>
            <a:ext cx="8192948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vi-VN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5:</a:t>
            </a:r>
            <a:r>
              <a:rPr lang="vi-VN" sz="3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Gọi d</a:t>
            </a:r>
            <a:r>
              <a:rPr lang="vi-VN" sz="3600" b="0" i="0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v</a:t>
            </a:r>
            <a:r>
              <a:rPr lang="vi-VN" sz="3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là trọng lượng riêng của vật, </a:t>
            </a:r>
            <a:endParaRPr lang="en-US" sz="36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3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d là trọng lượng riêng của chất lỏng. </a:t>
            </a:r>
            <a:endParaRPr lang="en-US" sz="36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3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Điều nào sau đây không đúng?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</a:t>
            </a:r>
            <a:r>
              <a:rPr lang="en-US" sz="2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&gt; d</a:t>
            </a: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đáy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</a:t>
            </a:r>
            <a:r>
              <a:rPr lang="en-US" sz="2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= d</a:t>
            </a: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lên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</a:t>
            </a:r>
            <a:r>
              <a:rPr lang="en-US" sz="2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&lt; d</a:t>
            </a: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lở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lửng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</a:t>
            </a:r>
            <a:r>
              <a:rPr lang="en-US" sz="2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= d</a:t>
            </a:r>
          </a:p>
        </p:txBody>
      </p:sp>
    </p:spTree>
    <p:extLst>
      <p:ext uri="{BB962C8B-B14F-4D97-AF65-F5344CB8AC3E}">
        <p14:creationId xmlns:p14="http://schemas.microsoft.com/office/powerpoint/2010/main" val="3530961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1251741" y="291767"/>
            <a:ext cx="9688550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vi-VN" sz="30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6:</a:t>
            </a:r>
            <a:r>
              <a:rPr lang="vi-VN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Thả hòn bi thép vào thủy ngân thì hiện tượng xảy ra </a:t>
            </a:r>
            <a:endParaRPr lang="en-US" sz="30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như thế nào? Biết thép có trọng lượng riêng 78500 N/m</a:t>
            </a:r>
            <a:r>
              <a:rPr lang="vi-VN" sz="30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, </a:t>
            </a:r>
            <a:endParaRPr lang="en-US" sz="30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thủy ngân có trọng lượng riêng là 136000 N/m</a:t>
            </a:r>
            <a:r>
              <a:rPr lang="vi-VN" sz="30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30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Bi lơ lửng trong thủy ngân.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Bi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hoàn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toàn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ngân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Bi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chìm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đúng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1/3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tích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nó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ngân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Bi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mặt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thoáng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thủy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ngân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836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C42155-BF0A-4764-B646-372A73BC3CF0}"/>
              </a:ext>
            </a:extLst>
          </p:cNvPr>
          <p:cNvSpPr/>
          <p:nvPr/>
        </p:nvSpPr>
        <p:spPr>
          <a:xfrm>
            <a:off x="3653158" y="2362200"/>
            <a:ext cx="1597022" cy="937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8075C6-CA8C-4A9A-82C9-CE760B1D012F}"/>
              </a:ext>
            </a:extLst>
          </p:cNvPr>
          <p:cNvSpPr/>
          <p:nvPr/>
        </p:nvSpPr>
        <p:spPr>
          <a:xfrm>
            <a:off x="4012855" y="2141165"/>
            <a:ext cx="871280" cy="43544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A0F1CE-327C-47EB-98A3-83EAA3A6DD7D}"/>
              </a:ext>
            </a:extLst>
          </p:cNvPr>
          <p:cNvSpPr/>
          <p:nvPr/>
        </p:nvSpPr>
        <p:spPr>
          <a:xfrm>
            <a:off x="6955708" y="2362200"/>
            <a:ext cx="1597022" cy="937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7A5EBB-4242-427D-BE07-912A1F7ADB2A}"/>
              </a:ext>
            </a:extLst>
          </p:cNvPr>
          <p:cNvSpPr/>
          <p:nvPr/>
        </p:nvSpPr>
        <p:spPr>
          <a:xfrm>
            <a:off x="7315405" y="2309285"/>
            <a:ext cx="871280" cy="43544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1605988" y="377333"/>
            <a:ext cx="8980022" cy="13849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vi-V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</a:t>
            </a:r>
            <a:r>
              <a:rPr lang="vi-VN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Cùng một vật nổi trong hai chất lỏng khác nhau 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có trọng lượng riêng d</a:t>
            </a:r>
            <a:r>
              <a:rPr lang="vi-VN" sz="3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và d</a:t>
            </a:r>
            <a:r>
              <a:rPr lang="vi-VN" sz="30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</a:t>
            </a:r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như hình vẽ.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vi-V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Sự so sánh nào sau đây là đúng?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3390899"/>
            <a:ext cx="4114800" cy="14845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Trọng lượng của phần chất lỏng bị vật chiếm chỗ trong hai trường hợp là như nhau.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3390899"/>
            <a:ext cx="4114800" cy="14845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  <a:r>
              <a:rPr lang="vi-VN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Lực đẩy Ác – si – mét trong hai trường hợp là như nhau.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5125972"/>
            <a:ext cx="4114800" cy="14845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d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&gt; d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5125972"/>
            <a:ext cx="4114800" cy="14845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d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&lt; d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8A9A8C-E258-4C10-A042-D7BAF1FB424E}"/>
              </a:ext>
            </a:extLst>
          </p:cNvPr>
          <p:cNvSpPr/>
          <p:nvPr/>
        </p:nvSpPr>
        <p:spPr>
          <a:xfrm>
            <a:off x="3653158" y="1762329"/>
            <a:ext cx="1590675" cy="1529360"/>
          </a:xfrm>
          <a:custGeom>
            <a:avLst/>
            <a:gdLst>
              <a:gd name="connsiteX0" fmla="*/ 0 w 895350"/>
              <a:gd name="connsiteY0" fmla="*/ 0 h 923925"/>
              <a:gd name="connsiteX1" fmla="*/ 0 w 895350"/>
              <a:gd name="connsiteY1" fmla="*/ 923925 h 923925"/>
              <a:gd name="connsiteX2" fmla="*/ 895350 w 895350"/>
              <a:gd name="connsiteY2" fmla="*/ 923925 h 923925"/>
              <a:gd name="connsiteX3" fmla="*/ 895350 w 895350"/>
              <a:gd name="connsiteY3" fmla="*/ 190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" h="923925">
                <a:moveTo>
                  <a:pt x="0" y="0"/>
                </a:moveTo>
                <a:lnTo>
                  <a:pt x="0" y="923925"/>
                </a:lnTo>
                <a:lnTo>
                  <a:pt x="895350" y="923925"/>
                </a:lnTo>
                <a:lnTo>
                  <a:pt x="895350" y="1905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5EBCC65-C41B-4E1C-8FFD-E6817B3557A6}"/>
              </a:ext>
            </a:extLst>
          </p:cNvPr>
          <p:cNvSpPr/>
          <p:nvPr/>
        </p:nvSpPr>
        <p:spPr>
          <a:xfrm>
            <a:off x="6953438" y="1762329"/>
            <a:ext cx="1590675" cy="1529360"/>
          </a:xfrm>
          <a:custGeom>
            <a:avLst/>
            <a:gdLst>
              <a:gd name="connsiteX0" fmla="*/ 0 w 895350"/>
              <a:gd name="connsiteY0" fmla="*/ 0 h 923925"/>
              <a:gd name="connsiteX1" fmla="*/ 0 w 895350"/>
              <a:gd name="connsiteY1" fmla="*/ 923925 h 923925"/>
              <a:gd name="connsiteX2" fmla="*/ 895350 w 895350"/>
              <a:gd name="connsiteY2" fmla="*/ 923925 h 923925"/>
              <a:gd name="connsiteX3" fmla="*/ 895350 w 895350"/>
              <a:gd name="connsiteY3" fmla="*/ 190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5350" h="923925">
                <a:moveTo>
                  <a:pt x="0" y="0"/>
                </a:moveTo>
                <a:lnTo>
                  <a:pt x="0" y="923925"/>
                </a:lnTo>
                <a:lnTo>
                  <a:pt x="895350" y="923925"/>
                </a:lnTo>
                <a:lnTo>
                  <a:pt x="895350" y="1905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0E7C1-9EFD-45ED-9D0A-0B045694C0EA}"/>
              </a:ext>
            </a:extLst>
          </p:cNvPr>
          <p:cNvSpPr txBox="1"/>
          <p:nvPr/>
        </p:nvSpPr>
        <p:spPr>
          <a:xfrm>
            <a:off x="4274569" y="2786289"/>
            <a:ext cx="34785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1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D9C5CA-E299-435D-B542-122E24D8424B}"/>
              </a:ext>
            </a:extLst>
          </p:cNvPr>
          <p:cNvSpPr txBox="1"/>
          <p:nvPr/>
        </p:nvSpPr>
        <p:spPr>
          <a:xfrm>
            <a:off x="7574849" y="2786289"/>
            <a:ext cx="3863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2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34448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1037739" y="337934"/>
            <a:ext cx="10116551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vi-VN" sz="28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8:</a:t>
            </a:r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Một phao bơi có thể tích 25 dm</a:t>
            </a:r>
            <a:r>
              <a:rPr lang="vi-VN" sz="28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và khối lượng 5 kg. </a:t>
            </a:r>
            <a:endParaRPr lang="en-US" sz="2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Hỏi lực nâng tác dụng vào phao khi chìm trong nước là bao nhiêu?</a:t>
            </a:r>
            <a:endParaRPr lang="en-US" sz="2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Trọng lượng riêng của nước là 10000 N/m</a:t>
            </a:r>
            <a:r>
              <a:rPr lang="vi-VN" sz="28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100N </a:t>
            </a: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150N</a:t>
            </a: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250N</a:t>
            </a: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200N</a:t>
            </a:r>
          </a:p>
        </p:txBody>
      </p:sp>
      <p:sp>
        <p:nvSpPr>
          <p:cNvPr id="2" name="hien loi giai">
            <a:extLst>
              <a:ext uri="{FF2B5EF4-FFF2-40B4-BE49-F238E27FC236}">
                <a16:creationId xmlns:a16="http://schemas.microsoft.com/office/drawing/2014/main" id="{E2F99CCF-E598-4DB5-BAD4-7A1C48B60587}"/>
              </a:ext>
            </a:extLst>
          </p:cNvPr>
          <p:cNvSpPr/>
          <p:nvPr/>
        </p:nvSpPr>
        <p:spPr>
          <a:xfrm>
            <a:off x="600506" y="1233001"/>
            <a:ext cx="1429358" cy="7239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lời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giải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loi giai">
            <a:extLst>
              <a:ext uri="{FF2B5EF4-FFF2-40B4-BE49-F238E27FC236}">
                <a16:creationId xmlns:a16="http://schemas.microsoft.com/office/drawing/2014/main" id="{66B3C50D-E615-46D9-A4A8-BDAF87AABB51}"/>
              </a:ext>
            </a:extLst>
          </p:cNvPr>
          <p:cNvSpPr/>
          <p:nvPr/>
        </p:nvSpPr>
        <p:spPr>
          <a:xfrm>
            <a:off x="1812303" y="1703097"/>
            <a:ext cx="8567394" cy="46021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</a:rPr>
              <a:t>Lực đẩy Ác – si – mét tác dụng lên phao là:</a:t>
            </a:r>
          </a:p>
          <a:p>
            <a:pPr algn="ctr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</a:rPr>
              <a:t>F</a:t>
            </a:r>
            <a:r>
              <a:rPr lang="vi-VN" sz="2400" b="0" i="0" baseline="-25000" dirty="0">
                <a:solidFill>
                  <a:srgbClr val="000000"/>
                </a:solidFill>
                <a:effectLst/>
              </a:rPr>
              <a:t>A</a:t>
            </a:r>
            <a:r>
              <a:rPr lang="vi-VN" sz="2400" b="0" i="0" dirty="0">
                <a:solidFill>
                  <a:srgbClr val="000000"/>
                </a:solidFill>
                <a:effectLst/>
              </a:rPr>
              <a:t> = d.V= 10000. 0,025= 250N</a:t>
            </a:r>
          </a:p>
          <a:p>
            <a:pPr algn="ctr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</a:rPr>
              <a:t>Trọng lượng của phao là:</a:t>
            </a:r>
          </a:p>
          <a:p>
            <a:pPr algn="ctr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</a:rPr>
              <a:t>P = 10.m = 10.5 = 50N</a:t>
            </a:r>
          </a:p>
          <a:p>
            <a:pPr algn="ctr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</a:rPr>
              <a:t>Lực nâng phao là: F = F</a:t>
            </a:r>
            <a:r>
              <a:rPr lang="vi-VN" sz="2400" b="0" i="0" baseline="-25000" dirty="0">
                <a:solidFill>
                  <a:srgbClr val="000000"/>
                </a:solidFill>
                <a:effectLst/>
              </a:rPr>
              <a:t>A</a:t>
            </a:r>
            <a:r>
              <a:rPr lang="vi-VN" sz="2400" b="0" i="0" dirty="0">
                <a:solidFill>
                  <a:srgbClr val="000000"/>
                </a:solidFill>
                <a:effectLst/>
              </a:rPr>
              <a:t> – P = 200N</a:t>
            </a:r>
          </a:p>
          <a:p>
            <a:pPr algn="ctr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</a:rPr>
              <a:t>⇒ Đáp án C</a:t>
            </a:r>
          </a:p>
        </p:txBody>
      </p:sp>
    </p:spTree>
    <p:extLst>
      <p:ext uri="{BB962C8B-B14F-4D97-AF65-F5344CB8AC3E}">
        <p14:creationId xmlns:p14="http://schemas.microsoft.com/office/powerpoint/2010/main" val="355370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1573141" y="208485"/>
            <a:ext cx="9045746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vi-VN" sz="28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9:</a:t>
            </a:r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Một chiếc xà lan có dạng hình hộp dài 4m, rộng 2m. </a:t>
            </a:r>
            <a:endParaRPr lang="en-US" sz="2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Biết xà lan ngập sâu trong nước 0,5 m. </a:t>
            </a:r>
            <a:endParaRPr lang="en-US" sz="2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Trọng lượng riêng của nước là 10000 N/m</a:t>
            </a:r>
            <a:r>
              <a:rPr lang="vi-VN" sz="28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. </a:t>
            </a:r>
            <a:endParaRPr lang="en-US" sz="2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Xà lan có trọng lượng là bao nhiêu?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AA">
            <a:extLst>
              <a:ext uri="{FF2B5EF4-FFF2-40B4-BE49-F238E27FC236}">
                <a16:creationId xmlns:a16="http://schemas.microsoft.com/office/drawing/2014/main" id="{8ED12111-9B8F-4ADA-A445-71613C7B9B78}"/>
              </a:ext>
            </a:extLst>
          </p:cNvPr>
          <p:cNvSpPr/>
          <p:nvPr/>
        </p:nvSpPr>
        <p:spPr>
          <a:xfrm>
            <a:off x="13208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A. P = 40000N</a:t>
            </a:r>
          </a:p>
        </p:txBody>
      </p:sp>
      <p:sp>
        <p:nvSpPr>
          <p:cNvPr id="28" name="BBB">
            <a:extLst>
              <a:ext uri="{FF2B5EF4-FFF2-40B4-BE49-F238E27FC236}">
                <a16:creationId xmlns:a16="http://schemas.microsoft.com/office/drawing/2014/main" id="{8376F42B-A06E-440D-AAC0-897CE6EFDD24}"/>
              </a:ext>
            </a:extLst>
          </p:cNvPr>
          <p:cNvSpPr/>
          <p:nvPr/>
        </p:nvSpPr>
        <p:spPr>
          <a:xfrm>
            <a:off x="6756400" y="2095526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P = 45000N</a:t>
            </a:r>
          </a:p>
        </p:txBody>
      </p:sp>
      <p:sp>
        <p:nvSpPr>
          <p:cNvPr id="29" name="DDD">
            <a:extLst>
              <a:ext uri="{FF2B5EF4-FFF2-40B4-BE49-F238E27FC236}">
                <a16:creationId xmlns:a16="http://schemas.microsoft.com/office/drawing/2014/main" id="{AD1C0B66-6243-4020-AB1F-CA0B99385ABC}"/>
              </a:ext>
            </a:extLst>
          </p:cNvPr>
          <p:cNvSpPr/>
          <p:nvPr/>
        </p:nvSpPr>
        <p:spPr>
          <a:xfrm>
            <a:off x="6767286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D.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khác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CCC">
            <a:extLst>
              <a:ext uri="{FF2B5EF4-FFF2-40B4-BE49-F238E27FC236}">
                <a16:creationId xmlns:a16="http://schemas.microsoft.com/office/drawing/2014/main" id="{2D70A366-AD8C-4377-BFBF-C9A5B2A6D286}"/>
              </a:ext>
            </a:extLst>
          </p:cNvPr>
          <p:cNvSpPr/>
          <p:nvPr/>
        </p:nvSpPr>
        <p:spPr>
          <a:xfrm>
            <a:off x="1320800" y="4325899"/>
            <a:ext cx="4114800" cy="1953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C. P = 50000N</a:t>
            </a:r>
          </a:p>
        </p:txBody>
      </p:sp>
      <p:sp>
        <p:nvSpPr>
          <p:cNvPr id="2" name="hien loi giai">
            <a:extLst>
              <a:ext uri="{FF2B5EF4-FFF2-40B4-BE49-F238E27FC236}">
                <a16:creationId xmlns:a16="http://schemas.microsoft.com/office/drawing/2014/main" id="{E2F99CCF-E598-4DB5-BAD4-7A1C48B60587}"/>
              </a:ext>
            </a:extLst>
          </p:cNvPr>
          <p:cNvSpPr/>
          <p:nvPr/>
        </p:nvSpPr>
        <p:spPr>
          <a:xfrm>
            <a:off x="600506" y="829875"/>
            <a:ext cx="1429358" cy="7239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lời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giải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loi giai">
            <a:extLst>
              <a:ext uri="{FF2B5EF4-FFF2-40B4-BE49-F238E27FC236}">
                <a16:creationId xmlns:a16="http://schemas.microsoft.com/office/drawing/2014/main" id="{66B3C50D-E615-46D9-A4A8-BDAF87AABB51}"/>
              </a:ext>
            </a:extLst>
          </p:cNvPr>
          <p:cNvSpPr/>
          <p:nvPr/>
        </p:nvSpPr>
        <p:spPr>
          <a:xfrm>
            <a:off x="1812303" y="1447800"/>
            <a:ext cx="8567394" cy="46021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Thể tích xà lan chìm trong nước: V = 4.2.0,5 = 4 m</a:t>
            </a:r>
            <a:r>
              <a:rPr lang="vi-VN" sz="28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Lực đẩy Ác – si – mét tác dụng lên xà lan: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</a:t>
            </a:r>
            <a:r>
              <a:rPr lang="vi-VN" sz="2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= d.V = 10000.4 = 40000 N</a:t>
            </a:r>
          </a:p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=&gt; 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thuyền lơ lửng trong chất lỏng nên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trọng lượng của xà lan là: F</a:t>
            </a:r>
            <a:r>
              <a:rPr lang="vi-VN" sz="28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= P = 40000 N</a:t>
            </a:r>
          </a:p>
          <a:p>
            <a:pPr algn="ctr"/>
            <a:r>
              <a:rPr lang="vi-V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⇒ Đáp án A</a:t>
            </a:r>
          </a:p>
        </p:txBody>
      </p:sp>
    </p:spTree>
    <p:extLst>
      <p:ext uri="{BB962C8B-B14F-4D97-AF65-F5344CB8AC3E}">
        <p14:creationId xmlns:p14="http://schemas.microsoft.com/office/powerpoint/2010/main" val="1877954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8B834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2D04"/>
                                      </p:to>
                                    </p:animClr>
                                    <p:set>
                                      <p:cBhvr>
                                        <p:cTn id="2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C465315-74B5-4FDB-9F22-8BEE6BF31F53}"/>
              </a:ext>
            </a:extLst>
          </p:cNvPr>
          <p:cNvSpPr/>
          <p:nvPr/>
        </p:nvSpPr>
        <p:spPr>
          <a:xfrm>
            <a:off x="1547798" y="2182185"/>
            <a:ext cx="4699036" cy="284790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2B97CA-31E3-4B0C-A433-5CEDA7709871}"/>
              </a:ext>
            </a:extLst>
          </p:cNvPr>
          <p:cNvSpPr/>
          <p:nvPr/>
        </p:nvSpPr>
        <p:spPr>
          <a:xfrm>
            <a:off x="3706715" y="2182185"/>
            <a:ext cx="4699036" cy="284790"/>
          </a:xfrm>
          <a:prstGeom prst="rect">
            <a:avLst/>
          </a:prstGeom>
          <a:blipFill dpi="0" rotWithShape="1">
            <a:blip r:embed="rId3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3F26F9-2613-4EAC-9113-25C995FD8CC7}"/>
              </a:ext>
            </a:extLst>
          </p:cNvPr>
          <p:cNvSpPr/>
          <p:nvPr/>
        </p:nvSpPr>
        <p:spPr>
          <a:xfrm>
            <a:off x="5945167" y="2182185"/>
            <a:ext cx="4699036" cy="284790"/>
          </a:xfrm>
          <a:prstGeom prst="rect">
            <a:avLst/>
          </a:prstGeom>
          <a:blipFill dpi="0" rotWithShape="1">
            <a:blip r:embed="rId4">
              <a:alphaModFix amt="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D0459382-3084-40CD-B0BC-3E6E9C382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14" y="3142589"/>
            <a:ext cx="1625600" cy="1355162"/>
          </a:xfrm>
          <a:prstGeom prst="rect">
            <a:avLst/>
          </a:prstGeom>
        </p:spPr>
      </p:pic>
      <p:pic>
        <p:nvPicPr>
          <p:cNvPr id="4" name="Picture 3" descr="nuoc bien">
            <a:extLst>
              <a:ext uri="{FF2B5EF4-FFF2-40B4-BE49-F238E27FC236}">
                <a16:creationId xmlns:a16="http://schemas.microsoft.com/office/drawing/2014/main" id="{C1B3D859-B5D5-477B-B73A-21FF970B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358543"/>
            <a:ext cx="3026229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ruise liner ship png - Clipart World">
            <a:extLst>
              <a:ext uri="{FF2B5EF4-FFF2-40B4-BE49-F238E27FC236}">
                <a16:creationId xmlns:a16="http://schemas.microsoft.com/office/drawing/2014/main" id="{D5BFEE2B-EC70-41B6-8BCC-AA09EDBC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71" y="763118"/>
            <a:ext cx="5257800" cy="43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ED0B6AD2-A365-4D6D-9532-67314B253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152861"/>
            <a:ext cx="9677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Tại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sao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con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tàu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bằng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nặng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hơn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hòn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lại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nổi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còn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hòn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chìm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F2A400-D691-4D74-92D4-E66F141083B9}"/>
              </a:ext>
            </a:extLst>
          </p:cNvPr>
          <p:cNvSpPr/>
          <p:nvPr/>
        </p:nvSpPr>
        <p:spPr>
          <a:xfrm>
            <a:off x="-15773400" y="6994387"/>
            <a:ext cx="28890183" cy="4707896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FA29D1-FC43-4B1B-8558-7BF0AC496DA0}"/>
              </a:ext>
            </a:extLst>
          </p:cNvPr>
          <p:cNvSpPr txBox="1"/>
          <p:nvPr/>
        </p:nvSpPr>
        <p:spPr>
          <a:xfrm rot="221355">
            <a:off x="1631501" y="6752109"/>
            <a:ext cx="1275990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52458-DF74-4451-897B-897D9287867D}"/>
              </a:ext>
            </a:extLst>
          </p:cNvPr>
          <p:cNvSpPr txBox="1"/>
          <p:nvPr/>
        </p:nvSpPr>
        <p:spPr>
          <a:xfrm rot="21293779">
            <a:off x="4345049" y="6899577"/>
            <a:ext cx="158056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AB5BE-7B95-499A-9DC0-A675B95FEF0B}"/>
              </a:ext>
            </a:extLst>
          </p:cNvPr>
          <p:cNvSpPr txBox="1"/>
          <p:nvPr/>
        </p:nvSpPr>
        <p:spPr>
          <a:xfrm>
            <a:off x="6334067" y="7009135"/>
            <a:ext cx="158056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E34B1-61D3-4F9A-8894-653DBC422D27}"/>
              </a:ext>
            </a:extLst>
          </p:cNvPr>
          <p:cNvSpPr txBox="1"/>
          <p:nvPr/>
        </p:nvSpPr>
        <p:spPr>
          <a:xfrm rot="264144">
            <a:off x="8138200" y="7541479"/>
            <a:ext cx="168155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B6C21-3A45-423B-BEA2-300C45520026}"/>
              </a:ext>
            </a:extLst>
          </p:cNvPr>
          <p:cNvSpPr txBox="1"/>
          <p:nvPr/>
        </p:nvSpPr>
        <p:spPr>
          <a:xfrm rot="21020915">
            <a:off x="10443354" y="6896657"/>
            <a:ext cx="557845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I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2A9542-05C6-4C72-BBFA-2405065C0C3C}"/>
              </a:ext>
            </a:extLst>
          </p:cNvPr>
          <p:cNvSpPr/>
          <p:nvPr/>
        </p:nvSpPr>
        <p:spPr>
          <a:xfrm>
            <a:off x="-15773399" y="7671979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CA39C8-4DEC-4424-B983-F43699FA234B}"/>
              </a:ext>
            </a:extLst>
          </p:cNvPr>
          <p:cNvSpPr/>
          <p:nvPr/>
        </p:nvSpPr>
        <p:spPr>
          <a:xfrm>
            <a:off x="-15773400" y="8433979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7139D2-45BF-4129-98C1-4B6AF4716E36}"/>
              </a:ext>
            </a:extLst>
          </p:cNvPr>
          <p:cNvSpPr txBox="1"/>
          <p:nvPr/>
        </p:nvSpPr>
        <p:spPr>
          <a:xfrm>
            <a:off x="4464944" y="-1538883"/>
            <a:ext cx="3262111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0" dirty="0">
                <a:solidFill>
                  <a:schemeClr val="tx2">
                    <a:lumMod val="50000"/>
                  </a:schemeClr>
                </a:solidFill>
              </a:rPr>
              <a:t>BÀI 12</a:t>
            </a:r>
          </a:p>
        </p:txBody>
      </p:sp>
    </p:spTree>
    <p:extLst>
      <p:ext uri="{BB962C8B-B14F-4D97-AF65-F5344CB8AC3E}">
        <p14:creationId xmlns:p14="http://schemas.microsoft.com/office/powerpoint/2010/main" val="14619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4F9E4-6109-4344-BE33-27CD91857233}"/>
              </a:ext>
            </a:extLst>
          </p:cNvPr>
          <p:cNvSpPr txBox="1"/>
          <p:nvPr/>
        </p:nvSpPr>
        <p:spPr>
          <a:xfrm>
            <a:off x="12420600" y="2499981"/>
            <a:ext cx="4940455" cy="18466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TRẮC NGHIỆM</a:t>
            </a:r>
          </a:p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4392F1-13F9-4A06-83B5-BE71EEBAD02C}"/>
              </a:ext>
            </a:extLst>
          </p:cNvPr>
          <p:cNvSpPr txBox="1"/>
          <p:nvPr/>
        </p:nvSpPr>
        <p:spPr>
          <a:xfrm>
            <a:off x="410160" y="290664"/>
            <a:ext cx="11371703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Câu</a:t>
            </a:r>
            <a:r>
              <a:rPr lang="vi-VN" sz="27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10:</a:t>
            </a:r>
            <a:r>
              <a:rPr lang="vi-VN" sz="2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 Một vật có trọng lượng riêng là 26000 N/m</a:t>
            </a:r>
            <a:r>
              <a:rPr lang="vi-VN" sz="27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2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. </a:t>
            </a:r>
            <a:endParaRPr lang="en-US" sz="27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Treo vật vào một lực kế rồi nhúng vật ngập trong nước thì lực kế chỉ 150 N.</a:t>
            </a:r>
            <a:endParaRPr lang="en-US" sz="27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Hỏi nếu treo vật ngoài không khí thì lực kế chỉ bao nhiêu? </a:t>
            </a:r>
            <a:endParaRPr lang="en-US" sz="27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</a:endParaRPr>
          </a:p>
          <a:p>
            <a:pPr algn="ctr"/>
            <a:r>
              <a:rPr lang="vi-VN" sz="2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Cho biết trọng lượng riêng của nước là 10000 N/m</a:t>
            </a:r>
            <a:r>
              <a:rPr lang="vi-VN" sz="2700" b="0" i="0" baseline="30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3</a:t>
            </a:r>
            <a:r>
              <a:rPr lang="vi-VN" sz="27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.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F5DA280-B0DA-4B58-9552-97952D047157}"/>
              </a:ext>
            </a:extLst>
          </p:cNvPr>
          <p:cNvSpPr/>
          <p:nvPr/>
        </p:nvSpPr>
        <p:spPr>
          <a:xfrm>
            <a:off x="-2882743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F8D7C19-3691-4095-A595-8BAA128A42A1}"/>
              </a:ext>
            </a:extLst>
          </p:cNvPr>
          <p:cNvSpPr/>
          <p:nvPr/>
        </p:nvSpPr>
        <p:spPr>
          <a:xfrm rot="5400000">
            <a:off x="-2888357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6856A9F-FA6E-47D4-BF48-90F9DE89657F}"/>
              </a:ext>
            </a:extLst>
          </p:cNvPr>
          <p:cNvSpPr/>
          <p:nvPr/>
        </p:nvSpPr>
        <p:spPr>
          <a:xfrm>
            <a:off x="-2882743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A33F47A-31C7-4B84-B2A1-548A5366DC17}"/>
              </a:ext>
            </a:extLst>
          </p:cNvPr>
          <p:cNvSpPr/>
          <p:nvPr/>
        </p:nvSpPr>
        <p:spPr>
          <a:xfrm flipH="1">
            <a:off x="1175277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0BFE84-6582-4E95-8183-74FE5DA0B2A1}"/>
              </a:ext>
            </a:extLst>
          </p:cNvPr>
          <p:cNvSpPr/>
          <p:nvPr/>
        </p:nvSpPr>
        <p:spPr>
          <a:xfrm rot="16200000" flipH="1">
            <a:off x="117636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2AC9D69-103E-45DE-92C3-64C17D6E25B1}"/>
              </a:ext>
            </a:extLst>
          </p:cNvPr>
          <p:cNvSpPr/>
          <p:nvPr/>
        </p:nvSpPr>
        <p:spPr>
          <a:xfrm flipH="1">
            <a:off x="11774550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ien loi giai">
            <a:extLst>
              <a:ext uri="{FF2B5EF4-FFF2-40B4-BE49-F238E27FC236}">
                <a16:creationId xmlns:a16="http://schemas.microsoft.com/office/drawing/2014/main" id="{E2F99CCF-E598-4DB5-BAD4-7A1C48B60587}"/>
              </a:ext>
            </a:extLst>
          </p:cNvPr>
          <p:cNvSpPr/>
          <p:nvPr/>
        </p:nvSpPr>
        <p:spPr>
          <a:xfrm>
            <a:off x="685800" y="1776055"/>
            <a:ext cx="1429358" cy="7239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Hiện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lời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giải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61F009-BD8D-4F0B-B400-620D63D6A1DB}"/>
              </a:ext>
            </a:extLst>
          </p:cNvPr>
          <p:cNvGrpSpPr/>
          <p:nvPr/>
        </p:nvGrpSpPr>
        <p:grpSpPr>
          <a:xfrm>
            <a:off x="1606553" y="2601887"/>
            <a:ext cx="8978895" cy="3434676"/>
            <a:chOff x="1606553" y="2601887"/>
            <a:chExt cx="8978895" cy="343467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6DC27B-9774-4D9B-BFE3-908150E5A600}"/>
                </a:ext>
              </a:extLst>
            </p:cNvPr>
            <p:cNvSpPr txBox="1"/>
            <p:nvPr/>
          </p:nvSpPr>
          <p:spPr>
            <a:xfrm>
              <a:off x="1606553" y="2601887"/>
              <a:ext cx="8978895" cy="2092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Gọi P là số chỉ của lực kế khi treo vật vào lực kế ở ngoài không khí.</a:t>
              </a:r>
            </a:p>
            <a:p>
              <a:pPr algn="ctr">
                <a:spcAft>
                  <a:spcPts val="300"/>
                </a:spcAft>
              </a:pP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P</a:t>
              </a:r>
              <a:r>
                <a:rPr lang="vi-VN" sz="2400" b="0" i="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n</a:t>
              </a: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 là số chỉ của lực kế khi vật ở trong nước.</a:t>
              </a:r>
            </a:p>
            <a:p>
              <a:pPr algn="ctr">
                <a:spcAft>
                  <a:spcPts val="300"/>
                </a:spcAft>
              </a:pP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d là trọng lượng riêng của vật</a:t>
              </a:r>
            </a:p>
            <a:p>
              <a:pPr algn="ctr">
                <a:spcAft>
                  <a:spcPts val="300"/>
                </a:spcAft>
              </a:pP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d</a:t>
              </a:r>
              <a:r>
                <a:rPr lang="vi-VN" sz="2400" b="0" i="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n</a:t>
              </a: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 là trọng lượng riêng của nước.</a:t>
              </a:r>
            </a:p>
            <a:p>
              <a:pPr algn="ctr">
                <a:spcAft>
                  <a:spcPts val="300"/>
                </a:spcAft>
              </a:pP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F</a:t>
              </a:r>
              <a:r>
                <a:rPr lang="vi-VN" sz="2400" b="0" i="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A</a:t>
              </a: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 = P - P</a:t>
              </a:r>
              <a:r>
                <a:rPr lang="vi-VN" sz="2400" b="0" i="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n</a:t>
              </a: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 ⇒ d</a:t>
              </a:r>
              <a:r>
                <a:rPr lang="vi-VN" sz="2400" b="0" i="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n</a:t>
              </a:r>
              <a:r>
                <a:rPr lang="vi-VN" sz="2400" b="0" i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.V = dV - P</a:t>
              </a:r>
              <a:r>
                <a:rPr lang="vi-VN" sz="2400" b="0" i="0" baseline="-25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n</a:t>
              </a:r>
              <a:endParaRPr lang="vi-VN" sz="2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E6CF15-2595-4A6A-BF18-8D90976B5EDD}"/>
                </a:ext>
              </a:extLst>
            </p:cNvPr>
            <p:cNvSpPr txBox="1"/>
            <p:nvPr/>
          </p:nvSpPr>
          <p:spPr>
            <a:xfrm>
              <a:off x="3794761" y="5282442"/>
              <a:ext cx="53860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 =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C39D2E-5D21-4E13-A691-66DCCC99C637}"/>
                </a:ext>
              </a:extLst>
            </p:cNvPr>
            <p:cNvSpPr txBox="1"/>
            <p:nvPr/>
          </p:nvSpPr>
          <p:spPr>
            <a:xfrm>
              <a:off x="5257800" y="5282442"/>
              <a:ext cx="126637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=&gt; P = d.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2FE2BB-C829-4DAE-BBAB-EF74A2F6213E}"/>
                </a:ext>
              </a:extLst>
            </p:cNvPr>
            <p:cNvSpPr txBox="1"/>
            <p:nvPr/>
          </p:nvSpPr>
          <p:spPr>
            <a:xfrm>
              <a:off x="7496577" y="5282442"/>
              <a:ext cx="169277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= 243, 75 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B9A7A5-30A5-4810-8176-FADC0890B53D}"/>
                </a:ext>
              </a:extLst>
            </p:cNvPr>
            <p:cNvSpPr txBox="1"/>
            <p:nvPr/>
          </p:nvSpPr>
          <p:spPr>
            <a:xfrm>
              <a:off x="4618109" y="4936374"/>
              <a:ext cx="33823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</a:t>
              </a:r>
              <a:r>
                <a:rPr lang="en-US" sz="280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EF182C-4F33-4A7B-98F9-281CDD0101C4}"/>
                </a:ext>
              </a:extLst>
            </p:cNvPr>
            <p:cNvSpPr txBox="1"/>
            <p:nvPr/>
          </p:nvSpPr>
          <p:spPr>
            <a:xfrm>
              <a:off x="4442125" y="5605676"/>
              <a:ext cx="68287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d-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  <a:r>
                <a:rPr lang="en-US" sz="280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993CD2-0639-49DD-95F9-BFA1DE93C250}"/>
                </a:ext>
              </a:extLst>
            </p:cNvPr>
            <p:cNvSpPr txBox="1"/>
            <p:nvPr/>
          </p:nvSpPr>
          <p:spPr>
            <a:xfrm>
              <a:off x="6748788" y="4936374"/>
              <a:ext cx="33823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</a:t>
              </a:r>
              <a:r>
                <a:rPr lang="en-US" sz="280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1503B4-FBCE-4643-88B6-0B42116E9628}"/>
                </a:ext>
              </a:extLst>
            </p:cNvPr>
            <p:cNvSpPr txBox="1"/>
            <p:nvPr/>
          </p:nvSpPr>
          <p:spPr>
            <a:xfrm>
              <a:off x="6572804" y="5605676"/>
              <a:ext cx="68287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d-</a:t>
              </a:r>
              <a:r>
                <a:rPr lang="en-US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</a:t>
              </a:r>
              <a:r>
                <a:rPr lang="en-US" sz="2800" baseline="-25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</a:t>
              </a:r>
              <a:endPara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AC7731B-30C9-4498-941D-0E0A8CF85454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5505877"/>
              <a:ext cx="800100" cy="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8E97F3F-551B-48DC-9D1C-1E0EF3638658}"/>
                </a:ext>
              </a:extLst>
            </p:cNvPr>
            <p:cNvCxnSpPr>
              <a:cxnSpLocks/>
            </p:cNvCxnSpPr>
            <p:nvPr/>
          </p:nvCxnSpPr>
          <p:spPr>
            <a:xfrm>
              <a:off x="6524172" y="5505877"/>
              <a:ext cx="800100" cy="0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581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80A288-A1F9-43B2-8FF5-EAE76BC6DDFE}"/>
              </a:ext>
            </a:extLst>
          </p:cNvPr>
          <p:cNvSpPr/>
          <p:nvPr/>
        </p:nvSpPr>
        <p:spPr>
          <a:xfrm>
            <a:off x="6303684" y="2800351"/>
            <a:ext cx="3150110" cy="628650"/>
          </a:xfrm>
          <a:prstGeom prst="rect">
            <a:avLst/>
          </a:prstGeom>
          <a:solidFill>
            <a:srgbClr val="FCE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20F94-C1FD-476C-A834-C33F505A0767}"/>
              </a:ext>
            </a:extLst>
          </p:cNvPr>
          <p:cNvSpPr/>
          <p:nvPr/>
        </p:nvSpPr>
        <p:spPr>
          <a:xfrm>
            <a:off x="7374499" y="2800351"/>
            <a:ext cx="3150110" cy="628650"/>
          </a:xfrm>
          <a:prstGeom prst="rect">
            <a:avLst/>
          </a:prstGeom>
          <a:solidFill>
            <a:srgbClr val="FCE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431528-60FA-4736-9775-DE89DB48E979}"/>
              </a:ext>
            </a:extLst>
          </p:cNvPr>
          <p:cNvSpPr/>
          <p:nvPr/>
        </p:nvSpPr>
        <p:spPr>
          <a:xfrm>
            <a:off x="8806377" y="2800351"/>
            <a:ext cx="3150110" cy="628650"/>
          </a:xfrm>
          <a:prstGeom prst="rect">
            <a:avLst/>
          </a:prstGeom>
          <a:solidFill>
            <a:srgbClr val="FCE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E285D-EF18-44D1-8A16-25D7D7CBEA49}"/>
              </a:ext>
            </a:extLst>
          </p:cNvPr>
          <p:cNvSpPr/>
          <p:nvPr/>
        </p:nvSpPr>
        <p:spPr>
          <a:xfrm>
            <a:off x="1639207" y="2009766"/>
            <a:ext cx="8913586" cy="18789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CẢM ƠN MỌI NGƯỜI</a:t>
            </a:r>
          </a:p>
          <a:p>
            <a:pPr algn="ctr"/>
            <a:r>
              <a:rPr lang="en-US" sz="6400" dirty="0">
                <a:solidFill>
                  <a:schemeClr val="accent5">
                    <a:lumMod val="75000"/>
                  </a:schemeClr>
                </a:solidFill>
                <a:latin typeface="+mj-lt"/>
                <a:ea typeface="#9Slide03 Roboto Condensed" panose="02000000000000000000" pitchFamily="2" charset="0"/>
                <a:cs typeface="Arial" panose="020B0604020202020204" pitchFamily="34" charset="0"/>
              </a:rPr>
              <a:t>ĐÃ CHÚ Ý LẮNG NGHE</a:t>
            </a:r>
          </a:p>
        </p:txBody>
      </p:sp>
      <p:pic>
        <p:nvPicPr>
          <p:cNvPr id="12" name="Picture 4" descr="Download FLOWER Free PNG Transparent Image And Clipart #696501 - PNG Images  - PNGio">
            <a:extLst>
              <a:ext uri="{FF2B5EF4-FFF2-40B4-BE49-F238E27FC236}">
                <a16:creationId xmlns:a16="http://schemas.microsoft.com/office/drawing/2014/main" id="{2355EBEE-1E19-46E1-91F9-28BEA9EF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157" y="26973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ownload FLOWER Free PNG Transparent Image And Clipart #696501 - PNG Images  - PNGio">
            <a:extLst>
              <a:ext uri="{FF2B5EF4-FFF2-40B4-BE49-F238E27FC236}">
                <a16:creationId xmlns:a16="http://schemas.microsoft.com/office/drawing/2014/main" id="{626B278F-04FB-435F-9CFB-D2ACA61D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0889" y="269739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loral Png - Floral Invitation Template Png PNG Image with No  Background - PNGkey.com">
            <a:extLst>
              <a:ext uri="{FF2B5EF4-FFF2-40B4-BE49-F238E27FC236}">
                <a16:creationId xmlns:a16="http://schemas.microsoft.com/office/drawing/2014/main" id="{BA42C451-B0B7-4334-BF47-53BCE7C76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57" y="-1817646"/>
            <a:ext cx="1059293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TS | Mysite 1">
            <a:extLst>
              <a:ext uri="{FF2B5EF4-FFF2-40B4-BE49-F238E27FC236}">
                <a16:creationId xmlns:a16="http://schemas.microsoft.com/office/drawing/2014/main" id="{9A4A3DC5-087A-4AC7-B849-2E7BB0AF1C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54" y="3888668"/>
            <a:ext cx="2589893" cy="25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4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49B1C9CA-8521-4640-8B1A-7E67C531F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893" y="-1344276"/>
            <a:ext cx="1625600" cy="1355162"/>
          </a:xfrm>
          <a:prstGeom prst="rect">
            <a:avLst/>
          </a:prstGeom>
        </p:spPr>
      </p:pic>
      <p:pic>
        <p:nvPicPr>
          <p:cNvPr id="35" name="Picture 34" descr="nuoc bien">
            <a:extLst>
              <a:ext uri="{FF2B5EF4-FFF2-40B4-BE49-F238E27FC236}">
                <a16:creationId xmlns:a16="http://schemas.microsoft.com/office/drawing/2014/main" id="{6EC66DBF-B86D-4D50-81B3-1C1C8517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579" y="-2128322"/>
            <a:ext cx="3026229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ruise liner ship png - Clipart World">
            <a:extLst>
              <a:ext uri="{FF2B5EF4-FFF2-40B4-BE49-F238E27FC236}">
                <a16:creationId xmlns:a16="http://schemas.microsoft.com/office/drawing/2014/main" id="{31638169-0764-4E22-B9EB-6DE8277A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1710" y="-2329905"/>
            <a:ext cx="5257800" cy="43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1">
            <a:extLst>
              <a:ext uri="{FF2B5EF4-FFF2-40B4-BE49-F238E27FC236}">
                <a16:creationId xmlns:a16="http://schemas.microsoft.com/office/drawing/2014/main" id="{AD357208-5DEF-487B-9449-B7E94EC93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17449800"/>
            <a:ext cx="9677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Tại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sao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con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tàu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bằng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nặng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hơn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hòn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lại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nổi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còn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hòn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bi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thép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thì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en-US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chìm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1B6AC2-BCB1-48C0-B8DC-4936A6FF4352}"/>
              </a:ext>
            </a:extLst>
          </p:cNvPr>
          <p:cNvSpPr txBox="1"/>
          <p:nvPr/>
        </p:nvSpPr>
        <p:spPr>
          <a:xfrm>
            <a:off x="1355921" y="7642192"/>
            <a:ext cx="977831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3AC76C4-75E4-4235-B0A3-100BDE5A665C}"/>
              </a:ext>
            </a:extLst>
          </p:cNvPr>
          <p:cNvSpPr txBox="1"/>
          <p:nvPr/>
        </p:nvSpPr>
        <p:spPr>
          <a:xfrm>
            <a:off x="798076" y="8660379"/>
            <a:ext cx="1089400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2: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A7CF4B3-0541-4177-B7AF-86381B518E5C}"/>
              </a:ext>
            </a:extLst>
          </p:cNvPr>
          <p:cNvSpPr txBox="1"/>
          <p:nvPr/>
        </p:nvSpPr>
        <p:spPr>
          <a:xfrm>
            <a:off x="3944771" y="10232564"/>
            <a:ext cx="460061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C56904C-258F-4153-804E-63D71BCDE1CA}"/>
              </a:ext>
            </a:extLst>
          </p:cNvPr>
          <p:cNvSpPr/>
          <p:nvPr/>
        </p:nvSpPr>
        <p:spPr>
          <a:xfrm>
            <a:off x="2653181" y="6288203"/>
            <a:ext cx="6738741" cy="3031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Giáo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viên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Môn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học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8</a:t>
            </a:r>
          </a:p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Trường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AB7EEAE-CB68-4FF6-A6E2-9799BE49944F}"/>
              </a:ext>
            </a:extLst>
          </p:cNvPr>
          <p:cNvSpPr/>
          <p:nvPr/>
        </p:nvSpPr>
        <p:spPr>
          <a:xfrm>
            <a:off x="-11318003" y="3445318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D34DC2-5F89-40BD-A5E5-18284DAEAFC8}"/>
              </a:ext>
            </a:extLst>
          </p:cNvPr>
          <p:cNvSpPr txBox="1"/>
          <p:nvPr/>
        </p:nvSpPr>
        <p:spPr>
          <a:xfrm rot="21145952">
            <a:off x="1684394" y="2883684"/>
            <a:ext cx="1275990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4F6951-0763-4DC9-A625-B399D7EC9C52}"/>
              </a:ext>
            </a:extLst>
          </p:cNvPr>
          <p:cNvSpPr txBox="1"/>
          <p:nvPr/>
        </p:nvSpPr>
        <p:spPr>
          <a:xfrm rot="454099">
            <a:off x="3292486" y="2907262"/>
            <a:ext cx="158056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Ự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098407-1D2F-4EE1-A7BC-02F7E523C6BE}"/>
              </a:ext>
            </a:extLst>
          </p:cNvPr>
          <p:cNvSpPr txBox="1"/>
          <p:nvPr/>
        </p:nvSpPr>
        <p:spPr>
          <a:xfrm rot="21356098">
            <a:off x="6146971" y="2967424"/>
            <a:ext cx="158056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7F6E99-1429-412F-A969-19DD8E539928}"/>
              </a:ext>
            </a:extLst>
          </p:cNvPr>
          <p:cNvSpPr txBox="1"/>
          <p:nvPr/>
        </p:nvSpPr>
        <p:spPr>
          <a:xfrm>
            <a:off x="7864469" y="3018097"/>
            <a:ext cx="168155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Ổ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361C6B-36BB-489D-8E5E-C77123616F15}"/>
              </a:ext>
            </a:extLst>
          </p:cNvPr>
          <p:cNvSpPr txBox="1"/>
          <p:nvPr/>
        </p:nvSpPr>
        <p:spPr>
          <a:xfrm rot="270638">
            <a:off x="9771120" y="2967423"/>
            <a:ext cx="557845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I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168A5C-9885-4028-BE9F-D3940C5A118C}"/>
              </a:ext>
            </a:extLst>
          </p:cNvPr>
          <p:cNvSpPr/>
          <p:nvPr/>
        </p:nvSpPr>
        <p:spPr>
          <a:xfrm>
            <a:off x="-11318004" y="4207318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8E0C1-2A4A-499A-8F4C-A8D15E3DD98E}"/>
              </a:ext>
            </a:extLst>
          </p:cNvPr>
          <p:cNvSpPr/>
          <p:nvPr/>
        </p:nvSpPr>
        <p:spPr>
          <a:xfrm>
            <a:off x="-11799112" y="4969318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accent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9FFC11-6498-4848-A6DF-01C67A218234}"/>
              </a:ext>
            </a:extLst>
          </p:cNvPr>
          <p:cNvSpPr/>
          <p:nvPr/>
        </p:nvSpPr>
        <p:spPr>
          <a:xfrm>
            <a:off x="2640016" y="2248380"/>
            <a:ext cx="2514600" cy="152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61E68E8-54DB-4502-BDBF-DC0F9AA0572E}"/>
              </a:ext>
            </a:extLst>
          </p:cNvPr>
          <p:cNvSpPr/>
          <p:nvPr/>
        </p:nvSpPr>
        <p:spPr>
          <a:xfrm>
            <a:off x="4798933" y="2248380"/>
            <a:ext cx="2514600" cy="1524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CC4D8F5-90A7-4811-9B1A-8AB4273D6C14}"/>
              </a:ext>
            </a:extLst>
          </p:cNvPr>
          <p:cNvSpPr/>
          <p:nvPr/>
        </p:nvSpPr>
        <p:spPr>
          <a:xfrm>
            <a:off x="7037385" y="2248380"/>
            <a:ext cx="2514600" cy="152400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C09482-BDF2-4A04-A089-B283E6C03DA4}"/>
              </a:ext>
            </a:extLst>
          </p:cNvPr>
          <p:cNvSpPr txBox="1"/>
          <p:nvPr/>
        </p:nvSpPr>
        <p:spPr>
          <a:xfrm>
            <a:off x="4392809" y="853540"/>
            <a:ext cx="3406382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BÀI 12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B9AFE56D-367D-4C68-BAD0-D4AA7F6B0827}"/>
              </a:ext>
            </a:extLst>
          </p:cNvPr>
          <p:cNvSpPr/>
          <p:nvPr/>
        </p:nvSpPr>
        <p:spPr>
          <a:xfrm flipH="1">
            <a:off x="12809681" y="-676718"/>
            <a:ext cx="3321966" cy="3321966"/>
          </a:xfrm>
          <a:prstGeom prst="roundRect">
            <a:avLst/>
          </a:prstGeom>
          <a:solidFill>
            <a:srgbClr val="F49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6A9C0AAF-3525-4D38-B206-AF35507A3B2B}"/>
              </a:ext>
            </a:extLst>
          </p:cNvPr>
          <p:cNvSpPr/>
          <p:nvPr/>
        </p:nvSpPr>
        <p:spPr>
          <a:xfrm rot="16200000" flipH="1">
            <a:off x="13449463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BC2643B2-6B37-4C2F-8D98-00DA9A37B4DA}"/>
              </a:ext>
            </a:extLst>
          </p:cNvPr>
          <p:cNvSpPr/>
          <p:nvPr/>
        </p:nvSpPr>
        <p:spPr>
          <a:xfrm flipH="1">
            <a:off x="12809681" y="4206351"/>
            <a:ext cx="3321966" cy="3321966"/>
          </a:xfrm>
          <a:prstGeom prst="roundRect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B73D637A-FB3B-4FEE-866E-3D0EB48933F2}"/>
              </a:ext>
            </a:extLst>
          </p:cNvPr>
          <p:cNvSpPr/>
          <p:nvPr/>
        </p:nvSpPr>
        <p:spPr>
          <a:xfrm>
            <a:off x="-3937565" y="-676718"/>
            <a:ext cx="3321968" cy="3321966"/>
          </a:xfrm>
          <a:prstGeom prst="roundRect">
            <a:avLst/>
          </a:prstGeom>
          <a:solidFill>
            <a:srgbClr val="F49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1AE8212E-CFC9-4551-9CEB-638B38E4CF1E}"/>
              </a:ext>
            </a:extLst>
          </p:cNvPr>
          <p:cNvSpPr/>
          <p:nvPr/>
        </p:nvSpPr>
        <p:spPr>
          <a:xfrm rot="5400000">
            <a:off x="-4577346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875EDF96-C723-4F7E-A804-F9B3CB9687FF}"/>
              </a:ext>
            </a:extLst>
          </p:cNvPr>
          <p:cNvSpPr/>
          <p:nvPr/>
        </p:nvSpPr>
        <p:spPr>
          <a:xfrm>
            <a:off x="-3937565" y="4206351"/>
            <a:ext cx="3321968" cy="3321966"/>
          </a:xfrm>
          <a:prstGeom prst="roundRect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DE357A-B29A-49F3-B2FE-A5F059583A8E}"/>
              </a:ext>
            </a:extLst>
          </p:cNvPr>
          <p:cNvSpPr txBox="1"/>
          <p:nvPr/>
        </p:nvSpPr>
        <p:spPr>
          <a:xfrm>
            <a:off x="3683481" y="-3483956"/>
            <a:ext cx="4825039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Nội</a:t>
            </a:r>
            <a:r>
              <a:rPr lang="en-US" sz="9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839212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0065 0.0361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6 -3.33333E-6 L 0.00104 0.0187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00078 0.02106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79167E-6 -1.11111E-6 L -0.00065 0.03611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3.7037E-7 L 0.00338 0.0219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91667E-6 4.07407E-6 L 0.53932 0.01504 " pathEditMode="relative" rAng="0" ptsTypes="AA">
                                      <p:cBhvr>
                                        <p:cTn id="16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7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7 -4.81481E-6 L 0.59909 0.01505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7 -3.7037E-6 L 0.69974 0.01505 " pathEditMode="relative" rAng="0" ptsTypes="AA">
                                      <p:cBhvr>
                                        <p:cTn id="2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  <p:bldP spid="28" grpId="0"/>
      <p:bldP spid="29" grpId="0"/>
      <p:bldP spid="30" grpId="0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5378304-B47E-4285-BCFD-67780935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756" y="4043083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FCAF5F-540F-432C-B417-0F9FF07D498E}"/>
              </a:ext>
            </a:extLst>
          </p:cNvPr>
          <p:cNvSpPr/>
          <p:nvPr/>
        </p:nvSpPr>
        <p:spPr>
          <a:xfrm>
            <a:off x="-8908341" y="3124189"/>
            <a:ext cx="9037262" cy="183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chịu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dụng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chiều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giống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2C76AC1-C219-4BF4-972B-7307ECC67545}"/>
              </a:ext>
            </a:extLst>
          </p:cNvPr>
          <p:cNvSpPr/>
          <p:nvPr/>
        </p:nvSpPr>
        <p:spPr>
          <a:xfrm>
            <a:off x="-10227037" y="3429844"/>
            <a:ext cx="1143000" cy="114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DBD11-2BB8-4B84-B38C-26D92C4327B6}"/>
              </a:ext>
            </a:extLst>
          </p:cNvPr>
          <p:cNvSpPr txBox="1"/>
          <p:nvPr/>
        </p:nvSpPr>
        <p:spPr>
          <a:xfrm>
            <a:off x="2426727" y="2321367"/>
            <a:ext cx="733854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3D2A9-ADBD-4CAF-B7CB-EC6A3EA5C2DD}"/>
              </a:ext>
            </a:extLst>
          </p:cNvPr>
          <p:cNvSpPr txBox="1"/>
          <p:nvPr/>
        </p:nvSpPr>
        <p:spPr>
          <a:xfrm>
            <a:off x="2009144" y="3339554"/>
            <a:ext cx="817371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2: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DA4B1A-1788-4EC5-BF7B-14D1D5E59BE2}"/>
              </a:ext>
            </a:extLst>
          </p:cNvPr>
          <p:cNvSpPr txBox="1"/>
          <p:nvPr/>
        </p:nvSpPr>
        <p:spPr>
          <a:xfrm>
            <a:off x="4370367" y="4911739"/>
            <a:ext cx="34512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AB7EEAE-CB68-4FF6-A6E2-9799BE49944F}"/>
              </a:ext>
            </a:extLst>
          </p:cNvPr>
          <p:cNvSpPr/>
          <p:nvPr/>
        </p:nvSpPr>
        <p:spPr>
          <a:xfrm>
            <a:off x="-13258800" y="7325547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D34DC2-5F89-40BD-A5E5-18284DAEAFC8}"/>
              </a:ext>
            </a:extLst>
          </p:cNvPr>
          <p:cNvSpPr txBox="1"/>
          <p:nvPr/>
        </p:nvSpPr>
        <p:spPr>
          <a:xfrm>
            <a:off x="1684394" y="7325547"/>
            <a:ext cx="1275990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4F6951-0763-4DC9-A625-B399D7EC9C52}"/>
              </a:ext>
            </a:extLst>
          </p:cNvPr>
          <p:cNvSpPr txBox="1"/>
          <p:nvPr/>
        </p:nvSpPr>
        <p:spPr>
          <a:xfrm rot="21335749">
            <a:off x="3292486" y="7349125"/>
            <a:ext cx="158056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Ự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098407-1D2F-4EE1-A7BC-02F7E523C6BE}"/>
              </a:ext>
            </a:extLst>
          </p:cNvPr>
          <p:cNvSpPr txBox="1"/>
          <p:nvPr/>
        </p:nvSpPr>
        <p:spPr>
          <a:xfrm rot="298455">
            <a:off x="6059541" y="7523557"/>
            <a:ext cx="158056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7F6E99-1429-412F-A969-19DD8E539928}"/>
              </a:ext>
            </a:extLst>
          </p:cNvPr>
          <p:cNvSpPr txBox="1"/>
          <p:nvPr/>
        </p:nvSpPr>
        <p:spPr>
          <a:xfrm rot="21196579">
            <a:off x="7869053" y="7549400"/>
            <a:ext cx="1681551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Ổ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361C6B-36BB-489D-8E5E-C77123616F15}"/>
              </a:ext>
            </a:extLst>
          </p:cNvPr>
          <p:cNvSpPr txBox="1"/>
          <p:nvPr/>
        </p:nvSpPr>
        <p:spPr>
          <a:xfrm rot="270638">
            <a:off x="9771120" y="7409286"/>
            <a:ext cx="557845" cy="26161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7000" b="1" dirty="0">
                <a:solidFill>
                  <a:schemeClr val="tx2">
                    <a:lumMod val="50000"/>
                  </a:schemeClr>
                </a:solidFill>
              </a:rPr>
              <a:t>I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3168A5C-9885-4028-BE9F-D3940C5A118C}"/>
              </a:ext>
            </a:extLst>
          </p:cNvPr>
          <p:cNvSpPr/>
          <p:nvPr/>
        </p:nvSpPr>
        <p:spPr>
          <a:xfrm>
            <a:off x="-9290476" y="8245311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B68E0C1-2A4A-499A-8F4C-A8D15E3DD98E}"/>
              </a:ext>
            </a:extLst>
          </p:cNvPr>
          <p:cNvSpPr/>
          <p:nvPr/>
        </p:nvSpPr>
        <p:spPr>
          <a:xfrm>
            <a:off x="-13792200" y="8915399"/>
            <a:ext cx="28890183" cy="6621104"/>
          </a:xfrm>
          <a:custGeom>
            <a:avLst/>
            <a:gdLst>
              <a:gd name="connsiteX0" fmla="*/ 6110040 w 28890183"/>
              <a:gd name="connsiteY0" fmla="*/ 624 h 4707896"/>
              <a:gd name="connsiteX1" fmla="*/ 6547754 w 28890183"/>
              <a:gd name="connsiteY1" fmla="*/ 70972 h 4707896"/>
              <a:gd name="connsiteX2" fmla="*/ 6689828 w 28890183"/>
              <a:gd name="connsiteY2" fmla="*/ 132409 h 4707896"/>
              <a:gd name="connsiteX3" fmla="*/ 6698608 w 28890183"/>
              <a:gd name="connsiteY3" fmla="*/ 136207 h 4707896"/>
              <a:gd name="connsiteX4" fmla="*/ 7313298 w 28890183"/>
              <a:gd name="connsiteY4" fmla="*/ 1544 h 4707896"/>
              <a:gd name="connsiteX5" fmla="*/ 7731405 w 28890183"/>
              <a:gd name="connsiteY5" fmla="*/ 31956 h 4707896"/>
              <a:gd name="connsiteX6" fmla="*/ 8189585 w 28890183"/>
              <a:gd name="connsiteY6" fmla="*/ 225658 h 4707896"/>
              <a:gd name="connsiteX7" fmla="*/ 8208102 w 28890183"/>
              <a:gd name="connsiteY7" fmla="*/ 251285 h 4707896"/>
              <a:gd name="connsiteX8" fmla="*/ 8274052 w 28890183"/>
              <a:gd name="connsiteY8" fmla="*/ 210278 h 4707896"/>
              <a:gd name="connsiteX9" fmla="*/ 9688743 w 28890183"/>
              <a:gd name="connsiteY9" fmla="*/ 191563 h 4707896"/>
              <a:gd name="connsiteX10" fmla="*/ 9695659 w 28890183"/>
              <a:gd name="connsiteY10" fmla="*/ 187047 h 4707896"/>
              <a:gd name="connsiteX11" fmla="*/ 9796076 w 28890183"/>
              <a:gd name="connsiteY11" fmla="*/ 121461 h 4707896"/>
              <a:gd name="connsiteX12" fmla="*/ 10292826 w 28890183"/>
              <a:gd name="connsiteY12" fmla="*/ 3433 h 4707896"/>
              <a:gd name="connsiteX13" fmla="*/ 10453442 w 28890183"/>
              <a:gd name="connsiteY13" fmla="*/ 624 h 4707896"/>
              <a:gd name="connsiteX14" fmla="*/ 10891157 w 28890183"/>
              <a:gd name="connsiteY14" fmla="*/ 70972 h 4707896"/>
              <a:gd name="connsiteX15" fmla="*/ 11033231 w 28890183"/>
              <a:gd name="connsiteY15" fmla="*/ 132409 h 4707896"/>
              <a:gd name="connsiteX16" fmla="*/ 11042011 w 28890183"/>
              <a:gd name="connsiteY16" fmla="*/ 136207 h 4707896"/>
              <a:gd name="connsiteX17" fmla="*/ 11656702 w 28890183"/>
              <a:gd name="connsiteY17" fmla="*/ 1544 h 4707896"/>
              <a:gd name="connsiteX18" fmla="*/ 12074805 w 28890183"/>
              <a:gd name="connsiteY18" fmla="*/ 31956 h 4707896"/>
              <a:gd name="connsiteX19" fmla="*/ 12532984 w 28890183"/>
              <a:gd name="connsiteY19" fmla="*/ 225658 h 4707896"/>
              <a:gd name="connsiteX20" fmla="*/ 12551505 w 28890183"/>
              <a:gd name="connsiteY20" fmla="*/ 251285 h 4707896"/>
              <a:gd name="connsiteX21" fmla="*/ 12617456 w 28890183"/>
              <a:gd name="connsiteY21" fmla="*/ 210278 h 4707896"/>
              <a:gd name="connsiteX22" fmla="*/ 14032143 w 28890183"/>
              <a:gd name="connsiteY22" fmla="*/ 191563 h 4707896"/>
              <a:gd name="connsiteX23" fmla="*/ 14039057 w 28890183"/>
              <a:gd name="connsiteY23" fmla="*/ 187047 h 4707896"/>
              <a:gd name="connsiteX24" fmla="*/ 14139481 w 28890183"/>
              <a:gd name="connsiteY24" fmla="*/ 121461 h 4707896"/>
              <a:gd name="connsiteX25" fmla="*/ 14636223 w 28890183"/>
              <a:gd name="connsiteY25" fmla="*/ 3433 h 4707896"/>
              <a:gd name="connsiteX26" fmla="*/ 14796842 w 28890183"/>
              <a:gd name="connsiteY26" fmla="*/ 624 h 4707896"/>
              <a:gd name="connsiteX27" fmla="*/ 15234552 w 28890183"/>
              <a:gd name="connsiteY27" fmla="*/ 70972 h 4707896"/>
              <a:gd name="connsiteX28" fmla="*/ 15351154 w 28890183"/>
              <a:gd name="connsiteY28" fmla="*/ 121395 h 4707896"/>
              <a:gd name="connsiteX29" fmla="*/ 15460798 w 28890183"/>
              <a:gd name="connsiteY29" fmla="*/ 104930 h 4707896"/>
              <a:gd name="connsiteX30" fmla="*/ 15515530 w 28890183"/>
              <a:gd name="connsiteY30" fmla="*/ 82223 h 4707896"/>
              <a:gd name="connsiteX31" fmla="*/ 16000095 w 28890183"/>
              <a:gd name="connsiteY31" fmla="*/ 1544 h 4707896"/>
              <a:gd name="connsiteX32" fmla="*/ 16418198 w 28890183"/>
              <a:gd name="connsiteY32" fmla="*/ 31956 h 4707896"/>
              <a:gd name="connsiteX33" fmla="*/ 16608301 w 28890183"/>
              <a:gd name="connsiteY33" fmla="*/ 80094 h 4707896"/>
              <a:gd name="connsiteX34" fmla="*/ 16632352 w 28890183"/>
              <a:gd name="connsiteY34" fmla="*/ 90300 h 4707896"/>
              <a:gd name="connsiteX35" fmla="*/ 16723734 w 28890183"/>
              <a:gd name="connsiteY35" fmla="*/ 63596 h 4707896"/>
              <a:gd name="connsiteX36" fmla="*/ 16998419 w 28890183"/>
              <a:gd name="connsiteY36" fmla="*/ 23905 h 4707896"/>
              <a:gd name="connsiteX37" fmla="*/ 17596752 w 28890183"/>
              <a:gd name="connsiteY37" fmla="*/ 91444 h 4707896"/>
              <a:gd name="connsiteX38" fmla="*/ 17738824 w 28890183"/>
              <a:gd name="connsiteY38" fmla="*/ 152881 h 4707896"/>
              <a:gd name="connsiteX39" fmla="*/ 17747606 w 28890183"/>
              <a:gd name="connsiteY39" fmla="*/ 156679 h 4707896"/>
              <a:gd name="connsiteX40" fmla="*/ 18362295 w 28890183"/>
              <a:gd name="connsiteY40" fmla="*/ 22016 h 4707896"/>
              <a:gd name="connsiteX41" fmla="*/ 18780399 w 28890183"/>
              <a:gd name="connsiteY41" fmla="*/ 52428 h 4707896"/>
              <a:gd name="connsiteX42" fmla="*/ 19238576 w 28890183"/>
              <a:gd name="connsiteY42" fmla="*/ 246130 h 4707896"/>
              <a:gd name="connsiteX43" fmla="*/ 19257098 w 28890183"/>
              <a:gd name="connsiteY43" fmla="*/ 271757 h 4707896"/>
              <a:gd name="connsiteX44" fmla="*/ 19323050 w 28890183"/>
              <a:gd name="connsiteY44" fmla="*/ 230750 h 4707896"/>
              <a:gd name="connsiteX45" fmla="*/ 20737736 w 28890183"/>
              <a:gd name="connsiteY45" fmla="*/ 212035 h 4707896"/>
              <a:gd name="connsiteX46" fmla="*/ 20744651 w 28890183"/>
              <a:gd name="connsiteY46" fmla="*/ 207519 h 4707896"/>
              <a:gd name="connsiteX47" fmla="*/ 20845074 w 28890183"/>
              <a:gd name="connsiteY47" fmla="*/ 141933 h 4707896"/>
              <a:gd name="connsiteX48" fmla="*/ 21341819 w 28890183"/>
              <a:gd name="connsiteY48" fmla="*/ 23905 h 4707896"/>
              <a:gd name="connsiteX49" fmla="*/ 21940152 w 28890183"/>
              <a:gd name="connsiteY49" fmla="*/ 91444 h 4707896"/>
              <a:gd name="connsiteX50" fmla="*/ 22082225 w 28890183"/>
              <a:gd name="connsiteY50" fmla="*/ 152881 h 4707896"/>
              <a:gd name="connsiteX51" fmla="*/ 22091006 w 28890183"/>
              <a:gd name="connsiteY51" fmla="*/ 156679 h 4707896"/>
              <a:gd name="connsiteX52" fmla="*/ 22705696 w 28890183"/>
              <a:gd name="connsiteY52" fmla="*/ 22016 h 4707896"/>
              <a:gd name="connsiteX53" fmla="*/ 23123799 w 28890183"/>
              <a:gd name="connsiteY53" fmla="*/ 52428 h 4707896"/>
              <a:gd name="connsiteX54" fmla="*/ 23581977 w 28890183"/>
              <a:gd name="connsiteY54" fmla="*/ 246130 h 4707896"/>
              <a:gd name="connsiteX55" fmla="*/ 23600498 w 28890183"/>
              <a:gd name="connsiteY55" fmla="*/ 271757 h 4707896"/>
              <a:gd name="connsiteX56" fmla="*/ 23666450 w 28890183"/>
              <a:gd name="connsiteY56" fmla="*/ 230750 h 4707896"/>
              <a:gd name="connsiteX57" fmla="*/ 25081136 w 28890183"/>
              <a:gd name="connsiteY57" fmla="*/ 212035 h 4707896"/>
              <a:gd name="connsiteX58" fmla="*/ 25088051 w 28890183"/>
              <a:gd name="connsiteY58" fmla="*/ 207519 h 4707896"/>
              <a:gd name="connsiteX59" fmla="*/ 25188474 w 28890183"/>
              <a:gd name="connsiteY59" fmla="*/ 141933 h 4707896"/>
              <a:gd name="connsiteX60" fmla="*/ 25685219 w 28890183"/>
              <a:gd name="connsiteY60" fmla="*/ 23905 h 4707896"/>
              <a:gd name="connsiteX61" fmla="*/ 26283552 w 28890183"/>
              <a:gd name="connsiteY61" fmla="*/ 91444 h 4707896"/>
              <a:gd name="connsiteX62" fmla="*/ 26425624 w 28890183"/>
              <a:gd name="connsiteY62" fmla="*/ 152881 h 4707896"/>
              <a:gd name="connsiteX63" fmla="*/ 26434406 w 28890183"/>
              <a:gd name="connsiteY63" fmla="*/ 156679 h 4707896"/>
              <a:gd name="connsiteX64" fmla="*/ 27049096 w 28890183"/>
              <a:gd name="connsiteY64" fmla="*/ 22016 h 4707896"/>
              <a:gd name="connsiteX65" fmla="*/ 27467198 w 28890183"/>
              <a:gd name="connsiteY65" fmla="*/ 52428 h 4707896"/>
              <a:gd name="connsiteX66" fmla="*/ 27990932 w 28890183"/>
              <a:gd name="connsiteY66" fmla="*/ 336833 h 4707896"/>
              <a:gd name="connsiteX67" fmla="*/ 27993784 w 28890183"/>
              <a:gd name="connsiteY67" fmla="*/ 337341 h 4707896"/>
              <a:gd name="connsiteX68" fmla="*/ 28215238 w 28890183"/>
              <a:gd name="connsiteY68" fmla="*/ 376737 h 4707896"/>
              <a:gd name="connsiteX69" fmla="*/ 28663072 w 28890183"/>
              <a:gd name="connsiteY69" fmla="*/ 612857 h 4707896"/>
              <a:gd name="connsiteX70" fmla="*/ 28632988 w 28890183"/>
              <a:gd name="connsiteY70" fmla="*/ 912165 h 4707896"/>
              <a:gd name="connsiteX71" fmla="*/ 28852754 w 28890183"/>
              <a:gd name="connsiteY71" fmla="*/ 1369799 h 4707896"/>
              <a:gd name="connsiteX72" fmla="*/ 28479307 w 28890183"/>
              <a:gd name="connsiteY72" fmla="*/ 1637805 h 4707896"/>
              <a:gd name="connsiteX73" fmla="*/ 28360576 w 28890183"/>
              <a:gd name="connsiteY73" fmla="*/ 1677643 h 4707896"/>
              <a:gd name="connsiteX74" fmla="*/ 28362777 w 28890183"/>
              <a:gd name="connsiteY74" fmla="*/ 1678304 h 4707896"/>
              <a:gd name="connsiteX75" fmla="*/ 28663072 w 28890183"/>
              <a:gd name="connsiteY75" fmla="*/ 1870158 h 4707896"/>
              <a:gd name="connsiteX76" fmla="*/ 28632988 w 28890183"/>
              <a:gd name="connsiteY76" fmla="*/ 2169465 h 4707896"/>
              <a:gd name="connsiteX77" fmla="*/ 28852754 w 28890183"/>
              <a:gd name="connsiteY77" fmla="*/ 2627099 h 4707896"/>
              <a:gd name="connsiteX78" fmla="*/ 28710315 w 28890183"/>
              <a:gd name="connsiteY78" fmla="*/ 2774543 h 4707896"/>
              <a:gd name="connsiteX79" fmla="*/ 28668071 w 28890183"/>
              <a:gd name="connsiteY79" fmla="*/ 2800188 h 4707896"/>
              <a:gd name="connsiteX80" fmla="*/ 28711318 w 28890183"/>
              <a:gd name="connsiteY80" fmla="*/ 2935412 h 4707896"/>
              <a:gd name="connsiteX81" fmla="*/ 28632988 w 28890183"/>
              <a:gd name="connsiteY81" fmla="*/ 3083865 h 4707896"/>
              <a:gd name="connsiteX82" fmla="*/ 28852754 w 28890183"/>
              <a:gd name="connsiteY82" fmla="*/ 3541499 h 4707896"/>
              <a:gd name="connsiteX83" fmla="*/ 27823264 w 28890183"/>
              <a:gd name="connsiteY83" fmla="*/ 3942088 h 4707896"/>
              <a:gd name="connsiteX84" fmla="*/ 27454724 w 28890183"/>
              <a:gd name="connsiteY84" fmla="*/ 4285343 h 4707896"/>
              <a:gd name="connsiteX85" fmla="*/ 26199964 w 28890183"/>
              <a:gd name="connsiteY85" fmla="*/ 4326904 h 4707896"/>
              <a:gd name="connsiteX86" fmla="*/ 25303288 w 28890183"/>
              <a:gd name="connsiteY86" fmla="*/ 4693092 h 4707896"/>
              <a:gd name="connsiteX87" fmla="*/ 23984873 w 28890183"/>
              <a:gd name="connsiteY87" fmla="*/ 4469572 h 4707896"/>
              <a:gd name="connsiteX88" fmla="*/ 22403318 w 28890183"/>
              <a:gd name="connsiteY88" fmla="*/ 4434055 h 4707896"/>
              <a:gd name="connsiteX89" fmla="*/ 22299531 w 28890183"/>
              <a:gd name="connsiteY89" fmla="*/ 4392558 h 4707896"/>
              <a:gd name="connsiteX90" fmla="*/ 22169429 w 28890183"/>
              <a:gd name="connsiteY90" fmla="*/ 4383611 h 4707896"/>
              <a:gd name="connsiteX91" fmla="*/ 21856564 w 28890183"/>
              <a:gd name="connsiteY91" fmla="*/ 4326904 h 4707896"/>
              <a:gd name="connsiteX92" fmla="*/ 20959887 w 28890183"/>
              <a:gd name="connsiteY92" fmla="*/ 4693092 h 4707896"/>
              <a:gd name="connsiteX93" fmla="*/ 19641473 w 28890183"/>
              <a:gd name="connsiteY93" fmla="*/ 4469572 h 4707896"/>
              <a:gd name="connsiteX94" fmla="*/ 18059917 w 28890183"/>
              <a:gd name="connsiteY94" fmla="*/ 4434055 h 4707896"/>
              <a:gd name="connsiteX95" fmla="*/ 17956131 w 28890183"/>
              <a:gd name="connsiteY95" fmla="*/ 4392558 h 4707896"/>
              <a:gd name="connsiteX96" fmla="*/ 17826028 w 28890183"/>
              <a:gd name="connsiteY96" fmla="*/ 4383611 h 4707896"/>
              <a:gd name="connsiteX97" fmla="*/ 17513164 w 28890183"/>
              <a:gd name="connsiteY97" fmla="*/ 4326904 h 4707896"/>
              <a:gd name="connsiteX98" fmla="*/ 16616487 w 28890183"/>
              <a:gd name="connsiteY98" fmla="*/ 4693092 h 4707896"/>
              <a:gd name="connsiteX99" fmla="*/ 15298073 w 28890183"/>
              <a:gd name="connsiteY99" fmla="*/ 4469572 h 4707896"/>
              <a:gd name="connsiteX100" fmla="*/ 13953421 w 28890183"/>
              <a:gd name="connsiteY100" fmla="*/ 4496473 h 4707896"/>
              <a:gd name="connsiteX101" fmla="*/ 13797123 w 28890183"/>
              <a:gd name="connsiteY101" fmla="*/ 4455292 h 4707896"/>
              <a:gd name="connsiteX102" fmla="*/ 13596039 w 28890183"/>
              <a:gd name="connsiteY102" fmla="*/ 4561731 h 4707896"/>
              <a:gd name="connsiteX103" fmla="*/ 13035089 w 28890183"/>
              <a:gd name="connsiteY103" fmla="*/ 4693092 h 4707896"/>
              <a:gd name="connsiteX104" fmla="*/ 11716674 w 28890183"/>
              <a:gd name="connsiteY104" fmla="*/ 4469572 h 4707896"/>
              <a:gd name="connsiteX105" fmla="*/ 10135119 w 28890183"/>
              <a:gd name="connsiteY105" fmla="*/ 4434055 h 4707896"/>
              <a:gd name="connsiteX106" fmla="*/ 10031332 w 28890183"/>
              <a:gd name="connsiteY106" fmla="*/ 4392558 h 4707896"/>
              <a:gd name="connsiteX107" fmla="*/ 9901230 w 28890183"/>
              <a:gd name="connsiteY107" fmla="*/ 4383611 h 4707896"/>
              <a:gd name="connsiteX108" fmla="*/ 9588365 w 28890183"/>
              <a:gd name="connsiteY108" fmla="*/ 4326904 h 4707896"/>
              <a:gd name="connsiteX109" fmla="*/ 8691689 w 28890183"/>
              <a:gd name="connsiteY109" fmla="*/ 4693092 h 4707896"/>
              <a:gd name="connsiteX110" fmla="*/ 7373274 w 28890183"/>
              <a:gd name="connsiteY110" fmla="*/ 4469572 h 4707896"/>
              <a:gd name="connsiteX111" fmla="*/ 5791719 w 28890183"/>
              <a:gd name="connsiteY111" fmla="*/ 4434055 h 4707896"/>
              <a:gd name="connsiteX112" fmla="*/ 5687933 w 28890183"/>
              <a:gd name="connsiteY112" fmla="*/ 4392558 h 4707896"/>
              <a:gd name="connsiteX113" fmla="*/ 5557831 w 28890183"/>
              <a:gd name="connsiteY113" fmla="*/ 4383611 h 4707896"/>
              <a:gd name="connsiteX114" fmla="*/ 5244966 w 28890183"/>
              <a:gd name="connsiteY114" fmla="*/ 4326904 h 4707896"/>
              <a:gd name="connsiteX115" fmla="*/ 4348290 w 28890183"/>
              <a:gd name="connsiteY115" fmla="*/ 4693092 h 4707896"/>
              <a:gd name="connsiteX116" fmla="*/ 3029873 w 28890183"/>
              <a:gd name="connsiteY116" fmla="*/ 4469572 h 4707896"/>
              <a:gd name="connsiteX117" fmla="*/ 1071422 w 28890183"/>
              <a:gd name="connsiteY117" fmla="*/ 4248730 h 4707896"/>
              <a:gd name="connsiteX118" fmla="*/ 210334 w 28890183"/>
              <a:gd name="connsiteY118" fmla="*/ 4002974 h 4707896"/>
              <a:gd name="connsiteX119" fmla="*/ 394329 w 28890183"/>
              <a:gd name="connsiteY119" fmla="*/ 3671245 h 4707896"/>
              <a:gd name="connsiteX120" fmla="*/ 5794 w 28890183"/>
              <a:gd name="connsiteY120" fmla="*/ 3330901 h 4707896"/>
              <a:gd name="connsiteX121" fmla="*/ 715356 w 28890183"/>
              <a:gd name="connsiteY121" fmla="*/ 3028392 h 4707896"/>
              <a:gd name="connsiteX122" fmla="*/ 722144 w 28890183"/>
              <a:gd name="connsiteY122" fmla="*/ 3020418 h 4707896"/>
              <a:gd name="connsiteX123" fmla="*/ 1038219 w 28890183"/>
              <a:gd name="connsiteY123" fmla="*/ 2586009 h 4707896"/>
              <a:gd name="connsiteX124" fmla="*/ 1197008 w 28890183"/>
              <a:gd name="connsiteY124" fmla="*/ 2523367 h 4707896"/>
              <a:gd name="connsiteX125" fmla="*/ 1241552 w 28890183"/>
              <a:gd name="connsiteY125" fmla="*/ 2511090 h 4707896"/>
              <a:gd name="connsiteX126" fmla="*/ 1231065 w 28890183"/>
              <a:gd name="connsiteY126" fmla="*/ 2497192 h 4707896"/>
              <a:gd name="connsiteX127" fmla="*/ 1224995 w 28890183"/>
              <a:gd name="connsiteY127" fmla="*/ 2396029 h 4707896"/>
              <a:gd name="connsiteX128" fmla="*/ 1934557 w 28890183"/>
              <a:gd name="connsiteY128" fmla="*/ 2093521 h 4707896"/>
              <a:gd name="connsiteX129" fmla="*/ 1941343 w 28890183"/>
              <a:gd name="connsiteY129" fmla="*/ 2085546 h 4707896"/>
              <a:gd name="connsiteX130" fmla="*/ 1938698 w 28890183"/>
              <a:gd name="connsiteY130" fmla="*/ 2039061 h 4707896"/>
              <a:gd name="connsiteX131" fmla="*/ 1876529 w 28890183"/>
              <a:gd name="connsiteY131" fmla="*/ 2029995 h 4707896"/>
              <a:gd name="connsiteX132" fmla="*/ 1429535 w 28890183"/>
              <a:gd name="connsiteY132" fmla="*/ 1810803 h 4707896"/>
              <a:gd name="connsiteX133" fmla="*/ 1613527 w 28890183"/>
              <a:gd name="connsiteY133" fmla="*/ 1479073 h 4707896"/>
              <a:gd name="connsiteX134" fmla="*/ 1224995 w 28890183"/>
              <a:gd name="connsiteY134" fmla="*/ 1138729 h 4707896"/>
              <a:gd name="connsiteX135" fmla="*/ 1934557 w 28890183"/>
              <a:gd name="connsiteY135" fmla="*/ 836220 h 4707896"/>
              <a:gd name="connsiteX136" fmla="*/ 1941343 w 28890183"/>
              <a:gd name="connsiteY136" fmla="*/ 828246 h 4707896"/>
              <a:gd name="connsiteX137" fmla="*/ 2257421 w 28890183"/>
              <a:gd name="connsiteY137" fmla="*/ 393837 h 4707896"/>
              <a:gd name="connsiteX138" fmla="*/ 3795051 w 28890183"/>
              <a:gd name="connsiteY138" fmla="*/ 294592 h 4707896"/>
              <a:gd name="connsiteX139" fmla="*/ 3795345 w 28890183"/>
              <a:gd name="connsiteY139" fmla="*/ 294408 h 4707896"/>
              <a:gd name="connsiteX140" fmla="*/ 3930653 w 28890183"/>
              <a:gd name="connsiteY140" fmla="*/ 210278 h 4707896"/>
              <a:gd name="connsiteX141" fmla="*/ 5345339 w 28890183"/>
              <a:gd name="connsiteY141" fmla="*/ 191563 h 4707896"/>
              <a:gd name="connsiteX142" fmla="*/ 5352252 w 28890183"/>
              <a:gd name="connsiteY142" fmla="*/ 187047 h 4707896"/>
              <a:gd name="connsiteX143" fmla="*/ 5452676 w 28890183"/>
              <a:gd name="connsiteY143" fmla="*/ 121461 h 4707896"/>
              <a:gd name="connsiteX144" fmla="*/ 5949423 w 28890183"/>
              <a:gd name="connsiteY144" fmla="*/ 3433 h 4707896"/>
              <a:gd name="connsiteX145" fmla="*/ 6110040 w 28890183"/>
              <a:gd name="connsiteY145" fmla="*/ 624 h 470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8890183" h="4707896">
                <a:moveTo>
                  <a:pt x="6110040" y="624"/>
                </a:moveTo>
                <a:cubicBezTo>
                  <a:pt x="6269168" y="4765"/>
                  <a:pt x="6421620" y="29371"/>
                  <a:pt x="6547754" y="70972"/>
                </a:cubicBezTo>
                <a:lnTo>
                  <a:pt x="6689828" y="132409"/>
                </a:lnTo>
                <a:lnTo>
                  <a:pt x="6698608" y="136207"/>
                </a:lnTo>
                <a:cubicBezTo>
                  <a:pt x="6857059" y="55661"/>
                  <a:pt x="7080290" y="8926"/>
                  <a:pt x="7313298" y="1544"/>
                </a:cubicBezTo>
                <a:cubicBezTo>
                  <a:pt x="7453107" y="-2885"/>
                  <a:pt x="7596435" y="6853"/>
                  <a:pt x="7731405" y="31956"/>
                </a:cubicBezTo>
                <a:cubicBezTo>
                  <a:pt x="7937094" y="70199"/>
                  <a:pt x="8099128" y="139809"/>
                  <a:pt x="8189585" y="225658"/>
                </a:cubicBezTo>
                <a:lnTo>
                  <a:pt x="8208102" y="251285"/>
                </a:lnTo>
                <a:lnTo>
                  <a:pt x="8274052" y="210278"/>
                </a:lnTo>
                <a:cubicBezTo>
                  <a:pt x="8634766" y="35704"/>
                  <a:pt x="9280712" y="17884"/>
                  <a:pt x="9688743" y="191563"/>
                </a:cubicBezTo>
                <a:lnTo>
                  <a:pt x="9695659" y="187047"/>
                </a:lnTo>
                <a:lnTo>
                  <a:pt x="9796076" y="121461"/>
                </a:lnTo>
                <a:cubicBezTo>
                  <a:pt x="9921417" y="57971"/>
                  <a:pt x="10097316" y="15395"/>
                  <a:pt x="10292826" y="3433"/>
                </a:cubicBezTo>
                <a:cubicBezTo>
                  <a:pt x="10346622" y="137"/>
                  <a:pt x="10400404" y="-756"/>
                  <a:pt x="10453442" y="624"/>
                </a:cubicBezTo>
                <a:cubicBezTo>
                  <a:pt x="10612568" y="4765"/>
                  <a:pt x="10765021" y="29371"/>
                  <a:pt x="10891157" y="70972"/>
                </a:cubicBezTo>
                <a:lnTo>
                  <a:pt x="11033231" y="132409"/>
                </a:lnTo>
                <a:lnTo>
                  <a:pt x="11042011" y="136207"/>
                </a:lnTo>
                <a:cubicBezTo>
                  <a:pt x="11200463" y="55661"/>
                  <a:pt x="11423692" y="8926"/>
                  <a:pt x="11656702" y="1544"/>
                </a:cubicBezTo>
                <a:cubicBezTo>
                  <a:pt x="11796509" y="-2885"/>
                  <a:pt x="11939836" y="6853"/>
                  <a:pt x="12074805" y="31956"/>
                </a:cubicBezTo>
                <a:cubicBezTo>
                  <a:pt x="12280493" y="70199"/>
                  <a:pt x="12442531" y="139809"/>
                  <a:pt x="12532984" y="225658"/>
                </a:cubicBezTo>
                <a:lnTo>
                  <a:pt x="12551505" y="251285"/>
                </a:lnTo>
                <a:lnTo>
                  <a:pt x="12617456" y="210278"/>
                </a:lnTo>
                <a:cubicBezTo>
                  <a:pt x="12978169" y="35704"/>
                  <a:pt x="13624117" y="17884"/>
                  <a:pt x="14032143" y="191563"/>
                </a:cubicBezTo>
                <a:lnTo>
                  <a:pt x="14039057" y="187047"/>
                </a:lnTo>
                <a:lnTo>
                  <a:pt x="14139481" y="121461"/>
                </a:lnTo>
                <a:cubicBezTo>
                  <a:pt x="14264820" y="57971"/>
                  <a:pt x="14440720" y="15395"/>
                  <a:pt x="14636223" y="3433"/>
                </a:cubicBezTo>
                <a:cubicBezTo>
                  <a:pt x="14690018" y="137"/>
                  <a:pt x="14743800" y="-756"/>
                  <a:pt x="14796842" y="624"/>
                </a:cubicBezTo>
                <a:cubicBezTo>
                  <a:pt x="14955966" y="4765"/>
                  <a:pt x="15108418" y="29371"/>
                  <a:pt x="15234552" y="70972"/>
                </a:cubicBezTo>
                <a:lnTo>
                  <a:pt x="15351154" y="121395"/>
                </a:lnTo>
                <a:lnTo>
                  <a:pt x="15460798" y="104930"/>
                </a:lnTo>
                <a:lnTo>
                  <a:pt x="15515530" y="82223"/>
                </a:lnTo>
                <a:cubicBezTo>
                  <a:pt x="15656082" y="34753"/>
                  <a:pt x="15825338" y="7080"/>
                  <a:pt x="16000095" y="1544"/>
                </a:cubicBezTo>
                <a:cubicBezTo>
                  <a:pt x="16139902" y="-2885"/>
                  <a:pt x="16283229" y="6853"/>
                  <a:pt x="16418198" y="31956"/>
                </a:cubicBezTo>
                <a:cubicBezTo>
                  <a:pt x="16486761" y="44703"/>
                  <a:pt x="16550473" y="60936"/>
                  <a:pt x="16608301" y="80094"/>
                </a:cubicBezTo>
                <a:lnTo>
                  <a:pt x="16632352" y="90300"/>
                </a:lnTo>
                <a:lnTo>
                  <a:pt x="16723734" y="63596"/>
                </a:lnTo>
                <a:cubicBezTo>
                  <a:pt x="16807815" y="43521"/>
                  <a:pt x="16900666" y="29886"/>
                  <a:pt x="16998419" y="23905"/>
                </a:cubicBezTo>
                <a:cubicBezTo>
                  <a:pt x="17213599" y="10721"/>
                  <a:pt x="17428573" y="35976"/>
                  <a:pt x="17596752" y="91444"/>
                </a:cubicBezTo>
                <a:lnTo>
                  <a:pt x="17738824" y="152881"/>
                </a:lnTo>
                <a:lnTo>
                  <a:pt x="17747606" y="156679"/>
                </a:lnTo>
                <a:cubicBezTo>
                  <a:pt x="17906056" y="76133"/>
                  <a:pt x="18129286" y="29398"/>
                  <a:pt x="18362295" y="22016"/>
                </a:cubicBezTo>
                <a:cubicBezTo>
                  <a:pt x="18502102" y="17587"/>
                  <a:pt x="18645429" y="27325"/>
                  <a:pt x="18780399" y="52428"/>
                </a:cubicBezTo>
                <a:cubicBezTo>
                  <a:pt x="18986086" y="90671"/>
                  <a:pt x="19148123" y="160281"/>
                  <a:pt x="19238576" y="246130"/>
                </a:cubicBezTo>
                <a:lnTo>
                  <a:pt x="19257098" y="271757"/>
                </a:lnTo>
                <a:lnTo>
                  <a:pt x="19323050" y="230750"/>
                </a:lnTo>
                <a:cubicBezTo>
                  <a:pt x="19683762" y="56176"/>
                  <a:pt x="20329710" y="38356"/>
                  <a:pt x="20737736" y="212035"/>
                </a:cubicBezTo>
                <a:lnTo>
                  <a:pt x="20744651" y="207519"/>
                </a:lnTo>
                <a:lnTo>
                  <a:pt x="20845074" y="141933"/>
                </a:lnTo>
                <a:cubicBezTo>
                  <a:pt x="20970413" y="78443"/>
                  <a:pt x="21146313" y="35867"/>
                  <a:pt x="21341819" y="23905"/>
                </a:cubicBezTo>
                <a:cubicBezTo>
                  <a:pt x="21557000" y="10721"/>
                  <a:pt x="21771974" y="35976"/>
                  <a:pt x="21940152" y="91444"/>
                </a:cubicBezTo>
                <a:lnTo>
                  <a:pt x="22082225" y="152881"/>
                </a:lnTo>
                <a:lnTo>
                  <a:pt x="22091006" y="156679"/>
                </a:lnTo>
                <a:cubicBezTo>
                  <a:pt x="22249457" y="76133"/>
                  <a:pt x="22472686" y="29398"/>
                  <a:pt x="22705696" y="22016"/>
                </a:cubicBezTo>
                <a:cubicBezTo>
                  <a:pt x="22845502" y="17587"/>
                  <a:pt x="22988830" y="27325"/>
                  <a:pt x="23123799" y="52428"/>
                </a:cubicBezTo>
                <a:cubicBezTo>
                  <a:pt x="23329486" y="90671"/>
                  <a:pt x="23491525" y="160281"/>
                  <a:pt x="23581977" y="246130"/>
                </a:cubicBezTo>
                <a:lnTo>
                  <a:pt x="23600498" y="271757"/>
                </a:lnTo>
                <a:lnTo>
                  <a:pt x="23666450" y="230750"/>
                </a:lnTo>
                <a:cubicBezTo>
                  <a:pt x="24027162" y="56176"/>
                  <a:pt x="24673110" y="38356"/>
                  <a:pt x="25081136" y="212035"/>
                </a:cubicBezTo>
                <a:lnTo>
                  <a:pt x="25088051" y="207519"/>
                </a:lnTo>
                <a:lnTo>
                  <a:pt x="25188474" y="141933"/>
                </a:lnTo>
                <a:cubicBezTo>
                  <a:pt x="25313813" y="78443"/>
                  <a:pt x="25489713" y="35867"/>
                  <a:pt x="25685219" y="23905"/>
                </a:cubicBezTo>
                <a:cubicBezTo>
                  <a:pt x="25900400" y="10721"/>
                  <a:pt x="26115374" y="35976"/>
                  <a:pt x="26283552" y="91444"/>
                </a:cubicBezTo>
                <a:lnTo>
                  <a:pt x="26425624" y="152881"/>
                </a:lnTo>
                <a:lnTo>
                  <a:pt x="26434406" y="156679"/>
                </a:lnTo>
                <a:cubicBezTo>
                  <a:pt x="26592856" y="76133"/>
                  <a:pt x="26816086" y="29398"/>
                  <a:pt x="27049096" y="22016"/>
                </a:cubicBezTo>
                <a:cubicBezTo>
                  <a:pt x="27188902" y="17587"/>
                  <a:pt x="27332230" y="27325"/>
                  <a:pt x="27467198" y="52428"/>
                </a:cubicBezTo>
                <a:cubicBezTo>
                  <a:pt x="27741448" y="103418"/>
                  <a:pt x="27938100" y="210172"/>
                  <a:pt x="27990932" y="336833"/>
                </a:cubicBezTo>
                <a:lnTo>
                  <a:pt x="27993784" y="337341"/>
                </a:lnTo>
                <a:lnTo>
                  <a:pt x="28215238" y="376737"/>
                </a:lnTo>
                <a:cubicBezTo>
                  <a:pt x="28424778" y="427973"/>
                  <a:pt x="28586026" y="511575"/>
                  <a:pt x="28663072" y="612857"/>
                </a:cubicBezTo>
                <a:cubicBezTo>
                  <a:pt x="28737734" y="710880"/>
                  <a:pt x="28727095" y="817343"/>
                  <a:pt x="28632988" y="912165"/>
                </a:cubicBezTo>
                <a:cubicBezTo>
                  <a:pt x="28864311" y="1042202"/>
                  <a:pt x="28945210" y="1210773"/>
                  <a:pt x="28852754" y="1369799"/>
                </a:cubicBezTo>
                <a:cubicBezTo>
                  <a:pt x="28791300" y="1475506"/>
                  <a:pt x="28658853" y="1567940"/>
                  <a:pt x="28479307" y="1637805"/>
                </a:cubicBezTo>
                <a:lnTo>
                  <a:pt x="28360576" y="1677643"/>
                </a:lnTo>
                <a:lnTo>
                  <a:pt x="28362777" y="1678304"/>
                </a:lnTo>
                <a:cubicBezTo>
                  <a:pt x="28500139" y="1728180"/>
                  <a:pt x="28605287" y="1794196"/>
                  <a:pt x="28663072" y="1870158"/>
                </a:cubicBezTo>
                <a:cubicBezTo>
                  <a:pt x="28737734" y="1968181"/>
                  <a:pt x="28727095" y="2074644"/>
                  <a:pt x="28632988" y="2169465"/>
                </a:cubicBezTo>
                <a:cubicBezTo>
                  <a:pt x="28864311" y="2299503"/>
                  <a:pt x="28945210" y="2468074"/>
                  <a:pt x="28852754" y="2627099"/>
                </a:cubicBezTo>
                <a:cubicBezTo>
                  <a:pt x="28822027" y="2679952"/>
                  <a:pt x="28773552" y="2729488"/>
                  <a:pt x="28710315" y="2774543"/>
                </a:cubicBezTo>
                <a:lnTo>
                  <a:pt x="28668071" y="2800188"/>
                </a:lnTo>
                <a:lnTo>
                  <a:pt x="28711318" y="2935412"/>
                </a:lnTo>
                <a:cubicBezTo>
                  <a:pt x="28706228" y="2986133"/>
                  <a:pt x="28680042" y="3036454"/>
                  <a:pt x="28632988" y="3083865"/>
                </a:cubicBezTo>
                <a:cubicBezTo>
                  <a:pt x="28864311" y="3213902"/>
                  <a:pt x="28945210" y="3382474"/>
                  <a:pt x="28852754" y="3541499"/>
                </a:cubicBezTo>
                <a:cubicBezTo>
                  <a:pt x="28729846" y="3752911"/>
                  <a:pt x="28322966" y="3911238"/>
                  <a:pt x="27823264" y="3942088"/>
                </a:cubicBezTo>
                <a:cubicBezTo>
                  <a:pt x="27820879" y="4074047"/>
                  <a:pt x="27686414" y="4199195"/>
                  <a:pt x="27454724" y="4285343"/>
                </a:cubicBezTo>
                <a:cubicBezTo>
                  <a:pt x="27102694" y="4416254"/>
                  <a:pt x="26594186" y="4433076"/>
                  <a:pt x="26199964" y="4326904"/>
                </a:cubicBezTo>
                <a:cubicBezTo>
                  <a:pt x="26072470" y="4509270"/>
                  <a:pt x="25731080" y="4648680"/>
                  <a:pt x="25303288" y="4693092"/>
                </a:cubicBezTo>
                <a:cubicBezTo>
                  <a:pt x="24799182" y="4745422"/>
                  <a:pt x="24273064" y="4656246"/>
                  <a:pt x="23984873" y="4469572"/>
                </a:cubicBezTo>
                <a:cubicBezTo>
                  <a:pt x="23474714" y="4602462"/>
                  <a:pt x="22850223" y="4579662"/>
                  <a:pt x="22403318" y="4434055"/>
                </a:cubicBezTo>
                <a:lnTo>
                  <a:pt x="22299531" y="4392558"/>
                </a:lnTo>
                <a:lnTo>
                  <a:pt x="22169429" y="4383611"/>
                </a:lnTo>
                <a:cubicBezTo>
                  <a:pt x="22060818" y="4372303"/>
                  <a:pt x="21955120" y="4353447"/>
                  <a:pt x="21856564" y="4326904"/>
                </a:cubicBezTo>
                <a:cubicBezTo>
                  <a:pt x="21729070" y="4509270"/>
                  <a:pt x="21387680" y="4648680"/>
                  <a:pt x="20959887" y="4693092"/>
                </a:cubicBezTo>
                <a:cubicBezTo>
                  <a:pt x="20455782" y="4745422"/>
                  <a:pt x="19929664" y="4656246"/>
                  <a:pt x="19641473" y="4469572"/>
                </a:cubicBezTo>
                <a:cubicBezTo>
                  <a:pt x="19131313" y="4602462"/>
                  <a:pt x="18506823" y="4579662"/>
                  <a:pt x="18059917" y="4434055"/>
                </a:cubicBezTo>
                <a:lnTo>
                  <a:pt x="17956131" y="4392558"/>
                </a:lnTo>
                <a:lnTo>
                  <a:pt x="17826028" y="4383611"/>
                </a:lnTo>
                <a:cubicBezTo>
                  <a:pt x="17717418" y="4372303"/>
                  <a:pt x="17611719" y="4353447"/>
                  <a:pt x="17513164" y="4326904"/>
                </a:cubicBezTo>
                <a:cubicBezTo>
                  <a:pt x="17385670" y="4509270"/>
                  <a:pt x="17044280" y="4648680"/>
                  <a:pt x="16616487" y="4693092"/>
                </a:cubicBezTo>
                <a:cubicBezTo>
                  <a:pt x="16112382" y="4745422"/>
                  <a:pt x="15586264" y="4656246"/>
                  <a:pt x="15298073" y="4469572"/>
                </a:cubicBezTo>
                <a:cubicBezTo>
                  <a:pt x="14872941" y="4580313"/>
                  <a:pt x="14368413" y="4582937"/>
                  <a:pt x="13953421" y="4496473"/>
                </a:cubicBezTo>
                <a:lnTo>
                  <a:pt x="13797123" y="4455292"/>
                </a:lnTo>
                <a:lnTo>
                  <a:pt x="13596039" y="4561731"/>
                </a:lnTo>
                <a:cubicBezTo>
                  <a:pt x="13441281" y="4624931"/>
                  <a:pt x="13248985" y="4670886"/>
                  <a:pt x="13035089" y="4693092"/>
                </a:cubicBezTo>
                <a:cubicBezTo>
                  <a:pt x="12530984" y="4745422"/>
                  <a:pt x="12004865" y="4656246"/>
                  <a:pt x="11716674" y="4469572"/>
                </a:cubicBezTo>
                <a:cubicBezTo>
                  <a:pt x="11206515" y="4602462"/>
                  <a:pt x="10582024" y="4579662"/>
                  <a:pt x="10135119" y="4434055"/>
                </a:cubicBezTo>
                <a:lnTo>
                  <a:pt x="10031332" y="4392558"/>
                </a:lnTo>
                <a:lnTo>
                  <a:pt x="9901230" y="4383611"/>
                </a:lnTo>
                <a:cubicBezTo>
                  <a:pt x="9792620" y="4372303"/>
                  <a:pt x="9686921" y="4353447"/>
                  <a:pt x="9588365" y="4326904"/>
                </a:cubicBezTo>
                <a:cubicBezTo>
                  <a:pt x="9460872" y="4509270"/>
                  <a:pt x="9119482" y="4648680"/>
                  <a:pt x="8691689" y="4693092"/>
                </a:cubicBezTo>
                <a:cubicBezTo>
                  <a:pt x="8187584" y="4745422"/>
                  <a:pt x="7661466" y="4656246"/>
                  <a:pt x="7373274" y="4469572"/>
                </a:cubicBezTo>
                <a:cubicBezTo>
                  <a:pt x="6863115" y="4602462"/>
                  <a:pt x="6238624" y="4579662"/>
                  <a:pt x="5791719" y="4434055"/>
                </a:cubicBezTo>
                <a:lnTo>
                  <a:pt x="5687933" y="4392558"/>
                </a:lnTo>
                <a:lnTo>
                  <a:pt x="5557831" y="4383611"/>
                </a:lnTo>
                <a:cubicBezTo>
                  <a:pt x="5449220" y="4372303"/>
                  <a:pt x="5343521" y="4353447"/>
                  <a:pt x="5244966" y="4326904"/>
                </a:cubicBezTo>
                <a:cubicBezTo>
                  <a:pt x="5117473" y="4509270"/>
                  <a:pt x="4776083" y="4648680"/>
                  <a:pt x="4348290" y="4693092"/>
                </a:cubicBezTo>
                <a:cubicBezTo>
                  <a:pt x="3844185" y="4745422"/>
                  <a:pt x="3318066" y="4656246"/>
                  <a:pt x="3029873" y="4469572"/>
                </a:cubicBezTo>
                <a:cubicBezTo>
                  <a:pt x="2349661" y="4646758"/>
                  <a:pt x="1466194" y="4547164"/>
                  <a:pt x="1071422" y="4248730"/>
                </a:cubicBezTo>
                <a:cubicBezTo>
                  <a:pt x="683621" y="4268346"/>
                  <a:pt x="319484" y="4164444"/>
                  <a:pt x="210334" y="4002974"/>
                </a:cubicBezTo>
                <a:cubicBezTo>
                  <a:pt x="131271" y="3886150"/>
                  <a:pt x="201164" y="3760071"/>
                  <a:pt x="394329" y="3671245"/>
                </a:cubicBezTo>
                <a:cubicBezTo>
                  <a:pt x="120264" y="3601570"/>
                  <a:pt x="-32361" y="3467865"/>
                  <a:pt x="5794" y="3330901"/>
                </a:cubicBezTo>
                <a:cubicBezTo>
                  <a:pt x="50554" y="3170537"/>
                  <a:pt x="345167" y="3044924"/>
                  <a:pt x="715356" y="3028392"/>
                </a:cubicBezTo>
                <a:cubicBezTo>
                  <a:pt x="717558" y="3025715"/>
                  <a:pt x="719942" y="3023095"/>
                  <a:pt x="722144" y="3020418"/>
                </a:cubicBezTo>
                <a:cubicBezTo>
                  <a:pt x="672431" y="2862499"/>
                  <a:pt x="788367" y="2703241"/>
                  <a:pt x="1038219" y="2586009"/>
                </a:cubicBezTo>
                <a:cubicBezTo>
                  <a:pt x="1087563" y="2562864"/>
                  <a:pt x="1140745" y="2541967"/>
                  <a:pt x="1197008" y="2523367"/>
                </a:cubicBezTo>
                <a:lnTo>
                  <a:pt x="1241552" y="2511090"/>
                </a:lnTo>
                <a:lnTo>
                  <a:pt x="1231065" y="2497192"/>
                </a:lnTo>
                <a:cubicBezTo>
                  <a:pt x="1217838" y="2464308"/>
                  <a:pt x="1215453" y="2430270"/>
                  <a:pt x="1224995" y="2396029"/>
                </a:cubicBezTo>
                <a:cubicBezTo>
                  <a:pt x="1269753" y="2235665"/>
                  <a:pt x="1564366" y="2110052"/>
                  <a:pt x="1934557" y="2093521"/>
                </a:cubicBezTo>
                <a:cubicBezTo>
                  <a:pt x="1936756" y="2090843"/>
                  <a:pt x="1939144" y="2088224"/>
                  <a:pt x="1941343" y="2085546"/>
                </a:cubicBezTo>
                <a:lnTo>
                  <a:pt x="1938698" y="2039061"/>
                </a:lnTo>
                <a:lnTo>
                  <a:pt x="1876529" y="2029995"/>
                </a:lnTo>
                <a:cubicBezTo>
                  <a:pt x="1665578" y="1990153"/>
                  <a:pt x="1497756" y="1911722"/>
                  <a:pt x="1429535" y="1810803"/>
                </a:cubicBezTo>
                <a:cubicBezTo>
                  <a:pt x="1350469" y="1693978"/>
                  <a:pt x="1420362" y="1567899"/>
                  <a:pt x="1613527" y="1479073"/>
                </a:cubicBezTo>
                <a:cubicBezTo>
                  <a:pt x="1339463" y="1409398"/>
                  <a:pt x="1186837" y="1275693"/>
                  <a:pt x="1224995" y="1138729"/>
                </a:cubicBezTo>
                <a:cubicBezTo>
                  <a:pt x="1269753" y="978365"/>
                  <a:pt x="1564366" y="852751"/>
                  <a:pt x="1934557" y="836220"/>
                </a:cubicBezTo>
                <a:cubicBezTo>
                  <a:pt x="1936756" y="833543"/>
                  <a:pt x="1939144" y="830923"/>
                  <a:pt x="1941343" y="828246"/>
                </a:cubicBezTo>
                <a:cubicBezTo>
                  <a:pt x="1891630" y="670326"/>
                  <a:pt x="2007568" y="511068"/>
                  <a:pt x="2257421" y="393837"/>
                </a:cubicBezTo>
                <a:cubicBezTo>
                  <a:pt x="2652190" y="208676"/>
                  <a:pt x="3292228" y="167406"/>
                  <a:pt x="3795051" y="294592"/>
                </a:cubicBezTo>
                <a:lnTo>
                  <a:pt x="3795345" y="294408"/>
                </a:lnTo>
                <a:lnTo>
                  <a:pt x="3930653" y="210278"/>
                </a:lnTo>
                <a:cubicBezTo>
                  <a:pt x="4291365" y="35704"/>
                  <a:pt x="4937312" y="17884"/>
                  <a:pt x="5345339" y="191563"/>
                </a:cubicBezTo>
                <a:lnTo>
                  <a:pt x="5352252" y="187047"/>
                </a:lnTo>
                <a:lnTo>
                  <a:pt x="5452676" y="121461"/>
                </a:lnTo>
                <a:cubicBezTo>
                  <a:pt x="5578017" y="57971"/>
                  <a:pt x="5753915" y="15395"/>
                  <a:pt x="5949423" y="3433"/>
                </a:cubicBezTo>
                <a:cubicBezTo>
                  <a:pt x="6003216" y="137"/>
                  <a:pt x="6056998" y="-756"/>
                  <a:pt x="6110040" y="624"/>
                </a:cubicBezTo>
                <a:close/>
              </a:path>
            </a:pathLst>
          </a:custGeom>
          <a:solidFill>
            <a:schemeClr val="accent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9FFC11-6498-4848-A6DF-01C67A218234}"/>
              </a:ext>
            </a:extLst>
          </p:cNvPr>
          <p:cNvSpPr/>
          <p:nvPr/>
        </p:nvSpPr>
        <p:spPr>
          <a:xfrm>
            <a:off x="2640016" y="1820641"/>
            <a:ext cx="2514600" cy="152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61E68E8-54DB-4502-BDBF-DC0F9AA0572E}"/>
              </a:ext>
            </a:extLst>
          </p:cNvPr>
          <p:cNvSpPr/>
          <p:nvPr/>
        </p:nvSpPr>
        <p:spPr>
          <a:xfrm>
            <a:off x="4798933" y="1820641"/>
            <a:ext cx="2514600" cy="152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CC4D8F5-90A7-4811-9B1A-8AB4273D6C14}"/>
              </a:ext>
            </a:extLst>
          </p:cNvPr>
          <p:cNvSpPr/>
          <p:nvPr/>
        </p:nvSpPr>
        <p:spPr>
          <a:xfrm>
            <a:off x="7037385" y="1820641"/>
            <a:ext cx="2514600" cy="15240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C09482-BDF2-4A04-A089-B283E6C03DA4}"/>
              </a:ext>
            </a:extLst>
          </p:cNvPr>
          <p:cNvSpPr txBox="1"/>
          <p:nvPr/>
        </p:nvSpPr>
        <p:spPr>
          <a:xfrm>
            <a:off x="4464944" y="-3087304"/>
            <a:ext cx="3262111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0" dirty="0">
                <a:solidFill>
                  <a:schemeClr val="tx2">
                    <a:lumMod val="50000"/>
                  </a:schemeClr>
                </a:solidFill>
              </a:rPr>
              <a:t>BÀI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925D1-DF40-47D7-A938-E79F83DED492}"/>
              </a:ext>
            </a:extLst>
          </p:cNvPr>
          <p:cNvSpPr txBox="1"/>
          <p:nvPr/>
        </p:nvSpPr>
        <p:spPr>
          <a:xfrm>
            <a:off x="4287011" y="586571"/>
            <a:ext cx="3617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72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Nội</a:t>
            </a: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dung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099DA-3619-4003-B715-5A99210BC513}"/>
              </a:ext>
            </a:extLst>
          </p:cNvPr>
          <p:cNvSpPr/>
          <p:nvPr/>
        </p:nvSpPr>
        <p:spPr>
          <a:xfrm rot="18900000" flipH="1">
            <a:off x="10243616" y="-676718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EBA92D0-EE54-446C-A5C3-97E766C8E006}"/>
              </a:ext>
            </a:extLst>
          </p:cNvPr>
          <p:cNvSpPr/>
          <p:nvPr/>
        </p:nvSpPr>
        <p:spPr>
          <a:xfrm rot="13500000" flipH="1">
            <a:off x="10883398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B5DD49D-DD92-422C-BA01-3A64670F5A51}"/>
              </a:ext>
            </a:extLst>
          </p:cNvPr>
          <p:cNvSpPr/>
          <p:nvPr/>
        </p:nvSpPr>
        <p:spPr>
          <a:xfrm rot="18900000" flipH="1">
            <a:off x="10243616" y="4206351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90BAE2-BCC5-42C9-AA95-248AEBEC4ED0}"/>
              </a:ext>
            </a:extLst>
          </p:cNvPr>
          <p:cNvSpPr/>
          <p:nvPr/>
        </p:nvSpPr>
        <p:spPr>
          <a:xfrm rot="2700000">
            <a:off x="-1451841" y="-676718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AA989E-4F57-4920-97FE-94DCB1C9C2B0}"/>
              </a:ext>
            </a:extLst>
          </p:cNvPr>
          <p:cNvSpPr/>
          <p:nvPr/>
        </p:nvSpPr>
        <p:spPr>
          <a:xfrm rot="8100000">
            <a:off x="-2091622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ABA24C-047B-46EE-B73B-BE3BA127416B}"/>
              </a:ext>
            </a:extLst>
          </p:cNvPr>
          <p:cNvSpPr/>
          <p:nvPr/>
        </p:nvSpPr>
        <p:spPr>
          <a:xfrm rot="2700000">
            <a:off x="-1451841" y="4206351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1B67F90-CC30-47BD-815E-E769C2CB3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6884" y="4572844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9AEB0EA-B479-45E5-B6D3-318927EB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6756" y="5581405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206CB02E-221A-4A23-B66F-AE09D02B6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6884" y="6111166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0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00065 0.03611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6 1.48148E-6 L 0.00104 0.01875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00078 0.02107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4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91667E-6 4.81481E-6 L -0.00065 0.03611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utoRev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-4.81481E-6 L 0.00338 0.022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0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1.11111E-6 L 0.53932 0.01505 " pathEditMode="relative" rAng="0" ptsTypes="AA">
                                      <p:cBhvr>
                                        <p:cTn id="16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7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3.7037E-6 L 0.59909 0.01505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375E-6 4.07407E-6 L 0.69974 0.01504 " pathEditMode="relative" rAng="0" ptsTypes="AA">
                                      <p:cBhvr>
                                        <p:cTn id="2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  <p:bldP spid="28" grpId="0"/>
      <p:bldP spid="29" grpId="0"/>
      <p:bldP spid="30" grpId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375FF7-2826-42CC-A98B-6EF1F527ABBA}"/>
              </a:ext>
            </a:extLst>
          </p:cNvPr>
          <p:cNvSpPr/>
          <p:nvPr/>
        </p:nvSpPr>
        <p:spPr>
          <a:xfrm>
            <a:off x="2350312" y="1225711"/>
            <a:ext cx="9037262" cy="183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chịu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dụng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chiều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giống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2A2B54-51D0-4117-B20A-ED4018108B02}"/>
              </a:ext>
            </a:extLst>
          </p:cNvPr>
          <p:cNvSpPr/>
          <p:nvPr/>
        </p:nvSpPr>
        <p:spPr>
          <a:xfrm>
            <a:off x="1031616" y="1531366"/>
            <a:ext cx="1143000" cy="114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DBD11-2BB8-4B84-B38C-26D92C4327B6}"/>
              </a:ext>
            </a:extLst>
          </p:cNvPr>
          <p:cNvSpPr txBox="1"/>
          <p:nvPr/>
        </p:nvSpPr>
        <p:spPr>
          <a:xfrm>
            <a:off x="2018762" y="551821"/>
            <a:ext cx="81544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3D2A9-ADBD-4CAF-B7CB-EC6A3EA5C2DD}"/>
              </a:ext>
            </a:extLst>
          </p:cNvPr>
          <p:cNvSpPr txBox="1"/>
          <p:nvPr/>
        </p:nvSpPr>
        <p:spPr>
          <a:xfrm>
            <a:off x="2009144" y="8534400"/>
            <a:ext cx="8173712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2: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DA4B1A-1788-4EC5-BF7B-14D1D5E59BE2}"/>
              </a:ext>
            </a:extLst>
          </p:cNvPr>
          <p:cNvSpPr txBox="1"/>
          <p:nvPr/>
        </p:nvSpPr>
        <p:spPr>
          <a:xfrm>
            <a:off x="4370367" y="10106585"/>
            <a:ext cx="34512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3.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49FFC11-6498-4848-A6DF-01C67A218234}"/>
              </a:ext>
            </a:extLst>
          </p:cNvPr>
          <p:cNvSpPr/>
          <p:nvPr/>
        </p:nvSpPr>
        <p:spPr>
          <a:xfrm>
            <a:off x="2640016" y="-1524000"/>
            <a:ext cx="2514600" cy="152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61E68E8-54DB-4502-BDBF-DC0F9AA0572E}"/>
              </a:ext>
            </a:extLst>
          </p:cNvPr>
          <p:cNvSpPr/>
          <p:nvPr/>
        </p:nvSpPr>
        <p:spPr>
          <a:xfrm>
            <a:off x="4798933" y="-1524000"/>
            <a:ext cx="2514600" cy="1524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CC4D8F5-90A7-4811-9B1A-8AB4273D6C14}"/>
              </a:ext>
            </a:extLst>
          </p:cNvPr>
          <p:cNvSpPr/>
          <p:nvPr/>
        </p:nvSpPr>
        <p:spPr>
          <a:xfrm>
            <a:off x="7037385" y="-1524000"/>
            <a:ext cx="2514600" cy="152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925D1-DF40-47D7-A938-E79F83DED492}"/>
              </a:ext>
            </a:extLst>
          </p:cNvPr>
          <p:cNvSpPr txBox="1"/>
          <p:nvPr/>
        </p:nvSpPr>
        <p:spPr>
          <a:xfrm>
            <a:off x="4287011" y="-2758070"/>
            <a:ext cx="361797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72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Nội</a:t>
            </a:r>
            <a:r>
              <a:rPr lang="en-US" sz="72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dung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099DA-3619-4003-B715-5A99210BC513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EBA92D0-EE54-446C-A5C3-97E766C8E006}"/>
              </a:ext>
            </a:extLst>
          </p:cNvPr>
          <p:cNvSpPr/>
          <p:nvPr/>
        </p:nvSpPr>
        <p:spPr>
          <a:xfrm rot="16200000" flipH="1">
            <a:off x="15101776" y="1762328"/>
            <a:ext cx="3321966" cy="3321968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B5DD49D-DD92-422C-BA01-3A64670F5A51}"/>
              </a:ext>
            </a:extLst>
          </p:cNvPr>
          <p:cNvSpPr/>
          <p:nvPr/>
        </p:nvSpPr>
        <p:spPr>
          <a:xfrm flipH="1">
            <a:off x="14253584" y="6550362"/>
            <a:ext cx="3321966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90BAE2-BCC5-42C9-AA95-248AEBEC4ED0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3AA989E-4F57-4920-97FE-94DCB1C9C2B0}"/>
              </a:ext>
            </a:extLst>
          </p:cNvPr>
          <p:cNvSpPr/>
          <p:nvPr/>
        </p:nvSpPr>
        <p:spPr>
          <a:xfrm rot="5400000">
            <a:off x="-6001325" y="1762329"/>
            <a:ext cx="3321966" cy="3321966"/>
          </a:xfrm>
          <a:prstGeom prst="roundRect">
            <a:avLst/>
          </a:prstGeom>
          <a:solidFill>
            <a:srgbClr val="91E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AABA24C-047B-46EE-B73B-BE3BA127416B}"/>
              </a:ext>
            </a:extLst>
          </p:cNvPr>
          <p:cNvSpPr/>
          <p:nvPr/>
        </p:nvSpPr>
        <p:spPr>
          <a:xfrm>
            <a:off x="-5181600" y="6550362"/>
            <a:ext cx="3321968" cy="33219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45DD84-4E77-4466-9B28-01899F22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94" y="3045508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934B54-1C2B-49A6-9886-8A0C97A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850" y="3444983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9CF952B8-A844-40DA-8AB8-CADC889C1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5169444"/>
            <a:ext cx="952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nằm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chịu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tác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: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Trọng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P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si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mét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F</a:t>
            </a:r>
            <a:r>
              <a:rPr lang="en-US" altLang="en-US" sz="2400" baseline="-25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Hai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cùng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nhưng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ngược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chiều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DC7AEC0-A1B3-46E6-8BC2-F48BD397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495" y="2608295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0665D28-F2DF-4D17-8018-732467110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003" y="2608295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8E815DEA-0A9C-4E4B-981B-AF05C5435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19145" y="3133043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635CC4F-54FA-43BB-8E22-AD98DD419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1353" y="3133043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3696A3-1829-4625-92EF-5CB3E1212672}"/>
              </a:ext>
            </a:extLst>
          </p:cNvPr>
          <p:cNvSpPr txBox="1"/>
          <p:nvPr/>
        </p:nvSpPr>
        <p:spPr>
          <a:xfrm>
            <a:off x="766483" y="7014780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67E67E-6956-4027-8D91-12E77B6A653D}"/>
              </a:ext>
            </a:extLst>
          </p:cNvPr>
          <p:cNvSpPr txBox="1"/>
          <p:nvPr/>
        </p:nvSpPr>
        <p:spPr>
          <a:xfrm>
            <a:off x="5732919" y="7034305"/>
            <a:ext cx="7261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F14843-28DE-48D8-8D3E-8C7AD8BC7FF5}"/>
              </a:ext>
            </a:extLst>
          </p:cNvPr>
          <p:cNvSpPr txBox="1"/>
          <p:nvPr/>
        </p:nvSpPr>
        <p:spPr>
          <a:xfrm>
            <a:off x="11112562" y="7055723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C22D25-A8C1-4884-BBAB-30772FE401D7}"/>
              </a:ext>
            </a:extLst>
          </p:cNvPr>
          <p:cNvSpPr txBox="1"/>
          <p:nvPr/>
        </p:nvSpPr>
        <p:spPr>
          <a:xfrm>
            <a:off x="363028" y="7014780"/>
            <a:ext cx="24365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551E8F-D94D-49C3-A28F-60AB6530F569}"/>
              </a:ext>
            </a:extLst>
          </p:cNvPr>
          <p:cNvSpPr txBox="1"/>
          <p:nvPr/>
        </p:nvSpPr>
        <p:spPr>
          <a:xfrm>
            <a:off x="5257583" y="7034305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2BC293-DDAE-4067-B391-CE775138E45B}"/>
              </a:ext>
            </a:extLst>
          </p:cNvPr>
          <p:cNvSpPr txBox="1"/>
          <p:nvPr/>
        </p:nvSpPr>
        <p:spPr>
          <a:xfrm>
            <a:off x="10658509" y="7055723"/>
            <a:ext cx="2356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8C7023-A2DF-43F5-A109-250D70FACF82}"/>
              </a:ext>
            </a:extLst>
          </p:cNvPr>
          <p:cNvSpPr txBox="1"/>
          <p:nvPr/>
        </p:nvSpPr>
        <p:spPr>
          <a:xfrm>
            <a:off x="553100" y="7478066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863569-3024-4AA5-9084-21E58CEC1E7A}"/>
              </a:ext>
            </a:extLst>
          </p:cNvPr>
          <p:cNvSpPr txBox="1"/>
          <p:nvPr/>
        </p:nvSpPr>
        <p:spPr>
          <a:xfrm>
            <a:off x="5575023" y="7497591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7BD463-7D95-4B63-BCA1-3A89FA05154F}"/>
              </a:ext>
            </a:extLst>
          </p:cNvPr>
          <p:cNvSpPr txBox="1"/>
          <p:nvPr/>
        </p:nvSpPr>
        <p:spPr>
          <a:xfrm>
            <a:off x="10962105" y="7519009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CA411A2-5452-4C1E-AC8D-8F73AAE88ACE}"/>
              </a:ext>
            </a:extLst>
          </p:cNvPr>
          <p:cNvSpPr/>
          <p:nvPr/>
        </p:nvSpPr>
        <p:spPr>
          <a:xfrm>
            <a:off x="-8815662" y="1144615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 3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đối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6105759-01B1-4157-A0FB-3DF07C6E7BD4}"/>
              </a:ext>
            </a:extLst>
          </p:cNvPr>
          <p:cNvSpPr/>
          <p:nvPr/>
        </p:nvSpPr>
        <p:spPr>
          <a:xfrm>
            <a:off x="-9961806" y="106582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91C687-01D6-45CC-8BAD-DF490D097218}"/>
              </a:ext>
            </a:extLst>
          </p:cNvPr>
          <p:cNvSpPr txBox="1"/>
          <p:nvPr/>
        </p:nvSpPr>
        <p:spPr>
          <a:xfrm>
            <a:off x="-1992704" y="2086498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24D431-E141-45C0-9EE4-84642CEF6319}"/>
              </a:ext>
            </a:extLst>
          </p:cNvPr>
          <p:cNvSpPr txBox="1"/>
          <p:nvPr/>
        </p:nvSpPr>
        <p:spPr>
          <a:xfrm>
            <a:off x="-5245888" y="2087863"/>
            <a:ext cx="8495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3C9402-5F6F-4145-971C-DB5FF7F648B7}"/>
              </a:ext>
            </a:extLst>
          </p:cNvPr>
          <p:cNvSpPr txBox="1"/>
          <p:nvPr/>
        </p:nvSpPr>
        <p:spPr>
          <a:xfrm>
            <a:off x="-8499072" y="2086499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41CA3E1-7E40-464F-A42D-381E0A1ED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88292" y="2495591"/>
            <a:ext cx="8534400" cy="174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 err="1">
                <a:latin typeface="+mn-lt"/>
              </a:rPr>
              <a:t>Hãy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vẽ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véc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tơ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lực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ứng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với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ba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trường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hợp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hình</a:t>
            </a:r>
            <a:r>
              <a:rPr lang="en-US" altLang="en-US" sz="2000" dirty="0">
                <a:latin typeface="+mn-lt"/>
              </a:rPr>
              <a:t> a, b, c </a:t>
            </a:r>
            <a:r>
              <a:rPr lang="en-US" altLang="en-US" sz="2000" dirty="0" err="1">
                <a:latin typeface="+mn-lt"/>
              </a:rPr>
              <a:t>và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chọn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cụm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từ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thích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hợp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trong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số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cụm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từ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sau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đây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cho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chỗ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trống</a:t>
            </a:r>
            <a:r>
              <a:rPr lang="en-US" altLang="en-US" sz="2000" dirty="0">
                <a:latin typeface="+mn-lt"/>
              </a:rPr>
              <a:t> ở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câu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phía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dưới</a:t>
            </a:r>
            <a:r>
              <a:rPr lang="en-US" altLang="en-US" sz="2000" dirty="0">
                <a:latin typeface="+mn-lt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(1) </a:t>
            </a:r>
            <a:r>
              <a:rPr lang="en-US" altLang="en-US" sz="2000" dirty="0" err="1">
                <a:latin typeface="+mn-lt"/>
              </a:rPr>
              <a:t>Chuyển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động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trên</a:t>
            </a:r>
            <a:r>
              <a:rPr lang="en-US" altLang="en-US" sz="2000" dirty="0">
                <a:latin typeface="+mn-lt"/>
              </a:rPr>
              <a:t> (</a:t>
            </a:r>
            <a:r>
              <a:rPr lang="en-US" altLang="en-US" sz="2000" dirty="0" err="1">
                <a:latin typeface="+mn-lt"/>
              </a:rPr>
              <a:t>nổi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mặt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thoáng</a:t>
            </a:r>
            <a:r>
              <a:rPr lang="en-US" altLang="en-US" sz="2000" dirty="0">
                <a:latin typeface="+mn-lt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(2) </a:t>
            </a:r>
            <a:r>
              <a:rPr lang="en-US" altLang="en-US" sz="2000" dirty="0" err="1">
                <a:latin typeface="+mn-lt"/>
              </a:rPr>
              <a:t>Chuyển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động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xuống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dưới</a:t>
            </a:r>
            <a:r>
              <a:rPr lang="en-US" altLang="en-US" sz="2000" dirty="0">
                <a:latin typeface="+mn-lt"/>
              </a:rPr>
              <a:t>(</a:t>
            </a:r>
            <a:r>
              <a:rPr lang="en-US" altLang="en-US" sz="2000" dirty="0" err="1">
                <a:latin typeface="+mn-lt"/>
              </a:rPr>
              <a:t>chìm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xuống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đáy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bình</a:t>
            </a:r>
            <a:r>
              <a:rPr lang="en-US" altLang="en-US" sz="2000" dirty="0">
                <a:latin typeface="+mn-lt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(3) </a:t>
            </a:r>
            <a:r>
              <a:rPr lang="en-US" altLang="en-US" sz="2000" dirty="0" err="1">
                <a:latin typeface="+mn-lt"/>
              </a:rPr>
              <a:t>Đứng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yên</a:t>
            </a:r>
            <a:r>
              <a:rPr lang="en-US" altLang="en-US" sz="2000" dirty="0">
                <a:latin typeface="+mn-lt"/>
              </a:rPr>
              <a:t>(</a:t>
            </a:r>
            <a:r>
              <a:rPr lang="en-US" altLang="en-US" sz="2000" dirty="0" err="1">
                <a:latin typeface="+mn-lt"/>
              </a:rPr>
              <a:t>lơ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lửng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trong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lòng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chất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lỏng</a:t>
            </a:r>
            <a:r>
              <a:rPr lang="en-US" altLang="en-US" sz="2000" dirty="0">
                <a:latin typeface="+mn-lt"/>
              </a:rPr>
              <a:t>)       </a:t>
            </a:r>
            <a:endParaRPr lang="en-US" alt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4" name="Line 15">
            <a:extLst>
              <a:ext uri="{FF2B5EF4-FFF2-40B4-BE49-F238E27FC236}">
                <a16:creationId xmlns:a16="http://schemas.microsoft.com/office/drawing/2014/main" id="{4965856E-8B2A-41E1-9D0B-EF5F610CE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7900" y="3706036"/>
            <a:ext cx="0" cy="868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D16A16D5-7D12-4076-91D4-8B3B305C6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1550" y="2838450"/>
            <a:ext cx="7938" cy="867586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64377C-DF45-49FC-BFA5-F824F6622F2E}"/>
              </a:ext>
            </a:extLst>
          </p:cNvPr>
          <p:cNvGrpSpPr>
            <a:grpSpLocks/>
          </p:cNvGrpSpPr>
          <p:nvPr/>
        </p:nvGrpSpPr>
        <p:grpSpPr bwMode="auto">
          <a:xfrm>
            <a:off x="6178948" y="3933648"/>
            <a:ext cx="381000" cy="731839"/>
            <a:chOff x="2832" y="3019"/>
            <a:chExt cx="240" cy="4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23FF89E-A7E8-4131-9F4C-AFE6A4AE2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28" name="Text Box 18">
              <a:extLst>
                <a:ext uri="{FF2B5EF4-FFF2-40B4-BE49-F238E27FC236}">
                  <a16:creationId xmlns:a16="http://schemas.microsoft.com/office/drawing/2014/main" id="{0909C12C-965E-4DC1-97A9-3E15541CD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F65CB9-D3AA-4FE0-88CF-5DB8F7539CA1}"/>
              </a:ext>
            </a:extLst>
          </p:cNvPr>
          <p:cNvGrpSpPr>
            <a:grpSpLocks/>
          </p:cNvGrpSpPr>
          <p:nvPr/>
        </p:nvGrpSpPr>
        <p:grpSpPr bwMode="auto">
          <a:xfrm>
            <a:off x="6216651" y="2578054"/>
            <a:ext cx="269875" cy="733425"/>
            <a:chOff x="3055" y="1552"/>
            <a:chExt cx="170" cy="462"/>
          </a:xfrm>
        </p:grpSpPr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962D6B92-35C1-46FF-9955-0E5E48B6C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E14C00-2AFD-481E-8BDB-0479BE78F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217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6ADBD11-2BB8-4B84-B38C-26D92C4327B6}"/>
              </a:ext>
            </a:extLst>
          </p:cNvPr>
          <p:cNvSpPr txBox="1"/>
          <p:nvPr/>
        </p:nvSpPr>
        <p:spPr>
          <a:xfrm>
            <a:off x="2018762" y="551821"/>
            <a:ext cx="81544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099DA-3619-4003-B715-5A99210BC513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90BAE2-BCC5-42C9-AA95-248AEBEC4ED0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375FF7-2826-42CC-A98B-6EF1F527ABBA}"/>
              </a:ext>
            </a:extLst>
          </p:cNvPr>
          <p:cNvSpPr/>
          <p:nvPr/>
        </p:nvSpPr>
        <p:spPr>
          <a:xfrm>
            <a:off x="14044096" y="1225711"/>
            <a:ext cx="9037262" cy="183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chất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lỏng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chịu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tác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dụng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phương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chiều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chúng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giống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nhau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2A2B54-51D0-4117-B20A-ED4018108B02}"/>
              </a:ext>
            </a:extLst>
          </p:cNvPr>
          <p:cNvSpPr/>
          <p:nvPr/>
        </p:nvSpPr>
        <p:spPr>
          <a:xfrm>
            <a:off x="12725400" y="1531366"/>
            <a:ext cx="1143000" cy="1143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C1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69D88BA-7B56-4776-B885-22C1AA8AA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7284" y="5169444"/>
            <a:ext cx="952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nằm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trong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chịu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tác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dụng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: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Trọng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P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và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si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mét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F</a:t>
            </a:r>
            <a:r>
              <a:rPr lang="en-US" altLang="en-US" sz="2400" baseline="-25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 Hai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này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cùng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nhưng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ngược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24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chiều</a:t>
            </a:r>
            <a:r>
              <a:rPr lang="en-US" altLang="en-US" sz="24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4B93C9-A28A-42AE-B191-48F8FDB2F253}"/>
              </a:ext>
            </a:extLst>
          </p:cNvPr>
          <p:cNvSpPr/>
          <p:nvPr/>
        </p:nvSpPr>
        <p:spPr>
          <a:xfrm>
            <a:off x="2101430" y="1144615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 3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đối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1F9E99-BB1D-4CA4-AF38-368FF523CB5C}"/>
              </a:ext>
            </a:extLst>
          </p:cNvPr>
          <p:cNvSpPr/>
          <p:nvPr/>
        </p:nvSpPr>
        <p:spPr>
          <a:xfrm>
            <a:off x="955286" y="106582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C12E8-02E8-4856-B372-9670C50D11A9}"/>
              </a:ext>
            </a:extLst>
          </p:cNvPr>
          <p:cNvSpPr txBox="1"/>
          <p:nvPr/>
        </p:nvSpPr>
        <p:spPr>
          <a:xfrm>
            <a:off x="8924388" y="2086498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16BF3-1C9E-45D4-8D35-9AEA58A6CBDB}"/>
              </a:ext>
            </a:extLst>
          </p:cNvPr>
          <p:cNvSpPr txBox="1"/>
          <p:nvPr/>
        </p:nvSpPr>
        <p:spPr>
          <a:xfrm>
            <a:off x="5671204" y="2087863"/>
            <a:ext cx="8495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0D2EA-BC92-4F84-A9EC-1BE2511F63C4}"/>
              </a:ext>
            </a:extLst>
          </p:cNvPr>
          <p:cNvSpPr txBox="1"/>
          <p:nvPr/>
        </p:nvSpPr>
        <p:spPr>
          <a:xfrm>
            <a:off x="2418020" y="2086499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BDA2FC-919D-4FC1-8BEB-FA26A60F4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95591"/>
            <a:ext cx="8534400" cy="174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 err="1">
                <a:latin typeface="+mn-lt"/>
              </a:rPr>
              <a:t>Hãy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vẽ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véc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tơ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lực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ứng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với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ba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trường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hợp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hình</a:t>
            </a:r>
            <a:r>
              <a:rPr lang="en-US" altLang="en-US" sz="2000" dirty="0">
                <a:latin typeface="+mn-lt"/>
              </a:rPr>
              <a:t> a, b, c </a:t>
            </a:r>
            <a:r>
              <a:rPr lang="en-US" altLang="en-US" sz="2000" dirty="0" err="1">
                <a:latin typeface="+mn-lt"/>
              </a:rPr>
              <a:t>và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chọn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cụm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từ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thích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hợp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trong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số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cụm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từ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sau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đây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cho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chỗ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trống</a:t>
            </a:r>
            <a:r>
              <a:rPr lang="en-US" altLang="en-US" sz="2000" dirty="0">
                <a:latin typeface="+mn-lt"/>
              </a:rPr>
              <a:t> ở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câu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phía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dưới</a:t>
            </a:r>
            <a:r>
              <a:rPr lang="en-US" altLang="en-US" sz="2000" dirty="0">
                <a:latin typeface="+mn-lt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(1) </a:t>
            </a:r>
            <a:r>
              <a:rPr lang="en-US" altLang="en-US" sz="2000" dirty="0" err="1">
                <a:latin typeface="+mn-lt"/>
              </a:rPr>
              <a:t>Chuyển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động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trên</a:t>
            </a:r>
            <a:r>
              <a:rPr lang="en-US" altLang="en-US" sz="2000" dirty="0">
                <a:latin typeface="+mn-lt"/>
              </a:rPr>
              <a:t> (</a:t>
            </a:r>
            <a:r>
              <a:rPr lang="en-US" altLang="en-US" sz="2000" dirty="0" err="1">
                <a:latin typeface="+mn-lt"/>
              </a:rPr>
              <a:t>nổi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mặt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thoáng</a:t>
            </a:r>
            <a:r>
              <a:rPr lang="en-US" altLang="en-US" sz="2000" dirty="0">
                <a:latin typeface="+mn-lt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(2) </a:t>
            </a:r>
            <a:r>
              <a:rPr lang="en-US" altLang="en-US" sz="2000" dirty="0" err="1">
                <a:latin typeface="+mn-lt"/>
              </a:rPr>
              <a:t>Chuyển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động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xuống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dưới</a:t>
            </a:r>
            <a:r>
              <a:rPr lang="en-US" altLang="en-US" sz="2000" dirty="0">
                <a:latin typeface="+mn-lt"/>
              </a:rPr>
              <a:t>(</a:t>
            </a:r>
            <a:r>
              <a:rPr lang="en-US" altLang="en-US" sz="2000" dirty="0" err="1">
                <a:latin typeface="+mn-lt"/>
              </a:rPr>
              <a:t>chìm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xuống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đáy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bình</a:t>
            </a:r>
            <a:r>
              <a:rPr lang="en-US" altLang="en-US" sz="2000" dirty="0">
                <a:latin typeface="+mn-lt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(3) </a:t>
            </a:r>
            <a:r>
              <a:rPr lang="en-US" altLang="en-US" sz="2000" dirty="0" err="1">
                <a:latin typeface="+mn-lt"/>
              </a:rPr>
              <a:t>Đứng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yên</a:t>
            </a:r>
            <a:r>
              <a:rPr lang="en-US" altLang="en-US" sz="2000" dirty="0">
                <a:latin typeface="+mn-lt"/>
              </a:rPr>
              <a:t>(</a:t>
            </a:r>
            <a:r>
              <a:rPr lang="en-US" altLang="en-US" sz="2000" dirty="0" err="1">
                <a:latin typeface="+mn-lt"/>
              </a:rPr>
              <a:t>lơ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lửng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trong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lòng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chất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lỏng</a:t>
            </a:r>
            <a:r>
              <a:rPr lang="en-US" altLang="en-US" sz="2000" dirty="0">
                <a:latin typeface="+mn-lt"/>
              </a:rPr>
              <a:t>)       </a:t>
            </a:r>
            <a:endParaRPr lang="en-US" altLang="en-US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DCBB96-5104-4ED9-A6CB-53C8B63E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22342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57253C-3D3D-4CA8-9B8E-C01A1120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22342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6BE281-2377-4EBA-9BC0-DAD2B4C2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422342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F2B107B-1882-4D87-8F4D-C3AA37B735B6}"/>
              </a:ext>
            </a:extLst>
          </p:cNvPr>
          <p:cNvSpPr txBox="1"/>
          <p:nvPr/>
        </p:nvSpPr>
        <p:spPr>
          <a:xfrm>
            <a:off x="2110427" y="5776002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F57ED3-0B44-4B27-B519-D0C8F99512AD}"/>
              </a:ext>
            </a:extLst>
          </p:cNvPr>
          <p:cNvSpPr txBox="1"/>
          <p:nvPr/>
        </p:nvSpPr>
        <p:spPr>
          <a:xfrm>
            <a:off x="5732919" y="5776002"/>
            <a:ext cx="7261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F019F-FAAD-44D0-8120-F1652D773F79}"/>
              </a:ext>
            </a:extLst>
          </p:cNvPr>
          <p:cNvSpPr txBox="1"/>
          <p:nvPr/>
        </p:nvSpPr>
        <p:spPr>
          <a:xfrm>
            <a:off x="9403461" y="5776002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434DA-C7B2-42E6-9EC1-BFAF26314CF5}"/>
              </a:ext>
            </a:extLst>
          </p:cNvPr>
          <p:cNvSpPr txBox="1"/>
          <p:nvPr/>
        </p:nvSpPr>
        <p:spPr>
          <a:xfrm>
            <a:off x="1706972" y="5776002"/>
            <a:ext cx="24365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A7601F-90BB-4714-83B2-A1E1E8B93F1A}"/>
              </a:ext>
            </a:extLst>
          </p:cNvPr>
          <p:cNvSpPr txBox="1"/>
          <p:nvPr/>
        </p:nvSpPr>
        <p:spPr>
          <a:xfrm>
            <a:off x="5257583" y="5776002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104C69-EE10-49E5-9C4A-875E9ECD7527}"/>
              </a:ext>
            </a:extLst>
          </p:cNvPr>
          <p:cNvSpPr txBox="1"/>
          <p:nvPr/>
        </p:nvSpPr>
        <p:spPr>
          <a:xfrm>
            <a:off x="8949408" y="5776002"/>
            <a:ext cx="2356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08F7F8-AC77-43E6-AEEF-5DDF3AD7B799}"/>
              </a:ext>
            </a:extLst>
          </p:cNvPr>
          <p:cNvSpPr txBox="1"/>
          <p:nvPr/>
        </p:nvSpPr>
        <p:spPr>
          <a:xfrm>
            <a:off x="1897044" y="6239288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E5C34C-93AF-43B7-83AF-69E67D67BC85}"/>
              </a:ext>
            </a:extLst>
          </p:cNvPr>
          <p:cNvSpPr txBox="1"/>
          <p:nvPr/>
        </p:nvSpPr>
        <p:spPr>
          <a:xfrm>
            <a:off x="5575023" y="6239288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0F495E-9615-4FC9-BCBE-3FD5C8E93D2A}"/>
              </a:ext>
            </a:extLst>
          </p:cNvPr>
          <p:cNvSpPr txBox="1"/>
          <p:nvPr/>
        </p:nvSpPr>
        <p:spPr>
          <a:xfrm>
            <a:off x="9253004" y="6239288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68E18B-D0E3-40FB-BE0E-56A2FA42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4748175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F9C80B7-E339-4670-ADB6-9A4BEFF4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299" y="4748175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4F37D6-9778-4963-A829-40C44705E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325" y="4748175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ADD171-BB21-4237-A0F7-90787457364C}"/>
              </a:ext>
            </a:extLst>
          </p:cNvPr>
          <p:cNvSpPr txBox="1"/>
          <p:nvPr/>
        </p:nvSpPr>
        <p:spPr>
          <a:xfrm>
            <a:off x="1001809" y="12039600"/>
            <a:ext cx="295754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chìm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đáy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bình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A5A935-CFFC-4432-A701-A9F6F953D76F}"/>
              </a:ext>
            </a:extLst>
          </p:cNvPr>
          <p:cNvSpPr txBox="1"/>
          <p:nvPr/>
        </p:nvSpPr>
        <p:spPr>
          <a:xfrm>
            <a:off x="4910589" y="12039600"/>
            <a:ext cx="236923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đứng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yên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lửng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lòng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lỏng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E262C2-7026-44A6-8800-0CEF44579664}"/>
              </a:ext>
            </a:extLst>
          </p:cNvPr>
          <p:cNvSpPr txBox="1"/>
          <p:nvPr/>
        </p:nvSpPr>
        <p:spPr>
          <a:xfrm>
            <a:off x="8413825" y="12039600"/>
            <a:ext cx="27747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thoáng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24" name="Line 15">
            <a:extLst>
              <a:ext uri="{FF2B5EF4-FFF2-40B4-BE49-F238E27FC236}">
                <a16:creationId xmlns:a16="http://schemas.microsoft.com/office/drawing/2014/main" id="{C28A9F76-98B6-4212-AC41-4A76BB6A4E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28336" y="8129116"/>
            <a:ext cx="779330" cy="7062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F50E4960-7B34-463A-9EB3-18AFE6D20F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5208" y="7376964"/>
            <a:ext cx="996740" cy="45779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DF4C76-D0A6-4D51-AABB-DE62372336C5}"/>
              </a:ext>
            </a:extLst>
          </p:cNvPr>
          <p:cNvGrpSpPr>
            <a:grpSpLocks/>
          </p:cNvGrpSpPr>
          <p:nvPr/>
        </p:nvGrpSpPr>
        <p:grpSpPr bwMode="auto">
          <a:xfrm rot="1016807">
            <a:off x="7404953" y="7937904"/>
            <a:ext cx="641350" cy="954090"/>
            <a:chOff x="2784" y="2880"/>
            <a:chExt cx="404" cy="6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DBC7A61-4936-4F0E-B86F-47028A1C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4" y="3021"/>
              <a:ext cx="38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>
                  <a:latin typeface="+mj-lt"/>
                  <a:sym typeface="Wingdings" pitchFamily="2" charset="2"/>
                </a:rPr>
                <a:t></a:t>
              </a:r>
              <a:endParaRPr lang="en-US" altLang="en-US" sz="2800">
                <a:latin typeface="+mj-lt"/>
                <a:sym typeface="Wingdings" pitchFamily="2" charset="2"/>
              </a:endParaRPr>
            </a:p>
          </p:txBody>
        </p:sp>
        <p:sp>
          <p:nvSpPr>
            <p:cNvPr id="38" name="Text Box 18">
              <a:extLst>
                <a:ext uri="{FF2B5EF4-FFF2-40B4-BE49-F238E27FC236}">
                  <a16:creationId xmlns:a16="http://schemas.microsoft.com/office/drawing/2014/main" id="{57DFB275-4045-452B-B1B0-3AA861210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880"/>
              <a:ext cx="288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 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EE9ED4-1C33-459B-9858-695CFAC4CCF3}"/>
              </a:ext>
            </a:extLst>
          </p:cNvPr>
          <p:cNvGrpSpPr>
            <a:grpSpLocks/>
          </p:cNvGrpSpPr>
          <p:nvPr/>
        </p:nvGrpSpPr>
        <p:grpSpPr bwMode="auto">
          <a:xfrm rot="20009546">
            <a:off x="4073541" y="7502197"/>
            <a:ext cx="914400" cy="727075"/>
            <a:chOff x="2852" y="1552"/>
            <a:chExt cx="576" cy="458"/>
          </a:xfrm>
        </p:grpSpPr>
        <p:sp>
          <p:nvSpPr>
            <p:cNvPr id="29" name="Text Box 19">
              <a:extLst>
                <a:ext uri="{FF2B5EF4-FFF2-40B4-BE49-F238E27FC236}">
                  <a16:creationId xmlns:a16="http://schemas.microsoft.com/office/drawing/2014/main" id="{5B7A1215-0C30-40EA-BF7B-C45693EA7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680"/>
              <a:ext cx="384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  F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0B04F29-C8FE-483B-966D-1C3122C01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" y="1552"/>
              <a:ext cx="5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048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5A5AF1-23B4-45CE-A531-91540D475B46}"/>
              </a:ext>
            </a:extLst>
          </p:cNvPr>
          <p:cNvSpPr txBox="1"/>
          <p:nvPr/>
        </p:nvSpPr>
        <p:spPr>
          <a:xfrm>
            <a:off x="1897044" y="10515600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84E5417-CA10-47CC-A1E7-FD2D442C9B4F}"/>
              </a:ext>
            </a:extLst>
          </p:cNvPr>
          <p:cNvSpPr txBox="1"/>
          <p:nvPr/>
        </p:nvSpPr>
        <p:spPr>
          <a:xfrm>
            <a:off x="5575023" y="10515600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92297AB-7ED5-4E7E-A31A-A3529392E564}"/>
              </a:ext>
            </a:extLst>
          </p:cNvPr>
          <p:cNvSpPr txBox="1"/>
          <p:nvPr/>
        </p:nvSpPr>
        <p:spPr>
          <a:xfrm>
            <a:off x="9253004" y="10515600"/>
            <a:ext cx="104195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….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DBD11-2BB8-4B84-B38C-26D92C4327B6}"/>
              </a:ext>
            </a:extLst>
          </p:cNvPr>
          <p:cNvSpPr txBox="1"/>
          <p:nvPr/>
        </p:nvSpPr>
        <p:spPr>
          <a:xfrm>
            <a:off x="2018762" y="551821"/>
            <a:ext cx="81544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099DA-3619-4003-B715-5A99210BC513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90BAE2-BCC5-42C9-AA95-248AEBEC4ED0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4B93C9-A28A-42AE-B191-48F8FDB2F253}"/>
              </a:ext>
            </a:extLst>
          </p:cNvPr>
          <p:cNvSpPr/>
          <p:nvPr/>
        </p:nvSpPr>
        <p:spPr>
          <a:xfrm>
            <a:off x="2101430" y="1144615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 3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đối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1F9E99-BB1D-4CA4-AF38-368FF523CB5C}"/>
              </a:ext>
            </a:extLst>
          </p:cNvPr>
          <p:cNvSpPr/>
          <p:nvPr/>
        </p:nvSpPr>
        <p:spPr>
          <a:xfrm>
            <a:off x="955286" y="106582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C12E8-02E8-4856-B372-9670C50D11A9}"/>
              </a:ext>
            </a:extLst>
          </p:cNvPr>
          <p:cNvSpPr txBox="1"/>
          <p:nvPr/>
        </p:nvSpPr>
        <p:spPr>
          <a:xfrm>
            <a:off x="8924388" y="2086498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16BF3-1C9E-45D4-8D35-9AEA58A6CBDB}"/>
              </a:ext>
            </a:extLst>
          </p:cNvPr>
          <p:cNvSpPr txBox="1"/>
          <p:nvPr/>
        </p:nvSpPr>
        <p:spPr>
          <a:xfrm>
            <a:off x="5671204" y="2087863"/>
            <a:ext cx="8495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0D2EA-BC92-4F84-A9EC-1BE2511F63C4}"/>
              </a:ext>
            </a:extLst>
          </p:cNvPr>
          <p:cNvSpPr txBox="1"/>
          <p:nvPr/>
        </p:nvSpPr>
        <p:spPr>
          <a:xfrm>
            <a:off x="2418020" y="2086499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BDA2FC-919D-4FC1-8BEB-FA26A60F4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9200" y="2495591"/>
            <a:ext cx="8534400" cy="174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 err="1">
                <a:latin typeface="+mn-lt"/>
              </a:rPr>
              <a:t>Hãy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vẽ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véc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tơ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lực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ứng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với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ba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trường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hợp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hình</a:t>
            </a:r>
            <a:r>
              <a:rPr lang="en-US" altLang="en-US" sz="2000" dirty="0">
                <a:latin typeface="+mn-lt"/>
              </a:rPr>
              <a:t> a, b, c </a:t>
            </a:r>
            <a:r>
              <a:rPr lang="en-US" altLang="en-US" sz="2000" dirty="0" err="1">
                <a:latin typeface="+mn-lt"/>
              </a:rPr>
              <a:t>và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chọn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cụm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từ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thích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hợp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trong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số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cụm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từ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sau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đây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cho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chỗ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trống</a:t>
            </a:r>
            <a:r>
              <a:rPr lang="en-US" altLang="en-US" sz="2000" dirty="0">
                <a:latin typeface="+mn-lt"/>
              </a:rPr>
              <a:t> ở </a:t>
            </a:r>
            <a:r>
              <a:rPr lang="en-US" altLang="en-US" sz="2000" dirty="0" err="1">
                <a:latin typeface="+mn-lt"/>
              </a:rPr>
              <a:t>các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câu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phía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dưới</a:t>
            </a:r>
            <a:r>
              <a:rPr lang="en-US" altLang="en-US" sz="2000" dirty="0">
                <a:latin typeface="+mn-lt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(1) </a:t>
            </a:r>
            <a:r>
              <a:rPr lang="en-US" altLang="en-US" sz="2000" dirty="0" err="1">
                <a:latin typeface="+mn-lt"/>
              </a:rPr>
              <a:t>Chuyển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động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trên</a:t>
            </a:r>
            <a:r>
              <a:rPr lang="en-US" altLang="en-US" sz="2000" dirty="0">
                <a:latin typeface="+mn-lt"/>
              </a:rPr>
              <a:t> (</a:t>
            </a:r>
            <a:r>
              <a:rPr lang="en-US" altLang="en-US" sz="2000" dirty="0" err="1">
                <a:latin typeface="+mn-lt"/>
              </a:rPr>
              <a:t>nổi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lên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mặt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thoáng</a:t>
            </a:r>
            <a:r>
              <a:rPr lang="en-US" altLang="en-US" sz="2000" dirty="0">
                <a:latin typeface="+mn-lt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(2) </a:t>
            </a:r>
            <a:r>
              <a:rPr lang="en-US" altLang="en-US" sz="2000" dirty="0" err="1">
                <a:latin typeface="+mn-lt"/>
              </a:rPr>
              <a:t>Chuyển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động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xuống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dưới</a:t>
            </a:r>
            <a:r>
              <a:rPr lang="en-US" altLang="en-US" sz="2000" dirty="0">
                <a:latin typeface="+mn-lt"/>
              </a:rPr>
              <a:t>(</a:t>
            </a:r>
            <a:r>
              <a:rPr lang="en-US" altLang="en-US" sz="2000" dirty="0" err="1">
                <a:latin typeface="+mn-lt"/>
              </a:rPr>
              <a:t>chìm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xuống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đáy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bình</a:t>
            </a:r>
            <a:r>
              <a:rPr lang="en-US" altLang="en-US" sz="2000" dirty="0">
                <a:latin typeface="+mn-lt"/>
              </a:rPr>
              <a:t>)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</a:pPr>
            <a:r>
              <a:rPr lang="en-US" altLang="en-US" sz="2000" dirty="0">
                <a:latin typeface="+mn-lt"/>
              </a:rPr>
              <a:t>                 (3) </a:t>
            </a:r>
            <a:r>
              <a:rPr lang="en-US" altLang="en-US" sz="2000" dirty="0" err="1">
                <a:latin typeface="+mn-lt"/>
              </a:rPr>
              <a:t>Đứng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yên</a:t>
            </a:r>
            <a:r>
              <a:rPr lang="en-US" altLang="en-US" sz="2000" dirty="0">
                <a:latin typeface="+mn-lt"/>
              </a:rPr>
              <a:t>(</a:t>
            </a:r>
            <a:r>
              <a:rPr lang="en-US" altLang="en-US" sz="2000" dirty="0" err="1">
                <a:latin typeface="+mn-lt"/>
              </a:rPr>
              <a:t>lơ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lửng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trong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lòng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chất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 err="1">
                <a:latin typeface="+mn-lt"/>
              </a:rPr>
              <a:t>lỏng</a:t>
            </a:r>
            <a:r>
              <a:rPr lang="en-US" altLang="en-US" sz="2000" dirty="0">
                <a:latin typeface="+mn-lt"/>
              </a:rPr>
              <a:t>)       </a:t>
            </a:r>
            <a:endParaRPr lang="en-US" altLang="en-US" sz="20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DCBB96-5104-4ED9-A6CB-53C8B63E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3039753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57253C-3D3D-4CA8-9B8E-C01A1120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039753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6BE281-2377-4EBA-9BC0-DAD2B4C2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3039753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F2B107B-1882-4D87-8F4D-C3AA37B735B6}"/>
              </a:ext>
            </a:extLst>
          </p:cNvPr>
          <p:cNvSpPr txBox="1"/>
          <p:nvPr/>
        </p:nvSpPr>
        <p:spPr>
          <a:xfrm>
            <a:off x="2110427" y="4924812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F57ED3-0B44-4B27-B519-D0C8F99512AD}"/>
              </a:ext>
            </a:extLst>
          </p:cNvPr>
          <p:cNvSpPr txBox="1"/>
          <p:nvPr/>
        </p:nvSpPr>
        <p:spPr>
          <a:xfrm>
            <a:off x="5732919" y="4924812"/>
            <a:ext cx="7261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F019F-FAAD-44D0-8120-F1652D773F79}"/>
              </a:ext>
            </a:extLst>
          </p:cNvPr>
          <p:cNvSpPr txBox="1"/>
          <p:nvPr/>
        </p:nvSpPr>
        <p:spPr>
          <a:xfrm>
            <a:off x="9403461" y="4924812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434DA-C7B2-42E6-9EC1-BFAF26314CF5}"/>
              </a:ext>
            </a:extLst>
          </p:cNvPr>
          <p:cNvSpPr txBox="1"/>
          <p:nvPr/>
        </p:nvSpPr>
        <p:spPr>
          <a:xfrm>
            <a:off x="1706972" y="4924812"/>
            <a:ext cx="24365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A7601F-90BB-4714-83B2-A1E1E8B93F1A}"/>
              </a:ext>
            </a:extLst>
          </p:cNvPr>
          <p:cNvSpPr txBox="1"/>
          <p:nvPr/>
        </p:nvSpPr>
        <p:spPr>
          <a:xfrm>
            <a:off x="5257583" y="4924812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104C69-EE10-49E5-9C4A-875E9ECD7527}"/>
              </a:ext>
            </a:extLst>
          </p:cNvPr>
          <p:cNvSpPr txBox="1"/>
          <p:nvPr/>
        </p:nvSpPr>
        <p:spPr>
          <a:xfrm>
            <a:off x="8949408" y="4924812"/>
            <a:ext cx="2356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08F7F8-AC77-43E6-AEEF-5DDF3AD7B799}"/>
              </a:ext>
            </a:extLst>
          </p:cNvPr>
          <p:cNvSpPr txBox="1"/>
          <p:nvPr/>
        </p:nvSpPr>
        <p:spPr>
          <a:xfrm>
            <a:off x="1001809" y="5388098"/>
            <a:ext cx="295754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chìm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đáy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bình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68E18B-D0E3-40FB-BE0E-56A2FA42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3564501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F9C80B7-E339-4670-ADB6-9A4BEFF4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299" y="3564501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4F37D6-9778-4963-A829-40C44705E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8325" y="3564501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1" name="Line 15">
            <a:extLst>
              <a:ext uri="{FF2B5EF4-FFF2-40B4-BE49-F238E27FC236}">
                <a16:creationId xmlns:a16="http://schemas.microsoft.com/office/drawing/2014/main" id="{214950B3-F535-4BCB-9C13-D69CD87D4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4594" y="3829050"/>
            <a:ext cx="0" cy="10477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Line 16">
            <a:extLst>
              <a:ext uri="{FF2B5EF4-FFF2-40B4-BE49-F238E27FC236}">
                <a16:creationId xmlns:a16="http://schemas.microsoft.com/office/drawing/2014/main" id="{DA31C7B1-F798-4AB7-B4F1-F2227EB3A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3800" y="3340052"/>
            <a:ext cx="0" cy="48981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3" name="Line 15">
            <a:extLst>
              <a:ext uri="{FF2B5EF4-FFF2-40B4-BE49-F238E27FC236}">
                <a16:creationId xmlns:a16="http://schemas.microsoft.com/office/drawing/2014/main" id="{F84F561B-0728-4FB7-9E08-8B8675F409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999" y="3838575"/>
            <a:ext cx="0" cy="73152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4" name="Line 16">
            <a:extLst>
              <a:ext uri="{FF2B5EF4-FFF2-40B4-BE49-F238E27FC236}">
                <a16:creationId xmlns:a16="http://schemas.microsoft.com/office/drawing/2014/main" id="{44ED456E-189B-4F99-AA39-E1DB349DF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5205" y="3012280"/>
            <a:ext cx="0" cy="82296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5" name="Line 15">
            <a:extLst>
              <a:ext uri="{FF2B5EF4-FFF2-40B4-BE49-F238E27FC236}">
                <a16:creationId xmlns:a16="http://schemas.microsoft.com/office/drawing/2014/main" id="{034328E4-A4C8-428A-9987-A9C47FE3D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5024" y="3838575"/>
            <a:ext cx="0" cy="581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6" name="Line 16">
            <a:extLst>
              <a:ext uri="{FF2B5EF4-FFF2-40B4-BE49-F238E27FC236}">
                <a16:creationId xmlns:a16="http://schemas.microsoft.com/office/drawing/2014/main" id="{38933664-F1BC-45C8-B4A7-7352D1998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4230" y="2743200"/>
            <a:ext cx="0" cy="109204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90BBF4-8AC6-4255-B2C8-AA8FC7E363A1}"/>
              </a:ext>
            </a:extLst>
          </p:cNvPr>
          <p:cNvGrpSpPr>
            <a:grpSpLocks/>
          </p:cNvGrpSpPr>
          <p:nvPr/>
        </p:nvGrpSpPr>
        <p:grpSpPr bwMode="auto">
          <a:xfrm>
            <a:off x="6178948" y="3933648"/>
            <a:ext cx="381000" cy="731839"/>
            <a:chOff x="2832" y="3019"/>
            <a:chExt cx="240" cy="46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CD908AE-C40A-4B84-8619-ADAE7FDA0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59" name="Text Box 18">
              <a:extLst>
                <a:ext uri="{FF2B5EF4-FFF2-40B4-BE49-F238E27FC236}">
                  <a16:creationId xmlns:a16="http://schemas.microsoft.com/office/drawing/2014/main" id="{F6330FC0-2E2E-437C-BD06-7147B143B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E5DD60-07C0-470A-B1A0-953761DC22BC}"/>
              </a:ext>
            </a:extLst>
          </p:cNvPr>
          <p:cNvGrpSpPr>
            <a:grpSpLocks/>
          </p:cNvGrpSpPr>
          <p:nvPr/>
        </p:nvGrpSpPr>
        <p:grpSpPr bwMode="auto">
          <a:xfrm>
            <a:off x="6189205" y="2593603"/>
            <a:ext cx="269875" cy="733425"/>
            <a:chOff x="3055" y="1552"/>
            <a:chExt cx="170" cy="462"/>
          </a:xfrm>
        </p:grpSpPr>
        <p:sp>
          <p:nvSpPr>
            <p:cNvPr id="61" name="Text Box 19">
              <a:extLst>
                <a:ext uri="{FF2B5EF4-FFF2-40B4-BE49-F238E27FC236}">
                  <a16:creationId xmlns:a16="http://schemas.microsoft.com/office/drawing/2014/main" id="{D9AB107D-5370-45BB-8EA2-614511600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80A4BC-22FD-480A-800C-9437B6418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12245F-947F-427D-8767-BFF7784C16DB}"/>
              </a:ext>
            </a:extLst>
          </p:cNvPr>
          <p:cNvGrpSpPr>
            <a:grpSpLocks/>
          </p:cNvGrpSpPr>
          <p:nvPr/>
        </p:nvGrpSpPr>
        <p:grpSpPr bwMode="auto">
          <a:xfrm>
            <a:off x="2538414" y="4026731"/>
            <a:ext cx="381000" cy="731839"/>
            <a:chOff x="2832" y="3019"/>
            <a:chExt cx="240" cy="46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FC50AFB-A098-48D5-B233-DD88E3A9D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65" name="Text Box 18">
              <a:extLst>
                <a:ext uri="{FF2B5EF4-FFF2-40B4-BE49-F238E27FC236}">
                  <a16:creationId xmlns:a16="http://schemas.microsoft.com/office/drawing/2014/main" id="{53B209BF-11B3-4528-940E-629BCFBD7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133DAA-DCE8-4A4A-9154-1C7379851837}"/>
              </a:ext>
            </a:extLst>
          </p:cNvPr>
          <p:cNvGrpSpPr>
            <a:grpSpLocks/>
          </p:cNvGrpSpPr>
          <p:nvPr/>
        </p:nvGrpSpPr>
        <p:grpSpPr bwMode="auto">
          <a:xfrm>
            <a:off x="2536143" y="2923737"/>
            <a:ext cx="269875" cy="733425"/>
            <a:chOff x="3055" y="1552"/>
            <a:chExt cx="170" cy="462"/>
          </a:xfrm>
        </p:grpSpPr>
        <p:sp>
          <p:nvSpPr>
            <p:cNvPr id="67" name="Text Box 19">
              <a:extLst>
                <a:ext uri="{FF2B5EF4-FFF2-40B4-BE49-F238E27FC236}">
                  <a16:creationId xmlns:a16="http://schemas.microsoft.com/office/drawing/2014/main" id="{F9F93BAE-79BA-4C54-9C84-1BBA04B23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E4E72C3-23B0-4AE6-8C61-6C2EF304C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F2C4E5A-5686-4045-A771-FEAB070AD293}"/>
              </a:ext>
            </a:extLst>
          </p:cNvPr>
          <p:cNvGrpSpPr>
            <a:grpSpLocks/>
          </p:cNvGrpSpPr>
          <p:nvPr/>
        </p:nvGrpSpPr>
        <p:grpSpPr bwMode="auto">
          <a:xfrm>
            <a:off x="9801224" y="3954443"/>
            <a:ext cx="381000" cy="731839"/>
            <a:chOff x="2832" y="3019"/>
            <a:chExt cx="240" cy="46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C22A14-3A03-4B8B-A3CF-AD8EA4877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71" name="Text Box 18">
              <a:extLst>
                <a:ext uri="{FF2B5EF4-FFF2-40B4-BE49-F238E27FC236}">
                  <a16:creationId xmlns:a16="http://schemas.microsoft.com/office/drawing/2014/main" id="{7BAA0CC8-498D-431D-A111-213BB2768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DFBE4DF-6703-4208-B6CF-159416C6E822}"/>
              </a:ext>
            </a:extLst>
          </p:cNvPr>
          <p:cNvGrpSpPr>
            <a:grpSpLocks/>
          </p:cNvGrpSpPr>
          <p:nvPr/>
        </p:nvGrpSpPr>
        <p:grpSpPr bwMode="auto">
          <a:xfrm>
            <a:off x="9899427" y="2470901"/>
            <a:ext cx="269875" cy="733425"/>
            <a:chOff x="3055" y="1552"/>
            <a:chExt cx="170" cy="462"/>
          </a:xfrm>
        </p:grpSpPr>
        <p:sp>
          <p:nvSpPr>
            <p:cNvPr id="73" name="Text Box 19">
              <a:extLst>
                <a:ext uri="{FF2B5EF4-FFF2-40B4-BE49-F238E27FC236}">
                  <a16:creationId xmlns:a16="http://schemas.microsoft.com/office/drawing/2014/main" id="{6740B242-ACEC-4E48-AC81-CC83C57E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B1DD4D-88F6-4F47-BD28-C00EE74DE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1CF6B4C-6B12-41B9-875F-F9810120EF60}"/>
              </a:ext>
            </a:extLst>
          </p:cNvPr>
          <p:cNvSpPr txBox="1"/>
          <p:nvPr/>
        </p:nvSpPr>
        <p:spPr>
          <a:xfrm>
            <a:off x="4910589" y="5388098"/>
            <a:ext cx="236923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đứng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yên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lửng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lòng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lỏng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2E2DD2-1DB4-4E8F-B6D0-A7D4683E36C2}"/>
              </a:ext>
            </a:extLst>
          </p:cNvPr>
          <p:cNvSpPr txBox="1"/>
          <p:nvPr/>
        </p:nvSpPr>
        <p:spPr>
          <a:xfrm>
            <a:off x="8413825" y="5388098"/>
            <a:ext cx="27747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thoáng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56F31B7-F84C-42FE-9134-64F9CD8AA5AF}"/>
              </a:ext>
            </a:extLst>
          </p:cNvPr>
          <p:cNvSpPr txBox="1"/>
          <p:nvPr/>
        </p:nvSpPr>
        <p:spPr>
          <a:xfrm>
            <a:off x="-7978043" y="3155386"/>
            <a:ext cx="252473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chìm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C884A5-F23E-40F7-8CA1-635228A30744}"/>
              </a:ext>
            </a:extLst>
          </p:cNvPr>
          <p:cNvSpPr txBox="1"/>
          <p:nvPr/>
        </p:nvSpPr>
        <p:spPr>
          <a:xfrm>
            <a:off x="-4792882" y="2954455"/>
            <a:ext cx="178895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đứng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yên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lửng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2F2F39-6E8D-4DB6-A83D-EDDB636BBEB3}"/>
              </a:ext>
            </a:extLst>
          </p:cNvPr>
          <p:cNvSpPr txBox="1"/>
          <p:nvPr/>
        </p:nvSpPr>
        <p:spPr>
          <a:xfrm>
            <a:off x="-2483773" y="3147873"/>
            <a:ext cx="18883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0D446E1-1D89-4344-9B3F-E204F70971EB}"/>
              </a:ext>
            </a:extLst>
          </p:cNvPr>
          <p:cNvSpPr/>
          <p:nvPr/>
        </p:nvSpPr>
        <p:spPr>
          <a:xfrm>
            <a:off x="2777248" y="1208483"/>
            <a:ext cx="6637504" cy="14617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Kết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luận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nhúng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một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vật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vào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chất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lỏng</a:t>
            </a:r>
            <a:r>
              <a:rPr lang="en-US" sz="2000" dirty="0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  <a:alpha val="0"/>
                  </a:schemeClr>
                </a:solidFill>
                <a:latin typeface="+mj-lt"/>
              </a:rPr>
              <a:t>thì</a:t>
            </a:r>
            <a:endParaRPr lang="en-US" sz="2000" dirty="0">
              <a:solidFill>
                <a:schemeClr val="tx2">
                  <a:lumMod val="50000"/>
                  <a:alpha val="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311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F4B93C9-A28A-42AE-B191-48F8FDB2F253}"/>
              </a:ext>
            </a:extLst>
          </p:cNvPr>
          <p:cNvSpPr/>
          <p:nvPr/>
        </p:nvSpPr>
        <p:spPr>
          <a:xfrm>
            <a:off x="14540664" y="1144615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xảy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ra 3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trường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hợp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đây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đối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trọng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lượng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lớn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lực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đẩy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Ác-si-mét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</a:t>
            </a:r>
            <a:r>
              <a:rPr lang="en-US" sz="24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1F9E99-BB1D-4CA4-AF38-368FF523CB5C}"/>
              </a:ext>
            </a:extLst>
          </p:cNvPr>
          <p:cNvSpPr/>
          <p:nvPr/>
        </p:nvSpPr>
        <p:spPr>
          <a:xfrm>
            <a:off x="13394520" y="1065828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ADBD11-2BB8-4B84-B38C-26D92C4327B6}"/>
              </a:ext>
            </a:extLst>
          </p:cNvPr>
          <p:cNvSpPr txBox="1"/>
          <p:nvPr/>
        </p:nvSpPr>
        <p:spPr>
          <a:xfrm>
            <a:off x="2018762" y="551821"/>
            <a:ext cx="815447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1.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Điều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kiện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để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chìm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4C099DA-3619-4003-B715-5A99210BC513}"/>
              </a:ext>
            </a:extLst>
          </p:cNvPr>
          <p:cNvSpPr/>
          <p:nvPr/>
        </p:nvSpPr>
        <p:spPr>
          <a:xfrm rot="18000000" flipH="1">
            <a:off x="10159946" y="-2158551"/>
            <a:ext cx="3321966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390BAE2-BCC5-42C9-AA95-248AEBEC4ED0}"/>
              </a:ext>
            </a:extLst>
          </p:cNvPr>
          <p:cNvSpPr/>
          <p:nvPr/>
        </p:nvSpPr>
        <p:spPr>
          <a:xfrm rot="3600000">
            <a:off x="-1251670" y="-2158550"/>
            <a:ext cx="3321968" cy="332196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FC12E8-02E8-4856-B372-9670C50D11A9}"/>
              </a:ext>
            </a:extLst>
          </p:cNvPr>
          <p:cNvSpPr txBox="1"/>
          <p:nvPr/>
        </p:nvSpPr>
        <p:spPr>
          <a:xfrm>
            <a:off x="9346988" y="3784595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316BF3-1C9E-45D4-8D35-9AEA58A6CBDB}"/>
              </a:ext>
            </a:extLst>
          </p:cNvPr>
          <p:cNvSpPr txBox="1"/>
          <p:nvPr/>
        </p:nvSpPr>
        <p:spPr>
          <a:xfrm>
            <a:off x="5670412" y="3784596"/>
            <a:ext cx="8495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F0D2EA-BC92-4F84-A9EC-1BE2511F63C4}"/>
              </a:ext>
            </a:extLst>
          </p:cNvPr>
          <p:cNvSpPr txBox="1"/>
          <p:nvPr/>
        </p:nvSpPr>
        <p:spPr>
          <a:xfrm>
            <a:off x="2049392" y="3784596"/>
            <a:ext cx="8351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8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ADCBB96-5104-4ED9-A6CB-53C8B63E5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428725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57253C-3D3D-4CA8-9B8E-C01A1120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428725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6BE281-2377-4EBA-9BC0-DAD2B4C2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4287257"/>
            <a:ext cx="2324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F2B107B-1882-4D87-8F4D-C3AA37B735B6}"/>
              </a:ext>
            </a:extLst>
          </p:cNvPr>
          <p:cNvSpPr txBox="1"/>
          <p:nvPr/>
        </p:nvSpPr>
        <p:spPr>
          <a:xfrm>
            <a:off x="2110427" y="7772400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&lt; 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BF57ED3-0B44-4B27-B519-D0C8F99512AD}"/>
              </a:ext>
            </a:extLst>
          </p:cNvPr>
          <p:cNvSpPr txBox="1"/>
          <p:nvPr/>
        </p:nvSpPr>
        <p:spPr>
          <a:xfrm>
            <a:off x="5732919" y="7772400"/>
            <a:ext cx="7261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= 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F019F-FAAD-44D0-8120-F1652D773F79}"/>
              </a:ext>
            </a:extLst>
          </p:cNvPr>
          <p:cNvSpPr txBox="1"/>
          <p:nvPr/>
        </p:nvSpPr>
        <p:spPr>
          <a:xfrm>
            <a:off x="9403461" y="7772400"/>
            <a:ext cx="71493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F</a:t>
            </a:r>
            <a:r>
              <a:rPr lang="en-US" sz="2400" baseline="-250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&gt;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434DA-C7B2-42E6-9EC1-BFAF26314CF5}"/>
              </a:ext>
            </a:extLst>
          </p:cNvPr>
          <p:cNvSpPr txBox="1"/>
          <p:nvPr/>
        </p:nvSpPr>
        <p:spPr>
          <a:xfrm>
            <a:off x="1706972" y="7772400"/>
            <a:ext cx="24365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a)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A7601F-90BB-4714-83B2-A1E1E8B93F1A}"/>
              </a:ext>
            </a:extLst>
          </p:cNvPr>
          <p:cNvSpPr txBox="1"/>
          <p:nvPr/>
        </p:nvSpPr>
        <p:spPr>
          <a:xfrm>
            <a:off x="5257583" y="7772400"/>
            <a:ext cx="2677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b)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104C69-EE10-49E5-9C4A-875E9ECD7527}"/>
              </a:ext>
            </a:extLst>
          </p:cNvPr>
          <p:cNvSpPr txBox="1"/>
          <p:nvPr/>
        </p:nvSpPr>
        <p:spPr>
          <a:xfrm>
            <a:off x="8949408" y="7772400"/>
            <a:ext cx="23564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c)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08F7F8-AC77-43E6-AEEF-5DDF3AD7B799}"/>
              </a:ext>
            </a:extLst>
          </p:cNvPr>
          <p:cNvSpPr txBox="1"/>
          <p:nvPr/>
        </p:nvSpPr>
        <p:spPr>
          <a:xfrm>
            <a:off x="1001809" y="8235686"/>
            <a:ext cx="2957541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chìm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đáy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bình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B68E18B-D0E3-40FB-BE0E-56A2FA42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4" y="4250030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F9C80B7-E339-4670-ADB6-9A4BEFF4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8508" y="4701204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4F37D6-9778-4963-A829-40C44705E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524" y="5272704"/>
            <a:ext cx="533400" cy="5334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51" name="Line 15">
            <a:extLst>
              <a:ext uri="{FF2B5EF4-FFF2-40B4-BE49-F238E27FC236}">
                <a16:creationId xmlns:a16="http://schemas.microsoft.com/office/drawing/2014/main" id="{214950B3-F535-4BCB-9C13-D69CD87D45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-1155702" y="6445380"/>
            <a:ext cx="685799" cy="35931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Line 16">
            <a:extLst>
              <a:ext uri="{FF2B5EF4-FFF2-40B4-BE49-F238E27FC236}">
                <a16:creationId xmlns:a16="http://schemas.microsoft.com/office/drawing/2014/main" id="{DA31C7B1-F798-4AB7-B4F1-F2227EB3A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-1371600" y="2849658"/>
            <a:ext cx="634997" cy="3593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3" name="Line 15">
            <a:extLst>
              <a:ext uri="{FF2B5EF4-FFF2-40B4-BE49-F238E27FC236}">
                <a16:creationId xmlns:a16="http://schemas.microsoft.com/office/drawing/2014/main" id="{F84F561B-0728-4FB7-9E08-8B8675F409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7491" y="7162800"/>
            <a:ext cx="580559" cy="97536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4" name="Line 16">
            <a:extLst>
              <a:ext uri="{FF2B5EF4-FFF2-40B4-BE49-F238E27FC236}">
                <a16:creationId xmlns:a16="http://schemas.microsoft.com/office/drawing/2014/main" id="{44ED456E-189B-4F99-AA39-E1DB349DF2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96017" y="7263594"/>
            <a:ext cx="337933" cy="61555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5" name="Line 15">
            <a:extLst>
              <a:ext uri="{FF2B5EF4-FFF2-40B4-BE49-F238E27FC236}">
                <a16:creationId xmlns:a16="http://schemas.microsoft.com/office/drawing/2014/main" id="{034328E4-A4C8-428A-9987-A9C47FE3DD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01600" y="6324600"/>
            <a:ext cx="685800" cy="4034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6" name="Line 16">
            <a:extLst>
              <a:ext uri="{FF2B5EF4-FFF2-40B4-BE49-F238E27FC236}">
                <a16:creationId xmlns:a16="http://schemas.microsoft.com/office/drawing/2014/main" id="{38933664-F1BC-45C8-B4A7-7352D19985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075035" y="2158981"/>
            <a:ext cx="638970" cy="870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D90BBF4-8AC6-4255-B2C8-AA8FC7E363A1}"/>
              </a:ext>
            </a:extLst>
          </p:cNvPr>
          <p:cNvGrpSpPr>
            <a:grpSpLocks/>
          </p:cNvGrpSpPr>
          <p:nvPr/>
        </p:nvGrpSpPr>
        <p:grpSpPr bwMode="auto">
          <a:xfrm rot="898732">
            <a:off x="7519273" y="7205450"/>
            <a:ext cx="381000" cy="731839"/>
            <a:chOff x="2832" y="3019"/>
            <a:chExt cx="240" cy="46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CD908AE-C40A-4B84-8619-ADAE7FDA0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59" name="Text Box 18">
              <a:extLst>
                <a:ext uri="{FF2B5EF4-FFF2-40B4-BE49-F238E27FC236}">
                  <a16:creationId xmlns:a16="http://schemas.microsoft.com/office/drawing/2014/main" id="{F6330FC0-2E2E-437C-BD06-7147B143B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E5DD60-07C0-470A-B1A0-953761DC22BC}"/>
              </a:ext>
            </a:extLst>
          </p:cNvPr>
          <p:cNvGrpSpPr>
            <a:grpSpLocks/>
          </p:cNvGrpSpPr>
          <p:nvPr/>
        </p:nvGrpSpPr>
        <p:grpSpPr bwMode="auto">
          <a:xfrm rot="20882945">
            <a:off x="5446716" y="6977141"/>
            <a:ext cx="269875" cy="733425"/>
            <a:chOff x="3055" y="1552"/>
            <a:chExt cx="170" cy="462"/>
          </a:xfrm>
        </p:grpSpPr>
        <p:sp>
          <p:nvSpPr>
            <p:cNvPr id="61" name="Text Box 19">
              <a:extLst>
                <a:ext uri="{FF2B5EF4-FFF2-40B4-BE49-F238E27FC236}">
                  <a16:creationId xmlns:a16="http://schemas.microsoft.com/office/drawing/2014/main" id="{D9AB107D-5370-45BB-8EA2-614511600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80A4BC-22FD-480A-800C-9437B6418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12245F-947F-427D-8767-BFF7784C16DB}"/>
              </a:ext>
            </a:extLst>
          </p:cNvPr>
          <p:cNvGrpSpPr>
            <a:grpSpLocks/>
          </p:cNvGrpSpPr>
          <p:nvPr/>
        </p:nvGrpSpPr>
        <p:grpSpPr bwMode="auto">
          <a:xfrm rot="19993417">
            <a:off x="-764787" y="5278583"/>
            <a:ext cx="381000" cy="731839"/>
            <a:chOff x="2832" y="3019"/>
            <a:chExt cx="240" cy="46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FC50AFB-A098-48D5-B233-DD88E3A9D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65" name="Text Box 18">
              <a:extLst>
                <a:ext uri="{FF2B5EF4-FFF2-40B4-BE49-F238E27FC236}">
                  <a16:creationId xmlns:a16="http://schemas.microsoft.com/office/drawing/2014/main" id="{53B209BF-11B3-4528-940E-629BCFBD7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133DAA-DCE8-4A4A-9154-1C7379851837}"/>
              </a:ext>
            </a:extLst>
          </p:cNvPr>
          <p:cNvGrpSpPr>
            <a:grpSpLocks/>
          </p:cNvGrpSpPr>
          <p:nvPr/>
        </p:nvGrpSpPr>
        <p:grpSpPr bwMode="auto">
          <a:xfrm rot="904347">
            <a:off x="-911886" y="3717492"/>
            <a:ext cx="269875" cy="733425"/>
            <a:chOff x="3055" y="1552"/>
            <a:chExt cx="170" cy="462"/>
          </a:xfrm>
        </p:grpSpPr>
        <p:sp>
          <p:nvSpPr>
            <p:cNvPr id="67" name="Text Box 19">
              <a:extLst>
                <a:ext uri="{FF2B5EF4-FFF2-40B4-BE49-F238E27FC236}">
                  <a16:creationId xmlns:a16="http://schemas.microsoft.com/office/drawing/2014/main" id="{F9F93BAE-79BA-4C54-9C84-1BBA04B23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E4E72C3-23B0-4AE6-8C61-6C2EF304C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F2C4E5A-5686-4045-A771-FEAB070AD293}"/>
              </a:ext>
            </a:extLst>
          </p:cNvPr>
          <p:cNvGrpSpPr>
            <a:grpSpLocks/>
          </p:cNvGrpSpPr>
          <p:nvPr/>
        </p:nvGrpSpPr>
        <p:grpSpPr bwMode="auto">
          <a:xfrm rot="19942200">
            <a:off x="12865545" y="5378216"/>
            <a:ext cx="381000" cy="731839"/>
            <a:chOff x="2832" y="3019"/>
            <a:chExt cx="240" cy="46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C22A14-3A03-4B8B-A3CF-AD8EA4877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019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  <a:endParaRPr lang="en-US" altLang="en-US" sz="2800" dirty="0">
                <a:latin typeface="+mj-lt"/>
                <a:sym typeface="Wingdings" pitchFamily="2" charset="2"/>
              </a:endParaRPr>
            </a:p>
          </p:txBody>
        </p:sp>
        <p:sp>
          <p:nvSpPr>
            <p:cNvPr id="71" name="Text Box 18">
              <a:extLst>
                <a:ext uri="{FF2B5EF4-FFF2-40B4-BE49-F238E27FC236}">
                  <a16:creationId xmlns:a16="http://schemas.microsoft.com/office/drawing/2014/main" id="{7BAA0CC8-498D-431D-A111-213BB2768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" y="3150"/>
              <a:ext cx="14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P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DFBE4DF-6703-4208-B6CF-159416C6E822}"/>
              </a:ext>
            </a:extLst>
          </p:cNvPr>
          <p:cNvGrpSpPr>
            <a:grpSpLocks/>
          </p:cNvGrpSpPr>
          <p:nvPr/>
        </p:nvGrpSpPr>
        <p:grpSpPr bwMode="auto">
          <a:xfrm rot="1176222">
            <a:off x="12759410" y="3901750"/>
            <a:ext cx="269875" cy="733425"/>
            <a:chOff x="3055" y="1552"/>
            <a:chExt cx="170" cy="462"/>
          </a:xfrm>
        </p:grpSpPr>
        <p:sp>
          <p:nvSpPr>
            <p:cNvPr id="73" name="Text Box 19">
              <a:extLst>
                <a:ext uri="{FF2B5EF4-FFF2-40B4-BE49-F238E27FC236}">
                  <a16:creationId xmlns:a16="http://schemas.microsoft.com/office/drawing/2014/main" id="{6740B242-ACEC-4E48-AC81-CC83C57E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1684"/>
              <a:ext cx="17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 dirty="0">
                  <a:latin typeface="+mj-lt"/>
                </a:rPr>
                <a:t>F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8B1DD4D-88F6-4F47-BD28-C00EE74DE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" y="1552"/>
              <a:ext cx="1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en-US" sz="2000" dirty="0">
                  <a:latin typeface="+mj-lt"/>
                  <a:sym typeface="Wingdings" pitchFamily="2" charset="2"/>
                </a:rPr>
                <a:t>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51CF6B4C-6B12-41B9-875F-F9810120EF60}"/>
              </a:ext>
            </a:extLst>
          </p:cNvPr>
          <p:cNvSpPr txBox="1"/>
          <p:nvPr/>
        </p:nvSpPr>
        <p:spPr>
          <a:xfrm>
            <a:off x="4910589" y="8235686"/>
            <a:ext cx="236923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đứng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yên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lửng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lòng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chất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lỏng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72E2DD2-1DB4-4E8F-B6D0-A7D4683E36C2}"/>
              </a:ext>
            </a:extLst>
          </p:cNvPr>
          <p:cNvSpPr txBox="1"/>
          <p:nvPr/>
        </p:nvSpPr>
        <p:spPr>
          <a:xfrm>
            <a:off x="8413825" y="8235686"/>
            <a:ext cx="277479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sẽ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chuyển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động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trên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mặt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thoáng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163B14-CBFC-46F3-A517-E6E4D99B083A}"/>
              </a:ext>
            </a:extLst>
          </p:cNvPr>
          <p:cNvSpPr/>
          <p:nvPr/>
        </p:nvSpPr>
        <p:spPr>
          <a:xfrm>
            <a:off x="3429000" y="1352011"/>
            <a:ext cx="5334000" cy="11746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Kết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luận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:</a:t>
            </a:r>
          </a:p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nhúng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vào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thì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F139DE4-5518-469C-B8D0-B90863FB0A92}"/>
              </a:ext>
            </a:extLst>
          </p:cNvPr>
          <p:cNvSpPr txBox="1"/>
          <p:nvPr/>
        </p:nvSpPr>
        <p:spPr>
          <a:xfrm>
            <a:off x="1218214" y="3152890"/>
            <a:ext cx="252473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chìm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xuống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F5BA911-2AC5-40A6-B432-F8E706CA46C8}"/>
              </a:ext>
            </a:extLst>
          </p:cNvPr>
          <p:cNvSpPr txBox="1"/>
          <p:nvPr/>
        </p:nvSpPr>
        <p:spPr>
          <a:xfrm>
            <a:off x="5201525" y="2951641"/>
            <a:ext cx="178895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đứng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yên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lơ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lửng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12AA09A-13DC-44B2-B17A-BCFCBA40952C}"/>
              </a:ext>
            </a:extLst>
          </p:cNvPr>
          <p:cNvSpPr txBox="1"/>
          <p:nvPr/>
        </p:nvSpPr>
        <p:spPr>
          <a:xfrm>
            <a:off x="8780856" y="3147873"/>
            <a:ext cx="18883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Vật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nổi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lên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50000"/>
                  </a:schemeClr>
                </a:solidFill>
              </a:rPr>
              <a:t>khi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7EA2C3E-FC7A-49FF-9448-836C81DF4942}"/>
              </a:ext>
            </a:extLst>
          </p:cNvPr>
          <p:cNvSpPr txBox="1"/>
          <p:nvPr/>
        </p:nvSpPr>
        <p:spPr>
          <a:xfrm>
            <a:off x="2061242" y="-2398031"/>
            <a:ext cx="8069517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Phần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2.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lực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đẩy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Ác-si-mét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khi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vật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nổi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mặt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lỏng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1602512-850B-4897-B523-3E10F31CF2AF}"/>
              </a:ext>
            </a:extLst>
          </p:cNvPr>
          <p:cNvSpPr/>
          <p:nvPr/>
        </p:nvSpPr>
        <p:spPr>
          <a:xfrm flipH="1">
            <a:off x="12896061" y="-3505016"/>
            <a:ext cx="3321966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21AD89B-7B47-4445-9829-02CB9B5FFAB9}"/>
              </a:ext>
            </a:extLst>
          </p:cNvPr>
          <p:cNvSpPr/>
          <p:nvPr/>
        </p:nvSpPr>
        <p:spPr>
          <a:xfrm>
            <a:off x="-4026028" y="-3578644"/>
            <a:ext cx="3321968" cy="33219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0B15670-9961-46BF-8CFB-FCDCBB60F98B}"/>
              </a:ext>
            </a:extLst>
          </p:cNvPr>
          <p:cNvSpPr/>
          <p:nvPr/>
        </p:nvSpPr>
        <p:spPr>
          <a:xfrm>
            <a:off x="-6115707" y="1445460"/>
            <a:ext cx="9037262" cy="976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sao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miếng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gỗ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thả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lại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nổi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0DD071E-90F4-450C-8ACD-799ED21CE123}"/>
              </a:ext>
            </a:extLst>
          </p:cNvPr>
          <p:cNvSpPr/>
          <p:nvPr/>
        </p:nvSpPr>
        <p:spPr>
          <a:xfrm>
            <a:off x="-7261851" y="1366673"/>
            <a:ext cx="1027813" cy="10278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C3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E525ADA-4573-43F0-AAC0-2950C07F7B96}"/>
              </a:ext>
            </a:extLst>
          </p:cNvPr>
          <p:cNvSpPr/>
          <p:nvPr/>
        </p:nvSpPr>
        <p:spPr>
          <a:xfrm>
            <a:off x="-4813538" y="2287450"/>
            <a:ext cx="2133600" cy="76528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 descr="nuoc bien">
            <a:extLst>
              <a:ext uri="{FF2B5EF4-FFF2-40B4-BE49-F238E27FC236}">
                <a16:creationId xmlns:a16="http://schemas.microsoft.com/office/drawing/2014/main" id="{E0BF18C3-804C-43FC-8413-A9489A40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9947" y="3131937"/>
            <a:ext cx="3966418" cy="2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40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4.81481E-6 L -0.00156 0.14838 " pathEditMode="relative" rAng="0" ptsTypes="AA">
                                          <p:cBhvr>
                                            <p:cTn id="6" dur="3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7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44444E-6 L -0.00078 0.02152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10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1.11111E-6 L 0.00547 -0.15764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" y="-78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1.66667E-6 0.11459 " pathEditMode="relative" rAng="0" ptsTypes="AA" p14:bounceEnd="50000">
                                          <p:cBhvr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7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49" grpId="0" animBg="1"/>
          <p:bldP spid="50" grpId="0" animBg="1"/>
          <p:bldP spid="7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-4.81481E-6 L -0.00156 0.14838 " pathEditMode="relative" rAng="0" ptsTypes="AA">
                                          <p:cBhvr>
                                            <p:cTn id="6" dur="3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74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44444E-6 L -0.00078 0.02152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10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repeatCount="indefinite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1.11111E-6 L 0.00547 -0.15764 " pathEditMode="relative" rAng="0" ptsTypes="AA">
                                          <p:cBhvr>
                                            <p:cTn id="10" dur="3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" y="-78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1.66667E-6 0.11459 " pathEditMode="relative" rAng="0" ptsTypes="AA">
                                          <p:cBhvr>
                                            <p:cTn id="12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71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 animBg="1"/>
          <p:bldP spid="49" grpId="0" animBg="1"/>
          <p:bldP spid="50" grpId="0" animBg="1"/>
          <p:bldP spid="79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0">
      <a:majorFont>
        <a:latin typeface="#9Slide03 Cabin Bold"/>
        <a:ea typeface=""/>
        <a:cs typeface=""/>
      </a:majorFont>
      <a:minorFont>
        <a:latin typeface="#9Slide03 Cab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913</TotalTime>
  <Words>4425</Words>
  <Application>Microsoft Office PowerPoint</Application>
  <PresentationFormat>Widescreen</PresentationFormat>
  <Paragraphs>551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#9Slide03 Cabin</vt:lpstr>
      <vt:lpstr>#9Slide03 Cabin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Tung Pham</dc:creator>
  <cp:keywords>9Slide</cp:keywords>
  <dc:description>9Slide.vn</dc:description>
  <cp:lastModifiedBy>Tung Pham</cp:lastModifiedBy>
  <cp:revision>22</cp:revision>
  <dcterms:created xsi:type="dcterms:W3CDTF">2021-09-17T06:16:21Z</dcterms:created>
  <dcterms:modified xsi:type="dcterms:W3CDTF">2021-09-18T06:19:33Z</dcterms:modified>
  <cp:category>9Slide.vn</cp:category>
  <cp:contentStatus>9Slide</cp:contentStatus>
</cp:coreProperties>
</file>