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73" r:id="rId12"/>
    <p:sldId id="274" r:id="rId13"/>
    <p:sldId id="266" r:id="rId14"/>
    <p:sldId id="275" r:id="rId15"/>
    <p:sldId id="267" r:id="rId16"/>
    <p:sldId id="268" r:id="rId17"/>
    <p:sldId id="276" r:id="rId18"/>
    <p:sldId id="277" r:id="rId19"/>
    <p:sldId id="278" r:id="rId20"/>
    <p:sldId id="279" r:id="rId21"/>
    <p:sldId id="280" r:id="rId22"/>
    <p:sldId id="272" r:id="rId23"/>
  </p:sldIdLst>
  <p:sldSz cx="18288000" cy="10287000"/>
  <p:notesSz cx="6858000" cy="9144000"/>
  <p:embeddedFontLst>
    <p:embeddedFont>
      <p:font typeface="DejaVu Serif Italics" charset="0"/>
      <p:regular r:id="rId24"/>
    </p:embeddedFont>
    <p:embeddedFont>
      <p:font typeface="DejaVu Serif Bold" charset="0"/>
      <p:regular r:id="rId25"/>
    </p:embeddedFont>
    <p:embeddedFont>
      <p:font typeface="Cambria Math" pitchFamily="18" charset="0"/>
      <p:regular r:id="rId26"/>
    </p:embeddedFont>
    <p:embeddedFont>
      <p:font typeface="Calibri" pitchFamily="34" charset="0"/>
      <p:regular r:id="rId27"/>
      <p:bold r:id="rId28"/>
      <p:italic r:id="rId29"/>
      <p:boldItalic r:id="rId30"/>
    </p:embeddedFont>
    <p:embeddedFont>
      <p:font typeface="Dosis Extra Bold" charset="0"/>
      <p:regular r:id="rId31"/>
    </p:embeddedFont>
    <p:embeddedFont>
      <p:font typeface="Noto Serif Display Black Italics"/>
      <p:regular r:id="rId32"/>
    </p:embeddedFont>
    <p:embeddedFont>
      <p:font typeface="DejaVu Serif" charset="0"/>
      <p:regular r:id="rId33"/>
    </p:embeddedFont>
    <p:embeddedFont>
      <p:font typeface="DejaVu Serif Bold Italics" charset="0"/>
      <p:regular r:id="rId34"/>
    </p:embeddedFont>
    <p:embeddedFont>
      <p:font typeface=".VnTimeH" pitchFamily="34" charset="0"/>
      <p:regular r:id="rId35"/>
      <p:bold r:id="rId36"/>
      <p:italic r:id="rId37"/>
      <p:boldItalic r:id="rId38"/>
    </p:embeddedFont>
    <p:embeddedFont>
      <p:font typeface="Noto Serif Display Black"/>
      <p:regular r:id="rId39"/>
    </p:embeddedFont>
    <p:embeddedFont>
      <p:font typeface="Amatic SC Bold" charset="-79"/>
      <p:regular r:id="rId40"/>
    </p:embeddedFont>
    <p:embeddedFont>
      <p:font typeface="Noto Sans Bold" charset="0"/>
      <p:regular r:id="rId41"/>
    </p:embeddedFont>
    <p:embeddedFont>
      <p:font typeface="Pangolin" charset="0"/>
      <p:regular r:id="rId4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6" d="100"/>
          <a:sy n="46" d="100"/>
        </p:scale>
        <p:origin x="-198" y="-11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9" Type="http://schemas.openxmlformats.org/officeDocument/2006/relationships/font" Target="fonts/font16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11.fntdata"/><Relationship Id="rId42" Type="http://schemas.openxmlformats.org/officeDocument/2006/relationships/font" Target="fonts/font19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font" Target="fonts/font15.fntdata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41" Type="http://schemas.openxmlformats.org/officeDocument/2006/relationships/font" Target="fonts/font1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font" Target="fonts/font14.fntdata"/><Relationship Id="rId40" Type="http://schemas.openxmlformats.org/officeDocument/2006/relationships/font" Target="fonts/font17.fntdata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5.fntdata"/><Relationship Id="rId36" Type="http://schemas.openxmlformats.org/officeDocument/2006/relationships/font" Target="fonts/font1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8.fntdata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font" Target="fonts/font12.fntdata"/><Relationship Id="rId43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914401"/>
            <a:ext cx="12801600" cy="73104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1066800" y="2416970"/>
            <a:ext cx="16383000" cy="7069931"/>
          </a:xfrm>
        </p:spPr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14630400" y="9691688"/>
            <a:ext cx="3505200" cy="481013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www.themegallery.com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8382000" y="9715500"/>
            <a:ext cx="1676400" cy="392907"/>
          </a:xfrm>
        </p:spPr>
        <p:txBody>
          <a:bodyPr/>
          <a:lstStyle>
            <a:lvl1pPr>
              <a:defRPr/>
            </a:lvl1pPr>
          </a:lstStyle>
          <a:p>
            <a:fld id="{1068DB30-49F8-4526-B4AB-6B028C5F13A0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2"/>
          </p:nvPr>
        </p:nvSpPr>
        <p:spPr>
          <a:xfrm>
            <a:off x="587376" y="9715500"/>
            <a:ext cx="3810000" cy="392907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84296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10/10/2021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4.svg"/><Relationship Id="rId4" Type="http://schemas.openxmlformats.org/officeDocument/2006/relationships/image" Target="../media/image2.png"/><Relationship Id="rId9" Type="http://schemas.openxmlformats.org/officeDocument/2006/relationships/image" Target="../media/image8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sv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3.png"/><Relationship Id="rId18" Type="http://schemas.openxmlformats.org/officeDocument/2006/relationships/image" Target="../media/image26.png"/><Relationship Id="rId26" Type="http://schemas.openxmlformats.org/officeDocument/2006/relationships/image" Target="../media/image33.png"/><Relationship Id="rId3" Type="http://schemas.openxmlformats.org/officeDocument/2006/relationships/image" Target="../media/image22.svg"/><Relationship Id="rId21" Type="http://schemas.openxmlformats.org/officeDocument/2006/relationships/image" Target="../media/image29.png"/><Relationship Id="rId7" Type="http://schemas.openxmlformats.org/officeDocument/2006/relationships/image" Target="../media/image26.svg"/><Relationship Id="rId12" Type="http://schemas.openxmlformats.org/officeDocument/2006/relationships/image" Target="../media/image22.png"/><Relationship Id="rId17" Type="http://schemas.openxmlformats.org/officeDocument/2006/relationships/image" Target="../media/image34.svg"/><Relationship Id="rId25" Type="http://schemas.openxmlformats.org/officeDocument/2006/relationships/image" Target="../media/image32.png"/><Relationship Id="rId2" Type="http://schemas.openxmlformats.org/officeDocument/2006/relationships/image" Target="../media/image17.png"/><Relationship Id="rId16" Type="http://schemas.openxmlformats.org/officeDocument/2006/relationships/image" Target="../media/image25.png"/><Relationship Id="rId20" Type="http://schemas.openxmlformats.org/officeDocument/2006/relationships/image" Target="../media/image28.png"/><Relationship Id="rId29" Type="http://schemas.openxmlformats.org/officeDocument/2006/relationships/image" Target="../media/image38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openxmlformats.org/officeDocument/2006/relationships/image" Target="../media/image30.svg"/><Relationship Id="rId24" Type="http://schemas.openxmlformats.org/officeDocument/2006/relationships/image" Target="../media/image31.png"/><Relationship Id="rId5" Type="http://schemas.openxmlformats.org/officeDocument/2006/relationships/image" Target="../media/image24.svg"/><Relationship Id="rId15" Type="http://schemas.openxmlformats.org/officeDocument/2006/relationships/image" Target="../media/image32.svg"/><Relationship Id="rId23" Type="http://schemas.openxmlformats.org/officeDocument/2006/relationships/image" Target="../media/image36.svg"/><Relationship Id="rId28" Type="http://schemas.openxmlformats.org/officeDocument/2006/relationships/image" Target="../media/image35.png"/><Relationship Id="rId10" Type="http://schemas.openxmlformats.org/officeDocument/2006/relationships/image" Target="../media/image21.png"/><Relationship Id="rId19" Type="http://schemas.openxmlformats.org/officeDocument/2006/relationships/image" Target="../media/image27.png"/><Relationship Id="rId4" Type="http://schemas.openxmlformats.org/officeDocument/2006/relationships/image" Target="../media/image18.png"/><Relationship Id="rId9" Type="http://schemas.openxmlformats.org/officeDocument/2006/relationships/image" Target="../media/image28.svg"/><Relationship Id="rId14" Type="http://schemas.openxmlformats.org/officeDocument/2006/relationships/image" Target="../media/image24.png"/><Relationship Id="rId22" Type="http://schemas.openxmlformats.org/officeDocument/2006/relationships/image" Target="../media/image30.png"/><Relationship Id="rId27" Type="http://schemas.openxmlformats.org/officeDocument/2006/relationships/image" Target="../media/image3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10731804">
            <a:off x="-5285818" y="7795052"/>
            <a:ext cx="25254850" cy="15290664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2107599" y="8155283"/>
            <a:ext cx="5723201" cy="2206034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2767268" y="3011773"/>
            <a:ext cx="12753465" cy="3155775"/>
            <a:chOff x="0" y="66675"/>
            <a:chExt cx="17004620" cy="4207700"/>
          </a:xfrm>
        </p:grpSpPr>
        <p:sp>
          <p:nvSpPr>
            <p:cNvPr id="5" name="TextBox 5"/>
            <p:cNvSpPr txBox="1"/>
            <p:nvPr/>
          </p:nvSpPr>
          <p:spPr>
            <a:xfrm>
              <a:off x="0" y="66675"/>
              <a:ext cx="17004620" cy="255976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14819"/>
                </a:lnSpc>
              </a:pPr>
              <a:r>
                <a:rPr lang="en-US" sz="12999">
                  <a:solidFill>
                    <a:srgbClr val="F1A815"/>
                  </a:solidFill>
                  <a:latin typeface="Dosis Extra Bold"/>
                </a:rPr>
                <a:t>SCIEN</a:t>
              </a:r>
              <a:r>
                <a:rPr lang="en-US" sz="12999" u="none">
                  <a:solidFill>
                    <a:srgbClr val="F1A815"/>
                  </a:solidFill>
                  <a:latin typeface="Dosis Extra Bold"/>
                </a:rPr>
                <a:t>CE LESSON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3142270"/>
              <a:ext cx="17004620" cy="113210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6578"/>
                </a:lnSpc>
              </a:pPr>
              <a:endParaRPr lang="en-US" sz="5574" u="none" spc="144" dirty="0">
                <a:solidFill>
                  <a:srgbClr val="202F5A"/>
                </a:solidFill>
                <a:latin typeface="Pangolin"/>
              </a:endParaRPr>
            </a:p>
          </p:txBody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503963" y="7280694"/>
            <a:ext cx="1263304" cy="112548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5852805" y="533400"/>
            <a:ext cx="2812990" cy="7211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4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673857" y="102733"/>
            <a:ext cx="16712372" cy="11156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675"/>
              </a:lnSpc>
            </a:pPr>
            <a:r>
              <a:rPr lang="en-US" sz="6196" dirty="0">
                <a:solidFill>
                  <a:srgbClr val="F1A815"/>
                </a:solidFill>
                <a:latin typeface="DejaVu Serif Bold"/>
              </a:rPr>
              <a:t>I. </a:t>
            </a:r>
            <a:r>
              <a:rPr lang="en-US" sz="6196" dirty="0" err="1">
                <a:solidFill>
                  <a:srgbClr val="F1A815"/>
                </a:solidFill>
                <a:latin typeface="DejaVu Serif Bold"/>
              </a:rPr>
              <a:t>Công</a:t>
            </a:r>
            <a:r>
              <a:rPr lang="en-US" sz="6196" dirty="0">
                <a:solidFill>
                  <a:srgbClr val="F1A815"/>
                </a:solidFill>
                <a:latin typeface="DejaVu Serif Bold"/>
              </a:rPr>
              <a:t> </a:t>
            </a:r>
            <a:r>
              <a:rPr lang="en-US" sz="6196" dirty="0" err="1">
                <a:solidFill>
                  <a:srgbClr val="F1A815"/>
                </a:solidFill>
                <a:latin typeface="DejaVu Serif Bold"/>
              </a:rPr>
              <a:t>thức</a:t>
            </a:r>
            <a:r>
              <a:rPr lang="en-US" sz="6196" dirty="0">
                <a:solidFill>
                  <a:srgbClr val="F1A815"/>
                </a:solidFill>
                <a:latin typeface="DejaVu Serif Bold"/>
              </a:rPr>
              <a:t> </a:t>
            </a:r>
            <a:r>
              <a:rPr lang="en-US" sz="6196" dirty="0" err="1">
                <a:solidFill>
                  <a:srgbClr val="F1A815"/>
                </a:solidFill>
                <a:latin typeface="DejaVu Serif Bold"/>
              </a:rPr>
              <a:t>hóa</a:t>
            </a:r>
            <a:r>
              <a:rPr lang="en-US" sz="6196" dirty="0">
                <a:solidFill>
                  <a:srgbClr val="F1A815"/>
                </a:solidFill>
                <a:latin typeface="DejaVu Serif Bold"/>
              </a:rPr>
              <a:t> </a:t>
            </a:r>
            <a:r>
              <a:rPr lang="en-US" sz="6196" dirty="0" err="1">
                <a:solidFill>
                  <a:srgbClr val="F1A815"/>
                </a:solidFill>
                <a:latin typeface="DejaVu Serif Bold"/>
              </a:rPr>
              <a:t>học</a:t>
            </a:r>
            <a:r>
              <a:rPr lang="en-US" sz="6196" dirty="0">
                <a:solidFill>
                  <a:srgbClr val="F1A815"/>
                </a:solidFill>
                <a:latin typeface="DejaVu Serif Bold"/>
              </a:rPr>
              <a:t> </a:t>
            </a:r>
            <a:r>
              <a:rPr lang="en-US" sz="6196" dirty="0" err="1">
                <a:solidFill>
                  <a:srgbClr val="F1A815"/>
                </a:solidFill>
                <a:latin typeface="DejaVu Serif Bold"/>
              </a:rPr>
              <a:t>của</a:t>
            </a:r>
            <a:r>
              <a:rPr lang="en-US" sz="6196" dirty="0">
                <a:solidFill>
                  <a:srgbClr val="F1A815"/>
                </a:solidFill>
                <a:latin typeface="DejaVu Serif Bold"/>
              </a:rPr>
              <a:t> </a:t>
            </a:r>
            <a:r>
              <a:rPr lang="en-US" sz="6196" dirty="0" err="1">
                <a:solidFill>
                  <a:srgbClr val="F1A815"/>
                </a:solidFill>
                <a:latin typeface="DejaVu Serif Bold"/>
              </a:rPr>
              <a:t>đơn</a:t>
            </a:r>
            <a:r>
              <a:rPr lang="en-US" sz="6196" dirty="0">
                <a:solidFill>
                  <a:srgbClr val="F1A815"/>
                </a:solidFill>
                <a:latin typeface="DejaVu Serif Bold"/>
              </a:rPr>
              <a:t> </a:t>
            </a:r>
            <a:r>
              <a:rPr lang="en-US" sz="6196" dirty="0" err="1">
                <a:solidFill>
                  <a:srgbClr val="F1A815"/>
                </a:solidFill>
                <a:latin typeface="DejaVu Serif Bold"/>
              </a:rPr>
              <a:t>chất</a:t>
            </a:r>
            <a:endParaRPr lang="en-US" sz="6196" dirty="0">
              <a:solidFill>
                <a:srgbClr val="F1A815"/>
              </a:solidFill>
              <a:latin typeface="DejaVu Serif Bold"/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1447800" y="4640693"/>
            <a:ext cx="6489124" cy="9361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7280"/>
              </a:lnSpc>
            </a:pPr>
            <a:r>
              <a:rPr lang="en-US" sz="5200" dirty="0" err="1">
                <a:solidFill>
                  <a:srgbClr val="000000"/>
                </a:solidFill>
                <a:latin typeface="DejaVu Serif"/>
              </a:rPr>
              <a:t>Dạng</a:t>
            </a:r>
            <a:r>
              <a:rPr lang="en-US" sz="5200" dirty="0">
                <a:solidFill>
                  <a:srgbClr val="000000"/>
                </a:solidFill>
                <a:latin typeface="DejaVu Serif"/>
              </a:rPr>
              <a:t> </a:t>
            </a:r>
            <a:r>
              <a:rPr lang="en-US" sz="5200" dirty="0" err="1">
                <a:solidFill>
                  <a:srgbClr val="000000"/>
                </a:solidFill>
                <a:latin typeface="DejaVu Serif"/>
              </a:rPr>
              <a:t>chung</a:t>
            </a:r>
            <a:r>
              <a:rPr lang="en-US" sz="5200" dirty="0">
                <a:solidFill>
                  <a:srgbClr val="000000"/>
                </a:solidFill>
                <a:latin typeface="DejaVu Serif"/>
              </a:rPr>
              <a:t>: </a:t>
            </a:r>
            <a:r>
              <a:rPr lang="vi-VN" sz="5200" dirty="0" smtClean="0">
                <a:solidFill>
                  <a:srgbClr val="000000"/>
                </a:solidFill>
                <a:latin typeface="DejaVu Serif"/>
              </a:rPr>
              <a:t>      </a:t>
            </a:r>
            <a:r>
              <a:rPr lang="en-US" sz="6000" dirty="0" smtClean="0">
                <a:solidFill>
                  <a:srgbClr val="FF0000"/>
                </a:solidFill>
                <a:latin typeface="DejaVu Serif"/>
              </a:rPr>
              <a:t>A</a:t>
            </a:r>
            <a:endParaRPr lang="en-US" sz="5200" dirty="0">
              <a:solidFill>
                <a:srgbClr val="FF0000"/>
              </a:solidFill>
              <a:latin typeface="DejaVu Serif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9599088" y="3896578"/>
            <a:ext cx="6992395" cy="24243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442"/>
              </a:lnSpc>
            </a:pPr>
            <a:r>
              <a:rPr lang="en-US" sz="4601" dirty="0">
                <a:solidFill>
                  <a:srgbClr val="C25E1E"/>
                </a:solidFill>
                <a:latin typeface="DejaVu Serif Italics"/>
              </a:rPr>
              <a:t>A: </a:t>
            </a:r>
            <a:r>
              <a:rPr lang="en-US" sz="4601" dirty="0" err="1">
                <a:solidFill>
                  <a:srgbClr val="C25E1E"/>
                </a:solidFill>
                <a:latin typeface="DejaVu Serif Italics"/>
              </a:rPr>
              <a:t>kí</a:t>
            </a:r>
            <a:r>
              <a:rPr lang="en-US" sz="4601" dirty="0">
                <a:solidFill>
                  <a:srgbClr val="C25E1E"/>
                </a:solidFill>
                <a:latin typeface="DejaVu Serif Italics"/>
              </a:rPr>
              <a:t> </a:t>
            </a:r>
            <a:r>
              <a:rPr lang="en-US" sz="4601" dirty="0" err="1">
                <a:solidFill>
                  <a:srgbClr val="C25E1E"/>
                </a:solidFill>
                <a:latin typeface="DejaVu Serif Italics"/>
              </a:rPr>
              <a:t>hiệu</a:t>
            </a:r>
            <a:r>
              <a:rPr lang="en-US" sz="4601" dirty="0">
                <a:solidFill>
                  <a:srgbClr val="C25E1E"/>
                </a:solidFill>
                <a:latin typeface="DejaVu Serif Italics"/>
              </a:rPr>
              <a:t> </a:t>
            </a:r>
            <a:r>
              <a:rPr lang="en-US" sz="4601" dirty="0" err="1">
                <a:solidFill>
                  <a:srgbClr val="C25E1E"/>
                </a:solidFill>
                <a:latin typeface="DejaVu Serif Italics"/>
              </a:rPr>
              <a:t>nguyên</a:t>
            </a:r>
            <a:r>
              <a:rPr lang="en-US" sz="4601" dirty="0">
                <a:solidFill>
                  <a:srgbClr val="C25E1E"/>
                </a:solidFill>
                <a:latin typeface="DejaVu Serif Italics"/>
              </a:rPr>
              <a:t> </a:t>
            </a:r>
            <a:r>
              <a:rPr lang="en-US" sz="4601" dirty="0" err="1">
                <a:solidFill>
                  <a:srgbClr val="C25E1E"/>
                </a:solidFill>
                <a:latin typeface="DejaVu Serif Italics"/>
              </a:rPr>
              <a:t>tố</a:t>
            </a:r>
            <a:endParaRPr lang="en-US" sz="4601" dirty="0">
              <a:solidFill>
                <a:srgbClr val="C25E1E"/>
              </a:solidFill>
              <a:latin typeface="DejaVu Serif Italics"/>
            </a:endParaRPr>
          </a:p>
          <a:p>
            <a:pPr algn="just">
              <a:lnSpc>
                <a:spcPts val="6442"/>
              </a:lnSpc>
            </a:pPr>
            <a:r>
              <a:rPr lang="en-US" sz="4601" dirty="0">
                <a:solidFill>
                  <a:srgbClr val="C25E1E"/>
                </a:solidFill>
                <a:latin typeface="DejaVu Serif Italics"/>
              </a:rPr>
              <a:t>x: </a:t>
            </a:r>
            <a:r>
              <a:rPr lang="en-US" sz="4601" dirty="0" err="1">
                <a:solidFill>
                  <a:srgbClr val="C25E1E"/>
                </a:solidFill>
                <a:latin typeface="DejaVu Serif Italics"/>
              </a:rPr>
              <a:t>là</a:t>
            </a:r>
            <a:r>
              <a:rPr lang="en-US" sz="4601" dirty="0">
                <a:solidFill>
                  <a:srgbClr val="C25E1E"/>
                </a:solidFill>
                <a:latin typeface="DejaVu Serif Italics"/>
              </a:rPr>
              <a:t> </a:t>
            </a:r>
            <a:r>
              <a:rPr lang="en-US" sz="4601" dirty="0" err="1">
                <a:solidFill>
                  <a:srgbClr val="C25E1E"/>
                </a:solidFill>
                <a:latin typeface="DejaVu Serif Italics"/>
              </a:rPr>
              <a:t>chỉ</a:t>
            </a:r>
            <a:r>
              <a:rPr lang="en-US" sz="4601" dirty="0">
                <a:solidFill>
                  <a:srgbClr val="C25E1E"/>
                </a:solidFill>
                <a:latin typeface="DejaVu Serif Italics"/>
              </a:rPr>
              <a:t> </a:t>
            </a:r>
            <a:r>
              <a:rPr lang="en-US" sz="4601" dirty="0" err="1">
                <a:solidFill>
                  <a:srgbClr val="C25E1E"/>
                </a:solidFill>
                <a:latin typeface="DejaVu Serif Italics"/>
              </a:rPr>
              <a:t>số</a:t>
            </a:r>
            <a:r>
              <a:rPr lang="en-US" sz="4601" dirty="0">
                <a:solidFill>
                  <a:srgbClr val="C25E1E"/>
                </a:solidFill>
                <a:latin typeface="DejaVu Serif Italics"/>
              </a:rPr>
              <a:t> (</a:t>
            </a:r>
            <a:r>
              <a:rPr lang="en-US" sz="4601" dirty="0" err="1">
                <a:solidFill>
                  <a:srgbClr val="C25E1E"/>
                </a:solidFill>
                <a:latin typeface="DejaVu Serif Italics"/>
              </a:rPr>
              <a:t>số</a:t>
            </a:r>
            <a:r>
              <a:rPr lang="en-US" sz="4601" dirty="0">
                <a:solidFill>
                  <a:srgbClr val="C25E1E"/>
                </a:solidFill>
                <a:latin typeface="DejaVu Serif Italics"/>
              </a:rPr>
              <a:t> </a:t>
            </a:r>
            <a:r>
              <a:rPr lang="en-US" sz="4601" dirty="0" err="1">
                <a:solidFill>
                  <a:srgbClr val="C25E1E"/>
                </a:solidFill>
                <a:latin typeface="DejaVu Serif Italics"/>
              </a:rPr>
              <a:t>nguyên</a:t>
            </a:r>
            <a:r>
              <a:rPr lang="en-US" sz="4601" dirty="0">
                <a:solidFill>
                  <a:srgbClr val="C25E1E"/>
                </a:solidFill>
                <a:latin typeface="DejaVu Serif Italics"/>
              </a:rPr>
              <a:t> </a:t>
            </a:r>
            <a:r>
              <a:rPr lang="en-US" sz="4601" dirty="0" err="1">
                <a:solidFill>
                  <a:srgbClr val="C25E1E"/>
                </a:solidFill>
                <a:latin typeface="DejaVu Serif Italics"/>
              </a:rPr>
              <a:t>tử</a:t>
            </a:r>
            <a:r>
              <a:rPr lang="en-US" sz="4601" dirty="0">
                <a:solidFill>
                  <a:srgbClr val="C25E1E"/>
                </a:solidFill>
                <a:latin typeface="DejaVu Serif Italics"/>
              </a:rPr>
              <a:t> </a:t>
            </a:r>
            <a:r>
              <a:rPr lang="en-US" sz="4601" dirty="0" err="1">
                <a:solidFill>
                  <a:srgbClr val="C25E1E"/>
                </a:solidFill>
                <a:latin typeface="DejaVu Serif Italics"/>
              </a:rPr>
              <a:t>của</a:t>
            </a:r>
            <a:r>
              <a:rPr lang="en-US" sz="4601" dirty="0">
                <a:solidFill>
                  <a:srgbClr val="C25E1E"/>
                </a:solidFill>
                <a:latin typeface="DejaVu Serif Italics"/>
              </a:rPr>
              <a:t> </a:t>
            </a:r>
            <a:r>
              <a:rPr lang="en-US" sz="4601" dirty="0" err="1">
                <a:solidFill>
                  <a:srgbClr val="C25E1E"/>
                </a:solidFill>
                <a:latin typeface="DejaVu Serif Italics"/>
              </a:rPr>
              <a:t>nguyên</a:t>
            </a:r>
            <a:r>
              <a:rPr lang="en-US" sz="4601" dirty="0">
                <a:solidFill>
                  <a:srgbClr val="C25E1E"/>
                </a:solidFill>
                <a:latin typeface="DejaVu Serif Italics"/>
              </a:rPr>
              <a:t> </a:t>
            </a:r>
            <a:r>
              <a:rPr lang="en-US" sz="4601" dirty="0" err="1">
                <a:solidFill>
                  <a:srgbClr val="C25E1E"/>
                </a:solidFill>
                <a:latin typeface="DejaVu Serif Italics"/>
              </a:rPr>
              <a:t>tố</a:t>
            </a:r>
            <a:r>
              <a:rPr lang="en-US" sz="4601" dirty="0">
                <a:solidFill>
                  <a:srgbClr val="C25E1E"/>
                </a:solidFill>
                <a:latin typeface="DejaVu Serif Italics"/>
              </a:rPr>
              <a:t> A)</a:t>
            </a: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8959503" y="3586158"/>
            <a:ext cx="597625" cy="3045223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7779328" y="5100128"/>
            <a:ext cx="308015" cy="7385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20"/>
              </a:lnSpc>
            </a:pPr>
            <a:r>
              <a:rPr lang="en-US" sz="4300" dirty="0">
                <a:solidFill>
                  <a:srgbClr val="000000"/>
                </a:solidFill>
                <a:latin typeface="DejaVu Serif"/>
              </a:rPr>
              <a:t>x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www.themegallery.com</a:t>
            </a:r>
          </a:p>
        </p:txBody>
      </p:sp>
      <p:sp>
        <p:nvSpPr>
          <p:cNvPr id="182278" name="Text Box 6"/>
          <p:cNvSpPr txBox="1">
            <a:spLocks noChangeArrowheads="1"/>
          </p:cNvSpPr>
          <p:nvPr/>
        </p:nvSpPr>
        <p:spPr bwMode="auto">
          <a:xfrm>
            <a:off x="304800" y="2421733"/>
            <a:ext cx="6400800" cy="23654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63284" tIns="81642" rIns="163284" bIns="81642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300">
                <a:solidFill>
                  <a:srgbClr val="EE0000"/>
                </a:solidFill>
              </a:rPr>
              <a:t>A</a:t>
            </a:r>
            <a:r>
              <a:rPr lang="en-US" sz="14300" baseline="-25000"/>
              <a:t>x</a:t>
            </a:r>
            <a:endParaRPr lang="en-US" sz="14300"/>
          </a:p>
        </p:txBody>
      </p:sp>
      <p:sp>
        <p:nvSpPr>
          <p:cNvPr id="182279" name="Text Box 7"/>
          <p:cNvSpPr txBox="1">
            <a:spLocks noChangeArrowheads="1"/>
          </p:cNvSpPr>
          <p:nvPr/>
        </p:nvSpPr>
        <p:spPr bwMode="auto">
          <a:xfrm>
            <a:off x="4114800" y="2557463"/>
            <a:ext cx="9448800" cy="8265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63284" tIns="81642" rIns="163284" bIns="81642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300" b="1"/>
              <a:t>A là kí hiệu nguyên tố</a:t>
            </a:r>
          </a:p>
        </p:txBody>
      </p:sp>
      <p:sp>
        <p:nvSpPr>
          <p:cNvPr id="182280" name="AutoShape 8"/>
          <p:cNvSpPr>
            <a:spLocks/>
          </p:cNvSpPr>
          <p:nvPr/>
        </p:nvSpPr>
        <p:spPr bwMode="auto">
          <a:xfrm>
            <a:off x="3657600" y="2514600"/>
            <a:ext cx="457200" cy="1943100"/>
          </a:xfrm>
          <a:prstGeom prst="leftBrace">
            <a:avLst>
              <a:gd name="adj1" fmla="val 47222"/>
              <a:gd name="adj2" fmla="val 50000"/>
            </a:avLst>
          </a:prstGeom>
          <a:noFill/>
          <a:ln w="3810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63284" tIns="81642" rIns="163284" bIns="81642" anchor="ctr"/>
          <a:lstStyle/>
          <a:p>
            <a:endParaRPr lang="en-US"/>
          </a:p>
        </p:txBody>
      </p:sp>
      <p:sp>
        <p:nvSpPr>
          <p:cNvPr id="182281" name="Text Box 9"/>
          <p:cNvSpPr txBox="1">
            <a:spLocks noChangeArrowheads="1"/>
          </p:cNvSpPr>
          <p:nvPr/>
        </p:nvSpPr>
        <p:spPr bwMode="auto">
          <a:xfrm>
            <a:off x="0" y="1600201"/>
            <a:ext cx="6705600" cy="4418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63284" tIns="81642" rIns="163284" bIns="81642"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>
                <a:solidFill>
                  <a:schemeClr val="tx2"/>
                </a:solidFill>
              </a:rPr>
              <a:t>Dạng chung:</a:t>
            </a:r>
          </a:p>
        </p:txBody>
      </p:sp>
      <p:sp>
        <p:nvSpPr>
          <p:cNvPr id="182282" name="Text Box 10"/>
          <p:cNvSpPr txBox="1">
            <a:spLocks noChangeArrowheads="1"/>
          </p:cNvSpPr>
          <p:nvPr/>
        </p:nvSpPr>
        <p:spPr bwMode="auto">
          <a:xfrm>
            <a:off x="4114800" y="3771900"/>
            <a:ext cx="12954000" cy="8265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63284" tIns="81642" rIns="163284" bIns="81642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300" b="1" dirty="0"/>
              <a:t>x </a:t>
            </a:r>
            <a:r>
              <a:rPr lang="en-US" sz="4300" b="1" dirty="0" err="1"/>
              <a:t>là</a:t>
            </a:r>
            <a:r>
              <a:rPr lang="en-US" sz="4300" b="1" dirty="0"/>
              <a:t> </a:t>
            </a:r>
            <a:r>
              <a:rPr lang="en-US" sz="4300" b="1" dirty="0" err="1"/>
              <a:t>chỉ</a:t>
            </a:r>
            <a:r>
              <a:rPr lang="en-US" sz="4300" b="1" dirty="0"/>
              <a:t> </a:t>
            </a:r>
            <a:r>
              <a:rPr lang="en-US" sz="4300" b="1" dirty="0" err="1"/>
              <a:t>số</a:t>
            </a:r>
            <a:r>
              <a:rPr lang="en-US" sz="4300" b="1" dirty="0"/>
              <a:t> ( </a:t>
            </a:r>
            <a:r>
              <a:rPr lang="en-US" sz="4300" b="1" dirty="0" err="1"/>
              <a:t>số</a:t>
            </a:r>
            <a:r>
              <a:rPr lang="en-US" sz="4300" b="1" dirty="0"/>
              <a:t> </a:t>
            </a:r>
            <a:r>
              <a:rPr lang="en-US" sz="4300" b="1" dirty="0" err="1"/>
              <a:t>nguyên</a:t>
            </a:r>
            <a:r>
              <a:rPr lang="en-US" sz="4300" b="1" dirty="0"/>
              <a:t> </a:t>
            </a:r>
            <a:r>
              <a:rPr lang="en-US" sz="4300" b="1" dirty="0" err="1"/>
              <a:t>tử</a:t>
            </a:r>
            <a:r>
              <a:rPr lang="en-US" sz="4300" b="1" dirty="0"/>
              <a:t> </a:t>
            </a:r>
            <a:r>
              <a:rPr lang="en-US" sz="4300" b="1" dirty="0" err="1"/>
              <a:t>của</a:t>
            </a:r>
            <a:r>
              <a:rPr lang="en-US" sz="4300" b="1" dirty="0"/>
              <a:t> </a:t>
            </a:r>
            <a:r>
              <a:rPr lang="en-US" sz="4300" b="1" dirty="0" err="1"/>
              <a:t>nguyên</a:t>
            </a:r>
            <a:r>
              <a:rPr lang="en-US" sz="4300" b="1" dirty="0"/>
              <a:t> </a:t>
            </a:r>
            <a:r>
              <a:rPr lang="en-US" sz="4300" b="1" dirty="0" err="1"/>
              <a:t>tố</a:t>
            </a:r>
            <a:r>
              <a:rPr lang="en-US" sz="4300" b="1" dirty="0"/>
              <a:t> </a:t>
            </a:r>
            <a:r>
              <a:rPr lang="en-US" sz="4300" b="1" dirty="0">
                <a:solidFill>
                  <a:srgbClr val="FF0000"/>
                </a:solidFill>
              </a:rPr>
              <a:t>A</a:t>
            </a:r>
            <a:r>
              <a:rPr lang="en-US" sz="4300" b="1" dirty="0"/>
              <a:t>)</a:t>
            </a:r>
          </a:p>
        </p:txBody>
      </p:sp>
      <p:sp>
        <p:nvSpPr>
          <p:cNvPr id="182283" name="AutoShape 11"/>
          <p:cNvSpPr>
            <a:spLocks noChangeArrowheads="1"/>
          </p:cNvSpPr>
          <p:nvPr/>
        </p:nvSpPr>
        <p:spPr bwMode="auto">
          <a:xfrm>
            <a:off x="6553200" y="1828800"/>
            <a:ext cx="8991600" cy="1714500"/>
          </a:xfrm>
          <a:prstGeom prst="cloudCallout">
            <a:avLst>
              <a:gd name="adj1" fmla="val 38736"/>
              <a:gd name="adj2" fmla="val 67500"/>
            </a:avLst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63284" tIns="81642" rIns="163284" bIns="81642"/>
          <a:lstStyle/>
          <a:p>
            <a:pPr algn="ctr"/>
            <a:r>
              <a:rPr lang="en-US" sz="4300" b="1"/>
              <a:t>Đơn chất là gì?</a:t>
            </a:r>
          </a:p>
        </p:txBody>
      </p:sp>
      <p:sp>
        <p:nvSpPr>
          <p:cNvPr id="182284" name="AutoShape 12"/>
          <p:cNvSpPr>
            <a:spLocks noChangeArrowheads="1"/>
          </p:cNvSpPr>
          <p:nvPr/>
        </p:nvSpPr>
        <p:spPr bwMode="auto">
          <a:xfrm>
            <a:off x="6096000" y="1600200"/>
            <a:ext cx="11430000" cy="3086100"/>
          </a:xfrm>
          <a:prstGeom prst="cloudCallout">
            <a:avLst>
              <a:gd name="adj1" fmla="val -10861"/>
              <a:gd name="adj2" fmla="val 51157"/>
            </a:avLst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63284" tIns="81642" rIns="163284" bIns="81642"/>
          <a:lstStyle/>
          <a:p>
            <a:pPr algn="ctr"/>
            <a:r>
              <a:rPr lang="en-US" sz="4300" b="1"/>
              <a:t>Công thức hóa học biểu diễn đơn chất có mấy loại kí hiệu hóa học?</a:t>
            </a:r>
          </a:p>
        </p:txBody>
      </p:sp>
      <p:pic>
        <p:nvPicPr>
          <p:cNvPr id="182285" name="Picture 13" descr="C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3200" y="4572000"/>
            <a:ext cx="7508876" cy="5372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2289" name="AutoShape 4"/>
          <p:cNvSpPr>
            <a:spLocks noChangeArrowheads="1"/>
          </p:cNvSpPr>
          <p:nvPr/>
        </p:nvSpPr>
        <p:spPr bwMode="auto">
          <a:xfrm>
            <a:off x="0" y="5029200"/>
            <a:ext cx="9601200" cy="5257800"/>
          </a:xfrm>
          <a:prstGeom prst="flowChartAlternateProcess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163284" tIns="81642" rIns="163284" bIns="81642" anchor="ctr"/>
          <a:lstStyle/>
          <a:p>
            <a:pPr algn="ctr">
              <a:lnSpc>
                <a:spcPct val="130000"/>
              </a:lnSpc>
              <a:spcBef>
                <a:spcPct val="50000"/>
              </a:spcBef>
            </a:pPr>
            <a:endParaRPr lang="en-US" sz="4300" b="1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3200">
              <a:cs typeface="Arial" charset="0"/>
            </a:endParaRPr>
          </a:p>
        </p:txBody>
      </p:sp>
      <p:sp>
        <p:nvSpPr>
          <p:cNvPr id="182290" name="Text Box 18"/>
          <p:cNvSpPr txBox="1">
            <a:spLocks noChangeArrowheads="1"/>
          </p:cNvSpPr>
          <p:nvPr/>
        </p:nvSpPr>
        <p:spPr bwMode="auto">
          <a:xfrm>
            <a:off x="334926" y="5699678"/>
            <a:ext cx="9266274" cy="43814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63284" tIns="81642" rIns="163284" bIns="81642">
            <a:spAutoFit/>
          </a:bodyPr>
          <a:lstStyle/>
          <a:p>
            <a:r>
              <a:rPr lang="en-US" sz="4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          </a:t>
            </a:r>
            <a:endParaRPr lang="en-US" sz="6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CTHH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trùng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6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KHHH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vi-VN" sz="4400" b="1" dirty="0" smtClean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4400" b="1" dirty="0" smtClean="0"/>
              <a:t>X </a:t>
            </a:r>
            <a:r>
              <a:rPr lang="en-US" sz="4400" b="1" dirty="0"/>
              <a:t>= </a:t>
            </a:r>
            <a:r>
              <a:rPr lang="en-US" sz="4400" b="1" dirty="0" smtClean="0"/>
              <a:t>1</a:t>
            </a:r>
            <a:r>
              <a:rPr lang="vi-VN" sz="4400" b="1" dirty="0" smtClean="0"/>
              <a:t>)</a:t>
            </a:r>
            <a:endParaRPr lang="en-US" sz="44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VD: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: </a:t>
            </a:r>
            <a:r>
              <a:rPr lang="en-US" sz="6000" b="1" dirty="0">
                <a:latin typeface="Times New Roman" pitchFamily="18" charset="0"/>
                <a:cs typeface="Times New Roman" pitchFamily="18" charset="0"/>
              </a:rPr>
              <a:t>Cu</a:t>
            </a:r>
            <a:r>
              <a:rPr lang="en-US" sz="6000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Natri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 : </a:t>
            </a:r>
            <a:r>
              <a:rPr lang="en-US" sz="6000" b="1" dirty="0">
                <a:latin typeface="Times New Roman" pitchFamily="18" charset="0"/>
                <a:cs typeface="Times New Roman" pitchFamily="18" charset="0"/>
              </a:rPr>
              <a:t>Na</a:t>
            </a:r>
            <a:r>
              <a:rPr lang="en-US" sz="6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           </a:t>
            </a:r>
          </a:p>
        </p:txBody>
      </p:sp>
      <p:sp>
        <p:nvSpPr>
          <p:cNvPr id="182291" name="Text Box 19"/>
          <p:cNvSpPr txBox="1">
            <a:spLocks noChangeArrowheads="1"/>
          </p:cNvSpPr>
          <p:nvPr/>
        </p:nvSpPr>
        <p:spPr bwMode="auto">
          <a:xfrm>
            <a:off x="724786" y="5013252"/>
            <a:ext cx="8077200" cy="995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63284" tIns="81642" rIns="163284" bIns="81642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5400" b="1" dirty="0">
                <a:solidFill>
                  <a:srgbClr val="FFFF00"/>
                </a:solidFill>
              </a:rPr>
              <a:t>1. </a:t>
            </a:r>
            <a:r>
              <a:rPr lang="en-US" sz="5400" b="1" dirty="0" err="1">
                <a:solidFill>
                  <a:srgbClr val="FFFF00"/>
                </a:solidFill>
              </a:rPr>
              <a:t>Đơn</a:t>
            </a:r>
            <a:r>
              <a:rPr lang="en-US" sz="5400" b="1" dirty="0">
                <a:solidFill>
                  <a:srgbClr val="FFFF00"/>
                </a:solidFill>
              </a:rPr>
              <a:t> </a:t>
            </a:r>
            <a:r>
              <a:rPr lang="en-US" sz="5400" b="1" dirty="0" err="1">
                <a:solidFill>
                  <a:srgbClr val="FFFF00"/>
                </a:solidFill>
              </a:rPr>
              <a:t>chất</a:t>
            </a:r>
            <a:r>
              <a:rPr lang="en-US" sz="5400" b="1" dirty="0">
                <a:solidFill>
                  <a:srgbClr val="FFFF00"/>
                </a:solidFill>
              </a:rPr>
              <a:t> </a:t>
            </a:r>
            <a:r>
              <a:rPr lang="en-US" sz="5400" b="1" dirty="0" err="1">
                <a:solidFill>
                  <a:srgbClr val="FFFF00"/>
                </a:solidFill>
              </a:rPr>
              <a:t>kim</a:t>
            </a:r>
            <a:r>
              <a:rPr lang="en-US" sz="5400" b="1" dirty="0">
                <a:solidFill>
                  <a:srgbClr val="FFFF00"/>
                </a:solidFill>
              </a:rPr>
              <a:t> </a:t>
            </a:r>
            <a:r>
              <a:rPr lang="en-US" sz="5400" b="1" dirty="0" err="1">
                <a:solidFill>
                  <a:srgbClr val="FFFF00"/>
                </a:solidFill>
              </a:rPr>
              <a:t>loại</a:t>
            </a:r>
            <a:endParaRPr lang="en-US" sz="54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0664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82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1" dur="500"/>
                                        <p:tgtEl>
                                          <p:spTgt spid="1822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2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182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9" dur="500"/>
                                        <p:tgtEl>
                                          <p:spTgt spid="1822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2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500"/>
                                        <p:tgtEl>
                                          <p:spTgt spid="182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500"/>
                                        <p:tgtEl>
                                          <p:spTgt spid="182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3" dur="500"/>
                                        <p:tgtEl>
                                          <p:spTgt spid="182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8" dur="500"/>
                                        <p:tgtEl>
                                          <p:spTgt spid="182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3" dur="500"/>
                                        <p:tgtEl>
                                          <p:spTgt spid="182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8" dur="500"/>
                                        <p:tgtEl>
                                          <p:spTgt spid="1822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1" dur="500"/>
                                        <p:tgtEl>
                                          <p:spTgt spid="182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6" dur="500"/>
                                        <p:tgtEl>
                                          <p:spTgt spid="1822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2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1" dur="500"/>
                                        <p:tgtEl>
                                          <p:spTgt spid="1822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 nodeType="clickPar">
                      <p:stCondLst>
                        <p:cond delay="indefinite"/>
                      </p:stCondLst>
                      <p:childTnLst>
                        <p:par>
                          <p:cTn id="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4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2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6" dur="500"/>
                                        <p:tgtEl>
                                          <p:spTgt spid="1822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2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1" dur="500"/>
                                        <p:tgtEl>
                                          <p:spTgt spid="1822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29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4" dur="500"/>
                                        <p:tgtEl>
                                          <p:spTgt spid="18229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29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7" dur="500"/>
                                        <p:tgtEl>
                                          <p:spTgt spid="18229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2278" grpId="0"/>
      <p:bldP spid="182279" grpId="0"/>
      <p:bldP spid="182280" grpId="0" animBg="1"/>
      <p:bldP spid="182281" grpId="0"/>
      <p:bldP spid="182282" grpId="0"/>
      <p:bldP spid="182283" grpId="0" animBg="1"/>
      <p:bldP spid="182283" grpId="1" animBg="1"/>
      <p:bldP spid="182284" grpId="0" animBg="1"/>
      <p:bldP spid="182284" grpId="1" animBg="1"/>
      <p:bldP spid="182289" grpId="0" animBg="1"/>
      <p:bldP spid="18229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www.themegallery.com</a:t>
            </a:r>
          </a:p>
        </p:txBody>
      </p:sp>
      <p:sp>
        <p:nvSpPr>
          <p:cNvPr id="192517" name="AutoShape 4"/>
          <p:cNvSpPr>
            <a:spLocks noChangeArrowheads="1"/>
          </p:cNvSpPr>
          <p:nvPr/>
        </p:nvSpPr>
        <p:spPr bwMode="auto">
          <a:xfrm>
            <a:off x="0" y="1485900"/>
            <a:ext cx="7772400" cy="8801100"/>
          </a:xfrm>
          <a:prstGeom prst="flowChartAlternateProcess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163284" tIns="81642" rIns="163284" bIns="81642" anchor="ctr"/>
          <a:lstStyle/>
          <a:p>
            <a:pPr algn="ctr"/>
            <a:endParaRPr lang="en-US" sz="3200" b="1">
              <a:solidFill>
                <a:schemeClr val="bg1"/>
              </a:solidFill>
            </a:endParaRPr>
          </a:p>
        </p:txBody>
      </p:sp>
      <p:sp>
        <p:nvSpPr>
          <p:cNvPr id="192518" name="Rectangle 6"/>
          <p:cNvSpPr>
            <a:spLocks noChangeArrowheads="1"/>
          </p:cNvSpPr>
          <p:nvPr/>
        </p:nvSpPr>
        <p:spPr bwMode="auto">
          <a:xfrm>
            <a:off x="457201" y="1866901"/>
            <a:ext cx="5158002" cy="841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A5002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63284" tIns="81642" rIns="163284" bIns="81642">
            <a:spAutoFit/>
          </a:bodyPr>
          <a:lstStyle/>
          <a:p>
            <a:r>
              <a:rPr lang="en-US" sz="4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2- </a:t>
            </a:r>
            <a:r>
              <a:rPr lang="en-US" sz="4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Đơn</a:t>
            </a:r>
            <a:r>
              <a:rPr lang="en-US" sz="4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4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phi </a:t>
            </a:r>
            <a:r>
              <a:rPr lang="en-US" sz="4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kim</a:t>
            </a:r>
            <a:endParaRPr lang="en-US" sz="44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2519" name="Text Box 7"/>
          <p:cNvSpPr txBox="1">
            <a:spLocks noChangeArrowheads="1"/>
          </p:cNvSpPr>
          <p:nvPr/>
        </p:nvSpPr>
        <p:spPr bwMode="auto">
          <a:xfrm>
            <a:off x="152400" y="3086100"/>
            <a:ext cx="8077200" cy="43608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63284" tIns="81642" rIns="163284" bIns="81642"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en-US" sz="4300" b="1" dirty="0"/>
              <a:t> </a:t>
            </a:r>
            <a:r>
              <a:rPr lang="en-US" sz="4300" b="1" dirty="0" err="1"/>
              <a:t>Công</a:t>
            </a:r>
            <a:r>
              <a:rPr lang="en-US" sz="4300" b="1" dirty="0"/>
              <a:t> </a:t>
            </a:r>
            <a:r>
              <a:rPr lang="en-US" sz="4300" b="1" dirty="0" err="1"/>
              <a:t>thức</a:t>
            </a:r>
            <a:r>
              <a:rPr lang="en-US" sz="4300" b="1" dirty="0"/>
              <a:t> </a:t>
            </a:r>
            <a:r>
              <a:rPr lang="en-US" sz="4300" b="1" dirty="0" err="1"/>
              <a:t>hoá</a:t>
            </a:r>
            <a:r>
              <a:rPr lang="en-US" sz="4300" b="1" dirty="0"/>
              <a:t> </a:t>
            </a:r>
            <a:r>
              <a:rPr lang="en-US" sz="4300" b="1" dirty="0" err="1"/>
              <a:t>học</a:t>
            </a:r>
            <a:r>
              <a:rPr lang="en-US" sz="4300" b="1" dirty="0"/>
              <a:t> </a:t>
            </a:r>
            <a:r>
              <a:rPr lang="en-US" sz="4300" b="1" dirty="0" err="1"/>
              <a:t>thường</a:t>
            </a:r>
            <a:r>
              <a:rPr lang="en-US" sz="4300" b="1" dirty="0"/>
              <a:t> </a:t>
            </a:r>
            <a:r>
              <a:rPr lang="en-US" sz="4300" b="1" dirty="0" err="1"/>
              <a:t>là</a:t>
            </a:r>
            <a:r>
              <a:rPr lang="en-US" sz="4300" b="1" dirty="0"/>
              <a:t>: </a:t>
            </a:r>
            <a:r>
              <a:rPr lang="en-US" sz="7200" b="1" dirty="0">
                <a:solidFill>
                  <a:srgbClr val="FF0000"/>
                </a:solidFill>
              </a:rPr>
              <a:t>A</a:t>
            </a:r>
            <a:r>
              <a:rPr lang="en-US" sz="7200" b="1" baseline="-25000" dirty="0">
                <a:solidFill>
                  <a:srgbClr val="FF0000"/>
                </a:solidFill>
              </a:rPr>
              <a:t>2</a:t>
            </a:r>
            <a:r>
              <a:rPr lang="en-US" sz="4300" b="1" dirty="0"/>
              <a:t> ( x = 2)</a:t>
            </a:r>
          </a:p>
          <a:p>
            <a:endParaRPr lang="en-US" sz="4300" b="1" dirty="0"/>
          </a:p>
          <a:p>
            <a:r>
              <a:rPr lang="en-US" sz="4300" b="1" dirty="0"/>
              <a:t>VD: H</a:t>
            </a:r>
            <a:r>
              <a:rPr lang="en-US" sz="4300" b="1" baseline="-25000" dirty="0"/>
              <a:t>2</a:t>
            </a:r>
            <a:r>
              <a:rPr lang="en-US" sz="4300" b="1" dirty="0"/>
              <a:t> , O</a:t>
            </a:r>
            <a:r>
              <a:rPr lang="en-US" sz="4300" b="1" baseline="-25000" dirty="0"/>
              <a:t>2 </a:t>
            </a:r>
            <a:r>
              <a:rPr lang="en-US" sz="4400" b="1" dirty="0"/>
              <a:t>N</a:t>
            </a:r>
            <a:r>
              <a:rPr lang="en-US" sz="4400" b="1" baseline="-25000" dirty="0"/>
              <a:t>2 </a:t>
            </a:r>
            <a:r>
              <a:rPr lang="en-US" sz="4400" b="1" dirty="0"/>
              <a:t>, Cl</a:t>
            </a:r>
            <a:r>
              <a:rPr lang="en-US" sz="4400" b="1" baseline="-25000" dirty="0"/>
              <a:t>2 </a:t>
            </a:r>
            <a:r>
              <a:rPr lang="en-US" sz="4400" b="1" dirty="0"/>
              <a:t>, F</a:t>
            </a:r>
            <a:r>
              <a:rPr lang="en-US" sz="4400" b="1" baseline="-25000" dirty="0"/>
              <a:t>2 </a:t>
            </a:r>
            <a:r>
              <a:rPr lang="en-US" sz="4400" b="1" dirty="0"/>
              <a:t>, Br</a:t>
            </a:r>
            <a:r>
              <a:rPr lang="en-US" sz="4400" b="1" baseline="-25000" dirty="0"/>
              <a:t>2 </a:t>
            </a:r>
            <a:r>
              <a:rPr lang="en-US" sz="4400" b="1" dirty="0"/>
              <a:t>, I</a:t>
            </a:r>
            <a:r>
              <a:rPr lang="en-US" sz="4400" b="1" baseline="-25000" dirty="0"/>
              <a:t>2</a:t>
            </a:r>
            <a:endParaRPr lang="en-US" sz="4400" b="1" dirty="0"/>
          </a:p>
          <a:p>
            <a:endParaRPr lang="en-US" sz="4300" b="1" baseline="-25000" dirty="0"/>
          </a:p>
          <a:p>
            <a:endParaRPr lang="en-US" sz="4300" b="1" dirty="0"/>
          </a:p>
        </p:txBody>
      </p:sp>
      <p:sp>
        <p:nvSpPr>
          <p:cNvPr id="192520" name="Text Box 8"/>
          <p:cNvSpPr txBox="1">
            <a:spLocks noChangeArrowheads="1"/>
          </p:cNvSpPr>
          <p:nvPr/>
        </p:nvSpPr>
        <p:spPr bwMode="auto">
          <a:xfrm>
            <a:off x="0" y="6743701"/>
            <a:ext cx="9144000" cy="28117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63284" tIns="81642" rIns="163284" bIns="81642">
            <a:spAutoFit/>
          </a:bodyPr>
          <a:lstStyle/>
          <a:p>
            <a:pPr>
              <a:spcBef>
                <a:spcPct val="50000"/>
              </a:spcBef>
              <a:buClr>
                <a:schemeClr val="bg1"/>
              </a:buClr>
              <a:buFont typeface="Wingdings" pitchFamily="2" charset="2"/>
              <a:buChar char="v"/>
            </a:pPr>
            <a:r>
              <a:rPr lang="en-US" sz="4300" b="1" dirty="0"/>
              <a:t> </a:t>
            </a:r>
            <a:r>
              <a:rPr lang="en-US" sz="4300" b="1" dirty="0" err="1"/>
              <a:t>Trừ</a:t>
            </a:r>
            <a:r>
              <a:rPr lang="en-US" sz="4300" b="1" dirty="0"/>
              <a:t> </a:t>
            </a:r>
            <a:r>
              <a:rPr lang="en-US" sz="4300" b="1" dirty="0" err="1"/>
              <a:t>một</a:t>
            </a:r>
            <a:r>
              <a:rPr lang="en-US" sz="4300" b="1" dirty="0"/>
              <a:t> </a:t>
            </a:r>
            <a:r>
              <a:rPr lang="en-US" sz="4300" b="1" dirty="0" err="1"/>
              <a:t>số</a:t>
            </a:r>
            <a:r>
              <a:rPr lang="en-US" sz="4300" b="1" dirty="0"/>
              <a:t> phi </a:t>
            </a:r>
            <a:r>
              <a:rPr lang="en-US" sz="4300" b="1" dirty="0" err="1"/>
              <a:t>kim</a:t>
            </a:r>
            <a:endParaRPr lang="en-US" sz="4300" b="1" dirty="0"/>
          </a:p>
          <a:p>
            <a:pPr>
              <a:spcBef>
                <a:spcPct val="50000"/>
              </a:spcBef>
              <a:buClr>
                <a:schemeClr val="bg1"/>
              </a:buClr>
              <a:buFont typeface="Wingdings" pitchFamily="2" charset="2"/>
              <a:buNone/>
            </a:pPr>
            <a:r>
              <a:rPr lang="en-US" sz="4300" b="1" dirty="0"/>
              <a:t>	x= 1: C, S, P…</a:t>
            </a:r>
          </a:p>
          <a:p>
            <a:pPr>
              <a:spcBef>
                <a:spcPct val="50000"/>
              </a:spcBef>
              <a:buClr>
                <a:schemeClr val="bg1"/>
              </a:buClr>
              <a:buFont typeface="Wingdings" pitchFamily="2" charset="2"/>
              <a:buNone/>
            </a:pPr>
            <a:r>
              <a:rPr lang="en-US" sz="4300" b="1" dirty="0"/>
              <a:t>	x= 3: O</a:t>
            </a:r>
            <a:r>
              <a:rPr lang="en-US" sz="4300" b="1" baseline="-25000" dirty="0"/>
              <a:t>3</a:t>
            </a:r>
            <a:endParaRPr lang="en-US" sz="4300" b="1" dirty="0"/>
          </a:p>
        </p:txBody>
      </p:sp>
      <p:pic>
        <p:nvPicPr>
          <p:cNvPr id="192521" name="Picture 9" descr="mo hinh h2 va o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1" y="2400300"/>
            <a:ext cx="9963150" cy="3371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2522" name="Picture 10" descr="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3600" y="6057900"/>
            <a:ext cx="6553200" cy="4000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2146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925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1925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1925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5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500"/>
                                        <p:tgtEl>
                                          <p:spTgt spid="1925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5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1925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5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500"/>
                                        <p:tgtEl>
                                          <p:spTgt spid="1925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5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500"/>
                                        <p:tgtEl>
                                          <p:spTgt spid="1925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6" dur="500"/>
                                        <p:tgtEl>
                                          <p:spTgt spid="1925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5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1" dur="500"/>
                                        <p:tgtEl>
                                          <p:spTgt spid="1925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2517" grpId="0" animBg="1"/>
      <p:bldP spid="192518" grpId="0"/>
      <p:bldP spid="192519" grpId="0" build="allAtOnce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6159" t="1050" r="3530" b="4790"/>
          <a:stretch>
            <a:fillRect/>
          </a:stretch>
        </p:blipFill>
        <p:spPr>
          <a:xfrm>
            <a:off x="4400142" y="482207"/>
            <a:ext cx="3939510" cy="3025369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9044310" y="203120"/>
            <a:ext cx="4989674" cy="330445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 r="3456"/>
          <a:stretch>
            <a:fillRect/>
          </a:stretch>
        </p:blipFill>
        <p:spPr>
          <a:xfrm>
            <a:off x="4400142" y="3507577"/>
            <a:ext cx="4743858" cy="3415844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9242633" y="3507577"/>
            <a:ext cx="3313073" cy="3252835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2089565" y="7299253"/>
            <a:ext cx="13909489" cy="19590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06"/>
              </a:lnSpc>
            </a:pPr>
            <a:r>
              <a:rPr lang="en-US" sz="3647">
                <a:solidFill>
                  <a:srgbClr val="000000"/>
                </a:solidFill>
                <a:latin typeface="DejaVu Serif Bold Italics"/>
              </a:rPr>
              <a:t>Giả sử KHHH của hợp chất hai nguyên tố A và B, số nguyên tử mỗi nguyên tố trong phân tử chất là x, y. Hãy chỉ ra cách viết CTHH chung của hợp chất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3422122" y="4036079"/>
            <a:ext cx="611862" cy="5822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400">
                <a:solidFill>
                  <a:srgbClr val="000000"/>
                </a:solidFill>
                <a:latin typeface="Noto Sans Bold"/>
              </a:rPr>
              <a:t>Na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3627028" y="4938703"/>
            <a:ext cx="406956" cy="5822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400">
                <a:solidFill>
                  <a:srgbClr val="000000"/>
                </a:solidFill>
                <a:latin typeface="Noto Sans Bold"/>
              </a:rPr>
              <a:t>Cl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6993689" y="5067319"/>
            <a:ext cx="351115" cy="5822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400">
                <a:solidFill>
                  <a:srgbClr val="000000"/>
                </a:solidFill>
                <a:latin typeface="Noto Sans Bold"/>
              </a:rPr>
              <a:t>N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6606872" y="4293889"/>
            <a:ext cx="330398" cy="5822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400">
                <a:solidFill>
                  <a:srgbClr val="000000"/>
                </a:solidFill>
                <a:latin typeface="Noto Sans Bold"/>
              </a:rPr>
              <a:t>H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6369897" y="446405"/>
            <a:ext cx="275153" cy="5822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400">
                <a:solidFill>
                  <a:srgbClr val="000000"/>
                </a:solidFill>
                <a:latin typeface="Noto Sans Bold"/>
              </a:rPr>
              <a:t>C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5091512" y="1928217"/>
            <a:ext cx="343733" cy="5822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400">
                <a:solidFill>
                  <a:srgbClr val="000000"/>
                </a:solidFill>
                <a:latin typeface="Noto Sans Bold"/>
              </a:rPr>
              <a:t>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www.themegallery.com</a:t>
            </a:r>
          </a:p>
        </p:txBody>
      </p:sp>
      <p:sp>
        <p:nvSpPr>
          <p:cNvPr id="193540" name="Text Box 4"/>
          <p:cNvSpPr txBox="1">
            <a:spLocks noChangeArrowheads="1"/>
          </p:cNvSpPr>
          <p:nvPr/>
        </p:nvSpPr>
        <p:spPr bwMode="auto">
          <a:xfrm>
            <a:off x="0" y="342901"/>
            <a:ext cx="12344400" cy="841987"/>
          </a:xfrm>
          <a:prstGeom prst="rect">
            <a:avLst/>
          </a:prstGeom>
          <a:solidFill>
            <a:srgbClr val="80008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63284" tIns="81642" rIns="163284" bIns="81642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400" b="1" dirty="0">
                <a:solidFill>
                  <a:schemeClr val="bg1"/>
                </a:solidFill>
              </a:rPr>
              <a:t>II. </a:t>
            </a:r>
            <a:r>
              <a:rPr lang="en-US" sz="4400" b="1" dirty="0" err="1">
                <a:solidFill>
                  <a:schemeClr val="bg1"/>
                </a:solidFill>
              </a:rPr>
              <a:t>Công</a:t>
            </a:r>
            <a:r>
              <a:rPr lang="en-US" sz="4400" b="1" dirty="0">
                <a:solidFill>
                  <a:schemeClr val="bg1"/>
                </a:solidFill>
              </a:rPr>
              <a:t> </a:t>
            </a:r>
            <a:r>
              <a:rPr lang="en-US" sz="4400" b="1" dirty="0" err="1">
                <a:solidFill>
                  <a:schemeClr val="bg1"/>
                </a:solidFill>
              </a:rPr>
              <a:t>thức</a:t>
            </a:r>
            <a:r>
              <a:rPr lang="en-US" sz="4400" b="1" dirty="0">
                <a:solidFill>
                  <a:schemeClr val="bg1"/>
                </a:solidFill>
              </a:rPr>
              <a:t> </a:t>
            </a:r>
            <a:r>
              <a:rPr lang="en-US" sz="4400" b="1" dirty="0" err="1">
                <a:solidFill>
                  <a:schemeClr val="bg1"/>
                </a:solidFill>
              </a:rPr>
              <a:t>hóa</a:t>
            </a:r>
            <a:r>
              <a:rPr lang="en-US" sz="4400" b="1" dirty="0">
                <a:solidFill>
                  <a:schemeClr val="bg1"/>
                </a:solidFill>
              </a:rPr>
              <a:t> </a:t>
            </a:r>
            <a:r>
              <a:rPr lang="en-US" sz="4400" b="1" dirty="0" err="1">
                <a:solidFill>
                  <a:schemeClr val="bg1"/>
                </a:solidFill>
              </a:rPr>
              <a:t>học</a:t>
            </a:r>
            <a:r>
              <a:rPr lang="en-US" sz="4400" b="1" dirty="0">
                <a:solidFill>
                  <a:schemeClr val="bg1"/>
                </a:solidFill>
              </a:rPr>
              <a:t> </a:t>
            </a:r>
            <a:r>
              <a:rPr lang="en-US" sz="4400" b="1" dirty="0" err="1">
                <a:solidFill>
                  <a:schemeClr val="bg1"/>
                </a:solidFill>
              </a:rPr>
              <a:t>của</a:t>
            </a:r>
            <a:r>
              <a:rPr lang="en-US" sz="4400" b="1" dirty="0">
                <a:solidFill>
                  <a:schemeClr val="bg1"/>
                </a:solidFill>
              </a:rPr>
              <a:t> </a:t>
            </a:r>
            <a:r>
              <a:rPr lang="en-US" sz="4400" b="1" dirty="0" err="1">
                <a:solidFill>
                  <a:schemeClr val="bg1"/>
                </a:solidFill>
              </a:rPr>
              <a:t>hợp</a:t>
            </a:r>
            <a:r>
              <a:rPr lang="en-US" sz="4400" b="1" dirty="0">
                <a:solidFill>
                  <a:schemeClr val="bg1"/>
                </a:solidFill>
              </a:rPr>
              <a:t> </a:t>
            </a:r>
            <a:r>
              <a:rPr lang="en-US" sz="4400" b="1" dirty="0" err="1">
                <a:solidFill>
                  <a:schemeClr val="bg1"/>
                </a:solidFill>
              </a:rPr>
              <a:t>chất</a:t>
            </a:r>
            <a:endParaRPr lang="en-US" sz="4400" b="1" dirty="0">
              <a:solidFill>
                <a:schemeClr val="bg1"/>
              </a:solidFill>
            </a:endParaRPr>
          </a:p>
        </p:txBody>
      </p:sp>
      <p:sp>
        <p:nvSpPr>
          <p:cNvPr id="193541" name="Text Box 5"/>
          <p:cNvSpPr txBox="1">
            <a:spLocks noChangeArrowheads="1"/>
          </p:cNvSpPr>
          <p:nvPr/>
        </p:nvSpPr>
        <p:spPr bwMode="auto">
          <a:xfrm>
            <a:off x="0" y="1600201"/>
            <a:ext cx="6705600" cy="995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63284" tIns="81642" rIns="163284" bIns="81642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5400" b="1" dirty="0" err="1">
                <a:solidFill>
                  <a:schemeClr val="tx2"/>
                </a:solidFill>
              </a:rPr>
              <a:t>Dạng</a:t>
            </a:r>
            <a:r>
              <a:rPr lang="en-US" sz="5400" b="1" dirty="0">
                <a:solidFill>
                  <a:schemeClr val="tx2"/>
                </a:solidFill>
              </a:rPr>
              <a:t> </a:t>
            </a:r>
            <a:r>
              <a:rPr lang="en-US" sz="5400" b="1" dirty="0" err="1">
                <a:solidFill>
                  <a:schemeClr val="tx2"/>
                </a:solidFill>
              </a:rPr>
              <a:t>chung</a:t>
            </a:r>
            <a:r>
              <a:rPr lang="en-US" sz="5400" b="1" dirty="0">
                <a:solidFill>
                  <a:schemeClr val="tx2"/>
                </a:solidFill>
              </a:rPr>
              <a:t>:</a:t>
            </a:r>
          </a:p>
        </p:txBody>
      </p:sp>
      <p:sp>
        <p:nvSpPr>
          <p:cNvPr id="193542" name="Text Box 6"/>
          <p:cNvSpPr txBox="1">
            <a:spLocks noChangeArrowheads="1"/>
          </p:cNvSpPr>
          <p:nvPr/>
        </p:nvSpPr>
        <p:spPr bwMode="auto">
          <a:xfrm>
            <a:off x="10515600" y="1462088"/>
            <a:ext cx="7924800" cy="12574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63284" tIns="81642" rIns="163284" bIns="81642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7100" b="1">
                <a:solidFill>
                  <a:srgbClr val="EE0000"/>
                </a:solidFill>
              </a:rPr>
              <a:t>A</a:t>
            </a:r>
            <a:r>
              <a:rPr lang="en-US" sz="7100" baseline="-25000"/>
              <a:t>x</a:t>
            </a:r>
            <a:r>
              <a:rPr lang="en-US" sz="7100" b="1">
                <a:solidFill>
                  <a:srgbClr val="0066FF"/>
                </a:solidFill>
              </a:rPr>
              <a:t>B</a:t>
            </a:r>
            <a:r>
              <a:rPr lang="en-US" sz="7100" baseline="-25000"/>
              <a:t>y</a:t>
            </a:r>
            <a:r>
              <a:rPr lang="en-US" sz="7100" b="1">
                <a:solidFill>
                  <a:srgbClr val="9900CC"/>
                </a:solidFill>
              </a:rPr>
              <a:t>C</a:t>
            </a:r>
            <a:r>
              <a:rPr lang="en-US" sz="7100" baseline="-25000"/>
              <a:t>z</a:t>
            </a:r>
            <a:endParaRPr lang="en-US" sz="7100"/>
          </a:p>
        </p:txBody>
      </p:sp>
      <p:sp>
        <p:nvSpPr>
          <p:cNvPr id="193543" name="Text Box 7"/>
          <p:cNvSpPr txBox="1">
            <a:spLocks noChangeArrowheads="1"/>
          </p:cNvSpPr>
          <p:nvPr/>
        </p:nvSpPr>
        <p:spPr bwMode="auto">
          <a:xfrm>
            <a:off x="5334000" y="1485901"/>
            <a:ext cx="5334000" cy="12574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63284" tIns="81642" rIns="163284" bIns="81642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7100" b="1">
                <a:solidFill>
                  <a:srgbClr val="EE0000"/>
                </a:solidFill>
              </a:rPr>
              <a:t>A</a:t>
            </a:r>
            <a:r>
              <a:rPr lang="en-US" sz="7100" baseline="-25000"/>
              <a:t>x</a:t>
            </a:r>
            <a:r>
              <a:rPr lang="en-US" sz="7100" b="1">
                <a:solidFill>
                  <a:srgbClr val="0066FF"/>
                </a:solidFill>
              </a:rPr>
              <a:t>B</a:t>
            </a:r>
            <a:r>
              <a:rPr lang="en-US" sz="7100" baseline="-25000"/>
              <a:t>y</a:t>
            </a:r>
          </a:p>
        </p:txBody>
      </p:sp>
      <p:sp>
        <p:nvSpPr>
          <p:cNvPr id="193544" name="Text Box 8"/>
          <p:cNvSpPr txBox="1">
            <a:spLocks noChangeArrowheads="1"/>
          </p:cNvSpPr>
          <p:nvPr/>
        </p:nvSpPr>
        <p:spPr bwMode="auto">
          <a:xfrm>
            <a:off x="8077200" y="1714501"/>
            <a:ext cx="2743200" cy="4418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63284" tIns="81642" rIns="163284" bIns="81642"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/>
              <a:t>Hoặc</a:t>
            </a:r>
          </a:p>
        </p:txBody>
      </p:sp>
      <p:sp>
        <p:nvSpPr>
          <p:cNvPr id="193545" name="Text Box 9"/>
          <p:cNvSpPr txBox="1">
            <a:spLocks noChangeArrowheads="1"/>
          </p:cNvSpPr>
          <p:nvPr/>
        </p:nvSpPr>
        <p:spPr bwMode="auto">
          <a:xfrm>
            <a:off x="2286000" y="2857500"/>
            <a:ext cx="9448800" cy="8265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63284" tIns="81642" rIns="163284" bIns="81642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300" b="1">
                <a:solidFill>
                  <a:srgbClr val="FF0000"/>
                </a:solidFill>
              </a:rPr>
              <a:t>A</a:t>
            </a:r>
            <a:r>
              <a:rPr lang="en-US" sz="4300" b="1"/>
              <a:t>, </a:t>
            </a:r>
            <a:r>
              <a:rPr lang="en-US" sz="4300" b="1">
                <a:solidFill>
                  <a:srgbClr val="0066FF"/>
                </a:solidFill>
              </a:rPr>
              <a:t>B</a:t>
            </a:r>
            <a:r>
              <a:rPr lang="en-US" sz="4300" b="1"/>
              <a:t>, </a:t>
            </a:r>
            <a:r>
              <a:rPr lang="en-US" sz="4300" b="1">
                <a:solidFill>
                  <a:srgbClr val="9900CC"/>
                </a:solidFill>
              </a:rPr>
              <a:t>C</a:t>
            </a:r>
            <a:r>
              <a:rPr lang="en-US" sz="4300" b="1"/>
              <a:t> là kí hiệu của nguyên tố</a:t>
            </a:r>
          </a:p>
        </p:txBody>
      </p:sp>
      <p:sp>
        <p:nvSpPr>
          <p:cNvPr id="193546" name="Text Box 10"/>
          <p:cNvSpPr txBox="1">
            <a:spLocks noChangeArrowheads="1"/>
          </p:cNvSpPr>
          <p:nvPr/>
        </p:nvSpPr>
        <p:spPr bwMode="auto">
          <a:xfrm>
            <a:off x="1981200" y="3771900"/>
            <a:ext cx="14020800" cy="8265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63284" tIns="81642" rIns="163284" bIns="81642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300" b="1"/>
              <a:t>x, y, z là chỉ số ( chỉ số = 1 thì không ghi)</a:t>
            </a:r>
          </a:p>
        </p:txBody>
      </p:sp>
      <p:sp>
        <p:nvSpPr>
          <p:cNvPr id="193547" name="AutoShape 11"/>
          <p:cNvSpPr>
            <a:spLocks/>
          </p:cNvSpPr>
          <p:nvPr/>
        </p:nvSpPr>
        <p:spPr bwMode="auto">
          <a:xfrm>
            <a:off x="1524000" y="2628900"/>
            <a:ext cx="457200" cy="1943100"/>
          </a:xfrm>
          <a:prstGeom prst="leftBrace">
            <a:avLst>
              <a:gd name="adj1" fmla="val 47222"/>
              <a:gd name="adj2" fmla="val 50000"/>
            </a:avLst>
          </a:prstGeom>
          <a:noFill/>
          <a:ln w="3810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63284" tIns="81642" rIns="163284" bIns="81642" anchor="ctr"/>
          <a:lstStyle/>
          <a:p>
            <a:endParaRPr lang="en-US"/>
          </a:p>
        </p:txBody>
      </p:sp>
      <p:pic>
        <p:nvPicPr>
          <p:cNvPr id="193548" name="Picture 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4800600"/>
            <a:ext cx="8077200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3549" name="Picture 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1200" y="4686300"/>
            <a:ext cx="8077200" cy="525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3550" name="Oval 14"/>
          <p:cNvSpPr>
            <a:spLocks noChangeArrowheads="1"/>
          </p:cNvSpPr>
          <p:nvPr/>
        </p:nvSpPr>
        <p:spPr bwMode="auto">
          <a:xfrm>
            <a:off x="6553200" y="5486400"/>
            <a:ext cx="1524000" cy="125730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63284" tIns="81642" rIns="163284" bIns="81642" anchor="ctr"/>
          <a:lstStyle/>
          <a:p>
            <a:endParaRPr lang="en-US"/>
          </a:p>
        </p:txBody>
      </p:sp>
      <p:sp>
        <p:nvSpPr>
          <p:cNvPr id="193551" name="Oval 15"/>
          <p:cNvSpPr>
            <a:spLocks noChangeArrowheads="1"/>
          </p:cNvSpPr>
          <p:nvPr/>
        </p:nvSpPr>
        <p:spPr bwMode="auto">
          <a:xfrm>
            <a:off x="12649200" y="5486400"/>
            <a:ext cx="3657600" cy="125730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63284" tIns="81642" rIns="163284" bIns="81642" anchor="ctr"/>
          <a:lstStyle/>
          <a:p>
            <a:endParaRPr lang="en-US"/>
          </a:p>
        </p:txBody>
      </p:sp>
      <p:sp>
        <p:nvSpPr>
          <p:cNvPr id="193552" name="AutoShape 16"/>
          <p:cNvSpPr>
            <a:spLocks noChangeArrowheads="1"/>
          </p:cNvSpPr>
          <p:nvPr/>
        </p:nvSpPr>
        <p:spPr bwMode="auto">
          <a:xfrm>
            <a:off x="6400800" y="1371600"/>
            <a:ext cx="11430000" cy="3086100"/>
          </a:xfrm>
          <a:prstGeom prst="cloudCallout">
            <a:avLst>
              <a:gd name="adj1" fmla="val 29139"/>
              <a:gd name="adj2" fmla="val 36343"/>
            </a:avLst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63284" tIns="81642" rIns="163284" bIns="81642"/>
          <a:lstStyle/>
          <a:p>
            <a:pPr algn="ctr"/>
            <a:r>
              <a:rPr lang="en-US" sz="4300" b="1"/>
              <a:t>Công thức hóa học biểu diễn hợp chất có mấy loại kí hiệu hóa học?</a:t>
            </a:r>
          </a:p>
        </p:txBody>
      </p:sp>
      <p:sp>
        <p:nvSpPr>
          <p:cNvPr id="193553" name="AutoShape 17"/>
          <p:cNvSpPr>
            <a:spLocks noChangeArrowheads="1"/>
          </p:cNvSpPr>
          <p:nvPr/>
        </p:nvSpPr>
        <p:spPr bwMode="auto">
          <a:xfrm>
            <a:off x="7924800" y="1714500"/>
            <a:ext cx="8991600" cy="1714500"/>
          </a:xfrm>
          <a:prstGeom prst="cloudCallout">
            <a:avLst>
              <a:gd name="adj1" fmla="val 35486"/>
              <a:gd name="adj2" fmla="val 85833"/>
            </a:avLst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63284" tIns="81642" rIns="163284" bIns="81642"/>
          <a:lstStyle/>
          <a:p>
            <a:pPr algn="ctr"/>
            <a:r>
              <a:rPr lang="en-US" sz="4300" b="1"/>
              <a:t>Hợp chất là gì?</a:t>
            </a:r>
          </a:p>
        </p:txBody>
      </p:sp>
    </p:spTree>
    <p:extLst>
      <p:ext uri="{BB962C8B-B14F-4D97-AF65-F5344CB8AC3E}">
        <p14:creationId xmlns:p14="http://schemas.microsoft.com/office/powerpoint/2010/main" val="572044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935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935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6" dur="500"/>
                                        <p:tgtEl>
                                          <p:spTgt spid="1935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3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1935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6" dur="500"/>
                                        <p:tgtEl>
                                          <p:spTgt spid="1935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3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1935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1935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500"/>
                                        <p:tgtEl>
                                          <p:spTgt spid="1935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7" dur="500"/>
                                        <p:tgtEl>
                                          <p:spTgt spid="1935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2" dur="500"/>
                                        <p:tgtEl>
                                          <p:spTgt spid="1935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7" dur="500"/>
                                        <p:tgtEl>
                                          <p:spTgt spid="1935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2" dur="500"/>
                                        <p:tgtEl>
                                          <p:spTgt spid="1935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7" dur="500"/>
                                        <p:tgtEl>
                                          <p:spTgt spid="1935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 nodeType="clickPar">
                      <p:stCondLst>
                        <p:cond delay="indefinite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2" dur="500"/>
                                        <p:tgtEl>
                                          <p:spTgt spid="1935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7" dur="500"/>
                                        <p:tgtEl>
                                          <p:spTgt spid="1935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 nodeType="clickPar">
                      <p:stCondLst>
                        <p:cond delay="indefinite"/>
                      </p:stCondLst>
                      <p:childTnLst>
                        <p:par>
                          <p:cTn id="7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2" dur="500"/>
                                        <p:tgtEl>
                                          <p:spTgt spid="1935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3540" grpId="0" animBg="1"/>
      <p:bldP spid="193541" grpId="0"/>
      <p:bldP spid="193542" grpId="0"/>
      <p:bldP spid="193543" grpId="0"/>
      <p:bldP spid="193545" grpId="0"/>
      <p:bldP spid="193546" grpId="0"/>
      <p:bldP spid="193547" grpId="0" animBg="1"/>
      <p:bldP spid="193550" grpId="0" animBg="1"/>
      <p:bldP spid="193551" grpId="0" animBg="1"/>
      <p:bldP spid="193552" grpId="0" animBg="1"/>
      <p:bldP spid="193552" grpId="1" animBg="1"/>
      <p:bldP spid="193553" grpId="0" animBg="1"/>
      <p:bldP spid="193553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4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524357" y="170028"/>
            <a:ext cx="15239286" cy="1063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680"/>
              </a:lnSpc>
            </a:pPr>
            <a:r>
              <a:rPr lang="en-US" sz="6200">
                <a:solidFill>
                  <a:srgbClr val="202F5A"/>
                </a:solidFill>
                <a:latin typeface="DejaVu Serif Bold"/>
              </a:rPr>
              <a:t>II.Công thức hóa học của hợp chất</a:t>
            </a:r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524357" y="3745548"/>
            <a:ext cx="3709721" cy="330445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3"/>
          <a:srcRect r="3456"/>
          <a:stretch>
            <a:fillRect/>
          </a:stretch>
        </p:blipFill>
        <p:spPr>
          <a:xfrm>
            <a:off x="6517176" y="3833980"/>
            <a:ext cx="4743858" cy="3415844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2592979" y="8754745"/>
            <a:ext cx="1429107" cy="9023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80"/>
              </a:lnSpc>
            </a:pPr>
            <a:r>
              <a:rPr lang="en-US" sz="5200" dirty="0">
                <a:solidFill>
                  <a:srgbClr val="000000"/>
                </a:solidFill>
                <a:latin typeface="DejaVu Serif Bold"/>
              </a:rPr>
              <a:t>H O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8012171" y="8754745"/>
            <a:ext cx="1227534" cy="9023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80"/>
              </a:lnSpc>
            </a:pPr>
            <a:r>
              <a:rPr lang="en-US" sz="5200">
                <a:solidFill>
                  <a:srgbClr val="000000"/>
                </a:solidFill>
                <a:latin typeface="DejaVu Serif Bold"/>
              </a:rPr>
              <a:t>NH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3148361" y="9300406"/>
            <a:ext cx="318343" cy="6276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2"/>
              </a:lnSpc>
            </a:pPr>
            <a:r>
              <a:rPr lang="en-US" sz="3601">
                <a:solidFill>
                  <a:srgbClr val="000000"/>
                </a:solidFill>
                <a:latin typeface="DejaVu Serif Bold"/>
              </a:rPr>
              <a:t>2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9239705" y="9172575"/>
            <a:ext cx="318343" cy="6276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2"/>
              </a:lnSpc>
            </a:pPr>
            <a:r>
              <a:rPr lang="en-US" sz="3601">
                <a:solidFill>
                  <a:srgbClr val="000000"/>
                </a:solidFill>
                <a:latin typeface="DejaVu Serif Bold"/>
              </a:rPr>
              <a:t>3</a:t>
            </a:r>
          </a:p>
        </p:txBody>
      </p:sp>
      <p:pic>
        <p:nvPicPr>
          <p:cNvPr id="15" name="Picture 15"/>
          <p:cNvPicPr>
            <a:picLocks noChangeAspect="1"/>
          </p:cNvPicPr>
          <p:nvPr/>
        </p:nvPicPr>
        <p:blipFill>
          <a:blip r:embed="rId4"/>
          <a:srcRect l="16159" t="1050" r="3530" b="4790"/>
          <a:stretch>
            <a:fillRect/>
          </a:stretch>
        </p:blipFill>
        <p:spPr>
          <a:xfrm>
            <a:off x="12431880" y="4024636"/>
            <a:ext cx="3939510" cy="3025369"/>
          </a:xfrm>
          <a:prstGeom prst="rect">
            <a:avLst/>
          </a:prstGeom>
        </p:spPr>
      </p:pic>
      <p:sp>
        <p:nvSpPr>
          <p:cNvPr id="16" name="TextBox 16"/>
          <p:cNvSpPr txBox="1"/>
          <p:nvPr/>
        </p:nvSpPr>
        <p:spPr>
          <a:xfrm>
            <a:off x="14401635" y="8657733"/>
            <a:ext cx="1100852" cy="9023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80"/>
              </a:lnSpc>
            </a:pPr>
            <a:r>
              <a:rPr lang="en-US" sz="5200">
                <a:solidFill>
                  <a:srgbClr val="000000"/>
                </a:solidFill>
                <a:latin typeface="DejaVu Serif Bold"/>
              </a:rPr>
              <a:t>CO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5502486" y="9172575"/>
            <a:ext cx="318343" cy="6276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2"/>
              </a:lnSpc>
            </a:pPr>
            <a:r>
              <a:rPr lang="en-US" sz="3601">
                <a:solidFill>
                  <a:srgbClr val="000000"/>
                </a:solidFill>
                <a:latin typeface="DejaVu Serif Bold"/>
              </a:rPr>
              <a:t>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t="31332" b="3133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523932" y="651607"/>
            <a:ext cx="15240137" cy="11066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50"/>
              </a:lnSpc>
            </a:pPr>
            <a:r>
              <a:rPr lang="en-US" sz="9562" spc="717">
                <a:solidFill>
                  <a:srgbClr val="94DD26"/>
                </a:solidFill>
                <a:latin typeface="DejaVu Serif Bold Italics"/>
              </a:rPr>
              <a:t>HOẠT ĐỘNG NHÓM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2628471" y="2474728"/>
            <a:ext cx="13362042" cy="7980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15"/>
              </a:lnSpc>
            </a:pPr>
            <a:r>
              <a:rPr lang="en-US" sz="4582">
                <a:solidFill>
                  <a:srgbClr val="000000"/>
                </a:solidFill>
                <a:latin typeface="DejaVu Serif Bold Italics"/>
              </a:rPr>
              <a:t>Viết CTHH và tính PTK của các chất sau: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2443414" y="3892937"/>
            <a:ext cx="14320654" cy="37150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00"/>
              </a:lnSpc>
            </a:pPr>
            <a:r>
              <a:rPr lang="en-US" sz="4214">
                <a:solidFill>
                  <a:srgbClr val="202F5A"/>
                </a:solidFill>
                <a:latin typeface="DejaVu Serif Bold Italics"/>
              </a:rPr>
              <a:t>a. Khí metan gồm 1C và 4H</a:t>
            </a:r>
          </a:p>
          <a:p>
            <a:pPr algn="ctr">
              <a:lnSpc>
                <a:spcPts val="5900"/>
              </a:lnSpc>
            </a:pPr>
            <a:r>
              <a:rPr lang="en-US" sz="4214">
                <a:solidFill>
                  <a:srgbClr val="202F5A"/>
                </a:solidFill>
                <a:latin typeface="DejaVu Serif Bold Italics"/>
              </a:rPr>
              <a:t>b. Phân tử khí Clo gồm 2Cl</a:t>
            </a:r>
          </a:p>
          <a:p>
            <a:pPr algn="ctr">
              <a:lnSpc>
                <a:spcPts val="5900"/>
              </a:lnSpc>
            </a:pPr>
            <a:r>
              <a:rPr lang="en-US" sz="4214">
                <a:solidFill>
                  <a:srgbClr val="202F5A"/>
                </a:solidFill>
                <a:latin typeface="DejaVu Serif Bold Italics"/>
              </a:rPr>
              <a:t>c. Đồng sunfat, gồm 1Cu, 1S và 4O</a:t>
            </a:r>
          </a:p>
          <a:p>
            <a:pPr algn="ctr">
              <a:lnSpc>
                <a:spcPts val="5900"/>
              </a:lnSpc>
            </a:pPr>
            <a:r>
              <a:rPr lang="en-US" sz="4214">
                <a:solidFill>
                  <a:srgbClr val="202F5A"/>
                </a:solidFill>
                <a:latin typeface="DejaVu Serif Bold Italics"/>
              </a:rPr>
              <a:t>d. Khí ozon gồm 3O</a:t>
            </a:r>
          </a:p>
          <a:p>
            <a:pPr algn="ctr">
              <a:lnSpc>
                <a:spcPts val="5900"/>
              </a:lnSpc>
            </a:pPr>
            <a:r>
              <a:rPr lang="en-US" sz="4214">
                <a:solidFill>
                  <a:srgbClr val="202F5A"/>
                </a:solidFill>
                <a:latin typeface="DejaVu Serif Bold Italics"/>
              </a:rPr>
              <a:t>(Biết C = 12; H = 1; Cl = 35,5; Cu = 64, O = 16)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www.themegallery.com</a:t>
            </a:r>
          </a:p>
        </p:txBody>
      </p:sp>
      <p:sp>
        <p:nvSpPr>
          <p:cNvPr id="186381" name="AutoShape 13"/>
          <p:cNvSpPr>
            <a:spLocks noChangeArrowheads="1"/>
          </p:cNvSpPr>
          <p:nvPr/>
        </p:nvSpPr>
        <p:spPr bwMode="auto">
          <a:xfrm>
            <a:off x="0" y="342900"/>
            <a:ext cx="15087600" cy="1676400"/>
          </a:xfrm>
          <a:prstGeom prst="cloudCallout">
            <a:avLst>
              <a:gd name="adj1" fmla="val -26116"/>
              <a:gd name="adj2" fmla="val 55417"/>
            </a:avLst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63284" tIns="81642" rIns="163284" bIns="81642"/>
          <a:lstStyle/>
          <a:p>
            <a:pPr algn="ctr">
              <a:spcBef>
                <a:spcPct val="50000"/>
              </a:spcBef>
            </a:pPr>
            <a:r>
              <a:rPr lang="en-US" sz="3600" b="1" dirty="0" err="1"/>
              <a:t>Viết</a:t>
            </a:r>
            <a:r>
              <a:rPr lang="en-US" sz="3600" b="1" dirty="0"/>
              <a:t> </a:t>
            </a:r>
            <a:r>
              <a:rPr lang="en-US" sz="3600" b="1" dirty="0" err="1"/>
              <a:t>công</a:t>
            </a:r>
            <a:r>
              <a:rPr lang="en-US" sz="3600" b="1" dirty="0"/>
              <a:t> </a:t>
            </a:r>
            <a:r>
              <a:rPr lang="en-US" sz="3600" b="1" dirty="0" err="1"/>
              <a:t>thức</a:t>
            </a:r>
            <a:r>
              <a:rPr lang="en-US" sz="3600" b="1" dirty="0"/>
              <a:t> </a:t>
            </a:r>
            <a:r>
              <a:rPr lang="en-US" sz="3600" b="1" dirty="0" err="1"/>
              <a:t>hóa</a:t>
            </a:r>
            <a:r>
              <a:rPr lang="en-US" sz="3600" b="1" dirty="0"/>
              <a:t> </a:t>
            </a:r>
            <a:r>
              <a:rPr lang="en-US" sz="3600" b="1" dirty="0" err="1"/>
              <a:t>học</a:t>
            </a:r>
            <a:r>
              <a:rPr lang="en-US" sz="3600" b="1" dirty="0"/>
              <a:t> </a:t>
            </a:r>
            <a:r>
              <a:rPr lang="en-US" sz="3600" b="1" dirty="0" err="1"/>
              <a:t>của</a:t>
            </a:r>
            <a:r>
              <a:rPr lang="en-US" sz="3600" b="1" dirty="0"/>
              <a:t> </a:t>
            </a:r>
            <a:r>
              <a:rPr lang="en-US" sz="3600" b="1" dirty="0" err="1"/>
              <a:t>các</a:t>
            </a:r>
            <a:r>
              <a:rPr lang="en-US" sz="3600" b="1" dirty="0"/>
              <a:t> </a:t>
            </a:r>
            <a:r>
              <a:rPr lang="en-US" sz="3600" b="1" dirty="0" err="1"/>
              <a:t>hợp</a:t>
            </a:r>
            <a:r>
              <a:rPr lang="en-US" sz="3600" b="1" dirty="0"/>
              <a:t> </a:t>
            </a:r>
            <a:r>
              <a:rPr lang="en-US" sz="3600" b="1" dirty="0" err="1"/>
              <a:t>chất</a:t>
            </a:r>
            <a:r>
              <a:rPr lang="en-US" sz="3600" b="1" dirty="0"/>
              <a:t> </a:t>
            </a:r>
            <a:r>
              <a:rPr lang="en-US" sz="3600" b="1" dirty="0" err="1"/>
              <a:t>sau</a:t>
            </a:r>
            <a:r>
              <a:rPr lang="en-US" sz="3600" b="1" dirty="0"/>
              <a:t>? </a:t>
            </a:r>
          </a:p>
          <a:p>
            <a:pPr algn="ctr"/>
            <a:endParaRPr lang="en-US" sz="3600" dirty="0"/>
          </a:p>
        </p:txBody>
      </p:sp>
      <p:sp>
        <p:nvSpPr>
          <p:cNvPr id="186382" name="Text Box 14"/>
          <p:cNvSpPr txBox="1">
            <a:spLocks noChangeArrowheads="1"/>
          </p:cNvSpPr>
          <p:nvPr/>
        </p:nvSpPr>
        <p:spPr bwMode="auto">
          <a:xfrm>
            <a:off x="609600" y="2019300"/>
            <a:ext cx="17983200" cy="79208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63284" tIns="81642" rIns="163284" bIns="81642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  <a:buFont typeface="Wingdings" pitchFamily="2" charset="2"/>
              <a:buNone/>
            </a:pPr>
            <a:r>
              <a:rPr lang="en-US" sz="4800" b="1" dirty="0"/>
              <a:t>a.</a:t>
            </a:r>
            <a:r>
              <a:rPr lang="en-US" sz="4800" dirty="0"/>
              <a:t> </a:t>
            </a:r>
            <a:r>
              <a:rPr lang="en-US" sz="4800" b="1" dirty="0" err="1"/>
              <a:t>Amoniac</a:t>
            </a:r>
            <a:r>
              <a:rPr lang="en-US" sz="4800" dirty="0"/>
              <a:t>, </a:t>
            </a:r>
            <a:r>
              <a:rPr lang="en-US" sz="4800" dirty="0" err="1"/>
              <a:t>biết</a:t>
            </a:r>
            <a:r>
              <a:rPr lang="en-US" sz="4800" dirty="0"/>
              <a:t> </a:t>
            </a:r>
            <a:r>
              <a:rPr lang="en-US" sz="4800" dirty="0" err="1"/>
              <a:t>trong</a:t>
            </a:r>
            <a:r>
              <a:rPr lang="en-US" sz="4800" dirty="0"/>
              <a:t> </a:t>
            </a:r>
            <a:r>
              <a:rPr lang="en-US" sz="4800" dirty="0" err="1"/>
              <a:t>phân</a:t>
            </a:r>
            <a:r>
              <a:rPr lang="en-US" sz="4800" dirty="0"/>
              <a:t> </a:t>
            </a:r>
            <a:r>
              <a:rPr lang="en-US" sz="4800" dirty="0" err="1"/>
              <a:t>tử</a:t>
            </a:r>
            <a:r>
              <a:rPr lang="en-US" sz="4800" dirty="0"/>
              <a:t> </a:t>
            </a:r>
            <a:r>
              <a:rPr lang="en-US" sz="4800" dirty="0" err="1"/>
              <a:t>có</a:t>
            </a:r>
            <a:r>
              <a:rPr lang="en-US" sz="4800" dirty="0"/>
              <a:t> </a:t>
            </a:r>
            <a:r>
              <a:rPr lang="en-US" sz="4800" b="1" dirty="0"/>
              <a:t>1</a:t>
            </a:r>
            <a:r>
              <a:rPr lang="en-US" sz="4800" b="1" dirty="0">
                <a:solidFill>
                  <a:srgbClr val="FF3399"/>
                </a:solidFill>
              </a:rPr>
              <a:t>N</a:t>
            </a:r>
            <a:r>
              <a:rPr lang="en-US" sz="4800" dirty="0"/>
              <a:t> </a:t>
            </a:r>
            <a:r>
              <a:rPr lang="en-US" sz="4800" dirty="0" err="1"/>
              <a:t>và</a:t>
            </a:r>
            <a:r>
              <a:rPr lang="en-US" sz="4800" dirty="0"/>
              <a:t> </a:t>
            </a:r>
            <a:r>
              <a:rPr lang="en-US" sz="4800" b="1" dirty="0"/>
              <a:t>3 H</a:t>
            </a:r>
          </a:p>
          <a:p>
            <a:pPr>
              <a:spcBef>
                <a:spcPct val="50000"/>
              </a:spcBef>
              <a:buFont typeface="Wingdings" pitchFamily="2" charset="2"/>
              <a:buNone/>
            </a:pPr>
            <a:r>
              <a:rPr lang="en-US" b="1" dirty="0"/>
              <a:t>				</a:t>
            </a:r>
            <a:r>
              <a:rPr lang="en-US" sz="6400" b="1" dirty="0">
                <a:solidFill>
                  <a:srgbClr val="FF3399"/>
                </a:solidFill>
              </a:rPr>
              <a:t>N</a:t>
            </a:r>
            <a:r>
              <a:rPr lang="en-US" sz="6400" b="1" dirty="0"/>
              <a:t>H</a:t>
            </a:r>
            <a:r>
              <a:rPr lang="en-US" sz="6400" b="1" baseline="-25000" dirty="0"/>
              <a:t>3</a:t>
            </a:r>
            <a:endParaRPr lang="en-US" sz="6400" b="1" dirty="0"/>
          </a:p>
          <a:p>
            <a:pPr>
              <a:spcBef>
                <a:spcPct val="50000"/>
              </a:spcBef>
              <a:buFont typeface="Wingdings" pitchFamily="2" charset="2"/>
              <a:buNone/>
            </a:pPr>
            <a:r>
              <a:rPr lang="en-US" sz="4800" b="1" dirty="0"/>
              <a:t>b.</a:t>
            </a:r>
            <a:r>
              <a:rPr lang="en-US" sz="4800" dirty="0"/>
              <a:t> </a:t>
            </a:r>
            <a:r>
              <a:rPr lang="en-US" sz="4800" b="1" dirty="0" err="1"/>
              <a:t>Khí</a:t>
            </a:r>
            <a:r>
              <a:rPr lang="en-US" sz="4800" b="1" dirty="0"/>
              <a:t> </a:t>
            </a:r>
            <a:r>
              <a:rPr lang="en-US" sz="4800" b="1" dirty="0" err="1"/>
              <a:t>sunfurơ</a:t>
            </a:r>
            <a:r>
              <a:rPr lang="en-US" sz="4800" dirty="0"/>
              <a:t>, </a:t>
            </a:r>
            <a:r>
              <a:rPr lang="en-US" sz="4800" dirty="0" err="1"/>
              <a:t>biết</a:t>
            </a:r>
            <a:r>
              <a:rPr lang="en-US" sz="4800" dirty="0"/>
              <a:t> </a:t>
            </a:r>
            <a:r>
              <a:rPr lang="en-US" sz="4800" dirty="0" err="1"/>
              <a:t>trong</a:t>
            </a:r>
            <a:r>
              <a:rPr lang="en-US" sz="4800" dirty="0"/>
              <a:t> </a:t>
            </a:r>
            <a:r>
              <a:rPr lang="en-US" sz="4800" dirty="0" err="1"/>
              <a:t>phân</a:t>
            </a:r>
            <a:r>
              <a:rPr lang="en-US" sz="4800" dirty="0"/>
              <a:t> </a:t>
            </a:r>
            <a:r>
              <a:rPr lang="en-US" sz="4800" dirty="0" err="1"/>
              <a:t>tử</a:t>
            </a:r>
            <a:r>
              <a:rPr lang="en-US" sz="4800" dirty="0"/>
              <a:t> </a:t>
            </a:r>
            <a:r>
              <a:rPr lang="en-US" sz="4800" dirty="0" err="1"/>
              <a:t>có</a:t>
            </a:r>
            <a:r>
              <a:rPr lang="en-US" sz="4800" dirty="0"/>
              <a:t> </a:t>
            </a:r>
            <a:r>
              <a:rPr lang="en-US" sz="4800" b="1" dirty="0"/>
              <a:t>1 </a:t>
            </a:r>
            <a:r>
              <a:rPr lang="en-US" sz="4800" b="1" dirty="0">
                <a:solidFill>
                  <a:srgbClr val="F4EE00"/>
                </a:solidFill>
              </a:rPr>
              <a:t>S</a:t>
            </a:r>
            <a:r>
              <a:rPr lang="en-US" sz="4800" dirty="0"/>
              <a:t> </a:t>
            </a:r>
            <a:r>
              <a:rPr lang="en-US" sz="4800" dirty="0" err="1"/>
              <a:t>và</a:t>
            </a:r>
            <a:r>
              <a:rPr lang="en-US" sz="4800" dirty="0"/>
              <a:t> </a:t>
            </a:r>
            <a:r>
              <a:rPr lang="en-US" sz="4800" b="1" dirty="0"/>
              <a:t>2 </a:t>
            </a:r>
            <a:r>
              <a:rPr lang="en-US" sz="4800" b="1" dirty="0">
                <a:solidFill>
                  <a:srgbClr val="3366FF"/>
                </a:solidFill>
              </a:rPr>
              <a:t>O</a:t>
            </a:r>
          </a:p>
          <a:p>
            <a:pPr>
              <a:spcBef>
                <a:spcPct val="50000"/>
              </a:spcBef>
              <a:buFont typeface="Wingdings" pitchFamily="2" charset="2"/>
              <a:buNone/>
            </a:pPr>
            <a:r>
              <a:rPr lang="en-US" b="1" dirty="0"/>
              <a:t>			</a:t>
            </a:r>
            <a:r>
              <a:rPr lang="en-US" sz="6400" b="1" dirty="0"/>
              <a:t>	</a:t>
            </a:r>
            <a:r>
              <a:rPr lang="en-US" sz="6400" b="1" dirty="0" smtClean="0">
                <a:solidFill>
                  <a:srgbClr val="F4EE00"/>
                </a:solidFill>
              </a:rPr>
              <a:t>S</a:t>
            </a:r>
            <a:r>
              <a:rPr lang="en-US" sz="6400" b="1" dirty="0" smtClean="0">
                <a:solidFill>
                  <a:srgbClr val="3366FF"/>
                </a:solidFill>
              </a:rPr>
              <a:t>O</a:t>
            </a:r>
            <a:r>
              <a:rPr lang="en-US" sz="6400" b="1" baseline="-25000" dirty="0" smtClean="0"/>
              <a:t>2</a:t>
            </a:r>
            <a:endParaRPr lang="vi-VN" sz="6400" b="1" dirty="0" smtClean="0"/>
          </a:p>
          <a:p>
            <a:pPr>
              <a:spcBef>
                <a:spcPct val="50000"/>
              </a:spcBef>
              <a:buFont typeface="Wingdings" pitchFamily="2" charset="2"/>
              <a:buNone/>
            </a:pPr>
            <a:r>
              <a:rPr lang="vi-VN" sz="6400" b="1" dirty="0" smtClean="0"/>
              <a:t>c.</a:t>
            </a:r>
            <a:r>
              <a:rPr lang="en-US" sz="4400" dirty="0" smtClean="0"/>
              <a:t> </a:t>
            </a:r>
            <a:r>
              <a:rPr lang="en-US" sz="4400" b="1" dirty="0" err="1"/>
              <a:t>Axit</a:t>
            </a:r>
            <a:r>
              <a:rPr lang="en-US" sz="4400" b="1" dirty="0"/>
              <a:t> </a:t>
            </a:r>
            <a:r>
              <a:rPr lang="en-US" sz="4400" b="1" dirty="0" err="1"/>
              <a:t>sunfuric</a:t>
            </a:r>
            <a:r>
              <a:rPr lang="en-US" sz="4400" dirty="0"/>
              <a:t>, </a:t>
            </a:r>
            <a:r>
              <a:rPr lang="en-US" sz="4400" dirty="0" err="1"/>
              <a:t>biết</a:t>
            </a:r>
            <a:r>
              <a:rPr lang="en-US" sz="4400" dirty="0"/>
              <a:t> </a:t>
            </a:r>
            <a:r>
              <a:rPr lang="en-US" sz="4400" dirty="0" err="1"/>
              <a:t>trong</a:t>
            </a:r>
            <a:r>
              <a:rPr lang="en-US" sz="4400" dirty="0"/>
              <a:t> </a:t>
            </a:r>
            <a:r>
              <a:rPr lang="en-US" sz="4400" dirty="0" err="1"/>
              <a:t>phân</a:t>
            </a:r>
            <a:r>
              <a:rPr lang="en-US" sz="4400" dirty="0"/>
              <a:t> </a:t>
            </a:r>
            <a:r>
              <a:rPr lang="en-US" sz="4400" dirty="0" err="1"/>
              <a:t>tử</a:t>
            </a:r>
            <a:r>
              <a:rPr lang="en-US" sz="4400" dirty="0"/>
              <a:t> </a:t>
            </a:r>
            <a:r>
              <a:rPr lang="en-US" sz="4400" dirty="0" err="1"/>
              <a:t>có</a:t>
            </a:r>
            <a:r>
              <a:rPr lang="en-US" sz="4400" dirty="0"/>
              <a:t> </a:t>
            </a:r>
            <a:r>
              <a:rPr lang="en-US" sz="4400" b="1" dirty="0"/>
              <a:t>2 H</a:t>
            </a:r>
            <a:r>
              <a:rPr lang="en-US" sz="4400" dirty="0"/>
              <a:t>, </a:t>
            </a:r>
            <a:r>
              <a:rPr lang="en-US" sz="4400" b="1" dirty="0"/>
              <a:t>1 </a:t>
            </a:r>
            <a:r>
              <a:rPr lang="en-US" sz="4400" b="1" dirty="0">
                <a:solidFill>
                  <a:srgbClr val="F4EE00"/>
                </a:solidFill>
              </a:rPr>
              <a:t>S</a:t>
            </a:r>
            <a:r>
              <a:rPr lang="en-US" sz="4400" dirty="0"/>
              <a:t> </a:t>
            </a:r>
            <a:r>
              <a:rPr lang="en-US" sz="4400" dirty="0" err="1"/>
              <a:t>và</a:t>
            </a:r>
            <a:r>
              <a:rPr lang="en-US" sz="4400" dirty="0"/>
              <a:t> </a:t>
            </a:r>
            <a:r>
              <a:rPr lang="en-US" sz="4400" b="1" dirty="0"/>
              <a:t>4 </a:t>
            </a:r>
            <a:r>
              <a:rPr lang="en-US" sz="4400" b="1" dirty="0">
                <a:solidFill>
                  <a:srgbClr val="3366FF"/>
                </a:solidFill>
              </a:rPr>
              <a:t>O</a:t>
            </a:r>
          </a:p>
          <a:p>
            <a:pPr>
              <a:spcBef>
                <a:spcPct val="50000"/>
              </a:spcBef>
              <a:buFont typeface="Wingdings" pitchFamily="2" charset="2"/>
              <a:buNone/>
            </a:pPr>
            <a:r>
              <a:rPr lang="en-US" b="1" dirty="0"/>
              <a:t>				</a:t>
            </a:r>
            <a:r>
              <a:rPr lang="en-US" sz="6400" b="1" dirty="0"/>
              <a:t>H</a:t>
            </a:r>
            <a:r>
              <a:rPr lang="en-US" sz="6400" b="1" baseline="-25000" dirty="0"/>
              <a:t>2</a:t>
            </a:r>
            <a:r>
              <a:rPr lang="en-US" sz="6400" b="1" dirty="0">
                <a:solidFill>
                  <a:srgbClr val="F4EE00"/>
                </a:solidFill>
              </a:rPr>
              <a:t>S</a:t>
            </a:r>
            <a:r>
              <a:rPr lang="en-US" sz="6400" b="1" dirty="0">
                <a:solidFill>
                  <a:srgbClr val="3366FF"/>
                </a:solidFill>
              </a:rPr>
              <a:t>O</a:t>
            </a:r>
            <a:r>
              <a:rPr lang="en-US" sz="6400" b="1" baseline="-25000" dirty="0"/>
              <a:t>4</a:t>
            </a:r>
            <a:endParaRPr lang="en-US" sz="6400" b="1" dirty="0"/>
          </a:p>
        </p:txBody>
      </p:sp>
    </p:spTree>
    <p:extLst>
      <p:ext uri="{BB962C8B-B14F-4D97-AF65-F5344CB8AC3E}">
        <p14:creationId xmlns:p14="http://schemas.microsoft.com/office/powerpoint/2010/main" val="404619206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863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3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863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38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18638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38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18638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38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18638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38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18638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38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18638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638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www.themegallery.com</a:t>
            </a:r>
          </a:p>
        </p:txBody>
      </p:sp>
      <p:sp>
        <p:nvSpPr>
          <p:cNvPr id="187402" name="Line 10"/>
          <p:cNvSpPr>
            <a:spLocks noChangeShapeType="1"/>
          </p:cNvSpPr>
          <p:nvPr/>
        </p:nvSpPr>
        <p:spPr bwMode="auto">
          <a:xfrm flipV="1">
            <a:off x="5638800" y="2857500"/>
            <a:ext cx="1066800" cy="800100"/>
          </a:xfrm>
          <a:prstGeom prst="line">
            <a:avLst/>
          </a:prstGeom>
          <a:noFill/>
          <a:ln w="38100">
            <a:solidFill>
              <a:srgbClr val="FF9933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63284" tIns="81642" rIns="163284" bIns="81642"/>
          <a:lstStyle/>
          <a:p>
            <a:endParaRPr lang="en-US"/>
          </a:p>
        </p:txBody>
      </p:sp>
      <p:sp>
        <p:nvSpPr>
          <p:cNvPr id="187403" name="Line 11"/>
          <p:cNvSpPr>
            <a:spLocks noChangeShapeType="1"/>
          </p:cNvSpPr>
          <p:nvPr/>
        </p:nvSpPr>
        <p:spPr bwMode="auto">
          <a:xfrm>
            <a:off x="5791200" y="4000500"/>
            <a:ext cx="1371600" cy="0"/>
          </a:xfrm>
          <a:prstGeom prst="line">
            <a:avLst/>
          </a:prstGeom>
          <a:noFill/>
          <a:ln w="38100">
            <a:solidFill>
              <a:srgbClr val="FF9933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63284" tIns="81642" rIns="163284" bIns="81642"/>
          <a:lstStyle/>
          <a:p>
            <a:endParaRPr lang="en-US"/>
          </a:p>
        </p:txBody>
      </p:sp>
      <p:sp>
        <p:nvSpPr>
          <p:cNvPr id="187404" name="Line 12"/>
          <p:cNvSpPr>
            <a:spLocks noChangeShapeType="1"/>
          </p:cNvSpPr>
          <p:nvPr/>
        </p:nvSpPr>
        <p:spPr bwMode="auto">
          <a:xfrm rot="5400000" flipV="1">
            <a:off x="5999560" y="4249341"/>
            <a:ext cx="792957" cy="1209676"/>
          </a:xfrm>
          <a:prstGeom prst="line">
            <a:avLst/>
          </a:prstGeom>
          <a:noFill/>
          <a:ln w="38100">
            <a:solidFill>
              <a:srgbClr val="FF9933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63284" tIns="81642" rIns="163284" bIns="81642"/>
          <a:lstStyle/>
          <a:p>
            <a:endParaRPr lang="en-US"/>
          </a:p>
        </p:txBody>
      </p:sp>
      <p:sp>
        <p:nvSpPr>
          <p:cNvPr id="187405" name="Text Box 13"/>
          <p:cNvSpPr txBox="1">
            <a:spLocks noChangeArrowheads="1"/>
          </p:cNvSpPr>
          <p:nvPr/>
        </p:nvSpPr>
        <p:spPr bwMode="auto">
          <a:xfrm>
            <a:off x="7162800" y="3543300"/>
            <a:ext cx="10058400" cy="8265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CC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63284" tIns="81642" rIns="163284" bIns="81642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300" b="1">
                <a:cs typeface="Times New Roman" pitchFamily="18" charset="0"/>
              </a:rPr>
              <a:t>Số nguyên tử của mỗi nguyên tố </a:t>
            </a:r>
          </a:p>
        </p:txBody>
      </p:sp>
      <p:sp>
        <p:nvSpPr>
          <p:cNvPr id="187406" name="Text Box 14"/>
          <p:cNvSpPr txBox="1">
            <a:spLocks noChangeArrowheads="1"/>
          </p:cNvSpPr>
          <p:nvPr/>
        </p:nvSpPr>
        <p:spPr bwMode="auto">
          <a:xfrm>
            <a:off x="7010400" y="2286000"/>
            <a:ext cx="10058400" cy="8265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CC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63284" tIns="81642" rIns="163284" bIns="81642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300" b="1">
                <a:cs typeface="Times New Roman" pitchFamily="18" charset="0"/>
              </a:rPr>
              <a:t>Những nguyên tố  tạo nên chất</a:t>
            </a:r>
          </a:p>
        </p:txBody>
      </p:sp>
      <p:sp>
        <p:nvSpPr>
          <p:cNvPr id="187407" name="Text Box 15"/>
          <p:cNvSpPr txBox="1">
            <a:spLocks noChangeArrowheads="1"/>
          </p:cNvSpPr>
          <p:nvPr/>
        </p:nvSpPr>
        <p:spPr bwMode="auto">
          <a:xfrm>
            <a:off x="7315200" y="4914900"/>
            <a:ext cx="5029200" cy="8265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CC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63284" tIns="81642" rIns="163284" bIns="81642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300" b="1">
                <a:cs typeface="Times New Roman" pitchFamily="18" charset="0"/>
              </a:rPr>
              <a:t>Phân tử khối</a:t>
            </a:r>
          </a:p>
        </p:txBody>
      </p:sp>
      <p:sp>
        <p:nvSpPr>
          <p:cNvPr id="187409" name="Rectangle 17"/>
          <p:cNvSpPr>
            <a:spLocks noChangeArrowheads="1"/>
          </p:cNvSpPr>
          <p:nvPr/>
        </p:nvSpPr>
        <p:spPr bwMode="auto">
          <a:xfrm>
            <a:off x="4978400" y="6789789"/>
            <a:ext cx="13309600" cy="21962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63284" tIns="81642" rIns="163284" bIns="81642" anchor="ctr">
            <a:spAutoFit/>
          </a:bodyPr>
          <a:lstStyle/>
          <a:p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Do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tố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400" b="1" dirty="0">
                <a:solidFill>
                  <a:srgbClr val="D60000"/>
                </a:solidFill>
                <a:latin typeface="Times New Roman" pitchFamily="18" charset="0"/>
                <a:cs typeface="Times New Roman" pitchFamily="18" charset="0"/>
              </a:rPr>
              <a:t>Cu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; </a:t>
            </a:r>
            <a:r>
              <a:rPr lang="en-US" sz="4400" b="1" dirty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>
                <a:solidFill>
                  <a:srgbClr val="CC00FF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nên</a:t>
            </a:r>
            <a:endParaRPr lang="en-US" sz="4400" dirty="0">
              <a:latin typeface="Times New Roman" pitchFamily="18" charset="0"/>
              <a:cs typeface="Times New Roman" pitchFamily="18" charset="0"/>
            </a:endParaRPr>
          </a:p>
          <a:p>
            <a:pPr eaLnBrk="0" hangingPunct="0">
              <a:buFontTx/>
              <a:buChar char="-"/>
            </a:pP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Gồm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4400" b="1" dirty="0">
                <a:solidFill>
                  <a:srgbClr val="D60000"/>
                </a:solidFill>
                <a:latin typeface="Times New Roman" pitchFamily="18" charset="0"/>
                <a:cs typeface="Times New Roman" pitchFamily="18" charset="0"/>
              </a:rPr>
              <a:t>Cu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, 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4400" dirty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, 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4400" b="1" dirty="0">
                <a:solidFill>
                  <a:srgbClr val="CC00FF"/>
                </a:solidFill>
                <a:latin typeface="Times New Roman" pitchFamily="18" charset="0"/>
                <a:cs typeface="Times New Roman" pitchFamily="18" charset="0"/>
              </a:rPr>
              <a:t>O</a:t>
            </a:r>
          </a:p>
          <a:p>
            <a:pPr eaLnBrk="0" hangingPunct="0"/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PTK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: 1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4400" b="1" dirty="0">
                <a:solidFill>
                  <a:srgbClr val="D60000"/>
                </a:solidFill>
                <a:latin typeface="Times New Roman" pitchFamily="18" charset="0"/>
                <a:cs typeface="Times New Roman" pitchFamily="18" charset="0"/>
              </a:rPr>
              <a:t>64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+ 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4400" b="1" dirty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32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+ 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4400" b="1" dirty="0">
                <a:solidFill>
                  <a:srgbClr val="CC00FF"/>
                </a:solidFill>
                <a:latin typeface="Times New Roman" pitchFamily="18" charset="0"/>
                <a:cs typeface="Times New Roman" pitchFamily="18" charset="0"/>
              </a:rPr>
              <a:t>16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= 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160</a:t>
            </a:r>
          </a:p>
        </p:txBody>
      </p:sp>
      <p:sp>
        <p:nvSpPr>
          <p:cNvPr id="187411" name="Text Box 19"/>
          <p:cNvSpPr txBox="1">
            <a:spLocks noChangeArrowheads="1"/>
          </p:cNvSpPr>
          <p:nvPr/>
        </p:nvSpPr>
        <p:spPr bwMode="auto">
          <a:xfrm>
            <a:off x="0" y="342901"/>
            <a:ext cx="12344400" cy="903542"/>
          </a:xfrm>
          <a:prstGeom prst="rect">
            <a:avLst/>
          </a:prstGeom>
          <a:solidFill>
            <a:srgbClr val="80008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63284" tIns="81642" rIns="163284" bIns="81642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800" b="1" dirty="0">
                <a:solidFill>
                  <a:schemeClr val="bg1"/>
                </a:solidFill>
              </a:rPr>
              <a:t>III. Ý </a:t>
            </a:r>
            <a:r>
              <a:rPr lang="en-US" sz="4800" b="1" dirty="0" err="1">
                <a:solidFill>
                  <a:schemeClr val="bg1"/>
                </a:solidFill>
              </a:rPr>
              <a:t>nghĩa</a:t>
            </a:r>
            <a:r>
              <a:rPr lang="en-US" sz="4800" b="1" dirty="0">
                <a:solidFill>
                  <a:schemeClr val="bg1"/>
                </a:solidFill>
              </a:rPr>
              <a:t> </a:t>
            </a:r>
            <a:r>
              <a:rPr lang="en-US" sz="4800" b="1" dirty="0" err="1">
                <a:solidFill>
                  <a:schemeClr val="bg1"/>
                </a:solidFill>
              </a:rPr>
              <a:t>của</a:t>
            </a:r>
            <a:r>
              <a:rPr lang="en-US" sz="4800" b="1" dirty="0">
                <a:solidFill>
                  <a:schemeClr val="bg1"/>
                </a:solidFill>
              </a:rPr>
              <a:t> </a:t>
            </a:r>
            <a:r>
              <a:rPr lang="en-US" sz="4800" b="1" dirty="0" err="1">
                <a:solidFill>
                  <a:schemeClr val="bg1"/>
                </a:solidFill>
              </a:rPr>
              <a:t>công</a:t>
            </a:r>
            <a:r>
              <a:rPr lang="en-US" sz="4800" b="1" dirty="0">
                <a:solidFill>
                  <a:schemeClr val="bg1"/>
                </a:solidFill>
              </a:rPr>
              <a:t> </a:t>
            </a:r>
            <a:r>
              <a:rPr lang="en-US" sz="4800" b="1" dirty="0" err="1">
                <a:solidFill>
                  <a:schemeClr val="bg1"/>
                </a:solidFill>
              </a:rPr>
              <a:t>thức</a:t>
            </a:r>
            <a:r>
              <a:rPr lang="en-US" sz="4800" b="1" dirty="0">
                <a:solidFill>
                  <a:schemeClr val="bg1"/>
                </a:solidFill>
              </a:rPr>
              <a:t> </a:t>
            </a:r>
            <a:r>
              <a:rPr lang="en-US" sz="4800" b="1" dirty="0" err="1">
                <a:solidFill>
                  <a:schemeClr val="bg1"/>
                </a:solidFill>
              </a:rPr>
              <a:t>hóa</a:t>
            </a:r>
            <a:r>
              <a:rPr lang="en-US" sz="4800" b="1" dirty="0">
                <a:solidFill>
                  <a:schemeClr val="bg1"/>
                </a:solidFill>
              </a:rPr>
              <a:t> </a:t>
            </a:r>
            <a:r>
              <a:rPr lang="en-US" sz="4800" b="1" dirty="0" err="1">
                <a:solidFill>
                  <a:schemeClr val="bg1"/>
                </a:solidFill>
              </a:rPr>
              <a:t>học</a:t>
            </a:r>
            <a:endParaRPr lang="en-US" sz="4800" b="1" dirty="0">
              <a:solidFill>
                <a:schemeClr val="bg1"/>
              </a:solidFill>
            </a:endParaRPr>
          </a:p>
        </p:txBody>
      </p:sp>
      <p:sp>
        <p:nvSpPr>
          <p:cNvPr id="187412" name="Text Box 20"/>
          <p:cNvSpPr txBox="1">
            <a:spLocks noChangeArrowheads="1"/>
          </p:cNvSpPr>
          <p:nvPr/>
        </p:nvSpPr>
        <p:spPr bwMode="auto">
          <a:xfrm>
            <a:off x="304800" y="3062288"/>
            <a:ext cx="5486400" cy="18114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63284" tIns="81642" rIns="163284" bIns="81642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0700" b="1">
                <a:solidFill>
                  <a:srgbClr val="EE0000"/>
                </a:solidFill>
              </a:rPr>
              <a:t>A</a:t>
            </a:r>
            <a:r>
              <a:rPr lang="en-US" sz="10700" baseline="-25000"/>
              <a:t>x</a:t>
            </a:r>
            <a:r>
              <a:rPr lang="en-US" sz="10700" b="1">
                <a:solidFill>
                  <a:srgbClr val="0066FF"/>
                </a:solidFill>
              </a:rPr>
              <a:t>B</a:t>
            </a:r>
            <a:r>
              <a:rPr lang="en-US" sz="10700" baseline="-25000"/>
              <a:t>y</a:t>
            </a:r>
            <a:r>
              <a:rPr lang="en-US" sz="10700" b="1">
                <a:solidFill>
                  <a:srgbClr val="9900CC"/>
                </a:solidFill>
              </a:rPr>
              <a:t>C</a:t>
            </a:r>
            <a:r>
              <a:rPr lang="en-US" sz="10700" baseline="-25000"/>
              <a:t>z</a:t>
            </a:r>
            <a:endParaRPr lang="en-US" sz="10700"/>
          </a:p>
        </p:txBody>
      </p:sp>
      <p:sp>
        <p:nvSpPr>
          <p:cNvPr id="187413" name="Text Box 21"/>
          <p:cNvSpPr txBox="1">
            <a:spLocks noChangeArrowheads="1"/>
          </p:cNvSpPr>
          <p:nvPr/>
        </p:nvSpPr>
        <p:spPr bwMode="auto">
          <a:xfrm>
            <a:off x="914400" y="6021694"/>
            <a:ext cx="3505200" cy="841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63284" tIns="81642" rIns="163284" bIns="81642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400" b="1" dirty="0" err="1"/>
              <a:t>Ví</a:t>
            </a:r>
            <a:r>
              <a:rPr lang="en-US" sz="4400" b="1" dirty="0"/>
              <a:t> </a:t>
            </a:r>
            <a:r>
              <a:rPr lang="en-US" sz="4400" b="1" dirty="0" err="1"/>
              <a:t>dụ</a:t>
            </a:r>
            <a:endParaRPr lang="en-US" sz="4400" b="1" dirty="0"/>
          </a:p>
        </p:txBody>
      </p:sp>
      <p:sp>
        <p:nvSpPr>
          <p:cNvPr id="187415" name="Text Box 23"/>
          <p:cNvSpPr txBox="1">
            <a:spLocks noChangeArrowheads="1"/>
          </p:cNvSpPr>
          <p:nvPr/>
        </p:nvSpPr>
        <p:spPr bwMode="auto">
          <a:xfrm>
            <a:off x="2126673" y="7259148"/>
            <a:ext cx="3657600" cy="12574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63284" tIns="81642" rIns="163284" bIns="81642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7100" b="1" dirty="0">
                <a:solidFill>
                  <a:srgbClr val="D60000"/>
                </a:solidFill>
              </a:rPr>
              <a:t>Cu</a:t>
            </a:r>
            <a:r>
              <a:rPr lang="en-US" sz="7100" b="1" dirty="0">
                <a:solidFill>
                  <a:srgbClr val="0066FF"/>
                </a:solidFill>
              </a:rPr>
              <a:t>S</a:t>
            </a:r>
            <a:r>
              <a:rPr lang="en-US" sz="7100" b="1" dirty="0">
                <a:solidFill>
                  <a:srgbClr val="9900CC"/>
                </a:solidFill>
              </a:rPr>
              <a:t>O</a:t>
            </a:r>
            <a:r>
              <a:rPr lang="en-US" sz="7100" baseline="-25000" dirty="0"/>
              <a:t>4</a:t>
            </a:r>
            <a:endParaRPr lang="en-US" sz="7100" dirty="0"/>
          </a:p>
        </p:txBody>
      </p:sp>
    </p:spTree>
    <p:extLst>
      <p:ext uri="{BB962C8B-B14F-4D97-AF65-F5344CB8AC3E}">
        <p14:creationId xmlns:p14="http://schemas.microsoft.com/office/powerpoint/2010/main" val="59092515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87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87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1874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500"/>
                                        <p:tgtEl>
                                          <p:spTgt spid="1874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500"/>
                                        <p:tgtEl>
                                          <p:spTgt spid="1874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500"/>
                                        <p:tgtEl>
                                          <p:spTgt spid="1874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3" dur="500"/>
                                        <p:tgtEl>
                                          <p:spTgt spid="1874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6" dur="500"/>
                                        <p:tgtEl>
                                          <p:spTgt spid="1874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1" dur="500"/>
                                        <p:tgtEl>
                                          <p:spTgt spid="187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6" dur="500"/>
                                        <p:tgtEl>
                                          <p:spTgt spid="1874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4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1" dur="500"/>
                                        <p:tgtEl>
                                          <p:spTgt spid="1874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40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6" dur="500"/>
                                        <p:tgtEl>
                                          <p:spTgt spid="18740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40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1" dur="500"/>
                                        <p:tgtEl>
                                          <p:spTgt spid="18740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7402" grpId="0" animBg="1"/>
      <p:bldP spid="187403" grpId="0" animBg="1"/>
      <p:bldP spid="187404" grpId="0" animBg="1"/>
      <p:bldP spid="187405" grpId="0"/>
      <p:bldP spid="187406" grpId="0"/>
      <p:bldP spid="187407" grpId="0"/>
      <p:bldP spid="187411" grpId="0" animBg="1"/>
      <p:bldP spid="187412" grpId="0"/>
      <p:bldP spid="187413" grpId="0"/>
      <p:bldP spid="18741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www.themegallery.com</a:t>
            </a:r>
          </a:p>
        </p:txBody>
      </p:sp>
      <p:sp>
        <p:nvSpPr>
          <p:cNvPr id="189443" name="Text Box 3"/>
          <p:cNvSpPr txBox="1">
            <a:spLocks noChangeArrowheads="1"/>
          </p:cNvSpPr>
          <p:nvPr/>
        </p:nvSpPr>
        <p:spPr bwMode="auto">
          <a:xfrm>
            <a:off x="173182" y="342900"/>
            <a:ext cx="3505200" cy="1149764"/>
          </a:xfrm>
          <a:prstGeom prst="rect">
            <a:avLst/>
          </a:prstGeom>
          <a:solidFill>
            <a:srgbClr val="80008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63284" tIns="81642" rIns="163284" bIns="81642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6400" b="1" dirty="0" err="1">
                <a:solidFill>
                  <a:schemeClr val="bg1"/>
                </a:solidFill>
              </a:rPr>
              <a:t>Lưu</a:t>
            </a:r>
            <a:r>
              <a:rPr lang="en-US" sz="6400" b="1" dirty="0">
                <a:solidFill>
                  <a:schemeClr val="bg1"/>
                </a:solidFill>
              </a:rPr>
              <a:t> ý</a:t>
            </a:r>
          </a:p>
        </p:txBody>
      </p:sp>
      <p:sp>
        <p:nvSpPr>
          <p:cNvPr id="189444" name="Text Box 4"/>
          <p:cNvSpPr txBox="1">
            <a:spLocks noChangeArrowheads="1"/>
          </p:cNvSpPr>
          <p:nvPr/>
        </p:nvSpPr>
        <p:spPr bwMode="auto">
          <a:xfrm>
            <a:off x="1066800" y="1624013"/>
            <a:ext cx="2895600" cy="4418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63284" tIns="81642" rIns="163284" bIns="81642"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189445" name="Text Box 5"/>
          <p:cNvSpPr txBox="1">
            <a:spLocks noChangeArrowheads="1"/>
          </p:cNvSpPr>
          <p:nvPr/>
        </p:nvSpPr>
        <p:spPr bwMode="auto">
          <a:xfrm>
            <a:off x="762000" y="1507332"/>
            <a:ext cx="2895600" cy="841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63284" tIns="81642" rIns="163284" bIns="81642">
            <a:spAutoFit/>
          </a:bodyPr>
          <a:lstStyle/>
          <a:p>
            <a:pPr>
              <a:spcBef>
                <a:spcPct val="50000"/>
              </a:spcBef>
              <a:buFont typeface="Wingdings" pitchFamily="2" charset="2"/>
              <a:buChar char="v"/>
            </a:pPr>
            <a:r>
              <a:rPr lang="en-US" sz="4400" b="1" dirty="0"/>
              <a:t> </a:t>
            </a:r>
            <a:r>
              <a:rPr lang="en-US" sz="4400" b="1" dirty="0" err="1"/>
              <a:t>Viết</a:t>
            </a:r>
            <a:r>
              <a:rPr lang="en-US" sz="4400" b="1" dirty="0"/>
              <a:t>:</a:t>
            </a:r>
          </a:p>
        </p:txBody>
      </p:sp>
      <p:sp>
        <p:nvSpPr>
          <p:cNvPr id="189446" name="Text Box 6"/>
          <p:cNvSpPr txBox="1">
            <a:spLocks noChangeArrowheads="1"/>
          </p:cNvSpPr>
          <p:nvPr/>
        </p:nvSpPr>
        <p:spPr bwMode="auto">
          <a:xfrm>
            <a:off x="4114800" y="1257301"/>
            <a:ext cx="1676400" cy="12574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63284" tIns="81642" rIns="163284" bIns="81642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7100" b="1"/>
              <a:t>H</a:t>
            </a:r>
            <a:r>
              <a:rPr lang="en-US" sz="7100" b="1" baseline="-25000"/>
              <a:t>2</a:t>
            </a:r>
          </a:p>
        </p:txBody>
      </p:sp>
      <p:sp>
        <p:nvSpPr>
          <p:cNvPr id="189447" name="Text Box 7"/>
          <p:cNvSpPr txBox="1">
            <a:spLocks noChangeArrowheads="1"/>
          </p:cNvSpPr>
          <p:nvPr/>
        </p:nvSpPr>
        <p:spPr bwMode="auto">
          <a:xfrm>
            <a:off x="7315200" y="1257301"/>
            <a:ext cx="6400800" cy="12574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63284" tIns="81642" rIns="163284" bIns="81642">
            <a:spAutoFit/>
          </a:bodyPr>
          <a:lstStyle/>
          <a:p>
            <a:pPr>
              <a:spcBef>
                <a:spcPct val="50000"/>
              </a:spcBef>
            </a:pPr>
            <a:r>
              <a:rPr lang="vi-VN" sz="7100" b="1" dirty="0" smtClean="0"/>
              <a:t>     </a:t>
            </a:r>
            <a:r>
              <a:rPr lang="en-US" sz="7100" b="1" dirty="0" smtClean="0"/>
              <a:t>2 </a:t>
            </a:r>
            <a:r>
              <a:rPr lang="en-US" sz="7100" b="1" dirty="0"/>
              <a:t>H</a:t>
            </a:r>
          </a:p>
        </p:txBody>
      </p:sp>
      <p:sp>
        <p:nvSpPr>
          <p:cNvPr id="189448" name="Text Box 8"/>
          <p:cNvSpPr txBox="1">
            <a:spLocks noChangeArrowheads="1"/>
          </p:cNvSpPr>
          <p:nvPr/>
        </p:nvSpPr>
        <p:spPr bwMode="auto">
          <a:xfrm>
            <a:off x="3035300" y="2514786"/>
            <a:ext cx="6553200" cy="780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63284" tIns="81642" rIns="163284" bIns="81642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tử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hiđro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9449" name="Text Box 9"/>
          <p:cNvSpPr txBox="1">
            <a:spLocks noChangeArrowheads="1"/>
          </p:cNvSpPr>
          <p:nvPr/>
        </p:nvSpPr>
        <p:spPr bwMode="auto">
          <a:xfrm>
            <a:off x="7666198" y="2514786"/>
            <a:ext cx="6553200" cy="780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63284" tIns="81642" rIns="163284" bIns="81642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tử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hiđro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9450" name="Text Box 10"/>
          <p:cNvSpPr txBox="1">
            <a:spLocks noChangeArrowheads="1"/>
          </p:cNvSpPr>
          <p:nvPr/>
        </p:nvSpPr>
        <p:spPr bwMode="auto">
          <a:xfrm>
            <a:off x="762000" y="3359945"/>
            <a:ext cx="17373600" cy="15190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63284" tIns="81642" rIns="163284" bIns="81642"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400" b="1" dirty="0" smtClean="0">
                <a:latin typeface="Times New Roman" pitchFamily="18" charset="0"/>
                <a:cs typeface="Times New Roman" pitchFamily="18" charset="0"/>
              </a:rPr>
              <a:t>                     </a:t>
            </a:r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sz="4400" b="1" baseline="-25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O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>
              <a:buFont typeface="Wingdings" pitchFamily="2" charset="2"/>
              <a:buNone/>
            </a:pP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tử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:  2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tử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hiđro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vi-VN" sz="4400" dirty="0" smtClean="0">
                <a:latin typeface="Times New Roman" pitchFamily="18" charset="0"/>
                <a:cs typeface="Times New Roman" pitchFamily="18" charset="0"/>
              </a:rPr>
              <a:t> nguyên tử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oxi</a:t>
            </a:r>
            <a:endParaRPr lang="en-US" sz="4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9451" name="Text Box 11"/>
          <p:cNvSpPr txBox="1">
            <a:spLocks noChangeArrowheads="1"/>
          </p:cNvSpPr>
          <p:nvPr/>
        </p:nvSpPr>
        <p:spPr bwMode="auto">
          <a:xfrm>
            <a:off x="914400" y="5486401"/>
            <a:ext cx="8991600" cy="8265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63284" tIns="81642" rIns="163284" bIns="81642">
            <a:spAutoFit/>
          </a:bodyPr>
          <a:lstStyle/>
          <a:p>
            <a:pPr>
              <a:spcBef>
                <a:spcPct val="50000"/>
              </a:spcBef>
              <a:buFont typeface="Wingdings" pitchFamily="2" charset="2"/>
              <a:buChar char="v"/>
            </a:pP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300" b="1" dirty="0" err="1">
                <a:latin typeface="Times New Roman" pitchFamily="18" charset="0"/>
                <a:cs typeface="Times New Roman" pitchFamily="18" charset="0"/>
              </a:rPr>
              <a:t>Muốn</a:t>
            </a:r>
            <a:r>
              <a:rPr lang="en-US" sz="43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300" b="1" dirty="0" err="1"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43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300" b="1" dirty="0" err="1"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43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300" b="1" dirty="0" err="1"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43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300" b="1" dirty="0" err="1">
                <a:latin typeface="Times New Roman" pitchFamily="18" charset="0"/>
                <a:cs typeface="Times New Roman" pitchFamily="18" charset="0"/>
              </a:rPr>
              <a:t>tử</a:t>
            </a:r>
            <a:r>
              <a:rPr lang="en-US" sz="4300" dirty="0"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189452" name="Text Box 12"/>
          <p:cNvSpPr txBox="1">
            <a:spLocks noChangeArrowheads="1"/>
          </p:cNvSpPr>
          <p:nvPr/>
        </p:nvSpPr>
        <p:spPr bwMode="auto">
          <a:xfrm>
            <a:off x="9144001" y="5372101"/>
            <a:ext cx="2960285" cy="12574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63284" tIns="81642" rIns="163284" bIns="81642">
            <a:spAutoFit/>
          </a:bodyPr>
          <a:lstStyle/>
          <a:p>
            <a:r>
              <a:rPr lang="en-US" sz="7100" b="1">
                <a:solidFill>
                  <a:srgbClr val="0033CC"/>
                </a:solidFill>
                <a:latin typeface=".VnTimeH" pitchFamily="34" charset="0"/>
              </a:rPr>
              <a:t> 2 </a:t>
            </a:r>
            <a:r>
              <a:rPr lang="en-US" sz="7100" b="1">
                <a:latin typeface=".VnTimeH" pitchFamily="34" charset="0"/>
              </a:rPr>
              <a:t>H</a:t>
            </a:r>
            <a:r>
              <a:rPr lang="en-US" sz="7100" b="1" baseline="-25000">
                <a:latin typeface=".VnTimeH" pitchFamily="34" charset="0"/>
              </a:rPr>
              <a:t>2</a:t>
            </a:r>
            <a:r>
              <a:rPr lang="en-US" sz="7100" b="1">
                <a:latin typeface=".VnTimeH" pitchFamily="34" charset="0"/>
              </a:rPr>
              <a:t>O</a:t>
            </a:r>
          </a:p>
        </p:txBody>
      </p:sp>
      <p:sp>
        <p:nvSpPr>
          <p:cNvPr id="189453" name="Text Box 13"/>
          <p:cNvSpPr txBox="1">
            <a:spLocks noChangeArrowheads="1"/>
          </p:cNvSpPr>
          <p:nvPr/>
        </p:nvSpPr>
        <p:spPr bwMode="auto">
          <a:xfrm>
            <a:off x="9144001" y="6629401"/>
            <a:ext cx="2960285" cy="12574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63284" tIns="81642" rIns="163284" bIns="81642">
            <a:spAutoFit/>
          </a:bodyPr>
          <a:lstStyle/>
          <a:p>
            <a:r>
              <a:rPr lang="en-US" sz="7100" b="1">
                <a:solidFill>
                  <a:srgbClr val="0033CC"/>
                </a:solidFill>
                <a:latin typeface=".VnTimeH" pitchFamily="34" charset="0"/>
              </a:rPr>
              <a:t> 5 </a:t>
            </a:r>
            <a:r>
              <a:rPr lang="en-US" sz="7100" b="1">
                <a:latin typeface=".VnTimeH" pitchFamily="34" charset="0"/>
              </a:rPr>
              <a:t>H</a:t>
            </a:r>
            <a:r>
              <a:rPr lang="en-US" sz="7100" b="1" baseline="-25000">
                <a:latin typeface=".VnTimeH" pitchFamily="34" charset="0"/>
              </a:rPr>
              <a:t>2</a:t>
            </a:r>
            <a:r>
              <a:rPr lang="en-US" sz="7100" b="1">
                <a:latin typeface=".VnTimeH" pitchFamily="34" charset="0"/>
              </a:rPr>
              <a:t>O</a:t>
            </a:r>
          </a:p>
        </p:txBody>
      </p:sp>
      <p:sp>
        <p:nvSpPr>
          <p:cNvPr id="189454" name="Text Box 14"/>
          <p:cNvSpPr txBox="1">
            <a:spLocks noChangeArrowheads="1"/>
          </p:cNvSpPr>
          <p:nvPr/>
        </p:nvSpPr>
        <p:spPr bwMode="auto">
          <a:xfrm>
            <a:off x="12192000" y="5594123"/>
            <a:ext cx="6096000" cy="7188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63284" tIns="81642" rIns="163284" bIns="81642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: 2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tử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nước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9455" name="Text Box 15"/>
          <p:cNvSpPr txBox="1">
            <a:spLocks noChangeArrowheads="1"/>
          </p:cNvSpPr>
          <p:nvPr/>
        </p:nvSpPr>
        <p:spPr bwMode="auto">
          <a:xfrm>
            <a:off x="12427527" y="6929482"/>
            <a:ext cx="6096000" cy="7188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63284" tIns="81642" rIns="163284" bIns="81642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: 5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tử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nước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9456" name="Line 16"/>
          <p:cNvSpPr>
            <a:spLocks noChangeShapeType="1"/>
          </p:cNvSpPr>
          <p:nvPr/>
        </p:nvSpPr>
        <p:spPr bwMode="auto">
          <a:xfrm flipH="1">
            <a:off x="8077200" y="7543800"/>
            <a:ext cx="1511300" cy="80010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63284" tIns="81642" rIns="163284" bIns="81642"/>
          <a:lstStyle/>
          <a:p>
            <a:endParaRPr lang="en-US"/>
          </a:p>
        </p:txBody>
      </p:sp>
      <p:sp>
        <p:nvSpPr>
          <p:cNvPr id="189457" name="Line 17"/>
          <p:cNvSpPr>
            <a:spLocks noChangeShapeType="1"/>
          </p:cNvSpPr>
          <p:nvPr/>
        </p:nvSpPr>
        <p:spPr bwMode="auto">
          <a:xfrm>
            <a:off x="11582400" y="7658100"/>
            <a:ext cx="1412876" cy="771525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63284" tIns="81642" rIns="163284" bIns="81642"/>
          <a:lstStyle/>
          <a:p>
            <a:endParaRPr lang="en-US"/>
          </a:p>
        </p:txBody>
      </p:sp>
      <p:sp>
        <p:nvSpPr>
          <p:cNvPr id="189458" name="Text Box 18"/>
          <p:cNvSpPr txBox="1">
            <a:spLocks noChangeArrowheads="1"/>
          </p:cNvSpPr>
          <p:nvPr/>
        </p:nvSpPr>
        <p:spPr bwMode="auto">
          <a:xfrm>
            <a:off x="6370798" y="8429626"/>
            <a:ext cx="2590800" cy="995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63284" tIns="81642" rIns="163284" bIns="81642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5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Hệ</a:t>
            </a:r>
            <a:r>
              <a:rPr lang="en-US" sz="5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endParaRPr lang="en-US" sz="5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9459" name="Text Box 19"/>
          <p:cNvSpPr txBox="1">
            <a:spLocks noChangeArrowheads="1"/>
          </p:cNvSpPr>
          <p:nvPr/>
        </p:nvSpPr>
        <p:spPr bwMode="auto">
          <a:xfrm>
            <a:off x="12420600" y="8521959"/>
            <a:ext cx="2590800" cy="9035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63284" tIns="81642" rIns="163284" bIns="81642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800" b="1" dirty="0" err="1"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4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atin typeface="Times New Roman" pitchFamily="18" charset="0"/>
                <a:cs typeface="Times New Roman" pitchFamily="18" charset="0"/>
              </a:rPr>
              <a:t>số</a:t>
            </a:r>
            <a:endParaRPr lang="en-US" sz="4800" b="1" dirty="0"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" name="TextBox 1"/>
              <p:cNvSpPr txBox="1"/>
              <p:nvPr/>
            </p:nvSpPr>
            <p:spPr>
              <a:xfrm>
                <a:off x="6436902" y="1551278"/>
                <a:ext cx="934871" cy="101566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6000" b="1" i="1" smtClean="0">
                          <a:latin typeface="Cambria Math"/>
                          <a:ea typeface="Cambria Math"/>
                        </a:rPr>
                        <m:t>≠</m:t>
                      </m:r>
                    </m:oMath>
                  </m:oMathPara>
                </a14:m>
                <a:endParaRPr lang="en-US" sz="6000" b="1" dirty="0"/>
              </a:p>
            </p:txBody>
          </p:sp>
        </mc:Choice>
        <mc:Fallback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36902" y="1551278"/>
                <a:ext cx="934871" cy="1015663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91433480"/>
      </p:ext>
    </p:extLst>
  </p:cSld>
  <p:clrMapOvr>
    <a:masterClrMapping/>
  </p:clrMapOvr>
  <p:transition spd="med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894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894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1894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1894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1894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1894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4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1894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4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500"/>
                                        <p:tgtEl>
                                          <p:spTgt spid="1894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7" dur="500"/>
                                        <p:tgtEl>
                                          <p:spTgt spid="1894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4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2" dur="500"/>
                                        <p:tgtEl>
                                          <p:spTgt spid="1894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7" dur="500"/>
                                        <p:tgtEl>
                                          <p:spTgt spid="1894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2" dur="500"/>
                                        <p:tgtEl>
                                          <p:spTgt spid="1894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7" dur="500"/>
                                        <p:tgtEl>
                                          <p:spTgt spid="1894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 nodeType="clickPar">
                      <p:stCondLst>
                        <p:cond delay="indefinite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2" dur="500"/>
                                        <p:tgtEl>
                                          <p:spTgt spid="1894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4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4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6" dur="500"/>
                                        <p:tgtEl>
                                          <p:spTgt spid="1894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 nodeType="clickPar">
                      <p:stCondLst>
                        <p:cond delay="indefinite"/>
                      </p:stCondLst>
                      <p:childTnLst>
                        <p:par>
                          <p:cTn id="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9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81" dur="500"/>
                                        <p:tgtEl>
                                          <p:spTgt spid="1894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3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4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5" dur="500"/>
                                        <p:tgtEl>
                                          <p:spTgt spid="1894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9443" grpId="0" animBg="1"/>
      <p:bldP spid="189445" grpId="0"/>
      <p:bldP spid="189446" grpId="0"/>
      <p:bldP spid="189447" grpId="0"/>
      <p:bldP spid="189448" grpId="0"/>
      <p:bldP spid="189449" grpId="0"/>
      <p:bldP spid="189451" grpId="0"/>
      <p:bldP spid="189453" grpId="0"/>
      <p:bldP spid="189454" grpId="0"/>
      <p:bldP spid="189455" grpId="0"/>
      <p:bldP spid="189456" grpId="0" animBg="1"/>
      <p:bldP spid="18945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4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5443750" y="2199775"/>
            <a:ext cx="3929873" cy="588745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9373623" y="2199775"/>
            <a:ext cx="3924967" cy="5887450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84505" y="668613"/>
            <a:ext cx="18118989" cy="10630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381"/>
              </a:lnSpc>
            </a:pPr>
            <a:r>
              <a:rPr lang="en-US" sz="9226">
                <a:solidFill>
                  <a:srgbClr val="FF9F10"/>
                </a:solidFill>
                <a:latin typeface="DejaVu Serif Bold"/>
              </a:rPr>
              <a:t>NHÌN HÌNH ĐOÁN CHẤT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7834074" y="8363585"/>
            <a:ext cx="2619851" cy="9023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80"/>
              </a:lnSpc>
            </a:pPr>
            <a:r>
              <a:rPr lang="en-US" sz="5200" dirty="0" err="1">
                <a:solidFill>
                  <a:srgbClr val="202F5A"/>
                </a:solidFill>
                <a:latin typeface="DejaVu Serif Bold Italics"/>
              </a:rPr>
              <a:t>Khí</a:t>
            </a:r>
            <a:r>
              <a:rPr lang="en-US" sz="5200" dirty="0">
                <a:solidFill>
                  <a:srgbClr val="202F5A"/>
                </a:solidFill>
                <a:latin typeface="DejaVu Serif Bold Italics"/>
              </a:rPr>
              <a:t> </a:t>
            </a:r>
            <a:r>
              <a:rPr lang="en-US" sz="5200" dirty="0" err="1">
                <a:solidFill>
                  <a:srgbClr val="202F5A"/>
                </a:solidFill>
                <a:latin typeface="DejaVu Serif Bold Italics"/>
              </a:rPr>
              <a:t>oxi</a:t>
            </a:r>
            <a:endParaRPr lang="en-US" sz="5200" dirty="0">
              <a:solidFill>
                <a:srgbClr val="202F5A"/>
              </a:solidFill>
              <a:latin typeface="DejaVu Serif Bold Itali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www.themegallery.com</a:t>
            </a:r>
          </a:p>
        </p:txBody>
      </p:sp>
      <p:sp>
        <p:nvSpPr>
          <p:cNvPr id="197636" name="AutoShape 4"/>
          <p:cNvSpPr>
            <a:spLocks noChangeArrowheads="1"/>
          </p:cNvSpPr>
          <p:nvPr/>
        </p:nvSpPr>
        <p:spPr bwMode="auto">
          <a:xfrm>
            <a:off x="0" y="342900"/>
            <a:ext cx="17678400" cy="2514600"/>
          </a:xfrm>
          <a:prstGeom prst="cloudCallout">
            <a:avLst>
              <a:gd name="adj1" fmla="val -29074"/>
              <a:gd name="adj2" fmla="val 55417"/>
            </a:avLst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63284" tIns="81642" rIns="163284" bIns="81642"/>
          <a:lstStyle/>
          <a:p>
            <a:pPr algn="ctr">
              <a:spcBef>
                <a:spcPct val="50000"/>
              </a:spcBef>
            </a:pP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hóa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diễn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đạt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? </a:t>
            </a:r>
          </a:p>
          <a:p>
            <a:pPr algn="ctr"/>
            <a:endParaRPr lang="en-US" sz="4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7638" name="Text Box 6"/>
          <p:cNvSpPr txBox="1">
            <a:spLocks noChangeArrowheads="1"/>
          </p:cNvSpPr>
          <p:nvPr/>
        </p:nvSpPr>
        <p:spPr bwMode="auto">
          <a:xfrm>
            <a:off x="457200" y="3771901"/>
            <a:ext cx="17830800" cy="26270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63284" tIns="81642" rIns="163284" bIns="81642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  <a:buFontTx/>
              <a:buAutoNum type="alphaLcPeriod"/>
            </a:pP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Ba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tử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Nitơ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gồm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2 N)</a:t>
            </a:r>
          </a:p>
          <a:p>
            <a:pPr>
              <a:spcBef>
                <a:spcPct val="50000"/>
              </a:spcBef>
              <a:buFontTx/>
              <a:buAutoNum type="alphaLcPeriod"/>
            </a:pP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Sáu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tử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Canxi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cacbonat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gồm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Ca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, 1 C, 3 O)</a:t>
            </a:r>
          </a:p>
          <a:p>
            <a:pPr>
              <a:spcBef>
                <a:spcPct val="50000"/>
              </a:spcBef>
              <a:buFontTx/>
              <a:buAutoNum type="alphaLcPeriod"/>
            </a:pP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Chín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tử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nhôm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oxit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gồm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2 Al, 3 O)</a:t>
            </a:r>
          </a:p>
        </p:txBody>
      </p:sp>
    </p:spTree>
    <p:extLst>
      <p:ext uri="{BB962C8B-B14F-4D97-AF65-F5344CB8AC3E}">
        <p14:creationId xmlns:p14="http://schemas.microsoft.com/office/powerpoint/2010/main" val="3034779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976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976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7636" grpId="0" animBg="1"/>
      <p:bldP spid="19763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www.themegallery.com</a:t>
            </a:r>
          </a:p>
        </p:txBody>
      </p:sp>
      <p:sp>
        <p:nvSpPr>
          <p:cNvPr id="19046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14301"/>
            <a:ext cx="3352800" cy="1073945"/>
          </a:xfrm>
          <a:solidFill>
            <a:srgbClr val="800080"/>
          </a:solidFill>
        </p:spPr>
        <p:txBody>
          <a:bodyPr/>
          <a:lstStyle/>
          <a:p>
            <a:pPr algn="l"/>
            <a:r>
              <a:rPr lang="en-US" sz="5000">
                <a:solidFill>
                  <a:schemeClr val="bg1"/>
                </a:solidFill>
              </a:rPr>
              <a:t>Củng cố</a:t>
            </a:r>
          </a:p>
        </p:txBody>
      </p:sp>
      <p:graphicFrame>
        <p:nvGraphicFramePr>
          <p:cNvPr id="190517" name="Group 53"/>
          <p:cNvGraphicFramePr>
            <a:graphicFrameLocks noGrp="1"/>
          </p:cNvGraphicFramePr>
          <p:nvPr>
            <p:ph idx="1"/>
          </p:nvPr>
        </p:nvGraphicFramePr>
        <p:xfrm>
          <a:off x="609600" y="3145632"/>
          <a:ext cx="16459200" cy="5545458"/>
        </p:xfrm>
        <a:graphic>
          <a:graphicData uri="http://schemas.openxmlformats.org/drawingml/2006/table">
            <a:tbl>
              <a:tblPr/>
              <a:tblGrid>
                <a:gridCol w="4079876"/>
                <a:gridCol w="6892924"/>
                <a:gridCol w="5486400"/>
              </a:tblGrid>
              <a:tr h="1783080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3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</a:rPr>
                        <a:t>Công thức </a:t>
                      </a:r>
                    </a:p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3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</a:rPr>
                        <a:t>hóa học</a:t>
                      </a:r>
                      <a:endParaRPr kumimoji="0" lang="en-US" sz="3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charset="0"/>
                      </a:endParaRPr>
                    </a:p>
                  </a:txBody>
                  <a:tcPr marL="182880" marR="182880" marT="68580" marB="68580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3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</a:rPr>
                        <a:t>Số nguyên tử của mỗi nguyên tố trong một phân tử</a:t>
                      </a:r>
                      <a:endParaRPr kumimoji="0" lang="en-US" sz="3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charset="0"/>
                      </a:endParaRPr>
                    </a:p>
                  </a:txBody>
                  <a:tcPr marL="182880" marR="182880" marT="68580" marB="68580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3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3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</a:rPr>
                        <a:t>Phân tử khối </a:t>
                      </a:r>
                    </a:p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3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charset="0"/>
                      </a:endParaRPr>
                    </a:p>
                  </a:txBody>
                  <a:tcPr marL="182880" marR="182880" marT="68580" marB="68580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254920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4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SO</a:t>
                      </a:r>
                      <a:r>
                        <a:rPr kumimoji="0" lang="en-US" sz="4800" b="1" i="0" u="none" strike="noStrike" cap="none" normalizeH="0" baseline="-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</a:t>
                      </a:r>
                      <a:endParaRPr kumimoji="0" lang="en-US" sz="4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82880" marR="182880" marT="68580" marB="68580"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3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82880" marR="182880" marT="68580" marB="68580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3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82880" marR="182880" marT="68580" marB="68580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252538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3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Arial" charset="0"/>
                      </a:endParaRPr>
                    </a:p>
                  </a:txBody>
                  <a:tcPr marL="182880" marR="182880" marT="68580" marB="68580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4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1Ag,1N,3O</a:t>
                      </a:r>
                    </a:p>
                  </a:txBody>
                  <a:tcPr marL="182880" marR="182880" marT="68580" marB="68580"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3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82880" marR="182880" marT="68580" marB="68580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25492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3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82880" marR="182880" marT="68580" marB="68580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4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2Na,1S,4O</a:t>
                      </a:r>
                      <a:endParaRPr kumimoji="0" lang="en-US" sz="4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82880" marR="182880" marT="68580" marB="68580"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3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82880" marR="182880" marT="68580" marB="68580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90489" name="Text Box 25"/>
          <p:cNvSpPr txBox="1">
            <a:spLocks noChangeArrowheads="1"/>
          </p:cNvSpPr>
          <p:nvPr/>
        </p:nvSpPr>
        <p:spPr bwMode="auto">
          <a:xfrm>
            <a:off x="7315200" y="5088733"/>
            <a:ext cx="2743200" cy="10420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63284" tIns="81642" rIns="163284" bIns="81642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57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1S, 3O</a:t>
            </a:r>
          </a:p>
        </p:txBody>
      </p:sp>
      <p:sp>
        <p:nvSpPr>
          <p:cNvPr id="190490" name="Text Box 26"/>
          <p:cNvSpPr txBox="1">
            <a:spLocks noChangeArrowheads="1"/>
          </p:cNvSpPr>
          <p:nvPr/>
        </p:nvSpPr>
        <p:spPr bwMode="auto">
          <a:xfrm>
            <a:off x="1219200" y="7603333"/>
            <a:ext cx="3505200" cy="10420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63284" tIns="81642" rIns="163284" bIns="81642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57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Na</a:t>
            </a:r>
            <a:r>
              <a:rPr lang="en-US" sz="5700" b="1" baseline="-2500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57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SO</a:t>
            </a:r>
            <a:r>
              <a:rPr lang="en-US" sz="5700" b="1" baseline="-2500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endParaRPr lang="en-US" sz="5700" b="1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0491" name="Text Box 27"/>
          <p:cNvSpPr txBox="1">
            <a:spLocks noChangeArrowheads="1"/>
          </p:cNvSpPr>
          <p:nvPr/>
        </p:nvSpPr>
        <p:spPr bwMode="auto">
          <a:xfrm>
            <a:off x="13690600" y="6231732"/>
            <a:ext cx="2159000" cy="10420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63284" tIns="81642" rIns="163284" bIns="81642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57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170</a:t>
            </a:r>
          </a:p>
        </p:txBody>
      </p:sp>
      <p:sp>
        <p:nvSpPr>
          <p:cNvPr id="190492" name="Text Box 28"/>
          <p:cNvSpPr txBox="1">
            <a:spLocks noChangeArrowheads="1"/>
          </p:cNvSpPr>
          <p:nvPr/>
        </p:nvSpPr>
        <p:spPr bwMode="auto">
          <a:xfrm>
            <a:off x="13919200" y="5088733"/>
            <a:ext cx="1524000" cy="10420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63284" tIns="81642" rIns="163284" bIns="81642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57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80</a:t>
            </a:r>
          </a:p>
        </p:txBody>
      </p:sp>
      <p:sp>
        <p:nvSpPr>
          <p:cNvPr id="190493" name="Text Box 29"/>
          <p:cNvSpPr txBox="1">
            <a:spLocks noChangeArrowheads="1"/>
          </p:cNvSpPr>
          <p:nvPr/>
        </p:nvSpPr>
        <p:spPr bwMode="auto">
          <a:xfrm>
            <a:off x="13716000" y="7717633"/>
            <a:ext cx="2286000" cy="10420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63284" tIns="81642" rIns="163284" bIns="81642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57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142</a:t>
            </a:r>
          </a:p>
        </p:txBody>
      </p:sp>
      <p:sp>
        <p:nvSpPr>
          <p:cNvPr id="190494" name="Text Box 30"/>
          <p:cNvSpPr txBox="1">
            <a:spLocks noChangeArrowheads="1"/>
          </p:cNvSpPr>
          <p:nvPr/>
        </p:nvSpPr>
        <p:spPr bwMode="auto">
          <a:xfrm>
            <a:off x="1371600" y="6276975"/>
            <a:ext cx="2562741" cy="10420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63284" tIns="81642" rIns="163284" bIns="81642">
            <a:spAutoFit/>
          </a:bodyPr>
          <a:lstStyle/>
          <a:p>
            <a:r>
              <a:rPr lang="en-US" sz="5700" b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AgNO</a:t>
            </a:r>
            <a:r>
              <a:rPr lang="en-US" sz="5700" b="1" baseline="-2500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en-US" sz="5700" b="1">
              <a:solidFill>
                <a:srgbClr val="0033CC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033178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5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5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905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905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5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5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905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5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1904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1904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1904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0" dur="500"/>
                                        <p:tgtEl>
                                          <p:spTgt spid="1904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5" dur="500"/>
                                        <p:tgtEl>
                                          <p:spTgt spid="190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8" dur="500"/>
                                        <p:tgtEl>
                                          <p:spTgt spid="1904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0489" grpId="0"/>
      <p:bldP spid="190490" grpId="0"/>
      <p:bldP spid="190491" grpId="0"/>
      <p:bldP spid="190492" grpId="0"/>
      <p:bldP spid="190493" grpId="0"/>
      <p:bldP spid="19049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6268880" y="46798"/>
            <a:ext cx="4786908" cy="1533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599"/>
              </a:lnSpc>
            </a:pPr>
            <a:r>
              <a:rPr lang="en-US" sz="9000">
                <a:solidFill>
                  <a:srgbClr val="000000"/>
                </a:solidFill>
                <a:latin typeface="Noto Serif Display Black Italics"/>
              </a:rPr>
              <a:t>Củng cố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1722169" y="1897810"/>
            <a:ext cx="15325869" cy="18072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80"/>
              </a:lnSpc>
            </a:pPr>
            <a:r>
              <a:rPr lang="en-US" sz="5200">
                <a:solidFill>
                  <a:srgbClr val="FF1616"/>
                </a:solidFill>
                <a:latin typeface="Noto Serif Display Black"/>
              </a:rPr>
              <a:t>Dùng chữ số và công thức hóa học để diễn đạt các ý sau: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-314679" y="4497156"/>
            <a:ext cx="18917359" cy="25330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679"/>
              </a:lnSpc>
            </a:pPr>
            <a:r>
              <a:rPr lang="en-US" sz="4771">
                <a:solidFill>
                  <a:srgbClr val="C25E1E"/>
                </a:solidFill>
                <a:latin typeface="DejaVu Serif Bold Italics"/>
              </a:rPr>
              <a:t>a. Ba phân tử nitơ (gồm 2N)</a:t>
            </a:r>
          </a:p>
          <a:p>
            <a:pPr algn="ctr">
              <a:lnSpc>
                <a:spcPts val="6679"/>
              </a:lnSpc>
            </a:pPr>
            <a:r>
              <a:rPr lang="en-US" sz="4771">
                <a:solidFill>
                  <a:srgbClr val="C25E1E"/>
                </a:solidFill>
                <a:latin typeface="DejaVu Serif Bold Italics"/>
              </a:rPr>
              <a:t>b. Sáu phân tử Canxi cacbonat (gồm 1Ca, 1C và 3O)</a:t>
            </a:r>
          </a:p>
          <a:p>
            <a:pPr algn="ctr">
              <a:lnSpc>
                <a:spcPts val="6679"/>
              </a:lnSpc>
            </a:pPr>
            <a:r>
              <a:rPr lang="en-US" sz="4771">
                <a:solidFill>
                  <a:srgbClr val="C25E1E"/>
                </a:solidFill>
                <a:latin typeface="DejaVu Serif Bold Italics"/>
              </a:rPr>
              <a:t>c. Chín phân tử nhôm oxit (gồm 2Al và 3O)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4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228508" y="2531987"/>
            <a:ext cx="7915492" cy="4680035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9144000" y="2260490"/>
            <a:ext cx="7819878" cy="5223027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84505" y="668613"/>
            <a:ext cx="18118989" cy="10630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381"/>
              </a:lnSpc>
            </a:pPr>
            <a:r>
              <a:rPr lang="en-US" sz="9226">
                <a:solidFill>
                  <a:srgbClr val="FF9F10"/>
                </a:solidFill>
                <a:latin typeface="DejaVu Serif Bold"/>
              </a:rPr>
              <a:t>NHÌN HÌNH ĐOÁN CHẤT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8164235" y="8363585"/>
            <a:ext cx="1959531" cy="9023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80"/>
              </a:lnSpc>
            </a:pPr>
            <a:r>
              <a:rPr lang="en-US" sz="5200" dirty="0" err="1">
                <a:solidFill>
                  <a:srgbClr val="202F5A"/>
                </a:solidFill>
                <a:latin typeface="DejaVu Serif Bold Italics"/>
              </a:rPr>
              <a:t>Đồng</a:t>
            </a:r>
            <a:endParaRPr lang="en-US" sz="5200" dirty="0">
              <a:solidFill>
                <a:srgbClr val="202F5A"/>
              </a:solidFill>
              <a:latin typeface="DejaVu Serif Bold Itali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4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616671" y="2368407"/>
            <a:ext cx="5855370" cy="39048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 r="3444"/>
          <a:stretch>
            <a:fillRect/>
          </a:stretch>
        </p:blipFill>
        <p:spPr>
          <a:xfrm>
            <a:off x="9472042" y="2368407"/>
            <a:ext cx="4275306" cy="39048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 t="5401" b="5401"/>
          <a:stretch>
            <a:fillRect/>
          </a:stretch>
        </p:blipFill>
        <p:spPr>
          <a:xfrm>
            <a:off x="3616671" y="6273207"/>
            <a:ext cx="5855370" cy="348294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 l="2127" r="26268"/>
          <a:stretch>
            <a:fillRect/>
          </a:stretch>
        </p:blipFill>
        <p:spPr>
          <a:xfrm>
            <a:off x="9472042" y="6273207"/>
            <a:ext cx="4275306" cy="3482947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84505" y="668613"/>
            <a:ext cx="18118989" cy="10630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381"/>
              </a:lnSpc>
            </a:pPr>
            <a:r>
              <a:rPr lang="en-US" sz="9226">
                <a:solidFill>
                  <a:srgbClr val="FF9F10"/>
                </a:solidFill>
                <a:latin typeface="DejaVu Serif Bold"/>
              </a:rPr>
              <a:t>NHÌN HÌNH ĐOÁN CHẤT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3610749" y="5038725"/>
            <a:ext cx="4677251" cy="18319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80"/>
              </a:lnSpc>
            </a:pPr>
            <a:r>
              <a:rPr lang="en-US" sz="5200" dirty="0" err="1">
                <a:solidFill>
                  <a:srgbClr val="202F5A"/>
                </a:solidFill>
                <a:latin typeface="DejaVu Serif Bold Italics"/>
              </a:rPr>
              <a:t>Khí</a:t>
            </a:r>
            <a:r>
              <a:rPr lang="en-US" sz="5200" dirty="0">
                <a:solidFill>
                  <a:srgbClr val="202F5A"/>
                </a:solidFill>
                <a:latin typeface="DejaVu Serif Bold Italics"/>
              </a:rPr>
              <a:t> </a:t>
            </a:r>
            <a:r>
              <a:rPr lang="en-US" sz="5200" dirty="0" err="1">
                <a:solidFill>
                  <a:srgbClr val="202F5A"/>
                </a:solidFill>
                <a:latin typeface="DejaVu Serif Bold Italics"/>
              </a:rPr>
              <a:t>cacbonic</a:t>
            </a:r>
            <a:endParaRPr lang="en-US" sz="5200" dirty="0">
              <a:solidFill>
                <a:srgbClr val="202F5A"/>
              </a:solidFill>
              <a:latin typeface="DejaVu Serif Bold Itali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4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464983" y="3166698"/>
            <a:ext cx="8558249" cy="314515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9696081" y="2479765"/>
            <a:ext cx="7563219" cy="4519024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84505" y="668613"/>
            <a:ext cx="18118989" cy="10630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381"/>
              </a:lnSpc>
            </a:pPr>
            <a:r>
              <a:rPr lang="en-US" sz="9226">
                <a:solidFill>
                  <a:srgbClr val="FF9F10"/>
                </a:solidFill>
                <a:latin typeface="DejaVu Serif Bold"/>
              </a:rPr>
              <a:t>NHÌN HÌNH ĐOÁN CHẤT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7623870" y="8363585"/>
            <a:ext cx="3040261" cy="9023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80"/>
              </a:lnSpc>
            </a:pPr>
            <a:r>
              <a:rPr lang="en-US" sz="5200" dirty="0" err="1">
                <a:solidFill>
                  <a:srgbClr val="202F5A"/>
                </a:solidFill>
                <a:latin typeface="DejaVu Serif Bold Italics"/>
              </a:rPr>
              <a:t>Muối</a:t>
            </a:r>
            <a:r>
              <a:rPr lang="en-US" sz="5200" dirty="0">
                <a:solidFill>
                  <a:srgbClr val="202F5A"/>
                </a:solidFill>
                <a:latin typeface="DejaVu Serif Bold Italics"/>
              </a:rPr>
              <a:t> </a:t>
            </a:r>
            <a:r>
              <a:rPr lang="en-US" sz="5200" dirty="0" err="1">
                <a:solidFill>
                  <a:srgbClr val="202F5A"/>
                </a:solidFill>
                <a:latin typeface="DejaVu Serif Bold Italics"/>
              </a:rPr>
              <a:t>ăn</a:t>
            </a:r>
            <a:endParaRPr lang="en-US" sz="5200" dirty="0">
              <a:solidFill>
                <a:srgbClr val="202F5A"/>
              </a:solidFill>
              <a:latin typeface="DejaVu Serif Bold Itali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t="9074" b="907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l="10650" r="10650"/>
          <a:stretch>
            <a:fillRect/>
          </a:stretch>
        </p:blipFill>
        <p:spPr>
          <a:xfrm>
            <a:off x="-767656" y="0"/>
            <a:ext cx="5486400" cy="10456939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 l="10650" r="10650"/>
          <a:stretch>
            <a:fillRect/>
          </a:stretch>
        </p:blipFill>
        <p:spPr>
          <a:xfrm>
            <a:off x="13413344" y="-169939"/>
            <a:ext cx="5486400" cy="1045693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 l="2674" r="2674"/>
          <a:stretch>
            <a:fillRect/>
          </a:stretch>
        </p:blipFill>
        <p:spPr>
          <a:xfrm rot="-5400000">
            <a:off x="6322844" y="3539400"/>
            <a:ext cx="5486400" cy="86946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3"/>
          <a:srcRect l="2674" r="2674"/>
          <a:stretch>
            <a:fillRect/>
          </a:stretch>
        </p:blipFill>
        <p:spPr>
          <a:xfrm rot="-5400000">
            <a:off x="6322844" y="-1947000"/>
            <a:ext cx="5486400" cy="8694600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5997085" y="1449993"/>
            <a:ext cx="6293830" cy="24867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92"/>
              </a:lnSpc>
            </a:pPr>
            <a:r>
              <a:rPr lang="en-US" sz="3494">
                <a:solidFill>
                  <a:srgbClr val="000000"/>
                </a:solidFill>
                <a:latin typeface="DejaVu Serif Bold Italics"/>
              </a:rPr>
              <a:t>Có cách nào biểu diễn một chất một cách ngắn gọn và dễ dàng hơn không?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582629" y="2598142"/>
            <a:ext cx="3814643" cy="11275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162"/>
              </a:lnSpc>
            </a:pPr>
            <a:r>
              <a:rPr lang="en-US" sz="6544">
                <a:solidFill>
                  <a:srgbClr val="FF1616"/>
                </a:solidFill>
                <a:latin typeface="DejaVu Serif"/>
              </a:rPr>
              <a:t>Đơn chất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7834074" y="5457311"/>
            <a:ext cx="2619851" cy="9023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80"/>
              </a:lnSpc>
            </a:pPr>
            <a:r>
              <a:rPr lang="en-US" sz="5200" dirty="0" err="1">
                <a:solidFill>
                  <a:srgbClr val="202F5A"/>
                </a:solidFill>
                <a:latin typeface="DejaVu Serif Bold Italics"/>
              </a:rPr>
              <a:t>Khí</a:t>
            </a:r>
            <a:r>
              <a:rPr lang="en-US" sz="5200" dirty="0">
                <a:solidFill>
                  <a:srgbClr val="202F5A"/>
                </a:solidFill>
                <a:latin typeface="DejaVu Serif Bold Italics"/>
              </a:rPr>
              <a:t> </a:t>
            </a:r>
            <a:r>
              <a:rPr lang="en-US" sz="5200" dirty="0" err="1">
                <a:solidFill>
                  <a:srgbClr val="202F5A"/>
                </a:solidFill>
                <a:latin typeface="DejaVu Serif Bold Italics"/>
              </a:rPr>
              <a:t>oxi</a:t>
            </a:r>
            <a:endParaRPr lang="en-US" sz="5200" dirty="0">
              <a:solidFill>
                <a:srgbClr val="202F5A"/>
              </a:solidFill>
              <a:latin typeface="DejaVu Serif Bold Italics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8086278" y="7886700"/>
            <a:ext cx="1959531" cy="9023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80"/>
              </a:lnSpc>
            </a:pPr>
            <a:r>
              <a:rPr lang="en-US" sz="5200" dirty="0" err="1">
                <a:solidFill>
                  <a:srgbClr val="202F5A"/>
                </a:solidFill>
                <a:latin typeface="DejaVu Serif Bold Italics"/>
              </a:rPr>
              <a:t>Đồng</a:t>
            </a:r>
            <a:endParaRPr lang="en-US" sz="5200" dirty="0">
              <a:solidFill>
                <a:srgbClr val="202F5A"/>
              </a:solidFill>
              <a:latin typeface="DejaVu Serif Bold Italics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14211045" y="2276475"/>
            <a:ext cx="3604003" cy="10508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42"/>
              </a:lnSpc>
            </a:pPr>
            <a:r>
              <a:rPr lang="en-US" sz="6102">
                <a:solidFill>
                  <a:srgbClr val="008037"/>
                </a:solidFill>
                <a:latin typeface="DejaVu Serif"/>
              </a:rPr>
              <a:t>Hợp chất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6629400" y="6736317"/>
            <a:ext cx="5343157" cy="9023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80"/>
              </a:lnSpc>
            </a:pPr>
            <a:r>
              <a:rPr lang="en-US" sz="5200" dirty="0" err="1">
                <a:solidFill>
                  <a:srgbClr val="202F5A"/>
                </a:solidFill>
                <a:latin typeface="DejaVu Serif Bold Italics"/>
              </a:rPr>
              <a:t>Khí</a:t>
            </a:r>
            <a:r>
              <a:rPr lang="en-US" sz="5200" dirty="0">
                <a:solidFill>
                  <a:srgbClr val="202F5A"/>
                </a:solidFill>
                <a:latin typeface="DejaVu Serif Bold Italics"/>
              </a:rPr>
              <a:t> </a:t>
            </a:r>
            <a:r>
              <a:rPr lang="en-US" sz="5200" dirty="0" err="1">
                <a:solidFill>
                  <a:srgbClr val="202F5A"/>
                </a:solidFill>
                <a:latin typeface="DejaVu Serif Bold Italics"/>
              </a:rPr>
              <a:t>cacbonic</a:t>
            </a:r>
            <a:endParaRPr lang="en-US" sz="5200" dirty="0">
              <a:solidFill>
                <a:srgbClr val="202F5A"/>
              </a:solidFill>
              <a:latin typeface="DejaVu Serif Bold Italics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7379028" y="9164747"/>
            <a:ext cx="3040261" cy="9023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80"/>
              </a:lnSpc>
            </a:pPr>
            <a:r>
              <a:rPr lang="en-US" sz="5200" dirty="0" err="1">
                <a:solidFill>
                  <a:srgbClr val="202F5A"/>
                </a:solidFill>
                <a:latin typeface="DejaVu Serif Bold Italics"/>
              </a:rPr>
              <a:t>Muối</a:t>
            </a:r>
            <a:r>
              <a:rPr lang="en-US" sz="5200" dirty="0">
                <a:solidFill>
                  <a:srgbClr val="202F5A"/>
                </a:solidFill>
                <a:latin typeface="DejaVu Serif Bold Italics"/>
              </a:rPr>
              <a:t> </a:t>
            </a:r>
            <a:r>
              <a:rPr lang="en-US" sz="5200" dirty="0" err="1">
                <a:solidFill>
                  <a:srgbClr val="202F5A"/>
                </a:solidFill>
                <a:latin typeface="DejaVu Serif Bold Italics"/>
              </a:rPr>
              <a:t>ăn</a:t>
            </a:r>
            <a:endParaRPr lang="en-US" sz="5200" dirty="0">
              <a:solidFill>
                <a:srgbClr val="202F5A"/>
              </a:solidFill>
              <a:latin typeface="DejaVu Serif Bold Itali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71605E-6 L -0.39167 -0.0003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583" y="-1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47222E-6 -3.82716E-6 L -0.38742 0.00803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375" y="4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2.17029E-6 L 0.34974 -0.18371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483" y="-9193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86111E-6 3.19297E-7 L 0.38012 -0.19019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002" y="-95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1" grpId="0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4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7743462" y="0"/>
            <a:ext cx="2770185" cy="247805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181237">
            <a:off x="2518566" y="5294768"/>
            <a:ext cx="13219977" cy="2643995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3357995" y="5094830"/>
            <a:ext cx="11572009" cy="24612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160"/>
              </a:lnSpc>
              <a:spcBef>
                <a:spcPct val="0"/>
              </a:spcBef>
            </a:pPr>
            <a:r>
              <a:rPr lang="en-US" sz="14400">
                <a:solidFill>
                  <a:srgbClr val="000000"/>
                </a:solidFill>
                <a:latin typeface="Amatic SC Bold"/>
              </a:rPr>
              <a:t>CÔNG THỨC HÓA HỌC</a:t>
            </a: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1437957">
            <a:off x="6796137" y="778171"/>
            <a:ext cx="1321100" cy="113614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10359667" flipV="1">
            <a:off x="10164124" y="923944"/>
            <a:ext cx="1321100" cy="113614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 l="24681" t="19957" r="25654" b="19187"/>
          <a:stretch>
            <a:fillRect/>
          </a:stretch>
        </p:blipFill>
        <p:spPr>
          <a:xfrm rot="489684">
            <a:off x="8407327" y="441833"/>
            <a:ext cx="1419676" cy="173960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-243703">
            <a:off x="2127626" y="4963251"/>
            <a:ext cx="437368" cy="419873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8915872">
            <a:off x="15994003" y="7629196"/>
            <a:ext cx="424393" cy="40741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10084657">
            <a:off x="1076541" y="943740"/>
            <a:ext cx="541332" cy="519679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 rot="1460983">
            <a:off x="-63881" y="6717696"/>
            <a:ext cx="1748898" cy="2199872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>
            <a:off x="5486684" y="8801590"/>
            <a:ext cx="758759" cy="837986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 rot="4810274">
            <a:off x="14961304" y="438282"/>
            <a:ext cx="1675438" cy="2107469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-7483644">
            <a:off x="2484938" y="8905629"/>
            <a:ext cx="509049" cy="488687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2851397">
            <a:off x="17320633" y="9450263"/>
            <a:ext cx="319992" cy="307192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-10019461">
            <a:off x="13132166" y="2805840"/>
            <a:ext cx="516571" cy="495908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-6383107">
            <a:off x="18031177" y="5467478"/>
            <a:ext cx="513645" cy="493100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3"/>
              </a:ext>
            </a:extLst>
          </a:blip>
          <a:srcRect/>
          <a:stretch>
            <a:fillRect/>
          </a:stretch>
        </p:blipFill>
        <p:spPr>
          <a:xfrm rot="1345741">
            <a:off x="12100836" y="8176526"/>
            <a:ext cx="511678" cy="867251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 rot="1800043">
            <a:off x="11268667" y="998301"/>
            <a:ext cx="567418" cy="626667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3"/>
              </a:ext>
            </a:extLst>
          </a:blip>
          <a:srcRect/>
          <a:stretch>
            <a:fillRect/>
          </a:stretch>
        </p:blipFill>
        <p:spPr>
          <a:xfrm rot="-10154087">
            <a:off x="15992066" y="3895523"/>
            <a:ext cx="489149" cy="829067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3"/>
              </a:ext>
            </a:extLst>
          </a:blip>
          <a:srcRect/>
          <a:stretch>
            <a:fillRect/>
          </a:stretch>
        </p:blipFill>
        <p:spPr>
          <a:xfrm rot="-1669974">
            <a:off x="5912815" y="754128"/>
            <a:ext cx="530353" cy="898904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-1839255">
            <a:off x="8938249" y="9486280"/>
            <a:ext cx="554415" cy="532238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9"/>
              </a:ext>
            </a:extLst>
          </a:blip>
          <a:srcRect/>
          <a:stretch>
            <a:fillRect/>
          </a:stretch>
        </p:blipFill>
        <p:spPr>
          <a:xfrm rot="693431">
            <a:off x="3048616" y="2204439"/>
            <a:ext cx="826577" cy="1185137"/>
          </a:xfrm>
          <a:prstGeom prst="rect">
            <a:avLst/>
          </a:prstGeom>
        </p:spPr>
      </p:pic>
      <p:sp>
        <p:nvSpPr>
          <p:cNvPr id="24" name="TextBox 24"/>
          <p:cNvSpPr txBox="1"/>
          <p:nvPr/>
        </p:nvSpPr>
        <p:spPr>
          <a:xfrm>
            <a:off x="3085277" y="3732975"/>
            <a:ext cx="11862495" cy="11541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960"/>
              </a:lnSpc>
            </a:pPr>
            <a:r>
              <a:rPr lang="vi-VN" sz="8800" dirty="0" smtClean="0">
                <a:solidFill>
                  <a:srgbClr val="737373"/>
                </a:solidFill>
                <a:latin typeface="Noto Serif Display Black"/>
              </a:rPr>
              <a:t>Tiết 11</a:t>
            </a:r>
            <a:endParaRPr lang="en-US" sz="9600" dirty="0">
              <a:solidFill>
                <a:srgbClr val="737373"/>
              </a:solidFill>
              <a:latin typeface="Noto Serif Display Black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t="7786" b="778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5935083" y="-175766"/>
            <a:ext cx="7844373" cy="22328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399"/>
              </a:lnSpc>
            </a:pPr>
            <a:r>
              <a:rPr lang="en-US" sz="11713">
                <a:solidFill>
                  <a:srgbClr val="000000"/>
                </a:solidFill>
                <a:latin typeface="Bungee Italics"/>
              </a:rPr>
              <a:t>Nội dung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726484" y="2741800"/>
            <a:ext cx="16037159" cy="11156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675"/>
              </a:lnSpc>
            </a:pPr>
            <a:r>
              <a:rPr lang="en-US" sz="6196" dirty="0">
                <a:solidFill>
                  <a:srgbClr val="F1A815"/>
                </a:solidFill>
                <a:latin typeface="DejaVu Serif Bold"/>
              </a:rPr>
              <a:t>I. </a:t>
            </a:r>
            <a:r>
              <a:rPr lang="en-US" sz="6196" dirty="0" err="1">
                <a:solidFill>
                  <a:srgbClr val="F1A815"/>
                </a:solidFill>
                <a:latin typeface="DejaVu Serif Bold"/>
              </a:rPr>
              <a:t>Công</a:t>
            </a:r>
            <a:r>
              <a:rPr lang="en-US" sz="6196" dirty="0">
                <a:solidFill>
                  <a:srgbClr val="F1A815"/>
                </a:solidFill>
                <a:latin typeface="DejaVu Serif Bold"/>
              </a:rPr>
              <a:t> </a:t>
            </a:r>
            <a:r>
              <a:rPr lang="en-US" sz="6196" dirty="0" err="1">
                <a:solidFill>
                  <a:srgbClr val="F1A815"/>
                </a:solidFill>
                <a:latin typeface="DejaVu Serif Bold"/>
              </a:rPr>
              <a:t>thức</a:t>
            </a:r>
            <a:r>
              <a:rPr lang="en-US" sz="6196" dirty="0">
                <a:solidFill>
                  <a:srgbClr val="F1A815"/>
                </a:solidFill>
                <a:latin typeface="DejaVu Serif Bold"/>
              </a:rPr>
              <a:t> </a:t>
            </a:r>
            <a:r>
              <a:rPr lang="en-US" sz="6196" dirty="0" err="1">
                <a:solidFill>
                  <a:srgbClr val="F1A815"/>
                </a:solidFill>
                <a:latin typeface="DejaVu Serif Bold"/>
              </a:rPr>
              <a:t>hóa</a:t>
            </a:r>
            <a:r>
              <a:rPr lang="en-US" sz="6196" dirty="0">
                <a:solidFill>
                  <a:srgbClr val="F1A815"/>
                </a:solidFill>
                <a:latin typeface="DejaVu Serif Bold"/>
              </a:rPr>
              <a:t> </a:t>
            </a:r>
            <a:r>
              <a:rPr lang="en-US" sz="6196" dirty="0" err="1">
                <a:solidFill>
                  <a:srgbClr val="F1A815"/>
                </a:solidFill>
                <a:latin typeface="DejaVu Serif Bold"/>
              </a:rPr>
              <a:t>học</a:t>
            </a:r>
            <a:r>
              <a:rPr lang="en-US" sz="6196" dirty="0">
                <a:solidFill>
                  <a:srgbClr val="F1A815"/>
                </a:solidFill>
                <a:latin typeface="DejaVu Serif Bold"/>
              </a:rPr>
              <a:t> </a:t>
            </a:r>
            <a:r>
              <a:rPr lang="en-US" sz="6196" dirty="0" err="1">
                <a:solidFill>
                  <a:srgbClr val="F1A815"/>
                </a:solidFill>
                <a:latin typeface="DejaVu Serif Bold"/>
              </a:rPr>
              <a:t>của</a:t>
            </a:r>
            <a:r>
              <a:rPr lang="en-US" sz="6196" dirty="0">
                <a:solidFill>
                  <a:srgbClr val="F1A815"/>
                </a:solidFill>
                <a:latin typeface="DejaVu Serif Bold"/>
              </a:rPr>
              <a:t> </a:t>
            </a:r>
            <a:r>
              <a:rPr lang="en-US" sz="6196" dirty="0" err="1">
                <a:solidFill>
                  <a:srgbClr val="F1A815"/>
                </a:solidFill>
                <a:latin typeface="DejaVu Serif Bold"/>
              </a:rPr>
              <a:t>đơn</a:t>
            </a:r>
            <a:r>
              <a:rPr lang="en-US" sz="6196" dirty="0">
                <a:solidFill>
                  <a:srgbClr val="F1A815"/>
                </a:solidFill>
                <a:latin typeface="DejaVu Serif Bold"/>
              </a:rPr>
              <a:t> </a:t>
            </a:r>
            <a:r>
              <a:rPr lang="en-US" sz="6196" dirty="0" err="1">
                <a:solidFill>
                  <a:srgbClr val="F1A815"/>
                </a:solidFill>
                <a:latin typeface="DejaVu Serif Bold"/>
              </a:rPr>
              <a:t>chất</a:t>
            </a:r>
            <a:endParaRPr lang="en-US" sz="6196" dirty="0">
              <a:solidFill>
                <a:srgbClr val="F1A815"/>
              </a:solidFill>
              <a:latin typeface="DejaVu Serif Bold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1524356" y="4228303"/>
            <a:ext cx="16230243" cy="11156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680"/>
              </a:lnSpc>
            </a:pPr>
            <a:r>
              <a:rPr lang="en-US" sz="6200" dirty="0" err="1">
                <a:solidFill>
                  <a:srgbClr val="202F5A"/>
                </a:solidFill>
                <a:latin typeface="DejaVu Serif Bold"/>
              </a:rPr>
              <a:t>II.Công</a:t>
            </a:r>
            <a:r>
              <a:rPr lang="en-US" sz="6200" dirty="0">
                <a:solidFill>
                  <a:srgbClr val="202F5A"/>
                </a:solidFill>
                <a:latin typeface="DejaVu Serif Bold"/>
              </a:rPr>
              <a:t> </a:t>
            </a:r>
            <a:r>
              <a:rPr lang="en-US" sz="6200" dirty="0" err="1">
                <a:solidFill>
                  <a:srgbClr val="202F5A"/>
                </a:solidFill>
                <a:latin typeface="DejaVu Serif Bold"/>
              </a:rPr>
              <a:t>thức</a:t>
            </a:r>
            <a:r>
              <a:rPr lang="en-US" sz="6200" dirty="0">
                <a:solidFill>
                  <a:srgbClr val="202F5A"/>
                </a:solidFill>
                <a:latin typeface="DejaVu Serif Bold"/>
              </a:rPr>
              <a:t> </a:t>
            </a:r>
            <a:r>
              <a:rPr lang="en-US" sz="6200" dirty="0" err="1">
                <a:solidFill>
                  <a:srgbClr val="202F5A"/>
                </a:solidFill>
                <a:latin typeface="DejaVu Serif Bold"/>
              </a:rPr>
              <a:t>hóa</a:t>
            </a:r>
            <a:r>
              <a:rPr lang="en-US" sz="6200" dirty="0">
                <a:solidFill>
                  <a:srgbClr val="202F5A"/>
                </a:solidFill>
                <a:latin typeface="DejaVu Serif Bold"/>
              </a:rPr>
              <a:t> </a:t>
            </a:r>
            <a:r>
              <a:rPr lang="en-US" sz="6200" dirty="0" err="1">
                <a:solidFill>
                  <a:srgbClr val="202F5A"/>
                </a:solidFill>
                <a:latin typeface="DejaVu Serif Bold"/>
              </a:rPr>
              <a:t>học</a:t>
            </a:r>
            <a:r>
              <a:rPr lang="en-US" sz="6200" dirty="0">
                <a:solidFill>
                  <a:srgbClr val="202F5A"/>
                </a:solidFill>
                <a:latin typeface="DejaVu Serif Bold"/>
              </a:rPr>
              <a:t> </a:t>
            </a:r>
            <a:r>
              <a:rPr lang="en-US" sz="6200" dirty="0" err="1">
                <a:solidFill>
                  <a:srgbClr val="202F5A"/>
                </a:solidFill>
                <a:latin typeface="DejaVu Serif Bold"/>
              </a:rPr>
              <a:t>của</a:t>
            </a:r>
            <a:r>
              <a:rPr lang="en-US" sz="6200" dirty="0">
                <a:solidFill>
                  <a:srgbClr val="202F5A"/>
                </a:solidFill>
                <a:latin typeface="DejaVu Serif Bold"/>
              </a:rPr>
              <a:t> </a:t>
            </a:r>
            <a:r>
              <a:rPr lang="en-US" sz="6200" dirty="0" err="1">
                <a:solidFill>
                  <a:srgbClr val="202F5A"/>
                </a:solidFill>
                <a:latin typeface="DejaVu Serif Bold"/>
              </a:rPr>
              <a:t>hợp</a:t>
            </a:r>
            <a:r>
              <a:rPr lang="en-US" sz="6200" dirty="0">
                <a:solidFill>
                  <a:srgbClr val="202F5A"/>
                </a:solidFill>
                <a:latin typeface="DejaVu Serif Bold"/>
              </a:rPr>
              <a:t> </a:t>
            </a:r>
            <a:r>
              <a:rPr lang="en-US" sz="6200" dirty="0" err="1">
                <a:solidFill>
                  <a:srgbClr val="202F5A"/>
                </a:solidFill>
                <a:latin typeface="DejaVu Serif Bold"/>
              </a:rPr>
              <a:t>chất</a:t>
            </a:r>
            <a:endParaRPr lang="en-US" sz="6200" dirty="0">
              <a:solidFill>
                <a:srgbClr val="202F5A"/>
              </a:solidFill>
              <a:latin typeface="DejaVu Serif Bold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2237627" y="5936513"/>
            <a:ext cx="15239286" cy="1063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680"/>
              </a:lnSpc>
            </a:pPr>
            <a:r>
              <a:rPr lang="en-US" sz="6200">
                <a:solidFill>
                  <a:srgbClr val="FF1616"/>
                </a:solidFill>
                <a:latin typeface="DejaVu Serif Bold"/>
              </a:rPr>
              <a:t>III. Ý nghĩa của công thức hóa học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/>
          <p:cNvSpPr txBox="1"/>
          <p:nvPr/>
        </p:nvSpPr>
        <p:spPr>
          <a:xfrm>
            <a:off x="3343382" y="5085648"/>
            <a:ext cx="3515558" cy="8947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80"/>
              </a:lnSpc>
            </a:pPr>
            <a:r>
              <a:rPr lang="en-US" sz="5200" dirty="0" err="1">
                <a:solidFill>
                  <a:srgbClr val="000000"/>
                </a:solidFill>
                <a:latin typeface="DejaVu Serif"/>
              </a:rPr>
              <a:t>Nguyên</a:t>
            </a:r>
            <a:r>
              <a:rPr lang="en-US" sz="5200" dirty="0">
                <a:solidFill>
                  <a:srgbClr val="000000"/>
                </a:solidFill>
                <a:latin typeface="DejaVu Serif"/>
              </a:rPr>
              <a:t> </a:t>
            </a:r>
            <a:r>
              <a:rPr lang="en-US" sz="5200" dirty="0" err="1">
                <a:solidFill>
                  <a:srgbClr val="000000"/>
                </a:solidFill>
                <a:latin typeface="DejaVu Serif"/>
              </a:rPr>
              <a:t>tử</a:t>
            </a:r>
            <a:endParaRPr lang="en-US" sz="5200" dirty="0">
              <a:solidFill>
                <a:srgbClr val="000000"/>
              </a:solidFill>
              <a:latin typeface="DejaVu Serif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12212986" y="5085647"/>
            <a:ext cx="2589252" cy="8947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80"/>
              </a:lnSpc>
            </a:pPr>
            <a:r>
              <a:rPr lang="en-US" sz="5200" dirty="0" err="1">
                <a:solidFill>
                  <a:srgbClr val="000000"/>
                </a:solidFill>
                <a:latin typeface="DejaVu Serif"/>
              </a:rPr>
              <a:t>Phân</a:t>
            </a:r>
            <a:r>
              <a:rPr lang="en-US" sz="5200" dirty="0">
                <a:solidFill>
                  <a:srgbClr val="000000"/>
                </a:solidFill>
                <a:latin typeface="DejaVu Serif"/>
              </a:rPr>
              <a:t> </a:t>
            </a:r>
            <a:r>
              <a:rPr lang="en-US" sz="5200" dirty="0" err="1">
                <a:solidFill>
                  <a:srgbClr val="000000"/>
                </a:solidFill>
                <a:latin typeface="DejaVu Serif"/>
              </a:rPr>
              <a:t>tử</a:t>
            </a:r>
            <a:endParaRPr lang="en-US" sz="5200" dirty="0">
              <a:solidFill>
                <a:srgbClr val="000000"/>
              </a:solidFill>
              <a:latin typeface="DejaVu Serif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7261376" y="6185169"/>
            <a:ext cx="4835366" cy="8947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80"/>
              </a:lnSpc>
            </a:pPr>
            <a:r>
              <a:rPr lang="en-US" sz="5200" dirty="0" err="1">
                <a:solidFill>
                  <a:srgbClr val="000000"/>
                </a:solidFill>
                <a:latin typeface="DejaVu Serif"/>
              </a:rPr>
              <a:t>Hạt</a:t>
            </a:r>
            <a:r>
              <a:rPr lang="en-US" sz="5200" dirty="0">
                <a:solidFill>
                  <a:srgbClr val="000000"/>
                </a:solidFill>
                <a:latin typeface="DejaVu Serif"/>
              </a:rPr>
              <a:t> </a:t>
            </a:r>
            <a:r>
              <a:rPr lang="en-US" sz="5200" dirty="0" err="1">
                <a:solidFill>
                  <a:srgbClr val="000000"/>
                </a:solidFill>
                <a:latin typeface="DejaVu Serif"/>
              </a:rPr>
              <a:t>hợp</a:t>
            </a:r>
            <a:r>
              <a:rPr lang="en-US" sz="5200" dirty="0">
                <a:solidFill>
                  <a:srgbClr val="000000"/>
                </a:solidFill>
                <a:latin typeface="DejaVu Serif"/>
              </a:rPr>
              <a:t> </a:t>
            </a:r>
            <a:r>
              <a:rPr lang="en-US" sz="5200" dirty="0" err="1">
                <a:solidFill>
                  <a:srgbClr val="000000"/>
                </a:solidFill>
                <a:latin typeface="DejaVu Serif"/>
              </a:rPr>
              <a:t>thành</a:t>
            </a:r>
            <a:endParaRPr lang="en-US" sz="5200" dirty="0">
              <a:solidFill>
                <a:srgbClr val="000000"/>
              </a:solidFill>
              <a:latin typeface="DejaVu Serif"/>
            </a:endParaRP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452279" y="4880842"/>
            <a:ext cx="7297763" cy="409611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0010049" y="4676036"/>
            <a:ext cx="7297763" cy="409611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6037105" y="5980363"/>
            <a:ext cx="7297763" cy="409611"/>
          </a:xfrm>
          <a:prstGeom prst="rect">
            <a:avLst/>
          </a:prstGeom>
        </p:spPr>
      </p:pic>
      <p:sp>
        <p:nvSpPr>
          <p:cNvPr id="14" name="TextBox 14"/>
          <p:cNvSpPr txBox="1"/>
          <p:nvPr/>
        </p:nvSpPr>
        <p:spPr>
          <a:xfrm>
            <a:off x="11343913" y="208214"/>
            <a:ext cx="330398" cy="5822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400">
                <a:solidFill>
                  <a:srgbClr val="000000"/>
                </a:solidFill>
                <a:latin typeface="Noto Sans Bold"/>
              </a:rPr>
              <a:t>H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1624430" y="521679"/>
            <a:ext cx="211875" cy="4900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84"/>
              </a:lnSpc>
            </a:pPr>
            <a:r>
              <a:rPr lang="en-US" sz="2917">
                <a:solidFill>
                  <a:srgbClr val="000000"/>
                </a:solidFill>
                <a:latin typeface="Noto Sans Bold"/>
              </a:rPr>
              <a:t>2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4616882" y="244819"/>
            <a:ext cx="343733" cy="5822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400">
                <a:solidFill>
                  <a:srgbClr val="000000"/>
                </a:solidFill>
                <a:latin typeface="Noto Sans Bold"/>
              </a:rPr>
              <a:t>O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4960616" y="521679"/>
            <a:ext cx="211875" cy="4900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84"/>
              </a:lnSpc>
            </a:pPr>
            <a:r>
              <a:rPr lang="en-US" sz="2917">
                <a:solidFill>
                  <a:srgbClr val="000000"/>
                </a:solidFill>
                <a:latin typeface="Noto Sans Bold"/>
              </a:rPr>
              <a:t>2</a:t>
            </a:r>
          </a:p>
        </p:txBody>
      </p:sp>
      <p:sp>
        <p:nvSpPr>
          <p:cNvPr id="19" name="Rectangle 18"/>
          <p:cNvSpPr/>
          <p:nvPr/>
        </p:nvSpPr>
        <p:spPr>
          <a:xfrm>
            <a:off x="3226765" y="3625354"/>
            <a:ext cx="84029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000" dirty="0" smtClean="0">
                <a:latin typeface="+mj-lt"/>
              </a:rPr>
              <a:t>Sắt</a:t>
            </a:r>
            <a:endParaRPr lang="en-US" sz="4000" dirty="0">
              <a:latin typeface="+mj-lt"/>
            </a:endParaRPr>
          </a:p>
        </p:txBody>
      </p:sp>
      <p:pic>
        <p:nvPicPr>
          <p:cNvPr id="22" name="Picture 13" descr="Cu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208214"/>
            <a:ext cx="5824676" cy="4310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9" descr="mo hinh h2 va o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4305" y="244819"/>
            <a:ext cx="9963150" cy="4310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</TotalTime>
  <Words>725</Words>
  <Application>Microsoft Office PowerPoint</Application>
  <PresentationFormat>Custom</PresentationFormat>
  <Paragraphs>149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40" baseType="lpstr">
      <vt:lpstr>Arial</vt:lpstr>
      <vt:lpstr>DejaVu Serif Italics</vt:lpstr>
      <vt:lpstr>DejaVu Serif Bold</vt:lpstr>
      <vt:lpstr>Cambria Math</vt:lpstr>
      <vt:lpstr>Times New Roman</vt:lpstr>
      <vt:lpstr>Calibri</vt:lpstr>
      <vt:lpstr>Dosis Extra Bold</vt:lpstr>
      <vt:lpstr>Noto Serif Display Black Italics</vt:lpstr>
      <vt:lpstr>DejaVu Serif</vt:lpstr>
      <vt:lpstr>DejaVu Serif Bold Italics</vt:lpstr>
      <vt:lpstr>Bungee Italics</vt:lpstr>
      <vt:lpstr>.VnTimeH</vt:lpstr>
      <vt:lpstr>Noto Serif Display Black</vt:lpstr>
      <vt:lpstr>Amatic SC Bold</vt:lpstr>
      <vt:lpstr>Noto Sans Bold</vt:lpstr>
      <vt:lpstr>Wingdings</vt:lpstr>
      <vt:lpstr>Pangolin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Củng cố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Công thức hóa học</dc:title>
  <cp:lastModifiedBy>Windows User</cp:lastModifiedBy>
  <cp:revision>4</cp:revision>
  <dcterms:created xsi:type="dcterms:W3CDTF">2006-08-16T00:00:00Z</dcterms:created>
  <dcterms:modified xsi:type="dcterms:W3CDTF">2021-10-10T13:27:35Z</dcterms:modified>
  <dc:identifier>DAEiQnXbah0</dc:identifier>
</cp:coreProperties>
</file>