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8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80" r:id="rId18"/>
    <p:sldId id="291" r:id="rId19"/>
    <p:sldId id="295" r:id="rId20"/>
    <p:sldId id="302" r:id="rId21"/>
    <p:sldId id="297" r:id="rId22"/>
    <p:sldId id="298" r:id="rId23"/>
    <p:sldId id="299" r:id="rId24"/>
    <p:sldId id="301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5DAEFF"/>
    <a:srgbClr val="33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4660"/>
  </p:normalViewPr>
  <p:slideViewPr>
    <p:cSldViewPr snapToGrid="0">
      <p:cViewPr>
        <p:scale>
          <a:sx n="70" d="100"/>
          <a:sy n="70" d="100"/>
        </p:scale>
        <p:origin x="-112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2570-51E1-460B-B172-2AB4B9363BE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A1921-11FE-4423-8C4C-D018C3C0E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76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241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075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ED80F-44E7-46FF-B1CF-1FD914A35B29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9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xmlns="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97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5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1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F314-973C-4F72-987C-9A26EFCAC290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CB05-6065-49F3-B7B1-C8E407610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microsoft.com/office/2007/relationships/hdphoto" Target="../media/hdphoto7.wdp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1.jpe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openxmlformats.org/officeDocument/2006/relationships/image" Target="../media/image20.png"/><Relationship Id="rId5" Type="http://schemas.openxmlformats.org/officeDocument/2006/relationships/image" Target="../media/image28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10" Type="http://schemas.openxmlformats.org/officeDocument/2006/relationships/image" Target="../media/image35.jpg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1.jpeg"/><Relationship Id="rId3" Type="http://schemas.openxmlformats.org/officeDocument/2006/relationships/image" Target="../media/image31.png"/><Relationship Id="rId7" Type="http://schemas.openxmlformats.org/officeDocument/2006/relationships/image" Target="../media/image33.jpg"/><Relationship Id="rId12" Type="http://schemas.microsoft.com/office/2007/relationships/hdphoto" Target="../media/hdphoto6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4.wdp"/><Relationship Id="rId11" Type="http://schemas.openxmlformats.org/officeDocument/2006/relationships/image" Target="../media/image20.png"/><Relationship Id="rId5" Type="http://schemas.openxmlformats.org/officeDocument/2006/relationships/image" Target="../media/image32.png"/><Relationship Id="rId10" Type="http://schemas.openxmlformats.org/officeDocument/2006/relationships/image" Target="../media/image35.jpg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microsoft.com/office/2007/relationships/hdphoto" Target="../media/hdphoto14.wdp"/><Relationship Id="rId11" Type="http://schemas.openxmlformats.org/officeDocument/2006/relationships/image" Target="../media/image21.jpeg"/><Relationship Id="rId5" Type="http://schemas.openxmlformats.org/officeDocument/2006/relationships/image" Target="../media/image32.png"/><Relationship Id="rId10" Type="http://schemas.microsoft.com/office/2007/relationships/hdphoto" Target="../media/hdphoto6.wdp"/><Relationship Id="rId4" Type="http://schemas.microsoft.com/office/2007/relationships/hdphoto" Target="../media/hdphoto16.wdp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.xml"/><Relationship Id="rId7" Type="http://schemas.openxmlformats.org/officeDocument/2006/relationships/image" Target="../media/image3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25" y="-1319408"/>
            <a:ext cx="12091916" cy="8143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A913DDC-DB95-48F5-95E3-922B290A1989}"/>
              </a:ext>
            </a:extLst>
          </p:cNvPr>
          <p:cNvSpPr txBox="1"/>
          <p:nvPr/>
        </p:nvSpPr>
        <p:spPr>
          <a:xfrm rot="21332577">
            <a:off x="2641599" y="2964983"/>
            <a:ext cx="690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Đơn</a:t>
            </a:r>
            <a:r>
              <a:rPr lang="en-US" altLang="zh-CN" sz="54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chất</a:t>
            </a:r>
            <a:r>
              <a:rPr lang="en-US" altLang="zh-CN" sz="54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và</a:t>
            </a:r>
            <a:r>
              <a:rPr lang="en-US" altLang="zh-CN" sz="54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hợp</a:t>
            </a:r>
            <a:r>
              <a:rPr lang="en-US" altLang="zh-CN" sz="54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chất</a:t>
            </a:r>
            <a:r>
              <a:rPr lang="en-US" altLang="zh-CN" sz="54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-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Phân</a:t>
            </a:r>
            <a:r>
              <a:rPr lang="en-US" altLang="zh-CN" sz="5400" b="1" dirty="0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 </a:t>
            </a:r>
            <a:r>
              <a:rPr lang="en-US" altLang="zh-CN" sz="5400" b="1" dirty="0" err="1" smtClean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sym typeface="+mn-lt"/>
              </a:rPr>
              <a:t>tử</a:t>
            </a:r>
            <a:endParaRPr lang="zh-CN" altLang="en-US" sz="5400" b="1" dirty="0">
              <a:solidFill>
                <a:srgbClr val="FF0000"/>
              </a:solidFill>
              <a:latin typeface="Segoe UI Historic" panose="020B0502040204020203" pitchFamily="34" charset="0"/>
              <a:cs typeface="Segoe UI Historic" panose="020B0502040204020203" pitchFamily="34" charset="0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0" y="2496675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67" y="5293493"/>
            <a:ext cx="1170434" cy="1170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4858" y="1993740"/>
            <a:ext cx="6132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BÀI</a:t>
            </a:r>
            <a:r>
              <a:rPr lang="en-US" sz="6600" dirty="0" smtClean="0"/>
              <a:t> 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93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976" b="35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58" b="71831" l="33199" r="58871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8" t="10704" r="39585" b="26338"/>
          <a:stretch/>
        </p:blipFill>
        <p:spPr>
          <a:xfrm>
            <a:off x="9255895" y="3706218"/>
            <a:ext cx="2667000" cy="277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552" l="0" r="98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706218"/>
            <a:ext cx="3591088" cy="2987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20" b="70986" l="2554" r="2903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" t="10704" r="69362" b="26338"/>
          <a:stretch/>
        </p:blipFill>
        <p:spPr>
          <a:xfrm>
            <a:off x="6028202" y="3706219"/>
            <a:ext cx="2662238" cy="2856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757244" y="133294"/>
            <a:ext cx="26860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ĐẶC ĐIỂM CẤU TẠO ĐƠN CHẤT KIM LOẠI</a:t>
            </a:r>
            <a:endParaRPr lang="en-US" sz="2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440" y="935640"/>
            <a:ext cx="7115177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Các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nguyên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tử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kim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loại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sắp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xếp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khít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nhau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và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theo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một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trật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tự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xác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định</a:t>
            </a:r>
            <a:r>
              <a:rPr lang="en-US" sz="2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. </a:t>
            </a:r>
            <a:endParaRPr lang="en-US" sz="2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15324"/>
            <a:ext cx="12192000" cy="6842676"/>
          </a:xfrm>
          <a:prstGeom prst="rect">
            <a:avLst/>
          </a:prstGeom>
          <a:blipFill dpi="0" rotWithShape="1">
            <a:blip r:embed="rId10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53653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976" b="3541"/>
          <a:stretch/>
        </p:blipFill>
        <p:spPr>
          <a:xfrm>
            <a:off x="436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1752" y="2659066"/>
            <a:ext cx="26860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ĐẶC ĐIỂM CẤU TẠO ĐƠN CHẤT PHI KIM</a:t>
            </a:r>
            <a:endParaRPr lang="en-US" sz="2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7663" y="3991778"/>
            <a:ext cx="7703545" cy="1219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Các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nguyên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tử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phi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kim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liên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kết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với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nhau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theo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một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số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lượng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nhất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định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,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thường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là</a:t>
            </a:r>
            <a:r>
              <a:rPr lang="en-US" sz="2600" b="1" dirty="0" smtClean="0">
                <a:ln w="0"/>
                <a:solidFill>
                  <a:srgbClr val="D6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2.</a:t>
            </a:r>
            <a:endParaRPr lang="en-US" sz="2600" b="1" cap="none" spc="0" dirty="0">
              <a:ln w="0"/>
              <a:solidFill>
                <a:srgbClr val="D60000"/>
              </a:soli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13" b="96205" l="2413" r="75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29" r="36405" b="18589"/>
          <a:stretch/>
        </p:blipFill>
        <p:spPr>
          <a:xfrm>
            <a:off x="1085547" y="454267"/>
            <a:ext cx="2477888" cy="161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56831" l="1455" r="42182">
                        <a14:foregroundMark x1="14545" y1="37705" x2="14545" y2="37705"/>
                        <a14:foregroundMark x1="21818" y1="34973" x2="21818" y2="34973"/>
                        <a14:foregroundMark x1="24364" y1="32787" x2="24364" y2="32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279" b="42758"/>
          <a:stretch/>
        </p:blipFill>
        <p:spPr>
          <a:xfrm>
            <a:off x="6620096" y="465147"/>
            <a:ext cx="2684412" cy="2396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24790" y="444850"/>
            <a:ext cx="2686408" cy="221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99" l="0" r="90000">
                        <a14:foregroundMark x1="29697" y1="15825" x2="29697" y2="15825"/>
                        <a14:foregroundMark x1="64242" y1="46801" x2="64242" y2="46801"/>
                        <a14:foregroundMark x1="43333" y1="57912" x2="43333" y2="57912"/>
                        <a14:foregroundMark x1="24848" y1="39731" x2="24848" y2="39731"/>
                        <a14:foregroundMark x1="40303" y1="28956" x2="40303" y2="28956"/>
                        <a14:foregroundMark x1="48485" y1="36700" x2="48485" y2="36700"/>
                        <a14:foregroundMark x1="47879" y1="53199" x2="47879" y2="53199"/>
                        <a14:foregroundMark x1="38788" y1="60943" x2="38788" y2="60943"/>
                        <a14:foregroundMark x1="25758" y1="47138" x2="25758" y2="47138"/>
                        <a14:foregroundMark x1="26061" y1="42761" x2="26061" y2="42761"/>
                        <a14:foregroundMark x1="42121" y1="30976" x2="42121" y2="30976"/>
                        <a14:foregroundMark x1="45152" y1="32997" x2="45152" y2="32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38"/>
          <a:stretch/>
        </p:blipFill>
        <p:spPr>
          <a:xfrm rot="5400000">
            <a:off x="9452055" y="390416"/>
            <a:ext cx="2581114" cy="2660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1354915" y="995759"/>
            <a:ext cx="5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</a:t>
            </a:r>
            <a:endParaRPr lang="en-US" sz="32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5897" y="1204885"/>
            <a:ext cx="5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</a:t>
            </a:r>
            <a:endParaRPr lang="en-US" sz="32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9567" y="1885929"/>
            <a:ext cx="5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</a:t>
            </a:r>
            <a:endParaRPr lang="en-US" sz="32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67538" y="776254"/>
            <a:ext cx="5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77216" y="1071532"/>
            <a:ext cx="58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09682" y="2074291"/>
            <a:ext cx="5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93" y="995759"/>
            <a:ext cx="5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</a:t>
            </a:r>
            <a:endParaRPr lang="en-US" sz="32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15324"/>
            <a:ext cx="12192000" cy="6842676"/>
          </a:xfrm>
          <a:prstGeom prst="rect">
            <a:avLst/>
          </a:prstGeom>
          <a:blipFill dpi="0" rotWithShape="1">
            <a:blip r:embed="rId13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789021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976" b="3541"/>
          <a:stretch/>
        </p:blipFill>
        <p:spPr>
          <a:xfrm>
            <a:off x="-6949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64" b="12403"/>
          <a:stretch/>
        </p:blipFill>
        <p:spPr>
          <a:xfrm>
            <a:off x="4786313" y="128592"/>
            <a:ext cx="3979792" cy="310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" t="2907" r="3010" b="3509"/>
          <a:stretch/>
        </p:blipFill>
        <p:spPr>
          <a:xfrm>
            <a:off x="757237" y="125990"/>
            <a:ext cx="3914774" cy="310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r="1039"/>
          <a:stretch/>
        </p:blipFill>
        <p:spPr>
          <a:xfrm>
            <a:off x="757236" y="3500438"/>
            <a:ext cx="3914775" cy="324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2" t="5268" r="7519" b="-479"/>
          <a:stretch/>
        </p:blipFill>
        <p:spPr>
          <a:xfrm>
            <a:off x="4786313" y="3500439"/>
            <a:ext cx="3979792" cy="324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308040" y="1396104"/>
            <a:ext cx="214934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MÔ HÌNH CỦA </a:t>
            </a:r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HỢP CHẤT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4" t="85472" r="24717" b="9353"/>
          <a:stretch/>
        </p:blipFill>
        <p:spPr>
          <a:xfrm>
            <a:off x="7815268" y="6329363"/>
            <a:ext cx="157163" cy="1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98696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976" b="3541"/>
          <a:stretch/>
        </p:blipFill>
        <p:spPr>
          <a:xfrm>
            <a:off x="-6949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64" b="12403"/>
          <a:stretch/>
        </p:blipFill>
        <p:spPr>
          <a:xfrm>
            <a:off x="4786313" y="128592"/>
            <a:ext cx="3979792" cy="310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" t="2907" r="3010" b="3509"/>
          <a:stretch/>
        </p:blipFill>
        <p:spPr>
          <a:xfrm>
            <a:off x="757237" y="125990"/>
            <a:ext cx="3914774" cy="310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r="1039"/>
          <a:stretch/>
        </p:blipFill>
        <p:spPr>
          <a:xfrm>
            <a:off x="757236" y="3500438"/>
            <a:ext cx="3914775" cy="324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2" t="5268" r="7519" b="-479"/>
          <a:stretch/>
        </p:blipFill>
        <p:spPr>
          <a:xfrm>
            <a:off x="4786313" y="3500439"/>
            <a:ext cx="3979792" cy="324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308040" y="1396104"/>
            <a:ext cx="214934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MÔ HÌNH CỦA HỢP CHẤT</a:t>
            </a:r>
            <a:endParaRPr lang="en-US" sz="4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08040" y="1785729"/>
            <a:ext cx="207330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HỢP CHẤT </a:t>
            </a:r>
            <a:r>
              <a:rPr lang="en-US" sz="4400" b="1" dirty="0" smtClean="0">
                <a:ln w="0"/>
                <a:solidFill>
                  <a:srgbClr val="62983E"/>
                </a:solidFill>
                <a:effectLst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LÀ GÌ?</a:t>
            </a:r>
            <a:endParaRPr lang="en-US" sz="4400" b="1" cap="none" spc="0" dirty="0">
              <a:ln w="0"/>
              <a:solidFill>
                <a:srgbClr val="62983E"/>
              </a:solidFill>
              <a:effectLst>
                <a:reflection blurRad="6350" stA="53000" endA="300" endPos="35500" dir="5400000" sy="-90000" algn="bl" rotWithShape="0"/>
              </a:effectLst>
              <a:latin typeface="Broadway" panose="04040905080B020205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4" t="85472" r="24717" b="9353"/>
          <a:stretch/>
        </p:blipFill>
        <p:spPr>
          <a:xfrm>
            <a:off x="7815267" y="6329363"/>
            <a:ext cx="157163" cy="142876"/>
          </a:xfrm>
          <a:prstGeom prst="rect">
            <a:avLst/>
          </a:prstGeom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15324"/>
            <a:ext cx="12192000" cy="6842676"/>
          </a:xfrm>
          <a:prstGeom prst="rect">
            <a:avLst/>
          </a:prstGeom>
          <a:blipFill dpi="0" rotWithShape="1">
            <a:blip r:embed="rId13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609694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71575" y="1320092"/>
            <a:ext cx="44291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II.  HỢP CHẤT</a:t>
            </a:r>
            <a:endParaRPr lang="en-US" sz="2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655" y="2074447"/>
            <a:ext cx="99036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HỢP CHẤT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là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những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được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tạo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bởi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từ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hai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hóa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học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trở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lên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2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5887" y="2912655"/>
            <a:ext cx="9779794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Dựa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vào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thành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phần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hóa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học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người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 chia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hợp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làm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loại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2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638" y="3598540"/>
            <a:ext cx="63024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Hợp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hữu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cơ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CH</a:t>
            </a:r>
            <a:r>
              <a:rPr lang="en-US" sz="2200" cap="none" spc="0" baseline="-25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; C</a:t>
            </a:r>
            <a:r>
              <a:rPr lang="en-US" sz="2200" cap="none" spc="0" baseline="-25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</a:t>
            </a:r>
            <a:r>
              <a:rPr lang="en-US" sz="2200" cap="none" spc="0" baseline="-25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12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en-US" sz="2200" cap="none" spc="0" baseline="-25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CCl</a:t>
            </a:r>
            <a:r>
              <a:rPr lang="en-US" sz="2200" baseline="-25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…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Hợp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vô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cơ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H</a:t>
            </a:r>
            <a:r>
              <a:rPr lang="en-US" sz="2200" baseline="-25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; CaCO</a:t>
            </a:r>
            <a:r>
              <a:rPr lang="en-US" sz="2200" baseline="-25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; NaHCO</a:t>
            </a:r>
            <a:r>
              <a:rPr lang="en-US" sz="2200" baseline="-25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…</a:t>
            </a:r>
            <a:endParaRPr lang="en-US" sz="2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15324"/>
            <a:ext cx="12192000" cy="6842676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814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976" b="3541"/>
          <a:stretch/>
        </p:blipFill>
        <p:spPr>
          <a:xfrm>
            <a:off x="436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3957" y="3347176"/>
            <a:ext cx="307122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ĐẶC ĐIỂM CẤU TẠO 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HỢP CHẤT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4915" y="995759"/>
            <a:ext cx="5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</a:t>
            </a:r>
            <a:endParaRPr lang="en-US" sz="32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93" y="995759"/>
            <a:ext cx="58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Cl</a:t>
            </a:r>
            <a:endParaRPr lang="en-US" sz="3200" b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0260" y="4023588"/>
            <a:ext cx="711667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Các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nguyên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tử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trong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hợp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chất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sắp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xếp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với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nhau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theo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một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tỉ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lệ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và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thứ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tự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nhất</a:t>
            </a:r>
            <a:r>
              <a:rPr lang="en-US" sz="2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en-US" sz="26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định</a:t>
            </a:r>
            <a:endParaRPr lang="en-US" sz="26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64" b="12403"/>
          <a:stretch/>
        </p:blipFill>
        <p:spPr>
          <a:xfrm>
            <a:off x="8268583" y="45465"/>
            <a:ext cx="3818642" cy="310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8" t="2907" r="3010" b="3509"/>
          <a:stretch/>
        </p:blipFill>
        <p:spPr>
          <a:xfrm>
            <a:off x="791064" y="42864"/>
            <a:ext cx="3657010" cy="310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2" t="5268" r="7519" b="16950"/>
          <a:stretch/>
        </p:blipFill>
        <p:spPr>
          <a:xfrm>
            <a:off x="4479832" y="42863"/>
            <a:ext cx="3788751" cy="3102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15324"/>
            <a:ext cx="12192000" cy="6842676"/>
          </a:xfrm>
          <a:prstGeom prst="rect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5417121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_图片 6">
            <a:extLst>
              <a:ext uri="{FF2B5EF4-FFF2-40B4-BE49-F238E27FC236}">
                <a16:creationId xmlns:a16="http://schemas.microsoft.com/office/drawing/2014/main" xmlns="" id="{438DC0D5-BF0E-444C-9C18-BE52B7EBCA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14" name="PA_矩形 8">
            <a:extLst>
              <a:ext uri="{FF2B5EF4-FFF2-40B4-BE49-F238E27FC236}">
                <a16:creationId xmlns:a16="http://schemas.microsoft.com/office/drawing/2014/main" xmlns="" id="{5BBEAC4B-8734-416E-9DFB-8AC5586A2A3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32558" y="2234437"/>
            <a:ext cx="4992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Times New Roman" pitchFamily="18" charset="0"/>
                <a:ea typeface="迷你简少儿" panose="03000509000000000000" pitchFamily="65" charset="-122"/>
                <a:cs typeface="Times New Roman" pitchFamily="18" charset="0"/>
              </a:rPr>
              <a:t>    </a:t>
            </a:r>
            <a:r>
              <a:rPr lang="vi-VN" altLang="zh-CN" sz="5400" b="1" dirty="0" smtClean="0">
                <a:solidFill>
                  <a:srgbClr val="FF0000"/>
                </a:solidFill>
                <a:latin typeface="Times New Roman" pitchFamily="18" charset="0"/>
                <a:ea typeface="迷你简少儿" panose="03000509000000000000" pitchFamily="65" charset="-122"/>
                <a:cs typeface="Times New Roman" pitchFamily="18" charset="0"/>
              </a:rPr>
              <a:t>III.</a:t>
            </a:r>
            <a:r>
              <a:rPr lang="zh-CN" altLang="en-US" sz="5400" b="1" dirty="0" smtClean="0">
                <a:solidFill>
                  <a:srgbClr val="FF0000"/>
                </a:solidFill>
                <a:latin typeface="Times New Roman" pitchFamily="18" charset="0"/>
                <a:ea typeface="迷你简少儿" panose="03000509000000000000" pitchFamily="65" charset="-122"/>
                <a:cs typeface="Times New Roman" pitchFamily="18" charset="0"/>
              </a:rPr>
              <a:t> </a:t>
            </a:r>
            <a:r>
              <a:rPr lang="vi-VN" altLang="zh-CN" sz="5400" b="1" dirty="0" smtClean="0">
                <a:solidFill>
                  <a:srgbClr val="FF0000"/>
                </a:solidFill>
                <a:latin typeface="Times New Roman" pitchFamily="18" charset="0"/>
                <a:ea typeface="迷你简少儿" panose="03000509000000000000" pitchFamily="65" charset="-122"/>
                <a:cs typeface="Times New Roman" pitchFamily="18" charset="0"/>
              </a:rPr>
              <a:t>Phân tử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迷你简少儿" panose="03000509000000000000" pitchFamily="65" charset="-122"/>
              <a:cs typeface="Times New Roman" pitchFamily="18" charset="0"/>
            </a:endParaRPr>
          </a:p>
          <a:p>
            <a:r>
              <a:rPr lang="zh-CN" altLang="en-US" sz="5400" b="1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　　</a:t>
            </a:r>
          </a:p>
        </p:txBody>
      </p:sp>
      <p:pic>
        <p:nvPicPr>
          <p:cNvPr id="15" name="图片 14" descr="图片包含 文字&#10;&#10;已生成高可信度的说明">
            <a:extLst>
              <a:ext uri="{FF2B5EF4-FFF2-40B4-BE49-F238E27FC236}">
                <a16:creationId xmlns:a16="http://schemas.microsoft.com/office/drawing/2014/main" xmlns="" id="{4461CEF8-CBA9-4CB1-9718-679C8B4660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89" y="1660997"/>
            <a:ext cx="3990715" cy="4655533"/>
          </a:xfrm>
          <a:prstGeom prst="rect">
            <a:avLst/>
          </a:prstGeom>
        </p:spPr>
      </p:pic>
      <p:pic>
        <p:nvPicPr>
          <p:cNvPr id="16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A068BBFF-795B-45AB-A9B7-CC069AA2F8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464"/>
            <a:ext cx="3865071" cy="38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8 L 0.21927 -0.09051 C 0.26224 0.00324 0.32709 0.05394 0.39506 0.05394 C 0.4724 0.05394 0.53438 0.00324 0.57735 -0.09051 L 0.78477 -0.50648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xmlns="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10319" y="-711399"/>
            <a:ext cx="12302319" cy="7767292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33500" y="2399730"/>
            <a:ext cx="80956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2388" indent="-52388" algn="just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rgbClr val="0000CC"/>
                </a:solidFill>
              </a:rPr>
              <a:t>1</a:t>
            </a:r>
            <a:r>
              <a:rPr lang="vi-VN" sz="3200" dirty="0" smtClean="0">
                <a:solidFill>
                  <a:srgbClr val="0000CC"/>
                </a:solidFill>
              </a:rPr>
              <a:t>. </a:t>
            </a:r>
            <a:r>
              <a:rPr lang="en-US" sz="3200" dirty="0" err="1" smtClean="0">
                <a:solidFill>
                  <a:srgbClr val="0000CC"/>
                </a:solidFill>
              </a:rPr>
              <a:t>Định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nghĩa</a:t>
            </a:r>
            <a:r>
              <a:rPr lang="en-US" sz="320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35675" y="1925470"/>
            <a:ext cx="3415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2388" indent="120650" algn="just" eaLnBrk="0" hangingPunct="0">
              <a:spcBef>
                <a:spcPct val="2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III</a:t>
            </a:r>
            <a:r>
              <a:rPr lang="vi-VN" sz="3600" dirty="0" smtClean="0">
                <a:solidFill>
                  <a:srgbClr val="FF0000"/>
                </a:solidFill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tử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57300" y="3901150"/>
            <a:ext cx="878745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3038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600" dirty="0">
                <a:solidFill>
                  <a:schemeClr val="tx1"/>
                </a:solidFill>
              </a:rPr>
              <a:t>- </a:t>
            </a:r>
            <a:r>
              <a:rPr lang="en-US" sz="2600" i="1" dirty="0" err="1">
                <a:solidFill>
                  <a:schemeClr val="tx1"/>
                </a:solidFill>
              </a:rPr>
              <a:t>Đối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với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đơn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chất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kim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loại</a:t>
            </a:r>
            <a:r>
              <a:rPr lang="en-US" sz="2600" i="1" dirty="0">
                <a:solidFill>
                  <a:schemeClr val="tx1"/>
                </a:solidFill>
              </a:rPr>
              <a:t>, </a:t>
            </a:r>
            <a:r>
              <a:rPr lang="en-US" sz="2600" i="1" dirty="0" err="1">
                <a:solidFill>
                  <a:schemeClr val="tx1"/>
                </a:solidFill>
              </a:rPr>
              <a:t>nguyên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tử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là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hạt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hợp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thành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và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có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vai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trò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như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phân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en-US" sz="2600" i="1" dirty="0" err="1">
                <a:solidFill>
                  <a:schemeClr val="tx1"/>
                </a:solidFill>
              </a:rPr>
              <a:t>tử</a:t>
            </a:r>
            <a:r>
              <a:rPr lang="en-US" sz="26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333500" y="4953000"/>
            <a:ext cx="502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600" dirty="0">
                <a:solidFill>
                  <a:schemeClr val="tx1"/>
                </a:solidFill>
              </a:rPr>
              <a:t>     </a:t>
            </a:r>
            <a:r>
              <a:rPr lang="en-US" sz="2600" dirty="0" err="1">
                <a:solidFill>
                  <a:schemeClr val="tx1"/>
                </a:solidFill>
              </a:rPr>
              <a:t>Ví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dụ</a:t>
            </a:r>
            <a:r>
              <a:rPr lang="en-US" sz="2600" dirty="0">
                <a:solidFill>
                  <a:schemeClr val="tx1"/>
                </a:solidFill>
              </a:rPr>
              <a:t>: </a:t>
            </a:r>
            <a:r>
              <a:rPr lang="en-US" sz="2600" dirty="0" err="1">
                <a:solidFill>
                  <a:schemeClr val="tx1"/>
                </a:solidFill>
              </a:rPr>
              <a:t>Kẽm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Sắt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Nhôm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Bạc</a:t>
            </a:r>
            <a:r>
              <a:rPr lang="en-US" sz="2600" dirty="0">
                <a:solidFill>
                  <a:schemeClr val="tx1"/>
                </a:solidFill>
              </a:rPr>
              <a:t>,…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95399" y="2887662"/>
            <a:ext cx="87493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600" dirty="0">
                <a:solidFill>
                  <a:schemeClr val="tx1"/>
                </a:solidFill>
              </a:rPr>
              <a:t>  - </a:t>
            </a:r>
            <a:r>
              <a:rPr lang="en-US" sz="2600" dirty="0" err="1">
                <a:solidFill>
                  <a:schemeClr val="tx1"/>
                </a:solidFill>
              </a:rPr>
              <a:t>Phân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tử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là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hạt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đại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diện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cho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chất</a:t>
            </a:r>
            <a:r>
              <a:rPr lang="en-US" sz="2600" dirty="0">
                <a:solidFill>
                  <a:schemeClr val="tx1"/>
                </a:solidFill>
              </a:rPr>
              <a:t>, </a:t>
            </a:r>
            <a:r>
              <a:rPr lang="en-US" sz="2600" dirty="0" err="1">
                <a:solidFill>
                  <a:schemeClr val="tx1"/>
                </a:solidFill>
              </a:rPr>
              <a:t>gồm</a:t>
            </a:r>
            <a:r>
              <a:rPr lang="en-US" sz="2600" dirty="0">
                <a:solidFill>
                  <a:schemeClr val="tx1"/>
                </a:solidFill>
              </a:rPr>
              <a:t> 1 </a:t>
            </a:r>
            <a:r>
              <a:rPr lang="en-US" sz="2600" dirty="0" err="1">
                <a:solidFill>
                  <a:schemeClr val="tx1"/>
                </a:solidFill>
              </a:rPr>
              <a:t>số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nguyên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tử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liên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kết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với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nhau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và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thể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hiện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đầy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đủ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tính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chất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hóa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học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của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chất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1790700" y="412062"/>
            <a:ext cx="9144000" cy="523875"/>
          </a:xfrm>
          <a:prstGeom prst="rect">
            <a:avLst/>
          </a:prstGeom>
          <a:ln>
            <a:solidFill>
              <a:srgbClr val="FF99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6. ĐƠN CHẤT, HỢP CHẤT – PHÂN TỬ </a:t>
            </a:r>
          </a:p>
        </p:txBody>
      </p:sp>
    </p:spTree>
    <p:extLst>
      <p:ext uri="{BB962C8B-B14F-4D97-AF65-F5344CB8AC3E}">
        <p14:creationId xmlns:p14="http://schemas.microsoft.com/office/powerpoint/2010/main" val="31492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>
            <a:extLst>
              <a:ext uri="{FF2B5EF4-FFF2-40B4-BE49-F238E27FC236}">
                <a16:creationId xmlns:a16="http://schemas.microsoft.com/office/drawing/2014/main" xmlns="" id="{7A0000F0-523A-434F-B4E2-E02C0C2AE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4391026"/>
            <a:ext cx="20320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xmlns="" id="{B9B4F4CD-BB9F-45FE-826A-2D28543D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00551"/>
            <a:ext cx="20320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AutoShape 16">
            <a:extLst>
              <a:ext uri="{FF2B5EF4-FFF2-40B4-BE49-F238E27FC236}">
                <a16:creationId xmlns:a16="http://schemas.microsoft.com/office/drawing/2014/main" xmlns="" id="{821A41D6-412C-4F7D-B2EA-681CE11C9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81000"/>
            <a:ext cx="5181600" cy="2057400"/>
          </a:xfrm>
          <a:prstGeom prst="cloudCallout">
            <a:avLst>
              <a:gd name="adj1" fmla="val -65319"/>
              <a:gd name="adj2" fmla="val 7816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Quan sát các  mô hình phóng đại  sau  của  Oxi và Hidro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xmlns="" id="{3A73823F-0319-4682-AFEB-BE9C63D27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6164263"/>
            <a:ext cx="3657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Nguyên tử Oxi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xmlns="" id="{F331C4A3-7498-41C1-86BD-CD817191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2" y="6240463"/>
            <a:ext cx="26606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Nguyên tử HIdro</a:t>
            </a:r>
          </a:p>
        </p:txBody>
      </p:sp>
      <p:grpSp>
        <p:nvGrpSpPr>
          <p:cNvPr id="7190" name="Group 22">
            <a:extLst>
              <a:ext uri="{FF2B5EF4-FFF2-40B4-BE49-F238E27FC236}">
                <a16:creationId xmlns:a16="http://schemas.microsoft.com/office/drawing/2014/main" xmlns="" id="{B3E4340C-3D38-4C0A-BACF-E3BE66B08A26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105400"/>
            <a:ext cx="812800" cy="685800"/>
            <a:chOff x="2592" y="2928"/>
            <a:chExt cx="384" cy="432"/>
          </a:xfrm>
        </p:grpSpPr>
        <p:sp>
          <p:nvSpPr>
            <p:cNvPr id="7188" name="Oval 20">
              <a:extLst>
                <a:ext uri="{FF2B5EF4-FFF2-40B4-BE49-F238E27FC236}">
                  <a16:creationId xmlns:a16="http://schemas.microsoft.com/office/drawing/2014/main" xmlns="" id="{51ED5152-354D-4E87-A76A-5EA86A97C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928"/>
              <a:ext cx="384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Text Box 21">
              <a:extLst>
                <a:ext uri="{FF2B5EF4-FFF2-40B4-BE49-F238E27FC236}">
                  <a16:creationId xmlns:a16="http://schemas.microsoft.com/office/drawing/2014/main" xmlns="" id="{49E68AF5-BBB7-4DE0-BB6D-C96549C9D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.VnVogue" pitchFamily="34" charset="0"/>
                </a:rPr>
                <a:t>H</a:t>
              </a:r>
            </a:p>
          </p:txBody>
        </p:sp>
      </p:grpSp>
      <p:grpSp>
        <p:nvGrpSpPr>
          <p:cNvPr id="7191" name="Group 23">
            <a:extLst>
              <a:ext uri="{FF2B5EF4-FFF2-40B4-BE49-F238E27FC236}">
                <a16:creationId xmlns:a16="http://schemas.microsoft.com/office/drawing/2014/main" xmlns="" id="{614B6296-9DFF-4B2E-B8DB-1447F51398D3}"/>
              </a:ext>
            </a:extLst>
          </p:cNvPr>
          <p:cNvGrpSpPr>
            <a:grpSpLocks/>
          </p:cNvGrpSpPr>
          <p:nvPr/>
        </p:nvGrpSpPr>
        <p:grpSpPr bwMode="auto">
          <a:xfrm>
            <a:off x="9855200" y="5105400"/>
            <a:ext cx="812800" cy="685800"/>
            <a:chOff x="2592" y="2928"/>
            <a:chExt cx="384" cy="432"/>
          </a:xfrm>
        </p:grpSpPr>
        <p:sp>
          <p:nvSpPr>
            <p:cNvPr id="7192" name="Oval 24">
              <a:extLst>
                <a:ext uri="{FF2B5EF4-FFF2-40B4-BE49-F238E27FC236}">
                  <a16:creationId xmlns:a16="http://schemas.microsoft.com/office/drawing/2014/main" xmlns="" id="{3EDE2B22-8403-4F2A-BA4E-8CB3B92F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928"/>
              <a:ext cx="384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25">
              <a:extLst>
                <a:ext uri="{FF2B5EF4-FFF2-40B4-BE49-F238E27FC236}">
                  <a16:creationId xmlns:a16="http://schemas.microsoft.com/office/drawing/2014/main" xmlns="" id="{C45F3537-FB98-4856-BDDA-00905D6B6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02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1"/>
                  </a:solidFill>
                  <a:latin typeface=".VnVogue" pitchFamily="34" charset="0"/>
                </a:rPr>
                <a:t>H</a:t>
              </a:r>
            </a:p>
          </p:txBody>
        </p:sp>
      </p:grpSp>
      <p:sp>
        <p:nvSpPr>
          <p:cNvPr id="7194" name="Text Box 26">
            <a:extLst>
              <a:ext uri="{FF2B5EF4-FFF2-40B4-BE49-F238E27FC236}">
                <a16:creationId xmlns:a16="http://schemas.microsoft.com/office/drawing/2014/main" xmlns="" id="{20DCE497-ECBC-49C9-9B57-DA9801288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6172201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</a:rPr>
              <a:t>Phân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tử</a:t>
            </a:r>
            <a:r>
              <a:rPr lang="en-US" altLang="en-US" b="1" dirty="0">
                <a:solidFill>
                  <a:srgbClr val="FF0000"/>
                </a:solidFill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</a:rPr>
              <a:t>Oxi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7195" name="Picture 27">
            <a:extLst>
              <a:ext uri="{FF2B5EF4-FFF2-40B4-BE49-F238E27FC236}">
                <a16:creationId xmlns:a16="http://schemas.microsoft.com/office/drawing/2014/main" xmlns="" id="{63C7BF9E-B533-4781-9151-D4242E7E4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4876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>
            <a:extLst>
              <a:ext uri="{FF2B5EF4-FFF2-40B4-BE49-F238E27FC236}">
                <a16:creationId xmlns:a16="http://schemas.microsoft.com/office/drawing/2014/main" xmlns="" id="{D7931F43-15A6-48AA-A350-4D06187E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775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7" name="Text Box 29">
            <a:extLst>
              <a:ext uri="{FF2B5EF4-FFF2-40B4-BE49-F238E27FC236}">
                <a16:creationId xmlns:a16="http://schemas.microsoft.com/office/drawing/2014/main" xmlns="" id="{EA931FE7-620F-4496-B945-EC685783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0" y="6248401"/>
            <a:ext cx="284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Phân tử  Hidro</a:t>
            </a:r>
          </a:p>
        </p:txBody>
      </p:sp>
      <p:sp>
        <p:nvSpPr>
          <p:cNvPr id="7200" name="Text Box 32">
            <a:extLst>
              <a:ext uri="{FF2B5EF4-FFF2-40B4-BE49-F238E27FC236}">
                <a16:creationId xmlns:a16="http://schemas.microsoft.com/office/drawing/2014/main" xmlns="" id="{DFAD59AA-9477-4FC7-A08F-34FA9A89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78263"/>
            <a:ext cx="274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0066"/>
                </a:solidFill>
              </a:rPr>
              <a:t>Khí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oxi</a:t>
            </a:r>
            <a:endParaRPr lang="en-US" altLang="en-US" b="1" dirty="0">
              <a:solidFill>
                <a:srgbClr val="FF0066"/>
              </a:solidFill>
            </a:endParaRPr>
          </a:p>
        </p:txBody>
      </p:sp>
      <p:sp>
        <p:nvSpPr>
          <p:cNvPr id="7201" name="Text Box 33">
            <a:extLst>
              <a:ext uri="{FF2B5EF4-FFF2-40B4-BE49-F238E27FC236}">
                <a16:creationId xmlns:a16="http://schemas.microsoft.com/office/drawing/2014/main" xmlns="" id="{817D724D-DD9D-4ED5-ABF8-C1437D02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200" y="3824288"/>
            <a:ext cx="294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FF0066"/>
                </a:solidFill>
              </a:rPr>
              <a:t>Khí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Hidro</a:t>
            </a:r>
            <a:endParaRPr lang="en-US" altLang="en-US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2235E-7 1.3876E-7 L 0.13 -0.006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32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3 4.71785E-7 L 0.13886 0.00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4" y="37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7184" grpId="1" animBg="1"/>
      <p:bldP spid="7185" grpId="0" build="allAtOnce"/>
      <p:bldP spid="7186" grpId="0"/>
      <p:bldP spid="7186" grpId="1"/>
      <p:bldP spid="7194" grpId="0"/>
      <p:bldP spid="7197" grpId="0"/>
      <p:bldP spid="7200" grpId="0"/>
      <p:bldP spid="72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18"/>
          <p:cNvGrpSpPr>
            <a:grpSpLocks/>
          </p:cNvGrpSpPr>
          <p:nvPr/>
        </p:nvGrpSpPr>
        <p:grpSpPr bwMode="auto">
          <a:xfrm>
            <a:off x="330297" y="833270"/>
            <a:ext cx="5380482" cy="4121843"/>
            <a:chOff x="2667000" y="2719581"/>
            <a:chExt cx="3124200" cy="2496915"/>
          </a:xfrm>
        </p:grpSpPr>
        <p:grpSp>
          <p:nvGrpSpPr>
            <p:cNvPr id="90" name="Group 181"/>
            <p:cNvGrpSpPr>
              <a:grpSpLocks/>
            </p:cNvGrpSpPr>
            <p:nvPr/>
          </p:nvGrpSpPr>
          <p:grpSpPr bwMode="auto">
            <a:xfrm rot="-206652">
              <a:off x="2760772" y="2841570"/>
              <a:ext cx="756345" cy="607724"/>
              <a:chOff x="3644" y="410"/>
              <a:chExt cx="693" cy="576"/>
            </a:xfrm>
          </p:grpSpPr>
          <p:sp>
            <p:nvSpPr>
              <p:cNvPr id="116" name="Oval 182"/>
              <p:cNvSpPr>
                <a:spLocks noChangeArrowheads="1"/>
              </p:cNvSpPr>
              <p:nvPr/>
            </p:nvSpPr>
            <p:spPr bwMode="auto">
              <a:xfrm rot="2634536">
                <a:off x="3744" y="576"/>
                <a:ext cx="416" cy="41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17" name="Oval 183"/>
              <p:cNvSpPr>
                <a:spLocks noChangeArrowheads="1"/>
              </p:cNvSpPr>
              <p:nvPr/>
            </p:nvSpPr>
            <p:spPr bwMode="auto">
              <a:xfrm rot="-3183831">
                <a:off x="3645" y="409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118" name="Oval 184"/>
              <p:cNvSpPr>
                <a:spLocks noChangeArrowheads="1"/>
              </p:cNvSpPr>
              <p:nvPr/>
            </p:nvSpPr>
            <p:spPr bwMode="auto">
              <a:xfrm rot="-3183831">
                <a:off x="4050" y="522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91" name="Rectangle 56"/>
            <p:cNvSpPr>
              <a:spLocks noChangeArrowheads="1"/>
            </p:cNvSpPr>
            <p:nvPr/>
          </p:nvSpPr>
          <p:spPr bwMode="auto">
            <a:xfrm>
              <a:off x="2667000" y="2743200"/>
              <a:ext cx="3124200" cy="2057400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" name="Group 181"/>
            <p:cNvGrpSpPr>
              <a:grpSpLocks/>
            </p:cNvGrpSpPr>
            <p:nvPr/>
          </p:nvGrpSpPr>
          <p:grpSpPr bwMode="auto">
            <a:xfrm rot="-7995470">
              <a:off x="3941976" y="2793892"/>
              <a:ext cx="756345" cy="607724"/>
              <a:chOff x="3644" y="410"/>
              <a:chExt cx="693" cy="576"/>
            </a:xfrm>
          </p:grpSpPr>
          <p:sp>
            <p:nvSpPr>
              <p:cNvPr id="113" name="Oval 182"/>
              <p:cNvSpPr>
                <a:spLocks noChangeArrowheads="1"/>
              </p:cNvSpPr>
              <p:nvPr/>
            </p:nvSpPr>
            <p:spPr bwMode="auto">
              <a:xfrm rot="2634536">
                <a:off x="3744" y="576"/>
                <a:ext cx="416" cy="41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14" name="Oval 183"/>
              <p:cNvSpPr>
                <a:spLocks noChangeArrowheads="1"/>
              </p:cNvSpPr>
              <p:nvPr/>
            </p:nvSpPr>
            <p:spPr bwMode="auto">
              <a:xfrm rot="-3183831">
                <a:off x="3645" y="409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115" name="Oval 184"/>
              <p:cNvSpPr>
                <a:spLocks noChangeArrowheads="1"/>
              </p:cNvSpPr>
              <p:nvPr/>
            </p:nvSpPr>
            <p:spPr bwMode="auto">
              <a:xfrm rot="-3183831">
                <a:off x="4050" y="522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grpSp>
          <p:nvGrpSpPr>
            <p:cNvPr id="93" name="Group 181"/>
            <p:cNvGrpSpPr>
              <a:grpSpLocks/>
            </p:cNvGrpSpPr>
            <p:nvPr/>
          </p:nvGrpSpPr>
          <p:grpSpPr bwMode="auto">
            <a:xfrm rot="2429202">
              <a:off x="4907339" y="2993970"/>
              <a:ext cx="756345" cy="607724"/>
              <a:chOff x="3644" y="410"/>
              <a:chExt cx="693" cy="576"/>
            </a:xfrm>
          </p:grpSpPr>
          <p:sp>
            <p:nvSpPr>
              <p:cNvPr id="110" name="Oval 182"/>
              <p:cNvSpPr>
                <a:spLocks noChangeArrowheads="1"/>
              </p:cNvSpPr>
              <p:nvPr/>
            </p:nvSpPr>
            <p:spPr bwMode="auto">
              <a:xfrm rot="2634536">
                <a:off x="3744" y="576"/>
                <a:ext cx="416" cy="41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11" name="Oval 183"/>
              <p:cNvSpPr>
                <a:spLocks noChangeArrowheads="1"/>
              </p:cNvSpPr>
              <p:nvPr/>
            </p:nvSpPr>
            <p:spPr bwMode="auto">
              <a:xfrm rot="-3183831">
                <a:off x="3645" y="409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112" name="Oval 184"/>
              <p:cNvSpPr>
                <a:spLocks noChangeArrowheads="1"/>
              </p:cNvSpPr>
              <p:nvPr/>
            </p:nvSpPr>
            <p:spPr bwMode="auto">
              <a:xfrm rot="-3183831">
                <a:off x="4050" y="522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grpSp>
          <p:nvGrpSpPr>
            <p:cNvPr id="94" name="Group 181"/>
            <p:cNvGrpSpPr>
              <a:grpSpLocks/>
            </p:cNvGrpSpPr>
            <p:nvPr/>
          </p:nvGrpSpPr>
          <p:grpSpPr bwMode="auto">
            <a:xfrm rot="-689603">
              <a:off x="3634363" y="4107860"/>
              <a:ext cx="756345" cy="607724"/>
              <a:chOff x="3644" y="410"/>
              <a:chExt cx="693" cy="576"/>
            </a:xfrm>
          </p:grpSpPr>
          <p:sp>
            <p:nvSpPr>
              <p:cNvPr id="107" name="Oval 182"/>
              <p:cNvSpPr>
                <a:spLocks noChangeArrowheads="1"/>
              </p:cNvSpPr>
              <p:nvPr/>
            </p:nvSpPr>
            <p:spPr bwMode="auto">
              <a:xfrm rot="2634536">
                <a:off x="3744" y="576"/>
                <a:ext cx="416" cy="41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08" name="Oval 183"/>
              <p:cNvSpPr>
                <a:spLocks noChangeArrowheads="1"/>
              </p:cNvSpPr>
              <p:nvPr/>
            </p:nvSpPr>
            <p:spPr bwMode="auto">
              <a:xfrm rot="-3183831">
                <a:off x="3645" y="409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109" name="Oval 184"/>
              <p:cNvSpPr>
                <a:spLocks noChangeArrowheads="1"/>
              </p:cNvSpPr>
              <p:nvPr/>
            </p:nvSpPr>
            <p:spPr bwMode="auto">
              <a:xfrm rot="-3183831">
                <a:off x="4050" y="522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grpSp>
          <p:nvGrpSpPr>
            <p:cNvPr id="95" name="Group 181"/>
            <p:cNvGrpSpPr>
              <a:grpSpLocks/>
            </p:cNvGrpSpPr>
            <p:nvPr/>
          </p:nvGrpSpPr>
          <p:grpSpPr bwMode="auto">
            <a:xfrm rot="-5683091">
              <a:off x="2622767" y="3755624"/>
              <a:ext cx="756345" cy="607724"/>
              <a:chOff x="3644" y="410"/>
              <a:chExt cx="693" cy="576"/>
            </a:xfrm>
          </p:grpSpPr>
          <p:sp>
            <p:nvSpPr>
              <p:cNvPr id="104" name="Oval 182"/>
              <p:cNvSpPr>
                <a:spLocks noChangeArrowheads="1"/>
              </p:cNvSpPr>
              <p:nvPr/>
            </p:nvSpPr>
            <p:spPr bwMode="auto">
              <a:xfrm rot="2634536">
                <a:off x="3744" y="576"/>
                <a:ext cx="416" cy="41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05" name="Oval 183"/>
              <p:cNvSpPr>
                <a:spLocks noChangeArrowheads="1"/>
              </p:cNvSpPr>
              <p:nvPr/>
            </p:nvSpPr>
            <p:spPr bwMode="auto">
              <a:xfrm rot="-3183831">
                <a:off x="3645" y="409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106" name="Oval 184"/>
              <p:cNvSpPr>
                <a:spLocks noChangeArrowheads="1"/>
              </p:cNvSpPr>
              <p:nvPr/>
            </p:nvSpPr>
            <p:spPr bwMode="auto">
              <a:xfrm rot="-3183831">
                <a:off x="4050" y="522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grpSp>
          <p:nvGrpSpPr>
            <p:cNvPr id="96" name="Group 181"/>
            <p:cNvGrpSpPr>
              <a:grpSpLocks/>
            </p:cNvGrpSpPr>
            <p:nvPr/>
          </p:nvGrpSpPr>
          <p:grpSpPr bwMode="auto">
            <a:xfrm rot="-206652">
              <a:off x="4589572" y="3713505"/>
              <a:ext cx="756345" cy="607724"/>
              <a:chOff x="3644" y="410"/>
              <a:chExt cx="693" cy="576"/>
            </a:xfrm>
          </p:grpSpPr>
          <p:sp>
            <p:nvSpPr>
              <p:cNvPr id="101" name="Oval 182"/>
              <p:cNvSpPr>
                <a:spLocks noChangeArrowheads="1"/>
              </p:cNvSpPr>
              <p:nvPr/>
            </p:nvSpPr>
            <p:spPr bwMode="auto">
              <a:xfrm rot="2634536">
                <a:off x="3744" y="576"/>
                <a:ext cx="416" cy="41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02" name="Oval 183"/>
              <p:cNvSpPr>
                <a:spLocks noChangeArrowheads="1"/>
              </p:cNvSpPr>
              <p:nvPr/>
            </p:nvSpPr>
            <p:spPr bwMode="auto">
              <a:xfrm rot="-3183831">
                <a:off x="3645" y="409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103" name="Oval 184"/>
              <p:cNvSpPr>
                <a:spLocks noChangeArrowheads="1"/>
              </p:cNvSpPr>
              <p:nvPr/>
            </p:nvSpPr>
            <p:spPr bwMode="auto">
              <a:xfrm rot="-3183831">
                <a:off x="4050" y="522"/>
                <a:ext cx="286" cy="28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3333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 rot="5400000">
              <a:off x="3124780" y="3886114"/>
              <a:ext cx="227892" cy="763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89"/>
            <p:cNvSpPr txBox="1">
              <a:spLocks noChangeArrowheads="1"/>
            </p:cNvSpPr>
            <p:nvPr/>
          </p:nvSpPr>
          <p:spPr bwMode="auto">
            <a:xfrm>
              <a:off x="3091274" y="3607833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9" name="TextBox 95"/>
            <p:cNvSpPr txBox="1">
              <a:spLocks noChangeArrowheads="1"/>
            </p:cNvSpPr>
            <p:nvPr/>
          </p:nvSpPr>
          <p:spPr bwMode="auto">
            <a:xfrm>
              <a:off x="3746970" y="3740158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00" name="Text Box 34"/>
            <p:cNvSpPr txBox="1">
              <a:spLocks noChangeArrowheads="1"/>
            </p:cNvSpPr>
            <p:nvPr/>
          </p:nvSpPr>
          <p:spPr bwMode="auto">
            <a:xfrm>
              <a:off x="2667000" y="4880897"/>
              <a:ext cx="3124200" cy="33559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3000" dirty="0" err="1"/>
                <a:t>Nước</a:t>
              </a:r>
              <a:r>
                <a:rPr lang="en-US" dirty="0"/>
                <a:t> </a:t>
              </a:r>
            </a:p>
          </p:txBody>
        </p:sp>
      </p:grp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406497" y="5183300"/>
            <a:ext cx="5446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  <a:hlinkClick r:id="rId3" action="ppaction://hlinksldjump"/>
              </a:rPr>
              <a:t>Nước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2 H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liên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1 O.</a:t>
            </a:r>
            <a:endParaRPr lang="en-US" sz="3000" b="0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2575675" y="2897121"/>
            <a:ext cx="412930" cy="50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16"/>
          <p:cNvGrpSpPr>
            <a:grpSpLocks/>
          </p:cNvGrpSpPr>
          <p:nvPr/>
        </p:nvGrpSpPr>
        <p:grpSpPr bwMode="auto">
          <a:xfrm>
            <a:off x="6167755" y="849073"/>
            <a:ext cx="4392997" cy="4106040"/>
            <a:chOff x="5925378" y="2743200"/>
            <a:chExt cx="3124200" cy="2223503"/>
          </a:xfrm>
        </p:grpSpPr>
        <p:pic>
          <p:nvPicPr>
            <p:cNvPr id="125" name="Picture 12" descr="ionenkristall2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743200"/>
              <a:ext cx="3087756" cy="17526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03"/>
            <p:cNvSpPr txBox="1">
              <a:spLocks noChangeArrowheads="1"/>
            </p:cNvSpPr>
            <p:nvPr/>
          </p:nvSpPr>
          <p:spPr bwMode="auto">
            <a:xfrm>
              <a:off x="7594827" y="4430691"/>
              <a:ext cx="6238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tx1"/>
                  </a:solidFill>
                </a:rPr>
                <a:t>Na</a:t>
              </a:r>
            </a:p>
          </p:txBody>
        </p:sp>
        <p:sp>
          <p:nvSpPr>
            <p:cNvPr id="127" name="TextBox 104"/>
            <p:cNvSpPr txBox="1">
              <a:spLocks noChangeArrowheads="1"/>
            </p:cNvSpPr>
            <p:nvPr/>
          </p:nvSpPr>
          <p:spPr bwMode="auto">
            <a:xfrm>
              <a:off x="8230100" y="437770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tx1"/>
                  </a:solidFill>
                </a:rPr>
                <a:t>C</a:t>
              </a:r>
              <a:r>
                <a:rPr lang="en-US" i="1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16200000" flipH="1">
              <a:off x="7573749" y="4297354"/>
              <a:ext cx="305052" cy="9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8123376" y="4221315"/>
              <a:ext cx="305052" cy="9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 Box 34"/>
            <p:cNvSpPr txBox="1">
              <a:spLocks noChangeArrowheads="1"/>
            </p:cNvSpPr>
            <p:nvPr/>
          </p:nvSpPr>
          <p:spPr bwMode="auto">
            <a:xfrm>
              <a:off x="5925378" y="4654521"/>
              <a:ext cx="3124200" cy="31218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 b="1">
                  <a:solidFill>
                    <a:srgbClr val="0000FF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3000" dirty="0" err="1"/>
                <a:t>Muối</a:t>
              </a:r>
              <a:r>
                <a:rPr lang="en-US" sz="3000" dirty="0"/>
                <a:t> </a:t>
              </a:r>
              <a:r>
                <a:rPr lang="en-US" sz="3000" dirty="0" err="1"/>
                <a:t>ăn</a:t>
              </a:r>
              <a:r>
                <a:rPr lang="en-US" sz="3000" dirty="0"/>
                <a:t> </a:t>
              </a:r>
            </a:p>
          </p:txBody>
        </p:sp>
      </p:grp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6193377" y="5141258"/>
            <a:ext cx="578583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000" b="1" dirty="0" err="1">
                <a:solidFill>
                  <a:srgbClr val="3366FF"/>
                </a:solidFill>
                <a:cs typeface="Times New Roman" pitchFamily="18" charset="0"/>
              </a:rPr>
              <a:t>Muối</a:t>
            </a:r>
            <a:r>
              <a:rPr lang="en-US" sz="3000" b="1" dirty="0">
                <a:solidFill>
                  <a:srgbClr val="3366FF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66FF"/>
                </a:solidFill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3366FF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hạt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1 Na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liên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kết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cs typeface="Times New Roman" pitchFamily="18" charset="0"/>
              </a:rPr>
              <a:t> 1 </a:t>
            </a:r>
            <a:r>
              <a:rPr lang="en-US" sz="3000" dirty="0" err="1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3000" i="1" dirty="0" err="1">
                <a:solidFill>
                  <a:srgbClr val="FF0000"/>
                </a:solidFill>
                <a:cs typeface="Times New Roman" pitchFamily="18" charset="0"/>
              </a:rPr>
              <a:t>l</a:t>
            </a:r>
            <a:endParaRPr lang="en-US" sz="3000" b="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2" name="Oval 182"/>
          <p:cNvSpPr>
            <a:spLocks noChangeArrowheads="1"/>
          </p:cNvSpPr>
          <p:nvPr/>
        </p:nvSpPr>
        <p:spPr bwMode="auto">
          <a:xfrm rot="2427884">
            <a:off x="11029066" y="1909108"/>
            <a:ext cx="863600" cy="636587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33" name="Oval 183"/>
          <p:cNvSpPr>
            <a:spLocks noChangeArrowheads="1"/>
          </p:cNvSpPr>
          <p:nvPr/>
        </p:nvSpPr>
        <p:spPr bwMode="auto">
          <a:xfrm rot="18209517">
            <a:off x="10773478" y="1923396"/>
            <a:ext cx="401637" cy="58261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587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34" name="TextBox 103"/>
          <p:cNvSpPr txBox="1">
            <a:spLocks noChangeArrowheads="1"/>
          </p:cNvSpPr>
          <p:nvPr/>
        </p:nvSpPr>
        <p:spPr bwMode="auto">
          <a:xfrm>
            <a:off x="10560753" y="2680633"/>
            <a:ext cx="8223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Na</a:t>
            </a:r>
          </a:p>
        </p:txBody>
      </p:sp>
      <p:sp>
        <p:nvSpPr>
          <p:cNvPr id="135" name="TextBox 104"/>
          <p:cNvSpPr txBox="1">
            <a:spLocks noChangeArrowheads="1"/>
          </p:cNvSpPr>
          <p:nvPr/>
        </p:nvSpPr>
        <p:spPr bwMode="auto">
          <a:xfrm>
            <a:off x="11306878" y="2694920"/>
            <a:ext cx="7159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C</a:t>
            </a:r>
            <a:r>
              <a:rPr lang="en-US" i="1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136" name="Straight Connector 135"/>
          <p:cNvCxnSpPr>
            <a:endCxn id="135" idx="0"/>
          </p:cNvCxnSpPr>
          <p:nvPr/>
        </p:nvCxnSpPr>
        <p:spPr>
          <a:xfrm>
            <a:off x="11458394" y="2245863"/>
            <a:ext cx="206466" cy="449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10765450" y="2227401"/>
            <a:ext cx="208846" cy="50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E8DCB66-DF89-4629-ABAC-ADB35916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8532" l="29188" r="5325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5" r="46562" b="79375"/>
          <a:stretch/>
        </p:blipFill>
        <p:spPr>
          <a:xfrm>
            <a:off x="1384298" y="642939"/>
            <a:ext cx="3616323" cy="2443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010780" y="1060908"/>
            <a:ext cx="288983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E6AF00"/>
                </a:solidFill>
                <a:effectLst>
                  <a:reflection blurRad="6350" stA="53000" endA="300" endPos="35500" dir="5400000" sy="-90000" algn="bl" rotWithShape="0"/>
                </a:effectLst>
                <a:latin typeface="Harrington" panose="04040505050A02020702" pitchFamily="82" charset="0"/>
              </a:rPr>
              <a:t>NỘI DUNG BÀI HỌC</a:t>
            </a:r>
            <a:endParaRPr lang="en-US" sz="4400" b="1" cap="none" spc="0" dirty="0">
              <a:ln w="0"/>
              <a:solidFill>
                <a:srgbClr val="E6AF00"/>
              </a:solidFill>
              <a:effectLst>
                <a:reflection blurRad="6350" stA="53000" endA="300" endPos="35500" dir="5400000" sy="-90000" algn="bl" rotWithShape="0"/>
              </a:effectLst>
              <a:latin typeface="Harrington" panose="04040505050A0202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38" b="65996" l="56979" r="83750">
                        <a14:foregroundMark x1="70417" y1="64400" x2="70417" y2="64400"/>
                        <a14:foregroundMark x1="70104" y1="63359" x2="70104" y2="63359"/>
                        <a14:foregroundMark x1="70729" y1="61901" x2="70729" y2="61901"/>
                        <a14:foregroundMark x1="69167" y1="61485" x2="69167" y2="61485"/>
                        <a14:foregroundMark x1="59167" y1="50035" x2="59167" y2="50035"/>
                        <a14:foregroundMark x1="61042" y1="46218" x2="61042" y2="46218"/>
                        <a14:foregroundMark x1="63229" y1="45177" x2="63229" y2="45177"/>
                        <a14:foregroundMark x1="59792" y1="47467" x2="59792" y2="47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45" t="42120" r="15498" b="33750"/>
          <a:stretch/>
        </p:blipFill>
        <p:spPr>
          <a:xfrm>
            <a:off x="7922565" y="3750471"/>
            <a:ext cx="1404641" cy="165483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987" b="86815" l="71979" r="99792">
                        <a14:foregroundMark x1="86979" y1="83761" x2="86979" y2="83761"/>
                        <a14:foregroundMark x1="86667" y1="82929" x2="86667" y2="82929"/>
                        <a14:foregroundMark x1="86979" y1="81888" x2="86979" y2="81888"/>
                        <a14:foregroundMark x1="87292" y1="80847" x2="87292" y2="80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31" t="58333" b="12500"/>
          <a:stretch/>
        </p:blipFill>
        <p:spPr>
          <a:xfrm>
            <a:off x="708816" y="5355625"/>
            <a:ext cx="1350963" cy="200025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43490" l="0" r="4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23" b="55859"/>
          <a:stretch/>
        </p:blipFill>
        <p:spPr>
          <a:xfrm rot="16200000">
            <a:off x="-435944" y="4807743"/>
            <a:ext cx="2486025" cy="16144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D63E10C-88DA-4877-8C17-16F056A99B32}"/>
              </a:ext>
            </a:extLst>
          </p:cNvPr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67" b="100000" l="11875" r="57938">
                        <a14:foregroundMark x1="53813" y1="55222" x2="53625" y2="57556"/>
                        <a14:foregroundMark x1="53563" y1="57111" x2="57813" y2="63444"/>
                      </a14:backgroundRemoval>
                    </a14:imgEffect>
                  </a14:imgLayer>
                </a14:imgProps>
              </a:ext>
            </a:extLst>
          </a:blip>
          <a:srcRect l="12074" t="48738" r="42383" b="2"/>
          <a:stretch/>
        </p:blipFill>
        <p:spPr>
          <a:xfrm>
            <a:off x="4422772" y="2770496"/>
            <a:ext cx="7769228" cy="410179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5098253" y="5014234"/>
            <a:ext cx="216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</a:rPr>
              <a:t>ĐƠN CHẤT</a:t>
            </a:r>
            <a:endParaRPr lang="en-US" sz="2400" b="1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81533" y="4371974"/>
            <a:ext cx="216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</a:rPr>
              <a:t>HỢP CHẤT</a:t>
            </a:r>
            <a:endParaRPr lang="en-US" sz="24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69063" y="3750471"/>
            <a:ext cx="216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0"/>
                <a:solidFill>
                  <a:srgbClr val="FFFF01"/>
                </a:soli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</a:rPr>
              <a:t>PHÂN TỬ</a:t>
            </a:r>
            <a:endParaRPr lang="en-US" sz="2400" b="1" dirty="0">
              <a:ln w="0"/>
              <a:solidFill>
                <a:srgbClr val="FFFF01"/>
              </a:solidFill>
              <a:effectLst>
                <a:reflection blurRad="6350" stA="53000" endA="300" endPos="35500" dir="5400000" sy="-90000" algn="bl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61765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2.59259E-6 L -0.00885 -0.89676 " pathEditMode="relative" rAng="0" ptsTypes="AA">
                                      <p:cBhvr>
                                        <p:cTn id="6" dur="1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4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00117 -1.09143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45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571182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734D39-3560-4D91-8383-B69B21C5BF7C}" type="slidenum">
              <a:rPr lang="en-US" sz="1400" smtClean="0"/>
              <a:pPr eaLnBrk="1" hangingPunct="1"/>
              <a:t>20</a:t>
            </a:fld>
            <a:endParaRPr lang="en-US" sz="1400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16000" y="1752600"/>
            <a:ext cx="4165600" cy="990600"/>
            <a:chOff x="480" y="2064"/>
            <a:chExt cx="1968" cy="624"/>
          </a:xfrm>
        </p:grpSpPr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 rot="987089">
              <a:off x="1824" y="2064"/>
              <a:ext cx="624" cy="62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accent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7681" name="Rectangle 11"/>
            <p:cNvSpPr>
              <a:spLocks noChangeArrowheads="1"/>
            </p:cNvSpPr>
            <p:nvPr/>
          </p:nvSpPr>
          <p:spPr bwMode="auto">
            <a:xfrm rot="842174">
              <a:off x="480" y="2544"/>
              <a:ext cx="196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7652" name="Line 12"/>
          <p:cNvSpPr>
            <a:spLocks noChangeShapeType="1"/>
          </p:cNvSpPr>
          <p:nvPr/>
        </p:nvSpPr>
        <p:spPr bwMode="auto">
          <a:xfrm>
            <a:off x="2946400" y="2514600"/>
            <a:ext cx="0" cy="609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791200" y="1066800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AD17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654" name="Rectangle 14"/>
          <p:cNvSpPr>
            <a:spLocks noChangeArrowheads="1"/>
          </p:cNvSpPr>
          <p:nvPr/>
        </p:nvSpPr>
        <p:spPr bwMode="auto">
          <a:xfrm>
            <a:off x="5791200" y="1676400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AD17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4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655" name="Rectangle 15"/>
          <p:cNvSpPr>
            <a:spLocks noChangeArrowheads="1"/>
          </p:cNvSpPr>
          <p:nvPr/>
        </p:nvSpPr>
        <p:spPr bwMode="auto">
          <a:xfrm>
            <a:off x="7620000" y="1676400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AD17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6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656" name="Rectangle 17"/>
          <p:cNvSpPr>
            <a:spLocks noChangeArrowheads="1"/>
          </p:cNvSpPr>
          <p:nvPr/>
        </p:nvSpPr>
        <p:spPr bwMode="auto">
          <a:xfrm>
            <a:off x="6705600" y="1676400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AD17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5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657" name="Rectangle 18"/>
          <p:cNvSpPr>
            <a:spLocks noChangeArrowheads="1"/>
          </p:cNvSpPr>
          <p:nvPr/>
        </p:nvSpPr>
        <p:spPr bwMode="auto">
          <a:xfrm>
            <a:off x="7620000" y="1066800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AD17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3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705600" y="1066800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AD17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2</a:t>
            </a:r>
            <a:endParaRPr lang="en-US" sz="3200" b="1">
              <a:solidFill>
                <a:schemeClr val="bg1"/>
              </a:solidFill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 rot="889298">
            <a:off x="1145117" y="1524000"/>
            <a:ext cx="4165600" cy="1066800"/>
            <a:chOff x="2928" y="2736"/>
            <a:chExt cx="1968" cy="672"/>
          </a:xfrm>
        </p:grpSpPr>
        <p:sp>
          <p:nvSpPr>
            <p:cNvPr id="18453" name="Oval 21"/>
            <p:cNvSpPr>
              <a:spLocks noChangeArrowheads="1"/>
            </p:cNvSpPr>
            <p:nvPr/>
          </p:nvSpPr>
          <p:spPr bwMode="auto">
            <a:xfrm>
              <a:off x="4224" y="2736"/>
              <a:ext cx="624" cy="62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accent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7678" name="Rectangle 22"/>
            <p:cNvSpPr>
              <a:spLocks noChangeArrowheads="1"/>
            </p:cNvSpPr>
            <p:nvPr/>
          </p:nvSpPr>
          <p:spPr bwMode="auto">
            <a:xfrm>
              <a:off x="2928" y="3360"/>
              <a:ext cx="196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679" name="Rectangle 27"/>
            <p:cNvSpPr>
              <a:spLocks noChangeArrowheads="1"/>
            </p:cNvSpPr>
            <p:nvPr/>
          </p:nvSpPr>
          <p:spPr bwMode="auto">
            <a:xfrm>
              <a:off x="2976" y="30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660" name="Line 37"/>
          <p:cNvSpPr>
            <a:spLocks noChangeShapeType="1"/>
          </p:cNvSpPr>
          <p:nvPr/>
        </p:nvSpPr>
        <p:spPr bwMode="auto">
          <a:xfrm>
            <a:off x="2946400" y="4724400"/>
            <a:ext cx="0" cy="1143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06400" y="4495800"/>
            <a:ext cx="5486400" cy="1295400"/>
            <a:chOff x="192" y="3168"/>
            <a:chExt cx="2592" cy="816"/>
          </a:xfrm>
        </p:grpSpPr>
        <p:grpSp>
          <p:nvGrpSpPr>
            <p:cNvPr id="27673" name="Group 36"/>
            <p:cNvGrpSpPr>
              <a:grpSpLocks/>
            </p:cNvGrpSpPr>
            <p:nvPr/>
          </p:nvGrpSpPr>
          <p:grpSpPr bwMode="auto">
            <a:xfrm rot="539592">
              <a:off x="1776" y="3168"/>
              <a:ext cx="1008" cy="816"/>
              <a:chOff x="2880" y="2400"/>
              <a:chExt cx="1008" cy="816"/>
            </a:xfrm>
          </p:grpSpPr>
          <p:sp>
            <p:nvSpPr>
              <p:cNvPr id="18466" name="Oval 34"/>
              <p:cNvSpPr>
                <a:spLocks noChangeArrowheads="1"/>
              </p:cNvSpPr>
              <p:nvPr/>
            </p:nvSpPr>
            <p:spPr bwMode="auto">
              <a:xfrm rot="987089">
                <a:off x="2880" y="2400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4400" b="1">
                    <a:solidFill>
                      <a:schemeClr val="accent2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18467" name="Oval 35"/>
              <p:cNvSpPr>
                <a:spLocks noChangeArrowheads="1"/>
              </p:cNvSpPr>
              <p:nvPr/>
            </p:nvSpPr>
            <p:spPr bwMode="auto">
              <a:xfrm rot="987089">
                <a:off x="3259" y="2590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4400" b="1">
                    <a:solidFill>
                      <a:schemeClr val="accent2"/>
                    </a:solidFill>
                    <a:latin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27674" name="Rectangle 38"/>
            <p:cNvSpPr>
              <a:spLocks noChangeArrowheads="1"/>
            </p:cNvSpPr>
            <p:nvPr/>
          </p:nvSpPr>
          <p:spPr bwMode="auto">
            <a:xfrm rot="1998063">
              <a:off x="192" y="3360"/>
              <a:ext cx="24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06400" y="3505200"/>
            <a:ext cx="5486400" cy="2286000"/>
            <a:chOff x="2592" y="2352"/>
            <a:chExt cx="2592" cy="1440"/>
          </a:xfrm>
        </p:grpSpPr>
        <p:grpSp>
          <p:nvGrpSpPr>
            <p:cNvPr id="27667" name="Group 47"/>
            <p:cNvGrpSpPr>
              <a:grpSpLocks/>
            </p:cNvGrpSpPr>
            <p:nvPr/>
          </p:nvGrpSpPr>
          <p:grpSpPr bwMode="auto">
            <a:xfrm>
              <a:off x="2592" y="2976"/>
              <a:ext cx="2592" cy="816"/>
              <a:chOff x="2592" y="2976"/>
              <a:chExt cx="2592" cy="816"/>
            </a:xfrm>
          </p:grpSpPr>
          <p:grpSp>
            <p:nvGrpSpPr>
              <p:cNvPr id="27669" name="Group 41"/>
              <p:cNvGrpSpPr>
                <a:grpSpLocks/>
              </p:cNvGrpSpPr>
              <p:nvPr/>
            </p:nvGrpSpPr>
            <p:grpSpPr bwMode="auto">
              <a:xfrm rot="539592">
                <a:off x="4176" y="2976"/>
                <a:ext cx="1008" cy="816"/>
                <a:chOff x="2880" y="2400"/>
                <a:chExt cx="1008" cy="816"/>
              </a:xfrm>
            </p:grpSpPr>
            <p:sp>
              <p:nvSpPr>
                <p:cNvPr id="18474" name="Oval 42"/>
                <p:cNvSpPr>
                  <a:spLocks noChangeArrowheads="1"/>
                </p:cNvSpPr>
                <p:nvPr/>
              </p:nvSpPr>
              <p:spPr bwMode="auto">
                <a:xfrm rot="987089">
                  <a:off x="2880" y="2400"/>
                  <a:ext cx="624" cy="6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</a:schemeClr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4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18475" name="Oval 43"/>
                <p:cNvSpPr>
                  <a:spLocks noChangeArrowheads="1"/>
                </p:cNvSpPr>
                <p:nvPr/>
              </p:nvSpPr>
              <p:spPr bwMode="auto">
                <a:xfrm rot="987089">
                  <a:off x="3259" y="2590"/>
                  <a:ext cx="624" cy="6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</a:schemeClr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4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H</a:t>
                  </a:r>
                </a:p>
              </p:txBody>
            </p:sp>
          </p:grpSp>
          <p:sp>
            <p:nvSpPr>
              <p:cNvPr id="27670" name="Rectangle 45"/>
              <p:cNvSpPr>
                <a:spLocks noChangeArrowheads="1"/>
              </p:cNvSpPr>
              <p:nvPr/>
            </p:nvSpPr>
            <p:spPr bwMode="auto">
              <a:xfrm rot="1998063">
                <a:off x="2592" y="3168"/>
                <a:ext cx="244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7668" name="Rectangle 46"/>
            <p:cNvSpPr>
              <a:spLocks noChangeArrowheads="1"/>
            </p:cNvSpPr>
            <p:nvPr/>
          </p:nvSpPr>
          <p:spPr bwMode="auto">
            <a:xfrm rot="2136761">
              <a:off x="2928" y="235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663" name="Text Box 50"/>
          <p:cNvSpPr txBox="1">
            <a:spLocks noChangeArrowheads="1"/>
          </p:cNvSpPr>
          <p:nvPr/>
        </p:nvSpPr>
        <p:spPr bwMode="auto">
          <a:xfrm>
            <a:off x="6908800" y="2438400"/>
            <a:ext cx="4876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FF"/>
                </a:solidFill>
              </a:rPr>
              <a:t>NGUYÊN TỬ HIĐRO</a:t>
            </a:r>
          </a:p>
        </p:txBody>
      </p:sp>
      <p:sp>
        <p:nvSpPr>
          <p:cNvPr id="27664" name="Text Box 51"/>
          <p:cNvSpPr txBox="1">
            <a:spLocks noChangeArrowheads="1"/>
          </p:cNvSpPr>
          <p:nvPr/>
        </p:nvSpPr>
        <p:spPr bwMode="auto">
          <a:xfrm>
            <a:off x="7010400" y="4648200"/>
            <a:ext cx="38608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FF"/>
                </a:solidFill>
              </a:rPr>
              <a:t>PHÂN TỬ HIĐRO</a:t>
            </a:r>
          </a:p>
        </p:txBody>
      </p:sp>
      <p:sp>
        <p:nvSpPr>
          <p:cNvPr id="27665" name="Text Box 52"/>
          <p:cNvSpPr txBox="1">
            <a:spLocks noChangeArrowheads="1"/>
          </p:cNvSpPr>
          <p:nvPr/>
        </p:nvSpPr>
        <p:spPr bwMode="auto">
          <a:xfrm>
            <a:off x="8229600" y="1295401"/>
            <a:ext cx="325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chemeClr val="bg1"/>
                </a:solidFill>
              </a:rPr>
              <a:t>Đơn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đvC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475" name="Text Box 59"/>
          <p:cNvSpPr txBox="1">
            <a:spLocks noChangeArrowheads="1"/>
          </p:cNvSpPr>
          <p:nvPr/>
        </p:nvSpPr>
        <p:spPr bwMode="auto">
          <a:xfrm>
            <a:off x="230495" y="179457"/>
            <a:ext cx="54318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PHÂN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</a:p>
        </p:txBody>
      </p:sp>
    </p:spTree>
    <p:extLst>
      <p:ext uri="{BB962C8B-B14F-4D97-AF65-F5344CB8AC3E}">
        <p14:creationId xmlns:p14="http://schemas.microsoft.com/office/powerpoint/2010/main" val="3556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6000" y="594360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E0DEE5-C061-46A6-8327-1F42EE97176B}" type="slidenum">
              <a:rPr lang="en-US" sz="1400" smtClean="0"/>
              <a:pPr eaLnBrk="1" hangingPunct="1"/>
              <a:t>21</a:t>
            </a:fld>
            <a:endParaRPr lang="en-US" sz="14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917575"/>
            <a:ext cx="4165600" cy="990600"/>
            <a:chOff x="480" y="2064"/>
            <a:chExt cx="1968" cy="624"/>
          </a:xfrm>
        </p:grpSpPr>
        <p:sp>
          <p:nvSpPr>
            <p:cNvPr id="31749" name="Oval 5"/>
            <p:cNvSpPr>
              <a:spLocks noChangeArrowheads="1"/>
            </p:cNvSpPr>
            <p:nvPr/>
          </p:nvSpPr>
          <p:spPr bwMode="auto">
            <a:xfrm rot="987089">
              <a:off x="1824" y="2064"/>
              <a:ext cx="624" cy="62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accent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8716" name="Rectangle 6"/>
            <p:cNvSpPr>
              <a:spLocks noChangeArrowheads="1"/>
            </p:cNvSpPr>
            <p:nvPr/>
          </p:nvSpPr>
          <p:spPr bwMode="auto">
            <a:xfrm rot="842174">
              <a:off x="480" y="2544"/>
              <a:ext cx="196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2844800" y="1679575"/>
            <a:ext cx="0" cy="609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400800" y="765175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400800" y="1374775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16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8229600" y="1374775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18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7315200" y="1374775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17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8229600" y="765175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3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7315200" y="765175"/>
            <a:ext cx="711200" cy="457200"/>
          </a:xfrm>
          <a:prstGeom prst="rect">
            <a:avLst/>
          </a:prstGeom>
          <a:solidFill>
            <a:srgbClr val="0070C0"/>
          </a:solidFill>
          <a:ln w="76200" cmpd="tri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2</a:t>
            </a:r>
            <a:endParaRPr lang="en-US" sz="3200" b="1">
              <a:solidFill>
                <a:schemeClr val="bg1"/>
              </a:solidFill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 rot="889298">
            <a:off x="1043517" y="688975"/>
            <a:ext cx="4165600" cy="1066800"/>
            <a:chOff x="2928" y="2736"/>
            <a:chExt cx="1968" cy="672"/>
          </a:xfrm>
        </p:grpSpPr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4224" y="2736"/>
              <a:ext cx="624" cy="624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solidFill>
                    <a:schemeClr val="accent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8713" name="Rectangle 15"/>
            <p:cNvSpPr>
              <a:spLocks noChangeArrowheads="1"/>
            </p:cNvSpPr>
            <p:nvPr/>
          </p:nvSpPr>
          <p:spPr bwMode="auto">
            <a:xfrm>
              <a:off x="2928" y="3360"/>
              <a:ext cx="196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714" name="Rectangle 16"/>
            <p:cNvSpPr>
              <a:spLocks noChangeArrowheads="1"/>
            </p:cNvSpPr>
            <p:nvPr/>
          </p:nvSpPr>
          <p:spPr bwMode="auto">
            <a:xfrm>
              <a:off x="2976" y="30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684" name="Line 17"/>
          <p:cNvSpPr>
            <a:spLocks noChangeShapeType="1"/>
          </p:cNvSpPr>
          <p:nvPr/>
        </p:nvSpPr>
        <p:spPr bwMode="auto">
          <a:xfrm>
            <a:off x="2844800" y="3279775"/>
            <a:ext cx="0" cy="6096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Text Box 30"/>
          <p:cNvSpPr txBox="1">
            <a:spLocks noChangeArrowheads="1"/>
          </p:cNvSpPr>
          <p:nvPr/>
        </p:nvSpPr>
        <p:spPr bwMode="auto">
          <a:xfrm>
            <a:off x="7620000" y="1984375"/>
            <a:ext cx="3657600" cy="40640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FF"/>
                </a:solidFill>
              </a:rPr>
              <a:t>NGUYÊN TỬ HIĐRO</a:t>
            </a:r>
          </a:p>
        </p:txBody>
      </p:sp>
      <p:sp>
        <p:nvSpPr>
          <p:cNvPr id="28686" name="Text Box 32"/>
          <p:cNvSpPr txBox="1">
            <a:spLocks noChangeArrowheads="1"/>
          </p:cNvSpPr>
          <p:nvPr/>
        </p:nvSpPr>
        <p:spPr bwMode="auto">
          <a:xfrm>
            <a:off x="8940800" y="1069976"/>
            <a:ext cx="325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chemeClr val="bg1"/>
                </a:solidFill>
              </a:rPr>
              <a:t>Đơn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đvC</a:t>
            </a:r>
            <a:r>
              <a:rPr lang="en-US" sz="2800" b="1" dirty="0">
                <a:solidFill>
                  <a:schemeClr val="bg1"/>
                </a:solidFill>
              </a:rPr>
              <a:t> )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06400" y="2593975"/>
            <a:ext cx="5892800" cy="1371600"/>
            <a:chOff x="-192" y="2208"/>
            <a:chExt cx="2784" cy="864"/>
          </a:xfrm>
        </p:grpSpPr>
        <p:sp>
          <p:nvSpPr>
            <p:cNvPr id="28710" name="Rectangle 28"/>
            <p:cNvSpPr>
              <a:spLocks noChangeArrowheads="1"/>
            </p:cNvSpPr>
            <p:nvPr/>
          </p:nvSpPr>
          <p:spPr bwMode="auto">
            <a:xfrm rot="1506650">
              <a:off x="-192" y="2592"/>
              <a:ext cx="24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711" name="Oval 33"/>
            <p:cNvSpPr>
              <a:spLocks noChangeArrowheads="1"/>
            </p:cNvSpPr>
            <p:nvPr/>
          </p:nvSpPr>
          <p:spPr bwMode="auto">
            <a:xfrm>
              <a:off x="1680" y="2208"/>
              <a:ext cx="912" cy="8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5400" b="1">
                  <a:latin typeface="Times New Roman" pitchFamily="18" charset="0"/>
                </a:rPr>
                <a:t>O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03200" y="1984375"/>
            <a:ext cx="5892800" cy="1905000"/>
            <a:chOff x="2976" y="2736"/>
            <a:chExt cx="2784" cy="1200"/>
          </a:xfrm>
        </p:grpSpPr>
        <p:sp>
          <p:nvSpPr>
            <p:cNvPr id="28707" name="Rectangle 38"/>
            <p:cNvSpPr>
              <a:spLocks noChangeArrowheads="1"/>
            </p:cNvSpPr>
            <p:nvPr/>
          </p:nvSpPr>
          <p:spPr bwMode="auto">
            <a:xfrm rot="1506650">
              <a:off x="2976" y="3456"/>
              <a:ext cx="2448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708" name="Oval 39"/>
            <p:cNvSpPr>
              <a:spLocks noChangeArrowheads="1"/>
            </p:cNvSpPr>
            <p:nvPr/>
          </p:nvSpPr>
          <p:spPr bwMode="auto">
            <a:xfrm rot="1287393">
              <a:off x="4848" y="3072"/>
              <a:ext cx="912" cy="8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54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8709" name="Rectangle 40"/>
            <p:cNvSpPr>
              <a:spLocks noChangeArrowheads="1"/>
            </p:cNvSpPr>
            <p:nvPr/>
          </p:nvSpPr>
          <p:spPr bwMode="auto">
            <a:xfrm rot="1476510">
              <a:off x="3168" y="2736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16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689" name="Line 42"/>
          <p:cNvSpPr>
            <a:spLocks noChangeShapeType="1"/>
          </p:cNvSpPr>
          <p:nvPr/>
        </p:nvSpPr>
        <p:spPr bwMode="auto">
          <a:xfrm>
            <a:off x="2946400" y="5413375"/>
            <a:ext cx="0" cy="11430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 rot="1212562">
            <a:off x="-101600" y="3889375"/>
            <a:ext cx="7721600" cy="1981200"/>
            <a:chOff x="1584" y="332"/>
            <a:chExt cx="3648" cy="1248"/>
          </a:xfrm>
        </p:grpSpPr>
        <p:grpSp>
          <p:nvGrpSpPr>
            <p:cNvPr id="28702" name="Group 44"/>
            <p:cNvGrpSpPr>
              <a:grpSpLocks/>
            </p:cNvGrpSpPr>
            <p:nvPr/>
          </p:nvGrpSpPr>
          <p:grpSpPr bwMode="auto">
            <a:xfrm>
              <a:off x="3696" y="332"/>
              <a:ext cx="1536" cy="1248"/>
              <a:chOff x="2784" y="2880"/>
              <a:chExt cx="1536" cy="1248"/>
            </a:xfrm>
          </p:grpSpPr>
          <p:sp>
            <p:nvSpPr>
              <p:cNvPr id="31789" name="Oval 45"/>
              <p:cNvSpPr>
                <a:spLocks noChangeArrowheads="1"/>
              </p:cNvSpPr>
              <p:nvPr/>
            </p:nvSpPr>
            <p:spPr bwMode="auto">
              <a:xfrm rot="1526680">
                <a:off x="2768" y="2875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4400" b="1">
                    <a:solidFill>
                      <a:schemeClr val="accent2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31790" name="Oval 46"/>
              <p:cNvSpPr>
                <a:spLocks noChangeArrowheads="1"/>
              </p:cNvSpPr>
              <p:nvPr/>
            </p:nvSpPr>
            <p:spPr bwMode="auto">
              <a:xfrm rot="1526680">
                <a:off x="3681" y="3259"/>
                <a:ext cx="624" cy="624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</a:schemeClr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4400" b="1">
                    <a:solidFill>
                      <a:schemeClr val="accent2"/>
                    </a:solidFill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28706" name="Oval 47"/>
              <p:cNvSpPr>
                <a:spLocks noChangeArrowheads="1"/>
              </p:cNvSpPr>
              <p:nvPr/>
            </p:nvSpPr>
            <p:spPr bwMode="auto">
              <a:xfrm>
                <a:off x="2928" y="3264"/>
                <a:ext cx="912" cy="8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5400" b="1">
                    <a:latin typeface="Times New Roman" pitchFamily="18" charset="0"/>
                  </a:rPr>
                  <a:t>O</a:t>
                </a:r>
              </a:p>
            </p:txBody>
          </p:sp>
        </p:grpSp>
        <p:sp>
          <p:nvSpPr>
            <p:cNvPr id="28703" name="Rectangle 48"/>
            <p:cNvSpPr>
              <a:spLocks noChangeArrowheads="1"/>
            </p:cNvSpPr>
            <p:nvPr/>
          </p:nvSpPr>
          <p:spPr bwMode="auto">
            <a:xfrm rot="842174">
              <a:off x="1584" y="1296"/>
              <a:ext cx="302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 rot="1281967">
            <a:off x="-101600" y="3889375"/>
            <a:ext cx="7721600" cy="1981200"/>
            <a:chOff x="1008" y="2208"/>
            <a:chExt cx="3648" cy="1248"/>
          </a:xfrm>
        </p:grpSpPr>
        <p:grpSp>
          <p:nvGrpSpPr>
            <p:cNvPr id="28695" name="Group 50"/>
            <p:cNvGrpSpPr>
              <a:grpSpLocks/>
            </p:cNvGrpSpPr>
            <p:nvPr/>
          </p:nvGrpSpPr>
          <p:grpSpPr bwMode="auto">
            <a:xfrm>
              <a:off x="1008" y="2208"/>
              <a:ext cx="3648" cy="1248"/>
              <a:chOff x="1584" y="332"/>
              <a:chExt cx="3648" cy="1248"/>
            </a:xfrm>
          </p:grpSpPr>
          <p:grpSp>
            <p:nvGrpSpPr>
              <p:cNvPr id="28697" name="Group 51"/>
              <p:cNvGrpSpPr>
                <a:grpSpLocks/>
              </p:cNvGrpSpPr>
              <p:nvPr/>
            </p:nvGrpSpPr>
            <p:grpSpPr bwMode="auto">
              <a:xfrm>
                <a:off x="3696" y="332"/>
                <a:ext cx="1536" cy="1248"/>
                <a:chOff x="2784" y="2880"/>
                <a:chExt cx="1536" cy="1248"/>
              </a:xfrm>
            </p:grpSpPr>
            <p:sp>
              <p:nvSpPr>
                <p:cNvPr id="31796" name="Oval 52"/>
                <p:cNvSpPr>
                  <a:spLocks noChangeArrowheads="1"/>
                </p:cNvSpPr>
                <p:nvPr/>
              </p:nvSpPr>
              <p:spPr bwMode="auto">
                <a:xfrm rot="1526680">
                  <a:off x="2773" y="2873"/>
                  <a:ext cx="624" cy="6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</a:schemeClr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4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31797" name="Oval 53"/>
                <p:cNvSpPr>
                  <a:spLocks noChangeArrowheads="1"/>
                </p:cNvSpPr>
                <p:nvPr/>
              </p:nvSpPr>
              <p:spPr bwMode="auto">
                <a:xfrm rot="1526680">
                  <a:off x="3685" y="3257"/>
                  <a:ext cx="624" cy="6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>
                        <a:gamma/>
                        <a:tint val="0"/>
                        <a:invGamma/>
                      </a:schemeClr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 w="1587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44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28701" name="Oval 54"/>
                <p:cNvSpPr>
                  <a:spLocks noChangeArrowheads="1"/>
                </p:cNvSpPr>
                <p:nvPr/>
              </p:nvSpPr>
              <p:spPr bwMode="auto">
                <a:xfrm>
                  <a:off x="2928" y="3264"/>
                  <a:ext cx="912" cy="8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5400" b="1">
                      <a:latin typeface="Times New Roman" pitchFamily="18" charset="0"/>
                    </a:rPr>
                    <a:t>O</a:t>
                  </a:r>
                </a:p>
              </p:txBody>
            </p:sp>
          </p:grpSp>
          <p:sp>
            <p:nvSpPr>
              <p:cNvPr id="28698" name="Rectangle 55"/>
              <p:cNvSpPr>
                <a:spLocks noChangeArrowheads="1"/>
              </p:cNvSpPr>
              <p:nvPr/>
            </p:nvSpPr>
            <p:spPr bwMode="auto">
              <a:xfrm rot="842174">
                <a:off x="1584" y="1296"/>
                <a:ext cx="302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8696" name="Rectangle 56"/>
            <p:cNvSpPr>
              <a:spLocks noChangeArrowheads="1"/>
            </p:cNvSpPr>
            <p:nvPr/>
          </p:nvSpPr>
          <p:spPr bwMode="auto">
            <a:xfrm rot="941980">
              <a:off x="1200" y="2496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18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692" name="Text Box 57"/>
          <p:cNvSpPr txBox="1">
            <a:spLocks noChangeArrowheads="1"/>
          </p:cNvSpPr>
          <p:nvPr/>
        </p:nvSpPr>
        <p:spPr bwMode="auto">
          <a:xfrm>
            <a:off x="7620000" y="4956175"/>
            <a:ext cx="3860800" cy="40640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PHÂN TỬ NƯỚC</a:t>
            </a:r>
          </a:p>
        </p:txBody>
      </p:sp>
      <p:sp>
        <p:nvSpPr>
          <p:cNvPr id="28693" name="Text Box 58"/>
          <p:cNvSpPr txBox="1">
            <a:spLocks noChangeArrowheads="1"/>
          </p:cNvSpPr>
          <p:nvPr/>
        </p:nvSpPr>
        <p:spPr bwMode="auto">
          <a:xfrm>
            <a:off x="7620000" y="3432175"/>
            <a:ext cx="3759200" cy="40640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NGUYÊN TỬ OXY</a:t>
            </a:r>
          </a:p>
        </p:txBody>
      </p:sp>
      <p:sp>
        <p:nvSpPr>
          <p:cNvPr id="20502" name="Text Box 59"/>
          <p:cNvSpPr txBox="1">
            <a:spLocks noChangeArrowheads="1"/>
          </p:cNvSpPr>
          <p:nvPr/>
        </p:nvSpPr>
        <p:spPr bwMode="auto">
          <a:xfrm>
            <a:off x="41966" y="86954"/>
            <a:ext cx="5746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PHÂN TỬ KHỐI</a:t>
            </a:r>
          </a:p>
        </p:txBody>
      </p:sp>
    </p:spTree>
    <p:extLst>
      <p:ext uri="{BB962C8B-B14F-4D97-AF65-F5344CB8AC3E}">
        <p14:creationId xmlns:p14="http://schemas.microsoft.com/office/powerpoint/2010/main" val="2693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9"/>
          <p:cNvSpPr txBox="1">
            <a:spLocks noChangeArrowheads="1"/>
          </p:cNvSpPr>
          <p:nvPr/>
        </p:nvSpPr>
        <p:spPr bwMode="auto">
          <a:xfrm>
            <a:off x="406399" y="533400"/>
            <a:ext cx="4929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PHÂN TỬ KHỐI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xmlns="" id="{40A495E0-C66E-4CC8-822D-03D850A67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502486"/>
            <a:ext cx="104230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-ĐN: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xmlns="" id="{C847C722-C647-4FEE-9818-E37A71A6A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9" y="2976350"/>
            <a:ext cx="100488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dirty="0" smtClean="0">
                <a:latin typeface="Times New Roman" pitchFamily="18" charset="0"/>
                <a:cs typeface="Times New Roman" pitchFamily="18" charset="0"/>
              </a:rPr>
              <a:t>Cách tính: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3">
            <a:extLst>
              <a:ext uri="{FF2B5EF4-FFF2-40B4-BE49-F238E27FC236}">
                <a16:creationId xmlns:a16="http://schemas.microsoft.com/office/drawing/2014/main" xmlns="" id="{35C17EEA-2A86-4811-9A5E-AD66F9FA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358" y="187413"/>
            <a:ext cx="4899546" cy="2638511"/>
          </a:xfrm>
          <a:prstGeom prst="cloudCallout">
            <a:avLst>
              <a:gd name="adj1" fmla="val -24093"/>
              <a:gd name="adj2" fmla="val 10297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2800" dirty="0"/>
              <a:t>Qua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dụ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ảnh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</a:t>
            </a:r>
            <a:r>
              <a:rPr lang="en-US" altLang="en-US" sz="2800" dirty="0"/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333" y="4468589"/>
            <a:ext cx="11912640" cy="1754326"/>
          </a:xfrm>
          <a:prstGeom prst="rect">
            <a:avLst/>
          </a:prstGeom>
          <a:solidFill>
            <a:srgbClr val="5DAEFF"/>
          </a:solidFill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  <a:defRPr/>
            </a:pPr>
            <a:r>
              <a:rPr lang="en-US" sz="3600" kern="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kern="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kern="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kern="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3600" kern="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3600" kern="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kern="0" dirty="0" smtClean="0">
                <a:latin typeface="Times New Roman" pitchFamily="18" charset="0"/>
                <a:cs typeface="Times New Roman" pitchFamily="18" charset="0"/>
              </a:rPr>
              <a:t>và 1O)</a:t>
            </a:r>
            <a:r>
              <a:rPr lang="en-US" sz="3600" kern="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kern="0" dirty="0" smtClean="0">
                <a:latin typeface="Times New Roman" pitchFamily="18" charset="0"/>
                <a:cs typeface="Times New Roman" pitchFamily="18" charset="0"/>
              </a:rPr>
              <a:t> Biết Na=23; O=16</a:t>
            </a:r>
            <a:endParaRPr lang="vi-VN" sz="3600" kern="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kern="0" dirty="0" smtClean="0">
                <a:latin typeface="Times New Roman" pitchFamily="18" charset="0"/>
                <a:cs typeface="Times New Roman" pitchFamily="18" charset="0"/>
              </a:rPr>
              <a:t>                  PTK Natri oxit</a:t>
            </a:r>
            <a:r>
              <a:rPr lang="en-US" sz="3600" kern="0" dirty="0" smtClean="0">
                <a:latin typeface="Times New Roman" pitchFamily="18" charset="0"/>
                <a:cs typeface="Times New Roman" pitchFamily="18" charset="0"/>
              </a:rPr>
              <a:t>   =   23 x 2 + 16</a:t>
            </a:r>
            <a:r>
              <a:rPr lang="vi-VN" sz="3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smtClean="0">
                <a:latin typeface="Times New Roman" pitchFamily="18" charset="0"/>
                <a:cs typeface="Times New Roman" pitchFamily="18" charset="0"/>
              </a:rPr>
              <a:t> = 62 </a:t>
            </a:r>
            <a:r>
              <a:rPr lang="en-US" sz="3600" kern="0" dirty="0" err="1" smtClean="0">
                <a:latin typeface="Times New Roman" pitchFamily="18" charset="0"/>
                <a:cs typeface="Times New Roman" pitchFamily="18" charset="0"/>
              </a:rPr>
              <a:t>đvc</a:t>
            </a:r>
            <a:endParaRPr lang="en-US" sz="36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" y="76200"/>
            <a:ext cx="11684000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>
                <a:solidFill>
                  <a:srgbClr val="FF0066"/>
                </a:solidFill>
              </a:rPr>
              <a:t>BT 6/26: </a:t>
            </a:r>
            <a:r>
              <a:rPr lang="en-US" dirty="0" err="1">
                <a:solidFill>
                  <a:schemeClr val="tx1"/>
                </a:solidFill>
              </a:rPr>
              <a:t>Tính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khối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just" eaLnBrk="1" hangingPunct="1"/>
            <a:r>
              <a:rPr lang="en-US" dirty="0">
                <a:solidFill>
                  <a:srgbClr val="0000CC"/>
                </a:solidFill>
              </a:rPr>
              <a:t>a/ </a:t>
            </a:r>
            <a:r>
              <a:rPr lang="en-US" dirty="0" err="1">
                <a:solidFill>
                  <a:srgbClr val="0000CC"/>
                </a:solidFill>
              </a:rPr>
              <a:t>Cacbon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đioxit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dirty="0" err="1">
                <a:solidFill>
                  <a:srgbClr val="0000CC"/>
                </a:solidFill>
              </a:rPr>
              <a:t>biết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phân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tử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gồm</a:t>
            </a:r>
            <a:r>
              <a:rPr lang="en-US" dirty="0">
                <a:solidFill>
                  <a:srgbClr val="0000CC"/>
                </a:solidFill>
              </a:rPr>
              <a:t> 1C </a:t>
            </a:r>
            <a:r>
              <a:rPr lang="en-US" dirty="0" err="1">
                <a:solidFill>
                  <a:srgbClr val="0000CC"/>
                </a:solidFill>
              </a:rPr>
              <a:t>và</a:t>
            </a:r>
            <a:r>
              <a:rPr lang="en-US" dirty="0">
                <a:solidFill>
                  <a:srgbClr val="0000CC"/>
                </a:solidFill>
              </a:rPr>
              <a:t> 2O</a:t>
            </a:r>
          </a:p>
          <a:p>
            <a:pPr algn="just" eaLnBrk="1" hangingPunct="1"/>
            <a:r>
              <a:rPr lang="en-US" dirty="0">
                <a:solidFill>
                  <a:srgbClr val="0000CC"/>
                </a:solidFill>
              </a:rPr>
              <a:t>b/ </a:t>
            </a:r>
            <a:r>
              <a:rPr lang="en-US" dirty="0" err="1">
                <a:solidFill>
                  <a:srgbClr val="0000CC"/>
                </a:solidFill>
              </a:rPr>
              <a:t>Khí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mêtan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dirty="0" err="1">
                <a:solidFill>
                  <a:srgbClr val="0000CC"/>
                </a:solidFill>
              </a:rPr>
              <a:t>biết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phân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tử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gồm</a:t>
            </a:r>
            <a:r>
              <a:rPr lang="en-US" dirty="0">
                <a:solidFill>
                  <a:srgbClr val="0000CC"/>
                </a:solidFill>
              </a:rPr>
              <a:t> 1C </a:t>
            </a:r>
            <a:r>
              <a:rPr lang="en-US" dirty="0" err="1">
                <a:solidFill>
                  <a:srgbClr val="0000CC"/>
                </a:solidFill>
              </a:rPr>
              <a:t>và</a:t>
            </a:r>
            <a:r>
              <a:rPr lang="en-US" dirty="0">
                <a:solidFill>
                  <a:srgbClr val="0000CC"/>
                </a:solidFill>
              </a:rPr>
              <a:t> 4H</a:t>
            </a:r>
          </a:p>
          <a:p>
            <a:pPr algn="just" eaLnBrk="1" hangingPunct="1"/>
            <a:r>
              <a:rPr lang="en-US" dirty="0">
                <a:solidFill>
                  <a:srgbClr val="0000CC"/>
                </a:solidFill>
              </a:rPr>
              <a:t>c/ </a:t>
            </a:r>
            <a:r>
              <a:rPr lang="en-US" dirty="0" err="1">
                <a:solidFill>
                  <a:srgbClr val="0000CC"/>
                </a:solidFill>
              </a:rPr>
              <a:t>Axit</a:t>
            </a:r>
            <a:r>
              <a:rPr lang="en-US" dirty="0">
                <a:solidFill>
                  <a:srgbClr val="0000CC"/>
                </a:solidFill>
              </a:rPr>
              <a:t> nitric, </a:t>
            </a:r>
            <a:r>
              <a:rPr lang="en-US" dirty="0" err="1">
                <a:solidFill>
                  <a:srgbClr val="0000CC"/>
                </a:solidFill>
              </a:rPr>
              <a:t>biết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phân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tử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gồm</a:t>
            </a:r>
            <a:r>
              <a:rPr lang="en-US" dirty="0">
                <a:solidFill>
                  <a:srgbClr val="0000CC"/>
                </a:solidFill>
              </a:rPr>
              <a:t> 1H, 1N </a:t>
            </a:r>
            <a:r>
              <a:rPr lang="en-US" dirty="0" err="1">
                <a:solidFill>
                  <a:srgbClr val="0000CC"/>
                </a:solidFill>
              </a:rPr>
              <a:t>và</a:t>
            </a:r>
            <a:r>
              <a:rPr lang="en-US" dirty="0">
                <a:solidFill>
                  <a:srgbClr val="0000CC"/>
                </a:solidFill>
              </a:rPr>
              <a:t> 3O</a:t>
            </a:r>
          </a:p>
          <a:p>
            <a:pPr algn="just" eaLnBrk="1" hangingPunct="1"/>
            <a:r>
              <a:rPr lang="en-US" dirty="0">
                <a:solidFill>
                  <a:srgbClr val="0000CC"/>
                </a:solidFill>
              </a:rPr>
              <a:t>d/ </a:t>
            </a:r>
            <a:r>
              <a:rPr lang="en-US" dirty="0" err="1">
                <a:solidFill>
                  <a:srgbClr val="0000CC"/>
                </a:solidFill>
              </a:rPr>
              <a:t>Thuốc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tím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dirty="0" err="1">
                <a:solidFill>
                  <a:srgbClr val="0000CC"/>
                </a:solidFill>
              </a:rPr>
              <a:t>biết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phân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tử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gồm</a:t>
            </a:r>
            <a:r>
              <a:rPr lang="en-US" dirty="0">
                <a:solidFill>
                  <a:srgbClr val="0000CC"/>
                </a:solidFill>
              </a:rPr>
              <a:t> 1K, 1Mn </a:t>
            </a:r>
            <a:r>
              <a:rPr lang="en-US" dirty="0" err="1">
                <a:solidFill>
                  <a:srgbClr val="0000CC"/>
                </a:solidFill>
              </a:rPr>
              <a:t>và</a:t>
            </a:r>
            <a:r>
              <a:rPr lang="en-US" dirty="0">
                <a:solidFill>
                  <a:srgbClr val="0000CC"/>
                </a:solidFill>
              </a:rPr>
              <a:t> 4O</a:t>
            </a:r>
          </a:p>
          <a:p>
            <a:pPr algn="just" eaLnBrk="1" hangingPunct="1"/>
            <a:r>
              <a:rPr lang="en-US" dirty="0">
                <a:solidFill>
                  <a:schemeClr val="tx1"/>
                </a:solidFill>
              </a:rPr>
              <a:t>(Cho C=12, O=16, H=1, N=14, K=39, </a:t>
            </a:r>
            <a:r>
              <a:rPr lang="en-US" dirty="0" err="1">
                <a:solidFill>
                  <a:schemeClr val="tx1"/>
                </a:solidFill>
              </a:rPr>
              <a:t>Mn</a:t>
            </a:r>
            <a:r>
              <a:rPr lang="en-US" dirty="0">
                <a:solidFill>
                  <a:schemeClr val="tx1"/>
                </a:solidFill>
              </a:rPr>
              <a:t>=55)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8000" y="3299299"/>
            <a:ext cx="110744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66"/>
                </a:solidFill>
              </a:rPr>
              <a:t>GIẢI</a:t>
            </a:r>
          </a:p>
          <a:p>
            <a:pPr algn="just" eaLnBrk="1" hangingPunct="1"/>
            <a:r>
              <a:rPr lang="en-US" dirty="0">
                <a:solidFill>
                  <a:srgbClr val="FF0000"/>
                </a:solidFill>
              </a:rPr>
              <a:t>a/ PTK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cacbon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đioxit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12+ 16.2 = 44 (</a:t>
            </a:r>
            <a:r>
              <a:rPr lang="en-US" dirty="0" err="1">
                <a:solidFill>
                  <a:srgbClr val="FF0000"/>
                </a:solidFill>
              </a:rPr>
              <a:t>đvC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algn="just" eaLnBrk="1" hangingPunct="1"/>
            <a:r>
              <a:rPr lang="en-US" dirty="0">
                <a:solidFill>
                  <a:srgbClr val="FF0000"/>
                </a:solidFill>
              </a:rPr>
              <a:t>b/ PTK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mêtan</a:t>
            </a:r>
            <a:r>
              <a:rPr lang="en-US" dirty="0">
                <a:solidFill>
                  <a:srgbClr val="FF0000"/>
                </a:solidFill>
              </a:rPr>
              <a:t> = 12 + 4.1 = 16 (</a:t>
            </a:r>
            <a:r>
              <a:rPr lang="en-US" dirty="0" err="1">
                <a:solidFill>
                  <a:srgbClr val="FF0000"/>
                </a:solidFill>
              </a:rPr>
              <a:t>đvC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algn="just" eaLnBrk="1" hangingPunct="1"/>
            <a:r>
              <a:rPr lang="en-US" dirty="0">
                <a:solidFill>
                  <a:srgbClr val="FF0000"/>
                </a:solidFill>
              </a:rPr>
              <a:t>c/ PTK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axit</a:t>
            </a:r>
            <a:r>
              <a:rPr lang="en-US" dirty="0">
                <a:solidFill>
                  <a:srgbClr val="FF0000"/>
                </a:solidFill>
              </a:rPr>
              <a:t> nitric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1+ 14+16.3 = 63 (</a:t>
            </a:r>
            <a:r>
              <a:rPr lang="en-US" dirty="0" err="1">
                <a:solidFill>
                  <a:srgbClr val="FF0000"/>
                </a:solidFill>
              </a:rPr>
              <a:t>đvC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algn="just" eaLnBrk="1" hangingPunct="1"/>
            <a:r>
              <a:rPr lang="en-US" dirty="0">
                <a:solidFill>
                  <a:srgbClr val="FF0000"/>
                </a:solidFill>
              </a:rPr>
              <a:t>d/ PTK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thuốc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tím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39+55+ 16.4 = 158 (</a:t>
            </a:r>
            <a:r>
              <a:rPr lang="en-US" dirty="0" err="1">
                <a:solidFill>
                  <a:srgbClr val="FF0000"/>
                </a:solidFill>
              </a:rPr>
              <a:t>đvC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25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7026" y="667062"/>
            <a:ext cx="5530875" cy="8225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CỦNG CỐ - VẬN DỤNG</a:t>
            </a:r>
            <a:endParaRPr lang="en-US" sz="32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oadway" panose="04040905080B020205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1757" y="1885877"/>
            <a:ext cx="9779794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Xác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định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thành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phần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cấu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tạo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nên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sau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đây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24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4369" y="2543093"/>
            <a:ext cx="3263432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Khí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Nitrogen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lưu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huỳnh</a:t>
            </a:r>
            <a:endParaRPr lang="en-US" sz="2200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Khí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Carbonic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Đường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mía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Baking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sôđa</a:t>
            </a:r>
            <a:endParaRPr lang="en-US" sz="220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249" y="2562446"/>
            <a:ext cx="3263432" cy="5416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Tạo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bởi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249" y="3045318"/>
            <a:ext cx="3263432" cy="5416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Tạo</a:t>
            </a:r>
            <a:r>
              <a:rPr lang="en-US" sz="2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bởi</a:t>
            </a:r>
            <a:r>
              <a:rPr lang="en-US" sz="2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66215" y="3543782"/>
            <a:ext cx="4079493" cy="5416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Tạo</a:t>
            </a:r>
            <a:r>
              <a:rPr lang="en-US" sz="2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bởi</a:t>
            </a:r>
            <a:r>
              <a:rPr lang="en-US" sz="2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và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1252" y="4055147"/>
            <a:ext cx="5016585" cy="5416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Tạo</a:t>
            </a:r>
            <a:r>
              <a:rPr lang="en-US" sz="2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bởi</a:t>
            </a:r>
            <a:r>
              <a:rPr lang="en-US" sz="2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 ; H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và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2288" y="4557169"/>
            <a:ext cx="5016585" cy="5416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Tạo</a:t>
            </a:r>
            <a:r>
              <a:rPr lang="en-US" sz="2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bởi</a:t>
            </a:r>
            <a:r>
              <a:rPr lang="en-US" sz="2200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2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Na ; H ; C </a:t>
            </a:r>
            <a:r>
              <a:rPr lang="en-US" sz="2200" cap="none" spc="0" dirty="0" err="1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và</a:t>
            </a:r>
            <a:r>
              <a:rPr lang="en-US" sz="2200" cap="none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</a:t>
            </a: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15324"/>
            <a:ext cx="12192000" cy="6842676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8489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9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7026" y="667062"/>
            <a:ext cx="5530875" cy="8225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CỦNG CỐ - VẬN DỤNG</a:t>
            </a:r>
            <a:endParaRPr lang="en-US" sz="3200" b="1" cap="none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oadway" panose="04040905080B020205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2566" y="1899613"/>
            <a:ext cx="9779794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là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đơn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nào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là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hợp</a:t>
            </a:r>
            <a:r>
              <a:rPr lang="en-US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endParaRPr lang="en-US" sz="24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2340" y="2513566"/>
            <a:ext cx="3263432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Khí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Nitrogen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lưu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huỳnh</a:t>
            </a:r>
            <a:endParaRPr lang="en-US" sz="2200" cap="none" spc="0" dirty="0" smtClean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Khí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Carbonic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Đường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mía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Baking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sôđa</a:t>
            </a:r>
            <a:endParaRPr lang="en-US" sz="220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9090" y="2802555"/>
            <a:ext cx="3263432" cy="5416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Đơn</a:t>
            </a:r>
            <a:r>
              <a:rPr lang="en-US" sz="22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endParaRPr lang="en-US" sz="2200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2537" y="4035411"/>
            <a:ext cx="3263432" cy="5416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Hợp</a:t>
            </a:r>
            <a:r>
              <a:rPr lang="en-US" sz="22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endParaRPr lang="en-US" sz="2200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854388" y="2789109"/>
            <a:ext cx="343707" cy="74746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4858871" y="3812120"/>
            <a:ext cx="343707" cy="112742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9" grpId="0"/>
      <p:bldP spid="13" grpId="0"/>
      <p:bldP spid="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976" b="35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185476"/>
            <a:ext cx="3620953" cy="2643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/>
          <a:stretch/>
        </p:blipFill>
        <p:spPr>
          <a:xfrm>
            <a:off x="8415337" y="3857629"/>
            <a:ext cx="3620953" cy="2809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490" b="-1"/>
          <a:stretch/>
        </p:blipFill>
        <p:spPr>
          <a:xfrm>
            <a:off x="691948" y="171188"/>
            <a:ext cx="3357708" cy="2643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84" y="163454"/>
            <a:ext cx="3847626" cy="2665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11130" r="7165" b="4992"/>
          <a:stretch/>
        </p:blipFill>
        <p:spPr>
          <a:xfrm>
            <a:off x="4308685" y="3857629"/>
            <a:ext cx="3847626" cy="2809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0" t="1097" r="10034"/>
          <a:stretch/>
        </p:blipFill>
        <p:spPr>
          <a:xfrm>
            <a:off x="691949" y="3857629"/>
            <a:ext cx="3357708" cy="28095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4101" y="2938759"/>
            <a:ext cx="11372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HÃY XÁC ĐỊNH CHẤT TẠO NÊN MỖI VẬT THỂ</a:t>
            </a:r>
            <a:endParaRPr lang="en-US" sz="36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30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976" b="35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38" y="185476"/>
            <a:ext cx="3620953" cy="2643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/>
          <a:stretch/>
        </p:blipFill>
        <p:spPr>
          <a:xfrm>
            <a:off x="8415337" y="3857629"/>
            <a:ext cx="3620953" cy="2809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490" b="-1"/>
          <a:stretch/>
        </p:blipFill>
        <p:spPr>
          <a:xfrm>
            <a:off x="691949" y="169533"/>
            <a:ext cx="3357708" cy="2643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84" y="163454"/>
            <a:ext cx="3847626" cy="2665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11130" r="7165" b="4992"/>
          <a:stretch/>
        </p:blipFill>
        <p:spPr>
          <a:xfrm>
            <a:off x="4308685" y="3857629"/>
            <a:ext cx="3847626" cy="2809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0" t="1097" r="10034"/>
          <a:stretch/>
        </p:blipFill>
        <p:spPr>
          <a:xfrm>
            <a:off x="691949" y="3857629"/>
            <a:ext cx="3357708" cy="28095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4101" y="2938759"/>
            <a:ext cx="113721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CHẤT (NGUYÊN TỐ) TẠO NÊN MỖI VẬT THỂ</a:t>
            </a:r>
            <a:endParaRPr lang="en-US" sz="36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6039" y="5401565"/>
            <a:ext cx="654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C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3793" y="1029591"/>
            <a:ext cx="6541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C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3470" y="99748"/>
            <a:ext cx="1021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Cu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32911" y="1798897"/>
            <a:ext cx="1021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Fe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7640" y="5891806"/>
            <a:ext cx="1021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S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6223" y="5863230"/>
            <a:ext cx="1021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Au</a:t>
            </a:r>
            <a:endParaRPr lang="en-US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66410"/>
      </p:ext>
    </p:extLst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4388" y="4038894"/>
            <a:ext cx="95295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CÁC CHẤT TRONG NHỮNG VÍ DỤ TRÊN CÓ ĐẶC ĐIỂM GÌ GIỐNG NHAU ?</a:t>
            </a:r>
            <a:endParaRPr lang="en-US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44705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3665" y="57152"/>
            <a:ext cx="65484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n w="0"/>
                <a:solidFill>
                  <a:srgbClr val="F8F2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CÁC CHẤT ĐÓ ĐỀU CHỈ ĐƯỢC TẠO BỞI MỘT NGUYÊN TỐ HÓA HỌC</a:t>
            </a:r>
            <a:endParaRPr lang="en-US" sz="3200" b="1" cap="none" spc="0" dirty="0">
              <a:ln w="0"/>
              <a:solidFill>
                <a:srgbClr val="F8F200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3597" y="3300410"/>
            <a:ext cx="441007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Harrington" panose="04040505050A02020702" pitchFamily="82" charset="0"/>
              </a:rPr>
              <a:t>GỌI LÀ </a:t>
            </a:r>
          </a:p>
          <a:p>
            <a:pPr algn="ctr"/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ĐƠN CHẤT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411" y="776496"/>
            <a:ext cx="110870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TIẾT 8 + 9</a:t>
            </a:r>
          </a:p>
          <a:p>
            <a:pPr algn="ctr"/>
            <a:r>
              <a:rPr lang="en-US" sz="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ĐƠN CHẤT – HỢP CHẤT – PHÂN TỬ</a:t>
            </a:r>
            <a:endParaRPr lang="en-US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oadway" panose="04040905080B020205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1575" y="2234496"/>
            <a:ext cx="4429125" cy="6626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I.  ĐƠN CHẤT</a:t>
            </a:r>
            <a:endParaRPr lang="en-US" sz="2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656" y="2931699"/>
            <a:ext cx="9310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ĐƠN CHẤT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là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những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được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tạo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bởi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một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nguyên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hóa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học</a:t>
            </a:r>
            <a:endParaRPr lang="en-US" sz="2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0656" y="3745808"/>
            <a:ext cx="9310688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Dựa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vào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tính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vật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lý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người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 chia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đơn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làm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loại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2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8155" y="4345972"/>
            <a:ext cx="75395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Đơn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kim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loại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Sắt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đồng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200" cap="none" spc="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vàng</a:t>
            </a:r>
            <a:r>
              <a:rPr lang="en-US" sz="220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…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Đơn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chất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phi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kim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Khí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Hidrogen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than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chì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lưu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huỳnh</a:t>
            </a:r>
            <a:r>
              <a:rPr lang="en-US" sz="2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… </a:t>
            </a:r>
            <a:endParaRPr lang="en-US" sz="220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0"/>
            <a:ext cx="12192000" cy="6842676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745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351507"/>
            <a:ext cx="188595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ĐƠN CHẤT KIM LOẠI</a:t>
            </a:r>
            <a:endParaRPr lang="en-US" sz="32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7243" y="202893"/>
            <a:ext cx="314844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DẪN NHIỆT TỐT</a:t>
            </a:r>
            <a:endParaRPr lang="en-US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02895" y="4579525"/>
            <a:ext cx="288434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DẪN ĐIỆN TỐT</a:t>
            </a:r>
            <a:endParaRPr lang="en-US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6500" y="3714954"/>
            <a:ext cx="3781859" cy="6787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rgbClr val="F8F2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CÓ ÁNH KIM</a:t>
            </a:r>
            <a:endParaRPr lang="en-US" b="1" cap="none" spc="0" dirty="0">
              <a:ln w="0"/>
              <a:solidFill>
                <a:srgbClr val="F8F200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6042" y="5468184"/>
            <a:ext cx="261980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CÓ TÍNH DẺO</a:t>
            </a:r>
            <a:endParaRPr lang="en-US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15324"/>
            <a:ext cx="12192000" cy="6842676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435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96064"/>
            <a:ext cx="188595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ĐƠN CHẤT PHI KIM</a:t>
            </a:r>
            <a:endParaRPr lang="en-US" sz="32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5834" y="271295"/>
            <a:ext cx="3148444" cy="5911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DẪN NHIỆT KÉM</a:t>
            </a:r>
            <a:endParaRPr lang="en-US" sz="1600" b="1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5907" y="4640254"/>
            <a:ext cx="30432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KHÔNG DẪN ĐIỆN</a:t>
            </a:r>
            <a:endParaRPr lang="en-US" sz="16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81519" y="3766532"/>
            <a:ext cx="39199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0"/>
                <a:solidFill>
                  <a:srgbClr val="F8F2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KHÔNG CÓ ÁNH KIM</a:t>
            </a:r>
            <a:endParaRPr lang="en-US" sz="1600" b="1" cap="none" spc="0" dirty="0">
              <a:ln w="0"/>
              <a:solidFill>
                <a:srgbClr val="F8F200"/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5101" y="5551048"/>
            <a:ext cx="3539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KHÔNG CÓ TÍNH DẺO</a:t>
            </a:r>
            <a:endParaRPr lang="en-US" sz="1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ell MT" panose="020205030603050203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2FB9E5-AEF2-4A92-8A70-47C23630F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44" b="99556" l="61750" r="99938">
                        <a14:foregroundMark x1="83688" y1="84556" x2="83688" y2="84556"/>
                        <a14:foregroundMark x1="94000" y1="90222" x2="94000" y2="90222"/>
                        <a14:foregroundMark x1="96688" y1="85222" x2="96688" y2="85222"/>
                        <a14:foregroundMark x1="74750" y1="78778" x2="74750" y2="78778"/>
                        <a14:foregroundMark x1="81563" y1="71222" x2="81563" y2="71222"/>
                        <a14:backgroundMark x1="98313" y1="73111" x2="98313" y2="73111"/>
                        <a14:backgroundMark x1="93750" y1="69556" x2="93750" y2="69556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8387"/>
          <a:stretch/>
        </p:blipFill>
        <p:spPr>
          <a:xfrm>
            <a:off x="0" y="15324"/>
            <a:ext cx="12192000" cy="6842676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277107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925</Words>
  <Application>Microsoft Office PowerPoint</Application>
  <PresentationFormat>Custom</PresentationFormat>
  <Paragraphs>172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44</cp:revision>
  <dcterms:created xsi:type="dcterms:W3CDTF">2021-09-26T04:56:22Z</dcterms:created>
  <dcterms:modified xsi:type="dcterms:W3CDTF">2021-10-03T07:25:45Z</dcterms:modified>
  <cp:contentStatus/>
</cp:coreProperties>
</file>