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265" r:id="rId3"/>
    <p:sldId id="279" r:id="rId4"/>
    <p:sldId id="278" r:id="rId5"/>
    <p:sldId id="273" r:id="rId6"/>
    <p:sldId id="274" r:id="rId7"/>
    <p:sldId id="282" r:id="rId8"/>
    <p:sldId id="269" r:id="rId9"/>
    <p:sldId id="264" r:id="rId10"/>
    <p:sldId id="270" r:id="rId11"/>
    <p:sldId id="280" r:id="rId12"/>
    <p:sldId id="276" r:id="rId13"/>
    <p:sldId id="277" r:id="rId14"/>
    <p:sldId id="281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7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0F766-3350-49D0-BD14-054399AD371F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E49C0-63C5-40DB-B43A-BB8E625B4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2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E49C0-63C5-40DB-B43A-BB8E625B42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B5651F-A6BB-4513-804A-0AF59CFEE8D3}" type="datetimeFigureOut">
              <a:rPr lang="en-US" smtClean="0"/>
              <a:t>24/09/2021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A9309A0-77DB-409D-9F0C-2716CEF84B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0185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3638550"/>
            <a:ext cx="8305800" cy="1066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Dầu mỏ và khí thiên nhiên</a:t>
            </a:r>
            <a:endParaRPr lang="en-US" sz="54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3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57150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1">
                <a:solidFill>
                  <a:srgbClr val="663300"/>
                </a:solidFill>
              </a:rPr>
              <a:t>Câu 1 </a:t>
            </a:r>
            <a:r>
              <a:rPr lang="en-US" altLang="en-US" sz="2800" b="1" smtClean="0">
                <a:solidFill>
                  <a:srgbClr val="663300"/>
                </a:solidFill>
              </a:rPr>
              <a:t>:</a:t>
            </a:r>
            <a:endParaRPr lang="en-US" altLang="en-US" sz="2800" b="1">
              <a:solidFill>
                <a:srgbClr val="6633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163838"/>
              </p:ext>
            </p:extLst>
          </p:nvPr>
        </p:nvGraphicFramePr>
        <p:xfrm>
          <a:off x="152400" y="590550"/>
          <a:ext cx="8839200" cy="3535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43800"/>
                <a:gridCol w="12954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smtClean="0">
                          <a:solidFill>
                            <a:srgbClr val="66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 những câu đúng trong các câu sau: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án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Dầu mỏ là một đơn chất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Dầu mỏ là một hợp chất phức tạp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Dầu mỏ là một hỗn hợp tự nhiên của nhiều loại hidrocacbon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Dầu mỏ sôi ở một nhiệt độ xác định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Dầu mỏ sôi ở những nhiệt độ khác nhau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24800" y="364873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4800" y="235333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5307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25035"/>
            <a:ext cx="9109075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9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</a:t>
            </a:r>
            <a:r>
              <a:rPr lang="en-US" sz="29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lang="en-US" sz="290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90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9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sau:</a:t>
            </a:r>
            <a:endParaRPr lang="en-US" sz="29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Người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.</a:t>
            </a:r>
            <a:r>
              <a:rPr lang="en-US" sz="24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..dầu nặng.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24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9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95601" y="2734330"/>
            <a:ext cx="595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</a:rPr>
              <a:t>Xăng, dầu hoả và các sản phẩm </a:t>
            </a:r>
            <a:r>
              <a:rPr lang="en-US" altLang="en-US" sz="2800" smtClean="0">
                <a:solidFill>
                  <a:srgbClr val="FF3300"/>
                </a:solidFill>
              </a:rPr>
              <a:t>khác… 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84487" y="3267730"/>
            <a:ext cx="1763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FF3300"/>
                </a:solidFill>
              </a:rPr>
              <a:t>Crăckinh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95601" y="3724930"/>
            <a:ext cx="1763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FF3300"/>
                </a:solidFill>
              </a:rPr>
              <a:t>Metan</a:t>
            </a:r>
            <a:endParaRPr lang="en-US" altLang="en-US" sz="2800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775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27343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-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32677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-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37249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-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9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91" y="133350"/>
            <a:ext cx="913360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hangingPunct="1"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c.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1143000" y="2185987"/>
            <a:ext cx="7315200" cy="2900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43063"/>
            <a:ext cx="1447800" cy="108585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 bwMode="auto">
          <a:xfrm>
            <a:off x="2133600" y="-119063"/>
            <a:ext cx="6324600" cy="2843213"/>
          </a:xfrm>
          <a:prstGeom prst="cloudCallout">
            <a:avLst>
              <a:gd name="adj1" fmla="val -62159"/>
              <a:gd name="adj2" fmla="val 22932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 sao xe bồn (xe chở xăng, dầu) có dây xích nhỏ nối với bồn hướng xuống lòng đường?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943600" y="3829050"/>
            <a:ext cx="1981200" cy="12573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43000" y="4743450"/>
            <a:ext cx="3467100" cy="3429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9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8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i thác dầ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8877300" cy="4871230"/>
          </a:xfrm>
          <a:prstGeom prst="rect">
            <a:avLst/>
          </a:prstGeom>
        </p:spPr>
      </p:pic>
      <p:sp>
        <p:nvSpPr>
          <p:cNvPr id="3" name="Action Button: Forward or Next 2">
            <a:hlinkClick r:id="rId5" action="ppaction://hlinksldjump" highlightClick="1"/>
          </p:cNvPr>
          <p:cNvSpPr/>
          <p:nvPr/>
        </p:nvSpPr>
        <p:spPr>
          <a:xfrm>
            <a:off x="8839200" y="81395"/>
            <a:ext cx="228600" cy="285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150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mỏ là chất lỏng sánh, màu nâu đen, không tan trong nước và nhẹ hơn nước.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285875"/>
            <a:ext cx="4343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6293"/>
            <a:ext cx="4572000" cy="356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1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32532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Dầu mỏ có ở đâu? Nêu ngắn gọn thành phần của dầu mỏ?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444175"/>
            <a:ext cx="7672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Người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ta khai thác dầu mỏ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8" y="1834575"/>
            <a:ext cx="6208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Mỏ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dầu có cấu tạo như thế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dõi đoạn phim và trả lời những câu hỏi sau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8534400" y="4781550"/>
            <a:ext cx="4572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7"/>
          <p:cNvGrpSpPr>
            <a:grpSpLocks/>
          </p:cNvGrpSpPr>
          <p:nvPr/>
        </p:nvGrpSpPr>
        <p:grpSpPr bwMode="auto">
          <a:xfrm>
            <a:off x="0" y="751284"/>
            <a:ext cx="9144000" cy="3268266"/>
            <a:chOff x="0" y="686"/>
            <a:chExt cx="5760" cy="2745"/>
          </a:xfrm>
        </p:grpSpPr>
        <p:grpSp>
          <p:nvGrpSpPr>
            <p:cNvPr id="14515" name="Group 6"/>
            <p:cNvGrpSpPr>
              <a:grpSpLocks/>
            </p:cNvGrpSpPr>
            <p:nvPr/>
          </p:nvGrpSpPr>
          <p:grpSpPr bwMode="auto">
            <a:xfrm>
              <a:off x="45" y="686"/>
              <a:ext cx="5686" cy="2200"/>
              <a:chOff x="-182" y="1321"/>
              <a:chExt cx="5686" cy="2041"/>
            </a:xfrm>
          </p:grpSpPr>
          <p:pic>
            <p:nvPicPr>
              <p:cNvPr id="14521" name="Picture 7" descr="PHAN TREN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2" t="37860" b="25513"/>
              <a:stretch>
                <a:fillRect/>
              </a:stretch>
            </p:blipFill>
            <p:spPr bwMode="auto">
              <a:xfrm>
                <a:off x="-182" y="1338"/>
                <a:ext cx="5686" cy="2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22" name="Picture 8" descr="PHAN TREN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12" t="42815" r="30081" b="42896"/>
              <a:stretch>
                <a:fillRect/>
              </a:stretch>
            </p:blipFill>
            <p:spPr bwMode="auto">
              <a:xfrm>
                <a:off x="3765" y="1684"/>
                <a:ext cx="534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23" name="Picture 9" descr="PHAN TREN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2" t="37860" r="81230" b="55324"/>
              <a:stretch>
                <a:fillRect/>
              </a:stretch>
            </p:blipFill>
            <p:spPr bwMode="auto">
              <a:xfrm>
                <a:off x="1995" y="1321"/>
                <a:ext cx="837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24" name="Picture 10" descr="PHAN TREN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0" t="39012" r="81230" b="55324"/>
              <a:stretch>
                <a:fillRect/>
              </a:stretch>
            </p:blipFill>
            <p:spPr bwMode="auto">
              <a:xfrm>
                <a:off x="3787" y="1344"/>
                <a:ext cx="863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25" name="Picture 11" descr="PHAN TREN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12" t="42815" r="30081" b="42896"/>
              <a:stretch>
                <a:fillRect/>
              </a:stretch>
            </p:blipFill>
            <p:spPr bwMode="auto">
              <a:xfrm>
                <a:off x="1995" y="1616"/>
                <a:ext cx="386" cy="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516" name="Group 12"/>
            <p:cNvGrpSpPr>
              <a:grpSpLocks/>
            </p:cNvGrpSpPr>
            <p:nvPr/>
          </p:nvGrpSpPr>
          <p:grpSpPr bwMode="auto">
            <a:xfrm>
              <a:off x="0" y="1133"/>
              <a:ext cx="5760" cy="2298"/>
              <a:chOff x="-590" y="2387"/>
              <a:chExt cx="5760" cy="2265"/>
            </a:xfrm>
          </p:grpSpPr>
          <p:pic>
            <p:nvPicPr>
              <p:cNvPr id="14517" name="Picture 13" descr="PHAN DUOI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63" b="16174"/>
              <a:stretch>
                <a:fillRect/>
              </a:stretch>
            </p:blipFill>
            <p:spPr bwMode="auto">
              <a:xfrm>
                <a:off x="-590" y="2387"/>
                <a:ext cx="5760" cy="2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18" name="Picture 14" descr="PHAN DUOI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34" t="45372" r="30386" b="46930"/>
              <a:stretch>
                <a:fillRect/>
              </a:stretch>
            </p:blipFill>
            <p:spPr bwMode="auto">
              <a:xfrm>
                <a:off x="1822" y="2661"/>
                <a:ext cx="86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19" name="Picture 15" descr="PHAN DUOI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34" t="45372" r="30386" b="46930"/>
              <a:stretch>
                <a:fillRect/>
              </a:stretch>
            </p:blipFill>
            <p:spPr bwMode="auto">
              <a:xfrm>
                <a:off x="3129" y="2931"/>
                <a:ext cx="64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520" name="Picture 16" descr="PHAN DUOI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18" t="54596" r="53293" b="33841"/>
              <a:stretch>
                <a:fillRect/>
              </a:stretch>
            </p:blipFill>
            <p:spPr bwMode="auto">
              <a:xfrm>
                <a:off x="2888" y="3346"/>
                <a:ext cx="1549" cy="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3537" name="Group 49"/>
          <p:cNvGrpSpPr>
            <a:grpSpLocks/>
          </p:cNvGrpSpPr>
          <p:nvPr/>
        </p:nvGrpSpPr>
        <p:grpSpPr bwMode="auto">
          <a:xfrm>
            <a:off x="2411414" y="1572816"/>
            <a:ext cx="4968875" cy="917972"/>
            <a:chOff x="1519" y="1321"/>
            <a:chExt cx="3130" cy="771"/>
          </a:xfrm>
        </p:grpSpPr>
        <p:sp>
          <p:nvSpPr>
            <p:cNvPr id="14486" name="Oval 20"/>
            <p:cNvSpPr>
              <a:spLocks noChangeArrowheads="1"/>
            </p:cNvSpPr>
            <p:nvPr/>
          </p:nvSpPr>
          <p:spPr bwMode="auto">
            <a:xfrm>
              <a:off x="1746" y="1706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87" name="Oval 21"/>
            <p:cNvSpPr>
              <a:spLocks noChangeArrowheads="1"/>
            </p:cNvSpPr>
            <p:nvPr/>
          </p:nvSpPr>
          <p:spPr bwMode="auto">
            <a:xfrm>
              <a:off x="2268" y="1457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88" name="Oval 22"/>
            <p:cNvSpPr>
              <a:spLocks noChangeArrowheads="1"/>
            </p:cNvSpPr>
            <p:nvPr/>
          </p:nvSpPr>
          <p:spPr bwMode="auto">
            <a:xfrm>
              <a:off x="1519" y="1888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89" name="Oval 23"/>
            <p:cNvSpPr>
              <a:spLocks noChangeArrowheads="1"/>
            </p:cNvSpPr>
            <p:nvPr/>
          </p:nvSpPr>
          <p:spPr bwMode="auto">
            <a:xfrm>
              <a:off x="1995" y="1570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0" name="Oval 24"/>
            <p:cNvSpPr>
              <a:spLocks noChangeArrowheads="1"/>
            </p:cNvSpPr>
            <p:nvPr/>
          </p:nvSpPr>
          <p:spPr bwMode="auto">
            <a:xfrm>
              <a:off x="2494" y="1366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1" name="Oval 25"/>
            <p:cNvSpPr>
              <a:spLocks noChangeArrowheads="1"/>
            </p:cNvSpPr>
            <p:nvPr/>
          </p:nvSpPr>
          <p:spPr bwMode="auto">
            <a:xfrm>
              <a:off x="2744" y="1344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2" name="Oval 26"/>
            <p:cNvSpPr>
              <a:spLocks noChangeArrowheads="1"/>
            </p:cNvSpPr>
            <p:nvPr/>
          </p:nvSpPr>
          <p:spPr bwMode="auto">
            <a:xfrm>
              <a:off x="2109" y="1820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3" name="Oval 27"/>
            <p:cNvSpPr>
              <a:spLocks noChangeArrowheads="1"/>
            </p:cNvSpPr>
            <p:nvPr/>
          </p:nvSpPr>
          <p:spPr bwMode="auto">
            <a:xfrm>
              <a:off x="2562" y="1593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4" name="Oval 28"/>
            <p:cNvSpPr>
              <a:spLocks noChangeArrowheads="1"/>
            </p:cNvSpPr>
            <p:nvPr/>
          </p:nvSpPr>
          <p:spPr bwMode="auto">
            <a:xfrm>
              <a:off x="1837" y="1888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5" name="Oval 29"/>
            <p:cNvSpPr>
              <a:spLocks noChangeArrowheads="1"/>
            </p:cNvSpPr>
            <p:nvPr/>
          </p:nvSpPr>
          <p:spPr bwMode="auto">
            <a:xfrm>
              <a:off x="2313" y="1661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6" name="Oval 30"/>
            <p:cNvSpPr>
              <a:spLocks noChangeArrowheads="1"/>
            </p:cNvSpPr>
            <p:nvPr/>
          </p:nvSpPr>
          <p:spPr bwMode="auto">
            <a:xfrm>
              <a:off x="2812" y="1548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7" name="Oval 31"/>
            <p:cNvSpPr>
              <a:spLocks noChangeArrowheads="1"/>
            </p:cNvSpPr>
            <p:nvPr/>
          </p:nvSpPr>
          <p:spPr bwMode="auto">
            <a:xfrm>
              <a:off x="2971" y="1321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8" name="Oval 32"/>
            <p:cNvSpPr>
              <a:spLocks noChangeArrowheads="1"/>
            </p:cNvSpPr>
            <p:nvPr/>
          </p:nvSpPr>
          <p:spPr bwMode="auto">
            <a:xfrm>
              <a:off x="3061" y="1547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499" name="Oval 33"/>
            <p:cNvSpPr>
              <a:spLocks noChangeArrowheads="1"/>
            </p:cNvSpPr>
            <p:nvPr/>
          </p:nvSpPr>
          <p:spPr bwMode="auto">
            <a:xfrm>
              <a:off x="3311" y="1525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0" name="Oval 34"/>
            <p:cNvSpPr>
              <a:spLocks noChangeArrowheads="1"/>
            </p:cNvSpPr>
            <p:nvPr/>
          </p:nvSpPr>
          <p:spPr bwMode="auto">
            <a:xfrm>
              <a:off x="3175" y="1820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1" name="Oval 35"/>
            <p:cNvSpPr>
              <a:spLocks noChangeArrowheads="1"/>
            </p:cNvSpPr>
            <p:nvPr/>
          </p:nvSpPr>
          <p:spPr bwMode="auto">
            <a:xfrm>
              <a:off x="3402" y="1706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2" name="Oval 36"/>
            <p:cNvSpPr>
              <a:spLocks noChangeArrowheads="1"/>
            </p:cNvSpPr>
            <p:nvPr/>
          </p:nvSpPr>
          <p:spPr bwMode="auto">
            <a:xfrm>
              <a:off x="2653" y="1820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3" name="Oval 37"/>
            <p:cNvSpPr>
              <a:spLocks noChangeArrowheads="1"/>
            </p:cNvSpPr>
            <p:nvPr/>
          </p:nvSpPr>
          <p:spPr bwMode="auto">
            <a:xfrm>
              <a:off x="2404" y="1865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4" name="Oval 38"/>
            <p:cNvSpPr>
              <a:spLocks noChangeArrowheads="1"/>
            </p:cNvSpPr>
            <p:nvPr/>
          </p:nvSpPr>
          <p:spPr bwMode="auto">
            <a:xfrm>
              <a:off x="3628" y="1638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5" name="Oval 39"/>
            <p:cNvSpPr>
              <a:spLocks noChangeArrowheads="1"/>
            </p:cNvSpPr>
            <p:nvPr/>
          </p:nvSpPr>
          <p:spPr bwMode="auto">
            <a:xfrm>
              <a:off x="2925" y="1842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6" name="Oval 40"/>
            <p:cNvSpPr>
              <a:spLocks noChangeArrowheads="1"/>
            </p:cNvSpPr>
            <p:nvPr/>
          </p:nvSpPr>
          <p:spPr bwMode="auto">
            <a:xfrm>
              <a:off x="3198" y="1344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7" name="Oval 41"/>
            <p:cNvSpPr>
              <a:spLocks noChangeArrowheads="1"/>
            </p:cNvSpPr>
            <p:nvPr/>
          </p:nvSpPr>
          <p:spPr bwMode="auto">
            <a:xfrm>
              <a:off x="3515" y="1457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8" name="Oval 42"/>
            <p:cNvSpPr>
              <a:spLocks noChangeArrowheads="1"/>
            </p:cNvSpPr>
            <p:nvPr/>
          </p:nvSpPr>
          <p:spPr bwMode="auto">
            <a:xfrm>
              <a:off x="3583" y="1865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09" name="Oval 43"/>
            <p:cNvSpPr>
              <a:spLocks noChangeArrowheads="1"/>
            </p:cNvSpPr>
            <p:nvPr/>
          </p:nvSpPr>
          <p:spPr bwMode="auto">
            <a:xfrm>
              <a:off x="3855" y="1593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10" name="Oval 44"/>
            <p:cNvSpPr>
              <a:spLocks noChangeArrowheads="1"/>
            </p:cNvSpPr>
            <p:nvPr/>
          </p:nvSpPr>
          <p:spPr bwMode="auto">
            <a:xfrm>
              <a:off x="3810" y="1820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11" name="Oval 45"/>
            <p:cNvSpPr>
              <a:spLocks noChangeArrowheads="1"/>
            </p:cNvSpPr>
            <p:nvPr/>
          </p:nvSpPr>
          <p:spPr bwMode="auto">
            <a:xfrm>
              <a:off x="4082" y="1684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12" name="Oval 46"/>
            <p:cNvSpPr>
              <a:spLocks noChangeArrowheads="1"/>
            </p:cNvSpPr>
            <p:nvPr/>
          </p:nvSpPr>
          <p:spPr bwMode="auto">
            <a:xfrm>
              <a:off x="4037" y="1888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13" name="Oval 47"/>
            <p:cNvSpPr>
              <a:spLocks noChangeArrowheads="1"/>
            </p:cNvSpPr>
            <p:nvPr/>
          </p:nvSpPr>
          <p:spPr bwMode="auto">
            <a:xfrm>
              <a:off x="4445" y="1888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514" name="Oval 48"/>
            <p:cNvSpPr>
              <a:spLocks noChangeArrowheads="1"/>
            </p:cNvSpPr>
            <p:nvPr/>
          </p:nvSpPr>
          <p:spPr bwMode="auto">
            <a:xfrm>
              <a:off x="4241" y="1865"/>
              <a:ext cx="204" cy="2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63596" name="Group 108"/>
          <p:cNvGrpSpPr>
            <a:grpSpLocks/>
          </p:cNvGrpSpPr>
          <p:nvPr/>
        </p:nvGrpSpPr>
        <p:grpSpPr bwMode="auto">
          <a:xfrm>
            <a:off x="719139" y="2490788"/>
            <a:ext cx="8137525" cy="702469"/>
            <a:chOff x="453" y="2092"/>
            <a:chExt cx="5126" cy="590"/>
          </a:xfrm>
        </p:grpSpPr>
        <p:sp>
          <p:nvSpPr>
            <p:cNvPr id="14430" name="Oval 50"/>
            <p:cNvSpPr>
              <a:spLocks noChangeArrowheads="1"/>
            </p:cNvSpPr>
            <p:nvPr/>
          </p:nvSpPr>
          <p:spPr bwMode="auto">
            <a:xfrm>
              <a:off x="1224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1" name="Oval 51"/>
            <p:cNvSpPr>
              <a:spLocks noChangeArrowheads="1"/>
            </p:cNvSpPr>
            <p:nvPr/>
          </p:nvSpPr>
          <p:spPr bwMode="auto">
            <a:xfrm>
              <a:off x="146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2" name="Oval 52"/>
            <p:cNvSpPr>
              <a:spLocks noChangeArrowheads="1"/>
            </p:cNvSpPr>
            <p:nvPr/>
          </p:nvSpPr>
          <p:spPr bwMode="auto">
            <a:xfrm>
              <a:off x="171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3" name="Oval 53"/>
            <p:cNvSpPr>
              <a:spLocks noChangeArrowheads="1"/>
            </p:cNvSpPr>
            <p:nvPr/>
          </p:nvSpPr>
          <p:spPr bwMode="auto">
            <a:xfrm>
              <a:off x="195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4" name="Oval 54"/>
            <p:cNvSpPr>
              <a:spLocks noChangeArrowheads="1"/>
            </p:cNvSpPr>
            <p:nvPr/>
          </p:nvSpPr>
          <p:spPr bwMode="auto">
            <a:xfrm>
              <a:off x="220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5" name="Oval 55"/>
            <p:cNvSpPr>
              <a:spLocks noChangeArrowheads="1"/>
            </p:cNvSpPr>
            <p:nvPr/>
          </p:nvSpPr>
          <p:spPr bwMode="auto">
            <a:xfrm>
              <a:off x="244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6" name="Oval 56"/>
            <p:cNvSpPr>
              <a:spLocks noChangeArrowheads="1"/>
            </p:cNvSpPr>
            <p:nvPr/>
          </p:nvSpPr>
          <p:spPr bwMode="auto">
            <a:xfrm>
              <a:off x="269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7" name="Oval 57"/>
            <p:cNvSpPr>
              <a:spLocks noChangeArrowheads="1"/>
            </p:cNvSpPr>
            <p:nvPr/>
          </p:nvSpPr>
          <p:spPr bwMode="auto">
            <a:xfrm>
              <a:off x="293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8" name="Oval 58"/>
            <p:cNvSpPr>
              <a:spLocks noChangeArrowheads="1"/>
            </p:cNvSpPr>
            <p:nvPr/>
          </p:nvSpPr>
          <p:spPr bwMode="auto">
            <a:xfrm>
              <a:off x="318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39" name="Oval 59"/>
            <p:cNvSpPr>
              <a:spLocks noChangeArrowheads="1"/>
            </p:cNvSpPr>
            <p:nvPr/>
          </p:nvSpPr>
          <p:spPr bwMode="auto">
            <a:xfrm>
              <a:off x="342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0" name="Oval 60"/>
            <p:cNvSpPr>
              <a:spLocks noChangeArrowheads="1"/>
            </p:cNvSpPr>
            <p:nvPr/>
          </p:nvSpPr>
          <p:spPr bwMode="auto">
            <a:xfrm>
              <a:off x="367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1" name="Oval 61"/>
            <p:cNvSpPr>
              <a:spLocks noChangeArrowheads="1"/>
            </p:cNvSpPr>
            <p:nvPr/>
          </p:nvSpPr>
          <p:spPr bwMode="auto">
            <a:xfrm>
              <a:off x="489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2" name="Oval 62"/>
            <p:cNvSpPr>
              <a:spLocks noChangeArrowheads="1"/>
            </p:cNvSpPr>
            <p:nvPr/>
          </p:nvSpPr>
          <p:spPr bwMode="auto">
            <a:xfrm>
              <a:off x="391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3" name="Oval 63"/>
            <p:cNvSpPr>
              <a:spLocks noChangeArrowheads="1"/>
            </p:cNvSpPr>
            <p:nvPr/>
          </p:nvSpPr>
          <p:spPr bwMode="auto">
            <a:xfrm>
              <a:off x="416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4" name="Oval 64"/>
            <p:cNvSpPr>
              <a:spLocks noChangeArrowheads="1"/>
            </p:cNvSpPr>
            <p:nvPr/>
          </p:nvSpPr>
          <p:spPr bwMode="auto">
            <a:xfrm>
              <a:off x="4408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5" name="Oval 65"/>
            <p:cNvSpPr>
              <a:spLocks noChangeArrowheads="1"/>
            </p:cNvSpPr>
            <p:nvPr/>
          </p:nvSpPr>
          <p:spPr bwMode="auto">
            <a:xfrm>
              <a:off x="4653" y="2092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6" name="Oval 66"/>
            <p:cNvSpPr>
              <a:spLocks noChangeArrowheads="1"/>
            </p:cNvSpPr>
            <p:nvPr/>
          </p:nvSpPr>
          <p:spPr bwMode="auto">
            <a:xfrm>
              <a:off x="793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7" name="Oval 67"/>
            <p:cNvSpPr>
              <a:spLocks noChangeArrowheads="1"/>
            </p:cNvSpPr>
            <p:nvPr/>
          </p:nvSpPr>
          <p:spPr bwMode="auto">
            <a:xfrm>
              <a:off x="103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8" name="Oval 68"/>
            <p:cNvSpPr>
              <a:spLocks noChangeArrowheads="1"/>
            </p:cNvSpPr>
            <p:nvPr/>
          </p:nvSpPr>
          <p:spPr bwMode="auto">
            <a:xfrm>
              <a:off x="128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49" name="Oval 69"/>
            <p:cNvSpPr>
              <a:spLocks noChangeArrowheads="1"/>
            </p:cNvSpPr>
            <p:nvPr/>
          </p:nvSpPr>
          <p:spPr bwMode="auto">
            <a:xfrm>
              <a:off x="152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0" name="Oval 70"/>
            <p:cNvSpPr>
              <a:spLocks noChangeArrowheads="1"/>
            </p:cNvSpPr>
            <p:nvPr/>
          </p:nvSpPr>
          <p:spPr bwMode="auto">
            <a:xfrm>
              <a:off x="177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1" name="Oval 71"/>
            <p:cNvSpPr>
              <a:spLocks noChangeArrowheads="1"/>
            </p:cNvSpPr>
            <p:nvPr/>
          </p:nvSpPr>
          <p:spPr bwMode="auto">
            <a:xfrm>
              <a:off x="201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2" name="Oval 72"/>
            <p:cNvSpPr>
              <a:spLocks noChangeArrowheads="1"/>
            </p:cNvSpPr>
            <p:nvPr/>
          </p:nvSpPr>
          <p:spPr bwMode="auto">
            <a:xfrm>
              <a:off x="226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3" name="Oval 73"/>
            <p:cNvSpPr>
              <a:spLocks noChangeArrowheads="1"/>
            </p:cNvSpPr>
            <p:nvPr/>
          </p:nvSpPr>
          <p:spPr bwMode="auto">
            <a:xfrm>
              <a:off x="250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4" name="Oval 74"/>
            <p:cNvSpPr>
              <a:spLocks noChangeArrowheads="1"/>
            </p:cNvSpPr>
            <p:nvPr/>
          </p:nvSpPr>
          <p:spPr bwMode="auto">
            <a:xfrm>
              <a:off x="275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5" name="Oval 75"/>
            <p:cNvSpPr>
              <a:spLocks noChangeArrowheads="1"/>
            </p:cNvSpPr>
            <p:nvPr/>
          </p:nvSpPr>
          <p:spPr bwMode="auto">
            <a:xfrm>
              <a:off x="299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6" name="Oval 76"/>
            <p:cNvSpPr>
              <a:spLocks noChangeArrowheads="1"/>
            </p:cNvSpPr>
            <p:nvPr/>
          </p:nvSpPr>
          <p:spPr bwMode="auto">
            <a:xfrm>
              <a:off x="324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7" name="Oval 77"/>
            <p:cNvSpPr>
              <a:spLocks noChangeArrowheads="1"/>
            </p:cNvSpPr>
            <p:nvPr/>
          </p:nvSpPr>
          <p:spPr bwMode="auto">
            <a:xfrm>
              <a:off x="446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8" name="Oval 78"/>
            <p:cNvSpPr>
              <a:spLocks noChangeArrowheads="1"/>
            </p:cNvSpPr>
            <p:nvPr/>
          </p:nvSpPr>
          <p:spPr bwMode="auto">
            <a:xfrm>
              <a:off x="348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59" name="Oval 79"/>
            <p:cNvSpPr>
              <a:spLocks noChangeArrowheads="1"/>
            </p:cNvSpPr>
            <p:nvPr/>
          </p:nvSpPr>
          <p:spPr bwMode="auto">
            <a:xfrm>
              <a:off x="373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0" name="Oval 80"/>
            <p:cNvSpPr>
              <a:spLocks noChangeArrowheads="1"/>
            </p:cNvSpPr>
            <p:nvPr/>
          </p:nvSpPr>
          <p:spPr bwMode="auto">
            <a:xfrm>
              <a:off x="3977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1" name="Oval 81"/>
            <p:cNvSpPr>
              <a:spLocks noChangeArrowheads="1"/>
            </p:cNvSpPr>
            <p:nvPr/>
          </p:nvSpPr>
          <p:spPr bwMode="auto">
            <a:xfrm>
              <a:off x="4222" y="2274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2" name="Oval 82"/>
            <p:cNvSpPr>
              <a:spLocks noChangeArrowheads="1"/>
            </p:cNvSpPr>
            <p:nvPr/>
          </p:nvSpPr>
          <p:spPr bwMode="auto">
            <a:xfrm>
              <a:off x="453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3" name="Oval 83"/>
            <p:cNvSpPr>
              <a:spLocks noChangeArrowheads="1"/>
            </p:cNvSpPr>
            <p:nvPr/>
          </p:nvSpPr>
          <p:spPr bwMode="auto">
            <a:xfrm>
              <a:off x="69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4" name="Oval 84"/>
            <p:cNvSpPr>
              <a:spLocks noChangeArrowheads="1"/>
            </p:cNvSpPr>
            <p:nvPr/>
          </p:nvSpPr>
          <p:spPr bwMode="auto">
            <a:xfrm>
              <a:off x="94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5" name="Oval 85"/>
            <p:cNvSpPr>
              <a:spLocks noChangeArrowheads="1"/>
            </p:cNvSpPr>
            <p:nvPr/>
          </p:nvSpPr>
          <p:spPr bwMode="auto">
            <a:xfrm>
              <a:off x="118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6" name="Oval 86"/>
            <p:cNvSpPr>
              <a:spLocks noChangeArrowheads="1"/>
            </p:cNvSpPr>
            <p:nvPr/>
          </p:nvSpPr>
          <p:spPr bwMode="auto">
            <a:xfrm>
              <a:off x="143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7" name="Oval 87"/>
            <p:cNvSpPr>
              <a:spLocks noChangeArrowheads="1"/>
            </p:cNvSpPr>
            <p:nvPr/>
          </p:nvSpPr>
          <p:spPr bwMode="auto">
            <a:xfrm>
              <a:off x="167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8" name="Oval 88"/>
            <p:cNvSpPr>
              <a:spLocks noChangeArrowheads="1"/>
            </p:cNvSpPr>
            <p:nvPr/>
          </p:nvSpPr>
          <p:spPr bwMode="auto">
            <a:xfrm>
              <a:off x="192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69" name="Oval 89"/>
            <p:cNvSpPr>
              <a:spLocks noChangeArrowheads="1"/>
            </p:cNvSpPr>
            <p:nvPr/>
          </p:nvSpPr>
          <p:spPr bwMode="auto">
            <a:xfrm>
              <a:off x="216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0" name="Oval 90"/>
            <p:cNvSpPr>
              <a:spLocks noChangeArrowheads="1"/>
            </p:cNvSpPr>
            <p:nvPr/>
          </p:nvSpPr>
          <p:spPr bwMode="auto">
            <a:xfrm>
              <a:off x="241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1" name="Oval 91"/>
            <p:cNvSpPr>
              <a:spLocks noChangeArrowheads="1"/>
            </p:cNvSpPr>
            <p:nvPr/>
          </p:nvSpPr>
          <p:spPr bwMode="auto">
            <a:xfrm>
              <a:off x="265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2" name="Oval 92"/>
            <p:cNvSpPr>
              <a:spLocks noChangeArrowheads="1"/>
            </p:cNvSpPr>
            <p:nvPr/>
          </p:nvSpPr>
          <p:spPr bwMode="auto">
            <a:xfrm>
              <a:off x="290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3" name="Oval 93"/>
            <p:cNvSpPr>
              <a:spLocks noChangeArrowheads="1"/>
            </p:cNvSpPr>
            <p:nvPr/>
          </p:nvSpPr>
          <p:spPr bwMode="auto">
            <a:xfrm>
              <a:off x="412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4" name="Oval 94"/>
            <p:cNvSpPr>
              <a:spLocks noChangeArrowheads="1"/>
            </p:cNvSpPr>
            <p:nvPr/>
          </p:nvSpPr>
          <p:spPr bwMode="auto">
            <a:xfrm>
              <a:off x="314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5" name="Oval 95"/>
            <p:cNvSpPr>
              <a:spLocks noChangeArrowheads="1"/>
            </p:cNvSpPr>
            <p:nvPr/>
          </p:nvSpPr>
          <p:spPr bwMode="auto">
            <a:xfrm>
              <a:off x="339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6" name="Oval 96"/>
            <p:cNvSpPr>
              <a:spLocks noChangeArrowheads="1"/>
            </p:cNvSpPr>
            <p:nvPr/>
          </p:nvSpPr>
          <p:spPr bwMode="auto">
            <a:xfrm>
              <a:off x="3637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7" name="Oval 97"/>
            <p:cNvSpPr>
              <a:spLocks noChangeArrowheads="1"/>
            </p:cNvSpPr>
            <p:nvPr/>
          </p:nvSpPr>
          <p:spPr bwMode="auto">
            <a:xfrm>
              <a:off x="3882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8" name="Oval 98"/>
            <p:cNvSpPr>
              <a:spLocks noChangeArrowheads="1"/>
            </p:cNvSpPr>
            <p:nvPr/>
          </p:nvSpPr>
          <p:spPr bwMode="auto">
            <a:xfrm>
              <a:off x="5375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79" name="Oval 99"/>
            <p:cNvSpPr>
              <a:spLocks noChangeArrowheads="1"/>
            </p:cNvSpPr>
            <p:nvPr/>
          </p:nvSpPr>
          <p:spPr bwMode="auto">
            <a:xfrm>
              <a:off x="4395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80" name="Oval 100"/>
            <p:cNvSpPr>
              <a:spLocks noChangeArrowheads="1"/>
            </p:cNvSpPr>
            <p:nvPr/>
          </p:nvSpPr>
          <p:spPr bwMode="auto">
            <a:xfrm>
              <a:off x="4640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81" name="Oval 101"/>
            <p:cNvSpPr>
              <a:spLocks noChangeArrowheads="1"/>
            </p:cNvSpPr>
            <p:nvPr/>
          </p:nvSpPr>
          <p:spPr bwMode="auto">
            <a:xfrm>
              <a:off x="4885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82" name="Oval 102"/>
            <p:cNvSpPr>
              <a:spLocks noChangeArrowheads="1"/>
            </p:cNvSpPr>
            <p:nvPr/>
          </p:nvSpPr>
          <p:spPr bwMode="auto">
            <a:xfrm>
              <a:off x="5130" y="2478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83" name="Oval 104"/>
            <p:cNvSpPr>
              <a:spLocks noChangeArrowheads="1"/>
            </p:cNvSpPr>
            <p:nvPr/>
          </p:nvSpPr>
          <p:spPr bwMode="auto">
            <a:xfrm>
              <a:off x="4717" y="2273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84" name="Oval 105"/>
            <p:cNvSpPr>
              <a:spLocks noChangeArrowheads="1"/>
            </p:cNvSpPr>
            <p:nvPr/>
          </p:nvSpPr>
          <p:spPr bwMode="auto">
            <a:xfrm>
              <a:off x="4962" y="2273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85" name="Oval 106"/>
            <p:cNvSpPr>
              <a:spLocks noChangeArrowheads="1"/>
            </p:cNvSpPr>
            <p:nvPr/>
          </p:nvSpPr>
          <p:spPr bwMode="auto">
            <a:xfrm>
              <a:off x="5207" y="2273"/>
              <a:ext cx="204" cy="20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3688" name="Group 200"/>
          <p:cNvGrpSpPr>
            <a:grpSpLocks/>
          </p:cNvGrpSpPr>
          <p:nvPr/>
        </p:nvGrpSpPr>
        <p:grpSpPr bwMode="auto">
          <a:xfrm>
            <a:off x="1" y="3246835"/>
            <a:ext cx="8970963" cy="675084"/>
            <a:chOff x="0" y="2727"/>
            <a:chExt cx="5651" cy="567"/>
          </a:xfrm>
        </p:grpSpPr>
        <p:sp>
          <p:nvSpPr>
            <p:cNvPr id="14343" name="Oval 109"/>
            <p:cNvSpPr>
              <a:spLocks noChangeArrowheads="1"/>
            </p:cNvSpPr>
            <p:nvPr/>
          </p:nvSpPr>
          <p:spPr bwMode="auto">
            <a:xfrm>
              <a:off x="0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4" name="Oval 112"/>
            <p:cNvSpPr>
              <a:spLocks noChangeArrowheads="1"/>
            </p:cNvSpPr>
            <p:nvPr/>
          </p:nvSpPr>
          <p:spPr bwMode="auto">
            <a:xfrm>
              <a:off x="194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5" name="Oval 113"/>
            <p:cNvSpPr>
              <a:spLocks noChangeArrowheads="1"/>
            </p:cNvSpPr>
            <p:nvPr/>
          </p:nvSpPr>
          <p:spPr bwMode="auto">
            <a:xfrm>
              <a:off x="389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6" name="Oval 114"/>
            <p:cNvSpPr>
              <a:spLocks noChangeArrowheads="1"/>
            </p:cNvSpPr>
            <p:nvPr/>
          </p:nvSpPr>
          <p:spPr bwMode="auto">
            <a:xfrm>
              <a:off x="584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7" name="Oval 115"/>
            <p:cNvSpPr>
              <a:spLocks noChangeArrowheads="1"/>
            </p:cNvSpPr>
            <p:nvPr/>
          </p:nvSpPr>
          <p:spPr bwMode="auto">
            <a:xfrm>
              <a:off x="778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8" name="Oval 116"/>
            <p:cNvSpPr>
              <a:spLocks noChangeArrowheads="1"/>
            </p:cNvSpPr>
            <p:nvPr/>
          </p:nvSpPr>
          <p:spPr bwMode="auto">
            <a:xfrm>
              <a:off x="973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49" name="Oval 117"/>
            <p:cNvSpPr>
              <a:spLocks noChangeArrowheads="1"/>
            </p:cNvSpPr>
            <p:nvPr/>
          </p:nvSpPr>
          <p:spPr bwMode="auto">
            <a:xfrm>
              <a:off x="1168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0" name="Oval 118"/>
            <p:cNvSpPr>
              <a:spLocks noChangeArrowheads="1"/>
            </p:cNvSpPr>
            <p:nvPr/>
          </p:nvSpPr>
          <p:spPr bwMode="auto">
            <a:xfrm>
              <a:off x="1362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1" name="Oval 119"/>
            <p:cNvSpPr>
              <a:spLocks noChangeArrowheads="1"/>
            </p:cNvSpPr>
            <p:nvPr/>
          </p:nvSpPr>
          <p:spPr bwMode="auto">
            <a:xfrm>
              <a:off x="1557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2" name="Oval 120"/>
            <p:cNvSpPr>
              <a:spLocks noChangeArrowheads="1"/>
            </p:cNvSpPr>
            <p:nvPr/>
          </p:nvSpPr>
          <p:spPr bwMode="auto">
            <a:xfrm>
              <a:off x="1752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3" name="Oval 121"/>
            <p:cNvSpPr>
              <a:spLocks noChangeArrowheads="1"/>
            </p:cNvSpPr>
            <p:nvPr/>
          </p:nvSpPr>
          <p:spPr bwMode="auto">
            <a:xfrm>
              <a:off x="1946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4" name="Oval 122"/>
            <p:cNvSpPr>
              <a:spLocks noChangeArrowheads="1"/>
            </p:cNvSpPr>
            <p:nvPr/>
          </p:nvSpPr>
          <p:spPr bwMode="auto">
            <a:xfrm>
              <a:off x="2141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5" name="Oval 123"/>
            <p:cNvSpPr>
              <a:spLocks noChangeArrowheads="1"/>
            </p:cNvSpPr>
            <p:nvPr/>
          </p:nvSpPr>
          <p:spPr bwMode="auto">
            <a:xfrm>
              <a:off x="2336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6" name="Oval 124"/>
            <p:cNvSpPr>
              <a:spLocks noChangeArrowheads="1"/>
            </p:cNvSpPr>
            <p:nvPr/>
          </p:nvSpPr>
          <p:spPr bwMode="auto">
            <a:xfrm>
              <a:off x="2516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7" name="Oval 125"/>
            <p:cNvSpPr>
              <a:spLocks noChangeArrowheads="1"/>
            </p:cNvSpPr>
            <p:nvPr/>
          </p:nvSpPr>
          <p:spPr bwMode="auto">
            <a:xfrm>
              <a:off x="2710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8" name="Oval 126"/>
            <p:cNvSpPr>
              <a:spLocks noChangeArrowheads="1"/>
            </p:cNvSpPr>
            <p:nvPr/>
          </p:nvSpPr>
          <p:spPr bwMode="auto">
            <a:xfrm>
              <a:off x="2905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9" name="Oval 127"/>
            <p:cNvSpPr>
              <a:spLocks noChangeArrowheads="1"/>
            </p:cNvSpPr>
            <p:nvPr/>
          </p:nvSpPr>
          <p:spPr bwMode="auto">
            <a:xfrm>
              <a:off x="3100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0" name="Oval 128"/>
            <p:cNvSpPr>
              <a:spLocks noChangeArrowheads="1"/>
            </p:cNvSpPr>
            <p:nvPr/>
          </p:nvSpPr>
          <p:spPr bwMode="auto">
            <a:xfrm>
              <a:off x="3294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1" name="Oval 129"/>
            <p:cNvSpPr>
              <a:spLocks noChangeArrowheads="1"/>
            </p:cNvSpPr>
            <p:nvPr/>
          </p:nvSpPr>
          <p:spPr bwMode="auto">
            <a:xfrm>
              <a:off x="3489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2" name="Oval 130"/>
            <p:cNvSpPr>
              <a:spLocks noChangeArrowheads="1"/>
            </p:cNvSpPr>
            <p:nvPr/>
          </p:nvSpPr>
          <p:spPr bwMode="auto">
            <a:xfrm>
              <a:off x="3684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3" name="Oval 131"/>
            <p:cNvSpPr>
              <a:spLocks noChangeArrowheads="1"/>
            </p:cNvSpPr>
            <p:nvPr/>
          </p:nvSpPr>
          <p:spPr bwMode="auto">
            <a:xfrm>
              <a:off x="3878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4" name="Oval 132"/>
            <p:cNvSpPr>
              <a:spLocks noChangeArrowheads="1"/>
            </p:cNvSpPr>
            <p:nvPr/>
          </p:nvSpPr>
          <p:spPr bwMode="auto">
            <a:xfrm>
              <a:off x="4073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5" name="Oval 133"/>
            <p:cNvSpPr>
              <a:spLocks noChangeArrowheads="1"/>
            </p:cNvSpPr>
            <p:nvPr/>
          </p:nvSpPr>
          <p:spPr bwMode="auto">
            <a:xfrm>
              <a:off x="4268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6" name="Oval 134"/>
            <p:cNvSpPr>
              <a:spLocks noChangeArrowheads="1"/>
            </p:cNvSpPr>
            <p:nvPr/>
          </p:nvSpPr>
          <p:spPr bwMode="auto">
            <a:xfrm>
              <a:off x="4462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7" name="Oval 135"/>
            <p:cNvSpPr>
              <a:spLocks noChangeArrowheads="1"/>
            </p:cNvSpPr>
            <p:nvPr/>
          </p:nvSpPr>
          <p:spPr bwMode="auto">
            <a:xfrm>
              <a:off x="4657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8" name="Oval 136"/>
            <p:cNvSpPr>
              <a:spLocks noChangeArrowheads="1"/>
            </p:cNvSpPr>
            <p:nvPr/>
          </p:nvSpPr>
          <p:spPr bwMode="auto">
            <a:xfrm>
              <a:off x="4852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69" name="Oval 137"/>
            <p:cNvSpPr>
              <a:spLocks noChangeArrowheads="1"/>
            </p:cNvSpPr>
            <p:nvPr/>
          </p:nvSpPr>
          <p:spPr bwMode="auto">
            <a:xfrm>
              <a:off x="0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Oval 138"/>
            <p:cNvSpPr>
              <a:spLocks noChangeArrowheads="1"/>
            </p:cNvSpPr>
            <p:nvPr/>
          </p:nvSpPr>
          <p:spPr bwMode="auto">
            <a:xfrm>
              <a:off x="194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Oval 139"/>
            <p:cNvSpPr>
              <a:spLocks noChangeArrowheads="1"/>
            </p:cNvSpPr>
            <p:nvPr/>
          </p:nvSpPr>
          <p:spPr bwMode="auto">
            <a:xfrm>
              <a:off x="389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2" name="Oval 140"/>
            <p:cNvSpPr>
              <a:spLocks noChangeArrowheads="1"/>
            </p:cNvSpPr>
            <p:nvPr/>
          </p:nvSpPr>
          <p:spPr bwMode="auto">
            <a:xfrm>
              <a:off x="584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3" name="Oval 141"/>
            <p:cNvSpPr>
              <a:spLocks noChangeArrowheads="1"/>
            </p:cNvSpPr>
            <p:nvPr/>
          </p:nvSpPr>
          <p:spPr bwMode="auto">
            <a:xfrm>
              <a:off x="778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4" name="Oval 142"/>
            <p:cNvSpPr>
              <a:spLocks noChangeArrowheads="1"/>
            </p:cNvSpPr>
            <p:nvPr/>
          </p:nvSpPr>
          <p:spPr bwMode="auto">
            <a:xfrm>
              <a:off x="973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5" name="Oval 143"/>
            <p:cNvSpPr>
              <a:spLocks noChangeArrowheads="1"/>
            </p:cNvSpPr>
            <p:nvPr/>
          </p:nvSpPr>
          <p:spPr bwMode="auto">
            <a:xfrm>
              <a:off x="1168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6" name="Oval 144"/>
            <p:cNvSpPr>
              <a:spLocks noChangeArrowheads="1"/>
            </p:cNvSpPr>
            <p:nvPr/>
          </p:nvSpPr>
          <p:spPr bwMode="auto">
            <a:xfrm>
              <a:off x="1362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7" name="Oval 145"/>
            <p:cNvSpPr>
              <a:spLocks noChangeArrowheads="1"/>
            </p:cNvSpPr>
            <p:nvPr/>
          </p:nvSpPr>
          <p:spPr bwMode="auto">
            <a:xfrm>
              <a:off x="1557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8" name="Oval 146"/>
            <p:cNvSpPr>
              <a:spLocks noChangeArrowheads="1"/>
            </p:cNvSpPr>
            <p:nvPr/>
          </p:nvSpPr>
          <p:spPr bwMode="auto">
            <a:xfrm>
              <a:off x="1752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9" name="Oval 147"/>
            <p:cNvSpPr>
              <a:spLocks noChangeArrowheads="1"/>
            </p:cNvSpPr>
            <p:nvPr/>
          </p:nvSpPr>
          <p:spPr bwMode="auto">
            <a:xfrm>
              <a:off x="1946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0" name="Oval 148"/>
            <p:cNvSpPr>
              <a:spLocks noChangeArrowheads="1"/>
            </p:cNvSpPr>
            <p:nvPr/>
          </p:nvSpPr>
          <p:spPr bwMode="auto">
            <a:xfrm>
              <a:off x="2141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1" name="Oval 149"/>
            <p:cNvSpPr>
              <a:spLocks noChangeArrowheads="1"/>
            </p:cNvSpPr>
            <p:nvPr/>
          </p:nvSpPr>
          <p:spPr bwMode="auto">
            <a:xfrm>
              <a:off x="2336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2" name="Oval 150"/>
            <p:cNvSpPr>
              <a:spLocks noChangeArrowheads="1"/>
            </p:cNvSpPr>
            <p:nvPr/>
          </p:nvSpPr>
          <p:spPr bwMode="auto">
            <a:xfrm>
              <a:off x="2516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3" name="Oval 151"/>
            <p:cNvSpPr>
              <a:spLocks noChangeArrowheads="1"/>
            </p:cNvSpPr>
            <p:nvPr/>
          </p:nvSpPr>
          <p:spPr bwMode="auto">
            <a:xfrm>
              <a:off x="2710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4" name="Oval 152"/>
            <p:cNvSpPr>
              <a:spLocks noChangeArrowheads="1"/>
            </p:cNvSpPr>
            <p:nvPr/>
          </p:nvSpPr>
          <p:spPr bwMode="auto">
            <a:xfrm>
              <a:off x="2905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5" name="Oval 153"/>
            <p:cNvSpPr>
              <a:spLocks noChangeArrowheads="1"/>
            </p:cNvSpPr>
            <p:nvPr/>
          </p:nvSpPr>
          <p:spPr bwMode="auto">
            <a:xfrm>
              <a:off x="3100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6" name="Oval 154"/>
            <p:cNvSpPr>
              <a:spLocks noChangeArrowheads="1"/>
            </p:cNvSpPr>
            <p:nvPr/>
          </p:nvSpPr>
          <p:spPr bwMode="auto">
            <a:xfrm>
              <a:off x="3294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7" name="Oval 155"/>
            <p:cNvSpPr>
              <a:spLocks noChangeArrowheads="1"/>
            </p:cNvSpPr>
            <p:nvPr/>
          </p:nvSpPr>
          <p:spPr bwMode="auto">
            <a:xfrm>
              <a:off x="3489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8" name="Oval 156"/>
            <p:cNvSpPr>
              <a:spLocks noChangeArrowheads="1"/>
            </p:cNvSpPr>
            <p:nvPr/>
          </p:nvSpPr>
          <p:spPr bwMode="auto">
            <a:xfrm>
              <a:off x="3684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89" name="Oval 157"/>
            <p:cNvSpPr>
              <a:spLocks noChangeArrowheads="1"/>
            </p:cNvSpPr>
            <p:nvPr/>
          </p:nvSpPr>
          <p:spPr bwMode="auto">
            <a:xfrm>
              <a:off x="3878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0" name="Oval 158"/>
            <p:cNvSpPr>
              <a:spLocks noChangeArrowheads="1"/>
            </p:cNvSpPr>
            <p:nvPr/>
          </p:nvSpPr>
          <p:spPr bwMode="auto">
            <a:xfrm>
              <a:off x="4073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1" name="Oval 159"/>
            <p:cNvSpPr>
              <a:spLocks noChangeArrowheads="1"/>
            </p:cNvSpPr>
            <p:nvPr/>
          </p:nvSpPr>
          <p:spPr bwMode="auto">
            <a:xfrm>
              <a:off x="4268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2" name="Oval 160"/>
            <p:cNvSpPr>
              <a:spLocks noChangeArrowheads="1"/>
            </p:cNvSpPr>
            <p:nvPr/>
          </p:nvSpPr>
          <p:spPr bwMode="auto">
            <a:xfrm>
              <a:off x="4462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3" name="Oval 161"/>
            <p:cNvSpPr>
              <a:spLocks noChangeArrowheads="1"/>
            </p:cNvSpPr>
            <p:nvPr/>
          </p:nvSpPr>
          <p:spPr bwMode="auto">
            <a:xfrm>
              <a:off x="4657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4" name="Oval 162"/>
            <p:cNvSpPr>
              <a:spLocks noChangeArrowheads="1"/>
            </p:cNvSpPr>
            <p:nvPr/>
          </p:nvSpPr>
          <p:spPr bwMode="auto">
            <a:xfrm>
              <a:off x="4852" y="2931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5" name="Oval 163"/>
            <p:cNvSpPr>
              <a:spLocks noChangeArrowheads="1"/>
            </p:cNvSpPr>
            <p:nvPr/>
          </p:nvSpPr>
          <p:spPr bwMode="auto">
            <a:xfrm>
              <a:off x="22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6" name="Oval 164"/>
            <p:cNvSpPr>
              <a:spLocks noChangeArrowheads="1"/>
            </p:cNvSpPr>
            <p:nvPr/>
          </p:nvSpPr>
          <p:spPr bwMode="auto">
            <a:xfrm>
              <a:off x="216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7" name="Oval 165"/>
            <p:cNvSpPr>
              <a:spLocks noChangeArrowheads="1"/>
            </p:cNvSpPr>
            <p:nvPr/>
          </p:nvSpPr>
          <p:spPr bwMode="auto">
            <a:xfrm>
              <a:off x="411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8" name="Oval 166"/>
            <p:cNvSpPr>
              <a:spLocks noChangeArrowheads="1"/>
            </p:cNvSpPr>
            <p:nvPr/>
          </p:nvSpPr>
          <p:spPr bwMode="auto">
            <a:xfrm>
              <a:off x="606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99" name="Oval 167"/>
            <p:cNvSpPr>
              <a:spLocks noChangeArrowheads="1"/>
            </p:cNvSpPr>
            <p:nvPr/>
          </p:nvSpPr>
          <p:spPr bwMode="auto">
            <a:xfrm>
              <a:off x="800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0" name="Oval 168"/>
            <p:cNvSpPr>
              <a:spLocks noChangeArrowheads="1"/>
            </p:cNvSpPr>
            <p:nvPr/>
          </p:nvSpPr>
          <p:spPr bwMode="auto">
            <a:xfrm>
              <a:off x="995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1" name="Oval 169"/>
            <p:cNvSpPr>
              <a:spLocks noChangeArrowheads="1"/>
            </p:cNvSpPr>
            <p:nvPr/>
          </p:nvSpPr>
          <p:spPr bwMode="auto">
            <a:xfrm>
              <a:off x="1190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2" name="Oval 170"/>
            <p:cNvSpPr>
              <a:spLocks noChangeArrowheads="1"/>
            </p:cNvSpPr>
            <p:nvPr/>
          </p:nvSpPr>
          <p:spPr bwMode="auto">
            <a:xfrm>
              <a:off x="1384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3" name="Oval 171"/>
            <p:cNvSpPr>
              <a:spLocks noChangeArrowheads="1"/>
            </p:cNvSpPr>
            <p:nvPr/>
          </p:nvSpPr>
          <p:spPr bwMode="auto">
            <a:xfrm>
              <a:off x="1579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4" name="Oval 172"/>
            <p:cNvSpPr>
              <a:spLocks noChangeArrowheads="1"/>
            </p:cNvSpPr>
            <p:nvPr/>
          </p:nvSpPr>
          <p:spPr bwMode="auto">
            <a:xfrm>
              <a:off x="1774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5" name="Oval 173"/>
            <p:cNvSpPr>
              <a:spLocks noChangeArrowheads="1"/>
            </p:cNvSpPr>
            <p:nvPr/>
          </p:nvSpPr>
          <p:spPr bwMode="auto">
            <a:xfrm>
              <a:off x="1968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6" name="Oval 174"/>
            <p:cNvSpPr>
              <a:spLocks noChangeArrowheads="1"/>
            </p:cNvSpPr>
            <p:nvPr/>
          </p:nvSpPr>
          <p:spPr bwMode="auto">
            <a:xfrm>
              <a:off x="2163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7" name="Oval 175"/>
            <p:cNvSpPr>
              <a:spLocks noChangeArrowheads="1"/>
            </p:cNvSpPr>
            <p:nvPr/>
          </p:nvSpPr>
          <p:spPr bwMode="auto">
            <a:xfrm>
              <a:off x="2358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8" name="Oval 176"/>
            <p:cNvSpPr>
              <a:spLocks noChangeArrowheads="1"/>
            </p:cNvSpPr>
            <p:nvPr/>
          </p:nvSpPr>
          <p:spPr bwMode="auto">
            <a:xfrm>
              <a:off x="2538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09" name="Oval 177"/>
            <p:cNvSpPr>
              <a:spLocks noChangeArrowheads="1"/>
            </p:cNvSpPr>
            <p:nvPr/>
          </p:nvSpPr>
          <p:spPr bwMode="auto">
            <a:xfrm>
              <a:off x="2732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0" name="Oval 178"/>
            <p:cNvSpPr>
              <a:spLocks noChangeArrowheads="1"/>
            </p:cNvSpPr>
            <p:nvPr/>
          </p:nvSpPr>
          <p:spPr bwMode="auto">
            <a:xfrm>
              <a:off x="2927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1" name="Oval 179"/>
            <p:cNvSpPr>
              <a:spLocks noChangeArrowheads="1"/>
            </p:cNvSpPr>
            <p:nvPr/>
          </p:nvSpPr>
          <p:spPr bwMode="auto">
            <a:xfrm>
              <a:off x="3122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2" name="Oval 180"/>
            <p:cNvSpPr>
              <a:spLocks noChangeArrowheads="1"/>
            </p:cNvSpPr>
            <p:nvPr/>
          </p:nvSpPr>
          <p:spPr bwMode="auto">
            <a:xfrm>
              <a:off x="3316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3" name="Oval 181"/>
            <p:cNvSpPr>
              <a:spLocks noChangeArrowheads="1"/>
            </p:cNvSpPr>
            <p:nvPr/>
          </p:nvSpPr>
          <p:spPr bwMode="auto">
            <a:xfrm>
              <a:off x="3511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4" name="Oval 182"/>
            <p:cNvSpPr>
              <a:spLocks noChangeArrowheads="1"/>
            </p:cNvSpPr>
            <p:nvPr/>
          </p:nvSpPr>
          <p:spPr bwMode="auto">
            <a:xfrm>
              <a:off x="3706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5" name="Oval 183"/>
            <p:cNvSpPr>
              <a:spLocks noChangeArrowheads="1"/>
            </p:cNvSpPr>
            <p:nvPr/>
          </p:nvSpPr>
          <p:spPr bwMode="auto">
            <a:xfrm>
              <a:off x="3900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6" name="Oval 184"/>
            <p:cNvSpPr>
              <a:spLocks noChangeArrowheads="1"/>
            </p:cNvSpPr>
            <p:nvPr/>
          </p:nvSpPr>
          <p:spPr bwMode="auto">
            <a:xfrm>
              <a:off x="4095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7" name="Oval 185"/>
            <p:cNvSpPr>
              <a:spLocks noChangeArrowheads="1"/>
            </p:cNvSpPr>
            <p:nvPr/>
          </p:nvSpPr>
          <p:spPr bwMode="auto">
            <a:xfrm>
              <a:off x="4290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8" name="Oval 186"/>
            <p:cNvSpPr>
              <a:spLocks noChangeArrowheads="1"/>
            </p:cNvSpPr>
            <p:nvPr/>
          </p:nvSpPr>
          <p:spPr bwMode="auto">
            <a:xfrm>
              <a:off x="4484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19" name="Oval 187"/>
            <p:cNvSpPr>
              <a:spLocks noChangeArrowheads="1"/>
            </p:cNvSpPr>
            <p:nvPr/>
          </p:nvSpPr>
          <p:spPr bwMode="auto">
            <a:xfrm>
              <a:off x="4679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0" name="Oval 188"/>
            <p:cNvSpPr>
              <a:spLocks noChangeArrowheads="1"/>
            </p:cNvSpPr>
            <p:nvPr/>
          </p:nvSpPr>
          <p:spPr bwMode="auto">
            <a:xfrm>
              <a:off x="4874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1" name="Oval 189"/>
            <p:cNvSpPr>
              <a:spLocks noChangeArrowheads="1"/>
            </p:cNvSpPr>
            <p:nvPr/>
          </p:nvSpPr>
          <p:spPr bwMode="auto">
            <a:xfrm>
              <a:off x="5071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2" name="Oval 190"/>
            <p:cNvSpPr>
              <a:spLocks noChangeArrowheads="1"/>
            </p:cNvSpPr>
            <p:nvPr/>
          </p:nvSpPr>
          <p:spPr bwMode="auto">
            <a:xfrm>
              <a:off x="5266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3" name="Oval 191"/>
            <p:cNvSpPr>
              <a:spLocks noChangeArrowheads="1"/>
            </p:cNvSpPr>
            <p:nvPr/>
          </p:nvSpPr>
          <p:spPr bwMode="auto">
            <a:xfrm>
              <a:off x="5460" y="3136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4" name="Oval 194"/>
            <p:cNvSpPr>
              <a:spLocks noChangeArrowheads="1"/>
            </p:cNvSpPr>
            <p:nvPr/>
          </p:nvSpPr>
          <p:spPr bwMode="auto">
            <a:xfrm>
              <a:off x="5057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5" name="Oval 195"/>
            <p:cNvSpPr>
              <a:spLocks noChangeArrowheads="1"/>
            </p:cNvSpPr>
            <p:nvPr/>
          </p:nvSpPr>
          <p:spPr bwMode="auto">
            <a:xfrm>
              <a:off x="5252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6" name="Oval 196"/>
            <p:cNvSpPr>
              <a:spLocks noChangeArrowheads="1"/>
            </p:cNvSpPr>
            <p:nvPr/>
          </p:nvSpPr>
          <p:spPr bwMode="auto">
            <a:xfrm>
              <a:off x="5446" y="2727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7" name="Oval 197"/>
            <p:cNvSpPr>
              <a:spLocks noChangeArrowheads="1"/>
            </p:cNvSpPr>
            <p:nvPr/>
          </p:nvSpPr>
          <p:spPr bwMode="auto">
            <a:xfrm>
              <a:off x="5080" y="2908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8" name="Oval 198"/>
            <p:cNvSpPr>
              <a:spLocks noChangeArrowheads="1"/>
            </p:cNvSpPr>
            <p:nvPr/>
          </p:nvSpPr>
          <p:spPr bwMode="auto">
            <a:xfrm>
              <a:off x="5275" y="2908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29" name="Oval 199"/>
            <p:cNvSpPr>
              <a:spLocks noChangeArrowheads="1"/>
            </p:cNvSpPr>
            <p:nvPr/>
          </p:nvSpPr>
          <p:spPr bwMode="auto">
            <a:xfrm>
              <a:off x="5469" y="2908"/>
              <a:ext cx="182" cy="1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0" name="TextBox 189"/>
          <p:cNvSpPr txBox="1"/>
          <p:nvPr/>
        </p:nvSpPr>
        <p:spPr>
          <a:xfrm>
            <a:off x="2895600" y="5775"/>
            <a:ext cx="346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 dầu gồm 3 lớp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3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411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3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886200" y="2000250"/>
            <a:ext cx="152400" cy="1828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6858000" y="2000250"/>
            <a:ext cx="152400" cy="245745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048000" y="2343150"/>
            <a:ext cx="914400" cy="514350"/>
            <a:chOff x="1920" y="2112"/>
            <a:chExt cx="576" cy="432"/>
          </a:xfrm>
        </p:grpSpPr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2256" y="2112"/>
              <a:ext cx="96" cy="432"/>
            </a:xfrm>
            <a:prstGeom prst="upArrow">
              <a:avLst>
                <a:gd name="adj1" fmla="val 50000"/>
                <a:gd name="adj2" fmla="val 112500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00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1920" y="2160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00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2000" b="1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5943600" y="2343150"/>
            <a:ext cx="914400" cy="514350"/>
            <a:chOff x="1920" y="2112"/>
            <a:chExt cx="576" cy="432"/>
          </a:xfrm>
        </p:grpSpPr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>
              <a:off x="2256" y="2112"/>
              <a:ext cx="96" cy="432"/>
            </a:xfrm>
            <a:prstGeom prst="upArrow">
              <a:avLst>
                <a:gd name="adj1" fmla="val 50000"/>
                <a:gd name="adj2" fmla="val 112500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000"/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1920" y="2160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Dầu</a:t>
              </a:r>
              <a:endParaRPr lang="en-US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038600" y="2000250"/>
            <a:ext cx="76200" cy="1828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7010400" y="2000250"/>
            <a:ext cx="76200" cy="245745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/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7315200" y="2400301"/>
            <a:ext cx="1752600" cy="514350"/>
            <a:chOff x="4608" y="2016"/>
            <a:chExt cx="1104" cy="432"/>
          </a:xfrm>
        </p:grpSpPr>
        <p:sp>
          <p:nvSpPr>
            <p:cNvPr id="14" name="AutoShape 23"/>
            <p:cNvSpPr>
              <a:spLocks noChangeArrowheads="1"/>
            </p:cNvSpPr>
            <p:nvPr/>
          </p:nvSpPr>
          <p:spPr bwMode="auto">
            <a:xfrm>
              <a:off x="4608" y="2016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000"/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4656" y="2064"/>
              <a:ext cx="105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6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055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Dầu mỏ tập trung thành những vùng lớn ở sâu trong lòng đất, tạo thành mỏ dầu.</a:t>
            </a:r>
            <a:r>
              <a:rPr lang="en-US" alt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Mỏ dầu có 3 lớp :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Lớp khí ở trên.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Lớp dầu lỏng có hoà tan khí ở giữa.</a:t>
            </a:r>
          </a:p>
          <a:p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Lớp nước mặn ở dưới đáy.</a:t>
            </a:r>
          </a:p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Muốn khai thác dầu, người ta khoan những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 khoan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lớp dầu lỏng ( giếng dầu ) . Đầu tiên dầu tự phun lên, sau đó người ta phải bơm nước hoặc khí xuống để đẩy dầu lên.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571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6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9249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Các sản phẩm được tách ra nhờ vào quá trình chưng cất phân đoạn.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888297"/>
              </p:ext>
            </p:extLst>
          </p:nvPr>
        </p:nvGraphicFramePr>
        <p:xfrm>
          <a:off x="2068512" y="4171950"/>
          <a:ext cx="53228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3" imgW="2235200" imgH="228600" progId="Equation.DSMT4">
                  <p:embed/>
                </p:oleObj>
              </mc:Choice>
              <mc:Fallback>
                <p:oleObj name="Equation" r:id="rId3" imgW="22352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2" y="4171950"/>
                        <a:ext cx="5322888" cy="533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9050"/>
            <a:ext cx="3810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57175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Để tăng lượng xăng, người ta dùng thêm phương pháp crăckinh để biến dầu nặng thành xăng và các sản phẩm có giá trị khác như Mêtan , etilen…</a:t>
            </a:r>
          </a:p>
        </p:txBody>
      </p:sp>
    </p:spTree>
    <p:extLst>
      <p:ext uri="{BB962C8B-B14F-4D97-AF65-F5344CB8AC3E}">
        <p14:creationId xmlns:p14="http://schemas.microsoft.com/office/powerpoint/2010/main" val="14215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m luong metan trong khi thien nhien (a) va trong khi mo dau (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500"/>
            <a:ext cx="8686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-6370"/>
            <a:ext cx="160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lượng khí metan trong khí thiên nhiên(a)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trong khí mỏ dầu(b)</a:t>
            </a:r>
            <a:endParaRPr lang="en-US" sz="24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01955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thiên nhiên có ở đâu và cách khai thác như thế nào?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476</TotalTime>
  <Words>474</Words>
  <Application>Microsoft Office PowerPoint</Application>
  <PresentationFormat>On-screen Show (16:9)</PresentationFormat>
  <Paragraphs>49</Paragraphs>
  <Slides>15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Concourse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39</cp:revision>
  <dcterms:created xsi:type="dcterms:W3CDTF">2019-02-22T05:21:51Z</dcterms:created>
  <dcterms:modified xsi:type="dcterms:W3CDTF">2021-09-24T02:31:01Z</dcterms:modified>
</cp:coreProperties>
</file>