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9" r:id="rId2"/>
    <p:sldId id="256" r:id="rId3"/>
    <p:sldId id="258" r:id="rId4"/>
    <p:sldId id="261" r:id="rId5"/>
    <p:sldId id="262" r:id="rId6"/>
    <p:sldId id="272" r:id="rId7"/>
    <p:sldId id="273" r:id="rId8"/>
    <p:sldId id="268" r:id="rId9"/>
    <p:sldId id="274" r:id="rId10"/>
    <p:sldId id="270" r:id="rId11"/>
    <p:sldId id="275" r:id="rId12"/>
    <p:sldId id="276" r:id="rId13"/>
    <p:sldId id="277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0D74C-F2B0-49C1-B005-E26FCDC99245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8ABF1A-16E3-4FB1-B246-0DAEDED58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22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871B1C-EA1B-4AD5-B1D2-322FAEB9D670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485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04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8D5FDB1-475E-49EC-AB50-0F478DF7BD2C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012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8FA4FE-2F5A-40D5-A32A-D7875C392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1F3D771-3A4C-40D9-B89E-189076F04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1EB069-6591-4BF3-8B06-3E5E07A0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ABFBDE-9E46-4E7F-9963-1779D8844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206A53-435D-45C4-A127-7F0E3243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70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035AC9-A817-48F8-8A22-E413F5E9E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1B982B9-0A8B-4622-A6AD-5F704CBA1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939F74-4900-459A-82CD-9A3327772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E7B32F-FFC1-4504-B268-0C2045D11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2B4CC9-79F1-4BE8-A91C-BC6DE9A71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55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311A7AD-B6DC-4E48-94AA-F70EEA782B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C6F698-6919-4F9C-B0E8-4A4162AA0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3208E9-EA00-45FF-8BF0-4B012D791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3C5403-7098-4BBF-87AE-18ABD10A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DD591F-8FDA-4F64-8A7A-D9D3C1A0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02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3800285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9DE789C-1239-404E-A1FB-C150361B89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7862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D8C7E4-292C-4349-9EFF-B6F0720A2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E0B48C-3C7F-4960-A935-B3D19A8D5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8C4A34-6874-4F0B-8113-A7E7895AF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48918F-95F3-4577-B572-36FAB9BD1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6A880F-6821-4F70-9A21-577870960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59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6D6459-5314-4EAF-95E2-B71AFA8E7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43304EC-3E5B-4F8B-BB07-E3E2D0286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F9B931-287E-4B05-90B6-965C16CAB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A78538-EBDC-447B-B961-6AD8B609D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0D633F-E439-467A-A43E-30A353024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9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5B9405-C721-4FE5-89DB-107156B4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848188-634C-45E5-B928-F5069F4C59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CDF910-4E15-4852-97AB-296F1953C5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C9761D5-A800-41AD-8DD6-752388EF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C3283FD-2CA4-4AA1-BC7C-70ABD017D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AA2EE5-CA09-465C-85DC-B3618EEE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50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7F8892-56FD-4579-8B80-C36177478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ED95CC-E3B4-4A49-8E12-C9441BC80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ECDC822-6366-4893-A47C-86C532976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1C66C09-E09F-46D8-8467-C85E8BA736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513D593-F2F6-44C2-9759-64AFF3D4F1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35AB4AE-A011-4754-A699-001FFDD61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B19385D-A27D-493A-9AB8-197A6732C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766DE1D-0CA0-48B0-890D-3FE953064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76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2B7547-BBE4-420E-B890-E4FDD369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28149E9-3024-4749-871F-7E29E4F1D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987E500-3544-4721-91FE-FB5FDED47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D9039DD-655E-423C-A343-DA238940D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47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6C7433F-20D9-444A-BCCB-14F130C7F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A47BAFD-1261-4199-BF8E-6F095C574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975B3EA-0C31-47A5-A7E4-113888627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37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E0B4FE-8774-4EF8-BF13-84408CA22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672B79-8AA4-4CEC-A9EE-F9AEB68CE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10FDF5-7B11-4301-9940-F216C75724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06C4EE-A5D7-430B-8E88-0BD131287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AC7FA2-694F-4E90-B948-FB2A9A0D9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5B76460-1810-4DA1-83E1-1848DC338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88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32619E-7B66-4948-8C56-FC02477CC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8E44058-31F6-484A-B261-A66B13E17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12D804E-CF78-4E1A-B53F-75E7D3BFE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1E8C238-5CE4-4A54-A90F-1D7C0A34B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90A30D-232A-4B02-BE87-0B45DE132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C2FFB9E-E5B6-43C4-A8D0-CE246C271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25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8E8E545-3F94-43E1-AB41-D86843E82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5DF5CC-13D1-4B1B-826A-3A874DE01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E0E435-0D89-426E-9E50-97EE9F22A3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4289A-5193-42F7-8673-C964B47026D7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21C19B-A48F-4A77-A389-E7AA4A273F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F92015-565D-4C10-9918-BBD9047A2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7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F5338D-69DB-4F7C-90C5-BD7F33C2F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735" y="889696"/>
            <a:ext cx="6001265" cy="5906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2F20500-9C60-4DB8-B0F3-120E16C0E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" y="3257513"/>
            <a:ext cx="6119614" cy="36161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023F090-184E-436C-8321-7156F9AE8D53}"/>
              </a:ext>
            </a:extLst>
          </p:cNvPr>
          <p:cNvSpPr/>
          <p:nvPr/>
        </p:nvSpPr>
        <p:spPr>
          <a:xfrm>
            <a:off x="764206" y="428031"/>
            <a:ext cx="3034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Hóa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học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8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91C610C-652A-4D11-A06F-8D351EACA8F6}"/>
              </a:ext>
            </a:extLst>
          </p:cNvPr>
          <p:cNvSpPr/>
          <p:nvPr/>
        </p:nvSpPr>
        <p:spPr>
          <a:xfrm>
            <a:off x="517777" y="1450225"/>
            <a:ext cx="4533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CHỦ ĐỀ: NƯỚC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95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7336D0-23C2-4ED1-A7C8-1B76BFBBC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327AC9-F2E6-4722-B8AF-031134CF0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74" y="1408374"/>
            <a:ext cx="11665258" cy="4351338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NaOH,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hiđro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PTHH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+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2H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          2NaOH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Na, K, Ca, Ba…)</a:t>
            </a:r>
          </a:p>
          <a:p>
            <a:pPr marL="0" indent="0">
              <a:buNone/>
            </a:pPr>
            <a:r>
              <a:rPr 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 +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2H</a:t>
            </a:r>
            <a:r>
              <a:rPr 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          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Ca(OH)</a:t>
            </a:r>
            <a:r>
              <a:rPr lang="en-US" sz="3200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DDDD5923-6554-45AC-9573-E383B8BDCAEB}"/>
              </a:ext>
            </a:extLst>
          </p:cNvPr>
          <p:cNvCxnSpPr/>
          <p:nvPr/>
        </p:nvCxnSpPr>
        <p:spPr>
          <a:xfrm>
            <a:off x="3968324" y="2672182"/>
            <a:ext cx="60368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DDDD5923-6554-45AC-9573-E383B8BDCAEB}"/>
              </a:ext>
            </a:extLst>
          </p:cNvPr>
          <p:cNvCxnSpPr/>
          <p:nvPr/>
        </p:nvCxnSpPr>
        <p:spPr>
          <a:xfrm>
            <a:off x="3968324" y="3833112"/>
            <a:ext cx="60368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46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rapezoid 28">
            <a:extLst>
              <a:ext uri="{FF2B5EF4-FFF2-40B4-BE49-F238E27FC236}">
                <a16:creationId xmlns:a16="http://schemas.microsoft.com/office/drawing/2014/main" xmlns="" id="{14157CED-2334-4295-B868-B6EA6128FB6C}"/>
              </a:ext>
            </a:extLst>
          </p:cNvPr>
          <p:cNvSpPr>
            <a:spLocks noChangeAspect="1"/>
          </p:cNvSpPr>
          <p:nvPr/>
        </p:nvSpPr>
        <p:spPr>
          <a:xfrm>
            <a:off x="1269947" y="2285993"/>
            <a:ext cx="2635288" cy="3193697"/>
          </a:xfrm>
          <a:custGeom>
            <a:avLst/>
            <a:gdLst/>
            <a:ahLst/>
            <a:cxnLst/>
            <a:rect l="l" t="t" r="r" b="b"/>
            <a:pathLst>
              <a:path w="2664297" h="3228846">
                <a:moveTo>
                  <a:pt x="2006233" y="1910002"/>
                </a:moveTo>
                <a:cubicBezTo>
                  <a:pt x="2195393" y="2270441"/>
                  <a:pt x="2396463" y="2592453"/>
                  <a:pt x="2218318" y="2693318"/>
                </a:cubicBezTo>
                <a:cubicBezTo>
                  <a:pt x="1760490" y="2959655"/>
                  <a:pt x="875097" y="3011972"/>
                  <a:pt x="413381" y="2693318"/>
                </a:cubicBezTo>
                <a:cubicBezTo>
                  <a:pt x="278026" y="2578660"/>
                  <a:pt x="448417" y="2270210"/>
                  <a:pt x="622358" y="1918652"/>
                </a:cubicBezTo>
                <a:close/>
                <a:moveTo>
                  <a:pt x="998355" y="318176"/>
                </a:moveTo>
                <a:lnTo>
                  <a:pt x="1054483" y="938365"/>
                </a:lnTo>
                <a:cubicBezTo>
                  <a:pt x="1073419" y="1202005"/>
                  <a:pt x="-94533" y="2544942"/>
                  <a:pt x="263185" y="2803859"/>
                </a:cubicBezTo>
                <a:cubicBezTo>
                  <a:pt x="799752" y="3120272"/>
                  <a:pt x="1828684" y="3068324"/>
                  <a:pt x="2360732" y="2803859"/>
                </a:cubicBezTo>
                <a:cubicBezTo>
                  <a:pt x="2817826" y="2582721"/>
                  <a:pt x="1567592" y="1249230"/>
                  <a:pt x="1559424" y="938364"/>
                </a:cubicBezTo>
                <a:lnTo>
                  <a:pt x="1635785" y="320808"/>
                </a:lnTo>
                <a:lnTo>
                  <a:pt x="1616510" y="323841"/>
                </a:lnTo>
                <a:cubicBezTo>
                  <a:pt x="1541035" y="362546"/>
                  <a:pt x="1432716" y="386340"/>
                  <a:pt x="1312455" y="386340"/>
                </a:cubicBezTo>
                <a:cubicBezTo>
                  <a:pt x="1186664" y="386340"/>
                  <a:pt x="1073940" y="360308"/>
                  <a:pt x="998355" y="318176"/>
                </a:cubicBezTo>
                <a:close/>
                <a:moveTo>
                  <a:pt x="1312455" y="60748"/>
                </a:moveTo>
                <a:cubicBezTo>
                  <a:pt x="1155275" y="60748"/>
                  <a:pt x="1027857" y="120035"/>
                  <a:pt x="1027857" y="193171"/>
                </a:cubicBezTo>
                <a:cubicBezTo>
                  <a:pt x="1027857" y="266307"/>
                  <a:pt x="1155275" y="325594"/>
                  <a:pt x="1312455" y="325594"/>
                </a:cubicBezTo>
                <a:cubicBezTo>
                  <a:pt x="1469634" y="325594"/>
                  <a:pt x="1597052" y="266307"/>
                  <a:pt x="1597052" y="193171"/>
                </a:cubicBezTo>
                <a:cubicBezTo>
                  <a:pt x="1597052" y="120035"/>
                  <a:pt x="1469634" y="60748"/>
                  <a:pt x="1312455" y="60748"/>
                </a:cubicBezTo>
                <a:close/>
                <a:moveTo>
                  <a:pt x="1312455" y="0"/>
                </a:moveTo>
                <a:cubicBezTo>
                  <a:pt x="1537130" y="0"/>
                  <a:pt x="1720121" y="83046"/>
                  <a:pt x="1726235" y="186847"/>
                </a:cubicBezTo>
                <a:cubicBezTo>
                  <a:pt x="1726742" y="186524"/>
                  <a:pt x="1727174" y="186120"/>
                  <a:pt x="1727606" y="185717"/>
                </a:cubicBezTo>
                <a:lnTo>
                  <a:pt x="1727102" y="190850"/>
                </a:lnTo>
                <a:cubicBezTo>
                  <a:pt x="1727595" y="191614"/>
                  <a:pt x="1727605" y="192391"/>
                  <a:pt x="1727605" y="193170"/>
                </a:cubicBezTo>
                <a:lnTo>
                  <a:pt x="1726271" y="199326"/>
                </a:lnTo>
                <a:lnTo>
                  <a:pt x="1655630" y="919826"/>
                </a:lnTo>
                <a:cubicBezTo>
                  <a:pt x="1665213" y="1268678"/>
                  <a:pt x="3079202" y="2735754"/>
                  <a:pt x="2542920" y="2983914"/>
                </a:cubicBezTo>
                <a:cubicBezTo>
                  <a:pt x="1918698" y="3280693"/>
                  <a:pt x="711513" y="3338989"/>
                  <a:pt x="81991" y="2983914"/>
                </a:cubicBezTo>
                <a:cubicBezTo>
                  <a:pt x="-337699" y="2693358"/>
                  <a:pt x="991496" y="1215684"/>
                  <a:pt x="969280" y="919828"/>
                </a:cubicBezTo>
                <a:lnTo>
                  <a:pt x="898640" y="199335"/>
                </a:lnTo>
                <a:cubicBezTo>
                  <a:pt x="897375" y="197339"/>
                  <a:pt x="897304" y="195258"/>
                  <a:pt x="897304" y="193170"/>
                </a:cubicBezTo>
                <a:lnTo>
                  <a:pt x="897808" y="190847"/>
                </a:lnTo>
                <a:lnTo>
                  <a:pt x="897305" y="185717"/>
                </a:lnTo>
                <a:lnTo>
                  <a:pt x="898687" y="186789"/>
                </a:lnTo>
                <a:cubicBezTo>
                  <a:pt x="904857" y="83015"/>
                  <a:pt x="1087821" y="0"/>
                  <a:pt x="13124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0" y="476230"/>
            <a:ext cx="12192000" cy="7680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anchor="ctr"/>
          <a:lstStyle/>
          <a:p>
            <a:pPr algn="ctr" defTabSz="1219170" latinLnBrk="1">
              <a:spcBef>
                <a:spcPct val="20000"/>
              </a:spcBef>
              <a:defRPr/>
            </a:pPr>
            <a:r>
              <a:rPr lang="en-US" altLang="ko-KR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altLang="ko-KR" sz="40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altLang="ko-KR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 dụng với một số oxit bazo</a:t>
            </a:r>
            <a:endParaRPr lang="ko-KR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19403" y="1333485"/>
            <a:ext cx="10753195" cy="0"/>
          </a:xfrm>
          <a:prstGeom prst="line">
            <a:avLst/>
          </a:prstGeom>
          <a:ln w="317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095736" y="2476493"/>
            <a:ext cx="6667547" cy="148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33" dirty="0">
                <a:latin typeface="Amazone" pitchFamily="34" charset="0"/>
                <a:ea typeface="Amazone" pitchFamily="34" charset="0"/>
                <a:cs typeface="Amazone" pitchFamily="34" charset="0"/>
              </a:rPr>
              <a:t>Thí nghiệm Canxi oxit </a:t>
            </a:r>
          </a:p>
          <a:p>
            <a:pPr algn="ctr"/>
            <a:r>
              <a:rPr lang="vi-VN" sz="4533" dirty="0">
                <a:latin typeface="Amazone" pitchFamily="34" charset="0"/>
                <a:ea typeface="Amazone" pitchFamily="34" charset="0"/>
                <a:cs typeface="Amazone" pitchFamily="34" charset="0"/>
              </a:rPr>
              <a:t>tác dụng với nước</a:t>
            </a:r>
            <a:endParaRPr lang="en-GB" sz="4533" dirty="0">
              <a:latin typeface="Amazone" pitchFamily="34" charset="0"/>
              <a:ea typeface="Amazone" pitchFamily="34" charset="0"/>
              <a:cs typeface="Amazone" pitchFamily="34" charset="0"/>
            </a:endParaRPr>
          </a:p>
        </p:txBody>
      </p:sp>
      <p:pic>
        <p:nvPicPr>
          <p:cNvPr id="2" name="H2O tác dụng với vôi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8495" y="287887"/>
            <a:ext cx="8365704" cy="627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1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90478"/>
            <a:ext cx="12192000" cy="768085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vi-VN" altLang="ko-KR" sz="4000" dirty="0">
                <a:latin typeface="Times New Roman" pitchFamily="18" charset="0"/>
                <a:cs typeface="Times New Roman" pitchFamily="18" charset="0"/>
              </a:rPr>
              <a:t>b, Tác dụng với một số oxit bazơ</a:t>
            </a:r>
            <a:endParaRPr lang="ko-KR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19403" y="1047733"/>
            <a:ext cx="10753195" cy="0"/>
          </a:xfrm>
          <a:prstGeom prst="line">
            <a:avLst/>
          </a:prstGeom>
          <a:ln w="317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238216" y="1333485"/>
            <a:ext cx="9810819" cy="2226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Phương trình hóa học:</a:t>
            </a:r>
          </a:p>
          <a:p>
            <a:pPr algn="ctr"/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733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O 	</a:t>
            </a:r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vi-VN" sz="3733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</a:t>
            </a:r>
            <a:r>
              <a:rPr lang="en-US" sz="3733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vi-VN" sz="3733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</a:t>
            </a:r>
            <a:r>
              <a:rPr lang="en-US" sz="3733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vi-VN" sz="3733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3733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OH</a:t>
            </a:r>
            <a:r>
              <a:rPr lang="vi-VN" sz="3733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r>
              <a:rPr lang="en-US" sz="3733" baseline="-25000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vi-VN" sz="3733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</a:p>
          <a:p>
            <a:pPr algn="ctr"/>
            <a:r>
              <a:rPr lang="vi-VN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			</a:t>
            </a:r>
            <a:r>
              <a:rPr lang="vi-VN" sz="2667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      Canxi hidroxit  </a:t>
            </a:r>
            <a:endParaRPr lang="en-US" sz="2667" baseline="-25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ctr"/>
            <a:endParaRPr lang="en-GB" sz="3733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1963" y="3008088"/>
            <a:ext cx="10668075" cy="2964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Oxit bazo + Nước </a:t>
            </a:r>
            <a:r>
              <a:rPr lang="en-US" sz="37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vi-VN" sz="37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dd bazơ </a:t>
            </a:r>
          </a:p>
          <a:p>
            <a:pPr algn="ctr">
              <a:buFont typeface="Wingdings" pitchFamily="2" charset="2"/>
              <a:buChar char="Ø"/>
            </a:pPr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Hợp chất tạo ra do nước hóa hợp với oxit bazo </a:t>
            </a:r>
          </a:p>
          <a:p>
            <a:pPr algn="ctr"/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thuộc loại bazo. Dung dịch bazo làm quỳ tím hóa </a:t>
            </a:r>
            <a:r>
              <a:rPr lang="vi-VN" sz="3733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7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</a:p>
          <a:p>
            <a:pPr algn="ctr"/>
            <a:r>
              <a:rPr lang="vi-VN" sz="37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vi-VN" sz="37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3733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chu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219" y="5143512"/>
            <a:ext cx="681968" cy="5880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71726" y="5143512"/>
            <a:ext cx="733430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Thường gặp: K</a:t>
            </a:r>
            <a:r>
              <a:rPr lang="en-US" sz="3733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, Na</a:t>
            </a:r>
            <a:r>
              <a:rPr lang="en-US" sz="3733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, BaO, CaO </a:t>
            </a:r>
          </a:p>
          <a:p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	     </a:t>
            </a:r>
            <a:endParaRPr lang="en-GB" sz="3733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2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rapezoid 28">
            <a:extLst>
              <a:ext uri="{FF2B5EF4-FFF2-40B4-BE49-F238E27FC236}">
                <a16:creationId xmlns:a16="http://schemas.microsoft.com/office/drawing/2014/main" xmlns="" id="{14157CED-2334-4295-B868-B6EA6128FB6C}"/>
              </a:ext>
            </a:extLst>
          </p:cNvPr>
          <p:cNvSpPr>
            <a:spLocks noChangeAspect="1"/>
          </p:cNvSpPr>
          <p:nvPr/>
        </p:nvSpPr>
        <p:spPr>
          <a:xfrm>
            <a:off x="1737231" y="1773259"/>
            <a:ext cx="2635288" cy="3193697"/>
          </a:xfrm>
          <a:custGeom>
            <a:avLst/>
            <a:gdLst/>
            <a:ahLst/>
            <a:cxnLst/>
            <a:rect l="l" t="t" r="r" b="b"/>
            <a:pathLst>
              <a:path w="2664297" h="3228846">
                <a:moveTo>
                  <a:pt x="2006233" y="1910002"/>
                </a:moveTo>
                <a:cubicBezTo>
                  <a:pt x="2195393" y="2270441"/>
                  <a:pt x="2396463" y="2592453"/>
                  <a:pt x="2218318" y="2693318"/>
                </a:cubicBezTo>
                <a:cubicBezTo>
                  <a:pt x="1760490" y="2959655"/>
                  <a:pt x="875097" y="3011972"/>
                  <a:pt x="413381" y="2693318"/>
                </a:cubicBezTo>
                <a:cubicBezTo>
                  <a:pt x="278026" y="2578660"/>
                  <a:pt x="448417" y="2270210"/>
                  <a:pt x="622358" y="1918652"/>
                </a:cubicBezTo>
                <a:close/>
                <a:moveTo>
                  <a:pt x="998355" y="318176"/>
                </a:moveTo>
                <a:lnTo>
                  <a:pt x="1054483" y="938365"/>
                </a:lnTo>
                <a:cubicBezTo>
                  <a:pt x="1073419" y="1202005"/>
                  <a:pt x="-94533" y="2544942"/>
                  <a:pt x="263185" y="2803859"/>
                </a:cubicBezTo>
                <a:cubicBezTo>
                  <a:pt x="799752" y="3120272"/>
                  <a:pt x="1828684" y="3068324"/>
                  <a:pt x="2360732" y="2803859"/>
                </a:cubicBezTo>
                <a:cubicBezTo>
                  <a:pt x="2817826" y="2582721"/>
                  <a:pt x="1567592" y="1249230"/>
                  <a:pt x="1559424" y="938364"/>
                </a:cubicBezTo>
                <a:lnTo>
                  <a:pt x="1635785" y="320808"/>
                </a:lnTo>
                <a:lnTo>
                  <a:pt x="1616510" y="323841"/>
                </a:lnTo>
                <a:cubicBezTo>
                  <a:pt x="1541035" y="362546"/>
                  <a:pt x="1432716" y="386340"/>
                  <a:pt x="1312455" y="386340"/>
                </a:cubicBezTo>
                <a:cubicBezTo>
                  <a:pt x="1186664" y="386340"/>
                  <a:pt x="1073940" y="360308"/>
                  <a:pt x="998355" y="318176"/>
                </a:cubicBezTo>
                <a:close/>
                <a:moveTo>
                  <a:pt x="1312455" y="60748"/>
                </a:moveTo>
                <a:cubicBezTo>
                  <a:pt x="1155275" y="60748"/>
                  <a:pt x="1027857" y="120035"/>
                  <a:pt x="1027857" y="193171"/>
                </a:cubicBezTo>
                <a:cubicBezTo>
                  <a:pt x="1027857" y="266307"/>
                  <a:pt x="1155275" y="325594"/>
                  <a:pt x="1312455" y="325594"/>
                </a:cubicBezTo>
                <a:cubicBezTo>
                  <a:pt x="1469634" y="325594"/>
                  <a:pt x="1597052" y="266307"/>
                  <a:pt x="1597052" y="193171"/>
                </a:cubicBezTo>
                <a:cubicBezTo>
                  <a:pt x="1597052" y="120035"/>
                  <a:pt x="1469634" y="60748"/>
                  <a:pt x="1312455" y="60748"/>
                </a:cubicBezTo>
                <a:close/>
                <a:moveTo>
                  <a:pt x="1312455" y="0"/>
                </a:moveTo>
                <a:cubicBezTo>
                  <a:pt x="1537130" y="0"/>
                  <a:pt x="1720121" y="83046"/>
                  <a:pt x="1726235" y="186847"/>
                </a:cubicBezTo>
                <a:cubicBezTo>
                  <a:pt x="1726742" y="186524"/>
                  <a:pt x="1727174" y="186120"/>
                  <a:pt x="1727606" y="185717"/>
                </a:cubicBezTo>
                <a:lnTo>
                  <a:pt x="1727102" y="190850"/>
                </a:lnTo>
                <a:cubicBezTo>
                  <a:pt x="1727595" y="191614"/>
                  <a:pt x="1727605" y="192391"/>
                  <a:pt x="1727605" y="193170"/>
                </a:cubicBezTo>
                <a:lnTo>
                  <a:pt x="1726271" y="199326"/>
                </a:lnTo>
                <a:lnTo>
                  <a:pt x="1655630" y="919826"/>
                </a:lnTo>
                <a:cubicBezTo>
                  <a:pt x="1665213" y="1268678"/>
                  <a:pt x="3079202" y="2735754"/>
                  <a:pt x="2542920" y="2983914"/>
                </a:cubicBezTo>
                <a:cubicBezTo>
                  <a:pt x="1918698" y="3280693"/>
                  <a:pt x="711513" y="3338989"/>
                  <a:pt x="81991" y="2983914"/>
                </a:cubicBezTo>
                <a:cubicBezTo>
                  <a:pt x="-337699" y="2693358"/>
                  <a:pt x="991496" y="1215684"/>
                  <a:pt x="969280" y="919828"/>
                </a:cubicBezTo>
                <a:lnTo>
                  <a:pt x="898640" y="199335"/>
                </a:lnTo>
                <a:cubicBezTo>
                  <a:pt x="897375" y="197339"/>
                  <a:pt x="897304" y="195258"/>
                  <a:pt x="897304" y="193170"/>
                </a:cubicBezTo>
                <a:lnTo>
                  <a:pt x="897808" y="190847"/>
                </a:lnTo>
                <a:lnTo>
                  <a:pt x="897305" y="185717"/>
                </a:lnTo>
                <a:lnTo>
                  <a:pt x="898687" y="186789"/>
                </a:lnTo>
                <a:cubicBezTo>
                  <a:pt x="904857" y="83015"/>
                  <a:pt x="1087821" y="0"/>
                  <a:pt x="13124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0" y="476230"/>
            <a:ext cx="12192000" cy="7680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anchor="ctr"/>
          <a:lstStyle/>
          <a:p>
            <a:pPr algn="ctr" defTabSz="1219170" latinLnBrk="1">
              <a:spcBef>
                <a:spcPct val="20000"/>
              </a:spcBef>
              <a:defRPr/>
            </a:pPr>
            <a:r>
              <a:rPr lang="en-US" altLang="ko-KR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altLang="ko-KR" sz="40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altLang="ko-KR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 dụng với một số oxit axit</a:t>
            </a:r>
            <a:endParaRPr lang="ko-KR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19403" y="1333485"/>
            <a:ext cx="10753195" cy="0"/>
          </a:xfrm>
          <a:prstGeom prst="line">
            <a:avLst/>
          </a:prstGeom>
          <a:ln w="317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33731" y="2476494"/>
            <a:ext cx="80963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Amazone" pitchFamily="34" charset="0"/>
                <a:ea typeface="Amazone" pitchFamily="34" charset="0"/>
                <a:cs typeface="Amazone" pitchFamily="34" charset="0"/>
              </a:rPr>
              <a:t>Thí nghiệm điphotpho pentaoxit </a:t>
            </a:r>
          </a:p>
          <a:p>
            <a:pPr algn="ctr"/>
            <a:r>
              <a:rPr lang="vi-VN" sz="4800" dirty="0">
                <a:latin typeface="Amazone" pitchFamily="34" charset="0"/>
                <a:ea typeface="Amazone" pitchFamily="34" charset="0"/>
                <a:cs typeface="Amazone" pitchFamily="34" charset="0"/>
              </a:rPr>
              <a:t>tác dụng với nước</a:t>
            </a:r>
            <a:endParaRPr lang="en-GB" sz="4800" dirty="0">
              <a:latin typeface="Amazone" pitchFamily="34" charset="0"/>
              <a:ea typeface="Amazone" pitchFamily="34" charset="0"/>
              <a:cs typeface="Amazone" pitchFamily="34" charset="0"/>
            </a:endParaRPr>
          </a:p>
        </p:txBody>
      </p:sp>
      <p:pic>
        <p:nvPicPr>
          <p:cNvPr id="2" name="P2O5 tác dụng với nướ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7231" y="133275"/>
            <a:ext cx="8631552" cy="647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7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571480"/>
            <a:ext cx="12192000" cy="768085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altLang="ko-KR" sz="40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altLang="ko-KR" sz="40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altLang="ko-KR" sz="4000" dirty="0">
                <a:latin typeface="Times New Roman" pitchFamily="18" charset="0"/>
                <a:cs typeface="Times New Roman" pitchFamily="18" charset="0"/>
              </a:rPr>
              <a:t>Tác dụng với một số oxit axit</a:t>
            </a:r>
            <a:endParaRPr lang="ko-KR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19403" y="1441436"/>
            <a:ext cx="10753195" cy="0"/>
          </a:xfrm>
          <a:prstGeom prst="line">
            <a:avLst/>
          </a:prstGeom>
          <a:ln w="317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238216" y="1714488"/>
            <a:ext cx="9810819" cy="2226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Phương trình hóa học:</a:t>
            </a:r>
          </a:p>
          <a:p>
            <a:pPr algn="ctr"/>
            <a:r>
              <a:rPr lang="pt-BR" sz="3733" dirty="0">
                <a:latin typeface="Times New Roman" pitchFamily="18" charset="0"/>
                <a:cs typeface="Times New Roman" pitchFamily="18" charset="0"/>
              </a:rPr>
              <a:t>3H</a:t>
            </a:r>
            <a:r>
              <a:rPr lang="pt-BR" sz="3733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733" dirty="0">
                <a:latin typeface="Times New Roman" pitchFamily="18" charset="0"/>
                <a:cs typeface="Times New Roman" pitchFamily="18" charset="0"/>
              </a:rPr>
              <a:t>O  +  P</a:t>
            </a:r>
            <a:r>
              <a:rPr lang="pt-BR" sz="3733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733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t-BR" sz="3733" baseline="-25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733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pt-BR" sz="3733" dirty="0">
                <a:latin typeface="Times New Roman" pitchFamily="18" charset="0"/>
                <a:cs typeface="Times New Roman" pitchFamily="18" charset="0"/>
              </a:rPr>
              <a:t>2H</a:t>
            </a:r>
            <a:r>
              <a:rPr lang="pt-BR" sz="3733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sz="3733" dirty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pt-BR" sz="3733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3733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</a:p>
          <a:p>
            <a:pPr algn="ctr"/>
            <a:r>
              <a:rPr lang="vi-VN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			</a:t>
            </a:r>
            <a:r>
              <a:rPr lang="vi-VN" sz="2667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Axit photphoric  </a:t>
            </a:r>
            <a:endParaRPr lang="en-US" sz="2667" baseline="-25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ctr"/>
            <a:endParaRPr lang="en-GB" sz="3733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524251"/>
            <a:ext cx="12192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Oxit axit + Nước </a:t>
            </a:r>
            <a:r>
              <a:rPr lang="en-US" sz="37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vi-VN" sz="37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dd axit </a:t>
            </a:r>
            <a:r>
              <a:rPr lang="vi-VN" sz="37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3733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71725" y="4702271"/>
            <a:ext cx="6381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	     </a:t>
            </a:r>
            <a:endParaRPr lang="en-GB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7715" y="4572008"/>
            <a:ext cx="1047757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Hợp chất tạo ra do nước hóa hợp với oxit axit thuộc loại axit. Dung dịch axit làm quỳ tím hóa </a:t>
            </a:r>
            <a:r>
              <a:rPr lang="vi-VN" sz="37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GB" sz="3733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82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1047733"/>
            <a:ext cx="12192000" cy="384043"/>
          </a:xfrm>
        </p:spPr>
        <p:txBody>
          <a:bodyPr>
            <a:normAutofit fontScale="25000" lnSpcReduction="20000"/>
          </a:bodyPr>
          <a:lstStyle/>
          <a:p>
            <a:r>
              <a:rPr lang="vi-VN" sz="426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III. Vai trò của nước đối với đời sống và sản xuất. </a:t>
            </a:r>
          </a:p>
          <a:p>
            <a:r>
              <a:rPr lang="vi-VN" sz="426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Chống ô nhiễm nguồn nước.</a:t>
            </a:r>
            <a:endParaRPr lang="en-GB" sz="426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hinh-tri-nguon-nuoc-dinh-hinh-the-ky-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78" y="2095491"/>
            <a:ext cx="6477044" cy="431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9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905001" y="152400"/>
            <a:ext cx="8450263" cy="9144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2800">
                <a:solidFill>
                  <a:srgbClr val="0033CC"/>
                </a:solidFill>
                <a:cs typeface="Times New Roman" panose="02020603050405020304" pitchFamily="18" charset="0"/>
              </a:rPr>
              <a:t>Vai trò của n</a:t>
            </a:r>
            <a:r>
              <a:rPr lang="vi-VN" altLang="en-US" sz="2800">
                <a:solidFill>
                  <a:srgbClr val="0033CC"/>
                </a:solidFill>
                <a:cs typeface="Times New Roman" panose="02020603050405020304" pitchFamily="18" charset="0"/>
              </a:rPr>
              <a:t>ước</a:t>
            </a:r>
            <a:r>
              <a:rPr lang="en-US" altLang="en-US" sz="2800">
                <a:solidFill>
                  <a:srgbClr val="FF0000"/>
                </a:solidFill>
                <a:cs typeface="Times New Roman" panose="02020603050405020304" pitchFamily="18" charset="0"/>
              </a:rPr>
              <a:t> trong </a:t>
            </a:r>
            <a:r>
              <a:rPr lang="vi-VN" altLang="en-US" sz="2800">
                <a:solidFill>
                  <a:srgbClr val="FF0000"/>
                </a:solidFill>
                <a:cs typeface="Times New Roman" panose="02020603050405020304" pitchFamily="18" charset="0"/>
              </a:rPr>
              <a:t>đời</a:t>
            </a:r>
            <a:r>
              <a:rPr lang="en-US" altLang="en-US" sz="2800">
                <a:solidFill>
                  <a:srgbClr val="FF0000"/>
                </a:solidFill>
                <a:cs typeface="Times New Roman" panose="02020603050405020304" pitchFamily="18" charset="0"/>
              </a:rPr>
              <a:t> sống và sản xuất. Chống ô nhiễm nguồn n</a:t>
            </a:r>
            <a:r>
              <a:rPr lang="vi-VN" altLang="en-US" sz="2800">
                <a:solidFill>
                  <a:srgbClr val="FF0000"/>
                </a:solidFill>
                <a:cs typeface="Times New Roman" panose="02020603050405020304" pitchFamily="18" charset="0"/>
              </a:rPr>
              <a:t>ước</a:t>
            </a:r>
            <a:r>
              <a:rPr lang="en-US" altLang="en-US" sz="280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endParaRPr lang="en-US" altLang="en-US" sz="2800"/>
          </a:p>
        </p:txBody>
      </p:sp>
      <p:pic>
        <p:nvPicPr>
          <p:cNvPr id="4" name="Picture 5" descr="GD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43000"/>
            <a:ext cx="4114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tải xuố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62400"/>
            <a:ext cx="40386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 descr="XK ca t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19200"/>
            <a:ext cx="3886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2351088" y="3505200"/>
            <a:ext cx="3046412" cy="4000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 dirty="0">
                <a:solidFill>
                  <a:srgbClr val="FF0000"/>
                </a:solidFill>
              </a:rPr>
              <a:t> N</a:t>
            </a:r>
            <a:r>
              <a:rPr lang="vi-VN" altLang="en-US" sz="2000" dirty="0">
                <a:solidFill>
                  <a:srgbClr val="FF0000"/>
                </a:solidFill>
              </a:rPr>
              <a:t>ước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cần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cho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vi-VN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nghiệp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299" name="Rectangle 11"/>
          <p:cNvSpPr>
            <a:spLocks noChangeArrowheads="1"/>
          </p:cNvSpPr>
          <p:nvPr/>
        </p:nvSpPr>
        <p:spPr bwMode="auto">
          <a:xfrm>
            <a:off x="6329396" y="3505200"/>
            <a:ext cx="3624197" cy="4001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rgbClr val="FF0000"/>
                </a:solidFill>
              </a:rPr>
              <a:t> N</a:t>
            </a:r>
            <a:r>
              <a:rPr lang="vi-VN" altLang="en-US" sz="2000">
                <a:solidFill>
                  <a:srgbClr val="FF0000"/>
                </a:solidFill>
              </a:rPr>
              <a:t>ước</a:t>
            </a:r>
            <a:r>
              <a:rPr lang="en-US" altLang="en-US" sz="2000">
                <a:solidFill>
                  <a:srgbClr val="FF0000"/>
                </a:solidFill>
              </a:rPr>
              <a:t> cần cho chế biến thủy sản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2762635" y="6248400"/>
            <a:ext cx="2455095" cy="4001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rgbClr val="FF0000"/>
                </a:solidFill>
              </a:rPr>
              <a:t> N</a:t>
            </a:r>
            <a:r>
              <a:rPr lang="vi-VN" altLang="en-US" sz="2000">
                <a:solidFill>
                  <a:srgbClr val="FF0000"/>
                </a:solidFill>
              </a:rPr>
              <a:t>ước</a:t>
            </a:r>
            <a:r>
              <a:rPr lang="en-US" altLang="en-US" sz="2000">
                <a:solidFill>
                  <a:srgbClr val="FF0000"/>
                </a:solidFill>
              </a:rPr>
              <a:t> cần cho cơ thể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12301" name="Rectangle 13"/>
          <p:cNvSpPr>
            <a:spLocks noChangeArrowheads="1"/>
          </p:cNvSpPr>
          <p:nvPr/>
        </p:nvSpPr>
        <p:spPr bwMode="auto">
          <a:xfrm>
            <a:off x="6801828" y="6248400"/>
            <a:ext cx="3041282" cy="4001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rgbClr val="FF0000"/>
                </a:solidFill>
              </a:rPr>
              <a:t> N</a:t>
            </a:r>
            <a:r>
              <a:rPr lang="vi-VN" altLang="en-US" sz="2000">
                <a:solidFill>
                  <a:srgbClr val="FF0000"/>
                </a:solidFill>
              </a:rPr>
              <a:t>ước</a:t>
            </a:r>
            <a:r>
              <a:rPr lang="en-US" altLang="en-US" sz="2000">
                <a:solidFill>
                  <a:srgbClr val="FF0000"/>
                </a:solidFill>
              </a:rPr>
              <a:t> tạo năng lượng điện</a:t>
            </a:r>
            <a:endParaRPr lang="en-US" sz="2000">
              <a:solidFill>
                <a:srgbClr val="FF0000"/>
              </a:solidFill>
            </a:endParaRPr>
          </a:p>
        </p:txBody>
      </p:sp>
      <p:pic>
        <p:nvPicPr>
          <p:cNvPr id="12302" name="Picture 14" descr="14-chi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86200"/>
            <a:ext cx="3886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Âm thanh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103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09"/>
    </mc:Choice>
    <mc:Fallback xmlns="">
      <p:transition spd="slow" advTm="38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  <p:bldP spid="12298" grpId="0"/>
      <p:bldP spid="12299" grpId="0"/>
      <p:bldP spid="12300" grpId="0"/>
      <p:bldP spid="1230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12" descr="vamsat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3962400"/>
            <a:ext cx="4191000" cy="2362200"/>
          </a:xfrm>
        </p:spPr>
      </p:pic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2537605" y="3505200"/>
            <a:ext cx="2668616" cy="4001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 dirty="0">
                <a:solidFill>
                  <a:srgbClr val="FF0000"/>
                </a:solidFill>
              </a:rPr>
              <a:t> N</a:t>
            </a:r>
            <a:r>
              <a:rPr lang="vi-VN" altLang="en-US" sz="2000" dirty="0">
                <a:solidFill>
                  <a:srgbClr val="FF0000"/>
                </a:solidFill>
              </a:rPr>
              <a:t>ướ</a:t>
            </a:r>
            <a:r>
              <a:rPr lang="en-US" altLang="en-US" sz="2000" dirty="0">
                <a:solidFill>
                  <a:srgbClr val="FF0000"/>
                </a:solidFill>
              </a:rPr>
              <a:t>c </a:t>
            </a:r>
            <a:r>
              <a:rPr lang="vi-VN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để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tắm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giặt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6888073" y="3505200"/>
            <a:ext cx="2500493" cy="4001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rgbClr val="FF0000"/>
                </a:solidFill>
              </a:rPr>
              <a:t> N</a:t>
            </a:r>
            <a:r>
              <a:rPr lang="vi-VN" altLang="en-US" sz="2000">
                <a:solidFill>
                  <a:srgbClr val="FF0000"/>
                </a:solidFill>
              </a:rPr>
              <a:t>ước</a:t>
            </a:r>
            <a:r>
              <a:rPr lang="en-US" altLang="en-US" sz="2000">
                <a:solidFill>
                  <a:srgbClr val="FF0000"/>
                </a:solidFill>
              </a:rPr>
              <a:t> cần cho nấu ăn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2610078" y="6248400"/>
            <a:ext cx="2763385" cy="4001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 dirty="0">
                <a:solidFill>
                  <a:srgbClr val="FF0000"/>
                </a:solidFill>
              </a:rPr>
              <a:t> N</a:t>
            </a:r>
            <a:r>
              <a:rPr lang="vi-VN" altLang="en-US" sz="2000" dirty="0">
                <a:solidFill>
                  <a:srgbClr val="FF0000"/>
                </a:solidFill>
              </a:rPr>
              <a:t>ước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cần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cho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dựng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6833656" y="6248400"/>
            <a:ext cx="2972865" cy="4001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rgbClr val="FF0000"/>
                </a:solidFill>
              </a:rPr>
              <a:t> N</a:t>
            </a:r>
            <a:r>
              <a:rPr lang="vi-VN" altLang="en-US" sz="2000">
                <a:solidFill>
                  <a:srgbClr val="FF0000"/>
                </a:solidFill>
              </a:rPr>
              <a:t>ước</a:t>
            </a:r>
            <a:r>
              <a:rPr lang="en-US" altLang="en-US" sz="2000">
                <a:solidFill>
                  <a:srgbClr val="FF0000"/>
                </a:solidFill>
              </a:rPr>
              <a:t> cần cho vẫn chuyển</a:t>
            </a:r>
            <a:endParaRPr lang="en-US" sz="2000">
              <a:solidFill>
                <a:srgbClr val="FF0000"/>
              </a:solidFill>
            </a:endParaRPr>
          </a:p>
        </p:txBody>
      </p:sp>
      <p:pic>
        <p:nvPicPr>
          <p:cNvPr id="69643" name="Picture 11" descr="356492325_nang_nong_1_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4114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4" name="Picture 12" descr="nau-nuong-dung-cach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19200"/>
            <a:ext cx="3581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5" name="Picture 13" descr="Vat lieu xay dung_Hon hop be tong va vua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0"/>
            <a:ext cx="4038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Âm thanh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849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44"/>
    </mc:Choice>
    <mc:Fallback xmlns="">
      <p:transition spd="slow" advTm="19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9" grpId="0"/>
      <p:bldP spid="69640" grpId="0"/>
      <p:bldP spid="69641" grpId="0"/>
      <p:bldP spid="696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 noChangeArrowheads="1"/>
          </p:cNvSpPr>
          <p:nvPr>
            <p:ph type="title" sz="quarter"/>
          </p:nvPr>
        </p:nvSpPr>
        <p:spPr>
          <a:xfrm>
            <a:off x="2743200" y="228600"/>
            <a:ext cx="6781800" cy="457200"/>
          </a:xfrm>
        </p:spPr>
        <p:txBody>
          <a:bodyPr/>
          <a:lstStyle/>
          <a:p>
            <a:r>
              <a:rPr lang="en-US" altLang="en-US" sz="240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n</a:t>
            </a:r>
            <a:r>
              <a:rPr lang="vi-VN" altLang="en-US" sz="240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altLang="en-US" sz="240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sản xuất.</a:t>
            </a:r>
            <a:endParaRPr lang="en-US" altLang="en-US" sz="2400"/>
          </a:p>
        </p:txBody>
      </p:sp>
      <p:pic>
        <p:nvPicPr>
          <p:cNvPr id="21507" name="Picture 5" descr="GD1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762000"/>
            <a:ext cx="2514600" cy="2490788"/>
          </a:xfrm>
        </p:spPr>
      </p:pic>
      <p:pic>
        <p:nvPicPr>
          <p:cNvPr id="21508" name="Picture 7" descr="GD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3733800"/>
            <a:ext cx="2514600" cy="2433638"/>
          </a:xfrm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905000" y="6172200"/>
            <a:ext cx="441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nuôi trồng thủy sản</a:t>
            </a:r>
          </a:p>
        </p:txBody>
      </p:sp>
      <p:pic>
        <p:nvPicPr>
          <p:cNvPr id="21510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43800" y="838200"/>
            <a:ext cx="2895600" cy="2451100"/>
          </a:xfrm>
        </p:spPr>
      </p:pic>
      <p:pic>
        <p:nvPicPr>
          <p:cNvPr id="21511" name="Content Placeholder 11" descr="images (9)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5200" y="3733800"/>
            <a:ext cx="3124200" cy="2362200"/>
          </a:xfrm>
        </p:spPr>
      </p:pic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7239000" y="62484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xuất công nghiệp</a:t>
            </a:r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2057400" y="32766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xuất nông nghiệp: giúp thực vật sinh trưởng và phát triển</a:t>
            </a:r>
          </a:p>
        </p:txBody>
      </p:sp>
      <p:pic>
        <p:nvPicPr>
          <p:cNvPr id="21514" name="irc_mi" descr="http://langvietonline.vn/ImageHandler.ashx?ThumbnailID=9847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2819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5" descr="CT-293426-1_LNS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2514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Âm thanh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0422398"/>
      </p:ext>
    </p:extLst>
  </p:cSld>
  <p:clrMapOvr>
    <a:masterClrMapping/>
  </p:clrMapOvr>
  <p:transition advTm="23397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ha-noi-tap-the-ban-co-yeu-chinh-phu-cung-lao-dao-vi-thieu-nuoc-sach_1_rbr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86200"/>
            <a:ext cx="4267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 descr="anh%201_KDJ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66800"/>
            <a:ext cx="4114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 descr="ha-noi-thieu-nuoc-mua-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6800"/>
            <a:ext cx="4191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2133600" y="381000"/>
            <a:ext cx="8072438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 nước ở thành thị</a:t>
            </a:r>
          </a:p>
        </p:txBody>
      </p:sp>
      <p:pic>
        <p:nvPicPr>
          <p:cNvPr id="54281" name="Picture 9" descr="web1%20(2)%20(2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962400"/>
            <a:ext cx="4038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1981200" y="6096000"/>
            <a:ext cx="8072438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 đợi xếp hàng mua nước</a:t>
            </a:r>
          </a:p>
        </p:txBody>
      </p:sp>
      <p:pic>
        <p:nvPicPr>
          <p:cNvPr id="4" name="Âm thanh 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662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92"/>
    </mc:Choice>
    <mc:Fallback xmlns="">
      <p:transition spd="slow" advTm="73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7BD7657-591A-450E-9EA5-69082EF0C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182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xmlns="" id="{B316494F-922E-48BE-B09A-848509F18816}"/>
              </a:ext>
            </a:extLst>
          </p:cNvPr>
          <p:cNvSpPr/>
          <p:nvPr/>
        </p:nvSpPr>
        <p:spPr>
          <a:xfrm>
            <a:off x="523783" y="435007"/>
            <a:ext cx="5956916" cy="511353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9093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11" descr="Kết quả hình ảnh cho hinh anh ve thieu nuo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3555" name="AutoShape 13" descr="Kết quả hình ảnh cho hinh anh ve thieu nuo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3556" name="AutoShape 15" descr="Kết quả hình ảnh cho hinh anh ve thieu nuo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3557" name="AutoShape 17" descr="Kết quả hình ảnh cho hinh anh ve thieu nuo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3558" name="AutoShape 19" descr="Kết quả hình ảnh cho hinh anh ve thieu nuo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3559" name="AutoShape 21" descr="Kết quả hình ảnh cho hinh anh ve thieu nuo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3560" name="AutoShape 23" descr="Kết quả hình ảnh cho hinh anh ve thieu nuo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3561" name="AutoShape 25" descr="Kết quả hình ảnh cho hinh anh ve thieu nuo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3562" name="AutoShape 27" descr="Kết quả hình ảnh cho hinh anh ve thieu nuo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3563" name="Title 1"/>
          <p:cNvSpPr>
            <a:spLocks/>
          </p:cNvSpPr>
          <p:nvPr/>
        </p:nvSpPr>
        <p:spPr bwMode="auto">
          <a:xfrm>
            <a:off x="2133600" y="304800"/>
            <a:ext cx="8072438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 phí nước</a:t>
            </a:r>
          </a:p>
        </p:txBody>
      </p:sp>
      <p:pic>
        <p:nvPicPr>
          <p:cNvPr id="17446" name="Picture 38" descr="7-langp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6800"/>
            <a:ext cx="4114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7" name="Picture 39" descr="84_44_1360554043_71_thieu%20nu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66800"/>
            <a:ext cx="3962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8" name="Picture 40" descr="3526a38404788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3962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9" name="Picture 41" descr="151011afamilyMStietkiemnuoc-7_e1fd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86200"/>
            <a:ext cx="4038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1905000" y="6248400"/>
            <a:ext cx="8072438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 ý thức trong tiết kiệm nước</a:t>
            </a:r>
          </a:p>
        </p:txBody>
      </p:sp>
      <p:pic>
        <p:nvPicPr>
          <p:cNvPr id="2" name="Âm thanh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829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48"/>
    </mc:Choice>
    <mc:Fallback xmlns="">
      <p:transition spd="slow" advTm="30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7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7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4038600" y="152400"/>
            <a:ext cx="38862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VNI-Times" pitchFamily="2" charset="0"/>
              </a:rPr>
              <a:t>Thực trạng nguồn nước:</a:t>
            </a:r>
          </a:p>
        </p:txBody>
      </p:sp>
      <p:pic>
        <p:nvPicPr>
          <p:cNvPr id="120837" name="Picture 5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38201"/>
            <a:ext cx="3810000" cy="2663825"/>
          </a:xfrm>
          <a:prstGeom prst="rect">
            <a:avLst/>
          </a:prstGeom>
          <a:noFill/>
          <a:ln w="76200" cmpd="tri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9" name="Picture 7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10001"/>
            <a:ext cx="4114800" cy="2778125"/>
          </a:xfrm>
          <a:prstGeom prst="rect">
            <a:avLst/>
          </a:prstGeom>
          <a:noFill/>
          <a:ln w="76200" cmpd="tri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40" name="Picture 8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33800"/>
            <a:ext cx="3810000" cy="2819400"/>
          </a:xfrm>
          <a:prstGeom prst="rect">
            <a:avLst/>
          </a:prstGeom>
          <a:noFill/>
          <a:ln w="76200" cmpd="tri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2590800" y="3200400"/>
            <a:ext cx="2590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thải công nghiệp </a:t>
            </a:r>
          </a:p>
        </p:txBody>
      </p:sp>
      <p:sp>
        <p:nvSpPr>
          <p:cNvPr id="120843" name="Rectangle 11"/>
          <p:cNvSpPr>
            <a:spLocks noChangeArrowheads="1"/>
          </p:cNvSpPr>
          <p:nvPr/>
        </p:nvSpPr>
        <p:spPr bwMode="auto">
          <a:xfrm>
            <a:off x="2667000" y="6172200"/>
            <a:ext cx="2667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VNI-Times" pitchFamily="2" charset="0"/>
              </a:rPr>
              <a:t>Sinh vật thủy sản chết </a:t>
            </a:r>
          </a:p>
        </p:txBody>
      </p:sp>
      <p:sp>
        <p:nvSpPr>
          <p:cNvPr id="120844" name="Rectangle 12"/>
          <p:cNvSpPr>
            <a:spLocks noChangeArrowheads="1"/>
          </p:cNvSpPr>
          <p:nvPr/>
        </p:nvSpPr>
        <p:spPr bwMode="auto">
          <a:xfrm>
            <a:off x="7162800" y="6096000"/>
            <a:ext cx="2057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 thải </a:t>
            </a:r>
          </a:p>
        </p:txBody>
      </p:sp>
      <p:sp>
        <p:nvSpPr>
          <p:cNvPr id="24585" name="AutoShape 1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247314" y="0"/>
            <a:ext cx="420687" cy="325438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VNI-Times" pitchFamily="2" charset="0"/>
            </a:endParaRPr>
          </a:p>
        </p:txBody>
      </p:sp>
      <p:pic>
        <p:nvPicPr>
          <p:cNvPr id="18452" name="irc_ilrp_i" descr="https://encrypted-tbn0.gstatic.com/images?q=tbn:ANd9GcSWLBmUXdgwDLJuJJlaEkJxkD3Pe_9OH22lSQzMQEfUriRVlZl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62000"/>
            <a:ext cx="4267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6400800" y="3276600"/>
            <a:ext cx="34290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sông ô nhiễm</a:t>
            </a:r>
          </a:p>
        </p:txBody>
      </p:sp>
      <p:pic>
        <p:nvPicPr>
          <p:cNvPr id="3" name="Âm thanh 2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535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63"/>
    </mc:Choice>
    <mc:Fallback xmlns="">
      <p:transition spd="slow" advTm="41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2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20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20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6" grpId="0" animBg="1"/>
      <p:bldP spid="120841" grpId="0" animBg="1"/>
      <p:bldP spid="120843" grpId="0" animBg="1"/>
      <p:bldP spid="120844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7" name="Picture 3" descr="thuoc sau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62000"/>
            <a:ext cx="3886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2362200" y="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cs typeface="Arial" panose="020B0604020202020204" pitchFamily="34" charset="0"/>
              </a:rPr>
              <a:t>Nguyên nhân dẫn đến nước bị ô nhiễm </a:t>
            </a:r>
          </a:p>
        </p:txBody>
      </p:sp>
      <p:pic>
        <p:nvPicPr>
          <p:cNvPr id="19471" name="Picture 15" descr="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62400"/>
            <a:ext cx="39624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17" descr="thumb_660_am_s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962400"/>
            <a:ext cx="44767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19" descr="20141202111429-thuoc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85800"/>
            <a:ext cx="4419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6" name="Text Box 6"/>
          <p:cNvSpPr txBox="1">
            <a:spLocks noChangeArrowheads="1"/>
          </p:cNvSpPr>
          <p:nvPr/>
        </p:nvSpPr>
        <p:spPr bwMode="auto">
          <a:xfrm>
            <a:off x="2286000" y="33528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Chai lọ thuốc vứt bừa bãi dẫn đến nước bị ô nhiễm </a:t>
            </a:r>
          </a:p>
        </p:txBody>
      </p:sp>
      <p:pic>
        <p:nvPicPr>
          <p:cNvPr id="2" name="Âm thanh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20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00"/>
    </mc:Choice>
    <mc:Fallback xmlns="">
      <p:transition spd="slow" advTm="19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74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WordArt 9"/>
          <p:cNvSpPr>
            <a:spLocks noChangeArrowheads="1" noChangeShapeType="1" noTextEdit="1"/>
          </p:cNvSpPr>
          <p:nvPr/>
        </p:nvSpPr>
        <p:spPr bwMode="auto">
          <a:xfrm>
            <a:off x="3276601" y="0"/>
            <a:ext cx="5210175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00" kern="10">
                <a:ln w="9525">
                  <a:solidFill>
                    <a:srgbClr val="808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HẠI NGUỒN NƯỚC BỊ Ô NHIỄM</a:t>
            </a:r>
            <a:endParaRPr lang="en-US" sz="2400" kern="10">
              <a:ln w="9525">
                <a:solidFill>
                  <a:srgbClr val="808000"/>
                </a:solidFill>
                <a:round/>
                <a:headEnd/>
                <a:tailEnd/>
              </a:ln>
              <a:solidFill>
                <a:srgbClr val="33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8" name="Picture 8" descr="Fish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85800"/>
            <a:ext cx="4114800" cy="26670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10" descr="benh do nuoc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05200"/>
            <a:ext cx="4267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2" descr="o-nhiem-moi-truong-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85800"/>
            <a:ext cx="4267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14" descr="ANd9GcRJ_K0qzBkrJLGHsgCVaaC95jlyYTd2oXNhXkHPIuKYoljr0WonW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581400"/>
            <a:ext cx="4114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9" name="Text Box 6"/>
          <p:cNvSpPr txBox="1">
            <a:spLocks noChangeArrowheads="1"/>
          </p:cNvSpPr>
          <p:nvPr/>
        </p:nvSpPr>
        <p:spPr bwMode="auto">
          <a:xfrm>
            <a:off x="2286000" y="29718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Động vật chết</a:t>
            </a:r>
          </a:p>
        </p:txBody>
      </p:sp>
      <p:sp>
        <p:nvSpPr>
          <p:cNvPr id="26640" name="Text Box 6"/>
          <p:cNvSpPr txBox="1">
            <a:spLocks noChangeArrowheads="1"/>
          </p:cNvSpPr>
          <p:nvPr/>
        </p:nvSpPr>
        <p:spPr bwMode="auto">
          <a:xfrm>
            <a:off x="2286000" y="60960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Gây ra các bệnh về nấm da </a:t>
            </a:r>
          </a:p>
        </p:txBody>
      </p:sp>
      <p:pic>
        <p:nvPicPr>
          <p:cNvPr id="2" name="Âm thanh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26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05"/>
    </mc:Choice>
    <mc:Fallback xmlns="">
      <p:transition spd="slow" advTm="37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nimBg="1"/>
      <p:bldP spid="26639" grpId="0"/>
      <p:bldP spid="266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13" descr="images41036_rung-tron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914400"/>
            <a:ext cx="4267200" cy="2743200"/>
          </a:xfrm>
        </p:spPr>
      </p:pic>
      <p:pic>
        <p:nvPicPr>
          <p:cNvPr id="29712" name="Picture 16" descr="images1211392_12A__3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1"/>
            <a:ext cx="41910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4" name="Picture 18" descr="trongcayrungngapman-(55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0"/>
            <a:ext cx="4191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6" name="Picture 20" descr="tinmoitruong-tinhngueyn%2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0"/>
            <a:ext cx="4267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7" name="Text Box 8"/>
          <p:cNvSpPr txBox="1">
            <a:spLocks noChangeArrowheads="1"/>
          </p:cNvSpPr>
          <p:nvPr/>
        </p:nvSpPr>
        <p:spPr bwMode="auto">
          <a:xfrm>
            <a:off x="1905000" y="152401"/>
            <a:ext cx="8382000" cy="847725"/>
          </a:xfrm>
          <a:prstGeom prst="rect">
            <a:avLst/>
          </a:prstGeom>
          <a:noFill/>
          <a:ln w="25400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- Thu gom rác xử lí, trồng rừng, chăm sóc rừng là bảo vệ nguồn nước ….</a:t>
            </a:r>
          </a:p>
        </p:txBody>
      </p:sp>
      <p:pic>
        <p:nvPicPr>
          <p:cNvPr id="2" name="Âm thanh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846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02"/>
    </mc:Choice>
    <mc:Fallback xmlns="">
      <p:transition spd="slow" advTm="36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7BD7657-591A-450E-9EA5-69082EF0C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182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E3902E-88A2-493A-9DDF-54E42F442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6" y="825623"/>
            <a:ext cx="4041047" cy="37463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EA0D9A8-CC25-43CE-AEA1-E3D64CB80F8D}"/>
              </a:ext>
            </a:extLst>
          </p:cNvPr>
          <p:cNvSpPr/>
          <p:nvPr/>
        </p:nvSpPr>
        <p:spPr>
          <a:xfrm>
            <a:off x="594446" y="4402943"/>
            <a:ext cx="827822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¾ BỀ MẶT TRÁI ĐẤT </a:t>
            </a:r>
          </a:p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ỢC 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PHỦ BỞI N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52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BA807B3-F9A9-44B2-9077-668593A28B55}"/>
              </a:ext>
            </a:extLst>
          </p:cNvPr>
          <p:cNvSpPr/>
          <p:nvPr/>
        </p:nvSpPr>
        <p:spPr>
          <a:xfrm>
            <a:off x="599440" y="3692213"/>
            <a:ext cx="10789920" cy="1830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tabLst>
                <a:tab pos="457200" algn="l"/>
                <a:tab pos="630555" algn="l"/>
              </a:tabLst>
            </a:pP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Em hãy dự đoán sản phẩm khi phân hủy nước?</a:t>
            </a:r>
            <a:endParaRPr lang="en-US" sz="36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457200" algn="just">
              <a:lnSpc>
                <a:spcPct val="107000"/>
              </a:lnSpc>
              <a:tabLst>
                <a:tab pos="457200" algn="l"/>
                <a:tab pos="630555" algn="l"/>
              </a:tabLst>
            </a:pP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Hãy trình bày cách để thử các sản phẩm mà em đã dự đoán.</a:t>
            </a:r>
            <a:endParaRPr lang="en-US" sz="36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6" name="4 phút đếm ngược dành cho ai cần">
            <a:hlinkClick r:id="" action="ppaction://media"/>
            <a:extLst>
              <a:ext uri="{FF2B5EF4-FFF2-40B4-BE49-F238E27FC236}">
                <a16:creationId xmlns:a16="http://schemas.microsoft.com/office/drawing/2014/main" xmlns="" id="{632005EE-5CCF-4138-A3BE-B7CC569AB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30558" y="121921"/>
            <a:ext cx="4425245" cy="248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ABE1CF5-040D-4DBD-B940-CCD8602F9A3D}"/>
              </a:ext>
            </a:extLst>
          </p:cNvPr>
          <p:cNvSpPr txBox="1"/>
          <p:nvPr/>
        </p:nvSpPr>
        <p:spPr>
          <a:xfrm>
            <a:off x="336198" y="1513225"/>
            <a:ext cx="68062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F51183-7241-4B2F-B15A-E8B5055D3E46}"/>
              </a:ext>
            </a:extLst>
          </p:cNvPr>
          <p:cNvSpPr txBox="1"/>
          <p:nvPr/>
        </p:nvSpPr>
        <p:spPr>
          <a:xfrm>
            <a:off x="336197" y="57009"/>
            <a:ext cx="6627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76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0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B6507A-2266-425A-AE9A-2C820C05A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365125"/>
            <a:ext cx="1076452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d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ideoplayback (1)">
            <a:hlinkClick r:id="" action="ppaction://media"/>
            <a:extLst>
              <a:ext uri="{FF2B5EF4-FFF2-40B4-BE49-F238E27FC236}">
                <a16:creationId xmlns:a16="http://schemas.microsoft.com/office/drawing/2014/main" xmlns="" id="{AB698F14-B970-499C-BE65-5751C12D2F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7292" y="1690688"/>
            <a:ext cx="8006862" cy="4898842"/>
          </a:xfrm>
        </p:spPr>
      </p:pic>
    </p:spTree>
    <p:extLst>
      <p:ext uri="{BB962C8B-B14F-4D97-AF65-F5344CB8AC3E}">
        <p14:creationId xmlns:p14="http://schemas.microsoft.com/office/powerpoint/2010/main" val="358855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932B9B-AA6E-44EA-98F0-F72DF51D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BFAA34-F2D8-495A-B132-DD78D787F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172"/>
            <a:ext cx="10515600" cy="4351338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buFontTx/>
              <a:buChar char="-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2:1.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2:1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hidro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hidro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2:1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1:8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244DEA-5D44-4507-AD17-2548E65A5D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563" y="4285300"/>
            <a:ext cx="3636324" cy="257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5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52650A-09A0-446E-AD54-5794E187B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1CEF35-BF4A-4FDA-B398-2897CFEA4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913" y="1417253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100</a:t>
            </a:r>
            <a:r>
              <a:rPr lang="vi-V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và hóa rắn ở O</a:t>
            </a:r>
            <a:r>
              <a:rPr lang="vi-V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là dung môi quan trọng hòa tan được nhiều chất.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91EE69A-1EB1-4706-8657-D67D749DC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06" y="4279033"/>
            <a:ext cx="3284738" cy="24724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924417-5209-4487-9468-780958DE9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5" y="4279033"/>
            <a:ext cx="3284738" cy="24724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79FED73-5F5B-4D70-ABA8-40AFB9322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303" y="4261278"/>
            <a:ext cx="3565898" cy="24635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1082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1CFCC0-56F6-4A21-B651-0C5B64762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chemeClr val="accent2">
                    <a:lumMod val="75000"/>
                  </a:schemeClr>
                </a:solidFill>
              </a:rPr>
              <a:t>2. Tính chất hóa học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87CC53-3967-42A3-8553-95D07C5F1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662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lphaLcPeriod"/>
            </a:pPr>
            <a:r>
              <a:rPr lang="vi-VN" sz="3400" b="1" dirty="0">
                <a:solidFill>
                  <a:schemeClr val="accent6">
                    <a:lumMod val="75000"/>
                  </a:schemeClr>
                </a:solidFill>
                <a:latin typeface="Times New Roman (Headings)"/>
              </a:rPr>
              <a:t>Tác dụng với kim loại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980015-EACE-4D26-BC98-6E21FCFA1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887" y="2935754"/>
            <a:ext cx="3838113" cy="3855247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893395F4-782D-41CD-BF3A-1D845DABA6F4}"/>
              </a:ext>
            </a:extLst>
          </p:cNvPr>
          <p:cNvSpPr/>
          <p:nvPr/>
        </p:nvSpPr>
        <p:spPr>
          <a:xfrm>
            <a:off x="2017080" y="2199127"/>
            <a:ext cx="5157928" cy="3018408"/>
          </a:xfrm>
          <a:prstGeom prst="cloudCallout">
            <a:avLst>
              <a:gd name="adj1" fmla="val 78994"/>
              <a:gd name="adj2" fmla="val -1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Khả năng phản ứng của nước với kim loại như thế nào?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304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C7E49D0-3E63-4300-A79C-0159B45829C9}"/>
              </a:ext>
            </a:extLst>
          </p:cNvPr>
          <p:cNvSpPr/>
          <p:nvPr/>
        </p:nvSpPr>
        <p:spPr>
          <a:xfrm>
            <a:off x="1253221" y="415548"/>
            <a:ext cx="45656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Cách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hành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2AC8AA-938E-4C1D-8FBB-1EAA1F11DD47}"/>
              </a:ext>
            </a:extLst>
          </p:cNvPr>
          <p:cNvSpPr txBox="1"/>
          <p:nvPr/>
        </p:nvSpPr>
        <p:spPr>
          <a:xfrm>
            <a:off x="1667434" y="1226836"/>
            <a:ext cx="835553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 (Headings)"/>
              </a:rPr>
              <a:t>Bước</a:t>
            </a:r>
            <a:r>
              <a:rPr lang="en-US" sz="3600" dirty="0">
                <a:latin typeface="Times New Roman (Headings)"/>
              </a:rPr>
              <a:t> 1: </a:t>
            </a:r>
            <a:r>
              <a:rPr lang="en-US" sz="3600" dirty="0" err="1">
                <a:latin typeface="Times New Roman (Headings)"/>
              </a:rPr>
              <a:t>Cắt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một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mẩu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natri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bằng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hạt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đỗ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xanh</a:t>
            </a:r>
            <a:endParaRPr lang="en-US" sz="3600" dirty="0">
              <a:latin typeface="Times New Roman (Headings)"/>
            </a:endParaRPr>
          </a:p>
          <a:p>
            <a:r>
              <a:rPr lang="en-US" sz="3600" dirty="0" err="1">
                <a:latin typeface="Times New Roman (Headings)"/>
              </a:rPr>
              <a:t>Bước</a:t>
            </a:r>
            <a:r>
              <a:rPr lang="en-US" sz="3600" dirty="0">
                <a:latin typeface="Times New Roman (Headings)"/>
              </a:rPr>
              <a:t> 2: </a:t>
            </a:r>
            <a:r>
              <a:rPr lang="en-US" sz="3600" dirty="0" err="1">
                <a:latin typeface="Times New Roman (Headings)"/>
              </a:rPr>
              <a:t>Dùng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kẹp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gắp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mẩu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natri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thả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vào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cốc</a:t>
            </a:r>
            <a:r>
              <a:rPr lang="en-US" sz="3600" dirty="0">
                <a:latin typeface="Times New Roman (Headings)"/>
              </a:rPr>
              <a:t> n</a:t>
            </a:r>
            <a:r>
              <a:rPr lang="vi-VN" sz="3600" dirty="0">
                <a:latin typeface="Times New Roman (Headings)"/>
              </a:rPr>
              <a:t>ư</a:t>
            </a:r>
            <a:r>
              <a:rPr lang="en-US" sz="3600" dirty="0" err="1">
                <a:latin typeface="Times New Roman (Headings)"/>
              </a:rPr>
              <a:t>ớc</a:t>
            </a:r>
            <a:endParaRPr lang="en-US" sz="3600" dirty="0">
              <a:latin typeface="Times New Roman (Headings)"/>
            </a:endParaRPr>
          </a:p>
          <a:p>
            <a:r>
              <a:rPr lang="en-US" sz="3600" dirty="0" err="1">
                <a:latin typeface="Times New Roman (Headings)"/>
              </a:rPr>
              <a:t>Bước</a:t>
            </a:r>
            <a:r>
              <a:rPr lang="en-US" sz="3600" dirty="0">
                <a:latin typeface="Times New Roman (Headings)"/>
              </a:rPr>
              <a:t> 3: Quan </a:t>
            </a:r>
            <a:r>
              <a:rPr lang="en-US" sz="3600" dirty="0" err="1">
                <a:latin typeface="Times New Roman (Headings)"/>
              </a:rPr>
              <a:t>sát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sự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thay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đổi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hình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dạng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mẩu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Natri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và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hiện</a:t>
            </a:r>
            <a:r>
              <a:rPr lang="en-US" sz="3600" dirty="0">
                <a:latin typeface="Times New Roman (Headings)"/>
              </a:rPr>
              <a:t> t</a:t>
            </a:r>
            <a:r>
              <a:rPr lang="vi-VN" sz="3600" dirty="0">
                <a:latin typeface="Times New Roman (Headings)"/>
              </a:rPr>
              <a:t>ư</a:t>
            </a:r>
            <a:r>
              <a:rPr lang="en-US" sz="3600" dirty="0" err="1">
                <a:latin typeface="Times New Roman (Headings)"/>
              </a:rPr>
              <a:t>ợng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thí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nghiệm</a:t>
            </a:r>
            <a:endParaRPr lang="en-US" sz="3600" dirty="0">
              <a:latin typeface="Times New Roman (Headings)"/>
            </a:endParaRPr>
          </a:p>
          <a:p>
            <a:r>
              <a:rPr lang="en-US" sz="3600" dirty="0" err="1">
                <a:latin typeface="Times New Roman (Headings)"/>
              </a:rPr>
              <a:t>Bước</a:t>
            </a:r>
            <a:r>
              <a:rPr lang="en-US" sz="3600" dirty="0">
                <a:latin typeface="Times New Roman (Headings)"/>
              </a:rPr>
              <a:t> 4: </a:t>
            </a:r>
            <a:r>
              <a:rPr lang="en-US" sz="3600" dirty="0" err="1">
                <a:latin typeface="Times New Roman (Headings)"/>
              </a:rPr>
              <a:t>Nhỏ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quỳ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tím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vào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cốc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phản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ứng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và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nhận</a:t>
            </a:r>
            <a:r>
              <a:rPr lang="en-US" sz="3600" dirty="0">
                <a:latin typeface="Times New Roman (Headings)"/>
              </a:rPr>
              <a:t> </a:t>
            </a:r>
            <a:r>
              <a:rPr lang="en-US" sz="3600" dirty="0" err="1">
                <a:latin typeface="Times New Roman (Headings)"/>
              </a:rPr>
              <a:t>xét</a:t>
            </a:r>
            <a:r>
              <a:rPr lang="en-US" sz="3600">
                <a:latin typeface="Times New Roman (Headings)"/>
              </a:rPr>
              <a:t>.</a:t>
            </a:r>
            <a:endParaRPr lang="en-US" sz="3600" dirty="0">
              <a:latin typeface="Times New Roman (Headings)"/>
            </a:endParaRPr>
          </a:p>
        </p:txBody>
      </p:sp>
      <p:pic>
        <p:nvPicPr>
          <p:cNvPr id="2" name="Natri tác dụng với nướ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5756" y="270262"/>
            <a:ext cx="8395288" cy="629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7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5.5|1.9|13.4|3.2|1|8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3|1.1|1.6|1.9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9|56.7|1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8.1|7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9|31.5|4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0.8|3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.4|13.1|6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.6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765</Words>
  <Application>Microsoft Office PowerPoint</Application>
  <PresentationFormat>Custom</PresentationFormat>
  <Paragraphs>96</Paragraphs>
  <Slides>24</Slides>
  <Notes>2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Theo dõi video dưới đây sau đó hoàn thành câu hỏi : </vt:lpstr>
      <vt:lpstr>I. Thành phần hóa học của nước</vt:lpstr>
      <vt:lpstr>II. Tính chất  của nước</vt:lpstr>
      <vt:lpstr>2. Tính chất hóa học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Vai trò của nước trong đời sống và sản xuất. Chống ô nhiễm nguồn nước.</vt:lpstr>
      <vt:lpstr>PowerPoint Presentation</vt:lpstr>
      <vt:lpstr>Vai trò của nước đối với sản xuất.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minhp</dc:creator>
  <cp:lastModifiedBy>Windows User</cp:lastModifiedBy>
  <cp:revision>39</cp:revision>
  <dcterms:created xsi:type="dcterms:W3CDTF">2019-03-06T13:33:42Z</dcterms:created>
  <dcterms:modified xsi:type="dcterms:W3CDTF">2022-03-25T00:47:53Z</dcterms:modified>
</cp:coreProperties>
</file>