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7" r:id="rId7"/>
    <p:sldId id="261" r:id="rId8"/>
    <p:sldId id="262" r:id="rId9"/>
    <p:sldId id="278" r:id="rId10"/>
    <p:sldId id="263" r:id="rId11"/>
    <p:sldId id="264" r:id="rId12"/>
    <p:sldId id="265" r:id="rId13"/>
    <p:sldId id="266" r:id="rId14"/>
    <p:sldId id="267" r:id="rId15"/>
    <p:sldId id="279" r:id="rId16"/>
    <p:sldId id="280" r:id="rId17"/>
    <p:sldId id="281" r:id="rId18"/>
    <p:sldId id="268" r:id="rId19"/>
    <p:sldId id="269" r:id="rId20"/>
    <p:sldId id="275" r:id="rId21"/>
    <p:sldId id="270" r:id="rId22"/>
    <p:sldId id="271" r:id="rId23"/>
    <p:sldId id="272" r:id="rId24"/>
    <p:sldId id="273" r:id="rId25"/>
    <p:sldId id="274" r:id="rId26"/>
    <p:sldId id="284" r:id="rId27"/>
    <p:sldId id="283" r:id="rId28"/>
    <p:sldId id="285" r:id="rId29"/>
  </p:sldIdLst>
  <p:sldSz cx="18288000" cy="10287000"/>
  <p:notesSz cx="6858000" cy="9144000"/>
  <p:embeddedFontLst>
    <p:embeddedFont>
      <p:font typeface="DejaVu Serif Bold Italics" charset="0"/>
      <p:regular r:id="rId30"/>
    </p:embeddedFont>
    <p:embeddedFont>
      <p:font typeface="DejaVu Serif Bold" charset="0"/>
      <p:regular r:id="rId31"/>
    </p:embeddedFont>
    <p:embeddedFont>
      <p:font typeface="Noto Sans Bold" charset="0"/>
      <p:regular r:id="rId32"/>
    </p:embeddedFont>
    <p:embeddedFont>
      <p:font typeface="Muli Regular Bold Italics" charset="0"/>
      <p:regular r:id="rId33"/>
    </p:embeddedFont>
    <p:embeddedFont>
      <p:font typeface="DejaVu Serif" charset="0"/>
      <p:regular r:id="rId34"/>
    </p:embeddedFont>
    <p:embeddedFont>
      <p:font typeface="Sansita Regular" charset="0"/>
      <p:regular r:id="rId35"/>
    </p:embeddedFont>
    <p:embeddedFont>
      <p:font typeface="Muli Regular" charset="0"/>
      <p:regular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Amatic SC Bold" charset="-79"/>
      <p:regular r:id="rId41"/>
    </p:embeddedFont>
    <p:embeddedFont>
      <p:font typeface="Faustina SemiBold Bold Italics" charset="0"/>
      <p:regular r:id="rId42"/>
    </p:embeddedFont>
    <p:embeddedFont>
      <p:font typeface="Bungee" charset="0"/>
      <p:regular r:id="rId43"/>
    </p:embeddedFont>
    <p:embeddedFont>
      <p:font typeface="Muli Bold" charset="0"/>
      <p:regular r:id="rId44"/>
    </p:embeddedFont>
    <p:embeddedFont>
      <p:font typeface="Muli Regular Bold" charset="0"/>
      <p:regular r:id="rId45"/>
    </p:embeddedFont>
    <p:embeddedFont>
      <p:font typeface="Noto Sans Bold Italics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38" autoAdjust="0"/>
    <p:restoredTop sz="94622" autoAdjust="0"/>
  </p:normalViewPr>
  <p:slideViewPr>
    <p:cSldViewPr>
      <p:cViewPr varScale="1">
        <p:scale>
          <a:sx n="46" d="100"/>
          <a:sy n="46" d="100"/>
        </p:scale>
        <p:origin x="-49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11.png"/><Relationship Id="rId26" Type="http://schemas.openxmlformats.org/officeDocument/2006/relationships/image" Target="../media/image14.svg"/><Relationship Id="rId3" Type="http://schemas.openxmlformats.org/officeDocument/2006/relationships/image" Target="../media/image2.svg"/><Relationship Id="rId21" Type="http://schemas.openxmlformats.org/officeDocument/2006/relationships/image" Target="../media/image14.pn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0.png"/><Relationship Id="rId25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7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23" Type="http://schemas.openxmlformats.org/officeDocument/2006/relationships/image" Target="../media/image16.png"/><Relationship Id="rId28" Type="http://schemas.openxmlformats.org/officeDocument/2006/relationships/image" Target="../media/image20.png"/><Relationship Id="rId10" Type="http://schemas.openxmlformats.org/officeDocument/2006/relationships/image" Target="../media/image5.png"/><Relationship Id="rId19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5.png"/><Relationship Id="rId27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2.svg"/><Relationship Id="rId18" Type="http://schemas.openxmlformats.org/officeDocument/2006/relationships/image" Target="../media/image45.png"/><Relationship Id="rId26" Type="http://schemas.openxmlformats.org/officeDocument/2006/relationships/image" Target="../media/image50.svg"/><Relationship Id="rId3" Type="http://schemas.openxmlformats.org/officeDocument/2006/relationships/image" Target="../media/image38.svg"/><Relationship Id="rId21" Type="http://schemas.openxmlformats.org/officeDocument/2006/relationships/image" Target="../media/image48.svg"/><Relationship Id="rId7" Type="http://schemas.openxmlformats.org/officeDocument/2006/relationships/image" Target="../media/image22.svg"/><Relationship Id="rId12" Type="http://schemas.openxmlformats.org/officeDocument/2006/relationships/image" Target="../media/image41.png"/><Relationship Id="rId17" Type="http://schemas.openxmlformats.org/officeDocument/2006/relationships/image" Target="../media/image44.svg"/><Relationship Id="rId25" Type="http://schemas.openxmlformats.org/officeDocument/2006/relationships/image" Target="../media/image35.png"/><Relationship Id="rId2" Type="http://schemas.openxmlformats.org/officeDocument/2006/relationships/image" Target="../media/image39.png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0.svg"/><Relationship Id="rId24" Type="http://schemas.openxmlformats.org/officeDocument/2006/relationships/image" Target="../media/image49.png"/><Relationship Id="rId5" Type="http://schemas.openxmlformats.org/officeDocument/2006/relationships/image" Target="../media/image2.svg"/><Relationship Id="rId15" Type="http://schemas.openxmlformats.org/officeDocument/2006/relationships/image" Target="../media/image43.png"/><Relationship Id="rId23" Type="http://schemas.openxmlformats.org/officeDocument/2006/relationships/image" Target="../media/image48.png"/><Relationship Id="rId10" Type="http://schemas.openxmlformats.org/officeDocument/2006/relationships/image" Target="../media/image40.png"/><Relationship Id="rId19" Type="http://schemas.openxmlformats.org/officeDocument/2006/relationships/image" Target="../media/image46.svg"/><Relationship Id="rId4" Type="http://schemas.openxmlformats.org/officeDocument/2006/relationships/image" Target="../media/image1.png"/><Relationship Id="rId9" Type="http://schemas.openxmlformats.org/officeDocument/2006/relationships/image" Target="../media/image24.svg"/><Relationship Id="rId14" Type="http://schemas.openxmlformats.org/officeDocument/2006/relationships/image" Target="../media/image42.png"/><Relationship Id="rId22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9.svg"/><Relationship Id="rId7" Type="http://schemas.openxmlformats.org/officeDocument/2006/relationships/image" Target="../media/image6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59.png"/><Relationship Id="rId10" Type="http://schemas.openxmlformats.org/officeDocument/2006/relationships/image" Target="../media/image63.jpeg"/><Relationship Id="rId4" Type="http://schemas.openxmlformats.org/officeDocument/2006/relationships/image" Target="../media/image58.png"/><Relationship Id="rId9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47.png"/><Relationship Id="rId18" Type="http://schemas.openxmlformats.org/officeDocument/2006/relationships/image" Target="../media/image44.png"/><Relationship Id="rId3" Type="http://schemas.openxmlformats.org/officeDocument/2006/relationships/image" Target="../media/image4.svg"/><Relationship Id="rId21" Type="http://schemas.openxmlformats.org/officeDocument/2006/relationships/image" Target="../media/image48.png"/><Relationship Id="rId7" Type="http://schemas.openxmlformats.org/officeDocument/2006/relationships/image" Target="../media/image42.svg"/><Relationship Id="rId12" Type="http://schemas.openxmlformats.org/officeDocument/2006/relationships/image" Target="../media/image41.png"/><Relationship Id="rId17" Type="http://schemas.openxmlformats.org/officeDocument/2006/relationships/image" Target="../media/image75.png"/><Relationship Id="rId2" Type="http://schemas.openxmlformats.org/officeDocument/2006/relationships/image" Target="../media/image2.png"/><Relationship Id="rId16" Type="http://schemas.openxmlformats.org/officeDocument/2006/relationships/image" Target="../media/image74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44.svg"/><Relationship Id="rId24" Type="http://schemas.openxmlformats.org/officeDocument/2006/relationships/image" Target="../media/image49.png"/><Relationship Id="rId5" Type="http://schemas.openxmlformats.org/officeDocument/2006/relationships/image" Target="../media/image40.svg"/><Relationship Id="rId15" Type="http://schemas.openxmlformats.org/officeDocument/2006/relationships/image" Target="../media/image43.png"/><Relationship Id="rId23" Type="http://schemas.openxmlformats.org/officeDocument/2006/relationships/image" Target="../media/image48.svg"/><Relationship Id="rId10" Type="http://schemas.openxmlformats.org/officeDocument/2006/relationships/image" Target="../media/image73.png"/><Relationship Id="rId19" Type="http://schemas.openxmlformats.org/officeDocument/2006/relationships/image" Target="../media/image76.png"/><Relationship Id="rId4" Type="http://schemas.openxmlformats.org/officeDocument/2006/relationships/image" Target="../media/image40.png"/><Relationship Id="rId9" Type="http://schemas.openxmlformats.org/officeDocument/2006/relationships/image" Target="../media/image46.svg"/><Relationship Id="rId14" Type="http://schemas.openxmlformats.org/officeDocument/2006/relationships/image" Target="../media/image42.png"/><Relationship Id="rId2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.png"/><Relationship Id="rId18" Type="http://schemas.openxmlformats.org/officeDocument/2006/relationships/image" Target="../media/image7.png"/><Relationship Id="rId26" Type="http://schemas.openxmlformats.org/officeDocument/2006/relationships/image" Target="../media/image16.png"/><Relationship Id="rId3" Type="http://schemas.openxmlformats.org/officeDocument/2006/relationships/image" Target="../media/image16.svg"/><Relationship Id="rId21" Type="http://schemas.openxmlformats.org/officeDocument/2006/relationships/image" Target="../media/image11.png"/><Relationship Id="rId7" Type="http://schemas.openxmlformats.org/officeDocument/2006/relationships/image" Target="../media/image18.svg"/><Relationship Id="rId12" Type="http://schemas.openxmlformats.org/officeDocument/2006/relationships/image" Target="../media/image12.png"/><Relationship Id="rId17" Type="http://schemas.openxmlformats.org/officeDocument/2006/relationships/image" Target="../media/image12.svg"/><Relationship Id="rId25" Type="http://schemas.openxmlformats.org/officeDocument/2006/relationships/image" Target="../media/image15.png"/><Relationship Id="rId2" Type="http://schemas.openxmlformats.org/officeDocument/2006/relationships/image" Target="../media/image21.png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6.svg"/><Relationship Id="rId24" Type="http://schemas.openxmlformats.org/officeDocument/2006/relationships/image" Target="../media/image14.png"/><Relationship Id="rId5" Type="http://schemas.openxmlformats.org/officeDocument/2006/relationships/image" Target="../media/image2.svg"/><Relationship Id="rId15" Type="http://schemas.openxmlformats.org/officeDocument/2006/relationships/image" Target="../media/image8.svg"/><Relationship Id="rId23" Type="http://schemas.openxmlformats.org/officeDocument/2006/relationships/image" Target="../media/image10.svg"/><Relationship Id="rId28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20.svg"/><Relationship Id="rId14" Type="http://schemas.openxmlformats.org/officeDocument/2006/relationships/image" Target="../media/image4.png"/><Relationship Id="rId22" Type="http://schemas.openxmlformats.org/officeDocument/2006/relationships/image" Target="../media/image13.png"/><Relationship Id="rId27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48.svg"/><Relationship Id="rId3" Type="http://schemas.openxmlformats.org/officeDocument/2006/relationships/image" Target="../media/image42.svg"/><Relationship Id="rId7" Type="http://schemas.openxmlformats.org/officeDocument/2006/relationships/image" Target="../media/image1.png"/><Relationship Id="rId12" Type="http://schemas.openxmlformats.org/officeDocument/2006/relationships/image" Target="../media/image46.png"/><Relationship Id="rId2" Type="http://schemas.openxmlformats.org/officeDocument/2006/relationships/image" Target="../media/image71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11" Type="http://schemas.openxmlformats.org/officeDocument/2006/relationships/image" Target="../media/image47.png"/><Relationship Id="rId5" Type="http://schemas.openxmlformats.org/officeDocument/2006/relationships/image" Target="../media/image82.png"/><Relationship Id="rId15" Type="http://schemas.openxmlformats.org/officeDocument/2006/relationships/image" Target="../media/image74.png"/><Relationship Id="rId10" Type="http://schemas.openxmlformats.org/officeDocument/2006/relationships/image" Target="../media/image40.svg"/><Relationship Id="rId4" Type="http://schemas.openxmlformats.org/officeDocument/2006/relationships/image" Target="../media/image41.png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5.sv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12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0" Type="http://schemas.openxmlformats.org/officeDocument/2006/relationships/image" Target="../media/image87.png"/><Relationship Id="rId4" Type="http://schemas.openxmlformats.org/officeDocument/2006/relationships/image" Target="../media/image84.png"/><Relationship Id="rId9" Type="http://schemas.openxmlformats.org/officeDocument/2006/relationships/image" Target="../media/image8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sv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svg"/><Relationship Id="rId7" Type="http://schemas.openxmlformats.org/officeDocument/2006/relationships/image" Target="../media/image95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Relationship Id="rId9" Type="http://schemas.openxmlformats.org/officeDocument/2006/relationships/image" Target="../media/image9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svg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0" Type="http://schemas.openxmlformats.org/officeDocument/2006/relationships/image" Target="../media/image101.png"/><Relationship Id="rId4" Type="http://schemas.openxmlformats.org/officeDocument/2006/relationships/image" Target="../media/image98.png"/><Relationship Id="rId9" Type="http://schemas.openxmlformats.org/officeDocument/2006/relationships/image" Target="../media/image10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2.png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04.png"/><Relationship Id="rId5" Type="http://schemas.openxmlformats.org/officeDocument/2006/relationships/image" Target="../media/image15.svg"/><Relationship Id="rId10" Type="http://schemas.openxmlformats.org/officeDocument/2006/relationships/image" Target="../media/image106.jpeg"/><Relationship Id="rId4" Type="http://schemas.openxmlformats.org/officeDocument/2006/relationships/image" Target="../media/image103.png"/><Relationship Id="rId9" Type="http://schemas.openxmlformats.org/officeDocument/2006/relationships/image" Target="../media/image1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47.png"/><Relationship Id="rId18" Type="http://schemas.openxmlformats.org/officeDocument/2006/relationships/image" Target="../media/image49.png"/><Relationship Id="rId3" Type="http://schemas.openxmlformats.org/officeDocument/2006/relationships/image" Target="../media/image42.svg"/><Relationship Id="rId7" Type="http://schemas.openxmlformats.org/officeDocument/2006/relationships/image" Target="../media/image1.png"/><Relationship Id="rId12" Type="http://schemas.openxmlformats.org/officeDocument/2006/relationships/image" Target="../media/image46.svg"/><Relationship Id="rId17" Type="http://schemas.openxmlformats.org/officeDocument/2006/relationships/image" Target="../media/image74.png"/><Relationship Id="rId2" Type="http://schemas.openxmlformats.org/officeDocument/2006/relationships/image" Target="../media/image7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11" Type="http://schemas.openxmlformats.org/officeDocument/2006/relationships/image" Target="../media/image107.png"/><Relationship Id="rId5" Type="http://schemas.openxmlformats.org/officeDocument/2006/relationships/image" Target="../media/image82.png"/><Relationship Id="rId15" Type="http://schemas.openxmlformats.org/officeDocument/2006/relationships/image" Target="../media/image48.svg"/><Relationship Id="rId10" Type="http://schemas.openxmlformats.org/officeDocument/2006/relationships/image" Target="../media/image40.svg"/><Relationship Id="rId4" Type="http://schemas.openxmlformats.org/officeDocument/2006/relationships/image" Target="../media/image41.png"/><Relationship Id="rId9" Type="http://schemas.openxmlformats.org/officeDocument/2006/relationships/image" Target="../media/image40.png"/><Relationship Id="rId1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48.svg"/><Relationship Id="rId3" Type="http://schemas.openxmlformats.org/officeDocument/2006/relationships/image" Target="../media/image42.svg"/><Relationship Id="rId7" Type="http://schemas.openxmlformats.org/officeDocument/2006/relationships/image" Target="../media/image1.png"/><Relationship Id="rId12" Type="http://schemas.openxmlformats.org/officeDocument/2006/relationships/image" Target="../media/image46.png"/><Relationship Id="rId2" Type="http://schemas.openxmlformats.org/officeDocument/2006/relationships/image" Target="../media/image71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11" Type="http://schemas.openxmlformats.org/officeDocument/2006/relationships/image" Target="../media/image47.png"/><Relationship Id="rId5" Type="http://schemas.openxmlformats.org/officeDocument/2006/relationships/image" Target="../media/image82.png"/><Relationship Id="rId15" Type="http://schemas.openxmlformats.org/officeDocument/2006/relationships/image" Target="../media/image74.png"/><Relationship Id="rId10" Type="http://schemas.openxmlformats.org/officeDocument/2006/relationships/image" Target="../media/image40.svg"/><Relationship Id="rId4" Type="http://schemas.openxmlformats.org/officeDocument/2006/relationships/image" Target="../media/image41.png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8.svg"/><Relationship Id="rId3" Type="http://schemas.openxmlformats.org/officeDocument/2006/relationships/image" Target="../media/image22.svg"/><Relationship Id="rId7" Type="http://schemas.openxmlformats.org/officeDocument/2006/relationships/image" Target="../media/image6.svg"/><Relationship Id="rId12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6.svg"/><Relationship Id="rId5" Type="http://schemas.openxmlformats.org/officeDocument/2006/relationships/image" Target="../media/image24.svg"/><Relationship Id="rId15" Type="http://schemas.openxmlformats.org/officeDocument/2006/relationships/image" Target="../media/image30.sv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0.sv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3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26.svg"/><Relationship Id="rId5" Type="http://schemas.openxmlformats.org/officeDocument/2006/relationships/image" Target="../media/image32.svg"/><Relationship Id="rId10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6.svg"/><Relationship Id="rId21" Type="http://schemas.openxmlformats.org/officeDocument/2006/relationships/image" Target="../media/image50.svg"/><Relationship Id="rId7" Type="http://schemas.openxmlformats.org/officeDocument/2006/relationships/image" Target="../media/image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4.sv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3738">
            <a:off x="5988350" y="6781076"/>
            <a:ext cx="6770728" cy="10219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7725">
            <a:off x="4019514" y="3326278"/>
            <a:ext cx="10254876" cy="32442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216929" y="3489183"/>
            <a:ext cx="10178554" cy="2590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dirty="0">
                <a:solidFill>
                  <a:srgbClr val="000000"/>
                </a:solidFill>
                <a:latin typeface="Amatic SC Bold"/>
              </a:rPr>
              <a:t>CHEMISTRY </a:t>
            </a:r>
            <a:r>
              <a:rPr lang="en-US" sz="14400" dirty="0" smtClean="0">
                <a:solidFill>
                  <a:srgbClr val="000000"/>
                </a:solidFill>
                <a:latin typeface="Amatic SC Bold"/>
              </a:rPr>
              <a:t>LESSON 1</a:t>
            </a:r>
            <a:endParaRPr lang="en-US" sz="14400" dirty="0">
              <a:solidFill>
                <a:srgbClr val="000000"/>
              </a:solidFill>
              <a:latin typeface="Amatic SC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84657">
            <a:off x="3627756" y="1869066"/>
            <a:ext cx="541332" cy="5196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60983">
            <a:off x="691221" y="6297296"/>
            <a:ext cx="1748898" cy="21998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59206">
            <a:off x="2754259" y="4340976"/>
            <a:ext cx="662036" cy="11220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86684" y="8801590"/>
            <a:ext cx="758759" cy="8379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810274">
            <a:off x="15575808" y="739774"/>
            <a:ext cx="1675438" cy="21074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483644">
            <a:off x="2484938" y="8905629"/>
            <a:ext cx="509049" cy="4886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22455">
            <a:off x="887331" y="3945578"/>
            <a:ext cx="509049" cy="4886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43703">
            <a:off x="7393027" y="2454017"/>
            <a:ext cx="437368" cy="4198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51397">
            <a:off x="13767914" y="371075"/>
            <a:ext cx="319992" cy="3071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019461">
            <a:off x="13448296" y="1924520"/>
            <a:ext cx="516571" cy="49590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83107">
            <a:off x="16927791" y="5017806"/>
            <a:ext cx="513645" cy="4931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756806">
            <a:off x="15020060" y="9178423"/>
            <a:ext cx="424393" cy="4074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5872">
            <a:off x="14407882" y="6383025"/>
            <a:ext cx="424393" cy="4074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756806">
            <a:off x="4802333" y="6847344"/>
            <a:ext cx="424393" cy="4074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45741">
            <a:off x="12100836" y="8176526"/>
            <a:ext cx="511678" cy="86725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00043">
            <a:off x="13934001" y="7706623"/>
            <a:ext cx="567418" cy="62666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154087">
            <a:off x="15305381" y="3449328"/>
            <a:ext cx="489149" cy="82906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669974">
            <a:off x="3507408" y="338756"/>
            <a:ext cx="530353" cy="89890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839255">
            <a:off x="8938249" y="9486280"/>
            <a:ext cx="554415" cy="53223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693431">
            <a:off x="1252195" y="916550"/>
            <a:ext cx="826577" cy="118513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-2011406">
            <a:off x="10044564" y="1829281"/>
            <a:ext cx="716911" cy="10279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-2419102">
            <a:off x="16011837" y="6705132"/>
            <a:ext cx="927423" cy="1329729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6632536" y="6965545"/>
            <a:ext cx="5070396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-71" dirty="0" smtClean="0">
                <a:solidFill>
                  <a:srgbClr val="000000"/>
                </a:solidFill>
                <a:latin typeface="Muli Bold"/>
              </a:rPr>
              <a:t>Teacher: </a:t>
            </a:r>
            <a:r>
              <a:rPr lang="en-US" sz="3599" spc="-71" dirty="0" err="1" smtClean="0">
                <a:solidFill>
                  <a:srgbClr val="000000"/>
                </a:solidFill>
                <a:latin typeface="Muli Bold"/>
              </a:rPr>
              <a:t>Nguyễn</a:t>
            </a:r>
            <a:r>
              <a:rPr lang="en-US" sz="3599" spc="-71" dirty="0" smtClean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3599" spc="-71" dirty="0" err="1" smtClean="0">
                <a:solidFill>
                  <a:srgbClr val="000000"/>
                </a:solidFill>
                <a:latin typeface="Muli Bold"/>
              </a:rPr>
              <a:t>Hà</a:t>
            </a:r>
            <a:r>
              <a:rPr lang="en-US" sz="3599" spc="-71" dirty="0" smtClean="0">
                <a:solidFill>
                  <a:srgbClr val="000000"/>
                </a:solidFill>
                <a:latin typeface="Muli Bold"/>
              </a:rPr>
              <a:t> My</a:t>
            </a:r>
            <a:endParaRPr lang="en-US" sz="3599" spc="-71" dirty="0">
              <a:solidFill>
                <a:srgbClr val="000000"/>
              </a:solidFill>
              <a:latin typeface="Muli Bold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435781" y="-360921"/>
            <a:ext cx="9866804" cy="22982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8800" dirty="0" err="1" smtClean="0">
                <a:solidFill>
                  <a:srgbClr val="000000"/>
                </a:solidFill>
                <a:latin typeface="Amatic SC Bold"/>
              </a:rPr>
              <a:t>Trường</a:t>
            </a:r>
            <a:r>
              <a:rPr lang="en-US" sz="8800" dirty="0" smtClean="0">
                <a:solidFill>
                  <a:srgbClr val="000000"/>
                </a:solidFill>
                <a:latin typeface="Amatic SC Bold"/>
              </a:rPr>
              <a:t> THCS </a:t>
            </a:r>
            <a:r>
              <a:rPr lang="en-US" sz="8800" dirty="0" err="1" smtClean="0">
                <a:solidFill>
                  <a:srgbClr val="000000"/>
                </a:solidFill>
                <a:latin typeface="Amatic SC Bold"/>
              </a:rPr>
              <a:t>Đô</a:t>
            </a:r>
            <a:r>
              <a:rPr lang="en-US" sz="8800" dirty="0" smtClean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8800" dirty="0" err="1" smtClean="0">
                <a:solidFill>
                  <a:srgbClr val="000000"/>
                </a:solidFill>
                <a:latin typeface="Amatic SC Bold"/>
              </a:rPr>
              <a:t>Thị</a:t>
            </a:r>
            <a:r>
              <a:rPr lang="en-US" sz="8800" dirty="0" smtClean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8800" dirty="0" err="1" smtClean="0">
                <a:solidFill>
                  <a:srgbClr val="000000"/>
                </a:solidFill>
                <a:latin typeface="Amatic SC Bold"/>
              </a:rPr>
              <a:t>việt</a:t>
            </a:r>
            <a:r>
              <a:rPr lang="en-US" sz="8800" dirty="0" smtClean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8800" dirty="0" err="1" smtClean="0">
                <a:solidFill>
                  <a:srgbClr val="000000"/>
                </a:solidFill>
                <a:latin typeface="Amatic SC Bold"/>
              </a:rPr>
              <a:t>hưng</a:t>
            </a:r>
            <a:endParaRPr lang="en-US" sz="8800" dirty="0">
              <a:solidFill>
                <a:srgbClr val="000000"/>
              </a:solidFill>
              <a:latin typeface="Amatic SC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6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4234307" y="601474"/>
            <a:ext cx="4279619" cy="103236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3821" flipH="1">
            <a:off x="1390887" y="2569689"/>
            <a:ext cx="9585460" cy="19170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0590564" y="2811244"/>
            <a:ext cx="7704150" cy="46645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110382" y="1619319"/>
            <a:ext cx="4844147" cy="704836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50261" y="4405437"/>
            <a:ext cx="9259759" cy="2781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9"/>
              </a:lnSpc>
              <a:spcBef>
                <a:spcPct val="0"/>
              </a:spcBef>
            </a:pPr>
            <a:r>
              <a:rPr lang="en-US" sz="5307" dirty="0" err="1">
                <a:solidFill>
                  <a:srgbClr val="000000"/>
                </a:solidFill>
                <a:latin typeface="Faustina SemiBold Bold Italics"/>
              </a:rPr>
              <a:t>Hóa</a:t>
            </a:r>
            <a:r>
              <a:rPr lang="en-US" sz="5307" dirty="0">
                <a:solidFill>
                  <a:srgbClr val="000000"/>
                </a:solidFill>
                <a:latin typeface="Faustina SemiBold Bold Italics"/>
              </a:rPr>
              <a:t> </a:t>
            </a:r>
            <a:r>
              <a:rPr lang="en-US" sz="5307" dirty="0" err="1">
                <a:solidFill>
                  <a:srgbClr val="000000"/>
                </a:solidFill>
                <a:latin typeface="Faustina SemiBold Bold Italics"/>
              </a:rPr>
              <a:t>học</a:t>
            </a:r>
            <a:r>
              <a:rPr lang="en-US" sz="5307" dirty="0">
                <a:solidFill>
                  <a:srgbClr val="000000"/>
                </a:solidFill>
                <a:latin typeface="Faustina SemiBold Bold Italics"/>
              </a:rPr>
              <a:t> </a:t>
            </a:r>
            <a:r>
              <a:rPr lang="en-US" sz="5307" dirty="0" err="1">
                <a:solidFill>
                  <a:srgbClr val="000000"/>
                </a:solidFill>
                <a:latin typeface="Faustina SemiBold Bold Italics"/>
              </a:rPr>
              <a:t>là</a:t>
            </a:r>
            <a:r>
              <a:rPr lang="en-US" sz="5307" dirty="0">
                <a:solidFill>
                  <a:srgbClr val="000000"/>
                </a:solidFill>
                <a:latin typeface="Faustina SemiBold Bold Italics"/>
              </a:rPr>
              <a:t> </a:t>
            </a:r>
            <a:r>
              <a:rPr lang="en-US" sz="5307" dirty="0" err="1">
                <a:solidFill>
                  <a:srgbClr val="000000"/>
                </a:solidFill>
                <a:latin typeface="Faustina SemiBold Bold Italics"/>
              </a:rPr>
              <a:t>khoa</a:t>
            </a:r>
            <a:r>
              <a:rPr lang="en-US" sz="5307" dirty="0">
                <a:solidFill>
                  <a:srgbClr val="000000"/>
                </a:solidFill>
                <a:latin typeface="Faustina SemiBold Bold Italics"/>
              </a:rPr>
              <a:t> </a:t>
            </a:r>
            <a:r>
              <a:rPr lang="en-US" sz="5307" dirty="0" err="1">
                <a:solidFill>
                  <a:srgbClr val="000000"/>
                </a:solidFill>
                <a:latin typeface="Faustina SemiBold Bold Italics"/>
              </a:rPr>
              <a:t>học</a:t>
            </a:r>
            <a:r>
              <a:rPr lang="en-US" sz="5307" dirty="0">
                <a:solidFill>
                  <a:srgbClr val="000000"/>
                </a:solidFill>
                <a:latin typeface="Faustina SemiBold Bold Italics"/>
              </a:rPr>
              <a:t> </a:t>
            </a:r>
            <a:r>
              <a:rPr lang="en-US" sz="5307" dirty="0" err="1">
                <a:solidFill>
                  <a:srgbClr val="000000"/>
                </a:solidFill>
                <a:latin typeface="Faustina SemiBold Bold Italics"/>
              </a:rPr>
              <a:t>nghiên</a:t>
            </a:r>
            <a:r>
              <a:rPr lang="en-US" sz="5307" dirty="0">
                <a:solidFill>
                  <a:srgbClr val="000000"/>
                </a:solidFill>
                <a:latin typeface="Faustina SemiBold Bold Italics"/>
              </a:rPr>
              <a:t> </a:t>
            </a:r>
            <a:r>
              <a:rPr lang="en-US" sz="5307" dirty="0" err="1">
                <a:solidFill>
                  <a:srgbClr val="000000"/>
                </a:solidFill>
                <a:latin typeface="Faustina SemiBold Bold Italics"/>
              </a:rPr>
              <a:t>cứu</a:t>
            </a:r>
            <a:r>
              <a:rPr lang="en-US" sz="5307" dirty="0">
                <a:solidFill>
                  <a:srgbClr val="000000"/>
                </a:solidFill>
                <a:latin typeface="Faustina SemiBold Bold Italics"/>
              </a:rPr>
              <a:t> </a:t>
            </a:r>
            <a:r>
              <a:rPr lang="en-US" sz="5307" dirty="0" err="1">
                <a:solidFill>
                  <a:srgbClr val="000000"/>
                </a:solidFill>
                <a:latin typeface="Faustina SemiBold Bold Italics"/>
              </a:rPr>
              <a:t>các</a:t>
            </a:r>
            <a:r>
              <a:rPr lang="en-US" sz="5307" dirty="0">
                <a:solidFill>
                  <a:srgbClr val="000000"/>
                </a:solidFill>
                <a:latin typeface="Faustina SemiBold Bold Italics"/>
              </a:rPr>
              <a:t> </a:t>
            </a:r>
            <a:r>
              <a:rPr lang="en-US" sz="5307" dirty="0" err="1">
                <a:solidFill>
                  <a:srgbClr val="000000"/>
                </a:solidFill>
                <a:latin typeface="Faustina SemiBold Bold Italics"/>
              </a:rPr>
              <a:t>chất</a:t>
            </a:r>
            <a:r>
              <a:rPr lang="en-US" sz="5307" dirty="0">
                <a:solidFill>
                  <a:srgbClr val="000000"/>
                </a:solidFill>
                <a:latin typeface="Faustina SemiBold Bold Italics"/>
              </a:rPr>
              <a:t> , </a:t>
            </a:r>
            <a:r>
              <a:rPr lang="en-US" sz="5307" dirty="0" err="1">
                <a:solidFill>
                  <a:srgbClr val="000000"/>
                </a:solidFill>
                <a:latin typeface="Faustina SemiBold Bold Italics"/>
              </a:rPr>
              <a:t>sự</a:t>
            </a:r>
            <a:r>
              <a:rPr lang="en-US" sz="5307" dirty="0">
                <a:solidFill>
                  <a:srgbClr val="000000"/>
                </a:solidFill>
                <a:latin typeface="Faustina SemiBold Bold Italics"/>
              </a:rPr>
              <a:t> </a:t>
            </a:r>
            <a:r>
              <a:rPr lang="en-US" sz="5307" dirty="0" err="1">
                <a:solidFill>
                  <a:srgbClr val="000000"/>
                </a:solidFill>
                <a:latin typeface="Faustina SemiBold Bold Italics"/>
              </a:rPr>
              <a:t>biến</a:t>
            </a:r>
            <a:r>
              <a:rPr lang="en-US" sz="5307" dirty="0">
                <a:solidFill>
                  <a:srgbClr val="000000"/>
                </a:solidFill>
                <a:latin typeface="Faustina SemiBold Bold Italics"/>
              </a:rPr>
              <a:t> </a:t>
            </a:r>
            <a:r>
              <a:rPr lang="en-US" sz="5307" dirty="0" err="1">
                <a:solidFill>
                  <a:srgbClr val="000000"/>
                </a:solidFill>
                <a:latin typeface="Faustina SemiBold Bold Italics"/>
              </a:rPr>
              <a:t>đổi</a:t>
            </a:r>
            <a:r>
              <a:rPr lang="en-US" sz="5307" dirty="0">
                <a:solidFill>
                  <a:srgbClr val="000000"/>
                </a:solidFill>
                <a:latin typeface="Faustina SemiBold Bold Italics"/>
              </a:rPr>
              <a:t> </a:t>
            </a:r>
            <a:r>
              <a:rPr lang="en-US" sz="5307" dirty="0" err="1">
                <a:solidFill>
                  <a:srgbClr val="000000"/>
                </a:solidFill>
                <a:latin typeface="Faustina SemiBold Bold Italics"/>
              </a:rPr>
              <a:t>và</a:t>
            </a:r>
            <a:r>
              <a:rPr lang="en-US" sz="5307" dirty="0">
                <a:solidFill>
                  <a:srgbClr val="000000"/>
                </a:solidFill>
                <a:latin typeface="Faustina SemiBold Bold Italics"/>
              </a:rPr>
              <a:t> </a:t>
            </a:r>
            <a:r>
              <a:rPr lang="en-US" sz="5307" dirty="0" err="1">
                <a:solidFill>
                  <a:srgbClr val="000000"/>
                </a:solidFill>
                <a:latin typeface="Faustina SemiBold Bold Italics"/>
              </a:rPr>
              <a:t>ứng</a:t>
            </a:r>
            <a:r>
              <a:rPr lang="en-US" sz="5307" dirty="0">
                <a:solidFill>
                  <a:srgbClr val="000000"/>
                </a:solidFill>
                <a:latin typeface="Faustina SemiBold Bold Italics"/>
              </a:rPr>
              <a:t> </a:t>
            </a:r>
            <a:r>
              <a:rPr lang="en-US" sz="5307" dirty="0" err="1">
                <a:solidFill>
                  <a:srgbClr val="000000"/>
                </a:solidFill>
                <a:latin typeface="Faustina SemiBold Bold Italics"/>
              </a:rPr>
              <a:t>dụng</a:t>
            </a:r>
            <a:r>
              <a:rPr lang="en-US" sz="5307" dirty="0">
                <a:solidFill>
                  <a:srgbClr val="000000"/>
                </a:solidFill>
                <a:latin typeface="Faustina SemiBold Bold Italics"/>
              </a:rPr>
              <a:t> </a:t>
            </a:r>
            <a:r>
              <a:rPr lang="en-US" sz="5307" dirty="0" err="1">
                <a:solidFill>
                  <a:srgbClr val="000000"/>
                </a:solidFill>
                <a:latin typeface="Faustina SemiBold Bold Italics"/>
              </a:rPr>
              <a:t>của</a:t>
            </a:r>
            <a:r>
              <a:rPr lang="en-US" sz="5307" dirty="0">
                <a:solidFill>
                  <a:srgbClr val="000000"/>
                </a:solidFill>
                <a:latin typeface="Faustina SemiBold Bold Italics"/>
              </a:rPr>
              <a:t> </a:t>
            </a:r>
            <a:r>
              <a:rPr lang="en-US" sz="5307" dirty="0" err="1">
                <a:solidFill>
                  <a:srgbClr val="000000"/>
                </a:solidFill>
                <a:latin typeface="Faustina SemiBold Bold Italics"/>
              </a:rPr>
              <a:t>chúng</a:t>
            </a:r>
            <a:endParaRPr lang="en-US" sz="5307" dirty="0">
              <a:solidFill>
                <a:srgbClr val="000000"/>
              </a:solidFill>
              <a:latin typeface="Faustina SemiBold Bold Italics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084657">
            <a:off x="3468471" y="1680602"/>
            <a:ext cx="541332" cy="5196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810274">
            <a:off x="1020104" y="8204565"/>
            <a:ext cx="1675438" cy="21074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851397">
            <a:off x="10850024" y="2008572"/>
            <a:ext cx="319992" cy="3071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019461">
            <a:off x="17308486" y="743740"/>
            <a:ext cx="516571" cy="4959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800043">
            <a:off x="10907350" y="8454140"/>
            <a:ext cx="567418" cy="6266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669974">
            <a:off x="7286577" y="612038"/>
            <a:ext cx="530353" cy="8989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693431">
            <a:off x="920907" y="611011"/>
            <a:ext cx="826577" cy="118513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483644">
            <a:off x="4148934" y="8357039"/>
            <a:ext cx="509049" cy="4886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39255">
            <a:off x="7648699" y="8871622"/>
            <a:ext cx="554415" cy="53223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2419102">
            <a:off x="16795589" y="5492859"/>
            <a:ext cx="927423" cy="13297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2757821" y="3465053"/>
            <a:ext cx="3416525" cy="3499642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50261" y="2934193"/>
            <a:ext cx="8866712" cy="113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>
                <a:solidFill>
                  <a:srgbClr val="000000"/>
                </a:solidFill>
                <a:latin typeface="Amatic SC Bold"/>
              </a:rPr>
              <a:t>HÓA HỌC LÀ GÌ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0254" y="2285482"/>
            <a:ext cx="7801114" cy="36230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5909826"/>
            <a:ext cx="5313971" cy="35836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60892" y="1884680"/>
            <a:ext cx="7208338" cy="43880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30969" y="6272756"/>
            <a:ext cx="6738260" cy="330174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139238" y="4819015"/>
            <a:ext cx="9525" cy="58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9525" y="77470"/>
            <a:ext cx="18278475" cy="1723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DejaVu Serif Bold Italics"/>
              </a:rPr>
              <a:t>Hãy kể tên một số vật dụng, đồ dùng trong sinh hoạt hàng ngày làm từ nhôm, đồng, sắt và chất dẻo?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30790" b="9957"/>
          <a:stretch>
            <a:fillRect/>
          </a:stretch>
        </p:blipFill>
        <p:spPr>
          <a:xfrm>
            <a:off x="0" y="3090654"/>
            <a:ext cx="6276106" cy="54435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8806" r="2861"/>
          <a:stretch>
            <a:fillRect/>
          </a:stretch>
        </p:blipFill>
        <p:spPr>
          <a:xfrm>
            <a:off x="6276106" y="3090654"/>
            <a:ext cx="6436328" cy="544357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77470"/>
            <a:ext cx="18288000" cy="1779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>
                <a:solidFill>
                  <a:srgbClr val="000000"/>
                </a:solidFill>
                <a:latin typeface="Wellfleet Bold Italics"/>
              </a:rPr>
              <a:t>Hãy kể tên một số loại sản phẩm hóa học được dùng trong sản xuất nông nghiệp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4229" r="12005"/>
          <a:stretch>
            <a:fillRect/>
          </a:stretch>
        </p:blipFill>
        <p:spPr>
          <a:xfrm>
            <a:off x="12712434" y="3090654"/>
            <a:ext cx="5925435" cy="5443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45400" y="2521437"/>
            <a:ext cx="1166600" cy="22987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9190" y="3670797"/>
            <a:ext cx="1942973" cy="17644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9305" y="5672586"/>
            <a:ext cx="992695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r="3540"/>
          <a:stretch>
            <a:fillRect/>
          </a:stretch>
        </p:blipFill>
        <p:spPr>
          <a:xfrm>
            <a:off x="4968574" y="2086872"/>
            <a:ext cx="6375586" cy="35857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68574" y="5672586"/>
            <a:ext cx="6375586" cy="4250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b="12858"/>
          <a:stretch>
            <a:fillRect/>
          </a:stretch>
        </p:blipFill>
        <p:spPr>
          <a:xfrm>
            <a:off x="11344160" y="2086872"/>
            <a:ext cx="6170272" cy="35857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l="1549" r="1549"/>
          <a:stretch>
            <a:fillRect/>
          </a:stretch>
        </p:blipFill>
        <p:spPr>
          <a:xfrm>
            <a:off x="11344160" y="5672586"/>
            <a:ext cx="6170272" cy="425039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0" y="103505"/>
            <a:ext cx="18288000" cy="1745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Genty Bold Italics"/>
              </a:rPr>
              <a:t>Hãy kể tên những sản phẩm hóa học sử dụng trong ngành công nghiệp (xây dựng, y tế) mà em biết?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7138" y="2557078"/>
            <a:ext cx="9034421" cy="60229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16361"/>
          <a:stretch>
            <a:fillRect/>
          </a:stretch>
        </p:blipFill>
        <p:spPr>
          <a:xfrm>
            <a:off x="9331560" y="2557078"/>
            <a:ext cx="8741893" cy="602294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40882" y="525145"/>
            <a:ext cx="15606237" cy="90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DejaVu Serif Bold Italics"/>
              </a:rPr>
              <a:t>Hãy kể những sản phẩm dùng cho học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294" y="484094"/>
            <a:ext cx="12117062" cy="925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50" y="1055174"/>
            <a:ext cx="4693445" cy="469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1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2608" y="5773010"/>
            <a:ext cx="5198090" cy="2763672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 khoáng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có thể chứa một lượng lớn 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chất và các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muối,vi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2327" y="1382900"/>
            <a:ext cx="4685793" cy="3509822"/>
          </a:xfrm>
          <a:prstGeom prst="rect">
            <a:avLst/>
          </a:prstGeom>
        </p:spPr>
      </p:pic>
      <p:sp>
        <p:nvSpPr>
          <p:cNvPr id="6" name="AutoShape 4" descr="Nước biển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649" y="39230"/>
            <a:ext cx="6585899" cy="65858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12544" y="5813944"/>
            <a:ext cx="7840638" cy="34624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137160" tIns="68580" rIns="137160" bIns="68580" rtlCol="0">
            <a:spAutoFit/>
          </a:bodyPr>
          <a:lstStyle/>
          <a:p>
            <a:r>
              <a:rPr lang="vi-VN" sz="3600" b="1" dirty="0">
                <a:latin typeface="+mj-lt"/>
              </a:rPr>
              <a:t>nước biển</a:t>
            </a:r>
            <a:r>
              <a:rPr lang="vi-VN" sz="3600" dirty="0">
                <a:latin typeface="+mj-lt"/>
              </a:rPr>
              <a:t> của các đại dương trên thế giới có độ mặn khoảng 3,5%. Điều này có nghĩa là cứ mỗi lít (1.000 mL) </a:t>
            </a:r>
            <a:r>
              <a:rPr lang="vi-VN" sz="3600" b="1" dirty="0">
                <a:latin typeface="+mj-lt"/>
              </a:rPr>
              <a:t>nước biển</a:t>
            </a:r>
            <a:r>
              <a:rPr lang="vi-VN" sz="3600" dirty="0">
                <a:latin typeface="+mj-lt"/>
              </a:rPr>
              <a:t> chứa khoảng 35 gam muối, </a:t>
            </a:r>
            <a:r>
              <a:rPr lang="vi-VN" sz="3600" b="1" dirty="0">
                <a:latin typeface="+mj-lt"/>
              </a:rPr>
              <a:t>phần</a:t>
            </a:r>
            <a:r>
              <a:rPr lang="vi-VN" sz="3600" dirty="0">
                <a:latin typeface="+mj-lt"/>
              </a:rPr>
              <a:t> lớn (nhưng không phải toàn bộ) là chloride natri (NaCl) hòa tan 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217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51" y="307075"/>
            <a:ext cx="9668985" cy="66358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72355" y="7492622"/>
            <a:ext cx="7226487" cy="1246496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vi-VN" sz="3600" b="1" dirty="0">
                <a:latin typeface="+mj-lt"/>
              </a:rPr>
              <a:t>Thành phần</a:t>
            </a:r>
            <a:r>
              <a:rPr lang="vi-VN" sz="3600" dirty="0">
                <a:latin typeface="+mj-lt"/>
              </a:rPr>
              <a:t>: </a:t>
            </a:r>
            <a:r>
              <a:rPr lang="vi-VN" sz="3600" b="1" dirty="0">
                <a:solidFill>
                  <a:srgbClr val="00B050"/>
                </a:solidFill>
                <a:latin typeface="+mj-lt"/>
              </a:rPr>
              <a:t>Đường </a:t>
            </a:r>
            <a:r>
              <a:rPr lang="en-US" sz="3600" b="1" dirty="0">
                <a:solidFill>
                  <a:srgbClr val="00B050"/>
                </a:solidFill>
                <a:latin typeface="+mj-lt"/>
              </a:rPr>
              <a:t>,</a:t>
            </a:r>
            <a:r>
              <a:rPr lang="vi-VN" sz="3600" b="1" dirty="0">
                <a:solidFill>
                  <a:srgbClr val="00B050"/>
                </a:solidFill>
                <a:latin typeface="+mj-lt"/>
              </a:rPr>
              <a:t> sữa </a:t>
            </a:r>
            <a:r>
              <a:rPr lang="en-US" sz="3600" b="1" dirty="0">
                <a:solidFill>
                  <a:srgbClr val="00B050"/>
                </a:solidFill>
                <a:latin typeface="+mj-lt"/>
              </a:rPr>
              <a:t>,</a:t>
            </a:r>
            <a:r>
              <a:rPr lang="vi-VN" sz="3600" b="1" dirty="0">
                <a:solidFill>
                  <a:srgbClr val="00B050"/>
                </a:solidFill>
                <a:latin typeface="+mj-lt"/>
              </a:rPr>
              <a:t> dầu thực vật</a:t>
            </a:r>
            <a:r>
              <a:rPr lang="en-US" sz="3600" b="1" dirty="0">
                <a:solidFill>
                  <a:srgbClr val="00B050"/>
                </a:solidFill>
                <a:latin typeface="+mj-lt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+mj-lt"/>
              </a:rPr>
              <a:t>Hương</a:t>
            </a:r>
            <a:r>
              <a:rPr lang="en-US" sz="36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+mj-lt"/>
              </a:rPr>
              <a:t>liệu</a:t>
            </a:r>
            <a:r>
              <a:rPr lang="en-US" sz="3600" b="1" dirty="0">
                <a:solidFill>
                  <a:srgbClr val="00B050"/>
                </a:solidFill>
                <a:latin typeface="+mj-lt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+mj-lt"/>
              </a:rPr>
              <a:t>chất</a:t>
            </a:r>
            <a:r>
              <a:rPr lang="en-US" sz="36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+mj-lt"/>
              </a:rPr>
              <a:t>ổn</a:t>
            </a:r>
            <a:r>
              <a:rPr lang="en-US" sz="36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+mj-lt"/>
              </a:rPr>
              <a:t>định</a:t>
            </a:r>
            <a:endParaRPr lang="en-US" sz="36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599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6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30792" y="1418006"/>
            <a:ext cx="11561918" cy="6168518"/>
            <a:chOff x="0" y="429356"/>
            <a:chExt cx="15415892" cy="81783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62007">
              <a:off x="1909823" y="429356"/>
              <a:ext cx="11415576" cy="3611473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2409131" y="733953"/>
              <a:ext cx="10416959" cy="28879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9"/>
                </a:lnSpc>
                <a:spcBef>
                  <a:spcPct val="0"/>
                </a:spcBef>
              </a:pPr>
              <a:r>
                <a:rPr lang="en-US" sz="6299" dirty="0">
                  <a:solidFill>
                    <a:srgbClr val="000000"/>
                  </a:solidFill>
                  <a:latin typeface="Amatic SC Bold"/>
                </a:rPr>
                <a:t>HÓA HỌC CÓ VAI TRÒ NHƯ THẾ NÀO TRONG CUỘC SỐNG CỦA CHÚNG TA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90231" y="7786957"/>
              <a:ext cx="15225661" cy="820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5460"/>
                </a:lnSpc>
                <a:spcBef>
                  <a:spcPct val="0"/>
                </a:spcBef>
              </a:pPr>
              <a:endParaRPr lang="en-US" sz="3900" dirty="0">
                <a:solidFill>
                  <a:srgbClr val="F8F4E8"/>
                </a:solidFill>
                <a:latin typeface="Sansita Regula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494131"/>
              <a:ext cx="15235223" cy="1123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0"/>
                </a:lnSpc>
                <a:spcBef>
                  <a:spcPct val="0"/>
                </a:spcBef>
              </a:pPr>
              <a:endParaRPr lang="en-US" sz="4900" spc="147" dirty="0">
                <a:solidFill>
                  <a:srgbClr val="F8F4E8"/>
                </a:solidFill>
                <a:latin typeface="Hatter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15342">
            <a:off x="14569864" y="8736804"/>
            <a:ext cx="541332" cy="5196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339016">
            <a:off x="15534760" y="2137828"/>
            <a:ext cx="1748898" cy="21998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40793">
            <a:off x="14658911" y="5167994"/>
            <a:ext cx="542729" cy="9198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2058295" y="999013"/>
            <a:ext cx="758759" cy="8379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989725">
            <a:off x="947961" y="7781886"/>
            <a:ext cx="1675438" cy="21074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16355">
            <a:off x="15084002" y="1020946"/>
            <a:ext cx="509049" cy="4886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377544">
            <a:off x="17027424" y="6146079"/>
            <a:ext cx="509049" cy="4886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948602">
            <a:off x="8831852" y="8360614"/>
            <a:ext cx="319992" cy="3071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80538">
            <a:off x="4234126" y="8587666"/>
            <a:ext cx="516571" cy="49590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416892">
            <a:off x="982367" y="5827930"/>
            <a:ext cx="513645" cy="4931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043193">
            <a:off x="2979351" y="795305"/>
            <a:ext cx="424393" cy="4074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454258">
            <a:off x="5477447" y="1295983"/>
            <a:ext cx="511678" cy="867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999956">
            <a:off x="6587718" y="9163963"/>
            <a:ext cx="567418" cy="6266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45912">
            <a:off x="3171569" y="4498755"/>
            <a:ext cx="489149" cy="82906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130025">
            <a:off x="11728151" y="8659450"/>
            <a:ext cx="530353" cy="89890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960744">
            <a:off x="8867465" y="594786"/>
            <a:ext cx="554415" cy="53223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0106568">
            <a:off x="16676320" y="8584997"/>
            <a:ext cx="826577" cy="118513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8380897">
            <a:off x="775479" y="1871714"/>
            <a:ext cx="927423" cy="132972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829726" y="4654905"/>
            <a:ext cx="10628551" cy="1810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6860"/>
              </a:lnSpc>
              <a:spcBef>
                <a:spcPct val="0"/>
              </a:spcBef>
            </a:pPr>
            <a:r>
              <a:rPr lang="en-US" sz="4400" spc="147" dirty="0" err="1">
                <a:solidFill>
                  <a:srgbClr val="F8F4E8"/>
                </a:solidFill>
                <a:latin typeface="Hatter"/>
              </a:rPr>
              <a:t>Hóa</a:t>
            </a:r>
            <a:r>
              <a:rPr lang="en-US" sz="4400" spc="147" dirty="0">
                <a:solidFill>
                  <a:srgbClr val="F8F4E8"/>
                </a:solidFill>
                <a:latin typeface="Hatter"/>
              </a:rPr>
              <a:t> </a:t>
            </a:r>
            <a:r>
              <a:rPr lang="en-US" sz="4400" spc="147" dirty="0" err="1">
                <a:solidFill>
                  <a:srgbClr val="F8F4E8"/>
                </a:solidFill>
                <a:latin typeface="Hatter"/>
              </a:rPr>
              <a:t>học</a:t>
            </a:r>
            <a:r>
              <a:rPr lang="en-US" sz="4400" spc="147" dirty="0">
                <a:solidFill>
                  <a:srgbClr val="F8F4E8"/>
                </a:solidFill>
                <a:latin typeface="Hatter"/>
              </a:rPr>
              <a:t> </a:t>
            </a:r>
            <a:r>
              <a:rPr lang="en-US" sz="4400" spc="147" dirty="0" err="1">
                <a:solidFill>
                  <a:srgbClr val="F8F4E8"/>
                </a:solidFill>
                <a:latin typeface="Hatter"/>
              </a:rPr>
              <a:t>có</a:t>
            </a:r>
            <a:r>
              <a:rPr lang="en-US" sz="4400" spc="147" dirty="0">
                <a:solidFill>
                  <a:srgbClr val="F8F4E8"/>
                </a:solidFill>
                <a:latin typeface="Hatter"/>
              </a:rPr>
              <a:t> </a:t>
            </a:r>
            <a:r>
              <a:rPr lang="en-US" sz="4400" spc="147" dirty="0" err="1">
                <a:solidFill>
                  <a:srgbClr val="F8F4E8"/>
                </a:solidFill>
                <a:latin typeface="Hatter"/>
              </a:rPr>
              <a:t>vai</a:t>
            </a:r>
            <a:r>
              <a:rPr lang="en-US" sz="4400" spc="147" dirty="0">
                <a:solidFill>
                  <a:srgbClr val="F8F4E8"/>
                </a:solidFill>
                <a:latin typeface="Hatter"/>
              </a:rPr>
              <a:t> </a:t>
            </a:r>
            <a:r>
              <a:rPr lang="en-US" sz="4400" spc="147" dirty="0" err="1">
                <a:solidFill>
                  <a:srgbClr val="F8F4E8"/>
                </a:solidFill>
                <a:latin typeface="Hatter"/>
              </a:rPr>
              <a:t>trò</a:t>
            </a:r>
            <a:r>
              <a:rPr lang="en-US" sz="4400" spc="147" dirty="0">
                <a:solidFill>
                  <a:srgbClr val="F8F4E8"/>
                </a:solidFill>
                <a:latin typeface="Hatter"/>
              </a:rPr>
              <a:t> </a:t>
            </a:r>
            <a:r>
              <a:rPr lang="en-US" sz="4400" spc="147" dirty="0" err="1">
                <a:solidFill>
                  <a:srgbClr val="F8F4E8"/>
                </a:solidFill>
                <a:latin typeface="Hatter"/>
              </a:rPr>
              <a:t>vô</a:t>
            </a:r>
            <a:r>
              <a:rPr lang="en-US" sz="4400" spc="147" dirty="0">
                <a:solidFill>
                  <a:srgbClr val="F8F4E8"/>
                </a:solidFill>
                <a:latin typeface="Hatter"/>
              </a:rPr>
              <a:t> </a:t>
            </a:r>
            <a:r>
              <a:rPr lang="en-US" sz="4400" spc="147" dirty="0" err="1">
                <a:solidFill>
                  <a:srgbClr val="F8F4E8"/>
                </a:solidFill>
                <a:latin typeface="Hatter"/>
              </a:rPr>
              <a:t>cùng</a:t>
            </a:r>
            <a:r>
              <a:rPr lang="en-US" sz="4400" spc="147" dirty="0">
                <a:solidFill>
                  <a:srgbClr val="F8F4E8"/>
                </a:solidFill>
                <a:latin typeface="Hatter"/>
              </a:rPr>
              <a:t> </a:t>
            </a:r>
            <a:r>
              <a:rPr lang="en-US" sz="4400" spc="147" dirty="0" err="1">
                <a:solidFill>
                  <a:srgbClr val="F8F4E8"/>
                </a:solidFill>
                <a:latin typeface="Hatter"/>
              </a:rPr>
              <a:t>quan</a:t>
            </a:r>
            <a:r>
              <a:rPr lang="en-US" sz="4400" spc="147" dirty="0">
                <a:solidFill>
                  <a:srgbClr val="F8F4E8"/>
                </a:solidFill>
                <a:latin typeface="Hatter"/>
              </a:rPr>
              <a:t> </a:t>
            </a:r>
            <a:r>
              <a:rPr lang="en-US" sz="4400" spc="147" dirty="0" err="1">
                <a:solidFill>
                  <a:srgbClr val="F8F4E8"/>
                </a:solidFill>
                <a:latin typeface="Hatter"/>
              </a:rPr>
              <a:t>trọng</a:t>
            </a:r>
            <a:r>
              <a:rPr lang="en-US" sz="4400" spc="147" dirty="0">
                <a:solidFill>
                  <a:srgbClr val="F8F4E8"/>
                </a:solidFill>
                <a:latin typeface="Hatter"/>
              </a:rPr>
              <a:t> </a:t>
            </a:r>
            <a:r>
              <a:rPr lang="en-US" sz="4400" spc="147" dirty="0" err="1" smtClean="0">
                <a:solidFill>
                  <a:srgbClr val="F8F4E8"/>
                </a:solidFill>
                <a:latin typeface="Hatter"/>
              </a:rPr>
              <a:t>trong</a:t>
            </a:r>
            <a:endParaRPr lang="en-US" sz="4400" spc="147" dirty="0" smtClean="0">
              <a:solidFill>
                <a:srgbClr val="F8F4E8"/>
              </a:solidFill>
              <a:latin typeface="Hatter"/>
            </a:endParaRPr>
          </a:p>
          <a:p>
            <a:pPr lvl="0" algn="ctr">
              <a:lnSpc>
                <a:spcPts val="6860"/>
              </a:lnSpc>
              <a:spcBef>
                <a:spcPct val="0"/>
              </a:spcBef>
            </a:pPr>
            <a:r>
              <a:rPr lang="en-US" sz="4400" spc="147" dirty="0" smtClean="0">
                <a:solidFill>
                  <a:srgbClr val="F8F4E8"/>
                </a:solidFill>
                <a:latin typeface="Hatter"/>
              </a:rPr>
              <a:t> </a:t>
            </a:r>
            <a:r>
              <a:rPr lang="en-US" sz="4400" spc="147" dirty="0" err="1">
                <a:solidFill>
                  <a:srgbClr val="F8F4E8"/>
                </a:solidFill>
                <a:latin typeface="Hatter"/>
              </a:rPr>
              <a:t>cuộc</a:t>
            </a:r>
            <a:r>
              <a:rPr lang="en-US" sz="4400" spc="147" dirty="0">
                <a:solidFill>
                  <a:srgbClr val="F8F4E8"/>
                </a:solidFill>
                <a:latin typeface="Hatter"/>
              </a:rPr>
              <a:t> </a:t>
            </a:r>
            <a:r>
              <a:rPr lang="en-US" sz="4400" spc="147" dirty="0" err="1">
                <a:solidFill>
                  <a:srgbClr val="F8F4E8"/>
                </a:solidFill>
                <a:latin typeface="Hatter"/>
              </a:rPr>
              <a:t>sống</a:t>
            </a:r>
            <a:r>
              <a:rPr lang="en-US" sz="4400" spc="147" dirty="0">
                <a:solidFill>
                  <a:srgbClr val="F8F4E8"/>
                </a:solidFill>
                <a:latin typeface="Hatter"/>
              </a:rPr>
              <a:t> </a:t>
            </a:r>
            <a:r>
              <a:rPr lang="en-US" sz="4400" spc="147" dirty="0" err="1">
                <a:solidFill>
                  <a:srgbClr val="F8F4E8"/>
                </a:solidFill>
                <a:latin typeface="Hatter"/>
              </a:rPr>
              <a:t>của</a:t>
            </a:r>
            <a:r>
              <a:rPr lang="en-US" sz="4400" spc="147" dirty="0">
                <a:solidFill>
                  <a:srgbClr val="F8F4E8"/>
                </a:solidFill>
                <a:latin typeface="Hatter"/>
              </a:rPr>
              <a:t> </a:t>
            </a:r>
            <a:r>
              <a:rPr lang="en-US" sz="4400" spc="147" dirty="0" err="1">
                <a:solidFill>
                  <a:srgbClr val="F8F4E8"/>
                </a:solidFill>
                <a:latin typeface="Hatter"/>
              </a:rPr>
              <a:t>chúng</a:t>
            </a:r>
            <a:r>
              <a:rPr lang="en-US" sz="4400" spc="147" dirty="0">
                <a:solidFill>
                  <a:srgbClr val="F8F4E8"/>
                </a:solidFill>
                <a:latin typeface="Hatter"/>
              </a:rPr>
              <a:t> ta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034175" y="6793945"/>
            <a:ext cx="10515557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5460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Tuy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 </a:t>
            </a: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nhiên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 </a:t>
            </a: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việc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 </a:t>
            </a: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sử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 </a:t>
            </a: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dụng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 </a:t>
            </a: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hóa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 </a:t>
            </a: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chất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 </a:t>
            </a: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vào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 </a:t>
            </a: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sản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 </a:t>
            </a: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xuất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 </a:t>
            </a: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sinh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 </a:t>
            </a: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hoạt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 </a:t>
            </a: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khong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 </a:t>
            </a: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đảm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 </a:t>
            </a: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bào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 </a:t>
            </a: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đúng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 </a:t>
            </a: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quy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 </a:t>
            </a: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trình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 </a:t>
            </a: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có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 </a:t>
            </a: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thể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 </a:t>
            </a: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gây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 ô </a:t>
            </a: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nhiễm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 </a:t>
            </a: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môi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 </a:t>
            </a:r>
            <a:r>
              <a:rPr lang="en-US" sz="4800" dirty="0" err="1">
                <a:solidFill>
                  <a:srgbClr val="F8F4E8"/>
                </a:solidFill>
                <a:latin typeface="Sansita Regular"/>
              </a:rPr>
              <a:t>trường</a:t>
            </a:r>
            <a:r>
              <a:rPr lang="en-US" sz="4800" dirty="0">
                <a:solidFill>
                  <a:srgbClr val="F8F4E8"/>
                </a:solidFill>
                <a:latin typeface="Sansita Regular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5949" y="0"/>
            <a:ext cx="8278051" cy="55204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660" r="660"/>
          <a:stretch>
            <a:fillRect/>
          </a:stretch>
        </p:blipFill>
        <p:spPr>
          <a:xfrm>
            <a:off x="9197167" y="0"/>
            <a:ext cx="8062133" cy="54484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5027" r="2232" b="10778"/>
          <a:stretch>
            <a:fillRect/>
          </a:stretch>
        </p:blipFill>
        <p:spPr>
          <a:xfrm>
            <a:off x="865949" y="5520425"/>
            <a:ext cx="8331218" cy="47665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7580" r="21852"/>
          <a:stretch>
            <a:fillRect/>
          </a:stretch>
        </p:blipFill>
        <p:spPr>
          <a:xfrm>
            <a:off x="9197167" y="5448430"/>
            <a:ext cx="5120014" cy="48385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18618" r="42059"/>
          <a:stretch>
            <a:fillRect/>
          </a:stretch>
        </p:blipFill>
        <p:spPr>
          <a:xfrm>
            <a:off x="14405357" y="5448430"/>
            <a:ext cx="2853943" cy="4838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01474" y="2133653"/>
            <a:ext cx="2770185" cy="24780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1237">
            <a:off x="2518566" y="5294768"/>
            <a:ext cx="13219977" cy="264399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357995" y="5094830"/>
            <a:ext cx="11572009" cy="2461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>
                <a:solidFill>
                  <a:srgbClr val="000000"/>
                </a:solidFill>
                <a:latin typeface="Amatic SC Bold"/>
              </a:rPr>
              <a:t>MỞ ĐẦU MÔN HÓA HỌC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37957">
            <a:off x="6796137" y="2973399"/>
            <a:ext cx="1321100" cy="11361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359667" flipV="1">
            <a:off x="10277409" y="3289062"/>
            <a:ext cx="1321100" cy="11361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24681" t="19957" r="25654" b="19187"/>
          <a:stretch>
            <a:fillRect/>
          </a:stretch>
        </p:blipFill>
        <p:spPr>
          <a:xfrm rot="489684">
            <a:off x="8390699" y="2589278"/>
            <a:ext cx="1419676" cy="17396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43703">
            <a:off x="2127626" y="4963251"/>
            <a:ext cx="437368" cy="4198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915872">
            <a:off x="15994003" y="7629196"/>
            <a:ext cx="424393" cy="4074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084657">
            <a:off x="1076541" y="943740"/>
            <a:ext cx="541332" cy="5196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460983">
            <a:off x="269025" y="6717696"/>
            <a:ext cx="1748898" cy="21998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486684" y="8801590"/>
            <a:ext cx="758759" cy="83798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4810274">
            <a:off x="14961304" y="438282"/>
            <a:ext cx="1675438" cy="21074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483644">
            <a:off x="2484938" y="8905629"/>
            <a:ext cx="509049" cy="4886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851397">
            <a:off x="17320633" y="9450263"/>
            <a:ext cx="319992" cy="30719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019461">
            <a:off x="13132166" y="2805840"/>
            <a:ext cx="516571" cy="4959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383107">
            <a:off x="17413207" y="5341816"/>
            <a:ext cx="513645" cy="493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345741">
            <a:off x="12100836" y="8176526"/>
            <a:ext cx="511678" cy="867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800043">
            <a:off x="11268667" y="998301"/>
            <a:ext cx="567418" cy="6266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0154087">
            <a:off x="15992066" y="3895523"/>
            <a:ext cx="489149" cy="82906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669974">
            <a:off x="5912815" y="754128"/>
            <a:ext cx="530353" cy="89890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39255">
            <a:off x="8938249" y="9486280"/>
            <a:ext cx="554415" cy="53223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693431">
            <a:off x="3048616" y="2204439"/>
            <a:ext cx="826577" cy="1185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6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60983">
            <a:off x="1235743" y="6151559"/>
            <a:ext cx="1748898" cy="21998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810274">
            <a:off x="15425225" y="324206"/>
            <a:ext cx="1675438" cy="21074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53196" y="1020363"/>
            <a:ext cx="14181609" cy="85863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4838">
            <a:off x="2295137" y="3475432"/>
            <a:ext cx="14006133" cy="280122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24819" y="4511615"/>
            <a:ext cx="14397427" cy="113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III. CÁC </a:t>
            </a:r>
            <a:r>
              <a:rPr lang="en-US" sz="8000" dirty="0">
                <a:solidFill>
                  <a:srgbClr val="000000"/>
                </a:solidFill>
                <a:latin typeface="Amatic SC Bold"/>
              </a:rPr>
              <a:t>EM CẦN LÀM GÌ ĐỂ HỌC TỐT MÔN HÓA HỌC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084657">
            <a:off x="3221913" y="633590"/>
            <a:ext cx="541332" cy="5196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483644">
            <a:off x="541517" y="9362339"/>
            <a:ext cx="509049" cy="4886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22455">
            <a:off x="887331" y="3746380"/>
            <a:ext cx="509049" cy="4886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93431">
            <a:off x="920907" y="611011"/>
            <a:ext cx="826577" cy="11851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383107">
            <a:off x="17308741" y="4581008"/>
            <a:ext cx="513645" cy="493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590816">
            <a:off x="17447185" y="9542024"/>
            <a:ext cx="424393" cy="40741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419102">
            <a:off x="16411918" y="7142291"/>
            <a:ext cx="927423" cy="1329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35191" y="4142355"/>
            <a:ext cx="1658089" cy="24980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0318" y="1491319"/>
            <a:ext cx="3404220" cy="26510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182477" y="1257798"/>
            <a:ext cx="2624568" cy="26781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510780" y="6268047"/>
            <a:ext cx="1959574" cy="25518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6062247"/>
            <a:ext cx="3645838" cy="27617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455197" y="7352704"/>
            <a:ext cx="3377607" cy="293429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77112" y="4432772"/>
            <a:ext cx="2190631" cy="58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Học nhóm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58326" y="8933815"/>
            <a:ext cx="1828205" cy="58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Giao lưu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91442" y="9191625"/>
            <a:ext cx="2308027" cy="58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Thực hành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56662" y="3219123"/>
            <a:ext cx="2498050" cy="58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Nghe giảng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17957" y="4203703"/>
            <a:ext cx="3153608" cy="58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Mạng Internet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17957" y="9191625"/>
            <a:ext cx="3976581" cy="58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Sách giáo khoa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461907" y="-123825"/>
            <a:ext cx="10355818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4"/>
              </a:lnSpc>
            </a:pPr>
            <a:r>
              <a:rPr lang="en-US" sz="6767">
                <a:solidFill>
                  <a:srgbClr val="44BFB1"/>
                </a:solidFill>
                <a:latin typeface="Noto Sans Bold Italics"/>
              </a:rPr>
              <a:t>Thu thập tìm kiến thức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98648" y="4089292"/>
            <a:ext cx="4120681" cy="21084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377926" y="2491605"/>
            <a:ext cx="3230118" cy="4114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385361" y="7102049"/>
            <a:ext cx="4331772" cy="777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3"/>
              </a:lnSpc>
            </a:pPr>
            <a:r>
              <a:rPr lang="en-US" sz="4559">
                <a:solidFill>
                  <a:srgbClr val="000000"/>
                </a:solidFill>
                <a:latin typeface="Noto Sans Bold"/>
              </a:rPr>
              <a:t>Rút ra kết luận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57995" y="7101629"/>
            <a:ext cx="3599000" cy="777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4"/>
              </a:lnSpc>
            </a:pPr>
            <a:r>
              <a:rPr lang="en-US" sz="4560">
                <a:solidFill>
                  <a:srgbClr val="000000"/>
                </a:solidFill>
                <a:latin typeface="Noto Sans Bold"/>
              </a:rPr>
              <a:t>Nhận xét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168908" y="7101629"/>
            <a:ext cx="4090392" cy="777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4"/>
              </a:lnSpc>
            </a:pPr>
            <a:r>
              <a:rPr lang="en-US" sz="4560">
                <a:solidFill>
                  <a:srgbClr val="000000"/>
                </a:solidFill>
                <a:latin typeface="Noto Sans Bold"/>
              </a:rPr>
              <a:t>Trả lời câu hỏi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19413" y="-96520"/>
            <a:ext cx="12849174" cy="186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19"/>
              </a:lnSpc>
            </a:pPr>
            <a:r>
              <a:rPr lang="en-US" sz="9799">
                <a:solidFill>
                  <a:srgbClr val="C90000"/>
                </a:solidFill>
                <a:latin typeface="Bungee"/>
              </a:rPr>
              <a:t>Xử lý thông 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5056" y="4321609"/>
            <a:ext cx="3642462" cy="29412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1299" y="3086100"/>
            <a:ext cx="3322701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93010" y="3148097"/>
            <a:ext cx="3163252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732338" y="3086100"/>
            <a:ext cx="4114800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03700" y="552450"/>
            <a:ext cx="11278552" cy="1734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7"/>
              </a:lnSpc>
            </a:pPr>
            <a:r>
              <a:rPr lang="en-US" sz="15009">
                <a:solidFill>
                  <a:srgbClr val="FF9F10"/>
                </a:solidFill>
                <a:latin typeface="Jeepers Bold"/>
              </a:rPr>
              <a:t>VẬN DỤNG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39238" y="4819015"/>
            <a:ext cx="9525" cy="58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764466" y="7922940"/>
            <a:ext cx="2439233" cy="90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DejaVu Serif Bold"/>
              </a:rPr>
              <a:t>Trả lời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99756" y="7922940"/>
            <a:ext cx="4385786" cy="90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DejaVu Serif Bold"/>
              </a:rPr>
              <a:t>Làm bài tập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93010" y="7922940"/>
            <a:ext cx="3539728" cy="90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DejaVu Serif Bold"/>
              </a:rPr>
              <a:t>Thực tiễn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923314" y="7392080"/>
            <a:ext cx="3923824" cy="2761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>
                <a:solidFill>
                  <a:srgbClr val="000000"/>
                </a:solidFill>
                <a:latin typeface="DejaVu Serif Bold"/>
              </a:rPr>
              <a:t>Rèn luyện </a:t>
            </a:r>
          </a:p>
          <a:p>
            <a:pPr algn="ctr">
              <a:lnSpc>
                <a:spcPts val="7279"/>
              </a:lnSpc>
            </a:pPr>
            <a:r>
              <a:rPr lang="en-US" sz="5200">
                <a:solidFill>
                  <a:srgbClr val="000000"/>
                </a:solidFill>
                <a:latin typeface="DejaVu Serif Bold"/>
              </a:rPr>
              <a:t>kĩ năng </a:t>
            </a:r>
          </a:p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DejaVu Serif Bold"/>
              </a:rPr>
              <a:t>tự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2510" y="2292551"/>
            <a:ext cx="4744879" cy="6172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17389" y="2292551"/>
            <a:ext cx="5108990" cy="601057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307781" y="4056184"/>
            <a:ext cx="6509965" cy="176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74"/>
              </a:lnSpc>
            </a:pPr>
            <a:r>
              <a:rPr lang="en-US" sz="15343">
                <a:solidFill>
                  <a:srgbClr val="F77B55"/>
                </a:solidFill>
                <a:latin typeface="Bangers Bold"/>
              </a:rPr>
              <a:t>Ghi nhỚ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99111" y="4487260"/>
            <a:ext cx="1044889" cy="262865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76330" y="209550"/>
            <a:ext cx="17946811" cy="1497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7"/>
              </a:lnSpc>
            </a:pPr>
            <a:r>
              <a:rPr lang="en-US" sz="11246" spc="843">
                <a:solidFill>
                  <a:srgbClr val="FEBF10"/>
                </a:solidFill>
                <a:latin typeface="Bungee Bold Italics"/>
              </a:rPr>
              <a:t>PHƯƠNG PHÁP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38418" y="1702745"/>
            <a:ext cx="2604899" cy="24154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17473" y="4118197"/>
            <a:ext cx="2716305" cy="30520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23448" y="4388797"/>
            <a:ext cx="2046324" cy="25108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901365" y="7464637"/>
            <a:ext cx="1991420" cy="256957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759098" y="8632825"/>
            <a:ext cx="4433054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Nhớ một cách 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chọn lọc thông minh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4051522"/>
            <a:ext cx="3933699" cy="299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Đọc thêm sách, 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rèn luyện  lòng ham thích 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đọc sách và cách đọc sách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55367" y="7103549"/>
            <a:ext cx="6791444" cy="238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Có hứng thú say mê, chủ động, 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chú ý rèn luyện 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phương pháp tư duy, 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óc suy luận sáng tạo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67473" y="1683016"/>
            <a:ext cx="5323999" cy="238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Biết làm các thí nghiệm, 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quan sát hiện tượng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 trong thí nghiệm,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 thiên nhiên, cuộc sống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urved Right Arrow 67"/>
          <p:cNvSpPr/>
          <p:nvPr/>
        </p:nvSpPr>
        <p:spPr>
          <a:xfrm rot="14793311" flipH="1">
            <a:off x="2628159" y="4092135"/>
            <a:ext cx="613874" cy="3439816"/>
          </a:xfrm>
          <a:prstGeom prst="curvedRightArrow">
            <a:avLst>
              <a:gd name="adj1" fmla="val 25000"/>
              <a:gd name="adj2" fmla="val 50000"/>
              <a:gd name="adj3" fmla="val 3637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AD79692-AB88-45D5-86B4-8A488A46EFBF}"/>
              </a:ext>
            </a:extLst>
          </p:cNvPr>
          <p:cNvGrpSpPr/>
          <p:nvPr/>
        </p:nvGrpSpPr>
        <p:grpSpPr>
          <a:xfrm>
            <a:off x="609600" y="6533258"/>
            <a:ext cx="3889280" cy="2702502"/>
            <a:chOff x="-93554" y="4274003"/>
            <a:chExt cx="2696853" cy="2043855"/>
          </a:xfrm>
        </p:grpSpPr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B67FF218-CBF8-47A5-AA26-149ED3E7EF5C}"/>
                </a:ext>
              </a:extLst>
            </p:cNvPr>
            <p:cNvSpPr/>
            <p:nvPr/>
          </p:nvSpPr>
          <p:spPr>
            <a:xfrm>
              <a:off x="-79700" y="6204518"/>
              <a:ext cx="2682999" cy="11334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52400" dist="38100" sx="102000" sy="102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313E93D2-8421-4093-81DE-7E3E2FB0D035}"/>
                </a:ext>
              </a:extLst>
            </p:cNvPr>
            <p:cNvGrpSpPr/>
            <p:nvPr/>
          </p:nvGrpSpPr>
          <p:grpSpPr>
            <a:xfrm>
              <a:off x="-93554" y="4274003"/>
              <a:ext cx="2662544" cy="1922889"/>
              <a:chOff x="32492" y="4204545"/>
              <a:chExt cx="2662544" cy="1922889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32492" y="4204545"/>
                <a:ext cx="2662544" cy="1922889"/>
                <a:chOff x="32492" y="2743200"/>
                <a:chExt cx="2662544" cy="1922889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="" xmlns:a16="http://schemas.microsoft.com/office/drawing/2014/main" id="{0DB8930B-4F3A-49D0-87E7-911E18A16FED}"/>
                    </a:ext>
                  </a:extLst>
                </p:cNvPr>
                <p:cNvSpPr/>
                <p:nvPr/>
              </p:nvSpPr>
              <p:spPr>
                <a:xfrm>
                  <a:off x="32492" y="2743200"/>
                  <a:ext cx="2662544" cy="192288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>
                  <a:outerShdw blurRad="152400" dist="38100" sx="102000" sy="1020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2400"/>
                </a:p>
              </p:txBody>
            </p:sp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88245" y="2943003"/>
                  <a:ext cx="954755" cy="1240485"/>
                </a:xfrm>
                <a:prstGeom prst="rect">
                  <a:avLst/>
                </a:prstGeom>
              </p:spPr>
            </p:pic>
          </p:grpSp>
          <p:pic>
            <p:nvPicPr>
              <p:cNvPr id="36" name="Picture 4">
                <a:extLst>
                  <a:ext uri="{FF2B5EF4-FFF2-40B4-BE49-F238E27FC236}">
                    <a16:creationId xmlns="" xmlns:a16="http://schemas.microsoft.com/office/drawing/2014/main" id="{05D63FDA-2650-4BD1-87DA-EC2803EAC7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01668" y="4360462"/>
                <a:ext cx="1252436" cy="1277996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D3B59C5-3001-4E7E-9EB9-75C8EE972983}"/>
              </a:ext>
            </a:extLst>
          </p:cNvPr>
          <p:cNvGrpSpPr/>
          <p:nvPr/>
        </p:nvGrpSpPr>
        <p:grpSpPr>
          <a:xfrm>
            <a:off x="4623138" y="5006660"/>
            <a:ext cx="3819252" cy="2714196"/>
            <a:chOff x="3246747" y="3486345"/>
            <a:chExt cx="2696853" cy="2043855"/>
          </a:xfrm>
        </p:grpSpPr>
        <p:grpSp>
          <p:nvGrpSpPr>
            <p:cNvPr id="48" name="Group 47"/>
            <p:cNvGrpSpPr/>
            <p:nvPr/>
          </p:nvGrpSpPr>
          <p:grpSpPr>
            <a:xfrm>
              <a:off x="3246747" y="3486345"/>
              <a:ext cx="2696853" cy="2043855"/>
              <a:chOff x="32492" y="3841998"/>
              <a:chExt cx="2696853" cy="2043855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="" xmlns:a16="http://schemas.microsoft.com/office/drawing/2014/main" id="{B67FF218-CBF8-47A5-AA26-149ED3E7EF5C}"/>
                  </a:ext>
                </a:extLst>
              </p:cNvPr>
              <p:cNvSpPr/>
              <p:nvPr/>
            </p:nvSpPr>
            <p:spPr>
              <a:xfrm>
                <a:off x="46346" y="5772513"/>
                <a:ext cx="2682999" cy="113340"/>
              </a:xfrm>
              <a:prstGeom prst="rect">
                <a:avLst/>
              </a:prstGeom>
              <a:solidFill>
                <a:srgbClr val="339966"/>
              </a:solidFill>
              <a:ln>
                <a:noFill/>
              </a:ln>
              <a:effectLst>
                <a:outerShdw blurRad="152400" dist="381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="" xmlns:a16="http://schemas.microsoft.com/office/drawing/2014/main" id="{0DB8930B-4F3A-49D0-87E7-911E18A16FED}"/>
                  </a:ext>
                </a:extLst>
              </p:cNvPr>
              <p:cNvSpPr/>
              <p:nvPr/>
            </p:nvSpPr>
            <p:spPr>
              <a:xfrm>
                <a:off x="32492" y="3841998"/>
                <a:ext cx="2662544" cy="19228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52400" dist="381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</p:grpSp>
        <p:pic>
          <p:nvPicPr>
            <p:cNvPr id="37" name="Picture 3">
              <a:extLst>
                <a:ext uri="{FF2B5EF4-FFF2-40B4-BE49-F238E27FC236}">
                  <a16:creationId xmlns="" xmlns:a16="http://schemas.microsoft.com/office/drawing/2014/main" id="{2264058C-F13A-489C-90AD-71FE03519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88684" y="3658143"/>
              <a:ext cx="1048722" cy="133595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C5F8CC1-CD10-4D7A-8B21-4244C8BDA76B}"/>
              </a:ext>
            </a:extLst>
          </p:cNvPr>
          <p:cNvGrpSpPr/>
          <p:nvPr/>
        </p:nvGrpSpPr>
        <p:grpSpPr>
          <a:xfrm>
            <a:off x="8660541" y="3520760"/>
            <a:ext cx="4091518" cy="2702502"/>
            <a:chOff x="6276272" y="2680545"/>
            <a:chExt cx="2696853" cy="2043855"/>
          </a:xfrm>
        </p:grpSpPr>
        <p:grpSp>
          <p:nvGrpSpPr>
            <p:cNvPr id="58" name="Group 57"/>
            <p:cNvGrpSpPr/>
            <p:nvPr/>
          </p:nvGrpSpPr>
          <p:grpSpPr>
            <a:xfrm>
              <a:off x="6276272" y="2680545"/>
              <a:ext cx="2696853" cy="2043855"/>
              <a:chOff x="32492" y="3841998"/>
              <a:chExt cx="2696853" cy="2043855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="" xmlns:a16="http://schemas.microsoft.com/office/drawing/2014/main" id="{B67FF218-CBF8-47A5-AA26-149ED3E7EF5C}"/>
                  </a:ext>
                </a:extLst>
              </p:cNvPr>
              <p:cNvSpPr/>
              <p:nvPr/>
            </p:nvSpPr>
            <p:spPr>
              <a:xfrm>
                <a:off x="46346" y="5772513"/>
                <a:ext cx="2682999" cy="11334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52400" dist="381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="" xmlns:a16="http://schemas.microsoft.com/office/drawing/2014/main" id="{0DB8930B-4F3A-49D0-87E7-911E18A16FED}"/>
                  </a:ext>
                </a:extLst>
              </p:cNvPr>
              <p:cNvSpPr/>
              <p:nvPr/>
            </p:nvSpPr>
            <p:spPr>
              <a:xfrm>
                <a:off x="32492" y="3841998"/>
                <a:ext cx="2662544" cy="19228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52400" dist="381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</p:grpSp>
        <p:pic>
          <p:nvPicPr>
            <p:cNvPr id="54" name="Picture 7">
              <a:extLst>
                <a:ext uri="{FF2B5EF4-FFF2-40B4-BE49-F238E27FC236}">
                  <a16:creationId xmlns="" xmlns:a16="http://schemas.microsoft.com/office/drawing/2014/main" id="{C18D5C97-279B-4690-A010-1D19412C1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611506" y="2835746"/>
              <a:ext cx="1832603" cy="1323570"/>
            </a:xfrm>
            <a:prstGeom prst="rect">
              <a:avLst/>
            </a:prstGeom>
          </p:spPr>
        </p:pic>
      </p:grp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F452B88D-08FA-4426-8DD3-0C58E0B7BF0B}"/>
              </a:ext>
            </a:extLst>
          </p:cNvPr>
          <p:cNvSpPr/>
          <p:nvPr/>
        </p:nvSpPr>
        <p:spPr>
          <a:xfrm>
            <a:off x="-152400" y="9350060"/>
            <a:ext cx="5486400" cy="718876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 Thu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6C5794F0-7106-4E38-A42E-23ED469B985A}"/>
              </a:ext>
            </a:extLst>
          </p:cNvPr>
          <p:cNvSpPr/>
          <p:nvPr/>
        </p:nvSpPr>
        <p:spPr>
          <a:xfrm>
            <a:off x="4724402" y="7864160"/>
            <a:ext cx="4340032" cy="718876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716EB6CC-8BFE-41DC-8021-C3FBE286555A}"/>
              </a:ext>
            </a:extLst>
          </p:cNvPr>
          <p:cNvSpPr/>
          <p:nvPr/>
        </p:nvSpPr>
        <p:spPr>
          <a:xfrm>
            <a:off x="8991600" y="6378260"/>
            <a:ext cx="3962400" cy="718876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716EB6CC-8BFE-41DC-8021-C3FBE286555A}"/>
              </a:ext>
            </a:extLst>
          </p:cNvPr>
          <p:cNvSpPr/>
          <p:nvPr/>
        </p:nvSpPr>
        <p:spPr>
          <a:xfrm>
            <a:off x="13706052" y="5349559"/>
            <a:ext cx="3362748" cy="718876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B4: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872" y="2642573"/>
            <a:ext cx="4391128" cy="2592687"/>
          </a:xfrm>
          <a:prstGeom prst="rect">
            <a:avLst/>
          </a:prstGeom>
        </p:spPr>
      </p:pic>
      <p:sp>
        <p:nvSpPr>
          <p:cNvPr id="53" name="Curved Right Arrow 52"/>
          <p:cNvSpPr/>
          <p:nvPr/>
        </p:nvSpPr>
        <p:spPr>
          <a:xfrm rot="14793311" flipH="1">
            <a:off x="6774936" y="2812866"/>
            <a:ext cx="758735" cy="2980872"/>
          </a:xfrm>
          <a:prstGeom prst="curvedRightArrow">
            <a:avLst>
              <a:gd name="adj1" fmla="val 25000"/>
              <a:gd name="adj2" fmla="val 50000"/>
              <a:gd name="adj3" fmla="val 3637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Curved Right Arrow 62"/>
          <p:cNvSpPr/>
          <p:nvPr/>
        </p:nvSpPr>
        <p:spPr>
          <a:xfrm rot="14793311" flipH="1">
            <a:off x="11363222" y="922420"/>
            <a:ext cx="876869" cy="3439816"/>
          </a:xfrm>
          <a:prstGeom prst="curvedRightArrow">
            <a:avLst>
              <a:gd name="adj1" fmla="val 25000"/>
              <a:gd name="adj2" fmla="val 50000"/>
              <a:gd name="adj3" fmla="val 3637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753601" y="8207060"/>
            <a:ext cx="8372574" cy="1272874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txBody>
          <a:bodyPr wrap="square" lIns="163284" tIns="81642" rIns="163284" bIns="81642" rtlCol="0">
            <a:spAutoFit/>
          </a:bodyPr>
          <a:lstStyle/>
          <a:p>
            <a:pPr marL="612317" indent="-612317"/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→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đôi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 marL="612317" indent="-612317"/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thuyết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đôi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163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55" grpId="0"/>
      <p:bldP spid="64" grpId="0"/>
      <p:bldP spid="65" grpId="0"/>
      <p:bldP spid="45" grpId="0"/>
      <p:bldP spid="53" grpId="0" animBg="1"/>
      <p:bldP spid="63" grpId="0" animBg="1"/>
      <p:bldP spid="7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60983">
            <a:off x="1235743" y="6151559"/>
            <a:ext cx="1748898" cy="21998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810274">
            <a:off x="15425225" y="324206"/>
            <a:ext cx="1675438" cy="21074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53196" y="1020363"/>
            <a:ext cx="14181609" cy="85863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4838">
            <a:off x="2179136" y="646173"/>
            <a:ext cx="14006133" cy="280122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45286" y="1279780"/>
            <a:ext cx="14397427" cy="113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>
                <a:solidFill>
                  <a:srgbClr val="000000"/>
                </a:solidFill>
                <a:latin typeface="Amatic SC Bold"/>
              </a:rPr>
              <a:t>CÁC EM CẦN LÀM GÌ ĐỂ HỌC TỐT MÔN HÓA HỌC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084657">
            <a:off x="3221913" y="633590"/>
            <a:ext cx="541332" cy="5196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159206">
            <a:off x="3252256" y="4267841"/>
            <a:ext cx="662036" cy="11220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483644">
            <a:off x="541517" y="9362339"/>
            <a:ext cx="509049" cy="4886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22455">
            <a:off x="887331" y="3746380"/>
            <a:ext cx="509049" cy="4886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93431">
            <a:off x="920907" y="611011"/>
            <a:ext cx="826577" cy="11851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383107">
            <a:off x="17308741" y="4581008"/>
            <a:ext cx="513645" cy="493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590816">
            <a:off x="17447185" y="9542024"/>
            <a:ext cx="424393" cy="40741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419102">
            <a:off x="16411918" y="7142291"/>
            <a:ext cx="927423" cy="132972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4838">
            <a:off x="2784556" y="3822158"/>
            <a:ext cx="6076515" cy="12153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4838">
            <a:off x="9535694" y="3927230"/>
            <a:ext cx="5843478" cy="116869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763065" y="3922048"/>
            <a:ext cx="6044293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0" lvl="1" indent="-280670" algn="ctr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Noto Sans Bold"/>
              </a:rPr>
              <a:t>Khi học tập môn hóa học cần chú ý thực hiệncác hoạt động sau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15027" y="4030286"/>
            <a:ext cx="5884812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Noto Sans Bold"/>
              </a:rPr>
              <a:t>2. Phương pháp học tập hóa học như thế nào là tốt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174073" y="5133846"/>
            <a:ext cx="5434727" cy="59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DejaVu Serif"/>
              </a:rPr>
              <a:t>- Thu thập tìm kiến thức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174073" y="5860288"/>
            <a:ext cx="3517940" cy="59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DejaVu Serif"/>
              </a:rPr>
              <a:t>- </a:t>
            </a:r>
            <a:r>
              <a:rPr lang="en-US" sz="3400" dirty="0" err="1">
                <a:solidFill>
                  <a:srgbClr val="000000"/>
                </a:solidFill>
                <a:latin typeface="DejaVu Serif"/>
              </a:rPr>
              <a:t>Xử</a:t>
            </a:r>
            <a:r>
              <a:rPr lang="en-US" sz="3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"/>
              </a:rPr>
              <a:t>lý</a:t>
            </a:r>
            <a:r>
              <a:rPr lang="en-US" sz="3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"/>
              </a:rPr>
              <a:t>thông</a:t>
            </a:r>
            <a:r>
              <a:rPr lang="en-US" sz="3400" dirty="0">
                <a:solidFill>
                  <a:srgbClr val="000000"/>
                </a:solidFill>
                <a:latin typeface="DejaVu Serif"/>
              </a:rPr>
              <a:t> tin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174073" y="6659675"/>
            <a:ext cx="2376607" cy="59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DejaVu Serif"/>
              </a:rPr>
              <a:t>- Vận dụng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174073" y="7473146"/>
            <a:ext cx="1997512" cy="59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DejaVu Serif"/>
              </a:rPr>
              <a:t>- Ghi nhớ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182202" y="5391656"/>
            <a:ext cx="6550462" cy="239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 err="1">
                <a:solidFill>
                  <a:srgbClr val="000000"/>
                </a:solidFill>
                <a:latin typeface="DejaVu Serif"/>
              </a:rPr>
              <a:t>Học</a:t>
            </a:r>
            <a:r>
              <a:rPr lang="en-US" sz="3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"/>
              </a:rPr>
              <a:t>tâp</a:t>
            </a:r>
            <a:r>
              <a:rPr lang="en-US" sz="3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"/>
              </a:rPr>
              <a:t>tốt</a:t>
            </a:r>
            <a:r>
              <a:rPr lang="en-US" sz="3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"/>
              </a:rPr>
              <a:t>môn</a:t>
            </a:r>
            <a:r>
              <a:rPr lang="en-US" sz="3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"/>
              </a:rPr>
              <a:t>Hóa</a:t>
            </a:r>
            <a:r>
              <a:rPr lang="en-US" sz="3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"/>
              </a:rPr>
              <a:t>học</a:t>
            </a:r>
            <a:endParaRPr lang="en-US" sz="3400" dirty="0">
              <a:solidFill>
                <a:srgbClr val="000000"/>
              </a:solidFill>
              <a:latin typeface="DejaVu Serif"/>
            </a:endParaRPr>
          </a:p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"/>
              </a:rPr>
              <a:t>là</a:t>
            </a:r>
            <a:r>
              <a:rPr lang="en-US" sz="3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"/>
              </a:rPr>
              <a:t>nắm</a:t>
            </a:r>
            <a:r>
              <a:rPr lang="en-US" sz="3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"/>
              </a:rPr>
              <a:t>vững</a:t>
            </a:r>
            <a:endParaRPr lang="en-US" sz="3400" dirty="0">
              <a:solidFill>
                <a:srgbClr val="000000"/>
              </a:solidFill>
              <a:latin typeface="DejaVu Serif"/>
            </a:endParaRPr>
          </a:p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"/>
              </a:rPr>
              <a:t>và</a:t>
            </a:r>
            <a:r>
              <a:rPr lang="en-US" sz="3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"/>
              </a:rPr>
              <a:t>có</a:t>
            </a:r>
            <a:r>
              <a:rPr lang="en-US" sz="3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"/>
              </a:rPr>
              <a:t>khả</a:t>
            </a:r>
            <a:r>
              <a:rPr lang="en-US" sz="3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"/>
              </a:rPr>
              <a:t>năng</a:t>
            </a:r>
            <a:r>
              <a:rPr lang="en-US" sz="3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"/>
              </a:rPr>
              <a:t>vận</a:t>
            </a:r>
            <a:r>
              <a:rPr lang="en-US" sz="3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"/>
              </a:rPr>
              <a:t>dụng</a:t>
            </a:r>
            <a:endParaRPr lang="en-US" sz="3400" dirty="0">
              <a:solidFill>
                <a:srgbClr val="000000"/>
              </a:solidFill>
              <a:latin typeface="DejaVu Serif"/>
            </a:endParaRPr>
          </a:p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"/>
              </a:rPr>
              <a:t>thành</a:t>
            </a:r>
            <a:r>
              <a:rPr lang="en-US" sz="3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"/>
              </a:rPr>
              <a:t>thạo</a:t>
            </a:r>
            <a:r>
              <a:rPr lang="en-US" sz="3400" dirty="0">
                <a:solidFill>
                  <a:srgbClr val="000000"/>
                </a:solidFill>
                <a:latin typeface="DejaVu Serif"/>
              </a:rPr>
              <a:t>  </a:t>
            </a:r>
            <a:r>
              <a:rPr lang="en-US" sz="3400" dirty="0" err="1" smtClean="0">
                <a:solidFill>
                  <a:srgbClr val="000000"/>
                </a:solidFill>
                <a:latin typeface="DejaVu Serif"/>
              </a:rPr>
              <a:t>kiến</a:t>
            </a:r>
            <a:r>
              <a:rPr lang="en-US" sz="3400" dirty="0" smtClean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"/>
              </a:rPr>
              <a:t>thức</a:t>
            </a:r>
            <a:r>
              <a:rPr lang="en-US" sz="3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"/>
              </a:rPr>
              <a:t>đã</a:t>
            </a:r>
            <a:r>
              <a:rPr lang="en-US" sz="3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"/>
              </a:rPr>
              <a:t>học</a:t>
            </a:r>
            <a:r>
              <a:rPr lang="en-US" sz="3400" dirty="0">
                <a:solidFill>
                  <a:srgbClr val="000000"/>
                </a:solidFill>
                <a:latin typeface="DejaVu Serif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630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60983">
            <a:off x="1235743" y="6151559"/>
            <a:ext cx="1748898" cy="21998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810274">
            <a:off x="15425225" y="324206"/>
            <a:ext cx="1675438" cy="2107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91397" y="831697"/>
            <a:ext cx="14181609" cy="8586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4838">
            <a:off x="2179136" y="646173"/>
            <a:ext cx="14006133" cy="28012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5286" y="1279780"/>
            <a:ext cx="14397427" cy="113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 err="1" smtClean="0">
                <a:solidFill>
                  <a:srgbClr val="000000"/>
                </a:solidFill>
                <a:latin typeface="Amatic SC Bold"/>
              </a:rPr>
              <a:t>Tổng</a:t>
            </a: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matic SC Bold"/>
              </a:rPr>
              <a:t>kết</a:t>
            </a:r>
            <a:r>
              <a:rPr lang="en-US" sz="8000" dirty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– </a:t>
            </a:r>
            <a:r>
              <a:rPr lang="en-US" sz="8000" dirty="0" err="1" smtClean="0">
                <a:solidFill>
                  <a:srgbClr val="000000"/>
                </a:solidFill>
                <a:latin typeface="Amatic SC Bold"/>
              </a:rPr>
              <a:t>hướng</a:t>
            </a: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matic SC Bold"/>
              </a:rPr>
              <a:t>dẫn</a:t>
            </a: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matic SC Bold"/>
              </a:rPr>
              <a:t>về</a:t>
            </a: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Amatic SC Bold"/>
              </a:rPr>
              <a:t>nhà</a:t>
            </a:r>
            <a:r>
              <a:rPr lang="en-US" sz="8000" dirty="0" smtClean="0">
                <a:solidFill>
                  <a:srgbClr val="000000"/>
                </a:solidFill>
                <a:latin typeface="Amatic SC Bold"/>
              </a:rPr>
              <a:t>.</a:t>
            </a:r>
            <a:endParaRPr lang="en-US" sz="8000" dirty="0">
              <a:solidFill>
                <a:srgbClr val="000000"/>
              </a:solidFill>
              <a:latin typeface="Amatic SC Bol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084657">
            <a:off x="3221913" y="633590"/>
            <a:ext cx="541332" cy="5196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483644">
            <a:off x="541517" y="9362339"/>
            <a:ext cx="509049" cy="4886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22455">
            <a:off x="887331" y="3746380"/>
            <a:ext cx="509049" cy="4886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93431">
            <a:off x="920907" y="611011"/>
            <a:ext cx="826577" cy="11851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383107">
            <a:off x="17308741" y="4581008"/>
            <a:ext cx="513645" cy="493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590816">
            <a:off x="17447185" y="9542024"/>
            <a:ext cx="424393" cy="4074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419102">
            <a:off x="16411918" y="7142291"/>
            <a:ext cx="927423" cy="132972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811086" y="3830086"/>
            <a:ext cx="104383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1.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59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395874" y="4135988"/>
            <a:ext cx="6319789" cy="3826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1462">
            <a:off x="1580140" y="2994507"/>
            <a:ext cx="4164177" cy="60589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5784423" y="4135988"/>
            <a:ext cx="6319789" cy="38263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1462">
            <a:off x="6968689" y="2994507"/>
            <a:ext cx="4164177" cy="60589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11172971" y="4110828"/>
            <a:ext cx="6319789" cy="38263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1462">
            <a:off x="12357237" y="2969346"/>
            <a:ext cx="4164177" cy="60589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252589">
            <a:off x="11046612" y="2680649"/>
            <a:ext cx="516571" cy="4959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83107">
            <a:off x="12003300" y="8937345"/>
            <a:ext cx="513645" cy="493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154087">
            <a:off x="974625" y="4276046"/>
            <a:ext cx="489149" cy="8290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44224" y="5441979"/>
            <a:ext cx="3023089" cy="19133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36003" y="5143500"/>
            <a:ext cx="2816629" cy="25103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991358" y="5296121"/>
            <a:ext cx="2683015" cy="23577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196676" y="1104900"/>
            <a:ext cx="11887586" cy="113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000000"/>
                </a:solidFill>
                <a:latin typeface="Amatic SC Bold"/>
              </a:rPr>
              <a:t>MỞ ĐẦU MÔN HÓA HỌC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16666" y="3344884"/>
            <a:ext cx="2878206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I.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Hóa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học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là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gì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05214" y="3149655"/>
            <a:ext cx="2878206" cy="1693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II.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Hóa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học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có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vai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trò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như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thế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nào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trong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cuộc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sống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của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chúng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ta?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893762" y="3319724"/>
            <a:ext cx="2878206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III.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Các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em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cần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làm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gì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để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học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giởi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môn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hóa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2400" spc="72" dirty="0" err="1">
                <a:solidFill>
                  <a:srgbClr val="000000"/>
                </a:solidFill>
                <a:latin typeface="Muli Bold"/>
              </a:rPr>
              <a:t>học</a:t>
            </a:r>
            <a:r>
              <a:rPr lang="en-US" sz="2400" spc="72" dirty="0">
                <a:solidFill>
                  <a:srgbClr val="000000"/>
                </a:solidFill>
                <a:latin typeface="Muli Bold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8081" y="2795989"/>
            <a:ext cx="6724552" cy="4854213"/>
            <a:chOff x="0" y="0"/>
            <a:chExt cx="8966069" cy="647228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44331">
              <a:off x="55523" y="195499"/>
              <a:ext cx="5568593" cy="1761700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524450" y="289728"/>
              <a:ext cx="4805720" cy="1511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690"/>
                </a:lnSpc>
              </a:pPr>
              <a:r>
                <a:rPr lang="en-US" sz="7900">
                  <a:solidFill>
                    <a:srgbClr val="000000"/>
                  </a:solidFill>
                  <a:latin typeface="Amatic SC Bold"/>
                </a:rPr>
                <a:t>THÍ NGHIỆM 1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54182" y="2439611"/>
              <a:ext cx="8411887" cy="4032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8120"/>
                </a:lnSpc>
                <a:spcBef>
                  <a:spcPct val="0"/>
                </a:spcBef>
              </a:pPr>
              <a:r>
                <a:rPr lang="en-US" sz="5800" spc="174" dirty="0" err="1">
                  <a:solidFill>
                    <a:srgbClr val="000000"/>
                  </a:solidFill>
                  <a:latin typeface="Amatic SC Bold"/>
                </a:rPr>
                <a:t>Tác</a:t>
              </a:r>
              <a:r>
                <a:rPr lang="en-US" sz="5800" spc="174" dirty="0">
                  <a:solidFill>
                    <a:srgbClr val="000000"/>
                  </a:solidFill>
                  <a:latin typeface="Amatic SC Bold"/>
                </a:rPr>
                <a:t> </a:t>
              </a:r>
              <a:r>
                <a:rPr lang="en-US" sz="5800" spc="174" dirty="0" err="1">
                  <a:solidFill>
                    <a:srgbClr val="000000"/>
                  </a:solidFill>
                  <a:latin typeface="Amatic SC Bold"/>
                </a:rPr>
                <a:t>dụng</a:t>
              </a:r>
              <a:r>
                <a:rPr lang="en-US" sz="5800" spc="174" dirty="0">
                  <a:solidFill>
                    <a:srgbClr val="000000"/>
                  </a:solidFill>
                  <a:latin typeface="Amatic SC Bold"/>
                </a:rPr>
                <a:t> </a:t>
              </a:r>
              <a:r>
                <a:rPr lang="en-US" sz="5800" spc="174" dirty="0" err="1">
                  <a:solidFill>
                    <a:srgbClr val="000000"/>
                  </a:solidFill>
                  <a:latin typeface="Amatic SC Bold"/>
                </a:rPr>
                <a:t>của</a:t>
              </a:r>
              <a:r>
                <a:rPr lang="en-US" sz="5800" spc="174" dirty="0">
                  <a:solidFill>
                    <a:srgbClr val="000000"/>
                  </a:solidFill>
                  <a:latin typeface="Amatic SC Bold"/>
                </a:rPr>
                <a:t> dung </a:t>
              </a:r>
              <a:r>
                <a:rPr lang="en-US" sz="5800" spc="174" dirty="0" err="1">
                  <a:solidFill>
                    <a:srgbClr val="000000"/>
                  </a:solidFill>
                  <a:latin typeface="Amatic SC Bold"/>
                </a:rPr>
                <a:t>dịch</a:t>
              </a:r>
              <a:r>
                <a:rPr lang="en-US" sz="5800" spc="174" dirty="0">
                  <a:solidFill>
                    <a:srgbClr val="000000"/>
                  </a:solidFill>
                  <a:latin typeface="Amatic SC Bold"/>
                </a:rPr>
                <a:t> </a:t>
              </a:r>
              <a:r>
                <a:rPr lang="en-US" sz="5800" spc="174" dirty="0" err="1">
                  <a:solidFill>
                    <a:srgbClr val="000000"/>
                  </a:solidFill>
                  <a:latin typeface="Amatic SC Bold"/>
                </a:rPr>
                <a:t>đồng</a:t>
              </a:r>
              <a:r>
                <a:rPr lang="en-US" sz="5800" spc="174" dirty="0">
                  <a:solidFill>
                    <a:srgbClr val="000000"/>
                  </a:solidFill>
                  <a:latin typeface="Amatic SC Bold"/>
                </a:rPr>
                <a:t> (II) </a:t>
              </a:r>
              <a:r>
                <a:rPr lang="en-US" sz="5800" spc="174" dirty="0" err="1">
                  <a:solidFill>
                    <a:srgbClr val="000000"/>
                  </a:solidFill>
                  <a:latin typeface="Amatic SC Bold"/>
                </a:rPr>
                <a:t>sunfat</a:t>
              </a:r>
              <a:r>
                <a:rPr lang="en-US" sz="5800" spc="174" dirty="0">
                  <a:solidFill>
                    <a:srgbClr val="000000"/>
                  </a:solidFill>
                  <a:latin typeface="Amatic SC Bold"/>
                </a:rPr>
                <a:t>  </a:t>
              </a:r>
              <a:r>
                <a:rPr lang="en-US" sz="5800" spc="174" dirty="0" err="1">
                  <a:solidFill>
                    <a:srgbClr val="000000"/>
                  </a:solidFill>
                  <a:latin typeface="Amatic SC Bold"/>
                </a:rPr>
                <a:t>với</a:t>
              </a:r>
              <a:r>
                <a:rPr lang="en-US" sz="5800" spc="174" dirty="0">
                  <a:solidFill>
                    <a:srgbClr val="000000"/>
                  </a:solidFill>
                  <a:latin typeface="Amatic SC Bold"/>
                </a:rPr>
                <a:t> </a:t>
              </a:r>
              <a:r>
                <a:rPr lang="en-US" sz="5800" spc="174" dirty="0" smtClean="0">
                  <a:solidFill>
                    <a:srgbClr val="000000"/>
                  </a:solidFill>
                  <a:latin typeface="Amatic SC Bold"/>
                </a:rPr>
                <a:t>dung </a:t>
              </a:r>
              <a:r>
                <a:rPr lang="en-US" sz="5800" spc="174" dirty="0" err="1">
                  <a:solidFill>
                    <a:srgbClr val="000000"/>
                  </a:solidFill>
                  <a:latin typeface="Amatic SC Bold"/>
                </a:rPr>
                <a:t>dịch</a:t>
              </a:r>
              <a:r>
                <a:rPr lang="en-US" sz="5800" spc="174" dirty="0">
                  <a:solidFill>
                    <a:srgbClr val="000000"/>
                  </a:solidFill>
                  <a:latin typeface="Amatic SC Bold"/>
                </a:rPr>
                <a:t> </a:t>
              </a:r>
              <a:r>
                <a:rPr lang="en-US" sz="5800" spc="174" dirty="0" err="1">
                  <a:solidFill>
                    <a:srgbClr val="000000"/>
                  </a:solidFill>
                  <a:latin typeface="Amatic SC Bold"/>
                </a:rPr>
                <a:t>natri</a:t>
              </a:r>
              <a:r>
                <a:rPr lang="en-US" sz="5800" spc="174" dirty="0">
                  <a:solidFill>
                    <a:srgbClr val="000000"/>
                  </a:solidFill>
                  <a:latin typeface="Amatic SC Bold"/>
                </a:rPr>
                <a:t> </a:t>
              </a:r>
              <a:r>
                <a:rPr lang="en-US" sz="5800" spc="174" dirty="0" err="1">
                  <a:solidFill>
                    <a:srgbClr val="000000"/>
                  </a:solidFill>
                  <a:latin typeface="Amatic SC Bold"/>
                </a:rPr>
                <a:t>hidroxit</a:t>
              </a:r>
              <a:endParaRPr lang="en-US" sz="5800" spc="174" dirty="0">
                <a:solidFill>
                  <a:srgbClr val="000000"/>
                </a:solidFill>
                <a:latin typeface="Amatic SC Bold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59285">
            <a:off x="8642466" y="1711256"/>
            <a:ext cx="9360076" cy="76582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34036" y="1834429"/>
            <a:ext cx="9160408" cy="77613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252589">
            <a:off x="17289431" y="1586475"/>
            <a:ext cx="516571" cy="4959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383107">
            <a:off x="8044795" y="9048679"/>
            <a:ext cx="513645" cy="4931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63200" y="4920083"/>
            <a:ext cx="1573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2743328" y="5004595"/>
            <a:ext cx="190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116379" y="3365106"/>
            <a:ext cx="7425948" cy="4700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72290" y="1454328"/>
            <a:ext cx="4259729" cy="1614523"/>
            <a:chOff x="0" y="0"/>
            <a:chExt cx="5679639" cy="215269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44331">
              <a:off x="55523" y="195499"/>
              <a:ext cx="5568593" cy="1761700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436959" y="275878"/>
              <a:ext cx="4805720" cy="1529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000">
                  <a:solidFill>
                    <a:srgbClr val="000000"/>
                  </a:solidFill>
                  <a:latin typeface="Amatic SC Bold"/>
                </a:rPr>
                <a:t>CÂU HỎI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9953" y="5715523"/>
            <a:ext cx="6899503" cy="3421550"/>
            <a:chOff x="0" y="0"/>
            <a:chExt cx="9199337" cy="456206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41666">
              <a:off x="9076" y="50382"/>
              <a:ext cx="2456025" cy="491205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>
              <a:off x="164809" y="-40739"/>
              <a:ext cx="9034528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Muli Regular Bold"/>
                </a:rPr>
                <a:t>Question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 1: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Quan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sát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thí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nghiệm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,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cho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biết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màu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sắc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các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 dung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dịch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trước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khi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thí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nghiệm</a:t>
              </a:r>
              <a:r>
                <a:rPr lang="en-US" sz="2400" u="none" dirty="0">
                  <a:solidFill>
                    <a:srgbClr val="000000"/>
                  </a:solidFill>
                  <a:latin typeface="Muli Regular"/>
                </a:rPr>
                <a:t>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73265" y="1461989"/>
              <a:ext cx="8975272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Answer 1: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14009" y="2789566"/>
              <a:ext cx="9085328" cy="1772501"/>
              <a:chOff x="0" y="0"/>
              <a:chExt cx="3290570" cy="329565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563207" cy="781849"/>
              </a:xfrm>
              <a:custGeom>
                <a:avLst/>
                <a:gdLst/>
                <a:ahLst/>
                <a:cxnLst/>
                <a:rect l="l" t="t" r="r" b="b"/>
                <a:pathLst>
                  <a:path w="4563207" h="781849">
                    <a:moveTo>
                      <a:pt x="4563207" y="2745"/>
                    </a:moveTo>
                    <a:lnTo>
                      <a:pt x="0" y="2745"/>
                    </a:lnTo>
                    <a:lnTo>
                      <a:pt x="0" y="0"/>
                    </a:lnTo>
                    <a:lnTo>
                      <a:pt x="4563207" y="0"/>
                    </a:lnTo>
                    <a:lnTo>
                      <a:pt x="4563207" y="2745"/>
                    </a:lnTo>
                    <a:close/>
                    <a:moveTo>
                      <a:pt x="4563207" y="111154"/>
                    </a:moveTo>
                    <a:lnTo>
                      <a:pt x="0" y="111154"/>
                    </a:lnTo>
                    <a:lnTo>
                      <a:pt x="0" y="113898"/>
                    </a:lnTo>
                    <a:lnTo>
                      <a:pt x="4563207" y="113898"/>
                    </a:lnTo>
                    <a:lnTo>
                      <a:pt x="4563207" y="111154"/>
                    </a:lnTo>
                    <a:close/>
                    <a:moveTo>
                      <a:pt x="4563207" y="222650"/>
                    </a:moveTo>
                    <a:lnTo>
                      <a:pt x="0" y="222650"/>
                    </a:lnTo>
                    <a:lnTo>
                      <a:pt x="0" y="225395"/>
                    </a:lnTo>
                    <a:lnTo>
                      <a:pt x="4563207" y="225395"/>
                    </a:lnTo>
                    <a:lnTo>
                      <a:pt x="4563207" y="222650"/>
                    </a:lnTo>
                    <a:close/>
                    <a:moveTo>
                      <a:pt x="4563207" y="333804"/>
                    </a:moveTo>
                    <a:lnTo>
                      <a:pt x="0" y="333804"/>
                    </a:lnTo>
                    <a:lnTo>
                      <a:pt x="0" y="336548"/>
                    </a:lnTo>
                    <a:lnTo>
                      <a:pt x="4563207" y="336548"/>
                    </a:lnTo>
                    <a:lnTo>
                      <a:pt x="4563207" y="333804"/>
                    </a:lnTo>
                    <a:close/>
                    <a:moveTo>
                      <a:pt x="4563207" y="444958"/>
                    </a:moveTo>
                    <a:lnTo>
                      <a:pt x="0" y="444958"/>
                    </a:lnTo>
                    <a:lnTo>
                      <a:pt x="0" y="447702"/>
                    </a:lnTo>
                    <a:lnTo>
                      <a:pt x="4563207" y="447702"/>
                    </a:lnTo>
                    <a:lnTo>
                      <a:pt x="4563207" y="444958"/>
                    </a:lnTo>
                    <a:close/>
                    <a:moveTo>
                      <a:pt x="4563207" y="556454"/>
                    </a:moveTo>
                    <a:lnTo>
                      <a:pt x="0" y="556454"/>
                    </a:lnTo>
                    <a:lnTo>
                      <a:pt x="0" y="559199"/>
                    </a:lnTo>
                    <a:lnTo>
                      <a:pt x="4563207" y="559199"/>
                    </a:lnTo>
                    <a:lnTo>
                      <a:pt x="4563207" y="556454"/>
                    </a:lnTo>
                    <a:close/>
                    <a:moveTo>
                      <a:pt x="4563207" y="667608"/>
                    </a:moveTo>
                    <a:lnTo>
                      <a:pt x="0" y="667608"/>
                    </a:lnTo>
                    <a:lnTo>
                      <a:pt x="0" y="670352"/>
                    </a:lnTo>
                    <a:lnTo>
                      <a:pt x="4563207" y="670352"/>
                    </a:lnTo>
                    <a:lnTo>
                      <a:pt x="4563207" y="667608"/>
                    </a:lnTo>
                    <a:close/>
                    <a:moveTo>
                      <a:pt x="4563207" y="779105"/>
                    </a:moveTo>
                    <a:lnTo>
                      <a:pt x="0" y="779105"/>
                    </a:lnTo>
                    <a:lnTo>
                      <a:pt x="0" y="781849"/>
                    </a:lnTo>
                    <a:lnTo>
                      <a:pt x="4563207" y="781849"/>
                    </a:lnTo>
                    <a:lnTo>
                      <a:pt x="4563207" y="779105"/>
                    </a:lnTo>
                    <a:close/>
                  </a:path>
                </a:pathLst>
              </a:custGeom>
              <a:solidFill>
                <a:srgbClr val="FDBE14"/>
              </a:solid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9651453" y="1454328"/>
            <a:ext cx="6899503" cy="3421550"/>
            <a:chOff x="0" y="0"/>
            <a:chExt cx="9199337" cy="4562067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41666">
              <a:off x="9076" y="50382"/>
              <a:ext cx="2456025" cy="491205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164809" y="-40739"/>
              <a:ext cx="9034528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Muli Regular Bold"/>
                </a:rPr>
                <a:t>Question 2: Sự thay đổi về màu sắc, hiện tượng khi tiến hành thí nghiệm</a:t>
              </a:r>
              <a:r>
                <a:rPr lang="en-US" sz="2400" u="none">
                  <a:solidFill>
                    <a:srgbClr val="000000"/>
                  </a:solidFill>
                  <a:latin typeface="Muli Regular"/>
                </a:rPr>
                <a:t>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73265" y="1461989"/>
              <a:ext cx="8975272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Muli Regular Bold"/>
                </a:rPr>
                <a:t>Answer 2: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14009" y="2789566"/>
              <a:ext cx="9085328" cy="1772501"/>
              <a:chOff x="0" y="0"/>
              <a:chExt cx="3290570" cy="329565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563207" cy="781849"/>
              </a:xfrm>
              <a:custGeom>
                <a:avLst/>
                <a:gdLst/>
                <a:ahLst/>
                <a:cxnLst/>
                <a:rect l="l" t="t" r="r" b="b"/>
                <a:pathLst>
                  <a:path w="4563207" h="781849">
                    <a:moveTo>
                      <a:pt x="4563207" y="2745"/>
                    </a:moveTo>
                    <a:lnTo>
                      <a:pt x="0" y="2745"/>
                    </a:lnTo>
                    <a:lnTo>
                      <a:pt x="0" y="0"/>
                    </a:lnTo>
                    <a:lnTo>
                      <a:pt x="4563207" y="0"/>
                    </a:lnTo>
                    <a:lnTo>
                      <a:pt x="4563207" y="2745"/>
                    </a:lnTo>
                    <a:close/>
                    <a:moveTo>
                      <a:pt x="4563207" y="111154"/>
                    </a:moveTo>
                    <a:lnTo>
                      <a:pt x="0" y="111154"/>
                    </a:lnTo>
                    <a:lnTo>
                      <a:pt x="0" y="113898"/>
                    </a:lnTo>
                    <a:lnTo>
                      <a:pt x="4563207" y="113898"/>
                    </a:lnTo>
                    <a:lnTo>
                      <a:pt x="4563207" y="111154"/>
                    </a:lnTo>
                    <a:close/>
                    <a:moveTo>
                      <a:pt x="4563207" y="222650"/>
                    </a:moveTo>
                    <a:lnTo>
                      <a:pt x="0" y="222650"/>
                    </a:lnTo>
                    <a:lnTo>
                      <a:pt x="0" y="225395"/>
                    </a:lnTo>
                    <a:lnTo>
                      <a:pt x="4563207" y="225395"/>
                    </a:lnTo>
                    <a:lnTo>
                      <a:pt x="4563207" y="222650"/>
                    </a:lnTo>
                    <a:close/>
                    <a:moveTo>
                      <a:pt x="4563207" y="333804"/>
                    </a:moveTo>
                    <a:lnTo>
                      <a:pt x="0" y="333804"/>
                    </a:lnTo>
                    <a:lnTo>
                      <a:pt x="0" y="336548"/>
                    </a:lnTo>
                    <a:lnTo>
                      <a:pt x="4563207" y="336548"/>
                    </a:lnTo>
                    <a:lnTo>
                      <a:pt x="4563207" y="333804"/>
                    </a:lnTo>
                    <a:close/>
                    <a:moveTo>
                      <a:pt x="4563207" y="444958"/>
                    </a:moveTo>
                    <a:lnTo>
                      <a:pt x="0" y="444958"/>
                    </a:lnTo>
                    <a:lnTo>
                      <a:pt x="0" y="447702"/>
                    </a:lnTo>
                    <a:lnTo>
                      <a:pt x="4563207" y="447702"/>
                    </a:lnTo>
                    <a:lnTo>
                      <a:pt x="4563207" y="444958"/>
                    </a:lnTo>
                    <a:close/>
                    <a:moveTo>
                      <a:pt x="4563207" y="556454"/>
                    </a:moveTo>
                    <a:lnTo>
                      <a:pt x="0" y="556454"/>
                    </a:lnTo>
                    <a:lnTo>
                      <a:pt x="0" y="559199"/>
                    </a:lnTo>
                    <a:lnTo>
                      <a:pt x="4563207" y="559199"/>
                    </a:lnTo>
                    <a:lnTo>
                      <a:pt x="4563207" y="556454"/>
                    </a:lnTo>
                    <a:close/>
                    <a:moveTo>
                      <a:pt x="4563207" y="667608"/>
                    </a:moveTo>
                    <a:lnTo>
                      <a:pt x="0" y="667608"/>
                    </a:lnTo>
                    <a:lnTo>
                      <a:pt x="0" y="670352"/>
                    </a:lnTo>
                    <a:lnTo>
                      <a:pt x="4563207" y="670352"/>
                    </a:lnTo>
                    <a:lnTo>
                      <a:pt x="4563207" y="667608"/>
                    </a:lnTo>
                    <a:close/>
                    <a:moveTo>
                      <a:pt x="4563207" y="779105"/>
                    </a:moveTo>
                    <a:lnTo>
                      <a:pt x="0" y="779105"/>
                    </a:lnTo>
                    <a:lnTo>
                      <a:pt x="0" y="781849"/>
                    </a:lnTo>
                    <a:lnTo>
                      <a:pt x="4563207" y="781849"/>
                    </a:lnTo>
                    <a:lnTo>
                      <a:pt x="4563207" y="779105"/>
                    </a:lnTo>
                    <a:close/>
                  </a:path>
                </a:pathLst>
              </a:custGeom>
              <a:solidFill>
                <a:srgbClr val="FDBE14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9651453" y="5715523"/>
            <a:ext cx="6899503" cy="3421550"/>
            <a:chOff x="0" y="0"/>
            <a:chExt cx="9199337" cy="4562067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41666">
              <a:off x="9076" y="50382"/>
              <a:ext cx="2456025" cy="491205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164809" y="-40739"/>
              <a:ext cx="9034528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Muli Regular Bold"/>
                </a:rPr>
                <a:t>Question 3: Các chất có bị biến đổi không? Dựa vào dấu hiệu nào?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73265" y="1461989"/>
              <a:ext cx="8975272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Muli Regular Bold"/>
                </a:rPr>
                <a:t>Answer 3: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114009" y="2789566"/>
              <a:ext cx="9085328" cy="1772501"/>
              <a:chOff x="0" y="0"/>
              <a:chExt cx="3290570" cy="329565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563207" cy="781849"/>
              </a:xfrm>
              <a:custGeom>
                <a:avLst/>
                <a:gdLst/>
                <a:ahLst/>
                <a:cxnLst/>
                <a:rect l="l" t="t" r="r" b="b"/>
                <a:pathLst>
                  <a:path w="4563207" h="781849">
                    <a:moveTo>
                      <a:pt x="4563207" y="2745"/>
                    </a:moveTo>
                    <a:lnTo>
                      <a:pt x="0" y="2745"/>
                    </a:lnTo>
                    <a:lnTo>
                      <a:pt x="0" y="0"/>
                    </a:lnTo>
                    <a:lnTo>
                      <a:pt x="4563207" y="0"/>
                    </a:lnTo>
                    <a:lnTo>
                      <a:pt x="4563207" y="2745"/>
                    </a:lnTo>
                    <a:close/>
                    <a:moveTo>
                      <a:pt x="4563207" y="111154"/>
                    </a:moveTo>
                    <a:lnTo>
                      <a:pt x="0" y="111154"/>
                    </a:lnTo>
                    <a:lnTo>
                      <a:pt x="0" y="113898"/>
                    </a:lnTo>
                    <a:lnTo>
                      <a:pt x="4563207" y="113898"/>
                    </a:lnTo>
                    <a:lnTo>
                      <a:pt x="4563207" y="111154"/>
                    </a:lnTo>
                    <a:close/>
                    <a:moveTo>
                      <a:pt x="4563207" y="222650"/>
                    </a:moveTo>
                    <a:lnTo>
                      <a:pt x="0" y="222650"/>
                    </a:lnTo>
                    <a:lnTo>
                      <a:pt x="0" y="225395"/>
                    </a:lnTo>
                    <a:lnTo>
                      <a:pt x="4563207" y="225395"/>
                    </a:lnTo>
                    <a:lnTo>
                      <a:pt x="4563207" y="222650"/>
                    </a:lnTo>
                    <a:close/>
                    <a:moveTo>
                      <a:pt x="4563207" y="333804"/>
                    </a:moveTo>
                    <a:lnTo>
                      <a:pt x="0" y="333804"/>
                    </a:lnTo>
                    <a:lnTo>
                      <a:pt x="0" y="336548"/>
                    </a:lnTo>
                    <a:lnTo>
                      <a:pt x="4563207" y="336548"/>
                    </a:lnTo>
                    <a:lnTo>
                      <a:pt x="4563207" y="333804"/>
                    </a:lnTo>
                    <a:close/>
                    <a:moveTo>
                      <a:pt x="4563207" y="444958"/>
                    </a:moveTo>
                    <a:lnTo>
                      <a:pt x="0" y="444958"/>
                    </a:lnTo>
                    <a:lnTo>
                      <a:pt x="0" y="447702"/>
                    </a:lnTo>
                    <a:lnTo>
                      <a:pt x="4563207" y="447702"/>
                    </a:lnTo>
                    <a:lnTo>
                      <a:pt x="4563207" y="444958"/>
                    </a:lnTo>
                    <a:close/>
                    <a:moveTo>
                      <a:pt x="4563207" y="556454"/>
                    </a:moveTo>
                    <a:lnTo>
                      <a:pt x="0" y="556454"/>
                    </a:lnTo>
                    <a:lnTo>
                      <a:pt x="0" y="559199"/>
                    </a:lnTo>
                    <a:lnTo>
                      <a:pt x="4563207" y="559199"/>
                    </a:lnTo>
                    <a:lnTo>
                      <a:pt x="4563207" y="556454"/>
                    </a:lnTo>
                    <a:close/>
                    <a:moveTo>
                      <a:pt x="4563207" y="667608"/>
                    </a:moveTo>
                    <a:lnTo>
                      <a:pt x="0" y="667608"/>
                    </a:lnTo>
                    <a:lnTo>
                      <a:pt x="0" y="670352"/>
                    </a:lnTo>
                    <a:lnTo>
                      <a:pt x="4563207" y="670352"/>
                    </a:lnTo>
                    <a:lnTo>
                      <a:pt x="4563207" y="667608"/>
                    </a:lnTo>
                    <a:close/>
                    <a:moveTo>
                      <a:pt x="4563207" y="779105"/>
                    </a:moveTo>
                    <a:lnTo>
                      <a:pt x="0" y="779105"/>
                    </a:lnTo>
                    <a:lnTo>
                      <a:pt x="0" y="781849"/>
                    </a:lnTo>
                    <a:lnTo>
                      <a:pt x="4563207" y="781849"/>
                    </a:lnTo>
                    <a:lnTo>
                      <a:pt x="4563207" y="779105"/>
                    </a:lnTo>
                    <a:close/>
                  </a:path>
                </a:pathLst>
              </a:custGeom>
              <a:solidFill>
                <a:srgbClr val="FDBE14"/>
              </a:solidFill>
            </p:spPr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105" y="208890"/>
            <a:ext cx="22064954" cy="1321275"/>
            <a:chOff x="-1245302" y="-3449465"/>
            <a:chExt cx="29419939" cy="17617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44331">
              <a:off x="-1245302" y="-3449465"/>
              <a:ext cx="5568593" cy="1761700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-776375" y="-3355236"/>
              <a:ext cx="4805720" cy="1511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690"/>
                </a:lnSpc>
              </a:pPr>
              <a:r>
                <a:rPr lang="en-US" sz="7900" dirty="0">
                  <a:solidFill>
                    <a:srgbClr val="000000"/>
                  </a:solidFill>
                  <a:latin typeface="Amatic SC Bold"/>
                </a:rPr>
                <a:t>THÍ NGHIỆM 1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971995" y="-3355236"/>
              <a:ext cx="23202642" cy="12540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8120"/>
                </a:lnSpc>
                <a:spcBef>
                  <a:spcPct val="0"/>
                </a:spcBef>
              </a:pPr>
              <a:r>
                <a:rPr lang="en-US" sz="4400" spc="174" dirty="0" err="1">
                  <a:solidFill>
                    <a:srgbClr val="000000"/>
                  </a:solidFill>
                  <a:latin typeface="Amatic SC Bold"/>
                </a:rPr>
                <a:t>Tác</a:t>
              </a:r>
              <a:r>
                <a:rPr lang="en-US" sz="4400" spc="174" dirty="0">
                  <a:solidFill>
                    <a:srgbClr val="000000"/>
                  </a:solidFill>
                  <a:latin typeface="Amatic SC Bold"/>
                </a:rPr>
                <a:t> </a:t>
              </a:r>
              <a:r>
                <a:rPr lang="en-US" sz="4400" spc="174" dirty="0" err="1">
                  <a:solidFill>
                    <a:srgbClr val="000000"/>
                  </a:solidFill>
                  <a:latin typeface="Amatic SC Bold"/>
                </a:rPr>
                <a:t>dụng</a:t>
              </a:r>
              <a:r>
                <a:rPr lang="en-US" sz="4400" spc="174" dirty="0">
                  <a:solidFill>
                    <a:srgbClr val="000000"/>
                  </a:solidFill>
                  <a:latin typeface="Amatic SC Bold"/>
                </a:rPr>
                <a:t> </a:t>
              </a:r>
              <a:r>
                <a:rPr lang="en-US" sz="4400" spc="174" dirty="0" err="1">
                  <a:solidFill>
                    <a:srgbClr val="000000"/>
                  </a:solidFill>
                  <a:latin typeface="Amatic SC Bold"/>
                </a:rPr>
                <a:t>của</a:t>
              </a:r>
              <a:r>
                <a:rPr lang="en-US" sz="4400" spc="174" dirty="0">
                  <a:solidFill>
                    <a:srgbClr val="000000"/>
                  </a:solidFill>
                  <a:latin typeface="Amatic SC Bold"/>
                </a:rPr>
                <a:t> dung </a:t>
              </a:r>
              <a:r>
                <a:rPr lang="en-US" sz="4400" spc="174" dirty="0" err="1">
                  <a:solidFill>
                    <a:srgbClr val="000000"/>
                  </a:solidFill>
                  <a:latin typeface="Amatic SC Bold"/>
                </a:rPr>
                <a:t>dịch</a:t>
              </a:r>
              <a:r>
                <a:rPr lang="en-US" sz="4400" spc="174" dirty="0">
                  <a:solidFill>
                    <a:srgbClr val="000000"/>
                  </a:solidFill>
                  <a:latin typeface="Amatic SC Bold"/>
                </a:rPr>
                <a:t> </a:t>
              </a:r>
              <a:r>
                <a:rPr lang="en-US" sz="4400" spc="174" dirty="0" err="1">
                  <a:solidFill>
                    <a:srgbClr val="000000"/>
                  </a:solidFill>
                  <a:latin typeface="Amatic SC Bold"/>
                </a:rPr>
                <a:t>đồng</a:t>
              </a:r>
              <a:r>
                <a:rPr lang="en-US" sz="4400" spc="174" dirty="0">
                  <a:solidFill>
                    <a:srgbClr val="000000"/>
                  </a:solidFill>
                  <a:latin typeface="Amatic SC Bold"/>
                </a:rPr>
                <a:t> (II) </a:t>
              </a:r>
              <a:r>
                <a:rPr lang="en-US" sz="4400" spc="174" dirty="0" err="1">
                  <a:solidFill>
                    <a:srgbClr val="000000"/>
                  </a:solidFill>
                  <a:latin typeface="Amatic SC Bold"/>
                </a:rPr>
                <a:t>sunfat</a:t>
              </a:r>
              <a:r>
                <a:rPr lang="en-US" sz="4400" spc="174" dirty="0">
                  <a:solidFill>
                    <a:srgbClr val="000000"/>
                  </a:solidFill>
                  <a:latin typeface="Amatic SC Bold"/>
                </a:rPr>
                <a:t>  </a:t>
              </a:r>
              <a:r>
                <a:rPr lang="en-US" sz="4400" spc="174" dirty="0" err="1">
                  <a:solidFill>
                    <a:srgbClr val="000000"/>
                  </a:solidFill>
                  <a:latin typeface="Amatic SC Bold"/>
                </a:rPr>
                <a:t>với</a:t>
              </a:r>
              <a:r>
                <a:rPr lang="en-US" sz="4400" spc="174" dirty="0">
                  <a:solidFill>
                    <a:srgbClr val="000000"/>
                  </a:solidFill>
                  <a:latin typeface="Amatic SC Bold"/>
                </a:rPr>
                <a:t> </a:t>
              </a:r>
              <a:r>
                <a:rPr lang="en-US" sz="4400" spc="174" dirty="0" smtClean="0">
                  <a:solidFill>
                    <a:srgbClr val="000000"/>
                  </a:solidFill>
                  <a:latin typeface="Amatic SC Bold"/>
                </a:rPr>
                <a:t>dung </a:t>
              </a:r>
              <a:r>
                <a:rPr lang="en-US" sz="4400" spc="174" dirty="0" err="1">
                  <a:solidFill>
                    <a:srgbClr val="000000"/>
                  </a:solidFill>
                  <a:latin typeface="Amatic SC Bold"/>
                </a:rPr>
                <a:t>dịch</a:t>
              </a:r>
              <a:r>
                <a:rPr lang="en-US" sz="4400" spc="174" dirty="0">
                  <a:solidFill>
                    <a:srgbClr val="000000"/>
                  </a:solidFill>
                  <a:latin typeface="Amatic SC Bold"/>
                </a:rPr>
                <a:t> </a:t>
              </a:r>
              <a:r>
                <a:rPr lang="en-US" sz="4400" spc="174" dirty="0" err="1">
                  <a:solidFill>
                    <a:srgbClr val="000000"/>
                  </a:solidFill>
                  <a:latin typeface="Amatic SC Bold"/>
                </a:rPr>
                <a:t>natri</a:t>
              </a:r>
              <a:r>
                <a:rPr lang="en-US" sz="4400" spc="174" dirty="0">
                  <a:solidFill>
                    <a:srgbClr val="000000"/>
                  </a:solidFill>
                  <a:latin typeface="Amatic SC Bold"/>
                </a:rPr>
                <a:t> </a:t>
              </a:r>
              <a:r>
                <a:rPr lang="en-US" sz="4400" spc="174" dirty="0" err="1">
                  <a:solidFill>
                    <a:srgbClr val="000000"/>
                  </a:solidFill>
                  <a:latin typeface="Amatic SC Bold"/>
                </a:rPr>
                <a:t>hidroxit</a:t>
              </a:r>
              <a:endParaRPr lang="en-US" sz="4400" spc="174" dirty="0">
                <a:solidFill>
                  <a:srgbClr val="000000"/>
                </a:solidFill>
                <a:latin typeface="Amatic SC Bold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0363200" y="4920083"/>
            <a:ext cx="1573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2743328" y="5004595"/>
            <a:ext cx="190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46061" y="6804528"/>
            <a:ext cx="2487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latin typeface="Times New Roman" pitchFamily="18" charset="0"/>
                <a:cs typeface="Times New Roman" pitchFamily="18" charset="0"/>
              </a:rPr>
              <a:t>Natri</a:t>
            </a: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 smtClean="0">
                <a:latin typeface="Times New Roman" pitchFamily="18" charset="0"/>
                <a:cs typeface="Times New Roman" pitchFamily="18" charset="0"/>
              </a:rPr>
              <a:t>hiđroxit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2257" y="7004520"/>
            <a:ext cx="2908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 (II) </a:t>
            </a:r>
            <a:r>
              <a:rPr lang="fr-FR" sz="2400" b="1" dirty="0" err="1" smtClean="0">
                <a:latin typeface="Times New Roman" pitchFamily="18" charset="0"/>
                <a:cs typeface="Times New Roman" pitchFamily="18" charset="0"/>
              </a:rPr>
              <a:t>sunphat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Sodium hydroxide reacts with copper sulfate - Stock Video Clip - K008/5982  - Science Photo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6" y="2627849"/>
            <a:ext cx="7390320" cy="413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opper(II) hydroxide by adding CuSO4 droplets into NaOH. Love its gel-like  structure: chemist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064" y="2559423"/>
            <a:ext cx="4253336" cy="524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3335000" y="85725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 (II) </a:t>
            </a:r>
            <a:r>
              <a:rPr lang="fr-FR" sz="2800" b="1" dirty="0" err="1" smtClean="0">
                <a:latin typeface="Times New Roman" pitchFamily="18" charset="0"/>
                <a:cs typeface="Times New Roman" pitchFamily="18" charset="0"/>
              </a:rPr>
              <a:t>hidroxit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229600" y="5004595"/>
            <a:ext cx="2743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6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483892" y="1412781"/>
            <a:ext cx="7976488" cy="74833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7313" y="1560256"/>
            <a:ext cx="8591591" cy="72794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192640">
            <a:off x="16670561" y="7695388"/>
            <a:ext cx="1801962" cy="22666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67651">
            <a:off x="951848" y="1047928"/>
            <a:ext cx="513645" cy="493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905270" y="3073429"/>
            <a:ext cx="6469523" cy="4140142"/>
            <a:chOff x="0" y="0"/>
            <a:chExt cx="8626031" cy="5520190"/>
          </a:xfrm>
        </p:grpSpPr>
        <p:sp>
          <p:nvSpPr>
            <p:cNvPr id="7" name="TextBox 7"/>
            <p:cNvSpPr txBox="1"/>
            <p:nvPr/>
          </p:nvSpPr>
          <p:spPr>
            <a:xfrm>
              <a:off x="0" y="2058593"/>
              <a:ext cx="8626031" cy="34615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Muli Regular Bold Italics"/>
                </a:rPr>
                <a:t>Tác dụng của dung dịch axit clohidric với đinh sắt.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6200"/>
              <a:ext cx="8626031" cy="1542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00"/>
                </a:lnSpc>
              </a:pPr>
              <a:r>
                <a:rPr lang="en-US" sz="8000">
                  <a:solidFill>
                    <a:srgbClr val="000000"/>
                  </a:solidFill>
                  <a:latin typeface="Amatic SC Bold"/>
                </a:rPr>
                <a:t>THÍ NGHIỆM 2</a:t>
              </a:r>
            </a:p>
          </p:txBody>
        </p:sp>
      </p:grpSp>
      <p:pic>
        <p:nvPicPr>
          <p:cNvPr id="10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438400" y="1930906"/>
            <a:ext cx="5715000" cy="5854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25764" y="1456202"/>
            <a:ext cx="4259729" cy="1614523"/>
            <a:chOff x="0" y="0"/>
            <a:chExt cx="5679639" cy="215269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44331">
              <a:off x="55523" y="195499"/>
              <a:ext cx="5568593" cy="1761700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436959" y="275878"/>
              <a:ext cx="4805720" cy="1529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000">
                  <a:solidFill>
                    <a:srgbClr val="000000"/>
                  </a:solidFill>
                  <a:latin typeface="Amatic SC Bold"/>
                </a:rPr>
                <a:t>CÂU HỎI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66760" y="5684969"/>
            <a:ext cx="6892696" cy="3452104"/>
            <a:chOff x="9076" y="-40739"/>
            <a:chExt cx="9190261" cy="46028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41666">
              <a:off x="9076" y="50382"/>
              <a:ext cx="2456025" cy="491205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>
              <a:off x="164809" y="-40739"/>
              <a:ext cx="9034528" cy="1131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2800" u="none" dirty="0">
                  <a:solidFill>
                    <a:srgbClr val="000000"/>
                  </a:solidFill>
                  <a:latin typeface="Muli Regular Bold"/>
                </a:rPr>
                <a:t>Question 1: </a:t>
              </a:r>
              <a:r>
                <a:rPr lang="en-US" sz="2800" u="none" dirty="0" err="1">
                  <a:solidFill>
                    <a:srgbClr val="000000"/>
                  </a:solidFill>
                  <a:latin typeface="Muli Regular Bold"/>
                </a:rPr>
                <a:t>Quan</a:t>
              </a:r>
              <a:r>
                <a:rPr lang="en-US" sz="28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800" u="none" dirty="0" err="1">
                  <a:solidFill>
                    <a:srgbClr val="000000"/>
                  </a:solidFill>
                  <a:latin typeface="Muli Regular Bold"/>
                </a:rPr>
                <a:t>sát</a:t>
              </a:r>
              <a:r>
                <a:rPr lang="en-US" sz="28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800" u="none" dirty="0" err="1">
                  <a:solidFill>
                    <a:srgbClr val="000000"/>
                  </a:solidFill>
                  <a:latin typeface="Muli Regular Bold"/>
                </a:rPr>
                <a:t>thí</a:t>
              </a:r>
              <a:r>
                <a:rPr lang="en-US" sz="28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800" u="none" dirty="0" err="1">
                  <a:solidFill>
                    <a:srgbClr val="000000"/>
                  </a:solidFill>
                  <a:latin typeface="Muli Regular Bold"/>
                </a:rPr>
                <a:t>nghiệm</a:t>
              </a:r>
              <a:r>
                <a:rPr lang="en-US" sz="2800" u="none" dirty="0">
                  <a:solidFill>
                    <a:srgbClr val="000000"/>
                  </a:solidFill>
                  <a:latin typeface="Muli Regular Bold"/>
                </a:rPr>
                <a:t>, </a:t>
              </a:r>
              <a:r>
                <a:rPr lang="en-US" sz="2800" u="none" dirty="0" err="1">
                  <a:solidFill>
                    <a:srgbClr val="000000"/>
                  </a:solidFill>
                  <a:latin typeface="Muli Regular Bold"/>
                </a:rPr>
                <a:t>hiện</a:t>
              </a:r>
              <a:r>
                <a:rPr lang="en-US" sz="28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800" u="none" dirty="0" err="1">
                  <a:solidFill>
                    <a:srgbClr val="000000"/>
                  </a:solidFill>
                  <a:latin typeface="Muli Regular Bold"/>
                </a:rPr>
                <a:t>tượng</a:t>
              </a:r>
              <a:r>
                <a:rPr lang="en-US" sz="28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800" u="none" dirty="0" err="1">
                  <a:solidFill>
                    <a:srgbClr val="000000"/>
                  </a:solidFill>
                  <a:latin typeface="Muli Regular Bold"/>
                </a:rPr>
                <a:t>khi</a:t>
              </a:r>
              <a:r>
                <a:rPr lang="en-US" sz="28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800" u="none" dirty="0" err="1">
                  <a:solidFill>
                    <a:srgbClr val="000000"/>
                  </a:solidFill>
                  <a:latin typeface="Muli Regular Bold"/>
                </a:rPr>
                <a:t>tiến</a:t>
              </a:r>
              <a:r>
                <a:rPr lang="en-US" sz="28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800" u="none" dirty="0" err="1">
                  <a:solidFill>
                    <a:srgbClr val="000000"/>
                  </a:solidFill>
                  <a:latin typeface="Muli Regular Bold"/>
                </a:rPr>
                <a:t>hành</a:t>
              </a:r>
              <a:r>
                <a:rPr lang="en-US" sz="28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800" u="none" dirty="0" err="1">
                  <a:solidFill>
                    <a:srgbClr val="000000"/>
                  </a:solidFill>
                  <a:latin typeface="Muli Regular Bold"/>
                </a:rPr>
                <a:t>thí</a:t>
              </a:r>
              <a:r>
                <a:rPr lang="en-US" sz="28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800" u="none" dirty="0" err="1">
                  <a:solidFill>
                    <a:srgbClr val="000000"/>
                  </a:solidFill>
                  <a:latin typeface="Muli Regular Bold"/>
                </a:rPr>
                <a:t>nghiệm</a:t>
              </a:r>
              <a:endParaRPr lang="en-US" sz="2800" u="none" dirty="0">
                <a:solidFill>
                  <a:srgbClr val="000000"/>
                </a:solidFill>
                <a:latin typeface="Muli Regular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73265" y="1461989"/>
              <a:ext cx="8975272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Muli Regular Bold"/>
                </a:rPr>
                <a:t>Answer 1: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14009" y="2789566"/>
              <a:ext cx="9085328" cy="1772501"/>
              <a:chOff x="0" y="0"/>
              <a:chExt cx="3290570" cy="329565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563207" cy="781849"/>
              </a:xfrm>
              <a:custGeom>
                <a:avLst/>
                <a:gdLst/>
                <a:ahLst/>
                <a:cxnLst/>
                <a:rect l="l" t="t" r="r" b="b"/>
                <a:pathLst>
                  <a:path w="4563207" h="781849">
                    <a:moveTo>
                      <a:pt x="4563207" y="2745"/>
                    </a:moveTo>
                    <a:lnTo>
                      <a:pt x="0" y="2745"/>
                    </a:lnTo>
                    <a:lnTo>
                      <a:pt x="0" y="0"/>
                    </a:lnTo>
                    <a:lnTo>
                      <a:pt x="4563207" y="0"/>
                    </a:lnTo>
                    <a:lnTo>
                      <a:pt x="4563207" y="2745"/>
                    </a:lnTo>
                    <a:close/>
                    <a:moveTo>
                      <a:pt x="4563207" y="111154"/>
                    </a:moveTo>
                    <a:lnTo>
                      <a:pt x="0" y="111154"/>
                    </a:lnTo>
                    <a:lnTo>
                      <a:pt x="0" y="113898"/>
                    </a:lnTo>
                    <a:lnTo>
                      <a:pt x="4563207" y="113898"/>
                    </a:lnTo>
                    <a:lnTo>
                      <a:pt x="4563207" y="111154"/>
                    </a:lnTo>
                    <a:close/>
                    <a:moveTo>
                      <a:pt x="4563207" y="222650"/>
                    </a:moveTo>
                    <a:lnTo>
                      <a:pt x="0" y="222650"/>
                    </a:lnTo>
                    <a:lnTo>
                      <a:pt x="0" y="225395"/>
                    </a:lnTo>
                    <a:lnTo>
                      <a:pt x="4563207" y="225395"/>
                    </a:lnTo>
                    <a:lnTo>
                      <a:pt x="4563207" y="222650"/>
                    </a:lnTo>
                    <a:close/>
                    <a:moveTo>
                      <a:pt x="4563207" y="333804"/>
                    </a:moveTo>
                    <a:lnTo>
                      <a:pt x="0" y="333804"/>
                    </a:lnTo>
                    <a:lnTo>
                      <a:pt x="0" y="336548"/>
                    </a:lnTo>
                    <a:lnTo>
                      <a:pt x="4563207" y="336548"/>
                    </a:lnTo>
                    <a:lnTo>
                      <a:pt x="4563207" y="333804"/>
                    </a:lnTo>
                    <a:close/>
                    <a:moveTo>
                      <a:pt x="4563207" y="444958"/>
                    </a:moveTo>
                    <a:lnTo>
                      <a:pt x="0" y="444958"/>
                    </a:lnTo>
                    <a:lnTo>
                      <a:pt x="0" y="447702"/>
                    </a:lnTo>
                    <a:lnTo>
                      <a:pt x="4563207" y="447702"/>
                    </a:lnTo>
                    <a:lnTo>
                      <a:pt x="4563207" y="444958"/>
                    </a:lnTo>
                    <a:close/>
                    <a:moveTo>
                      <a:pt x="4563207" y="556454"/>
                    </a:moveTo>
                    <a:lnTo>
                      <a:pt x="0" y="556454"/>
                    </a:lnTo>
                    <a:lnTo>
                      <a:pt x="0" y="559199"/>
                    </a:lnTo>
                    <a:lnTo>
                      <a:pt x="4563207" y="559199"/>
                    </a:lnTo>
                    <a:lnTo>
                      <a:pt x="4563207" y="556454"/>
                    </a:lnTo>
                    <a:close/>
                    <a:moveTo>
                      <a:pt x="4563207" y="667608"/>
                    </a:moveTo>
                    <a:lnTo>
                      <a:pt x="0" y="667608"/>
                    </a:lnTo>
                    <a:lnTo>
                      <a:pt x="0" y="670352"/>
                    </a:lnTo>
                    <a:lnTo>
                      <a:pt x="4563207" y="670352"/>
                    </a:lnTo>
                    <a:lnTo>
                      <a:pt x="4563207" y="667608"/>
                    </a:lnTo>
                    <a:close/>
                    <a:moveTo>
                      <a:pt x="4563207" y="779105"/>
                    </a:moveTo>
                    <a:lnTo>
                      <a:pt x="0" y="779105"/>
                    </a:lnTo>
                    <a:lnTo>
                      <a:pt x="0" y="781849"/>
                    </a:lnTo>
                    <a:lnTo>
                      <a:pt x="4563207" y="781849"/>
                    </a:lnTo>
                    <a:lnTo>
                      <a:pt x="4563207" y="779105"/>
                    </a:lnTo>
                    <a:close/>
                  </a:path>
                </a:pathLst>
              </a:custGeom>
              <a:solidFill>
                <a:srgbClr val="FDBE14"/>
              </a:solid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9658260" y="5681159"/>
            <a:ext cx="6892696" cy="3459724"/>
            <a:chOff x="9076" y="-40739"/>
            <a:chExt cx="9190261" cy="4612966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41666">
              <a:off x="9076" y="50382"/>
              <a:ext cx="2456025" cy="491205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164809" y="-40739"/>
              <a:ext cx="9034528" cy="1115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Question 2: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Các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chất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có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sự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biến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đổi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không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?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Dựa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vào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dấu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hiệu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 </a:t>
              </a:r>
              <a:r>
                <a:rPr lang="en-US" sz="2400" u="none" dirty="0" err="1">
                  <a:solidFill>
                    <a:srgbClr val="000000"/>
                  </a:solidFill>
                  <a:latin typeface="Muli Regular Bold"/>
                </a:rPr>
                <a:t>nào</a:t>
              </a:r>
              <a:r>
                <a:rPr lang="en-US" sz="2400" u="none" dirty="0">
                  <a:solidFill>
                    <a:srgbClr val="000000"/>
                  </a:solidFill>
                  <a:latin typeface="Muli Regular Bold"/>
                </a:rPr>
                <a:t>?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73265" y="1461989"/>
              <a:ext cx="8975272" cy="535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Muli Regular Bold"/>
                </a:rPr>
                <a:t>Answer 2: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14009" y="2799726"/>
              <a:ext cx="9085328" cy="1772501"/>
              <a:chOff x="0" y="0"/>
              <a:chExt cx="3290570" cy="329565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563207" cy="781849"/>
              </a:xfrm>
              <a:custGeom>
                <a:avLst/>
                <a:gdLst/>
                <a:ahLst/>
                <a:cxnLst/>
                <a:rect l="l" t="t" r="r" b="b"/>
                <a:pathLst>
                  <a:path w="4563207" h="781849">
                    <a:moveTo>
                      <a:pt x="4563207" y="2745"/>
                    </a:moveTo>
                    <a:lnTo>
                      <a:pt x="0" y="2745"/>
                    </a:lnTo>
                    <a:lnTo>
                      <a:pt x="0" y="0"/>
                    </a:lnTo>
                    <a:lnTo>
                      <a:pt x="4563207" y="0"/>
                    </a:lnTo>
                    <a:lnTo>
                      <a:pt x="4563207" y="2745"/>
                    </a:lnTo>
                    <a:close/>
                    <a:moveTo>
                      <a:pt x="4563207" y="111154"/>
                    </a:moveTo>
                    <a:lnTo>
                      <a:pt x="0" y="111154"/>
                    </a:lnTo>
                    <a:lnTo>
                      <a:pt x="0" y="113898"/>
                    </a:lnTo>
                    <a:lnTo>
                      <a:pt x="4563207" y="113898"/>
                    </a:lnTo>
                    <a:lnTo>
                      <a:pt x="4563207" y="111154"/>
                    </a:lnTo>
                    <a:close/>
                    <a:moveTo>
                      <a:pt x="4563207" y="222650"/>
                    </a:moveTo>
                    <a:lnTo>
                      <a:pt x="0" y="222650"/>
                    </a:lnTo>
                    <a:lnTo>
                      <a:pt x="0" y="225395"/>
                    </a:lnTo>
                    <a:lnTo>
                      <a:pt x="4563207" y="225395"/>
                    </a:lnTo>
                    <a:lnTo>
                      <a:pt x="4563207" y="222650"/>
                    </a:lnTo>
                    <a:close/>
                    <a:moveTo>
                      <a:pt x="4563207" y="333804"/>
                    </a:moveTo>
                    <a:lnTo>
                      <a:pt x="0" y="333804"/>
                    </a:lnTo>
                    <a:lnTo>
                      <a:pt x="0" y="336548"/>
                    </a:lnTo>
                    <a:lnTo>
                      <a:pt x="4563207" y="336548"/>
                    </a:lnTo>
                    <a:lnTo>
                      <a:pt x="4563207" y="333804"/>
                    </a:lnTo>
                    <a:close/>
                    <a:moveTo>
                      <a:pt x="4563207" y="444958"/>
                    </a:moveTo>
                    <a:lnTo>
                      <a:pt x="0" y="444958"/>
                    </a:lnTo>
                    <a:lnTo>
                      <a:pt x="0" y="447702"/>
                    </a:lnTo>
                    <a:lnTo>
                      <a:pt x="4563207" y="447702"/>
                    </a:lnTo>
                    <a:lnTo>
                      <a:pt x="4563207" y="444958"/>
                    </a:lnTo>
                    <a:close/>
                    <a:moveTo>
                      <a:pt x="4563207" y="556454"/>
                    </a:moveTo>
                    <a:lnTo>
                      <a:pt x="0" y="556454"/>
                    </a:lnTo>
                    <a:lnTo>
                      <a:pt x="0" y="559199"/>
                    </a:lnTo>
                    <a:lnTo>
                      <a:pt x="4563207" y="559199"/>
                    </a:lnTo>
                    <a:lnTo>
                      <a:pt x="4563207" y="556454"/>
                    </a:lnTo>
                    <a:close/>
                    <a:moveTo>
                      <a:pt x="4563207" y="667608"/>
                    </a:moveTo>
                    <a:lnTo>
                      <a:pt x="0" y="667608"/>
                    </a:lnTo>
                    <a:lnTo>
                      <a:pt x="0" y="670352"/>
                    </a:lnTo>
                    <a:lnTo>
                      <a:pt x="4563207" y="670352"/>
                    </a:lnTo>
                    <a:lnTo>
                      <a:pt x="4563207" y="667608"/>
                    </a:lnTo>
                    <a:close/>
                    <a:moveTo>
                      <a:pt x="4563207" y="779105"/>
                    </a:moveTo>
                    <a:lnTo>
                      <a:pt x="0" y="779105"/>
                    </a:lnTo>
                    <a:lnTo>
                      <a:pt x="0" y="781849"/>
                    </a:lnTo>
                    <a:lnTo>
                      <a:pt x="4563207" y="781849"/>
                    </a:lnTo>
                    <a:lnTo>
                      <a:pt x="4563207" y="779105"/>
                    </a:lnTo>
                    <a:close/>
                  </a:path>
                </a:pathLst>
              </a:custGeom>
              <a:solidFill>
                <a:srgbClr val="FDBE14"/>
              </a:solidFill>
            </p:spPr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4114800" y="5180902"/>
            <a:ext cx="8532159" cy="73866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fr-FR" sz="4200" dirty="0" err="1">
                <a:solidFill>
                  <a:srgbClr val="FF0000"/>
                </a:solidFill>
              </a:rPr>
              <a:t>Nhận</a:t>
            </a:r>
            <a:r>
              <a:rPr lang="fr-FR" sz="4200" dirty="0">
                <a:solidFill>
                  <a:srgbClr val="FF0000"/>
                </a:solidFill>
              </a:rPr>
              <a:t> </a:t>
            </a:r>
            <a:r>
              <a:rPr lang="fr-FR" sz="4200" dirty="0" err="1">
                <a:solidFill>
                  <a:srgbClr val="FF0000"/>
                </a:solidFill>
              </a:rPr>
              <a:t>xét</a:t>
            </a:r>
            <a:r>
              <a:rPr lang="fr-FR" sz="4200" dirty="0">
                <a:solidFill>
                  <a:srgbClr val="FF0000"/>
                </a:solidFill>
              </a:rPr>
              <a:t> : </a:t>
            </a:r>
            <a:r>
              <a:rPr lang="fr-FR" sz="4200" dirty="0" err="1">
                <a:solidFill>
                  <a:srgbClr val="FF0000"/>
                </a:solidFill>
              </a:rPr>
              <a:t>Có</a:t>
            </a:r>
            <a:r>
              <a:rPr lang="fr-FR" sz="4200" dirty="0">
                <a:solidFill>
                  <a:srgbClr val="FF0000"/>
                </a:solidFill>
              </a:rPr>
              <a:t> </a:t>
            </a:r>
            <a:r>
              <a:rPr lang="fr-FR" sz="4200" dirty="0" err="1">
                <a:solidFill>
                  <a:srgbClr val="FF0000"/>
                </a:solidFill>
              </a:rPr>
              <a:t>chất</a:t>
            </a:r>
            <a:r>
              <a:rPr lang="fr-FR" sz="4200" dirty="0">
                <a:solidFill>
                  <a:srgbClr val="FF0000"/>
                </a:solidFill>
              </a:rPr>
              <a:t> </a:t>
            </a:r>
            <a:r>
              <a:rPr lang="fr-FR" sz="4200" dirty="0" err="1">
                <a:solidFill>
                  <a:srgbClr val="FF0000"/>
                </a:solidFill>
              </a:rPr>
              <a:t>mới</a:t>
            </a:r>
            <a:r>
              <a:rPr lang="fr-FR" sz="4200" dirty="0">
                <a:solidFill>
                  <a:srgbClr val="FF0000"/>
                </a:solidFill>
              </a:rPr>
              <a:t> </a:t>
            </a:r>
            <a:r>
              <a:rPr lang="fr-FR" sz="4200" dirty="0" err="1">
                <a:solidFill>
                  <a:srgbClr val="FF0000"/>
                </a:solidFill>
              </a:rPr>
              <a:t>tạo</a:t>
            </a:r>
            <a:r>
              <a:rPr lang="fr-FR" sz="4200" dirty="0">
                <a:solidFill>
                  <a:srgbClr val="FF0000"/>
                </a:solidFill>
              </a:rPr>
              <a:t> </a:t>
            </a:r>
            <a:r>
              <a:rPr lang="fr-FR" sz="4200" dirty="0" err="1">
                <a:solidFill>
                  <a:srgbClr val="FF0000"/>
                </a:solidFill>
              </a:rPr>
              <a:t>thành</a:t>
            </a:r>
            <a:r>
              <a:rPr lang="fr-FR" sz="4200" dirty="0">
                <a:solidFill>
                  <a:srgbClr val="FF0000"/>
                </a:solidFill>
              </a:rPr>
              <a:t>.</a:t>
            </a:r>
            <a:endParaRPr lang="en-US" sz="42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65" y="1742914"/>
            <a:ext cx="4900979" cy="3291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529" y="1742914"/>
            <a:ext cx="6027200" cy="32911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8580" y="1742914"/>
            <a:ext cx="6540258" cy="32911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39788" y="5968649"/>
            <a:ext cx="12929348" cy="1431161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b="1" dirty="0" err="1"/>
              <a:t>Các</a:t>
            </a:r>
            <a:r>
              <a:rPr lang="en-US" sz="4200" b="1" dirty="0"/>
              <a:t> </a:t>
            </a:r>
            <a:r>
              <a:rPr lang="en-US" sz="4200" b="1" dirty="0" err="1"/>
              <a:t>chất</a:t>
            </a:r>
            <a:r>
              <a:rPr lang="en-US" sz="4200" b="1" dirty="0"/>
              <a:t> </a:t>
            </a:r>
            <a:r>
              <a:rPr lang="en-US" sz="4200" b="1" dirty="0" err="1"/>
              <a:t>xung</a:t>
            </a:r>
            <a:r>
              <a:rPr lang="en-US" sz="4200" b="1" dirty="0"/>
              <a:t> </a:t>
            </a:r>
            <a:r>
              <a:rPr lang="en-US" sz="4200" b="1" dirty="0" err="1"/>
              <a:t>quanh</a:t>
            </a:r>
            <a:r>
              <a:rPr lang="en-US" sz="4200" b="1" dirty="0"/>
              <a:t> </a:t>
            </a:r>
            <a:r>
              <a:rPr lang="en-US" sz="4200" b="1" dirty="0" err="1"/>
              <a:t>chúng</a:t>
            </a:r>
            <a:r>
              <a:rPr lang="en-US" sz="4200" b="1" dirty="0"/>
              <a:t> ta, </a:t>
            </a:r>
            <a:r>
              <a:rPr lang="en-US" sz="4200" b="1" dirty="0" err="1"/>
              <a:t>chúng</a:t>
            </a:r>
            <a:r>
              <a:rPr lang="en-US" sz="4200" b="1" dirty="0"/>
              <a:t> </a:t>
            </a:r>
            <a:r>
              <a:rPr lang="en-US" sz="4200" b="1" dirty="0" err="1"/>
              <a:t>luôn</a:t>
            </a:r>
            <a:r>
              <a:rPr lang="en-US" sz="4200" b="1" dirty="0"/>
              <a:t> </a:t>
            </a:r>
            <a:r>
              <a:rPr lang="en-US" sz="4200" b="1" dirty="0" err="1"/>
              <a:t>vận</a:t>
            </a:r>
            <a:r>
              <a:rPr lang="en-US" sz="4200" b="1" dirty="0"/>
              <a:t> </a:t>
            </a:r>
            <a:r>
              <a:rPr lang="en-US" sz="4200" b="1" dirty="0" err="1"/>
              <a:t>động</a:t>
            </a:r>
            <a:r>
              <a:rPr lang="en-US" sz="4200" b="1" dirty="0"/>
              <a:t> </a:t>
            </a:r>
            <a:r>
              <a:rPr lang="en-US" sz="4200" b="1" dirty="0" err="1"/>
              <a:t>biến</a:t>
            </a:r>
            <a:r>
              <a:rPr lang="en-US" sz="4200" b="1" dirty="0"/>
              <a:t> </a:t>
            </a:r>
            <a:r>
              <a:rPr lang="en-US" sz="4200" b="1" dirty="0" err="1"/>
              <a:t>đổi</a:t>
            </a:r>
            <a:r>
              <a:rPr lang="en-US" sz="4200" b="1" dirty="0"/>
              <a:t>, </a:t>
            </a:r>
            <a:r>
              <a:rPr lang="en-US" sz="4200" b="1" dirty="0" err="1"/>
              <a:t>chuyển</a:t>
            </a:r>
            <a:r>
              <a:rPr lang="en-US" sz="4200" b="1" dirty="0"/>
              <a:t> </a:t>
            </a:r>
            <a:r>
              <a:rPr lang="en-US" sz="4200" b="1" dirty="0" err="1"/>
              <a:t>từ</a:t>
            </a:r>
            <a:r>
              <a:rPr lang="en-US" sz="4200" b="1" dirty="0"/>
              <a:t> </a:t>
            </a:r>
            <a:r>
              <a:rPr lang="en-US" sz="4200" b="1" dirty="0" err="1"/>
              <a:t>chất</a:t>
            </a:r>
            <a:r>
              <a:rPr lang="en-US" sz="4200" b="1" dirty="0"/>
              <a:t> </a:t>
            </a:r>
            <a:r>
              <a:rPr lang="en-US" sz="4200" b="1" dirty="0" err="1"/>
              <a:t>này</a:t>
            </a:r>
            <a:r>
              <a:rPr lang="en-US" sz="4200" b="1" dirty="0"/>
              <a:t> </a:t>
            </a:r>
            <a:r>
              <a:rPr lang="en-US" sz="4200" b="1" dirty="0" err="1"/>
              <a:t>thành</a:t>
            </a:r>
            <a:r>
              <a:rPr lang="en-US" sz="4200" b="1" dirty="0"/>
              <a:t> </a:t>
            </a:r>
            <a:r>
              <a:rPr lang="en-US" sz="4200" b="1" dirty="0" err="1"/>
              <a:t>chất</a:t>
            </a:r>
            <a:r>
              <a:rPr lang="en-US" sz="4200" b="1" dirty="0"/>
              <a:t> </a:t>
            </a:r>
            <a:r>
              <a:rPr lang="en-US" sz="4200" b="1" dirty="0" err="1"/>
              <a:t>khác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339788" y="353512"/>
            <a:ext cx="11985812" cy="1136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6600" dirty="0" err="1">
                <a:solidFill>
                  <a:srgbClr val="000000"/>
                </a:solidFill>
                <a:latin typeface="Amatic SC Bold"/>
              </a:rPr>
              <a:t>Quan</a:t>
            </a:r>
            <a:r>
              <a:rPr lang="en-US" sz="6600" dirty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Amatic SC Bold"/>
              </a:rPr>
              <a:t>sát</a:t>
            </a:r>
            <a:r>
              <a:rPr lang="en-US" sz="6600" dirty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Amatic SC Bold"/>
              </a:rPr>
              <a:t>một</a:t>
            </a:r>
            <a:r>
              <a:rPr lang="en-US" sz="6600" dirty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Amatic SC Bold"/>
              </a:rPr>
              <a:t>số</a:t>
            </a:r>
            <a:r>
              <a:rPr lang="en-US" sz="6600" dirty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Amatic SC Bold"/>
              </a:rPr>
              <a:t>hiện</a:t>
            </a:r>
            <a:r>
              <a:rPr lang="en-US" sz="6600" dirty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Amatic SC Bold"/>
              </a:rPr>
              <a:t>tượng</a:t>
            </a:r>
            <a:r>
              <a:rPr lang="en-US" sz="6600" dirty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Amatic SC Bold"/>
              </a:rPr>
              <a:t>trong</a:t>
            </a:r>
            <a:r>
              <a:rPr lang="en-US" sz="6600" dirty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Amatic SC Bold"/>
              </a:rPr>
              <a:t>thí</a:t>
            </a:r>
            <a:r>
              <a:rPr lang="en-US" sz="6600" dirty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Amatic SC Bold"/>
              </a:rPr>
              <a:t>nghiệm</a:t>
            </a:r>
            <a:r>
              <a:rPr lang="en-US" sz="6600" dirty="0">
                <a:solidFill>
                  <a:srgbClr val="000000"/>
                </a:solidFill>
                <a:latin typeface="Amatic SC Bold"/>
              </a:rPr>
              <a:t> </a:t>
            </a: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33821" flipH="1">
            <a:off x="1998011" y="7510841"/>
            <a:ext cx="13192234" cy="19170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38256" y="7901347"/>
            <a:ext cx="11642932" cy="12208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6600" b="1" dirty="0" err="1" smtClean="0">
                <a:solidFill>
                  <a:srgbClr val="000000"/>
                </a:solidFill>
                <a:latin typeface="Amatic SC Bold"/>
              </a:rPr>
              <a:t>Hoá</a:t>
            </a:r>
            <a:r>
              <a:rPr lang="en-US" sz="6600" b="1" dirty="0" smtClean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6600" b="1" dirty="0" err="1" smtClean="0">
                <a:solidFill>
                  <a:srgbClr val="000000"/>
                </a:solidFill>
                <a:latin typeface="Amatic SC Bold"/>
              </a:rPr>
              <a:t>học</a:t>
            </a:r>
            <a:r>
              <a:rPr lang="en-US" sz="6600" b="1" dirty="0" smtClean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6600" b="1" dirty="0" err="1" smtClean="0">
                <a:solidFill>
                  <a:srgbClr val="000000"/>
                </a:solidFill>
                <a:latin typeface="Amatic SC Bold"/>
              </a:rPr>
              <a:t>nghiên</a:t>
            </a:r>
            <a:r>
              <a:rPr lang="en-US" sz="6600" b="1" dirty="0" smtClean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6600" b="1" dirty="0" err="1" smtClean="0">
                <a:solidFill>
                  <a:srgbClr val="000000"/>
                </a:solidFill>
                <a:latin typeface="Amatic SC Bold"/>
              </a:rPr>
              <a:t>cứu</a:t>
            </a:r>
            <a:r>
              <a:rPr lang="en-US" sz="6600" b="1" dirty="0" smtClean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6600" b="1" dirty="0" err="1" smtClean="0">
                <a:solidFill>
                  <a:srgbClr val="000000"/>
                </a:solidFill>
                <a:latin typeface="Amatic SC Bold"/>
              </a:rPr>
              <a:t>về</a:t>
            </a:r>
            <a:r>
              <a:rPr lang="en-US" sz="6600" b="1" dirty="0" smtClean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6600" b="1" dirty="0" err="1" smtClean="0">
                <a:solidFill>
                  <a:srgbClr val="000000"/>
                </a:solidFill>
                <a:latin typeface="Amatic SC Bold"/>
              </a:rPr>
              <a:t>chất</a:t>
            </a:r>
            <a:r>
              <a:rPr lang="en-US" sz="6600" b="1" dirty="0" smtClean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6600" b="1" dirty="0" err="1" smtClean="0">
                <a:solidFill>
                  <a:srgbClr val="000000"/>
                </a:solidFill>
                <a:latin typeface="Amatic SC Bold"/>
              </a:rPr>
              <a:t>và</a:t>
            </a:r>
            <a:r>
              <a:rPr lang="en-US" sz="6600" b="1" dirty="0" smtClean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6600" b="1" dirty="0" err="1" smtClean="0">
                <a:solidFill>
                  <a:srgbClr val="000000"/>
                </a:solidFill>
                <a:latin typeface="Amatic SC Bold"/>
              </a:rPr>
              <a:t>sự</a:t>
            </a:r>
            <a:r>
              <a:rPr lang="en-US" sz="6600" b="1" dirty="0" smtClean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6600" b="1" dirty="0" err="1" smtClean="0">
                <a:solidFill>
                  <a:srgbClr val="000000"/>
                </a:solidFill>
                <a:latin typeface="Amatic SC Bold"/>
              </a:rPr>
              <a:t>biến</a:t>
            </a:r>
            <a:r>
              <a:rPr lang="en-US" sz="6600" b="1" dirty="0" smtClean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6600" b="1" dirty="0" err="1" smtClean="0">
                <a:solidFill>
                  <a:srgbClr val="000000"/>
                </a:solidFill>
                <a:latin typeface="Amatic SC Bold"/>
              </a:rPr>
              <a:t>đổi</a:t>
            </a:r>
            <a:r>
              <a:rPr lang="en-US" sz="6600" b="1" dirty="0" smtClean="0">
                <a:solidFill>
                  <a:srgbClr val="000000"/>
                </a:solidFill>
                <a:latin typeface="Amatic SC Bold"/>
              </a:rPr>
              <a:t> </a:t>
            </a:r>
            <a:r>
              <a:rPr lang="en-US" sz="6600" b="1" dirty="0" err="1" smtClean="0">
                <a:solidFill>
                  <a:srgbClr val="000000"/>
                </a:solidFill>
                <a:latin typeface="Amatic SC Bold"/>
              </a:rPr>
              <a:t>chất</a:t>
            </a:r>
            <a:endParaRPr lang="en-US" sz="6600" b="1" dirty="0">
              <a:solidFill>
                <a:srgbClr val="000000"/>
              </a:solidFill>
              <a:latin typeface="Amatic SC Bold"/>
            </a:endParaRPr>
          </a:p>
        </p:txBody>
      </p:sp>
    </p:spTree>
    <p:extLst>
      <p:ext uri="{BB962C8B-B14F-4D97-AF65-F5344CB8AC3E}">
        <p14:creationId xmlns:p14="http://schemas.microsoft.com/office/powerpoint/2010/main" val="343888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9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8|10.5|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722</Words>
  <Application>Microsoft Office PowerPoint</Application>
  <PresentationFormat>Custom</PresentationFormat>
  <Paragraphs>101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51" baseType="lpstr">
      <vt:lpstr>Arial</vt:lpstr>
      <vt:lpstr>DejaVu Serif Bold Italics</vt:lpstr>
      <vt:lpstr>DejaVu Serif Bold</vt:lpstr>
      <vt:lpstr>Genty Bold Italics</vt:lpstr>
      <vt:lpstr>Wellfleet Bold Italics</vt:lpstr>
      <vt:lpstr>Noto Sans Bold</vt:lpstr>
      <vt:lpstr>Hatter</vt:lpstr>
      <vt:lpstr>Muli Regular Bold Italics</vt:lpstr>
      <vt:lpstr>DejaVu Serif</vt:lpstr>
      <vt:lpstr>Sansita Regular</vt:lpstr>
      <vt:lpstr>Bungee Bold Italics</vt:lpstr>
      <vt:lpstr>Muli Regular</vt:lpstr>
      <vt:lpstr>Calibri</vt:lpstr>
      <vt:lpstr>Amatic SC Bold</vt:lpstr>
      <vt:lpstr>Faustina SemiBold Bold Italics</vt:lpstr>
      <vt:lpstr>Bangers Bold</vt:lpstr>
      <vt:lpstr>Jeepers Bold</vt:lpstr>
      <vt:lpstr>Bungee</vt:lpstr>
      <vt:lpstr>Muli Bold</vt:lpstr>
      <vt:lpstr>Times New Roman</vt:lpstr>
      <vt:lpstr>Muli Regular Bold</vt:lpstr>
      <vt:lpstr>Noto Sans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Mở đầu môn hóa học</dc:title>
  <cp:lastModifiedBy>Windows User</cp:lastModifiedBy>
  <cp:revision>7</cp:revision>
  <dcterms:created xsi:type="dcterms:W3CDTF">2006-08-16T00:00:00Z</dcterms:created>
  <dcterms:modified xsi:type="dcterms:W3CDTF">2021-09-06T07:50:15Z</dcterms:modified>
  <dc:identifier>DAEh5Nojmxo</dc:identifier>
</cp:coreProperties>
</file>