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22" r:id="rId4"/>
    <p:sldId id="258" r:id="rId5"/>
    <p:sldId id="323" r:id="rId6"/>
    <p:sldId id="269" r:id="rId7"/>
    <p:sldId id="324" r:id="rId8"/>
    <p:sldId id="325" r:id="rId9"/>
    <p:sldId id="326" r:id="rId10"/>
    <p:sldId id="327" r:id="rId11"/>
    <p:sldId id="328" r:id="rId12"/>
    <p:sldId id="280" r:id="rId13"/>
    <p:sldId id="319" r:id="rId14"/>
    <p:sldId id="329" r:id="rId15"/>
    <p:sldId id="330" r:id="rId16"/>
    <p:sldId id="331" r:id="rId17"/>
    <p:sldId id="332" r:id="rId18"/>
    <p:sldId id="333" r:id="rId19"/>
    <p:sldId id="311" r:id="rId20"/>
    <p:sldId id="321" r:id="rId21"/>
    <p:sldId id="276" r:id="rId22"/>
    <p:sldId id="33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107" y="126687"/>
            <a:ext cx="5675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11,12 - BÀI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VẬT LIỆU CƠ KHÍ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31" y="723759"/>
            <a:ext cx="11421207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26" y="-20945"/>
            <a:ext cx="1183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bảng 6.1. Trình bày đặc điểm và ứng dụng của thép, gang, đồng và hợp kim của đồng, nhôm và hợp kim của nhôm.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49720"/>
              </p:ext>
            </p:extLst>
          </p:nvPr>
        </p:nvGraphicFramePr>
        <p:xfrm>
          <a:off x="229670" y="778402"/>
          <a:ext cx="9026299" cy="5290356"/>
        </p:xfrm>
        <a:graphic>
          <a:graphicData uri="http://schemas.openxmlformats.org/drawingml/2006/table">
            <a:tbl>
              <a:tblPr firstRow="1" firstCol="1" bandRow="1"/>
              <a:tblGrid>
                <a:gridCol w="2778309">
                  <a:extLst>
                    <a:ext uri="{9D8B030D-6E8A-4147-A177-3AD203B41FA5}">
                      <a16:colId xmlns="" xmlns:a16="http://schemas.microsoft.com/office/drawing/2014/main" val="1706148377"/>
                    </a:ext>
                  </a:extLst>
                </a:gridCol>
                <a:gridCol w="3097816">
                  <a:extLst>
                    <a:ext uri="{9D8B030D-6E8A-4147-A177-3AD203B41FA5}">
                      <a16:colId xmlns="" xmlns:a16="http://schemas.microsoft.com/office/drawing/2014/main" val="3079987508"/>
                    </a:ext>
                  </a:extLst>
                </a:gridCol>
                <a:gridCol w="3150174">
                  <a:extLst>
                    <a:ext uri="{9D8B030D-6E8A-4147-A177-3AD203B41FA5}">
                      <a16:colId xmlns="" xmlns:a16="http://schemas.microsoft.com/office/drawing/2014/main" val="4167007284"/>
                    </a:ext>
                  </a:extLst>
                </a:gridCol>
              </a:tblGrid>
              <a:tr h="434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2008515"/>
                  </a:ext>
                </a:extLst>
              </a:tr>
              <a:tr h="124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091562"/>
                  </a:ext>
                </a:extLst>
              </a:tr>
              <a:tr h="1129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981953"/>
                  </a:ext>
                </a:extLst>
              </a:tr>
              <a:tr h="1303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7642182"/>
                  </a:ext>
                </a:extLst>
              </a:tr>
              <a:tr h="1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477418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7" y="1449616"/>
            <a:ext cx="2416628" cy="97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33" y="2510381"/>
            <a:ext cx="1991892" cy="94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82" y="3877709"/>
            <a:ext cx="2429555" cy="9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82" y="5198411"/>
            <a:ext cx="2288527" cy="853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26" y="6058622"/>
            <a:ext cx="1140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6996" y="953556"/>
            <a:ext cx="2612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Lưỡi kéo cắt giấy: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Đầu kìm điện: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Lõi dây điện: đồng, nhôm.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Khung xe ô tô: thép.</a:t>
            </a:r>
          </a:p>
        </p:txBody>
      </p:sp>
    </p:spTree>
    <p:extLst>
      <p:ext uri="{BB962C8B-B14F-4D97-AF65-F5344CB8AC3E}">
        <p14:creationId xmlns:p14="http://schemas.microsoft.com/office/powerpoint/2010/main" val="35258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1.Vật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carbon.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≤2,14%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&gt;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CƠ KHÍ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6053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1.Theo em, các loại sản phẩm làm từ vật liệu phi kim loại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nào? Có nguồn gốc từ đâu?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78" y="1135783"/>
            <a:ext cx="4201134" cy="1869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619" y="1060264"/>
            <a:ext cx="3466581" cy="1764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78" y="3497868"/>
            <a:ext cx="3949263" cy="2473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237" y="3541309"/>
            <a:ext cx="3887381" cy="2185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168" y="3497868"/>
            <a:ext cx="3287032" cy="2272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6173" y="2961421"/>
            <a:ext cx="182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Ghế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7586" y="2961421"/>
            <a:ext cx="182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Ống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612" y="1135783"/>
            <a:ext cx="3610610" cy="18256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7029" y="3004863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Tay cầm chảo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5614" y="6152390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Đế giầy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2229" y="6062890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Rổ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5854" y="5971592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Ổ cắm điện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63" y="-1746"/>
            <a:ext cx="5596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1.Theo em, các loại sản phẩm làm từ vật liệu phi kim loại (Hình 4.4) có đặc điểm chung như thế nào?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0" y="1383249"/>
            <a:ext cx="5675832" cy="4135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163" y="5518457"/>
            <a:ext cx="5890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Hãy kể tên một số sản phẩm trong gia đình được làm từ vật liệu phi kim loại.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1303" y="1895774"/>
            <a:ext cx="4912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Không bị oxy hóa, không dẫn điện, không dẫn nhiệt và ít bị mài mòn.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Ống nước, lốp xe, cốc thủy tinh, ghế, bình nước, rổ, đế giày ...</a:t>
            </a:r>
          </a:p>
        </p:txBody>
      </p:sp>
    </p:spTree>
    <p:extLst>
      <p:ext uri="{BB962C8B-B14F-4D97-AF65-F5344CB8AC3E}">
        <p14:creationId xmlns:p14="http://schemas.microsoft.com/office/powerpoint/2010/main" val="19221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184" y="233265"/>
            <a:ext cx="12988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trên được làm từ chất dẻo và cao su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dẻo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Chất dẻo là sản phẩm được tổng hợp từ các chất hữu cơ như dầu mỏ, than đá, khí đốt….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Chất dẻo được chia làm 2 loại là chất dẻo nhiệt và chất dẻo nhiệt rắn…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Cao su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su là vật liệu phi kim loại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su gồm hai loại cao su tự nhiên và cao su nhân tạo</a:t>
            </a:r>
          </a:p>
        </p:txBody>
      </p:sp>
    </p:spTree>
    <p:extLst>
      <p:ext uri="{BB962C8B-B14F-4D97-AF65-F5344CB8AC3E}">
        <p14:creationId xmlns:p14="http://schemas.microsoft.com/office/powerpoint/2010/main" val="18586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2" y="0"/>
            <a:ext cx="1161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bảng 6.2. Trình bày đặc điểm và ứng dụng của một số vật liệu phi kim loại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13172"/>
              </p:ext>
            </p:extLst>
          </p:nvPr>
        </p:nvGraphicFramePr>
        <p:xfrm>
          <a:off x="444272" y="461664"/>
          <a:ext cx="11135502" cy="5472605"/>
        </p:xfrm>
        <a:graphic>
          <a:graphicData uri="http://schemas.openxmlformats.org/drawingml/2006/table">
            <a:tbl>
              <a:tblPr firstRow="1" firstCol="1" bandRow="1"/>
              <a:tblGrid>
                <a:gridCol w="2476695">
                  <a:extLst>
                    <a:ext uri="{9D8B030D-6E8A-4147-A177-3AD203B41FA5}">
                      <a16:colId xmlns="" xmlns:a16="http://schemas.microsoft.com/office/drawing/2014/main" val="3083106563"/>
                    </a:ext>
                  </a:extLst>
                </a:gridCol>
                <a:gridCol w="4758612">
                  <a:extLst>
                    <a:ext uri="{9D8B030D-6E8A-4147-A177-3AD203B41FA5}">
                      <a16:colId xmlns="" xmlns:a16="http://schemas.microsoft.com/office/drawing/2014/main" val="3495670451"/>
                    </a:ext>
                  </a:extLst>
                </a:gridCol>
                <a:gridCol w="3900195">
                  <a:extLst>
                    <a:ext uri="{9D8B030D-6E8A-4147-A177-3AD203B41FA5}">
                      <a16:colId xmlns="" xmlns:a16="http://schemas.microsoft.com/office/drawing/2014/main" val="3214107907"/>
                    </a:ext>
                  </a:extLst>
                </a:gridCol>
              </a:tblGrid>
              <a:tr h="457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3282813"/>
                  </a:ext>
                </a:extLst>
              </a:tr>
              <a:tr h="1715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khả năng tái chế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4405318"/>
                  </a:ext>
                </a:extLst>
              </a:tr>
              <a:tr h="1804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5891032"/>
                  </a:ext>
                </a:extLst>
              </a:tr>
              <a:tr h="1495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14556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162" y="6009115"/>
            <a:ext cx="11989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Từ bảng 6.2 cho biết những sản phẩm sau đây: áo mưa, vỏ ổ lấy điện, vỏ quạt bàn, túi ni lông được làm từ vật liệu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3" y="1286649"/>
            <a:ext cx="2405356" cy="127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4" y="2967135"/>
            <a:ext cx="2312048" cy="134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3" y="4736981"/>
            <a:ext cx="2405356" cy="11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2" y="0"/>
            <a:ext cx="1161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bảng 6.2. Trình bày đặc điểm và ứng dụng của một số vật liệu phi kim loại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76324"/>
              </p:ext>
            </p:extLst>
          </p:nvPr>
        </p:nvGraphicFramePr>
        <p:xfrm>
          <a:off x="444272" y="461664"/>
          <a:ext cx="9175589" cy="5614445"/>
        </p:xfrm>
        <a:graphic>
          <a:graphicData uri="http://schemas.openxmlformats.org/drawingml/2006/table">
            <a:tbl>
              <a:tblPr firstRow="1" firstCol="1" bandRow="1"/>
              <a:tblGrid>
                <a:gridCol w="3017385">
                  <a:extLst>
                    <a:ext uri="{9D8B030D-6E8A-4147-A177-3AD203B41FA5}">
                      <a16:colId xmlns="" xmlns:a16="http://schemas.microsoft.com/office/drawing/2014/main" val="3083106563"/>
                    </a:ext>
                  </a:extLst>
                </a:gridCol>
                <a:gridCol w="2944466">
                  <a:extLst>
                    <a:ext uri="{9D8B030D-6E8A-4147-A177-3AD203B41FA5}">
                      <a16:colId xmlns="" xmlns:a16="http://schemas.microsoft.com/office/drawing/2014/main" val="3495670451"/>
                    </a:ext>
                  </a:extLst>
                </a:gridCol>
                <a:gridCol w="3213738">
                  <a:extLst>
                    <a:ext uri="{9D8B030D-6E8A-4147-A177-3AD203B41FA5}">
                      <a16:colId xmlns="" xmlns:a16="http://schemas.microsoft.com/office/drawing/2014/main" val="3214107907"/>
                    </a:ext>
                  </a:extLst>
                </a:gridCol>
              </a:tblGrid>
              <a:tr h="457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3282813"/>
                  </a:ext>
                </a:extLst>
              </a:tr>
              <a:tr h="1715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khả năng tái chế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4405318"/>
                  </a:ext>
                </a:extLst>
              </a:tr>
              <a:tr h="1804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5891032"/>
                  </a:ext>
                </a:extLst>
              </a:tr>
              <a:tr h="1495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14556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162" y="6009115"/>
            <a:ext cx="11989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Từ bảng 6.2 cho biết những sản phẩm sau đây: áo mưa, vỏ ổ lấy điện, vỏ quạt bàn, túi ni lông được làm từ vật liệu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3" y="1286649"/>
            <a:ext cx="2405356" cy="127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4" y="2967135"/>
            <a:ext cx="2312048" cy="134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3" y="4736981"/>
            <a:ext cx="2405356" cy="1197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44062" y="617481"/>
            <a:ext cx="2027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mưa: chất dẻo nhiệt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Vỏ ổ lấy điện: chất dẻo nhiệt rắn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Vỏ quạt bàn: chất dẻo nhiệt rắn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Túi ni lông: chất dẻo nhiệt</a:t>
            </a:r>
          </a:p>
        </p:txBody>
      </p:sp>
    </p:spTree>
    <p:extLst>
      <p:ext uri="{BB962C8B-B14F-4D97-AF65-F5344CB8AC3E}">
        <p14:creationId xmlns:p14="http://schemas.microsoft.com/office/powerpoint/2010/main" val="2589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Sau khi quan sát bộ tiêu bản vật liệu cơ khí, em hãy phân biệt các vật liệu cơ khí sau đây: gang, thép, hợp kim đồng, hợp kim nhôm, cao su, chất dẻo. </a:t>
            </a:r>
          </a:p>
        </p:txBody>
      </p:sp>
    </p:spTree>
    <p:extLst>
      <p:ext uri="{BB962C8B-B14F-4D97-AF65-F5344CB8AC3E}">
        <p14:creationId xmlns:p14="http://schemas.microsoft.com/office/powerpoint/2010/main" val="9863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Sau khi quan sát bộ tiêu bản vật liệu cơ khí, em hãy phân biệt các vật liệu cơ khí sau đây: gang, thép, hợp kim đồng, hợp kim nhôm, cao su, chất dẻo.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8511"/>
              </p:ext>
            </p:extLst>
          </p:nvPr>
        </p:nvGraphicFramePr>
        <p:xfrm>
          <a:off x="522515" y="1969770"/>
          <a:ext cx="11262048" cy="4885366"/>
        </p:xfrm>
        <a:graphic>
          <a:graphicData uri="http://schemas.openxmlformats.org/drawingml/2006/table">
            <a:tbl>
              <a:tblPr firstRow="1" firstCol="1" bandRow="1"/>
              <a:tblGrid>
                <a:gridCol w="1561731">
                  <a:extLst>
                    <a:ext uri="{9D8B030D-6E8A-4147-A177-3AD203B41FA5}">
                      <a16:colId xmlns="" xmlns:a16="http://schemas.microsoft.com/office/drawing/2014/main" val="4179894651"/>
                    </a:ext>
                  </a:extLst>
                </a:gridCol>
                <a:gridCol w="4829038">
                  <a:extLst>
                    <a:ext uri="{9D8B030D-6E8A-4147-A177-3AD203B41FA5}">
                      <a16:colId xmlns="" xmlns:a16="http://schemas.microsoft.com/office/drawing/2014/main" val="1972177838"/>
                    </a:ext>
                  </a:extLst>
                </a:gridCol>
                <a:gridCol w="4871279">
                  <a:extLst>
                    <a:ext uri="{9D8B030D-6E8A-4147-A177-3AD203B41FA5}">
                      <a16:colId xmlns="" xmlns:a16="http://schemas.microsoft.com/office/drawing/2014/main" val="1686250408"/>
                    </a:ext>
                  </a:extLst>
                </a:gridCol>
              </a:tblGrid>
              <a:tr h="188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3269381"/>
                  </a:ext>
                </a:extLst>
              </a:tr>
              <a:tr h="755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775385"/>
                  </a:ext>
                </a:extLst>
              </a:tr>
              <a:tr h="566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8415764"/>
                  </a:ext>
                </a:extLst>
              </a:tr>
              <a:tr h="94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5620223"/>
                  </a:ext>
                </a:extLst>
              </a:tr>
              <a:tr h="566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8400640"/>
                  </a:ext>
                </a:extLst>
              </a:tr>
              <a:tr h="1321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màu và khả năng tái chế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4212948"/>
                  </a:ext>
                </a:extLst>
              </a:tr>
              <a:tr h="377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859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sau thường được chế tạo từ những vật liệu nào?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31939"/>
              </p:ext>
            </p:extLst>
          </p:nvPr>
        </p:nvGraphicFramePr>
        <p:xfrm>
          <a:off x="482071" y="1268965"/>
          <a:ext cx="11227836" cy="5577695"/>
        </p:xfrm>
        <a:graphic>
          <a:graphicData uri="http://schemas.openxmlformats.org/drawingml/2006/table">
            <a:tbl>
              <a:tblPr firstRow="1" firstCol="1" bandRow="1"/>
              <a:tblGrid>
                <a:gridCol w="2820955">
                  <a:extLst>
                    <a:ext uri="{9D8B030D-6E8A-4147-A177-3AD203B41FA5}">
                      <a16:colId xmlns="" xmlns:a16="http://schemas.microsoft.com/office/drawing/2014/main" val="2162712830"/>
                    </a:ext>
                  </a:extLst>
                </a:gridCol>
                <a:gridCol w="1380931">
                  <a:extLst>
                    <a:ext uri="{9D8B030D-6E8A-4147-A177-3AD203B41FA5}">
                      <a16:colId xmlns="" xmlns:a16="http://schemas.microsoft.com/office/drawing/2014/main" val="2514149961"/>
                    </a:ext>
                  </a:extLst>
                </a:gridCol>
                <a:gridCol w="1412032">
                  <a:extLst>
                    <a:ext uri="{9D8B030D-6E8A-4147-A177-3AD203B41FA5}">
                      <a16:colId xmlns="" xmlns:a16="http://schemas.microsoft.com/office/drawing/2014/main" val="2222503203"/>
                    </a:ext>
                  </a:extLst>
                </a:gridCol>
                <a:gridCol w="1871306">
                  <a:extLst>
                    <a:ext uri="{9D8B030D-6E8A-4147-A177-3AD203B41FA5}">
                      <a16:colId xmlns="" xmlns:a16="http://schemas.microsoft.com/office/drawing/2014/main" val="1253823047"/>
                    </a:ext>
                  </a:extLst>
                </a:gridCol>
                <a:gridCol w="1871306">
                  <a:extLst>
                    <a:ext uri="{9D8B030D-6E8A-4147-A177-3AD203B41FA5}">
                      <a16:colId xmlns="" xmlns:a16="http://schemas.microsoft.com/office/drawing/2014/main" val="1941705230"/>
                    </a:ext>
                  </a:extLst>
                </a:gridCol>
                <a:gridCol w="1871306">
                  <a:extLst>
                    <a:ext uri="{9D8B030D-6E8A-4147-A177-3AD203B41FA5}">
                      <a16:colId xmlns="" xmlns:a16="http://schemas.microsoft.com/office/drawing/2014/main" val="631336628"/>
                    </a:ext>
                  </a:extLst>
                </a:gridCol>
              </a:tblGrid>
              <a:tr h="4434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3587844"/>
                  </a:ext>
                </a:extLst>
              </a:tr>
              <a:tr h="44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279"/>
                  </a:ext>
                </a:extLst>
              </a:tr>
              <a:tr h="837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1019949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1057130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8009292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4305667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3428180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291088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307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0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285259" y="71562"/>
            <a:ext cx="3779520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 và cho biết Bộ nồi, chảo nấu ăn thường được làm bằng những vật liệu gì? Tại sao lại sử dụng vật liệu đó?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48" y="509953"/>
            <a:ext cx="5424121" cy="5723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9431" y="5328139"/>
            <a:ext cx="402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6.1. Bộ nồi, chảo nấu ăn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sau thường được chế tạo từ những vật liệu nào?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26821"/>
              </p:ext>
            </p:extLst>
          </p:nvPr>
        </p:nvGraphicFramePr>
        <p:xfrm>
          <a:off x="482071" y="1268965"/>
          <a:ext cx="5302909" cy="5487305"/>
        </p:xfrm>
        <a:graphic>
          <a:graphicData uri="http://schemas.openxmlformats.org/drawingml/2006/table">
            <a:tbl>
              <a:tblPr firstRow="1" firstCol="1" bandRow="1"/>
              <a:tblGrid>
                <a:gridCol w="1332338">
                  <a:extLst>
                    <a:ext uri="{9D8B030D-6E8A-4147-A177-3AD203B41FA5}">
                      <a16:colId xmlns="" xmlns:a16="http://schemas.microsoft.com/office/drawing/2014/main" val="2162712830"/>
                    </a:ext>
                  </a:extLst>
                </a:gridCol>
                <a:gridCol w="652214">
                  <a:extLst>
                    <a:ext uri="{9D8B030D-6E8A-4147-A177-3AD203B41FA5}">
                      <a16:colId xmlns="" xmlns:a16="http://schemas.microsoft.com/office/drawing/2014/main" val="2514149961"/>
                    </a:ext>
                  </a:extLst>
                </a:gridCol>
                <a:gridCol w="666903">
                  <a:extLst>
                    <a:ext uri="{9D8B030D-6E8A-4147-A177-3AD203B41FA5}">
                      <a16:colId xmlns="" xmlns:a16="http://schemas.microsoft.com/office/drawing/2014/main" val="2222503203"/>
                    </a:ext>
                  </a:extLst>
                </a:gridCol>
                <a:gridCol w="883818">
                  <a:extLst>
                    <a:ext uri="{9D8B030D-6E8A-4147-A177-3AD203B41FA5}">
                      <a16:colId xmlns="" xmlns:a16="http://schemas.microsoft.com/office/drawing/2014/main" val="1253823047"/>
                    </a:ext>
                  </a:extLst>
                </a:gridCol>
                <a:gridCol w="883818">
                  <a:extLst>
                    <a:ext uri="{9D8B030D-6E8A-4147-A177-3AD203B41FA5}">
                      <a16:colId xmlns="" xmlns:a16="http://schemas.microsoft.com/office/drawing/2014/main" val="1941705230"/>
                    </a:ext>
                  </a:extLst>
                </a:gridCol>
                <a:gridCol w="883818">
                  <a:extLst>
                    <a:ext uri="{9D8B030D-6E8A-4147-A177-3AD203B41FA5}">
                      <a16:colId xmlns="" xmlns:a16="http://schemas.microsoft.com/office/drawing/2014/main" val="631336628"/>
                    </a:ext>
                  </a:extLst>
                </a:gridCol>
              </a:tblGrid>
              <a:tr h="4434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3587844"/>
                  </a:ext>
                </a:extLst>
              </a:tr>
              <a:tr h="44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279"/>
                  </a:ext>
                </a:extLst>
              </a:tr>
              <a:tr h="837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1019949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1057130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8009292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4305667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3428180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291088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30771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05302"/>
              </p:ext>
            </p:extLst>
          </p:nvPr>
        </p:nvGraphicFramePr>
        <p:xfrm>
          <a:off x="5943602" y="1062058"/>
          <a:ext cx="6055110" cy="5811423"/>
        </p:xfrm>
        <a:graphic>
          <a:graphicData uri="http://schemas.openxmlformats.org/drawingml/2006/table">
            <a:tbl>
              <a:tblPr firstRow="1" firstCol="1" bandRow="1"/>
              <a:tblGrid>
                <a:gridCol w="1246775">
                  <a:extLst>
                    <a:ext uri="{9D8B030D-6E8A-4147-A177-3AD203B41FA5}">
                      <a16:colId xmlns="" xmlns:a16="http://schemas.microsoft.com/office/drawing/2014/main" val="3289448070"/>
                    </a:ext>
                  </a:extLst>
                </a:gridCol>
                <a:gridCol w="771595">
                  <a:extLst>
                    <a:ext uri="{9D8B030D-6E8A-4147-A177-3AD203B41FA5}">
                      <a16:colId xmlns="" xmlns:a16="http://schemas.microsoft.com/office/drawing/2014/main" val="941303466"/>
                    </a:ext>
                  </a:extLst>
                </a:gridCol>
                <a:gridCol w="1009185">
                  <a:extLst>
                    <a:ext uri="{9D8B030D-6E8A-4147-A177-3AD203B41FA5}">
                      <a16:colId xmlns="" xmlns:a16="http://schemas.microsoft.com/office/drawing/2014/main" val="90259179"/>
                    </a:ext>
                  </a:extLst>
                </a:gridCol>
                <a:gridCol w="1009185">
                  <a:extLst>
                    <a:ext uri="{9D8B030D-6E8A-4147-A177-3AD203B41FA5}">
                      <a16:colId xmlns="" xmlns:a16="http://schemas.microsoft.com/office/drawing/2014/main" val="3485369544"/>
                    </a:ext>
                  </a:extLst>
                </a:gridCol>
                <a:gridCol w="1009185">
                  <a:extLst>
                    <a:ext uri="{9D8B030D-6E8A-4147-A177-3AD203B41FA5}">
                      <a16:colId xmlns="" xmlns:a16="http://schemas.microsoft.com/office/drawing/2014/main" val="2674385323"/>
                    </a:ext>
                  </a:extLst>
                </a:gridCol>
                <a:gridCol w="1009185">
                  <a:extLst>
                    <a:ext uri="{9D8B030D-6E8A-4147-A177-3AD203B41FA5}">
                      <a16:colId xmlns="" xmlns:a16="http://schemas.microsoft.com/office/drawing/2014/main" val="3317832853"/>
                    </a:ext>
                  </a:extLst>
                </a:gridCol>
              </a:tblGrid>
              <a:tr h="34911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7471184"/>
                  </a:ext>
                </a:extLst>
              </a:tr>
              <a:tr h="34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0624194"/>
                  </a:ext>
                </a:extLst>
              </a:tr>
              <a:tr h="946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7907988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7078493"/>
                  </a:ext>
                </a:extLst>
              </a:tr>
              <a:tr h="43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4768549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9645512"/>
                  </a:ext>
                </a:extLst>
              </a:tr>
              <a:tr h="79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9113688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6609972"/>
                  </a:ext>
                </a:extLst>
              </a:tr>
              <a:tr h="79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639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đồ dùng trong nhà em được làm từ các loại vật liệu cơ khí mà em đã học</a:t>
            </a:r>
          </a:p>
        </p:txBody>
      </p:sp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đồ dùng trong nhà em được làm từ các loại vật liệu cơ khí mà em đã học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916" y="1538882"/>
            <a:ext cx="113982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kim loại đen: Gang, thép có thể sử dụng để làm các đồ dùng như: nồi, chảo, dao, kéo, cày, cuốc, đường ray, các sản phẩm thép trong xây dựng nhà cửa, thân máy, nắp rắn chắc 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kim loại màu: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Đồng: trống, nồi, bộ lư, thau, mâm, cầu dao, bạc lót,....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Nhôm: ấm, cửa, giá sách, chậu, xoong, chậu nhôm, thìa, đũa, mâm, vỏ máy bay, khung cửa..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dẻo: ống nước, vỏ dây cáp điện, khung cửa sổ, lớp lót ống, băng tải, dép, áo mưa, chai, lọ, đồ chơi, bàn chải, 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su: ủng đi nước, đệm, lốp xe, sắm xe, ống dẫn, đai truyền, sản phẩm cách điện (găng tay cao su), phao bơi,...</a:t>
            </a:r>
          </a:p>
        </p:txBody>
      </p:sp>
    </p:spTree>
    <p:extLst>
      <p:ext uri="{BB962C8B-B14F-4D97-AF65-F5344CB8AC3E}">
        <p14:creationId xmlns:p14="http://schemas.microsoft.com/office/powerpoint/2010/main" val="17520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48" y="509953"/>
            <a:ext cx="5424121" cy="5723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7885" y="6277708"/>
            <a:ext cx="402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6.1. Bộ nồi, chảo nấu ăn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5159" y="1549082"/>
            <a:ext cx="35829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nồi, chảo nấu ăn thường được làm bằng kim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chúng có đặc tính dẫn nhiệt rất tốt, giúp thức ăn nhanh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548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biết: Các chi tiết của xe đạp trong Hình 6.2 được làm từ những vật liệu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5" y="1060264"/>
            <a:ext cx="11456096" cy="4808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2049" y="5934828"/>
            <a:ext cx="2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6.2. Xe đạp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548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biết: Các chi tiết của xe đạp trong Hình 6.2 được làm từ những vật liệu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5" y="1060264"/>
            <a:ext cx="11456096" cy="4808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3257" y="5997789"/>
            <a:ext cx="2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6.2. Xe đạp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2505" y="6043955"/>
            <a:ext cx="420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Thép, nhôm, cao su, nhựa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I.Khái quát  về vật liệu cơ khí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bao gồm các nguyên vật liệu dùng trong ngành cơ khí để tạo nên các sản phẩm.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rất đa dạng và phong 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có tính chất cơ bản như tính chất cơ học, tính chất vật lý, tính chất hóa học và tính chất công nghệ.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CƠ KHÍ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082" y="65514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6.3 và cho biết: Vật liệu kim loại được chia thành mấy loại, là những loại nào? Mỗi loại gồm những vật liệu (hợp kim)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4" y="1187571"/>
            <a:ext cx="10226350" cy="48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082" y="65514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6.3 và cho biết: Vật liệu kim loại được chia thành mấy loại, là những loại nào? Mỗi loại gồm những vật liệu (hợp kim)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82" y="1439498"/>
            <a:ext cx="7147248" cy="48026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9330" y="1603034"/>
            <a:ext cx="46031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1.Vật liệu kim loại được chia làm 2 loại: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đen: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Gang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màu: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Đồng và hợp kim của đồng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Nhôm và hợp kim của nhôm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...</a:t>
            </a:r>
          </a:p>
        </p:txBody>
      </p:sp>
    </p:spTree>
    <p:extLst>
      <p:ext uri="{BB962C8B-B14F-4D97-AF65-F5344CB8AC3E}">
        <p14:creationId xmlns:p14="http://schemas.microsoft.com/office/powerpoint/2010/main" val="36480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26" y="-20945"/>
            <a:ext cx="1183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bảng 6.1. Trình bày đặc điểm và ứng dụng của thép, gang, đồng và hợp kim của đồng, nhôm và hợp kim của nhôm.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67202"/>
              </p:ext>
            </p:extLst>
          </p:nvPr>
        </p:nvGraphicFramePr>
        <p:xfrm>
          <a:off x="229669" y="778402"/>
          <a:ext cx="11574040" cy="5290356"/>
        </p:xfrm>
        <a:graphic>
          <a:graphicData uri="http://schemas.openxmlformats.org/drawingml/2006/table">
            <a:tbl>
              <a:tblPr firstRow="1" firstCol="1" bandRow="1"/>
              <a:tblGrid>
                <a:gridCol w="2719290">
                  <a:extLst>
                    <a:ext uri="{9D8B030D-6E8A-4147-A177-3AD203B41FA5}">
                      <a16:colId xmlns="" xmlns:a16="http://schemas.microsoft.com/office/drawing/2014/main" val="1706148377"/>
                    </a:ext>
                  </a:extLst>
                </a:gridCol>
                <a:gridCol w="3848523">
                  <a:extLst>
                    <a:ext uri="{9D8B030D-6E8A-4147-A177-3AD203B41FA5}">
                      <a16:colId xmlns="" xmlns:a16="http://schemas.microsoft.com/office/drawing/2014/main" val="3079987508"/>
                    </a:ext>
                  </a:extLst>
                </a:gridCol>
                <a:gridCol w="5006227">
                  <a:extLst>
                    <a:ext uri="{9D8B030D-6E8A-4147-A177-3AD203B41FA5}">
                      <a16:colId xmlns="" xmlns:a16="http://schemas.microsoft.com/office/drawing/2014/main" val="4167007284"/>
                    </a:ext>
                  </a:extLst>
                </a:gridCol>
              </a:tblGrid>
              <a:tr h="434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2008515"/>
                  </a:ext>
                </a:extLst>
              </a:tr>
              <a:tr h="124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091562"/>
                  </a:ext>
                </a:extLst>
              </a:tr>
              <a:tr h="1129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981953"/>
                  </a:ext>
                </a:extLst>
              </a:tr>
              <a:tr h="1303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7642182"/>
                  </a:ext>
                </a:extLst>
              </a:tr>
              <a:tr h="1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477418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0" y="1440725"/>
            <a:ext cx="2416628" cy="97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9" y="2505936"/>
            <a:ext cx="1991892" cy="94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06" y="3841007"/>
            <a:ext cx="2429555" cy="9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10" y="5117739"/>
            <a:ext cx="2288527" cy="853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26" y="6058622"/>
            <a:ext cx="1140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675</TotalTime>
  <Words>2599</Words>
  <Application>Microsoft Office PowerPoint</Application>
  <PresentationFormat>Custom</PresentationFormat>
  <Paragraphs>302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ANH TUAN</cp:lastModifiedBy>
  <cp:revision>67</cp:revision>
  <dcterms:created xsi:type="dcterms:W3CDTF">2023-06-21T22:05:51Z</dcterms:created>
  <dcterms:modified xsi:type="dcterms:W3CDTF">2023-10-13T03:20:51Z</dcterms:modified>
</cp:coreProperties>
</file>