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  <p:sldMasterId id="2147483670" r:id="rId5"/>
  </p:sldMasterIdLst>
  <p:notesMasterIdLst>
    <p:notesMasterId r:id="rId36"/>
  </p:notesMasterIdLst>
  <p:sldIdLst>
    <p:sldId id="256" r:id="rId6"/>
    <p:sldId id="257" r:id="rId7"/>
    <p:sldId id="258" r:id="rId8"/>
    <p:sldId id="289" r:id="rId9"/>
    <p:sldId id="265" r:id="rId10"/>
    <p:sldId id="293" r:id="rId11"/>
    <p:sldId id="290" r:id="rId12"/>
    <p:sldId id="310" r:id="rId13"/>
    <p:sldId id="311" r:id="rId14"/>
    <p:sldId id="292" r:id="rId15"/>
    <p:sldId id="294" r:id="rId16"/>
    <p:sldId id="296" r:id="rId17"/>
    <p:sldId id="312" r:id="rId18"/>
    <p:sldId id="313" r:id="rId19"/>
    <p:sldId id="326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2" r:id="rId28"/>
    <p:sldId id="321" r:id="rId29"/>
    <p:sldId id="323" r:id="rId30"/>
    <p:sldId id="325" r:id="rId31"/>
    <p:sldId id="324" r:id="rId32"/>
    <p:sldId id="309" r:id="rId33"/>
    <p:sldId id="279" r:id="rId34"/>
    <p:sldId id="26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zhenbo" initials="y" lastIdx="1" clrIdx="0">
    <p:extLst>
      <p:ext uri="{19B8F6BF-5375-455C-9EA6-DF929625EA0E}">
        <p15:presenceInfo xmlns:p15="http://schemas.microsoft.com/office/powerpoint/2012/main" userId="S-1-5-21-2973485031-1523744116-3428423271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519F"/>
    <a:srgbClr val="E2891E"/>
    <a:srgbClr val="000000"/>
    <a:srgbClr val="B6954A"/>
    <a:srgbClr val="416529"/>
    <a:srgbClr val="4112EE"/>
    <a:srgbClr val="3CC453"/>
    <a:srgbClr val="16EA76"/>
    <a:srgbClr val="F7093C"/>
    <a:srgbClr val="270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7806" autoAdjust="0"/>
  </p:normalViewPr>
  <p:slideViewPr>
    <p:cSldViewPr snapToGrid="0">
      <p:cViewPr varScale="1">
        <p:scale>
          <a:sx n="72" d="100"/>
          <a:sy n="72" d="100"/>
        </p:scale>
        <p:origin x="99" y="2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81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83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Luyện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luyện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Thales. 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25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SGK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81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cặp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Thales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Luyện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SGK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31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toán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mở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26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toán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mở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22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SGK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HĐ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3,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dắt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Thales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đảo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734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SGK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HĐ2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HĐ2,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hướng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thừa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921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Thales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11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cặp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Thales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đảo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Luyện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SGK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54,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Thales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3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SGK/T52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69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SGK/T52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20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2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HĐ 1-SGK/T52.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HS: Hai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58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Hai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9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68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(SGK/T52)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15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SGK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HĐ2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HĐ2,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hướng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thừa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76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SGK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HĐ2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HĐ2,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hướng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thừa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619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SGK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HĐ2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HĐ2,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hướng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thừa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386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F560B-4F42-104A-A509-9636D18B7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11BC9F-7000-7449-9955-E90F78A88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1160B-078C-0344-BEA0-BCD801B2C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01/16/2024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986B3-E0FE-8441-B764-48FF3001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5E25A-CC17-F343-873B-8C7998F45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25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D63F2-21D9-A341-8E5C-9875E9DB9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7DB90-A43E-4144-986F-786CCF625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43AA5-73D3-9A48-8CE4-0C27F1353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01/16/2024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B6BC2-818A-164E-8243-E56A0BAE8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3D3F0-E9B6-8B4D-BFDB-CF5199914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120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FA092B-5CDA-0242-BB26-A2A4F02BBA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3F2F46-5852-1A4A-8F7A-A9768FC12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ACC6E-5FDB-FA4A-9154-B2CDF6FCF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01/16/2024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403D6-40E9-9B47-9F81-B75563083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47FBB-D7C4-BE4F-91EA-AD19C6D0C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941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1379B-B8D1-D908-62D6-169619F47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749A73-FA8A-A81E-ACA5-A2059C101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4442C-C3F1-D1BD-F893-2E635ABD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9236-9784-1E52-CF93-D5146D2DE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B5FE9-2765-EF0A-0D04-EC34B9B81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050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5DBDF-EC11-225F-716C-08B676339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DDD44-866C-7C53-8F4A-85CB87652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1EF03-F22C-BF86-D6DB-43C596F26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E292C-9367-F81F-3B66-57164B283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3B1A1-3BE7-28DA-EE84-4B0BE894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339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6B741-0EFE-BC89-014C-70FD68D2A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3A428-071C-94C2-DF63-E574B660E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89AA1-7CB0-4198-2C66-8EF24CD8A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A16FF-6756-688D-3CAE-A1FB2B03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5B8B6-42F9-68D7-B075-F032755EB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910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9D93E-7701-0527-1325-FC684EB5F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8987C-1340-CB01-8F42-7540DDD20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8D12A4-34A7-5B2E-35A6-592F9AA23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0888E-2EE7-05F0-F5AB-B6B70FC54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1360E-1E8C-0671-CD4C-EC653FDC5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76E42-023F-1B5B-1257-D2601FEDD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227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73C6C-D7EA-4891-E706-2E34C91C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99ADC-CB67-96EF-37F1-B2CE4FFF8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AEAEE2-7008-1BCE-F028-E7B185B110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B690-017A-B374-E8DF-F637CBE17E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DFA1E9-85A0-5538-F6F9-0D56BD7567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8CE6F1-C7BC-E855-B18F-6BAE5857F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1C6452-1359-E9B3-55CA-D36BA3922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C2F6A5-48D2-567E-E93F-91384AC48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70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1CAB5-B2F2-6A62-F77C-41F3D5BE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91BE67-870C-64A2-D957-3D736497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336D80-5DEC-814A-1AB3-308144D4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5E3C5-8677-1C82-ABAA-7E2C7FA34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377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3DCFCF-603E-8C1C-83AA-5710C9507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EDCC88-ADB8-6A0D-D710-4C35BF321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8F8A1-8F1B-016D-B525-BE14CC85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165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20C78-15CD-A1D4-4044-AAAD8429C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F8AF9-BE18-2EE3-FDDA-325DB7B17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D3E11-B58A-24FB-DE4D-F530C5D64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50A2A-A5BD-279D-39F9-C842D3B7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7C5AA-FCE2-4B6A-32E7-A68F2E71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F6D47-3091-B32D-4262-C80E61B4C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91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5A7DE-7DE3-294B-BF86-0C81A955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62A67-DE94-C944-BCE1-6A27375C8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83B4B-ED07-294A-BC99-225BD290F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01/16/2024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E41AB-AEC8-BD4D-971F-17BBB7BB5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4B21C-9E9A-2C43-A1A0-31B47F53F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2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736EF-4162-C59E-2FAA-2D7CE9414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3A7899-4184-4EEB-89D6-EFFFF5E85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043D0-71B0-8DDE-76B1-691CFEFEE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00A27-282A-EE80-5F78-7A3630675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1D470-D9CD-0FEF-9056-CBB7B0014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32B8D3-0447-1CF7-98CE-FC9A01401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819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A3806-A38A-59D1-B8BE-65417FFE0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6B46-9C7F-CFE4-7E9B-8240CAE4D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67FA1-C3F1-5C9A-9444-7A5F44668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4B8B4-F441-F8A4-6862-2342764A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C7112-E695-714A-B538-653EA6B37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857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12A130-B795-3EAA-F4B3-D4CE4C28AE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62421A-BC5D-9AA7-4767-928E6F058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F5464-205D-A101-6976-5EDD9D0B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D2B5B-516E-CA7F-C7E8-73F8EC383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4DE68-7D4A-D781-7074-4DDEDAE1A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160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3F55B-2A84-C04B-8FF6-9BD2738E0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4072-A1B9-754C-9F87-4E64616FC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03ED2-24FE-5D43-87BA-8ED45E29F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01/16/2024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D469A-B604-0D4C-AA0F-1C19ACC4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DDA73-95FE-544E-AC65-D906FEB94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95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82F7D-1ACC-434C-B771-C458CD3C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95BEB-471C-E349-83F1-4264E51BF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AB3DC9-7F60-F04C-86DF-C447B07B3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A2CD85-6827-B14D-9559-DDB0F268E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01/16/2024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F5909-2CFE-0449-8E5A-D62DB11FF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01AE5-A020-2D4E-A0CE-DFABAA7D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399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E68E7-C97A-8340-90E1-124DCE01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E31DB-49E1-C949-83D0-A729FF5CE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F112B1-41C6-AC46-90EA-D0D75606E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C523F-293E-DF4A-AC1F-E2E429104B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0EE1DE-9CBA-AC4B-899F-F2C877A259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821CF-9E79-E24D-9C19-899937985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01/16/2024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0FF175-8235-5A4B-AE44-7385D32E9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C1F5DE-3C8B-0946-B286-56BBC175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56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AB5C1-CF5C-734E-B9FA-F62FC673F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BB8A52-CE81-4F46-9B8D-AC7FC0E3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01/16/2024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AFCD8F-29DC-3F41-968C-C59266F8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536B5-C0CE-B34C-B1D8-D424182D1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574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41201E-4FF5-FE48-BB9A-4FE6A7791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01/16/2024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F251F-BA5B-0348-BCB6-838C58A38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70681-186D-1046-BD5D-3F478B25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80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3C740-310D-8D42-B7D0-B00153D07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59B29-CC5D-6842-8E9B-B9B274E6B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D17D4-A54D-9944-B1B0-CF1757E75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5E0ED-8406-2C44-B0B6-50405FB97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01/16/2024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BDD6C-D989-5F43-BB33-B409029DF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8B344A-8FE5-1F4C-8625-7E7925C35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120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4D6AA-BC6E-C347-AF9B-E3F27A91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2CE22A-D9BC-F54A-972C-4360317815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3F396-6399-1E44-8FA7-DBCCD514C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30E60-E7F1-264B-B3B2-ED1FFDDD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01/16/2024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3D2E0-68F9-ED46-86C3-20B34FA4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AE480-6E83-444C-A5D1-6C9C4711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488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9F137-A614-334B-AC1D-1322EB33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B61B9-7A9F-4841-984D-A9549CDCB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0C213-FB70-4B48-AB9E-72D9C43F4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01/16/2024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6C156-141F-DA45-AD6F-4FE468176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FDC36-8DF1-A046-8121-7B4F73505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54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636428-1B62-EAC2-783B-C349154FA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46786-80B9-F7C7-6295-F631664A2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6A858-7110-4D32-6A01-A528713711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70AC8-D1C7-B945-1AF2-BAD9BFC1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B63BC-CC80-D37D-59C2-B9E268568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FC97FA3-81B4-82FD-21A0-76026C9FD55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emf"/><Relationship Id="rId5" Type="http://schemas.openxmlformats.org/officeDocument/2006/relationships/image" Target="../media/image27.emf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4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45.emf"/><Relationship Id="rId4" Type="http://schemas.openxmlformats.org/officeDocument/2006/relationships/oleObject" Target="../embeddings/oleObject15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png"/><Relationship Id="rId7" Type="http://schemas.openxmlformats.org/officeDocument/2006/relationships/oleObject" Target="../embeddings/oleObject18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51.emf"/><Relationship Id="rId4" Type="http://schemas.openxmlformats.org/officeDocument/2006/relationships/oleObject" Target="../embeddings/oleObject19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2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54.emf"/><Relationship Id="rId4" Type="http://schemas.openxmlformats.org/officeDocument/2006/relationships/oleObject" Target="../embeddings/oleObject2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emf"/><Relationship Id="rId4" Type="http://schemas.openxmlformats.org/officeDocument/2006/relationships/oleObject" Target="../embeddings/oleObject2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slide" Target="slide24.xml"/><Relationship Id="rId7" Type="http://schemas.openxmlformats.org/officeDocument/2006/relationships/slide" Target="slide22.xml"/><Relationship Id="rId12" Type="http://schemas.openxmlformats.org/officeDocument/2006/relationships/image" Target="../media/image63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gif"/><Relationship Id="rId11" Type="http://schemas.openxmlformats.org/officeDocument/2006/relationships/slide" Target="slide9.xml"/><Relationship Id="rId5" Type="http://schemas.openxmlformats.org/officeDocument/2006/relationships/slide" Target="slide18.xml"/><Relationship Id="rId10" Type="http://schemas.openxmlformats.org/officeDocument/2006/relationships/image" Target="../media/image62.gif"/><Relationship Id="rId4" Type="http://schemas.openxmlformats.org/officeDocument/2006/relationships/image" Target="../media/image59.gif"/><Relationship Id="rId9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openxmlformats.org/officeDocument/2006/relationships/image" Target="../media/image65.gif"/><Relationship Id="rId3" Type="http://schemas.openxmlformats.org/officeDocument/2006/relationships/slide" Target="slide23.xml"/><Relationship Id="rId7" Type="http://schemas.openxmlformats.org/officeDocument/2006/relationships/slide" Target="slide24.xml"/><Relationship Id="rId12" Type="http://schemas.openxmlformats.org/officeDocument/2006/relationships/image" Target="../media/image64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gif"/><Relationship Id="rId11" Type="http://schemas.openxmlformats.org/officeDocument/2006/relationships/slide" Target="slide27.xml"/><Relationship Id="rId5" Type="http://schemas.openxmlformats.org/officeDocument/2006/relationships/slide" Target="slide25.xml"/><Relationship Id="rId10" Type="http://schemas.openxmlformats.org/officeDocument/2006/relationships/image" Target="../media/image63.gif"/><Relationship Id="rId4" Type="http://schemas.openxmlformats.org/officeDocument/2006/relationships/image" Target="../media/image60.gif"/><Relationship Id="rId9" Type="http://schemas.openxmlformats.org/officeDocument/2006/relationships/slide" Target="slide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2.wav"/><Relationship Id="rId7" Type="http://schemas.openxmlformats.org/officeDocument/2006/relationships/image" Target="../media/image68.jpeg"/><Relationship Id="rId12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1.gif"/><Relationship Id="rId5" Type="http://schemas.openxmlformats.org/officeDocument/2006/relationships/image" Target="../media/image60.png"/><Relationship Id="rId10" Type="http://schemas.openxmlformats.org/officeDocument/2006/relationships/image" Target="../media/image70.gif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64.gif"/><Relationship Id="rId3" Type="http://schemas.openxmlformats.org/officeDocument/2006/relationships/image" Target="../media/image58.png"/><Relationship Id="rId7" Type="http://schemas.openxmlformats.org/officeDocument/2006/relationships/image" Target="../media/image61.gif"/><Relationship Id="rId12" Type="http://schemas.openxmlformats.org/officeDocument/2006/relationships/slide" Target="slide5.xml"/><Relationship Id="rId17" Type="http://schemas.openxmlformats.org/officeDocument/2006/relationships/image" Target="../media/image69.png"/><Relationship Id="rId2" Type="http://schemas.openxmlformats.org/officeDocument/2006/relationships/audio" Target="../media/audio3.wav"/><Relationship Id="rId16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63.gif"/><Relationship Id="rId5" Type="http://schemas.openxmlformats.org/officeDocument/2006/relationships/image" Target="../media/image60.gif"/><Relationship Id="rId15" Type="http://schemas.openxmlformats.org/officeDocument/2006/relationships/image" Target="../media/image74.gif"/><Relationship Id="rId10" Type="http://schemas.openxmlformats.org/officeDocument/2006/relationships/slide" Target="slide24.xml"/><Relationship Id="rId4" Type="http://schemas.openxmlformats.org/officeDocument/2006/relationships/slide" Target="slide18.xml"/><Relationship Id="rId9" Type="http://schemas.openxmlformats.org/officeDocument/2006/relationships/image" Target="../media/image62.gif"/><Relationship Id="rId14" Type="http://schemas.openxmlformats.org/officeDocument/2006/relationships/image" Target="../media/image7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13" Type="http://schemas.openxmlformats.org/officeDocument/2006/relationships/image" Target="../media/image70.gif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slide" Target="slide22.xml"/><Relationship Id="rId5" Type="http://schemas.openxmlformats.org/officeDocument/2006/relationships/image" Target="../media/image690.png"/><Relationship Id="rId15" Type="http://schemas.openxmlformats.org/officeDocument/2006/relationships/image" Target="../media/image75.emf"/><Relationship Id="rId10" Type="http://schemas.openxmlformats.org/officeDocument/2006/relationships/image" Target="../media/image68.jpeg"/><Relationship Id="rId4" Type="http://schemas.openxmlformats.org/officeDocument/2006/relationships/image" Target="../media/image66.png"/><Relationship Id="rId9" Type="http://schemas.openxmlformats.org/officeDocument/2006/relationships/image" Target="../media/image67.jpeg"/><Relationship Id="rId14" Type="http://schemas.openxmlformats.org/officeDocument/2006/relationships/image" Target="../media/image71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64.gif"/><Relationship Id="rId3" Type="http://schemas.openxmlformats.org/officeDocument/2006/relationships/image" Target="../media/image58.png"/><Relationship Id="rId7" Type="http://schemas.openxmlformats.org/officeDocument/2006/relationships/image" Target="../media/image61.gif"/><Relationship Id="rId12" Type="http://schemas.openxmlformats.org/officeDocument/2006/relationships/slide" Target="slide5.xml"/><Relationship Id="rId17" Type="http://schemas.openxmlformats.org/officeDocument/2006/relationships/image" Target="../media/image69.png"/><Relationship Id="rId2" Type="http://schemas.openxmlformats.org/officeDocument/2006/relationships/audio" Target="../media/audio3.wav"/><Relationship Id="rId16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63.gif"/><Relationship Id="rId5" Type="http://schemas.openxmlformats.org/officeDocument/2006/relationships/image" Target="../media/image60.gif"/><Relationship Id="rId15" Type="http://schemas.openxmlformats.org/officeDocument/2006/relationships/image" Target="../media/image74.gif"/><Relationship Id="rId10" Type="http://schemas.openxmlformats.org/officeDocument/2006/relationships/slide" Target="slide24.xml"/><Relationship Id="rId4" Type="http://schemas.openxmlformats.org/officeDocument/2006/relationships/slide" Target="slide18.xml"/><Relationship Id="rId9" Type="http://schemas.openxmlformats.org/officeDocument/2006/relationships/image" Target="../media/image62.gif"/><Relationship Id="rId14" Type="http://schemas.openxmlformats.org/officeDocument/2006/relationships/image" Target="../media/image7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audio" Target="../media/audio2.wav"/><Relationship Id="rId7" Type="http://schemas.openxmlformats.org/officeDocument/2006/relationships/image" Target="../media/image68.jpeg"/><Relationship Id="rId12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slide" Target="slide22.xml"/><Relationship Id="rId5" Type="http://schemas.openxmlformats.org/officeDocument/2006/relationships/image" Target="../media/image74.png"/><Relationship Id="rId10" Type="http://schemas.openxmlformats.org/officeDocument/2006/relationships/image" Target="../media/image75.emf"/><Relationship Id="rId4" Type="http://schemas.openxmlformats.org/officeDocument/2006/relationships/image" Target="../media/image66.png"/><Relationship Id="rId9" Type="http://schemas.openxmlformats.org/officeDocument/2006/relationships/image" Target="../media/image7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0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gif"/><Relationship Id="rId4" Type="http://schemas.openxmlformats.org/officeDocument/2006/relationships/image" Target="../media/image1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8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2.emf"/><Relationship Id="rId5" Type="http://schemas.openxmlformats.org/officeDocument/2006/relationships/image" Target="../media/image19.e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LÍ THALES TRONG TAM GIÁC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353401" y="215280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1.Định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Thales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33CA5C2C-E2E4-67CA-F8B3-F75BBCA04053}"/>
              </a:ext>
            </a:extLst>
          </p:cNvPr>
          <p:cNvSpPr txBox="1"/>
          <p:nvPr/>
        </p:nvSpPr>
        <p:spPr>
          <a:xfrm>
            <a:off x="446677" y="814529"/>
            <a:ext cx="7164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Thales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(SGK/T53)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458" y="1395708"/>
            <a:ext cx="3651671" cy="2597744"/>
          </a:xfrm>
          <a:prstGeom prst="rect">
            <a:avLst/>
          </a:prstGeom>
        </p:spPr>
      </p:pic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663855"/>
              </p:ext>
            </p:extLst>
          </p:nvPr>
        </p:nvGraphicFramePr>
        <p:xfrm>
          <a:off x="4955021" y="2136682"/>
          <a:ext cx="596582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965227" imgH="1146441" progId="Word.Document.12">
                  <p:embed/>
                </p:oleObj>
              </mc:Choice>
              <mc:Fallback>
                <p:oleObj name="Document" r:id="rId4" imgW="5965227" imgH="1146441" progId="Word.Document.12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55021" y="2136682"/>
                        <a:ext cx="5965825" cy="114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257" y="3553251"/>
            <a:ext cx="5941589" cy="9739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9257" y="4772490"/>
            <a:ext cx="5941589" cy="97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45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353401" y="215280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Thales</a:t>
            </a: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B41D3D82-BEA8-C0A8-74A6-A9773BF3A6FE}"/>
              </a:ext>
            </a:extLst>
          </p:cNvPr>
          <p:cNvSpPr/>
          <p:nvPr/>
        </p:nvSpPr>
        <p:spPr>
          <a:xfrm>
            <a:off x="485204" y="961266"/>
            <a:ext cx="4100243" cy="673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(SGK-T53)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5922947"/>
              </p:ext>
            </p:extLst>
          </p:nvPr>
        </p:nvGraphicFramePr>
        <p:xfrm>
          <a:off x="446678" y="1882646"/>
          <a:ext cx="5965825" cy="155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965227" imgH="1555988" progId="Word.Document.12">
                  <p:embed/>
                </p:oleObj>
              </mc:Choice>
              <mc:Fallback>
                <p:oleObj name="Document" r:id="rId3" imgW="5965227" imgH="155598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678" y="1882646"/>
                        <a:ext cx="5965825" cy="155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148" y="961266"/>
            <a:ext cx="3651671" cy="2597744"/>
          </a:xfrm>
          <a:prstGeom prst="rect">
            <a:avLst/>
          </a:prstGeom>
        </p:spPr>
      </p:pic>
      <p:sp>
        <p:nvSpPr>
          <p:cNvPr id="20" name="Hộp Văn bản 1">
            <a:extLst>
              <a:ext uri="{FF2B5EF4-FFF2-40B4-BE49-F238E27FC236}">
                <a16:creationId xmlns:a16="http://schemas.microsoft.com/office/drawing/2014/main" id="{9F751170-4D9E-D878-88D0-268D007E9A98}"/>
              </a:ext>
            </a:extLst>
          </p:cNvPr>
          <p:cNvSpPr txBox="1"/>
          <p:nvPr/>
        </p:nvSpPr>
        <p:spPr>
          <a:xfrm>
            <a:off x="492155" y="3224959"/>
            <a:ext cx="227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200" y="3843145"/>
            <a:ext cx="5941589" cy="973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192" y="4935895"/>
            <a:ext cx="5941589" cy="97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68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353401" y="215280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1.Định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Thales</a:t>
            </a: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B41D3D82-BEA8-C0A8-74A6-A9773BF3A6FE}"/>
              </a:ext>
            </a:extLst>
          </p:cNvPr>
          <p:cNvSpPr/>
          <p:nvPr/>
        </p:nvSpPr>
        <p:spPr>
          <a:xfrm>
            <a:off x="637624" y="952378"/>
            <a:ext cx="4313647" cy="856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(SGK-T53)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F751170-4D9E-D878-88D0-268D007E9A98}"/>
              </a:ext>
            </a:extLst>
          </p:cNvPr>
          <p:cNvSpPr txBox="1"/>
          <p:nvPr/>
        </p:nvSpPr>
        <p:spPr>
          <a:xfrm>
            <a:off x="720558" y="2085106"/>
            <a:ext cx="227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691" y="617923"/>
            <a:ext cx="4338668" cy="34575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01" y="2774661"/>
            <a:ext cx="5941589" cy="5448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938" y="3369235"/>
            <a:ext cx="5941589" cy="973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938" y="4351592"/>
            <a:ext cx="5941589" cy="9739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658" y="5382003"/>
            <a:ext cx="3019048" cy="4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92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353401" y="215280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1.Định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Thales</a:t>
            </a: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B41D3D82-BEA8-C0A8-74A6-A9773BF3A6FE}"/>
              </a:ext>
            </a:extLst>
          </p:cNvPr>
          <p:cNvSpPr/>
          <p:nvPr/>
        </p:nvSpPr>
        <p:spPr>
          <a:xfrm>
            <a:off x="516600" y="883912"/>
            <a:ext cx="3867141" cy="401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2(SGK-T53)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F751170-4D9E-D878-88D0-268D007E9A98}"/>
              </a:ext>
            </a:extLst>
          </p:cNvPr>
          <p:cNvSpPr txBox="1"/>
          <p:nvPr/>
        </p:nvSpPr>
        <p:spPr>
          <a:xfrm>
            <a:off x="478222" y="1460086"/>
            <a:ext cx="227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Picture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640" y="356202"/>
            <a:ext cx="4495305" cy="326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22" y="2090182"/>
            <a:ext cx="5941589" cy="13848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221" y="3347895"/>
            <a:ext cx="5941589" cy="15157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93" y="4846684"/>
            <a:ext cx="5941589" cy="973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0315" y="4819164"/>
            <a:ext cx="5941589" cy="15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3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353401" y="215280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1.Định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Thales</a:t>
            </a: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B41D3D82-BEA8-C0A8-74A6-A9773BF3A6FE}"/>
              </a:ext>
            </a:extLst>
          </p:cNvPr>
          <p:cNvSpPr/>
          <p:nvPr/>
        </p:nvSpPr>
        <p:spPr>
          <a:xfrm>
            <a:off x="637625" y="952378"/>
            <a:ext cx="3356152" cy="486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(SGK-T54)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F751170-4D9E-D878-88D0-268D007E9A98}"/>
              </a:ext>
            </a:extLst>
          </p:cNvPr>
          <p:cNvSpPr txBox="1"/>
          <p:nvPr/>
        </p:nvSpPr>
        <p:spPr>
          <a:xfrm>
            <a:off x="4055268" y="952378"/>
            <a:ext cx="227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910" y="507667"/>
            <a:ext cx="3486150" cy="3305175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19927"/>
              </p:ext>
            </p:extLst>
          </p:nvPr>
        </p:nvGraphicFramePr>
        <p:xfrm>
          <a:off x="637625" y="1549434"/>
          <a:ext cx="5965825" cy="156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965227" imgH="1561035" progId="Word.Document.12">
                  <p:embed/>
                </p:oleObj>
              </mc:Choice>
              <mc:Fallback>
                <p:oleObj name="Document" r:id="rId4" imgW="5965227" imgH="156103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7625" y="1549434"/>
                        <a:ext cx="5965825" cy="1560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1087630"/>
              </p:ext>
            </p:extLst>
          </p:nvPr>
        </p:nvGraphicFramePr>
        <p:xfrm>
          <a:off x="654817" y="2932538"/>
          <a:ext cx="5965825" cy="241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5965227" imgH="2417261" progId="Word.Document.12">
                  <p:embed/>
                </p:oleObj>
              </mc:Choice>
              <mc:Fallback>
                <p:oleObj name="Document" r:id="rId6" imgW="5965227" imgH="241726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4817" y="2932538"/>
                        <a:ext cx="5965825" cy="2417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9069" y="5155965"/>
            <a:ext cx="5941589" cy="142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71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353401" y="215280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1.Định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Thales</a:t>
            </a: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B41D3D82-BEA8-C0A8-74A6-A9773BF3A6FE}"/>
              </a:ext>
            </a:extLst>
          </p:cNvPr>
          <p:cNvSpPr/>
          <p:nvPr/>
        </p:nvSpPr>
        <p:spPr>
          <a:xfrm>
            <a:off x="637625" y="952378"/>
            <a:ext cx="3356152" cy="486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(SGK-T54)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F751170-4D9E-D878-88D0-268D007E9A98}"/>
              </a:ext>
            </a:extLst>
          </p:cNvPr>
          <p:cNvSpPr txBox="1"/>
          <p:nvPr/>
        </p:nvSpPr>
        <p:spPr>
          <a:xfrm>
            <a:off x="4055268" y="952378"/>
            <a:ext cx="227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910" y="507667"/>
            <a:ext cx="3486150" cy="3305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25" y="1627921"/>
            <a:ext cx="5941589" cy="1427466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0607232"/>
              </p:ext>
            </p:extLst>
          </p:nvPr>
        </p:nvGraphicFramePr>
        <p:xfrm>
          <a:off x="388930" y="2914594"/>
          <a:ext cx="5965825" cy="244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5965227" imgH="2442497" progId="Word.Document.12">
                  <p:embed/>
                </p:oleObj>
              </mc:Choice>
              <mc:Fallback>
                <p:oleObj name="Document" r:id="rId5" imgW="5965227" imgH="244249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8930" y="2914594"/>
                        <a:ext cx="5965825" cy="2443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443827"/>
              </p:ext>
            </p:extLst>
          </p:nvPr>
        </p:nvGraphicFramePr>
        <p:xfrm>
          <a:off x="1072355" y="5169926"/>
          <a:ext cx="5965825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5965227" imgH="1125892" progId="Word.Document.12">
                  <p:embed/>
                </p:oleObj>
              </mc:Choice>
              <mc:Fallback>
                <p:oleObj name="Document" r:id="rId7" imgW="5965227" imgH="112589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72355" y="5169926"/>
                        <a:ext cx="5965825" cy="112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2916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HÌNH THÀNH KIẾN THỨC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8892CE96-B8BF-933A-76D1-8D06309B01D3}"/>
              </a:ext>
            </a:extLst>
          </p:cNvPr>
          <p:cNvSpPr txBox="1"/>
          <p:nvPr/>
        </p:nvSpPr>
        <p:spPr>
          <a:xfrm>
            <a:off x="532739" y="842950"/>
            <a:ext cx="961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F519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ĐỊNH LÍ THALES TRONG TAM GIÁC</a:t>
            </a:r>
          </a:p>
        </p:txBody>
      </p:sp>
      <p:sp>
        <p:nvSpPr>
          <p:cNvPr id="21" name="Hộp Văn bản 1">
            <a:extLst>
              <a:ext uri="{FF2B5EF4-FFF2-40B4-BE49-F238E27FC236}">
                <a16:creationId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§1</a:t>
            </a:r>
            <a:r>
              <a:rPr lang="en-US" altLang="en-GB" sz="3600" b="1" dirty="0">
                <a:solidFill>
                  <a:srgbClr val="3CC453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. ĐỊNH LÍ THALES TRONG TAM GIÁC</a:t>
            </a:r>
            <a:endParaRPr lang="en-US" sz="3600" dirty="0">
              <a:solidFill>
                <a:srgbClr val="3CC453"/>
              </a:solidFill>
            </a:endParaRPr>
          </a:p>
        </p:txBody>
      </p:sp>
      <p:sp>
        <p:nvSpPr>
          <p:cNvPr id="17" name="Hộp Văn bản 30">
            <a:extLst>
              <a:ext uri="{FF2B5EF4-FFF2-40B4-BE49-F238E27FC236}">
                <a16:creationId xmlns:a16="http://schemas.microsoft.com/office/drawing/2014/main" id="{A297B9C7-EFFC-C89D-8DC2-4F0292149456}"/>
              </a:ext>
            </a:extLst>
          </p:cNvPr>
          <p:cNvSpPr txBox="1"/>
          <p:nvPr/>
        </p:nvSpPr>
        <p:spPr>
          <a:xfrm>
            <a:off x="682575" y="1329523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Thales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112E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Hình chữ nhật 21">
            <a:extLst>
              <a:ext uri="{FF2B5EF4-FFF2-40B4-BE49-F238E27FC236}">
                <a16:creationId xmlns:a16="http://schemas.microsoft.com/office/drawing/2014/main" id="{B41D3D82-BEA8-C0A8-74A6-A9773BF3A6FE}"/>
              </a:ext>
            </a:extLst>
          </p:cNvPr>
          <p:cNvSpPr/>
          <p:nvPr/>
        </p:nvSpPr>
        <p:spPr>
          <a:xfrm>
            <a:off x="737559" y="2007366"/>
            <a:ext cx="4100243" cy="673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(SGK-T54)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384" y="1781029"/>
            <a:ext cx="3880124" cy="3735223"/>
          </a:xfrm>
          <a:prstGeom prst="rect">
            <a:avLst/>
          </a:prstGeom>
        </p:spPr>
      </p:pic>
      <p:sp>
        <p:nvSpPr>
          <p:cNvPr id="20" name="Hộp Văn bản 1">
            <a:extLst>
              <a:ext uri="{FF2B5EF4-FFF2-40B4-BE49-F238E27FC236}">
                <a16:creationId xmlns:a16="http://schemas.microsoft.com/office/drawing/2014/main" id="{9F751170-4D9E-D878-88D0-268D007E9A98}"/>
              </a:ext>
            </a:extLst>
          </p:cNvPr>
          <p:cNvSpPr txBox="1"/>
          <p:nvPr/>
        </p:nvSpPr>
        <p:spPr>
          <a:xfrm>
            <a:off x="737559" y="2815817"/>
            <a:ext cx="227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786769"/>
              </p:ext>
            </p:extLst>
          </p:nvPr>
        </p:nvGraphicFramePr>
        <p:xfrm>
          <a:off x="691308" y="3501909"/>
          <a:ext cx="5965825" cy="198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965227" imgH="1985723" progId="Word.Document.12">
                  <p:embed/>
                </p:oleObj>
              </mc:Choice>
              <mc:Fallback>
                <p:oleObj name="Document" r:id="rId4" imgW="5965227" imgH="198572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1308" y="3501909"/>
                        <a:ext cx="5965825" cy="198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0499964"/>
              </p:ext>
            </p:extLst>
          </p:nvPr>
        </p:nvGraphicFramePr>
        <p:xfrm>
          <a:off x="752799" y="5488966"/>
          <a:ext cx="596582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5965227" imgH="716346" progId="Word.Document.12">
                  <p:embed/>
                </p:oleObj>
              </mc:Choice>
              <mc:Fallback>
                <p:oleObj name="Document" r:id="rId6" imgW="5965227" imgH="71634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2799" y="5488966"/>
                        <a:ext cx="5965825" cy="71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6327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HÌNH THÀNH KIẾN THỨC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8892CE96-B8BF-933A-76D1-8D06309B01D3}"/>
              </a:ext>
            </a:extLst>
          </p:cNvPr>
          <p:cNvSpPr txBox="1"/>
          <p:nvPr/>
        </p:nvSpPr>
        <p:spPr>
          <a:xfrm>
            <a:off x="532739" y="842950"/>
            <a:ext cx="961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F519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ĐỊNH LÍ THALES TRONG TAM GIÁC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A297B9C7-EFFC-C89D-8DC2-4F0292149456}"/>
              </a:ext>
            </a:extLst>
          </p:cNvPr>
          <p:cNvSpPr txBox="1"/>
          <p:nvPr/>
        </p:nvSpPr>
        <p:spPr>
          <a:xfrm>
            <a:off x="532739" y="1482138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Thales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112E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08239" y="2130896"/>
            <a:ext cx="10304902" cy="138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056" y="3885174"/>
            <a:ext cx="3651671" cy="2597744"/>
          </a:xfrm>
          <a:prstGeom prst="rect">
            <a:avLst/>
          </a:prstGeom>
        </p:spPr>
      </p:pic>
      <p:sp>
        <p:nvSpPr>
          <p:cNvPr id="21" name="Hộp Văn bản 1">
            <a:extLst>
              <a:ext uri="{FF2B5EF4-FFF2-40B4-BE49-F238E27FC236}">
                <a16:creationId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§1</a:t>
            </a:r>
            <a:r>
              <a:rPr lang="en-US" altLang="en-GB" sz="3600" b="1" dirty="0">
                <a:solidFill>
                  <a:srgbClr val="3CC453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. ĐỊNH LÍ THALES TRONG TAM GIÁC</a:t>
            </a:r>
            <a:endParaRPr lang="en-US" sz="3600" dirty="0">
              <a:solidFill>
                <a:srgbClr val="3CC453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696732"/>
              </p:ext>
            </p:extLst>
          </p:nvPr>
        </p:nvGraphicFramePr>
        <p:xfrm>
          <a:off x="5174731" y="4531146"/>
          <a:ext cx="596582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965227" imgH="1146441" progId="Word.Document.12">
                  <p:embed/>
                </p:oleObj>
              </mc:Choice>
              <mc:Fallback>
                <p:oleObj name="Document" r:id="rId4" imgW="5965227" imgH="11464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74731" y="4531146"/>
                        <a:ext cx="5965825" cy="114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4843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353401" y="215280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2.Định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Thales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3200" b="1" dirty="0">
              <a:solidFill>
                <a:srgbClr val="411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33CA5C2C-E2E4-67CA-F8B3-F75BBCA04053}"/>
              </a:ext>
            </a:extLst>
          </p:cNvPr>
          <p:cNvSpPr txBox="1"/>
          <p:nvPr/>
        </p:nvSpPr>
        <p:spPr>
          <a:xfrm>
            <a:off x="446677" y="814529"/>
            <a:ext cx="7164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Thales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(SGK/T54)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458" y="1395708"/>
            <a:ext cx="3651671" cy="2597744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7502588"/>
              </p:ext>
            </p:extLst>
          </p:nvPr>
        </p:nvGraphicFramePr>
        <p:xfrm>
          <a:off x="5217238" y="2092513"/>
          <a:ext cx="596582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965227" imgH="1146441" progId="Word.Document.12">
                  <p:embed/>
                </p:oleObj>
              </mc:Choice>
              <mc:Fallback>
                <p:oleObj name="Document" r:id="rId4" imgW="5965227" imgH="11464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17238" y="2092513"/>
                        <a:ext cx="5965825" cy="114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507489"/>
              </p:ext>
            </p:extLst>
          </p:nvPr>
        </p:nvGraphicFramePr>
        <p:xfrm>
          <a:off x="1181353" y="4446805"/>
          <a:ext cx="9313862" cy="187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9463751" imgH="1895481" progId="Word.Document.12">
                  <p:embed/>
                </p:oleObj>
              </mc:Choice>
              <mc:Fallback>
                <p:oleObj name="Document" r:id="rId6" imgW="9463751" imgH="189548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81353" y="4446805"/>
                        <a:ext cx="9313862" cy="1871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07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353401" y="215280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2.Định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Thales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3200" b="1" dirty="0">
              <a:solidFill>
                <a:srgbClr val="411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B41D3D82-BEA8-C0A8-74A6-A9773BF3A6FE}"/>
              </a:ext>
            </a:extLst>
          </p:cNvPr>
          <p:cNvSpPr/>
          <p:nvPr/>
        </p:nvSpPr>
        <p:spPr>
          <a:xfrm>
            <a:off x="516600" y="883912"/>
            <a:ext cx="3867141" cy="401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(SGK-T55)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F751170-4D9E-D878-88D0-268D007E9A98}"/>
              </a:ext>
            </a:extLst>
          </p:cNvPr>
          <p:cNvSpPr txBox="1"/>
          <p:nvPr/>
        </p:nvSpPr>
        <p:spPr>
          <a:xfrm>
            <a:off x="478222" y="1460086"/>
            <a:ext cx="227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707" y="464877"/>
            <a:ext cx="4360976" cy="3429254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992016"/>
              </p:ext>
            </p:extLst>
          </p:nvPr>
        </p:nvGraphicFramePr>
        <p:xfrm>
          <a:off x="1275015" y="1983306"/>
          <a:ext cx="9126538" cy="598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9130786" imgH="6005245" progId="Word.Document.12">
                  <p:embed/>
                </p:oleObj>
              </mc:Choice>
              <mc:Fallback>
                <p:oleObj name="Document" r:id="rId4" imgW="9130786" imgH="600524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5015" y="1983306"/>
                        <a:ext cx="9126538" cy="5980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7322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dirty="0">
              <a:solidFill>
                <a:srgbClr val="C55A11"/>
              </a:solidFill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00" y="5540187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1E67329B-ACF6-76AE-6301-71657A354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27" y="996891"/>
            <a:ext cx="861302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500"/>
          <a:stretch/>
        </p:blipFill>
        <p:spPr>
          <a:xfrm>
            <a:off x="7225342" y="2802170"/>
            <a:ext cx="2896478" cy="27837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57737A-9D06-405A-AA63-125679A3F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3" b="89803" l="6178" r="88417">
                        <a14:foregroundMark x1="14286" y1="9539" x2="14286" y2="9539"/>
                        <a14:foregroundMark x1="16216" y1="4276" x2="16216" y2="4276"/>
                        <a14:foregroundMark x1="16216" y1="4276" x2="16216" y2="4276"/>
                        <a14:foregroundMark x1="11197" y1="3289" x2="11197" y2="3289"/>
                        <a14:foregroundMark x1="15996" y1="13816" x2="20463" y2="21711"/>
                        <a14:foregroundMark x1="13576" y1="9539" x2="15996" y2="13816"/>
                        <a14:foregroundMark x1="12459" y1="7566" x2="13576" y2="9539"/>
                        <a14:foregroundMark x1="12087" y1="6908" x2="12459" y2="7566"/>
                        <a14:foregroundMark x1="10039" y1="3289" x2="12087" y2="6908"/>
                        <a14:foregroundMark x1="15444" y1="12171" x2="15444" y2="12171"/>
                        <a14:foregroundMark x1="16216" y1="20066" x2="16216" y2="20066"/>
                        <a14:foregroundMark x1="14286" y1="24342" x2="14286" y2="24342"/>
                        <a14:foregroundMark x1="14286" y1="15461" x2="14286" y2="15461"/>
                        <a14:foregroundMark x1="21622" y1="4934" x2="21622" y2="4934"/>
                        <a14:foregroundMark x1="16216" y1="4276" x2="16216" y2="4276"/>
                        <a14:foregroundMark x1="13127" y1="4276" x2="13127" y2="4276"/>
                        <a14:foregroundMark x1="8108" y1="4276" x2="6950" y2="4934"/>
                        <a14:foregroundMark x1="6178" y1="5921" x2="6178" y2="8553"/>
                        <a14:foregroundMark x1="6178" y1="9539" x2="6178" y2="9539"/>
                        <a14:foregroundMark x1="6950" y1="11184" x2="6950" y2="11184"/>
                        <a14:foregroundMark x1="15444" y1="12171" x2="15444" y2="12171"/>
                        <a14:foregroundMark x1="16216" y1="13816" x2="16216" y2="13816"/>
                        <a14:foregroundMark x1="12355" y1="17434" x2="12355" y2="17434"/>
                        <a14:foregroundMark x1="11197" y1="11184" x2="11197" y2="11184"/>
                        <a14:foregroundMark x1="11197" y1="8553" x2="11197" y2="8553"/>
                        <a14:foregroundMark x1="9266" y1="3289" x2="9266" y2="3289"/>
                        <a14:foregroundMark x1="13127" y1="14803" x2="13127" y2="14803"/>
                        <a14:foregroundMark x1="14286" y1="8553" x2="14286" y2="8553"/>
                        <a14:foregroundMark x1="12355" y1="9539" x2="12355" y2="9539"/>
                        <a14:foregroundMark x1="17375" y1="9539" x2="17375" y2="9539"/>
                        <a14:foregroundMark x1="17375" y1="9539" x2="17375" y2="9539"/>
                        <a14:foregroundMark x1="15444" y1="16447" x2="15444" y2="16447"/>
                        <a14:foregroundMark x1="15444" y1="19079" x2="15444" y2="19079"/>
                        <a14:foregroundMark x1="15444" y1="19079" x2="15444" y2="19079"/>
                        <a14:foregroundMark x1="18533" y1="23355" x2="18533" y2="23355"/>
                        <a14:foregroundMark x1="13127" y1="19079" x2="13127" y2="19079"/>
                        <a14:foregroundMark x1="10039" y1="12171" x2="10039" y2="12171"/>
                        <a14:foregroundMark x1="9266" y1="11184" x2="9266" y2="11184"/>
                        <a14:foregroundMark x1="19305" y1="21711" x2="19305" y2="21711"/>
                        <a14:foregroundMark x1="22394" y1="21711" x2="22394" y2="21711"/>
                        <a14:foregroundMark x1="19305" y1="12829" x2="19305" y2="12829"/>
                        <a14:foregroundMark x1="20463" y1="2303" x2="20463" y2="2303"/>
                        <a14:foregroundMark x1="20463" y1="5921" x2="20463" y2="5921"/>
                        <a14:foregroundMark x1="20463" y1="5921" x2="20463" y2="5921"/>
                        <a14:backgroundMark x1="14286" y1="6908" x2="14286" y2="6908"/>
                        <a14:backgroundMark x1="14286" y1="6908" x2="14286" y2="6908"/>
                        <a14:backgroundMark x1="12355" y1="9539" x2="12355" y2="9539"/>
                        <a14:backgroundMark x1="12355" y1="9539" x2="12355" y2="9539"/>
                        <a14:backgroundMark x1="12355" y1="13816" x2="12355" y2="13816"/>
                        <a14:backgroundMark x1="14286" y1="7566" x2="14286" y2="7566"/>
                        <a14:backgroundMark x1="15444" y1="6908" x2="15444" y2="6908"/>
                        <a14:backgroundMark x1="15444" y1="6908" x2="15444" y2="6908"/>
                        <a14:backgroundMark x1="15444" y1="6908" x2="15444" y2="6908"/>
                        <a14:backgroundMark x1="15444" y1="6908" x2="15444" y2="6908"/>
                        <a14:backgroundMark x1="14286" y1="6908" x2="14286" y2="6908"/>
                        <a14:backgroundMark x1="13127" y1="7566" x2="13127" y2="7566"/>
                        <a14:backgroundMark x1="13127" y1="7566" x2="13127" y2="7566"/>
                        <a14:backgroundMark x1="13127" y1="7566" x2="13127" y2="7566"/>
                        <a14:backgroundMark x1="13127" y1="9539" x2="13127" y2="9539"/>
                        <a14:backgroundMark x1="12355" y1="9539" x2="12355" y2="9539"/>
                        <a14:backgroundMark x1="15444" y1="6908" x2="15444" y2="59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63815" y="4749014"/>
            <a:ext cx="1348117" cy="1582346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649659" y="2989899"/>
            <a:ext cx="4787366" cy="215530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121634" y="2593751"/>
            <a:ext cx="10393966" cy="1749649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756783" y="-1906864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171322" y="2855139"/>
            <a:ext cx="1156536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6600" dirty="0">
              <a:solidFill>
                <a:srgbClr val="C55A11"/>
              </a:solidFill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00" y="5540187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69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" y="3053628"/>
            <a:ext cx="2033153" cy="3614495"/>
          </a:xfrm>
          <a:prstGeom prst="rect">
            <a:avLst/>
          </a:prstGeom>
        </p:spPr>
      </p:pic>
      <p:pic>
        <p:nvPicPr>
          <p:cNvPr id="32" name="Picture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23" y="1939974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77" y="2043214"/>
            <a:ext cx="2044557" cy="3046660"/>
          </a:xfrm>
          <a:prstGeom prst="rect">
            <a:avLst/>
          </a:prstGeom>
        </p:spPr>
      </p:pic>
      <p:pic>
        <p:nvPicPr>
          <p:cNvPr id="34" name="Picture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73" y="1841103"/>
            <a:ext cx="2713717" cy="31186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1206" y="-29822"/>
            <a:ext cx="103295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kumimoji="0" lang="en-US" sz="6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56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Picture 3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Picture 3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Picture 6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3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56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84683" y="412955"/>
                <a:ext cx="1017638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CÂU HỎI: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Tìm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giá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trị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của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trên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hình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vẽ</a:t>
                </a:r>
                <a:endPara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683" y="412955"/>
                <a:ext cx="10176387" cy="1200329"/>
              </a:xfrm>
              <a:prstGeom prst="rect">
                <a:avLst/>
              </a:prstGeom>
              <a:blipFill>
                <a:blip r:embed="rId5"/>
                <a:stretch>
                  <a:fillRect t="-8122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D. 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A. 3,5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B. 2,5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C. 1</a:t>
            </a: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072971" y="957706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9950" y="1400240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6481" y="1369692"/>
            <a:ext cx="3138054" cy="216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8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99" y="1681316"/>
            <a:ext cx="1606256" cy="2855568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6" y="-78351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41" y="1515624"/>
            <a:ext cx="1192492" cy="177697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1" y="-99063"/>
            <a:ext cx="2339971" cy="2689129"/>
          </a:xfrm>
          <a:prstGeom prst="rect">
            <a:avLst/>
          </a:prstGeom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1710" y="1245502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áº¿t quáº£ hÃ¬nh áº£nh cho home icon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75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4683" y="412955"/>
            <a:ext cx="10176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vẽ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điều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kiện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đây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suy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ra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DE//BC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654014" y="5165706"/>
                <a:ext cx="4701389" cy="865638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𝑨𝑫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den>
                    </m:f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𝑨𝑬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𝑨𝑪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014" y="5165706"/>
                <a:ext cx="4701389" cy="865638"/>
              </a:xfrm>
              <a:prstGeom prst="rect">
                <a:avLst/>
              </a:prstGeom>
              <a:blipFill>
                <a:blip r:embed="rId5"/>
                <a:stretch>
                  <a:fillRect b="-133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784230" y="4109758"/>
                <a:ext cx="4754125" cy="892642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𝑫𝑩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𝑫𝑨</m:t>
                        </m:r>
                      </m:den>
                    </m:f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𝑬𝑪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𝑬𝑨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30" y="4109758"/>
                <a:ext cx="4754125" cy="892642"/>
              </a:xfrm>
              <a:prstGeom prst="rect">
                <a:avLst/>
              </a:prstGeom>
              <a:blipFill>
                <a:blip r:embed="rId6"/>
                <a:stretch>
                  <a:fillRect b="-108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654014" y="4150541"/>
                <a:ext cx="4661582" cy="860070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B.</a:t>
                </a:r>
                <a:r>
                  <a:rPr lang="en-US" sz="3600" b="1" dirty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𝑨𝑫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</m:den>
                    </m:f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𝑨𝑬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𝑬𝑪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014" y="4150541"/>
                <a:ext cx="4661582" cy="860070"/>
              </a:xfrm>
              <a:prstGeom prst="rect">
                <a:avLst/>
              </a:prstGeom>
              <a:blipFill>
                <a:blip r:embed="rId7"/>
                <a:stretch>
                  <a:fillRect b="-134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774733" y="5156669"/>
                <a:ext cx="4683803" cy="932872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den>
                    </m:f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𝑨𝑬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733" y="5156669"/>
                <a:ext cx="4683803" cy="932872"/>
              </a:xfrm>
              <a:prstGeom prst="rect">
                <a:avLst/>
              </a:prstGeom>
              <a:blipFill>
                <a:blip r:embed="rId8"/>
                <a:stretch>
                  <a:fillRect b="-84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394122" y="1413987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1674" y="1373230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29" y="1395164"/>
            <a:ext cx="3584525" cy="24515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76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99" y="1681316"/>
            <a:ext cx="1606256" cy="2855568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6" y="-78351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41" y="1515624"/>
            <a:ext cx="1192492" cy="177697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1" y="-99063"/>
            <a:ext cx="2339971" cy="2689129"/>
          </a:xfrm>
          <a:prstGeom prst="rect">
            <a:avLst/>
          </a:prstGeom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1710" y="1245502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áº¿t quáº£ hÃ¬nh áº£nh cho home icon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23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48546" y="284060"/>
                <a:ext cx="1030651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CÂU HỎI: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Cho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hình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vẽ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,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trong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đó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DE//BC,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𝑨𝑫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𝟏𝟐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𝒄𝒎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</m:oMath>
                </a14:m>
                <a:endPara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𝑫𝑩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𝟏𝟖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𝒄𝒎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𝑪𝑬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𝟑𝟎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𝒄𝒎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 </m:t>
                    </m:r>
                  </m:oMath>
                </a14:m>
                <a:r>
                  <a:rPr lang="en-US" sz="3600" b="1" i="1" dirty="0">
                    <a:solidFill>
                      <a:prstClr val="white"/>
                    </a:solidFill>
                    <a:latin typeface="Cambria" panose="02040503050406030204" pitchFamily="18" charset="0"/>
                  </a:rPr>
                  <a:t>Độ </a:t>
                </a:r>
                <a:r>
                  <a:rPr lang="en-US" sz="3600" b="1" i="1" dirty="0" err="1">
                    <a:solidFill>
                      <a:prstClr val="white"/>
                    </a:solidFill>
                    <a:latin typeface="Cambria" panose="02040503050406030204" pitchFamily="18" charset="0"/>
                  </a:rPr>
                  <a:t>dài</a:t>
                </a:r>
                <a:r>
                  <a:rPr lang="en-US" sz="3600" b="1" i="1" dirty="0">
                    <a:solidFill>
                      <a:prstClr val="white"/>
                    </a:solidFill>
                    <a:latin typeface="Cambria" panose="02040503050406030204" pitchFamily="18" charset="0"/>
                  </a:rPr>
                  <a:t> AC </a:t>
                </a:r>
                <a:r>
                  <a:rPr lang="en-US" sz="3600" b="1" i="1" dirty="0" err="1">
                    <a:solidFill>
                      <a:prstClr val="white"/>
                    </a:solidFill>
                    <a:latin typeface="Cambria" panose="02040503050406030204" pitchFamily="18" charset="0"/>
                  </a:rPr>
                  <a:t>bằng</a:t>
                </a:r>
                <a:r>
                  <a:rPr lang="en-US" sz="3600" b="1" i="1" dirty="0">
                    <a:solidFill>
                      <a:prstClr val="white"/>
                    </a:solidFill>
                    <a:latin typeface="Cambria" panose="02040503050406030204" pitchFamily="18" charset="0"/>
                  </a:rPr>
                  <a:t>?</a:t>
                </a:r>
                <a:endPara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46" y="284060"/>
                <a:ext cx="10306518" cy="1754326"/>
              </a:xfrm>
              <a:prstGeom prst="rect">
                <a:avLst/>
              </a:prstGeom>
              <a:blipFill>
                <a:blip r:embed="rId5"/>
                <a:stretch>
                  <a:fillRect t="-5575" b="-12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6843733" y="528001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D. 50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9874" y="422492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A. 75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03894" y="427611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B.45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53726" y="52128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C. 20</a:t>
            </a: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326352" y="127027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9049" y="1377814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47" y="1828801"/>
            <a:ext cx="3140612" cy="2100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Káº¿t quáº£ hÃ¬nh áº£nh cho home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63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86813" y="99607"/>
            <a:ext cx="11868948" cy="6658786"/>
          </a:xfrm>
          <a:custGeom>
            <a:avLst/>
            <a:gdLst>
              <a:gd name="connsiteX0" fmla="*/ 0 w 11868948"/>
              <a:gd name="connsiteY0" fmla="*/ 0 h 6658786"/>
              <a:gd name="connsiteX1" fmla="*/ 11868948 w 11868948"/>
              <a:gd name="connsiteY1" fmla="*/ 0 h 6658786"/>
              <a:gd name="connsiteX2" fmla="*/ 11868948 w 11868948"/>
              <a:gd name="connsiteY2" fmla="*/ 6658786 h 6658786"/>
              <a:gd name="connsiteX3" fmla="*/ 0 w 11868948"/>
              <a:gd name="connsiteY3" fmla="*/ 6658786 h 6658786"/>
              <a:gd name="connsiteX4" fmla="*/ 0 w 11868948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8948" h="6658786" extrusionOk="0">
                <a:moveTo>
                  <a:pt x="0" y="0"/>
                </a:moveTo>
                <a:cubicBezTo>
                  <a:pt x="2526283" y="118645"/>
                  <a:pt x="8306219" y="116012"/>
                  <a:pt x="11868948" y="0"/>
                </a:cubicBezTo>
                <a:cubicBezTo>
                  <a:pt x="11736066" y="1360470"/>
                  <a:pt x="11953899" y="5310941"/>
                  <a:pt x="11868948" y="6658786"/>
                </a:cubicBezTo>
                <a:cubicBezTo>
                  <a:pt x="6722493" y="6793386"/>
                  <a:pt x="5493896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37353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11" name="Hình chữ nhật 21">
            <a:extLst>
              <a:ext uri="{FF2B5EF4-FFF2-40B4-BE49-F238E27FC236}">
                <a16:creationId xmlns:a16="http://schemas.microsoft.com/office/drawing/2014/main" id="{B41D3D82-BEA8-C0A8-74A6-A9773BF3A6FE}"/>
              </a:ext>
            </a:extLst>
          </p:cNvPr>
          <p:cNvSpPr/>
          <p:nvPr/>
        </p:nvSpPr>
        <p:spPr>
          <a:xfrm>
            <a:off x="516600" y="883912"/>
            <a:ext cx="3867141" cy="401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(SGK-T57)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898" y="1285292"/>
            <a:ext cx="4169271" cy="30007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61" y="1778386"/>
            <a:ext cx="5941589" cy="310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1207952" y="1677661"/>
            <a:ext cx="1033961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Ôn lại các kiến thức về định lí Thales trong tam giác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BT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Thales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Thales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§1</a:t>
            </a:r>
            <a:r>
              <a:rPr lang="en-US" altLang="en-GB" sz="3600" b="1" dirty="0">
                <a:solidFill>
                  <a:srgbClr val="3CC453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. ĐỊNH LÍ THALES TRONG TAM GIÁC</a:t>
            </a:r>
            <a:endParaRPr lang="en-US" sz="3600" dirty="0">
              <a:solidFill>
                <a:srgbClr val="3CC453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250EC2E-D5E8-A11E-FE33-A8963256E84A}"/>
              </a:ext>
            </a:extLst>
          </p:cNvPr>
          <p:cNvSpPr txBox="1"/>
          <p:nvPr/>
        </p:nvSpPr>
        <p:spPr>
          <a:xfrm>
            <a:off x="532739" y="842950"/>
            <a:ext cx="961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AF51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I.ĐOẠN THẲNG TỈ LỆ</a:t>
            </a:r>
          </a:p>
        </p:txBody>
      </p:sp>
      <p:pic>
        <p:nvPicPr>
          <p:cNvPr id="19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378490" y="1600699"/>
            <a:ext cx="954702" cy="8592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394683" y="1600699"/>
            <a:ext cx="8194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(SGK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T52):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3192" y="2206150"/>
            <a:ext cx="94139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11">
            <a:extLst>
              <a:ext uri="{FF2B5EF4-FFF2-40B4-BE49-F238E27FC236}">
                <a16:creationId xmlns:a16="http://schemas.microsoft.com/office/drawing/2014/main" id="{4964FECA-E1E3-8D96-A6CD-711E2B31CD2A}"/>
              </a:ext>
            </a:extLst>
          </p:cNvPr>
          <p:cNvSpPr txBox="1"/>
          <p:nvPr/>
        </p:nvSpPr>
        <p:spPr>
          <a:xfrm>
            <a:off x="-601964" y="4474727"/>
            <a:ext cx="52389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763112"/>
              </p:ext>
            </p:extLst>
          </p:nvPr>
        </p:nvGraphicFramePr>
        <p:xfrm>
          <a:off x="4178636" y="2297925"/>
          <a:ext cx="596582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965227" imgH="716346" progId="Word.Document.12">
                  <p:embed/>
                </p:oleObj>
              </mc:Choice>
              <mc:Fallback>
                <p:oleObj name="Document" r:id="rId4" imgW="5965227" imgH="71634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78636" y="2297925"/>
                        <a:ext cx="5965825" cy="71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720568"/>
              </p:ext>
            </p:extLst>
          </p:nvPr>
        </p:nvGraphicFramePr>
        <p:xfrm>
          <a:off x="1333192" y="2784493"/>
          <a:ext cx="596582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5965227" imgH="716346" progId="Word.Document.12">
                  <p:embed/>
                </p:oleObj>
              </mc:Choice>
              <mc:Fallback>
                <p:oleObj name="Document" r:id="rId6" imgW="5965227" imgH="71634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33192" y="2784493"/>
                        <a:ext cx="5965825" cy="71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473093"/>
              </p:ext>
            </p:extLst>
          </p:nvPr>
        </p:nvGraphicFramePr>
        <p:xfrm>
          <a:off x="3795987" y="3354414"/>
          <a:ext cx="5965825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5965227" imgH="1209892" progId="Word.Document.12">
                  <p:embed/>
                </p:oleObj>
              </mc:Choice>
              <mc:Fallback>
                <p:oleObj name="Document" r:id="rId8" imgW="5965227" imgH="120989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95987" y="3354414"/>
                        <a:ext cx="5965825" cy="1209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316999" y="1600699"/>
            <a:ext cx="954702" cy="85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9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Nhóm 17">
            <a:extLst>
              <a:ext uri="{FF2B5EF4-FFF2-40B4-BE49-F238E27FC236}">
                <a16:creationId xmlns:a16="http://schemas.microsoft.com/office/drawing/2014/main" id="{941A1F87-D1BF-AF90-74FF-161CB13616C2}"/>
              </a:ext>
            </a:extLst>
          </p:cNvPr>
          <p:cNvGrpSpPr/>
          <p:nvPr/>
        </p:nvGrpSpPr>
        <p:grpSpPr>
          <a:xfrm>
            <a:off x="938519" y="838461"/>
            <a:ext cx="8762661" cy="4298935"/>
            <a:chOff x="938519" y="838461"/>
            <a:chExt cx="8762661" cy="4298935"/>
          </a:xfrm>
        </p:grpSpPr>
        <p:sp>
          <p:nvSpPr>
            <p:cNvPr id="9" name="Bong bóng Ý nghĩ: Hình đám mây 8">
              <a:extLst>
                <a:ext uri="{FF2B5EF4-FFF2-40B4-BE49-F238E27FC236}">
                  <a16:creationId xmlns:a16="http://schemas.microsoft.com/office/drawing/2014/main" id="{141CD16C-252F-4AA7-BE24-77A5DA842AB4}"/>
                </a:ext>
              </a:extLst>
            </p:cNvPr>
            <p:cNvSpPr/>
            <p:nvPr/>
          </p:nvSpPr>
          <p:spPr>
            <a:xfrm>
              <a:off x="4922351" y="838461"/>
              <a:ext cx="4778829" cy="3692685"/>
            </a:xfrm>
            <a:prstGeom prst="cloudCallout">
              <a:avLst>
                <a:gd name="adj1" fmla="val -64299"/>
                <a:gd name="adj2" fmla="val 3847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Vậy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thế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nào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hai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đoạn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thẳng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tỉ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lệ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?</a:t>
              </a:r>
              <a:endPara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6C5A5579-F2C4-DE4F-D276-64E73A2A4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519" y="2580939"/>
              <a:ext cx="3058533" cy="255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2455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34496" y="2097741"/>
            <a:ext cx="6270116" cy="19666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6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A68E8D6-0AC9-6E89-F381-09A8687B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8" y="1986837"/>
            <a:ext cx="2521284" cy="20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77670"/>
              </p:ext>
            </p:extLst>
          </p:nvPr>
        </p:nvGraphicFramePr>
        <p:xfrm>
          <a:off x="3927812" y="2199469"/>
          <a:ext cx="5965825" cy="206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965227" imgH="2066478" progId="Word.Document.12">
                  <p:embed/>
                </p:oleObj>
              </mc:Choice>
              <mc:Fallback>
                <p:oleObj name="Document" r:id="rId4" imgW="5965227" imgH="206647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27812" y="2199469"/>
                        <a:ext cx="5965825" cy="206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Hộp Văn bản 1">
            <a:extLst>
              <a:ext uri="{FF2B5EF4-FFF2-40B4-BE49-F238E27FC236}">
                <a16:creationId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§1</a:t>
            </a:r>
            <a:r>
              <a:rPr lang="en-US" altLang="en-GB" sz="3600" b="1" dirty="0">
                <a:solidFill>
                  <a:srgbClr val="3CC453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. ĐỊNH LÍ THALES TRONG TAM GIÁC</a:t>
            </a:r>
            <a:endParaRPr lang="en-US" sz="3600" dirty="0">
              <a:solidFill>
                <a:srgbClr val="3CC453"/>
              </a:solidFill>
            </a:endParaRPr>
          </a:p>
        </p:txBody>
      </p:sp>
      <p:sp>
        <p:nvSpPr>
          <p:cNvPr id="17" name="Hộp Văn bản 2">
            <a:extLst>
              <a:ext uri="{FF2B5EF4-FFF2-40B4-BE49-F238E27FC236}">
                <a16:creationId xmlns:a16="http://schemas.microsoft.com/office/drawing/2014/main" id="{E250EC2E-D5E8-A11E-FE33-A8963256E84A}"/>
              </a:ext>
            </a:extLst>
          </p:cNvPr>
          <p:cNvSpPr txBox="1"/>
          <p:nvPr/>
        </p:nvSpPr>
        <p:spPr>
          <a:xfrm>
            <a:off x="532739" y="842950"/>
            <a:ext cx="961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AF51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I.ĐOẠN THẲNG TỈ LỆ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C9E68A9C-F5AD-3806-7C25-7DB9538FE6A3}"/>
              </a:ext>
            </a:extLst>
          </p:cNvPr>
          <p:cNvSpPr txBox="1"/>
          <p:nvPr/>
        </p:nvSpPr>
        <p:spPr>
          <a:xfrm>
            <a:off x="790923" y="790260"/>
            <a:ext cx="103432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(SGK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T52):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MB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NC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hay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A297B9C7-EFFC-C89D-8DC2-4F0292149456}"/>
              </a:ext>
            </a:extLst>
          </p:cNvPr>
          <p:cNvSpPr txBox="1"/>
          <p:nvPr/>
        </p:nvSpPr>
        <p:spPr>
          <a:xfrm>
            <a:off x="614977" y="133911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I.ĐOẠN THẲNG TỈ LỆ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F73B42E-199B-F92B-23D8-1FA936A49224}"/>
              </a:ext>
            </a:extLst>
          </p:cNvPr>
          <p:cNvSpPr txBox="1"/>
          <p:nvPr/>
        </p:nvSpPr>
        <p:spPr>
          <a:xfrm>
            <a:off x="-1332054" y="1937428"/>
            <a:ext cx="52389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682" y="2059330"/>
            <a:ext cx="3651671" cy="2597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2024" y="4448817"/>
            <a:ext cx="1748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2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956399"/>
              </p:ext>
            </p:extLst>
          </p:nvPr>
        </p:nvGraphicFramePr>
        <p:xfrm>
          <a:off x="924007" y="2646819"/>
          <a:ext cx="5965825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965227" imgH="1549138" progId="Word.Document.12">
                  <p:embed/>
                </p:oleObj>
              </mc:Choice>
              <mc:Fallback>
                <p:oleObj name="Document" r:id="rId4" imgW="5965227" imgH="154913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4007" y="2646819"/>
                        <a:ext cx="5965825" cy="154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107420"/>
              </p:ext>
            </p:extLst>
          </p:nvPr>
        </p:nvGraphicFramePr>
        <p:xfrm>
          <a:off x="976518" y="4108529"/>
          <a:ext cx="5965825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5965227" imgH="1139591" progId="Word.Document.12">
                  <p:embed/>
                </p:oleObj>
              </mc:Choice>
              <mc:Fallback>
                <p:oleObj name="Document" r:id="rId6" imgW="5965227" imgH="113959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6518" y="4108529"/>
                        <a:ext cx="5965825" cy="1139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765441"/>
              </p:ext>
            </p:extLst>
          </p:nvPr>
        </p:nvGraphicFramePr>
        <p:xfrm>
          <a:off x="1011368" y="5105593"/>
          <a:ext cx="5965825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5965227" imgH="1139591" progId="Word.Document.12">
                  <p:embed/>
                </p:oleObj>
              </mc:Choice>
              <mc:Fallback>
                <p:oleObj name="Document" r:id="rId8" imgW="5965227" imgH="113959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11368" y="5105593"/>
                        <a:ext cx="5965825" cy="1139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636213"/>
              </p:ext>
            </p:extLst>
          </p:nvPr>
        </p:nvGraphicFramePr>
        <p:xfrm>
          <a:off x="1545487" y="5998178"/>
          <a:ext cx="5965825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5965227" imgH="1125892" progId="Word.Document.12">
                  <p:embed/>
                </p:oleObj>
              </mc:Choice>
              <mc:Fallback>
                <p:oleObj name="Document" r:id="rId10" imgW="5965227" imgH="112589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45487" y="5998178"/>
                        <a:ext cx="5965825" cy="112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2775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3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0ADABB4-6AE9-7307-3A68-4BEC5CD7694D}"/>
              </a:ext>
            </a:extLst>
          </p:cNvPr>
          <p:cNvSpPr txBox="1"/>
          <p:nvPr/>
        </p:nvSpPr>
        <p:spPr>
          <a:xfrm>
            <a:off x="1361847" y="2182881"/>
            <a:ext cx="3976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(SGK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T53)</a:t>
            </a:r>
            <a:endParaRPr lang="en-US" sz="2800" dirty="0"/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8892CE96-B8BF-933A-76D1-8D06309B01D3}"/>
              </a:ext>
            </a:extLst>
          </p:cNvPr>
          <p:cNvSpPr txBox="1"/>
          <p:nvPr/>
        </p:nvSpPr>
        <p:spPr>
          <a:xfrm>
            <a:off x="532739" y="842950"/>
            <a:ext cx="961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AF51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ĐỊNH LÍ THALES TRONG TAM GIÁC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A297B9C7-EFFC-C89D-8DC2-4F0292149456}"/>
              </a:ext>
            </a:extLst>
          </p:cNvPr>
          <p:cNvSpPr txBox="1"/>
          <p:nvPr/>
        </p:nvSpPr>
        <p:spPr>
          <a:xfrm>
            <a:off x="532739" y="1482138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46" y="2072927"/>
            <a:ext cx="957155" cy="859611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25727"/>
              </p:ext>
            </p:extLst>
          </p:nvPr>
        </p:nvGraphicFramePr>
        <p:xfrm>
          <a:off x="1442647" y="2770084"/>
          <a:ext cx="5965825" cy="319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965227" imgH="3193812" progId="Word.Document.12">
                  <p:embed/>
                </p:oleObj>
              </mc:Choice>
              <mc:Fallback>
                <p:oleObj name="Document" r:id="rId4" imgW="5965227" imgH="319381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2647" y="2770084"/>
                        <a:ext cx="5965825" cy="319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4342" y="1862034"/>
            <a:ext cx="2894364" cy="3368220"/>
          </a:xfrm>
          <a:prstGeom prst="rect">
            <a:avLst/>
          </a:prstGeom>
        </p:spPr>
      </p:pic>
      <p:sp>
        <p:nvSpPr>
          <p:cNvPr id="21" name="Hộp Văn bản 1">
            <a:extLst>
              <a:ext uri="{FF2B5EF4-FFF2-40B4-BE49-F238E27FC236}">
                <a16:creationId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§1</a:t>
            </a:r>
            <a:r>
              <a:rPr lang="en-US" altLang="en-GB" sz="3600" b="1" dirty="0">
                <a:solidFill>
                  <a:srgbClr val="3CC453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. ĐỊNH LÍ THALES TRONG TAM GIÁC</a:t>
            </a:r>
            <a:endParaRPr lang="en-US" sz="3600" dirty="0">
              <a:solidFill>
                <a:srgbClr val="3CC4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74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HÌNH THÀNH KIẾN THỨC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0ADABB4-6AE9-7307-3A68-4BEC5CD7694D}"/>
              </a:ext>
            </a:extLst>
          </p:cNvPr>
          <p:cNvSpPr txBox="1"/>
          <p:nvPr/>
        </p:nvSpPr>
        <p:spPr>
          <a:xfrm>
            <a:off x="1361847" y="2182881"/>
            <a:ext cx="3976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(SGK-T53)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8892CE96-B8BF-933A-76D1-8D06309B01D3}"/>
              </a:ext>
            </a:extLst>
          </p:cNvPr>
          <p:cNvSpPr txBox="1"/>
          <p:nvPr/>
        </p:nvSpPr>
        <p:spPr>
          <a:xfrm>
            <a:off x="532739" y="842950"/>
            <a:ext cx="961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F519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ĐỊNH LÍ THALES TRONG TAM GIÁC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A297B9C7-EFFC-C89D-8DC2-4F0292149456}"/>
              </a:ext>
            </a:extLst>
          </p:cNvPr>
          <p:cNvSpPr txBox="1"/>
          <p:nvPr/>
        </p:nvSpPr>
        <p:spPr>
          <a:xfrm>
            <a:off x="532739" y="1482138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46" y="2072927"/>
            <a:ext cx="957155" cy="8596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596" y="2346128"/>
            <a:ext cx="2894364" cy="336822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4965158"/>
              </p:ext>
            </p:extLst>
          </p:nvPr>
        </p:nvGraphicFramePr>
        <p:xfrm>
          <a:off x="1091923" y="3117868"/>
          <a:ext cx="5965825" cy="19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5965227" imgH="1965173" progId="Word.Document.12">
                  <p:embed/>
                </p:oleObj>
              </mc:Choice>
              <mc:Fallback>
                <p:oleObj name="Document" r:id="rId5" imgW="5965227" imgH="196517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1923" y="3117868"/>
                        <a:ext cx="5965825" cy="196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Hộp Văn bản 1">
            <a:extLst>
              <a:ext uri="{FF2B5EF4-FFF2-40B4-BE49-F238E27FC236}">
                <a16:creationId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§1</a:t>
            </a:r>
            <a:r>
              <a:rPr lang="en-US" altLang="en-GB" sz="3600" b="1" dirty="0">
                <a:solidFill>
                  <a:srgbClr val="3CC453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. ĐỊNH LÍ THALES TRONG TAM GIÁC</a:t>
            </a:r>
            <a:endParaRPr lang="en-US" sz="3600" dirty="0">
              <a:solidFill>
                <a:srgbClr val="3CC4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09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HÌNH THÀNH KIẾN THỨC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8892CE96-B8BF-933A-76D1-8D06309B01D3}"/>
              </a:ext>
            </a:extLst>
          </p:cNvPr>
          <p:cNvSpPr txBox="1"/>
          <p:nvPr/>
        </p:nvSpPr>
        <p:spPr>
          <a:xfrm>
            <a:off x="532739" y="842950"/>
            <a:ext cx="961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F519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ĐỊNH LÍ THALES TRONG TAM GIÁC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A297B9C7-EFFC-C89D-8DC2-4F0292149456}"/>
              </a:ext>
            </a:extLst>
          </p:cNvPr>
          <p:cNvSpPr txBox="1"/>
          <p:nvPr/>
        </p:nvSpPr>
        <p:spPr>
          <a:xfrm>
            <a:off x="532739" y="1482138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Thales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08239" y="2130896"/>
            <a:ext cx="10411810" cy="19666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Thales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893" y="4097530"/>
            <a:ext cx="3651671" cy="2597744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422837"/>
              </p:ext>
            </p:extLst>
          </p:nvPr>
        </p:nvGraphicFramePr>
        <p:xfrm>
          <a:off x="5479456" y="4838504"/>
          <a:ext cx="596582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965227" imgH="1146441" progId="Word.Document.12">
                  <p:embed/>
                </p:oleObj>
              </mc:Choice>
              <mc:Fallback>
                <p:oleObj name="Document" r:id="rId4" imgW="5965227" imgH="11464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79456" y="4838504"/>
                        <a:ext cx="5965825" cy="114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Hộp Văn bản 1">
            <a:extLst>
              <a:ext uri="{FF2B5EF4-FFF2-40B4-BE49-F238E27FC236}">
                <a16:creationId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§1</a:t>
            </a:r>
            <a:r>
              <a:rPr lang="en-US" altLang="en-GB" sz="3600" b="1" dirty="0">
                <a:solidFill>
                  <a:srgbClr val="3CC453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. ĐỊNH LÍ THALES TRONG TAM GIÁC</a:t>
            </a:r>
            <a:endParaRPr lang="en-US" sz="3600" dirty="0">
              <a:solidFill>
                <a:srgbClr val="3CC4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00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elements/1.1/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1475</TotalTime>
  <Words>1302</Words>
  <Application>Microsoft Office PowerPoint</Application>
  <PresentationFormat>Widescreen</PresentationFormat>
  <Paragraphs>161</Paragraphs>
  <Slides>30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.VnCooper</vt:lpstr>
      <vt:lpstr>Aptos</vt:lpstr>
      <vt:lpstr>Aptos Display</vt:lpstr>
      <vt:lpstr>Arial</vt:lpstr>
      <vt:lpstr>Calibri</vt:lpstr>
      <vt:lpstr>Calibri Light</vt:lpstr>
      <vt:lpstr>Cambria</vt:lpstr>
      <vt:lpstr>Cambria Math</vt:lpstr>
      <vt:lpstr>Rockwell</vt:lpstr>
      <vt:lpstr>Snell Roundhand</vt:lpstr>
      <vt:lpstr>Tahoma</vt:lpstr>
      <vt:lpstr>Times New Roman</vt:lpstr>
      <vt:lpstr>1_Office Theme</vt:lpstr>
      <vt:lpstr>Office Theme</vt:lpstr>
      <vt:lpstr>Document</vt:lpstr>
      <vt:lpstr>Equation</vt:lpstr>
      <vt:lpstr> ĐỊNH LÍ THALES TRONG TAM GIÁC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pro 8</cp:lastModifiedBy>
  <cp:revision>103</cp:revision>
  <dcterms:created xsi:type="dcterms:W3CDTF">2021-06-07T13:44:30Z</dcterms:created>
  <dcterms:modified xsi:type="dcterms:W3CDTF">2024-01-16T13:41:54Z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