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x-wav"/>
  <Override PartName="/ppt/media/audio3.wav" ContentType="audio/x-wav"/>
  <Override PartName="/ppt/notesSlides/notesSlide2.xml" ContentType="application/vnd.openxmlformats-officedocument.presentationml.notesSlide+xml"/>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3" r:id="rId2"/>
    <p:sldId id="262" r:id="rId3"/>
    <p:sldId id="448" r:id="rId4"/>
    <p:sldId id="257" r:id="rId5"/>
    <p:sldId id="264" r:id="rId6"/>
    <p:sldId id="265" r:id="rId7"/>
    <p:sldId id="266" r:id="rId8"/>
    <p:sldId id="267" r:id="rId9"/>
    <p:sldId id="420" r:id="rId10"/>
    <p:sldId id="445" r:id="rId11"/>
    <p:sldId id="446" r:id="rId12"/>
    <p:sldId id="449" r:id="rId13"/>
    <p:sldId id="450" r:id="rId14"/>
    <p:sldId id="451" r:id="rId15"/>
    <p:sldId id="358"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374" autoAdjust="0"/>
  </p:normalViewPr>
  <p:slideViewPr>
    <p:cSldViewPr snapToGrid="0">
      <p:cViewPr>
        <p:scale>
          <a:sx n="75" d="100"/>
          <a:sy n="75" d="100"/>
        </p:scale>
        <p:origin x="120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A2574-1D88-4F13-B20C-CC54737F07B8}" type="datetimeFigureOut">
              <a:rPr lang="vi-VN" smtClean="0"/>
              <a:t>20/12/2023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E876C-341C-4316-8C81-21B8184FE6E1}" type="slidenum">
              <a:rPr lang="vi-VN" smtClean="0"/>
              <a:t>‹#›</a:t>
            </a:fld>
            <a:endParaRPr lang="vi-VN"/>
          </a:p>
        </p:txBody>
      </p:sp>
    </p:spTree>
    <p:extLst>
      <p:ext uri="{BB962C8B-B14F-4D97-AF65-F5344CB8AC3E}">
        <p14:creationId xmlns:p14="http://schemas.microsoft.com/office/powerpoint/2010/main" val="346998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709C348-B83D-4A70-BC78-E8A900A8F758}" type="slidenum">
              <a:rPr lang="vi-VN" smtClean="0"/>
              <a:t>3</a:t>
            </a:fld>
            <a:endParaRPr lang="vi-VN"/>
          </a:p>
        </p:txBody>
      </p:sp>
    </p:spTree>
    <p:extLst>
      <p:ext uri="{BB962C8B-B14F-4D97-AF65-F5344CB8AC3E}">
        <p14:creationId xmlns:p14="http://schemas.microsoft.com/office/powerpoint/2010/main" val="113881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5E876C-341C-4316-8C81-21B8184FE6E1}" type="slidenum">
              <a:rPr lang="vi-VN" smtClean="0"/>
              <a:t>8</a:t>
            </a:fld>
            <a:endParaRPr lang="vi-VN"/>
          </a:p>
        </p:txBody>
      </p:sp>
    </p:spTree>
    <p:extLst>
      <p:ext uri="{BB962C8B-B14F-4D97-AF65-F5344CB8AC3E}">
        <p14:creationId xmlns:p14="http://schemas.microsoft.com/office/powerpoint/2010/main" val="191981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00C83D-29EA-6BD4-A9D0-3EE4ABE46D9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39D27613-7B6E-E930-08BE-8486D7EDB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792C1D8-16BD-E873-43FE-B29B8BAF24D1}"/>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4ABEDD3D-91A3-C0B0-1FC4-FD2B25BE329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E42C149-591E-50CB-99D1-983526320E0E}"/>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201989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5A3DE6-8FBB-E881-8909-E18475261210}"/>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1BDA82BB-0C32-FB3B-B2AE-CFC4E227EEA4}"/>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9F16C65-D257-7B39-8EF4-FCE4B13E2240}"/>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6D863BCE-E46B-4E14-AA79-B2CC3DEA41F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B815571-C8B7-DC54-ABB1-983F6DB4B9BC}"/>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132748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77CF225-2677-E6E0-7B1A-C84128BE401F}"/>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F6E0F24-00F7-BB6F-31F8-90E960FA388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F0A5B96-FA39-1246-A57C-78AF4F6910B0}"/>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C31206A5-C5B7-66C6-9848-F4408501DFC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00EB85B-DBC6-8A54-ECC5-7B6544B7F527}"/>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80095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AD6268-FBF2-BB60-2A01-5BACA30EE36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31931D4-7858-4B95-C50A-33B83FB06DC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2E54E86-5EA7-7505-5E7D-C291E2F7DB77}"/>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6A7916C2-DB4E-C9A5-B9D5-A3766E1FA47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B0B6C43-B823-A5F0-080A-FF5096A6E65D}"/>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411457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05F82D-E3C5-9527-A4AD-FB6CCF968C6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DD1A472-9A88-74ED-D102-1007FFDBF0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0C12B8E-63ED-83C9-E2F6-2DC60E59FD82}"/>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95EB1C8C-1AC3-AB8E-E005-3DB7B45E75D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AC4DD4C-0B06-F9B5-A9B4-1C51D81EBB9E}"/>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279948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F1C06EE-A0B6-3721-1CFB-93FC7B88A5B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A285277-053C-0A26-00D5-C991EA3442A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F0C105F-8791-D96A-4672-8C636C539204}"/>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092DA1-5655-B244-1AFE-B2F3055728E4}"/>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6" name="Chỗ dành sẵn cho Chân trang 5">
            <a:extLst>
              <a:ext uri="{FF2B5EF4-FFF2-40B4-BE49-F238E27FC236}">
                <a16:creationId xmlns:a16="http://schemas.microsoft.com/office/drawing/2014/main" id="{F70D10A2-0892-FA34-DDF1-38A582A9DBD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9C09F27-7FAC-3481-7A7E-18EB6A6C526A}"/>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308587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4B17F6-B20C-593C-75CF-FACD56FD116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606893D-C7E5-003C-B1D9-62B907AEF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B3B73FB-A96B-B2E7-956F-3BA489C775B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2988D3E-8018-5EC9-FC15-76B69DB66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D41D4E7-E0C9-9FCF-2F1B-82071881F85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A94EE2-3FA1-6466-6184-C51CA2B0531E}"/>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8" name="Chỗ dành sẵn cho Chân trang 7">
            <a:extLst>
              <a:ext uri="{FF2B5EF4-FFF2-40B4-BE49-F238E27FC236}">
                <a16:creationId xmlns:a16="http://schemas.microsoft.com/office/drawing/2014/main" id="{09F9123D-C5F2-5B02-8043-0B1F55A08031}"/>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EA16CB32-E05E-50BF-167D-45100C0C2C32}"/>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314067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D5658-69A8-4A8A-4280-82A92AFF7089}"/>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C006AD7-A331-D580-3078-3B9485F166D4}"/>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4" name="Chỗ dành sẵn cho Chân trang 3">
            <a:extLst>
              <a:ext uri="{FF2B5EF4-FFF2-40B4-BE49-F238E27FC236}">
                <a16:creationId xmlns:a16="http://schemas.microsoft.com/office/drawing/2014/main" id="{1DE5E2BE-9AF3-9AEF-6E38-828EEC9CB4FD}"/>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E6CE84DE-3E2E-7FD6-7AB1-36CD2589E032}"/>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95852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35A1DAD-B7CB-A12F-FE90-5B6B7F0BBD20}"/>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3" name="Chỗ dành sẵn cho Chân trang 2">
            <a:extLst>
              <a:ext uri="{FF2B5EF4-FFF2-40B4-BE49-F238E27FC236}">
                <a16:creationId xmlns:a16="http://schemas.microsoft.com/office/drawing/2014/main" id="{34EED626-C914-86B8-5E62-336FEDBFC2EE}"/>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432C396-D55C-FEE8-F27C-245C982D97BB}"/>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25104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9DE8A2-4F6D-BB98-43EB-C33FD60BEE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A914605-A6A4-5DAB-E7B6-4CB27D6B7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BC22FE5-B300-7A1E-36A5-1CA01D905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4B84EEA-1528-1F53-A4B0-5FD42C2600A3}"/>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6" name="Chỗ dành sẵn cho Chân trang 5">
            <a:extLst>
              <a:ext uri="{FF2B5EF4-FFF2-40B4-BE49-F238E27FC236}">
                <a16:creationId xmlns:a16="http://schemas.microsoft.com/office/drawing/2014/main" id="{B5427007-FEF4-817D-4B85-0E7DD0B36F8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79CD696-43A1-8396-5323-8DFD7FDB30AD}"/>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11853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FCDDD9-53A1-5870-3EA0-E85343420D5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2857E72-4025-299E-323D-3004F0045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54E038-BBB1-9D61-D843-2EF95909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D2A4345-EA74-B1E4-ABBE-8B93A0196CF3}"/>
              </a:ext>
            </a:extLst>
          </p:cNvPr>
          <p:cNvSpPr>
            <a:spLocks noGrp="1"/>
          </p:cNvSpPr>
          <p:nvPr>
            <p:ph type="dt" sz="half" idx="10"/>
          </p:nvPr>
        </p:nvSpPr>
        <p:spPr/>
        <p:txBody>
          <a:bodyPr/>
          <a:lstStyle/>
          <a:p>
            <a:fld id="{BDD1A60A-7B1A-43CE-BDB3-AEEF5CD8B8AB}" type="datetimeFigureOut">
              <a:rPr lang="vi-VN" smtClean="0"/>
              <a:t>20/12/2023</a:t>
            </a:fld>
            <a:endParaRPr lang="vi-VN"/>
          </a:p>
        </p:txBody>
      </p:sp>
      <p:sp>
        <p:nvSpPr>
          <p:cNvPr id="6" name="Chỗ dành sẵn cho Chân trang 5">
            <a:extLst>
              <a:ext uri="{FF2B5EF4-FFF2-40B4-BE49-F238E27FC236}">
                <a16:creationId xmlns:a16="http://schemas.microsoft.com/office/drawing/2014/main" id="{3FC13C18-F266-9D4E-5643-9CBEAD6882A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5236A0E-920F-6780-5921-024B195B0592}"/>
              </a:ext>
            </a:extLst>
          </p:cNvPr>
          <p:cNvSpPr>
            <a:spLocks noGrp="1"/>
          </p:cNvSpPr>
          <p:nvPr>
            <p:ph type="sldNum" sz="quarter" idx="12"/>
          </p:nvPr>
        </p:nvSpPr>
        <p:spPr/>
        <p:txBody>
          <a:bodyPr/>
          <a:lstStyle/>
          <a:p>
            <a:fld id="{B746826F-286D-4A9B-83F4-440B5ABF761C}" type="slidenum">
              <a:rPr lang="vi-VN" smtClean="0"/>
              <a:t>‹#›</a:t>
            </a:fld>
            <a:endParaRPr lang="vi-VN"/>
          </a:p>
        </p:txBody>
      </p:sp>
    </p:spTree>
    <p:extLst>
      <p:ext uri="{BB962C8B-B14F-4D97-AF65-F5344CB8AC3E}">
        <p14:creationId xmlns:p14="http://schemas.microsoft.com/office/powerpoint/2010/main" val="98315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B2A8804-AFF7-7AE6-087C-F441FAAC2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AE02F47-86BD-DAE4-39A7-9461CB618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6C76B0A-9293-A653-139F-71CD4097B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D1A60A-7B1A-43CE-BDB3-AEEF5CD8B8AB}" type="datetimeFigureOut">
              <a:rPr lang="vi-VN" smtClean="0"/>
              <a:t>20/12/2023</a:t>
            </a:fld>
            <a:endParaRPr lang="vi-VN"/>
          </a:p>
        </p:txBody>
      </p:sp>
      <p:sp>
        <p:nvSpPr>
          <p:cNvPr id="5" name="Chỗ dành sẵn cho Chân trang 4">
            <a:extLst>
              <a:ext uri="{FF2B5EF4-FFF2-40B4-BE49-F238E27FC236}">
                <a16:creationId xmlns:a16="http://schemas.microsoft.com/office/drawing/2014/main" id="{2BA52FF5-64A8-B2BA-98E4-E8A007CBF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Chỗ dành sẵn cho Số hiệu Bản chiếu 5">
            <a:extLst>
              <a:ext uri="{FF2B5EF4-FFF2-40B4-BE49-F238E27FC236}">
                <a16:creationId xmlns:a16="http://schemas.microsoft.com/office/drawing/2014/main" id="{38C30C4D-27F5-35B2-3631-F5250ADCD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46826F-286D-4A9B-83F4-440B5ABF761C}" type="slidenum">
              <a:rPr lang="vi-VN" smtClean="0"/>
              <a:t>‹#›</a:t>
            </a:fld>
            <a:endParaRPr lang="vi-VN"/>
          </a:p>
        </p:txBody>
      </p:sp>
    </p:spTree>
    <p:extLst>
      <p:ext uri="{BB962C8B-B14F-4D97-AF65-F5344CB8AC3E}">
        <p14:creationId xmlns:p14="http://schemas.microsoft.com/office/powerpoint/2010/main" val="155955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8.png"/><Relationship Id="rId12"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3.gif"/><Relationship Id="rId5" Type="http://schemas.openxmlformats.org/officeDocument/2006/relationships/image" Target="../media/image3.jpg"/><Relationship Id="rId10" Type="http://schemas.openxmlformats.org/officeDocument/2006/relationships/image" Target="../media/image12.gif"/><Relationship Id="rId4" Type="http://schemas.openxmlformats.org/officeDocument/2006/relationships/audio" Target="../media/audio3.wav"/><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5.gif"/><Relationship Id="rId12"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5.gif"/><Relationship Id="rId5" Type="http://schemas.openxmlformats.org/officeDocument/2006/relationships/image" Target="../media/image3.jpg"/><Relationship Id="rId10" Type="http://schemas.openxmlformats.org/officeDocument/2006/relationships/image" Target="../media/image12.gif"/><Relationship Id="rId4" Type="http://schemas.openxmlformats.org/officeDocument/2006/relationships/audio" Target="../media/audio3.wav"/><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5.gif"/><Relationship Id="rId12"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7.gif"/><Relationship Id="rId5" Type="http://schemas.openxmlformats.org/officeDocument/2006/relationships/image" Target="../media/image3.jpg"/><Relationship Id="rId10" Type="http://schemas.openxmlformats.org/officeDocument/2006/relationships/image" Target="../media/image12.gif"/><Relationship Id="rId4" Type="http://schemas.openxmlformats.org/officeDocument/2006/relationships/audio" Target="../media/audio3.wav"/><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7.gif"/><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slide" Target="slide8.xml"/><Relationship Id="rId5" Type="http://schemas.openxmlformats.org/officeDocument/2006/relationships/image" Target="../media/image3.jpg"/><Relationship Id="rId10" Type="http://schemas.openxmlformats.org/officeDocument/2006/relationships/image" Target="../media/image12.gif"/><Relationship Id="rId4" Type="http://schemas.openxmlformats.org/officeDocument/2006/relationships/audio" Target="../media/audio3.wav"/><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3.jpg"/><Relationship Id="rId12"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1.jpeg"/><Relationship Id="rId5" Type="http://schemas.openxmlformats.org/officeDocument/2006/relationships/audio" Target="../media/audio3.wav"/><Relationship Id="rId15" Type="http://schemas.openxmlformats.org/officeDocument/2006/relationships/image" Target="../media/image23.gif"/><Relationship Id="rId10" Type="http://schemas.openxmlformats.org/officeDocument/2006/relationships/image" Target="../media/image10.jpeg"/><Relationship Id="rId4" Type="http://schemas.openxmlformats.org/officeDocument/2006/relationships/audio" Target="../media/audio2.wav"/><Relationship Id="rId9" Type="http://schemas.openxmlformats.org/officeDocument/2006/relationships/image" Target="../media/image20.gif"/><Relationship Id="rId14" Type="http://schemas.openxmlformats.org/officeDocument/2006/relationships/image" Target="../media/image22.gif"/></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hính tả Trí dũng song toàn_TH Bình Trinh Đông_Tân Trụ">
            <a:extLst>
              <a:ext uri="{FF2B5EF4-FFF2-40B4-BE49-F238E27FC236}">
                <a16:creationId xmlns:a16="http://schemas.microsoft.com/office/drawing/2014/main" id="{63E07F68-9C78-4029-AA24-72E66F45A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45" y="-716057"/>
            <a:ext cx="13809135" cy="7767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0605" y="846068"/>
            <a:ext cx="6522236" cy="1077218"/>
          </a:xfrm>
          <a:prstGeom prst="rect">
            <a:avLst/>
          </a:prstGeom>
          <a:noFill/>
        </p:spPr>
        <p:txBody>
          <a:bodyPr wrap="square">
            <a:spAutoFit/>
          </a:bodyPr>
          <a:lstStyle/>
          <a:p>
            <a:pPr algn="ctr">
              <a:defRPr/>
            </a:pPr>
            <a:r>
              <a:rPr lang="en-US" sz="32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UBND QUẬN LONG BIÊN</a:t>
            </a:r>
          </a:p>
          <a:p>
            <a:pPr algn="ctr">
              <a:defRPr/>
            </a:pPr>
            <a:r>
              <a:rPr lang="en-US" sz="32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TRƯỜNG THCS ÁI MỘ</a:t>
            </a:r>
          </a:p>
        </p:txBody>
      </p:sp>
      <p:sp>
        <p:nvSpPr>
          <p:cNvPr id="5" name="Rectangle 4"/>
          <p:cNvSpPr/>
          <p:nvPr/>
        </p:nvSpPr>
        <p:spPr>
          <a:xfrm>
            <a:off x="3049333" y="4988507"/>
            <a:ext cx="6093335" cy="666786"/>
          </a:xfrm>
          <a:prstGeom prst="rect">
            <a:avLst/>
          </a:prstGeom>
          <a:noFill/>
        </p:spPr>
        <p:txBody>
          <a:bodyPr wrap="none">
            <a:spAutoFit/>
          </a:bodyPr>
          <a:lstStyle/>
          <a:p>
            <a:pPr algn="ctr">
              <a:defRPr/>
            </a:pP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Giáo</a:t>
            </a:r>
            <a:r>
              <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 </a:t>
            </a: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viên</a:t>
            </a:r>
            <a:r>
              <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 </a:t>
            </a: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Vũ</a:t>
            </a:r>
            <a:r>
              <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 </a:t>
            </a: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Thị</a:t>
            </a:r>
            <a:r>
              <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 </a:t>
            </a: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Thanh</a:t>
            </a:r>
            <a:r>
              <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 </a:t>
            </a:r>
            <a:r>
              <a:rPr lang="en-US" sz="3733" i="1" dirty="0" err="1">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rPr>
              <a:t>Tâm</a:t>
            </a:r>
            <a:endParaRPr lang="en-US" sz="3733" i="1" dirty="0">
              <a:ln w="10541" cmpd="sng">
                <a:solidFill>
                  <a:schemeClr val="accent1">
                    <a:shade val="88000"/>
                    <a:satMod val="110000"/>
                  </a:schemeClr>
                </a:solidFill>
                <a:prstDash val="solid"/>
              </a:ln>
              <a:solidFill>
                <a:srgbClr val="0000CC"/>
              </a:solidFill>
              <a:latin typeface="Cambria Math" panose="02040503050406030204" pitchFamily="18" charset="0"/>
              <a:ea typeface="Cambria Math" panose="02040503050406030204" pitchFamily="18" charset="0"/>
              <a:cs typeface="Times New Roman" pitchFamily="18" charset="0"/>
            </a:endParaRPr>
          </a:p>
        </p:txBody>
      </p:sp>
      <p:sp>
        <p:nvSpPr>
          <p:cNvPr id="2054" name="Text Box 8"/>
          <p:cNvSpPr txBox="1">
            <a:spLocks noChangeArrowheads="1"/>
          </p:cNvSpPr>
          <p:nvPr/>
        </p:nvSpPr>
        <p:spPr bwMode="auto">
          <a:xfrm>
            <a:off x="-1132845" y="2632120"/>
            <a:ext cx="14176744" cy="1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800"/>
              </a:spcBef>
            </a:pPr>
            <a:r>
              <a:rPr lang="en-US" sz="4800" b="1" dirty="0">
                <a:solidFill>
                  <a:srgbClr val="FF0000"/>
                </a:solidFill>
                <a:latin typeface="Cambria Math" panose="02040503050406030204" pitchFamily="18" charset="0"/>
                <a:ea typeface="Cambria Math" panose="02040503050406030204" pitchFamily="18" charset="0"/>
                <a:cs typeface="Times New Roman" pitchFamily="18" charset="0"/>
              </a:rPr>
              <a:t>NHIỆT LIỆT CHÀO MỪNG THẦY CÔ GIÁO </a:t>
            </a:r>
          </a:p>
          <a:p>
            <a:pPr algn="ctr" eaLnBrk="1" hangingPunct="1">
              <a:spcBef>
                <a:spcPts val="800"/>
              </a:spcBef>
            </a:pPr>
            <a:r>
              <a:rPr lang="en-US" sz="4800" b="1" dirty="0">
                <a:solidFill>
                  <a:srgbClr val="FF0000"/>
                </a:solidFill>
                <a:latin typeface="Cambria Math" panose="02040503050406030204" pitchFamily="18" charset="0"/>
                <a:ea typeface="Cambria Math" panose="02040503050406030204" pitchFamily="18" charset="0"/>
                <a:cs typeface="Times New Roman" pitchFamily="18" charset="0"/>
              </a:rPr>
              <a:t>TỚI DỰ GIỜ </a:t>
            </a:r>
            <a:r>
              <a:rPr lang="en-US" sz="4800" b="1">
                <a:solidFill>
                  <a:srgbClr val="FF0000"/>
                </a:solidFill>
                <a:latin typeface="Cambria Math" panose="02040503050406030204" pitchFamily="18" charset="0"/>
                <a:ea typeface="Cambria Math" panose="02040503050406030204" pitchFamily="18" charset="0"/>
                <a:cs typeface="Times New Roman" pitchFamily="18" charset="0"/>
              </a:rPr>
              <a:t>TIẾT CHUYÊN ĐỀ THÁNG 12</a:t>
            </a:r>
            <a:endParaRPr lang="vi-VN" sz="4800" b="1" dirty="0">
              <a:solidFill>
                <a:srgbClr val="FF0000"/>
              </a:solidFill>
              <a:latin typeface="Cambria Math" panose="02040503050406030204" pitchFamily="18" charset="0"/>
              <a:ea typeface="Cambria Math" panose="02040503050406030204" pitchFamily="18" charset="0"/>
              <a:cs typeface="Times New Roman" pitchFamily="18" charset="0"/>
            </a:endParaRPr>
          </a:p>
        </p:txBody>
      </p:sp>
      <p:pic>
        <p:nvPicPr>
          <p:cNvPr id="7" name="Picture 2" descr="Trường THCS Ngọc Lâm - Quận Long Biên... - Trường THCS Ngọc Lâm - Quận Long  Biên">
            <a:extLst>
              <a:ext uri="{FF2B5EF4-FFF2-40B4-BE49-F238E27FC236}">
                <a16:creationId xmlns:a16="http://schemas.microsoft.com/office/drawing/2014/main" id="{2E09891F-7E14-FF45-9C28-4054476D71F4}"/>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ackgroundRemoval t="0" b="96889" l="1778" r="96000">
                        <a14:foregroundMark x1="20000" y1="62222" x2="78667" y2="63111"/>
                        <a14:foregroundMark x1="78667" y1="63111" x2="26667" y2="85333"/>
                        <a14:foregroundMark x1="26667" y1="85333" x2="26222" y2="61333"/>
                        <a14:foregroundMark x1="65333" y1="64444" x2="42222" y2="75111"/>
                        <a14:foregroundMark x1="46222" y1="62222" x2="36444" y2="60444"/>
                        <a14:foregroundMark x1="48444" y1="66222" x2="25778" y2="71111"/>
                        <a14:foregroundMark x1="22222" y1="80000" x2="16000" y2="22222"/>
                        <a14:foregroundMark x1="16000" y1="22222" x2="72000" y2="17333"/>
                        <a14:foregroundMark x1="72000" y1="17333" x2="83556" y2="75111"/>
                        <a14:foregroundMark x1="83556" y1="75111" x2="28000" y2="84000"/>
                        <a14:foregroundMark x1="28000" y1="84000" x2="27111" y2="83556"/>
                        <a14:foregroundMark x1="11556" y1="24444" x2="77778" y2="12444"/>
                        <a14:foregroundMark x1="77778" y1="12444" x2="90667" y2="72889"/>
                        <a14:foregroundMark x1="90667" y1="72889" x2="30222" y2="88000"/>
                        <a14:foregroundMark x1="30222" y1="88000" x2="12444" y2="36000"/>
                        <a14:foregroundMark x1="12444" y1="36000" x2="19111" y2="20000"/>
                        <a14:foregroundMark x1="74667" y1="12444" x2="17778" y2="7111"/>
                        <a14:foregroundMark x1="17778" y1="7111" x2="55556" y2="4889"/>
                        <a14:foregroundMark x1="16000" y1="20889" x2="1778" y2="82222"/>
                        <a14:foregroundMark x1="1778" y1="82222" x2="12000" y2="25333"/>
                        <a14:foregroundMark x1="12000" y1="25333" x2="11111" y2="22667"/>
                        <a14:foregroundMark x1="27111" y1="62222" x2="19556" y2="45333"/>
                        <a14:foregroundMark x1="24000" y1="55111" x2="15556" y2="68889"/>
                        <a14:foregroundMark x1="13333" y1="64444" x2="12444" y2="59111"/>
                        <a14:foregroundMark x1="27556" y1="89333" x2="27556" y2="91556"/>
                        <a14:foregroundMark x1="32444" y1="89333" x2="68444" y2="88889"/>
                        <a14:foregroundMark x1="28889" y1="89778" x2="70222" y2="89778"/>
                        <a14:foregroundMark x1="42667" y1="90222" x2="61333" y2="91111"/>
                        <a14:foregroundMark x1="63111" y1="94222" x2="36000" y2="93778"/>
                        <a14:foregroundMark x1="41333" y1="94222" x2="57333" y2="95111"/>
                        <a14:foregroundMark x1="79556" y1="16889" x2="96444" y2="68889"/>
                        <a14:foregroundMark x1="96444" y1="68889" x2="94222" y2="70667"/>
                        <a14:foregroundMark x1="79556" y1="16889" x2="94222" y2="57333"/>
                        <a14:foregroundMark x1="81778" y1="15556" x2="94667" y2="64000"/>
                        <a14:foregroundMark x1="92889" y1="56444" x2="89333" y2="30222"/>
                        <a14:foregroundMark x1="38667" y1="4000" x2="66222" y2="9333"/>
                        <a14:foregroundMark x1="61778" y1="5778" x2="30667" y2="3556"/>
                        <a14:foregroundMark x1="28889" y1="8000" x2="81333" y2="29333"/>
                        <a14:foregroundMark x1="81333" y1="29333" x2="83556" y2="32000"/>
                        <a14:foregroundMark x1="61778" y1="4444" x2="33778" y2="4000"/>
                        <a14:foregroundMark x1="38222" y1="5778" x2="64000" y2="3556"/>
                        <a14:foregroundMark x1="61778" y1="3556" x2="31111" y2="2222"/>
                        <a14:foregroundMark x1="40000" y1="1778" x2="67111" y2="4000"/>
                        <a14:foregroundMark x1="65333" y1="3556" x2="55111" y2="0"/>
                        <a14:foregroundMark x1="37333" y1="86222" x2="74667" y2="75556"/>
                        <a14:foregroundMark x1="76000" y1="82222" x2="44444" y2="87556"/>
                        <a14:foregroundMark x1="85333" y1="81333" x2="32000" y2="96889"/>
                        <a14:foregroundMark x1="32000" y1="96889" x2="8889" y2="72000"/>
                      </a14:backgroundRemoval>
                    </a14:imgEffect>
                  </a14:imgLayer>
                </a14:imgProps>
              </a:ext>
              <a:ext uri="{28A0092B-C50C-407E-A947-70E740481C1C}">
                <a14:useLocalDpi xmlns:a14="http://schemas.microsoft.com/office/drawing/2010/main" val="0"/>
              </a:ext>
            </a:extLst>
          </a:blip>
          <a:srcRect/>
          <a:stretch>
            <a:fillRect/>
          </a:stretch>
        </p:blipFill>
        <p:spPr bwMode="auto">
          <a:xfrm>
            <a:off x="9032841" y="463463"/>
            <a:ext cx="1608724" cy="151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6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93F3049-402E-3351-D2C2-75316B02F490}"/>
              </a:ext>
            </a:extLst>
          </p:cNvPr>
          <p:cNvSpPr/>
          <p:nvPr/>
        </p:nvSpPr>
        <p:spPr>
          <a:xfrm>
            <a:off x="6247180" y="855208"/>
            <a:ext cx="4688371"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Tập hợp</a:t>
            </a:r>
            <a:endParaRPr lang="en-US" sz="2400" b="1" dirty="0">
              <a:solidFill>
                <a:srgbClr val="660066"/>
              </a:solidFill>
              <a:latin typeface="Cambria Math" pitchFamily="18" charset="0"/>
              <a:ea typeface="Cambria Math" pitchFamily="18" charset="0"/>
            </a:endParaRPr>
          </a:p>
        </p:txBody>
      </p:sp>
      <p:sp>
        <p:nvSpPr>
          <p:cNvPr id="12" name="Rectangle: Rounded Corners 11">
            <a:extLst>
              <a:ext uri="{FF2B5EF4-FFF2-40B4-BE49-F238E27FC236}">
                <a16:creationId xmlns:a16="http://schemas.microsoft.com/office/drawing/2014/main" id="{C3D509F6-3CDC-6334-130E-5D2E5B693B25}"/>
              </a:ext>
            </a:extLst>
          </p:cNvPr>
          <p:cNvSpPr/>
          <p:nvPr/>
        </p:nvSpPr>
        <p:spPr>
          <a:xfrm>
            <a:off x="6245438" y="1540167"/>
            <a:ext cx="5590616" cy="755747"/>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Các phép tính: luỹ thừa, +, - , x, :</a:t>
            </a:r>
          </a:p>
          <a:p>
            <a:r>
              <a:rPr lang="en-US" sz="2400" b="1">
                <a:solidFill>
                  <a:srgbClr val="660066"/>
                </a:solidFill>
                <a:latin typeface="Cambria Math" pitchFamily="18" charset="0"/>
                <a:ea typeface="Cambria Math" pitchFamily="18" charset="0"/>
              </a:rPr>
              <a:t>Thứ tự thực hiện phép tính.</a:t>
            </a:r>
            <a:endParaRPr lang="en-US" sz="2400" b="1" dirty="0">
              <a:solidFill>
                <a:srgbClr val="660066"/>
              </a:solidFill>
              <a:latin typeface="Cambria Math" pitchFamily="18" charset="0"/>
              <a:ea typeface="Cambria Math" pitchFamily="18" charset="0"/>
            </a:endParaRPr>
          </a:p>
        </p:txBody>
      </p:sp>
      <p:sp>
        <p:nvSpPr>
          <p:cNvPr id="13" name="Rectangle: Rounded Corners 12">
            <a:extLst>
              <a:ext uri="{FF2B5EF4-FFF2-40B4-BE49-F238E27FC236}">
                <a16:creationId xmlns:a16="http://schemas.microsoft.com/office/drawing/2014/main" id="{9EC6E7C1-BF33-C66E-CE59-6F2786AB50F2}"/>
              </a:ext>
            </a:extLst>
          </p:cNvPr>
          <p:cNvSpPr/>
          <p:nvPr/>
        </p:nvSpPr>
        <p:spPr>
          <a:xfrm>
            <a:off x="6245438" y="2497846"/>
            <a:ext cx="5590616"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Tính chất chia hết</a:t>
            </a:r>
            <a:endParaRPr lang="en-US" sz="2400" b="1" dirty="0">
              <a:solidFill>
                <a:srgbClr val="660066"/>
              </a:solidFill>
              <a:latin typeface="Cambria Math" pitchFamily="18" charset="0"/>
              <a:ea typeface="Cambria Math" pitchFamily="18" charset="0"/>
            </a:endParaRPr>
          </a:p>
        </p:txBody>
      </p:sp>
      <p:sp>
        <p:nvSpPr>
          <p:cNvPr id="24" name="Rectangle: Rounded Corners 23">
            <a:extLst>
              <a:ext uri="{FF2B5EF4-FFF2-40B4-BE49-F238E27FC236}">
                <a16:creationId xmlns:a16="http://schemas.microsoft.com/office/drawing/2014/main" id="{C31E1623-706B-390F-2F8B-110BC62D2915}"/>
              </a:ext>
            </a:extLst>
          </p:cNvPr>
          <p:cNvSpPr/>
          <p:nvPr/>
        </p:nvSpPr>
        <p:spPr>
          <a:xfrm>
            <a:off x="2945749" y="1664430"/>
            <a:ext cx="2651760" cy="1525771"/>
          </a:xfrm>
          <a:prstGeom prst="roundRect">
            <a:avLst/>
          </a:prstGeom>
          <a:solidFill>
            <a:srgbClr val="006600"/>
          </a:solidFill>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algn="ctr"/>
            <a:r>
              <a:rPr lang="en-US" sz="2800" b="1">
                <a:latin typeface="Cambria Math" pitchFamily="18" charset="0"/>
                <a:ea typeface="Cambria Math" pitchFamily="18" charset="0"/>
              </a:rPr>
              <a:t>Chương 1</a:t>
            </a:r>
          </a:p>
          <a:p>
            <a:pPr algn="ctr"/>
            <a:r>
              <a:rPr lang="en-US" sz="2800" b="1">
                <a:latin typeface="Cambria Math" pitchFamily="18" charset="0"/>
                <a:ea typeface="Cambria Math" pitchFamily="18" charset="0"/>
              </a:rPr>
              <a:t>Số tự nhiên</a:t>
            </a:r>
            <a:endParaRPr lang="en-US" sz="2800" b="1" dirty="0">
              <a:latin typeface="Cambria Math" pitchFamily="18" charset="0"/>
              <a:ea typeface="Cambria Math" pitchFamily="18" charset="0"/>
            </a:endParaRPr>
          </a:p>
        </p:txBody>
      </p:sp>
      <p:sp>
        <p:nvSpPr>
          <p:cNvPr id="25" name="Rectangle: Rounded Corners 24">
            <a:extLst>
              <a:ext uri="{FF2B5EF4-FFF2-40B4-BE49-F238E27FC236}">
                <a16:creationId xmlns:a16="http://schemas.microsoft.com/office/drawing/2014/main" id="{1447E612-0883-40C6-1303-9BE6672B2FC0}"/>
              </a:ext>
            </a:extLst>
          </p:cNvPr>
          <p:cNvSpPr/>
          <p:nvPr/>
        </p:nvSpPr>
        <p:spPr>
          <a:xfrm>
            <a:off x="2945749" y="5027831"/>
            <a:ext cx="2651760" cy="1348740"/>
          </a:xfrm>
          <a:prstGeom prst="roundRect">
            <a:avLst/>
          </a:prstGeom>
          <a:solidFill>
            <a:srgbClr val="006600"/>
          </a:solidFill>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algn="ctr"/>
            <a:r>
              <a:rPr lang="en-US" sz="2800" b="1">
                <a:latin typeface="Cambria Math" pitchFamily="18" charset="0"/>
                <a:ea typeface="Cambria Math" pitchFamily="18" charset="0"/>
              </a:rPr>
              <a:t>Chương 2</a:t>
            </a:r>
          </a:p>
          <a:p>
            <a:pPr algn="ctr"/>
            <a:r>
              <a:rPr lang="en-US" sz="2800" b="1">
                <a:latin typeface="Cambria Math" pitchFamily="18" charset="0"/>
                <a:ea typeface="Cambria Math" pitchFamily="18" charset="0"/>
              </a:rPr>
              <a:t>Số nguyên</a:t>
            </a:r>
            <a:endParaRPr lang="en-US" sz="2800" b="1" dirty="0">
              <a:latin typeface="Cambria Math" pitchFamily="18" charset="0"/>
              <a:ea typeface="Cambria Math" pitchFamily="18" charset="0"/>
            </a:endParaRPr>
          </a:p>
        </p:txBody>
      </p:sp>
      <p:sp>
        <p:nvSpPr>
          <p:cNvPr id="26" name="Arrow: Bent 25">
            <a:extLst>
              <a:ext uri="{FF2B5EF4-FFF2-40B4-BE49-F238E27FC236}">
                <a16:creationId xmlns:a16="http://schemas.microsoft.com/office/drawing/2014/main" id="{282BDD11-E7DD-B67E-C3B6-C3F9BB9E1F3D}"/>
              </a:ext>
            </a:extLst>
          </p:cNvPr>
          <p:cNvSpPr/>
          <p:nvPr/>
        </p:nvSpPr>
        <p:spPr>
          <a:xfrm>
            <a:off x="1045190" y="2178410"/>
            <a:ext cx="1688679" cy="748988"/>
          </a:xfrm>
          <a:prstGeom prst="bentArrow">
            <a:avLst>
              <a:gd name="adj1" fmla="val 25000"/>
              <a:gd name="adj2" fmla="val 24388"/>
              <a:gd name="adj3" fmla="val 25000"/>
              <a:gd name="adj4" fmla="val 43750"/>
            </a:avLst>
          </a:prstGeom>
          <a:solidFill>
            <a:srgbClr val="7030A0"/>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endParaRPr lang="en-US" sz="2400" dirty="0">
              <a:solidFill>
                <a:schemeClr val="tx1"/>
              </a:solidFill>
              <a:latin typeface="Cambria Math" pitchFamily="18" charset="0"/>
              <a:ea typeface="Cambria Math" pitchFamily="18" charset="0"/>
            </a:endParaRPr>
          </a:p>
        </p:txBody>
      </p:sp>
      <p:sp>
        <p:nvSpPr>
          <p:cNvPr id="27" name="Arrow: Bent 26">
            <a:extLst>
              <a:ext uri="{FF2B5EF4-FFF2-40B4-BE49-F238E27FC236}">
                <a16:creationId xmlns:a16="http://schemas.microsoft.com/office/drawing/2014/main" id="{DE35D8CF-C071-426C-ABC7-96E7B0F77B1F}"/>
              </a:ext>
            </a:extLst>
          </p:cNvPr>
          <p:cNvSpPr/>
          <p:nvPr/>
        </p:nvSpPr>
        <p:spPr>
          <a:xfrm flipV="1">
            <a:off x="1045190" y="5136448"/>
            <a:ext cx="1688679" cy="657862"/>
          </a:xfrm>
          <a:prstGeom prst="bentArrow">
            <a:avLst/>
          </a:prstGeom>
          <a:solidFill>
            <a:srgbClr val="7030A0"/>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endParaRPr lang="en-US" sz="2400" dirty="0">
              <a:solidFill>
                <a:schemeClr val="tx1"/>
              </a:solidFill>
              <a:latin typeface="Cambria Math" pitchFamily="18" charset="0"/>
              <a:ea typeface="Cambria Math" pitchFamily="18" charset="0"/>
            </a:endParaRPr>
          </a:p>
        </p:txBody>
      </p:sp>
      <p:pic>
        <p:nvPicPr>
          <p:cNvPr id="29" name="Picture 28">
            <a:extLst>
              <a:ext uri="{FF2B5EF4-FFF2-40B4-BE49-F238E27FC236}">
                <a16:creationId xmlns:a16="http://schemas.microsoft.com/office/drawing/2014/main" id="{9095C45E-F020-EA41-6855-ABCC29CE5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31" y="77060"/>
            <a:ext cx="11843193" cy="655197"/>
          </a:xfrm>
          <a:prstGeom prst="rect">
            <a:avLst/>
          </a:prstGeom>
        </p:spPr>
      </p:pic>
      <p:sp>
        <p:nvSpPr>
          <p:cNvPr id="30" name="TextBox 29">
            <a:extLst>
              <a:ext uri="{FF2B5EF4-FFF2-40B4-BE49-F238E27FC236}">
                <a16:creationId xmlns:a16="http://schemas.microsoft.com/office/drawing/2014/main" id="{B7C9C33B-E5D9-88A2-E1E5-30FC24D9FB1D}"/>
              </a:ext>
            </a:extLst>
          </p:cNvPr>
          <p:cNvSpPr txBox="1"/>
          <p:nvPr/>
        </p:nvSpPr>
        <p:spPr>
          <a:xfrm>
            <a:off x="1271826" y="1285"/>
            <a:ext cx="9807002" cy="748988"/>
          </a:xfrm>
          <a:prstGeom prst="rect">
            <a:avLst/>
          </a:prstGeom>
          <a:noFill/>
        </p:spPr>
        <p:txBody>
          <a:bodyPr wrap="square" lIns="91440" tIns="45720" rIns="91440" bIns="45720" rtlCol="0">
            <a:spAutoFit/>
          </a:bodyPr>
          <a:lstStyle/>
          <a:p>
            <a:pPr algn="ctr"/>
            <a:r>
              <a:rPr lang="en-US" sz="4267" b="1" dirty="0" err="1">
                <a:solidFill>
                  <a:srgbClr val="FFFF00"/>
                </a:solidFill>
                <a:latin typeface="Cambria Math" pitchFamily="18" charset="0"/>
                <a:ea typeface="Cambria Math" pitchFamily="18" charset="0"/>
                <a:cs typeface="Times New Roman" panose="02020603050405020304" pitchFamily="18" charset="0"/>
              </a:rPr>
              <a:t>Tóm</a:t>
            </a:r>
            <a:r>
              <a:rPr lang="en-US" sz="4267" b="1" dirty="0">
                <a:solidFill>
                  <a:srgbClr val="FFFF00"/>
                </a:solidFill>
                <a:latin typeface="Cambria Math" pitchFamily="18" charset="0"/>
                <a:ea typeface="Cambria Math" pitchFamily="18" charset="0"/>
                <a:cs typeface="Times New Roman" panose="02020603050405020304" pitchFamily="18" charset="0"/>
              </a:rPr>
              <a:t> </a:t>
            </a:r>
            <a:r>
              <a:rPr lang="en-US" sz="4267" b="1" dirty="0" err="1">
                <a:solidFill>
                  <a:srgbClr val="FFFF00"/>
                </a:solidFill>
                <a:latin typeface="Cambria Math" pitchFamily="18" charset="0"/>
                <a:ea typeface="Cambria Math" pitchFamily="18" charset="0"/>
                <a:cs typeface="Times New Roman" panose="02020603050405020304" pitchFamily="18" charset="0"/>
              </a:rPr>
              <a:t>tắt</a:t>
            </a:r>
            <a:r>
              <a:rPr lang="en-US" sz="4267" b="1" dirty="0">
                <a:solidFill>
                  <a:srgbClr val="FFFF00"/>
                </a:solidFill>
                <a:latin typeface="Cambria Math" pitchFamily="18" charset="0"/>
                <a:ea typeface="Cambria Math" pitchFamily="18" charset="0"/>
                <a:cs typeface="Times New Roman" panose="02020603050405020304" pitchFamily="18" charset="0"/>
              </a:rPr>
              <a:t> </a:t>
            </a:r>
            <a:r>
              <a:rPr lang="en-US" sz="4267" b="1" err="1">
                <a:solidFill>
                  <a:srgbClr val="FFFF00"/>
                </a:solidFill>
                <a:latin typeface="Cambria Math" pitchFamily="18" charset="0"/>
                <a:ea typeface="Cambria Math" pitchFamily="18" charset="0"/>
                <a:cs typeface="Times New Roman" panose="02020603050405020304" pitchFamily="18" charset="0"/>
              </a:rPr>
              <a:t>kiến</a:t>
            </a:r>
            <a:r>
              <a:rPr lang="en-US" sz="4267" b="1">
                <a:solidFill>
                  <a:srgbClr val="FFFF00"/>
                </a:solidFill>
                <a:latin typeface="Cambria Math" pitchFamily="18" charset="0"/>
                <a:ea typeface="Cambria Math" pitchFamily="18" charset="0"/>
                <a:cs typeface="Times New Roman" panose="02020603050405020304" pitchFamily="18" charset="0"/>
              </a:rPr>
              <a:t> thứ</a:t>
            </a:r>
            <a:r>
              <a:rPr lang="en-US" sz="3733" b="1">
                <a:solidFill>
                  <a:srgbClr val="FFFF00"/>
                </a:solidFill>
                <a:latin typeface="Cambria Math" pitchFamily="18" charset="0"/>
                <a:ea typeface="Cambria Math" pitchFamily="18" charset="0"/>
              </a:rPr>
              <a:t>c học kì I   </a:t>
            </a:r>
            <a:endParaRPr lang="en-US" sz="3733" b="1" dirty="0">
              <a:solidFill>
                <a:srgbClr val="FFFF00"/>
              </a:solidFill>
              <a:latin typeface="Cambria Math" pitchFamily="18" charset="0"/>
              <a:ea typeface="Cambria Math" pitchFamily="18" charset="0"/>
            </a:endParaRPr>
          </a:p>
        </p:txBody>
      </p:sp>
      <p:sp>
        <p:nvSpPr>
          <p:cNvPr id="35" name="Left Brace 34">
            <a:extLst>
              <a:ext uri="{FF2B5EF4-FFF2-40B4-BE49-F238E27FC236}">
                <a16:creationId xmlns:a16="http://schemas.microsoft.com/office/drawing/2014/main" id="{9D579E2F-4420-3CED-BDD4-63207B251D6E}"/>
              </a:ext>
            </a:extLst>
          </p:cNvPr>
          <p:cNvSpPr/>
          <p:nvPr/>
        </p:nvSpPr>
        <p:spPr>
          <a:xfrm>
            <a:off x="5684946" y="826047"/>
            <a:ext cx="650540" cy="3736039"/>
          </a:xfrm>
          <a:prstGeom prst="leftBrace">
            <a:avLst/>
          </a:prstGeom>
          <a:ln w="38100"/>
        </p:spPr>
        <p:style>
          <a:lnRef idx="3">
            <a:schemeClr val="accent2"/>
          </a:lnRef>
          <a:fillRef idx="0">
            <a:schemeClr val="accent2"/>
          </a:fillRef>
          <a:effectRef idx="2">
            <a:schemeClr val="accent2"/>
          </a:effectRef>
          <a:fontRef idx="minor">
            <a:schemeClr val="tx1"/>
          </a:fontRef>
        </p:style>
        <p:txBody>
          <a:bodyPr lIns="91440" tIns="45720" rIns="91440" bIns="45720" rtlCol="0" anchor="ctr"/>
          <a:lstStyle/>
          <a:p>
            <a:pPr algn="ctr"/>
            <a:endParaRPr lang="en-US" sz="2400">
              <a:latin typeface="Cambria Math" pitchFamily="18" charset="0"/>
              <a:ea typeface="Cambria Math" pitchFamily="18" charset="0"/>
            </a:endParaRPr>
          </a:p>
        </p:txBody>
      </p:sp>
      <p:sp>
        <p:nvSpPr>
          <p:cNvPr id="2" name="Rectangle: Rounded Corners 12">
            <a:extLst>
              <a:ext uri="{FF2B5EF4-FFF2-40B4-BE49-F238E27FC236}">
                <a16:creationId xmlns:a16="http://schemas.microsoft.com/office/drawing/2014/main" id="{B5B8CA2C-CB06-A5B4-30FD-ACBA668C523A}"/>
              </a:ext>
            </a:extLst>
          </p:cNvPr>
          <p:cNvSpPr/>
          <p:nvPr/>
        </p:nvSpPr>
        <p:spPr>
          <a:xfrm>
            <a:off x="6240945" y="3199644"/>
            <a:ext cx="5595109"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Số nguyên tố, hợp số. Phân tích ra TSNT</a:t>
            </a:r>
            <a:endParaRPr lang="en-US" sz="2400" b="1" dirty="0">
              <a:solidFill>
                <a:srgbClr val="660066"/>
              </a:solidFill>
              <a:latin typeface="Cambria Math" pitchFamily="18" charset="0"/>
              <a:ea typeface="Cambria Math" pitchFamily="18" charset="0"/>
            </a:endParaRPr>
          </a:p>
        </p:txBody>
      </p:sp>
      <p:sp>
        <p:nvSpPr>
          <p:cNvPr id="3" name="Rectangle: Rounded Corners 12">
            <a:extLst>
              <a:ext uri="{FF2B5EF4-FFF2-40B4-BE49-F238E27FC236}">
                <a16:creationId xmlns:a16="http://schemas.microsoft.com/office/drawing/2014/main" id="{8007174C-9DA4-D5DB-FA02-253DB3CC8B50}"/>
              </a:ext>
            </a:extLst>
          </p:cNvPr>
          <p:cNvSpPr/>
          <p:nvPr/>
        </p:nvSpPr>
        <p:spPr>
          <a:xfrm>
            <a:off x="6240945" y="3860288"/>
            <a:ext cx="5595109"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ƯC, ƯCLN, BC, BCNN</a:t>
            </a:r>
            <a:endParaRPr lang="en-US" sz="2400" b="1" dirty="0">
              <a:solidFill>
                <a:srgbClr val="660066"/>
              </a:solidFill>
              <a:latin typeface="Cambria Math" pitchFamily="18" charset="0"/>
              <a:ea typeface="Cambria Math" pitchFamily="18" charset="0"/>
            </a:endParaRPr>
          </a:p>
        </p:txBody>
      </p:sp>
      <p:sp>
        <p:nvSpPr>
          <p:cNvPr id="5" name="Rectangle: Rounded Corners 10">
            <a:extLst>
              <a:ext uri="{FF2B5EF4-FFF2-40B4-BE49-F238E27FC236}">
                <a16:creationId xmlns:a16="http://schemas.microsoft.com/office/drawing/2014/main" id="{6AE66797-4915-761D-25B4-874AC2064EA7}"/>
              </a:ext>
            </a:extLst>
          </p:cNvPr>
          <p:cNvSpPr/>
          <p:nvPr/>
        </p:nvSpPr>
        <p:spPr>
          <a:xfrm>
            <a:off x="6242687" y="4906492"/>
            <a:ext cx="4688371"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Tập hợp số nguyên</a:t>
            </a:r>
            <a:endParaRPr lang="en-US" sz="2400" b="1" dirty="0">
              <a:solidFill>
                <a:srgbClr val="660066"/>
              </a:solidFill>
              <a:latin typeface="Cambria Math" pitchFamily="18" charset="0"/>
              <a:ea typeface="Cambria Math" pitchFamily="18" charset="0"/>
            </a:endParaRPr>
          </a:p>
        </p:txBody>
      </p:sp>
      <p:sp>
        <p:nvSpPr>
          <p:cNvPr id="6" name="Rectangle: Rounded Corners 11">
            <a:extLst>
              <a:ext uri="{FF2B5EF4-FFF2-40B4-BE49-F238E27FC236}">
                <a16:creationId xmlns:a16="http://schemas.microsoft.com/office/drawing/2014/main" id="{1993789A-42C2-6EC0-CDED-8E20462D76AC}"/>
              </a:ext>
            </a:extLst>
          </p:cNvPr>
          <p:cNvSpPr/>
          <p:nvPr/>
        </p:nvSpPr>
        <p:spPr>
          <a:xfrm>
            <a:off x="6240945" y="5877569"/>
            <a:ext cx="4690113" cy="537693"/>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sz="2400" b="1">
                <a:solidFill>
                  <a:srgbClr val="660066"/>
                </a:solidFill>
                <a:latin typeface="Cambria Math" pitchFamily="18" charset="0"/>
                <a:ea typeface="Cambria Math" pitchFamily="18" charset="0"/>
              </a:rPr>
              <a:t>Phép cộng, phép trừ số nguyên</a:t>
            </a:r>
            <a:endParaRPr lang="en-US" sz="2400" b="1" dirty="0">
              <a:solidFill>
                <a:srgbClr val="660066"/>
              </a:solidFill>
              <a:latin typeface="Cambria Math" pitchFamily="18" charset="0"/>
              <a:ea typeface="Cambria Math" pitchFamily="18" charset="0"/>
            </a:endParaRPr>
          </a:p>
        </p:txBody>
      </p:sp>
      <p:sp>
        <p:nvSpPr>
          <p:cNvPr id="7" name="Left Brace 34">
            <a:extLst>
              <a:ext uri="{FF2B5EF4-FFF2-40B4-BE49-F238E27FC236}">
                <a16:creationId xmlns:a16="http://schemas.microsoft.com/office/drawing/2014/main" id="{584EFFF3-05A0-AD22-2A0A-76E570CFF307}"/>
              </a:ext>
            </a:extLst>
          </p:cNvPr>
          <p:cNvSpPr/>
          <p:nvPr/>
        </p:nvSpPr>
        <p:spPr>
          <a:xfrm>
            <a:off x="5764932" y="4722598"/>
            <a:ext cx="476013" cy="1959205"/>
          </a:xfrm>
          <a:prstGeom prst="leftBrace">
            <a:avLst/>
          </a:prstGeom>
          <a:ln w="38100"/>
        </p:spPr>
        <p:style>
          <a:lnRef idx="3">
            <a:schemeClr val="accent2"/>
          </a:lnRef>
          <a:fillRef idx="0">
            <a:schemeClr val="accent2"/>
          </a:fillRef>
          <a:effectRef idx="2">
            <a:schemeClr val="accent2"/>
          </a:effectRef>
          <a:fontRef idx="minor">
            <a:schemeClr val="tx1"/>
          </a:fontRef>
        </p:style>
        <p:txBody>
          <a:bodyPr lIns="91440" tIns="45720" rIns="91440" bIns="45720" rtlCol="0" anchor="ctr"/>
          <a:lstStyle/>
          <a:p>
            <a:pPr algn="ctr"/>
            <a:endParaRPr lang="en-US" sz="2400">
              <a:latin typeface="Cambria Math" pitchFamily="18" charset="0"/>
              <a:ea typeface="Cambria Math" pitchFamily="18" charset="0"/>
            </a:endParaRPr>
          </a:p>
        </p:txBody>
      </p:sp>
      <p:sp>
        <p:nvSpPr>
          <p:cNvPr id="8" name="Hình Bầu dục 7">
            <a:extLst>
              <a:ext uri="{FF2B5EF4-FFF2-40B4-BE49-F238E27FC236}">
                <a16:creationId xmlns:a16="http://schemas.microsoft.com/office/drawing/2014/main" id="{F8F84B83-B3A1-276B-C6AD-DFCA78DF9A20}"/>
              </a:ext>
            </a:extLst>
          </p:cNvPr>
          <p:cNvSpPr/>
          <p:nvPr/>
        </p:nvSpPr>
        <p:spPr>
          <a:xfrm>
            <a:off x="97382" y="3245333"/>
            <a:ext cx="2034074" cy="146271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000" b="1">
                <a:latin typeface="Cambria Math" panose="02040503050406030204" pitchFamily="18" charset="0"/>
                <a:ea typeface="Cambria Math" panose="02040503050406030204" pitchFamily="18" charset="0"/>
              </a:rPr>
              <a:t>Số học</a:t>
            </a:r>
            <a:endParaRPr lang="vi-VN" sz="4000" b="1">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983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1000"/>
                                        <p:tgtEl>
                                          <p:spTgt spid="5"/>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4" grpId="0" animBg="1"/>
      <p:bldP spid="25" grpId="0" animBg="1"/>
      <p:bldP spid="26" grpId="0" animBg="1"/>
      <p:bldP spid="27" grpId="0" animBg="1"/>
      <p:bldP spid="35" grpId="0" animBg="1"/>
      <p:bldP spid="2" grpId="0" animBg="1"/>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49FAA1E-911A-4DDC-939E-6C5F5E60B463}"/>
              </a:ext>
            </a:extLst>
          </p:cNvPr>
          <p:cNvSpPr txBox="1"/>
          <p:nvPr/>
        </p:nvSpPr>
        <p:spPr>
          <a:xfrm>
            <a:off x="539978" y="339572"/>
            <a:ext cx="6462025" cy="523220"/>
          </a:xfrm>
          <a:prstGeom prst="rect">
            <a:avLst/>
          </a:prstGeom>
          <a:noFill/>
        </p:spPr>
        <p:txBody>
          <a:bodyPr wrap="none" rtlCol="0">
            <a:spAutoFit/>
          </a:bodyPr>
          <a:lstStyle/>
          <a:p>
            <a:r>
              <a:rPr lang="en-US" sz="2800" b="1">
                <a:solidFill>
                  <a:srgbClr val="FF0000"/>
                </a:solidFill>
                <a:highlight>
                  <a:srgbClr val="FFFF00"/>
                </a:highlight>
                <a:latin typeface="Times New Roman" panose="02020603050405020304" pitchFamily="18" charset="0"/>
                <a:cs typeface="Times New Roman" panose="02020603050405020304" pitchFamily="18" charset="0"/>
              </a:rPr>
              <a:t>Dạng 1. Thực hiện phép tính, tính hợp lý</a:t>
            </a:r>
            <a:endParaRPr lang="vi-VN" sz="2800" b="1">
              <a:solidFill>
                <a:srgbClr val="FF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4BAA8B0D-0D00-F292-A240-44BC0589406B}"/>
              </a:ext>
            </a:extLst>
          </p:cNvPr>
          <p:cNvGraphicFramePr>
            <a:graphicFrameLocks noChangeAspect="1"/>
          </p:cNvGraphicFramePr>
          <p:nvPr>
            <p:extLst>
              <p:ext uri="{D42A27DB-BD31-4B8C-83A1-F6EECF244321}">
                <p14:modId xmlns:p14="http://schemas.microsoft.com/office/powerpoint/2010/main" val="2270152150"/>
              </p:ext>
            </p:extLst>
          </p:nvPr>
        </p:nvGraphicFramePr>
        <p:xfrm>
          <a:off x="2126757" y="1078658"/>
          <a:ext cx="4359366" cy="589103"/>
        </p:xfrm>
        <a:graphic>
          <a:graphicData uri="http://schemas.openxmlformats.org/presentationml/2006/ole">
            <mc:AlternateContent xmlns:mc="http://schemas.openxmlformats.org/markup-compatibility/2006">
              <mc:Choice xmlns:v="urn:schemas-microsoft-com:vml" Requires="v">
                <p:oleObj name="Equation" r:id="rId2" imgW="1688760" imgH="228600" progId="Equation.DSMT4">
                  <p:embed/>
                </p:oleObj>
              </mc:Choice>
              <mc:Fallback>
                <p:oleObj name="Equation" r:id="rId2" imgW="1688760" imgH="228600" progId="Equation.DSMT4">
                  <p:embed/>
                  <p:pic>
                    <p:nvPicPr>
                      <p:cNvPr id="0" name=""/>
                      <p:cNvPicPr/>
                      <p:nvPr/>
                    </p:nvPicPr>
                    <p:blipFill>
                      <a:blip r:embed="rId3"/>
                      <a:stretch>
                        <a:fillRect/>
                      </a:stretch>
                    </p:blipFill>
                    <p:spPr>
                      <a:xfrm>
                        <a:off x="2126757" y="1078658"/>
                        <a:ext cx="4359366" cy="589103"/>
                      </a:xfrm>
                      <a:prstGeom prst="rect">
                        <a:avLst/>
                      </a:prstGeom>
                    </p:spPr>
                  </p:pic>
                </p:oleObj>
              </mc:Fallback>
            </mc:AlternateContent>
          </a:graphicData>
        </a:graphic>
      </p:graphicFrame>
      <p:sp>
        <p:nvSpPr>
          <p:cNvPr id="4" name="Hộp Văn bản 3">
            <a:extLst>
              <a:ext uri="{FF2B5EF4-FFF2-40B4-BE49-F238E27FC236}">
                <a16:creationId xmlns:a16="http://schemas.microsoft.com/office/drawing/2014/main" id="{5F2728F3-FE33-B3C7-1383-ECC1A98B3544}"/>
              </a:ext>
            </a:extLst>
          </p:cNvPr>
          <p:cNvSpPr txBox="1"/>
          <p:nvPr/>
        </p:nvSpPr>
        <p:spPr>
          <a:xfrm>
            <a:off x="1309741" y="1632360"/>
            <a:ext cx="6598281"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Tính chất phân phối giữa phép nhân và phép cộng</a:t>
            </a:r>
            <a:endParaRPr lang="vi-VN" sz="2400" i="1">
              <a:latin typeface="Times New Roman" panose="02020603050405020304" pitchFamily="18" charset="0"/>
              <a:cs typeface="Times New Roman" panose="02020603050405020304" pitchFamily="18" charset="0"/>
            </a:endParaRPr>
          </a:p>
        </p:txBody>
      </p:sp>
      <p:graphicFrame>
        <p:nvGraphicFramePr>
          <p:cNvPr id="7" name="Đối tượng 6">
            <a:extLst>
              <a:ext uri="{FF2B5EF4-FFF2-40B4-BE49-F238E27FC236}">
                <a16:creationId xmlns:a16="http://schemas.microsoft.com/office/drawing/2014/main" id="{331F81E5-2B75-AC79-D32C-BF20B82E0B08}"/>
              </a:ext>
            </a:extLst>
          </p:cNvPr>
          <p:cNvGraphicFramePr>
            <a:graphicFrameLocks noChangeAspect="1"/>
          </p:cNvGraphicFramePr>
          <p:nvPr>
            <p:extLst>
              <p:ext uri="{D42A27DB-BD31-4B8C-83A1-F6EECF244321}">
                <p14:modId xmlns:p14="http://schemas.microsoft.com/office/powerpoint/2010/main" val="1832811083"/>
              </p:ext>
            </p:extLst>
          </p:nvPr>
        </p:nvGraphicFramePr>
        <p:xfrm>
          <a:off x="2158902" y="3489833"/>
          <a:ext cx="4128323" cy="741699"/>
        </p:xfrm>
        <a:graphic>
          <a:graphicData uri="http://schemas.openxmlformats.org/presentationml/2006/ole">
            <mc:AlternateContent xmlns:mc="http://schemas.openxmlformats.org/markup-compatibility/2006">
              <mc:Choice xmlns:v="urn:schemas-microsoft-com:vml" Requires="v">
                <p:oleObj name="Equation" r:id="rId4" imgW="1485720" imgH="266400" progId="Equation.DSMT4">
                  <p:embed/>
                </p:oleObj>
              </mc:Choice>
              <mc:Fallback>
                <p:oleObj name="Equation" r:id="rId4" imgW="1485720" imgH="266400" progId="Equation.DSMT4">
                  <p:embed/>
                  <p:pic>
                    <p:nvPicPr>
                      <p:cNvPr id="0" name=""/>
                      <p:cNvPicPr/>
                      <p:nvPr/>
                    </p:nvPicPr>
                    <p:blipFill>
                      <a:blip r:embed="rId5"/>
                      <a:stretch>
                        <a:fillRect/>
                      </a:stretch>
                    </p:blipFill>
                    <p:spPr>
                      <a:xfrm>
                        <a:off x="2158902" y="3489833"/>
                        <a:ext cx="4128323" cy="741699"/>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id="{E0CDB5C2-2BF9-EFB3-44F5-4A2CD5EA129F}"/>
              </a:ext>
            </a:extLst>
          </p:cNvPr>
          <p:cNvSpPr txBox="1"/>
          <p:nvPr/>
        </p:nvSpPr>
        <p:spPr>
          <a:xfrm>
            <a:off x="1309741" y="4155730"/>
            <a:ext cx="9954969" cy="646331"/>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Thứ tự thực hiện phép tính (</a:t>
            </a:r>
            <a:r>
              <a:rPr lang="en-US" sz="2400" b="1" i="1">
                <a:latin typeface="Times New Roman" panose="02020603050405020304" pitchFamily="18" charset="0"/>
                <a:cs typeface="Times New Roman" panose="02020603050405020304" pitchFamily="18" charset="0"/>
              </a:rPr>
              <a:t>BT</a:t>
            </a:r>
            <a:r>
              <a:rPr lang="en-US" sz="2400" i="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rPr>
              <a:t>không có dấu ngoặc</a:t>
            </a:r>
            <a:r>
              <a:rPr lang="en-US" sz="2400" i="1">
                <a:latin typeface="Times New Roman" panose="02020603050405020304" pitchFamily="18" charset="0"/>
                <a:cs typeface="Times New Roman" panose="02020603050405020304" pitchFamily="18" charset="0"/>
              </a:rPr>
              <a:t>): Luỹ thừa </a:t>
            </a:r>
            <a:r>
              <a:rPr lang="en-US" sz="2400" i="1">
                <a:latin typeface="Walbaum Display Light" panose="02070303090703020303" pitchFamily="18" charset="0"/>
                <a:cs typeface="Times New Roman" panose="02020603050405020304" pitchFamily="18" charset="0"/>
              </a:rPr>
              <a:t>→</a:t>
            </a:r>
            <a:r>
              <a:rPr lang="en-US" sz="2400">
                <a:latin typeface="Walbaum Display Light" panose="02070303090703020303" pitchFamily="18" charset="0"/>
                <a:cs typeface="Times New Roman" panose="02020603050405020304" pitchFamily="18" charset="0"/>
              </a:rPr>
              <a:t> x, :</a:t>
            </a:r>
            <a:r>
              <a:rPr lang="en-US" sz="2400" i="1">
                <a:latin typeface="Walbaum Display Light" panose="02070303090703020303" pitchFamily="18" charset="0"/>
                <a:cs typeface="Times New Roman" panose="02020603050405020304" pitchFamily="18" charset="0"/>
              </a:rPr>
              <a:t> → </a:t>
            </a:r>
            <a:r>
              <a:rPr lang="en-US" sz="2400" b="1" i="1">
                <a:latin typeface="Walbaum Display Light" panose="02070303090703020303" pitchFamily="18" charset="0"/>
                <a:cs typeface="Times New Roman" panose="02020603050405020304" pitchFamily="18" charset="0"/>
              </a:rPr>
              <a:t>+</a:t>
            </a:r>
            <a:r>
              <a:rPr lang="en-US" sz="2400" i="1">
                <a:latin typeface="Walbaum Display Light" panose="02070303090703020303" pitchFamily="18" charset="0"/>
                <a:cs typeface="Times New Roman" panose="02020603050405020304" pitchFamily="18" charset="0"/>
              </a:rPr>
              <a:t>, </a:t>
            </a:r>
            <a:r>
              <a:rPr lang="en-US" sz="3600" b="1">
                <a:latin typeface="Walbaum Display Light" panose="02070303090703020303" pitchFamily="18" charset="0"/>
                <a:cs typeface="Times New Roman" panose="02020603050405020304" pitchFamily="18" charset="0"/>
              </a:rPr>
              <a:t>-</a:t>
            </a:r>
            <a:r>
              <a:rPr lang="en-US" sz="2400" b="1" i="1">
                <a:latin typeface="Walbaum Display Light" panose="02070303090703020303" pitchFamily="18" charset="0"/>
                <a:cs typeface="Times New Roman" panose="02020603050405020304" pitchFamily="18" charset="0"/>
              </a:rPr>
              <a:t> </a:t>
            </a:r>
            <a:r>
              <a:rPr lang="en-US" sz="2400" i="1">
                <a:latin typeface="Walbaum Display Light" panose="02070303090703020303" pitchFamily="18" charset="0"/>
                <a:cs typeface="Times New Roman" panose="02020603050405020304" pitchFamily="18" charset="0"/>
              </a:rPr>
              <a:t> </a:t>
            </a:r>
            <a:endParaRPr lang="vi-VN" sz="2400" i="1">
              <a:latin typeface="Times New Roman" panose="02020603050405020304" pitchFamily="18" charset="0"/>
              <a:cs typeface="Times New Roman" panose="02020603050405020304" pitchFamily="18" charset="0"/>
            </a:endParaRPr>
          </a:p>
        </p:txBody>
      </p:sp>
      <p:graphicFrame>
        <p:nvGraphicFramePr>
          <p:cNvPr id="5" name="Đối tượng 4">
            <a:extLst>
              <a:ext uri="{FF2B5EF4-FFF2-40B4-BE49-F238E27FC236}">
                <a16:creationId xmlns:a16="http://schemas.microsoft.com/office/drawing/2014/main" id="{05429C50-9126-266E-7116-CE13C21F0668}"/>
              </a:ext>
            </a:extLst>
          </p:cNvPr>
          <p:cNvGraphicFramePr>
            <a:graphicFrameLocks noChangeAspect="1"/>
          </p:cNvGraphicFramePr>
          <p:nvPr>
            <p:extLst>
              <p:ext uri="{D42A27DB-BD31-4B8C-83A1-F6EECF244321}">
                <p14:modId xmlns:p14="http://schemas.microsoft.com/office/powerpoint/2010/main" val="1625181373"/>
              </p:ext>
            </p:extLst>
          </p:nvPr>
        </p:nvGraphicFramePr>
        <p:xfrm>
          <a:off x="2115871" y="2200528"/>
          <a:ext cx="5675501" cy="681060"/>
        </p:xfrm>
        <a:graphic>
          <a:graphicData uri="http://schemas.openxmlformats.org/presentationml/2006/ole">
            <mc:AlternateContent xmlns:mc="http://schemas.openxmlformats.org/markup-compatibility/2006">
              <mc:Choice xmlns:v="urn:schemas-microsoft-com:vml" Requires="v">
                <p:oleObj name="Equation" r:id="rId6" imgW="2222280" imgH="266400" progId="Equation.DSMT4">
                  <p:embed/>
                </p:oleObj>
              </mc:Choice>
              <mc:Fallback>
                <p:oleObj name="Equation" r:id="rId6" imgW="2222280" imgH="266400" progId="Equation.DSMT4">
                  <p:embed/>
                  <p:pic>
                    <p:nvPicPr>
                      <p:cNvPr id="0" name=""/>
                      <p:cNvPicPr/>
                      <p:nvPr/>
                    </p:nvPicPr>
                    <p:blipFill>
                      <a:blip r:embed="rId7"/>
                      <a:stretch>
                        <a:fillRect/>
                      </a:stretch>
                    </p:blipFill>
                    <p:spPr>
                      <a:xfrm>
                        <a:off x="2115871" y="2200528"/>
                        <a:ext cx="5675501" cy="681060"/>
                      </a:xfrm>
                      <a:prstGeom prst="rect">
                        <a:avLst/>
                      </a:prstGeom>
                    </p:spPr>
                  </p:pic>
                </p:oleObj>
              </mc:Fallback>
            </mc:AlternateContent>
          </a:graphicData>
        </a:graphic>
      </p:graphicFrame>
      <p:sp>
        <p:nvSpPr>
          <p:cNvPr id="6" name="Hộp Văn bản 5">
            <a:extLst>
              <a:ext uri="{FF2B5EF4-FFF2-40B4-BE49-F238E27FC236}">
                <a16:creationId xmlns:a16="http://schemas.microsoft.com/office/drawing/2014/main" id="{C1203E39-786A-093B-0F55-1B7E20B81928}"/>
              </a:ext>
            </a:extLst>
          </p:cNvPr>
          <p:cNvSpPr txBox="1"/>
          <p:nvPr/>
        </p:nvSpPr>
        <p:spPr>
          <a:xfrm>
            <a:off x="1309741" y="2906502"/>
            <a:ext cx="7122463"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Tính chất giao hoán, kết hợp của phép cộng số nguyên</a:t>
            </a:r>
            <a:endParaRPr lang="vi-VN" sz="2400" i="1">
              <a:latin typeface="Times New Roman" panose="02020603050405020304" pitchFamily="18" charset="0"/>
              <a:cs typeface="Times New Roman" panose="02020603050405020304" pitchFamily="18" charset="0"/>
            </a:endParaRPr>
          </a:p>
        </p:txBody>
      </p:sp>
      <p:graphicFrame>
        <p:nvGraphicFramePr>
          <p:cNvPr id="9" name="Đối tượng 8">
            <a:extLst>
              <a:ext uri="{FF2B5EF4-FFF2-40B4-BE49-F238E27FC236}">
                <a16:creationId xmlns:a16="http://schemas.microsoft.com/office/drawing/2014/main" id="{0F4B36CD-EEB8-F784-DF99-7FF5ADF75C41}"/>
              </a:ext>
            </a:extLst>
          </p:cNvPr>
          <p:cNvGraphicFramePr>
            <a:graphicFrameLocks noChangeAspect="1"/>
          </p:cNvGraphicFramePr>
          <p:nvPr>
            <p:extLst>
              <p:ext uri="{D42A27DB-BD31-4B8C-83A1-F6EECF244321}">
                <p14:modId xmlns:p14="http://schemas.microsoft.com/office/powerpoint/2010/main" val="139956712"/>
              </p:ext>
            </p:extLst>
          </p:nvPr>
        </p:nvGraphicFramePr>
        <p:xfrm>
          <a:off x="2121870" y="4957457"/>
          <a:ext cx="6542494" cy="821885"/>
        </p:xfrm>
        <a:graphic>
          <a:graphicData uri="http://schemas.openxmlformats.org/presentationml/2006/ole">
            <mc:AlternateContent xmlns:mc="http://schemas.openxmlformats.org/markup-compatibility/2006">
              <mc:Choice xmlns:v="urn:schemas-microsoft-com:vml" Requires="v">
                <p:oleObj name="Equation" r:id="rId8" imgW="2527200" imgH="317160" progId="Equation.DSMT4">
                  <p:embed/>
                </p:oleObj>
              </mc:Choice>
              <mc:Fallback>
                <p:oleObj name="Equation" r:id="rId8" imgW="2527200" imgH="317160" progId="Equation.DSMT4">
                  <p:embed/>
                  <p:pic>
                    <p:nvPicPr>
                      <p:cNvPr id="0" name=""/>
                      <p:cNvPicPr/>
                      <p:nvPr/>
                    </p:nvPicPr>
                    <p:blipFill>
                      <a:blip r:embed="rId9"/>
                      <a:stretch>
                        <a:fillRect/>
                      </a:stretch>
                    </p:blipFill>
                    <p:spPr>
                      <a:xfrm>
                        <a:off x="2121870" y="4957457"/>
                        <a:ext cx="6542494" cy="821885"/>
                      </a:xfrm>
                      <a:prstGeom prst="rect">
                        <a:avLst/>
                      </a:prstGeom>
                    </p:spPr>
                  </p:pic>
                </p:oleObj>
              </mc:Fallback>
            </mc:AlternateContent>
          </a:graphicData>
        </a:graphic>
      </p:graphicFrame>
      <p:sp>
        <p:nvSpPr>
          <p:cNvPr id="10" name="Hộp Văn bản 9">
            <a:extLst>
              <a:ext uri="{FF2B5EF4-FFF2-40B4-BE49-F238E27FC236}">
                <a16:creationId xmlns:a16="http://schemas.microsoft.com/office/drawing/2014/main" id="{9BACE618-67F5-2707-C438-31A8FA19C8AE}"/>
              </a:ext>
            </a:extLst>
          </p:cNvPr>
          <p:cNvSpPr txBox="1"/>
          <p:nvPr/>
        </p:nvSpPr>
        <p:spPr>
          <a:xfrm>
            <a:off x="1309741" y="5967100"/>
            <a:ext cx="8416086"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Thứ tự thực hiện phép tính (</a:t>
            </a:r>
            <a:r>
              <a:rPr lang="en-US" sz="2400" b="1" i="1">
                <a:latin typeface="Times New Roman" panose="02020603050405020304" pitchFamily="18" charset="0"/>
                <a:cs typeface="Times New Roman" panose="02020603050405020304" pitchFamily="18" charset="0"/>
              </a:rPr>
              <a:t>BT có dấu ngoặc</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   ) </a:t>
            </a:r>
            <a:r>
              <a:rPr lang="en-US" sz="2400" i="1">
                <a:latin typeface="Walbaum Display Light" panose="02070303090703020303" pitchFamily="18" charset="0"/>
                <a:cs typeface="Times New Roman" panose="02020603050405020304" pitchFamily="18" charset="0"/>
              </a:rPr>
              <a:t>→ </a:t>
            </a:r>
            <a:r>
              <a:rPr lang="en-US" sz="2400">
                <a:latin typeface="Walbaum Display Light" panose="02070303090703020303" pitchFamily="18" charset="0"/>
                <a:cs typeface="Times New Roman" panose="02020603050405020304" pitchFamily="18" charset="0"/>
              </a:rPr>
              <a:t>[   ] </a:t>
            </a:r>
            <a:r>
              <a:rPr lang="en-US" sz="2400" i="1">
                <a:latin typeface="Walbaum Display Light" panose="02070303090703020303" pitchFamily="18" charset="0"/>
                <a:cs typeface="Times New Roman" panose="02020603050405020304" pitchFamily="18" charset="0"/>
              </a:rPr>
              <a:t>→  </a:t>
            </a:r>
            <a:r>
              <a:rPr lang="en-US" sz="2400">
                <a:latin typeface="Walbaum Display Light" panose="02070303090703020303"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endParaRPr lang="vi-VN"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9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8EA5BC1-5D16-04D5-A9AF-D9F63A953B2A}"/>
              </a:ext>
            </a:extLst>
          </p:cNvPr>
          <p:cNvSpPr txBox="1"/>
          <p:nvPr/>
        </p:nvSpPr>
        <p:spPr>
          <a:xfrm>
            <a:off x="521315" y="302249"/>
            <a:ext cx="4091120" cy="523220"/>
          </a:xfrm>
          <a:prstGeom prst="rect">
            <a:avLst/>
          </a:prstGeom>
          <a:noFill/>
        </p:spPr>
        <p:txBody>
          <a:bodyPr wrap="none" rtlCol="0">
            <a:spAutoFit/>
          </a:bodyPr>
          <a:lstStyle/>
          <a:p>
            <a:r>
              <a:rPr lang="en-US" sz="2800" b="1">
                <a:solidFill>
                  <a:srgbClr val="FF0000"/>
                </a:solidFill>
                <a:highlight>
                  <a:srgbClr val="FFFF00"/>
                </a:highlight>
                <a:latin typeface="Times New Roman" panose="02020603050405020304" pitchFamily="18" charset="0"/>
                <a:cs typeface="Times New Roman" panose="02020603050405020304" pitchFamily="18" charset="0"/>
              </a:rPr>
              <a:t>Dạng 2. Tìm số nguyên x:</a:t>
            </a:r>
            <a:endParaRPr lang="vi-VN" sz="2800" b="1">
              <a:solidFill>
                <a:srgbClr val="FF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AB0DB228-A817-9E6A-22F1-2E1C357BEDFF}"/>
              </a:ext>
            </a:extLst>
          </p:cNvPr>
          <p:cNvGraphicFramePr>
            <a:graphicFrameLocks noChangeAspect="1"/>
          </p:cNvGraphicFramePr>
          <p:nvPr>
            <p:extLst>
              <p:ext uri="{D42A27DB-BD31-4B8C-83A1-F6EECF244321}">
                <p14:modId xmlns:p14="http://schemas.microsoft.com/office/powerpoint/2010/main" val="191363254"/>
              </p:ext>
            </p:extLst>
          </p:nvPr>
        </p:nvGraphicFramePr>
        <p:xfrm>
          <a:off x="972084" y="1174305"/>
          <a:ext cx="2818988" cy="611347"/>
        </p:xfrm>
        <a:graphic>
          <a:graphicData uri="http://schemas.openxmlformats.org/presentationml/2006/ole">
            <mc:AlternateContent xmlns:mc="http://schemas.openxmlformats.org/markup-compatibility/2006">
              <mc:Choice xmlns:v="urn:schemas-microsoft-com:vml" Requires="v">
                <p:oleObj name="Equation" r:id="rId2" imgW="1054080" imgH="228600" progId="Equation.DSMT4">
                  <p:embed/>
                </p:oleObj>
              </mc:Choice>
              <mc:Fallback>
                <p:oleObj name="Equation" r:id="rId2" imgW="1054080" imgH="228600" progId="Equation.DSMT4">
                  <p:embed/>
                  <p:pic>
                    <p:nvPicPr>
                      <p:cNvPr id="0" name=""/>
                      <p:cNvPicPr/>
                      <p:nvPr/>
                    </p:nvPicPr>
                    <p:blipFill>
                      <a:blip r:embed="rId3"/>
                      <a:stretch>
                        <a:fillRect/>
                      </a:stretch>
                    </p:blipFill>
                    <p:spPr>
                      <a:xfrm>
                        <a:off x="972084" y="1174305"/>
                        <a:ext cx="2818988" cy="611347"/>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2FCF4911-BE3B-7EC2-8A34-03CB7D97B168}"/>
              </a:ext>
            </a:extLst>
          </p:cNvPr>
          <p:cNvGraphicFramePr>
            <a:graphicFrameLocks noChangeAspect="1"/>
          </p:cNvGraphicFramePr>
          <p:nvPr>
            <p:extLst>
              <p:ext uri="{D42A27DB-BD31-4B8C-83A1-F6EECF244321}">
                <p14:modId xmlns:p14="http://schemas.microsoft.com/office/powerpoint/2010/main" val="247016853"/>
              </p:ext>
            </p:extLst>
          </p:nvPr>
        </p:nvGraphicFramePr>
        <p:xfrm>
          <a:off x="946189" y="3429000"/>
          <a:ext cx="2543668" cy="678312"/>
        </p:xfrm>
        <a:graphic>
          <a:graphicData uri="http://schemas.openxmlformats.org/presentationml/2006/ole">
            <mc:AlternateContent xmlns:mc="http://schemas.openxmlformats.org/markup-compatibility/2006">
              <mc:Choice xmlns:v="urn:schemas-microsoft-com:vml" Requires="v">
                <p:oleObj name="Equation" r:id="rId4" imgW="952200" imgH="253800" progId="Equation.DSMT4">
                  <p:embed/>
                </p:oleObj>
              </mc:Choice>
              <mc:Fallback>
                <p:oleObj name="Equation" r:id="rId4" imgW="952200" imgH="253800" progId="Equation.DSMT4">
                  <p:embed/>
                  <p:pic>
                    <p:nvPicPr>
                      <p:cNvPr id="0" name=""/>
                      <p:cNvPicPr/>
                      <p:nvPr/>
                    </p:nvPicPr>
                    <p:blipFill>
                      <a:blip r:embed="rId5"/>
                      <a:stretch>
                        <a:fillRect/>
                      </a:stretch>
                    </p:blipFill>
                    <p:spPr>
                      <a:xfrm>
                        <a:off x="946189" y="3429000"/>
                        <a:ext cx="2543668" cy="678312"/>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75793EB7-087C-B7EA-0FEF-49513A8F3A0C}"/>
              </a:ext>
            </a:extLst>
          </p:cNvPr>
          <p:cNvGraphicFramePr>
            <a:graphicFrameLocks noChangeAspect="1"/>
          </p:cNvGraphicFramePr>
          <p:nvPr>
            <p:extLst>
              <p:ext uri="{D42A27DB-BD31-4B8C-83A1-F6EECF244321}">
                <p14:modId xmlns:p14="http://schemas.microsoft.com/office/powerpoint/2010/main" val="2911167597"/>
              </p:ext>
            </p:extLst>
          </p:nvPr>
        </p:nvGraphicFramePr>
        <p:xfrm>
          <a:off x="946189" y="2134489"/>
          <a:ext cx="4919326" cy="694929"/>
        </p:xfrm>
        <a:graphic>
          <a:graphicData uri="http://schemas.openxmlformats.org/presentationml/2006/ole">
            <mc:AlternateContent xmlns:mc="http://schemas.openxmlformats.org/markup-compatibility/2006">
              <mc:Choice xmlns:v="urn:schemas-microsoft-com:vml" Requires="v">
                <p:oleObj name="Equation" r:id="rId6" imgW="1892160" imgH="266400" progId="Equation.DSMT4">
                  <p:embed/>
                </p:oleObj>
              </mc:Choice>
              <mc:Fallback>
                <p:oleObj name="Equation" r:id="rId6" imgW="1892160" imgH="266400" progId="Equation.DSMT4">
                  <p:embed/>
                  <p:pic>
                    <p:nvPicPr>
                      <p:cNvPr id="0" name=""/>
                      <p:cNvPicPr/>
                      <p:nvPr/>
                    </p:nvPicPr>
                    <p:blipFill>
                      <a:blip r:embed="rId7"/>
                      <a:stretch>
                        <a:fillRect/>
                      </a:stretch>
                    </p:blipFill>
                    <p:spPr>
                      <a:xfrm>
                        <a:off x="946189" y="2134489"/>
                        <a:ext cx="4919326" cy="694929"/>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F51C2BC1-8438-3CE9-3123-E6E1180F2A48}"/>
              </a:ext>
            </a:extLst>
          </p:cNvPr>
          <p:cNvGraphicFramePr>
            <a:graphicFrameLocks noChangeAspect="1"/>
          </p:cNvGraphicFramePr>
          <p:nvPr>
            <p:extLst>
              <p:ext uri="{D42A27DB-BD31-4B8C-83A1-F6EECF244321}">
                <p14:modId xmlns:p14="http://schemas.microsoft.com/office/powerpoint/2010/main" val="444921572"/>
              </p:ext>
            </p:extLst>
          </p:nvPr>
        </p:nvGraphicFramePr>
        <p:xfrm>
          <a:off x="946189" y="4842052"/>
          <a:ext cx="4383226" cy="591387"/>
        </p:xfrm>
        <a:graphic>
          <a:graphicData uri="http://schemas.openxmlformats.org/presentationml/2006/ole">
            <mc:AlternateContent xmlns:mc="http://schemas.openxmlformats.org/markup-compatibility/2006">
              <mc:Choice xmlns:v="urn:schemas-microsoft-com:vml" Requires="v">
                <p:oleObj name="Equation" r:id="rId8" imgW="1600200" imgH="215640" progId="Equation.DSMT4">
                  <p:embed/>
                </p:oleObj>
              </mc:Choice>
              <mc:Fallback>
                <p:oleObj name="Equation" r:id="rId8" imgW="1600200" imgH="215640" progId="Equation.DSMT4">
                  <p:embed/>
                  <p:pic>
                    <p:nvPicPr>
                      <p:cNvPr id="0" name=""/>
                      <p:cNvPicPr/>
                      <p:nvPr/>
                    </p:nvPicPr>
                    <p:blipFill>
                      <a:blip r:embed="rId9"/>
                      <a:stretch>
                        <a:fillRect/>
                      </a:stretch>
                    </p:blipFill>
                    <p:spPr>
                      <a:xfrm>
                        <a:off x="946189" y="4842052"/>
                        <a:ext cx="4383226" cy="591387"/>
                      </a:xfrm>
                      <a:prstGeom prst="rect">
                        <a:avLst/>
                      </a:prstGeom>
                    </p:spPr>
                  </p:pic>
                </p:oleObj>
              </mc:Fallback>
            </mc:AlternateContent>
          </a:graphicData>
        </a:graphic>
      </p:graphicFrame>
      <p:grpSp>
        <p:nvGrpSpPr>
          <p:cNvPr id="13" name="Nhóm 12">
            <a:extLst>
              <a:ext uri="{FF2B5EF4-FFF2-40B4-BE49-F238E27FC236}">
                <a16:creationId xmlns:a16="http://schemas.microsoft.com/office/drawing/2014/main" id="{9F2F74A6-3CC9-0754-117F-9681A4C2F232}"/>
              </a:ext>
            </a:extLst>
          </p:cNvPr>
          <p:cNvGrpSpPr/>
          <p:nvPr/>
        </p:nvGrpSpPr>
        <p:grpSpPr>
          <a:xfrm>
            <a:off x="6096000" y="1174305"/>
            <a:ext cx="5748169" cy="1439803"/>
            <a:chOff x="6096000" y="1174305"/>
            <a:chExt cx="5748169" cy="1439803"/>
          </a:xfrm>
        </p:grpSpPr>
        <p:sp>
          <p:nvSpPr>
            <p:cNvPr id="9" name="Ngoặc móc Phải 8">
              <a:extLst>
                <a:ext uri="{FF2B5EF4-FFF2-40B4-BE49-F238E27FC236}">
                  <a16:creationId xmlns:a16="http://schemas.microsoft.com/office/drawing/2014/main" id="{0B4D814A-1DF5-AE7A-AA55-A0217AF542FB}"/>
                </a:ext>
              </a:extLst>
            </p:cNvPr>
            <p:cNvSpPr/>
            <p:nvPr/>
          </p:nvSpPr>
          <p:spPr>
            <a:xfrm>
              <a:off x="6096000" y="1174305"/>
              <a:ext cx="315558" cy="143980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10" name="Hộp Văn bản 9">
              <a:extLst>
                <a:ext uri="{FF2B5EF4-FFF2-40B4-BE49-F238E27FC236}">
                  <a16:creationId xmlns:a16="http://schemas.microsoft.com/office/drawing/2014/main" id="{91984E21-7423-A9A9-9AF4-1FED7432FBE7}"/>
                </a:ext>
              </a:extLst>
            </p:cNvPr>
            <p:cNvSpPr txBox="1"/>
            <p:nvPr/>
          </p:nvSpPr>
          <p:spPr>
            <a:xfrm>
              <a:off x="6411558" y="1201708"/>
              <a:ext cx="5432611" cy="1384995"/>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Vận dụng các quy tắc tìm x </a:t>
              </a:r>
            </a:p>
            <a:p>
              <a:pPr algn="ctr"/>
              <a:r>
                <a:rPr lang="en-US" sz="2800" i="1">
                  <a:latin typeface="Times New Roman" panose="02020603050405020304" pitchFamily="18" charset="0"/>
                  <a:cs typeface="Times New Roman" panose="02020603050405020304" pitchFamily="18" charset="0"/>
                </a:rPr>
                <a:t>(Tìm số bị trừ, thừa số chưa biết, </a:t>
              </a:r>
            </a:p>
            <a:p>
              <a:pPr algn="ctr"/>
              <a:r>
                <a:rPr lang="en-US" sz="2800" i="1">
                  <a:latin typeface="Times New Roman" panose="02020603050405020304" pitchFamily="18" charset="0"/>
                  <a:cs typeface="Times New Roman" panose="02020603050405020304" pitchFamily="18" charset="0"/>
                </a:rPr>
                <a:t>số hạng chưa biết,…)</a:t>
              </a:r>
              <a:endParaRPr lang="vi-VN" sz="2800" i="1">
                <a:latin typeface="Times New Roman" panose="02020603050405020304" pitchFamily="18" charset="0"/>
                <a:cs typeface="Times New Roman" panose="02020603050405020304" pitchFamily="18" charset="0"/>
              </a:endParaRPr>
            </a:p>
          </p:txBody>
        </p:sp>
      </p:grpSp>
      <p:grpSp>
        <p:nvGrpSpPr>
          <p:cNvPr id="14" name="Nhóm 13">
            <a:extLst>
              <a:ext uri="{FF2B5EF4-FFF2-40B4-BE49-F238E27FC236}">
                <a16:creationId xmlns:a16="http://schemas.microsoft.com/office/drawing/2014/main" id="{6ABF3F7C-4950-09A9-D43B-AB7D5D143713}"/>
              </a:ext>
            </a:extLst>
          </p:cNvPr>
          <p:cNvGrpSpPr/>
          <p:nvPr/>
        </p:nvGrpSpPr>
        <p:grpSpPr>
          <a:xfrm>
            <a:off x="3914775" y="3440186"/>
            <a:ext cx="7331036" cy="523220"/>
            <a:chOff x="3889375" y="3479261"/>
            <a:chExt cx="7331036" cy="523220"/>
          </a:xfrm>
        </p:grpSpPr>
        <p:sp>
          <p:nvSpPr>
            <p:cNvPr id="7" name="Hộp Văn bản 6">
              <a:extLst>
                <a:ext uri="{FF2B5EF4-FFF2-40B4-BE49-F238E27FC236}">
                  <a16:creationId xmlns:a16="http://schemas.microsoft.com/office/drawing/2014/main" id="{27CAB317-42E3-7414-6E7F-B03A7653C9C9}"/>
                </a:ext>
              </a:extLst>
            </p:cNvPr>
            <p:cNvSpPr txBox="1"/>
            <p:nvPr/>
          </p:nvSpPr>
          <p:spPr>
            <a:xfrm>
              <a:off x="4277548" y="3479261"/>
              <a:ext cx="6942863" cy="523220"/>
            </a:xfrm>
            <a:prstGeom prst="rect">
              <a:avLst/>
            </a:prstGeom>
            <a:noFill/>
          </p:spPr>
          <p:txBody>
            <a:bodyPr wrap="none" rtlCol="0">
              <a:spAutoFit/>
            </a:bodyPr>
            <a:lstStyle/>
            <a:p>
              <a:r>
                <a:rPr lang="en-US" sz="2800" i="1">
                  <a:latin typeface="Times New Roman" panose="02020603050405020304" pitchFamily="18" charset="0"/>
                  <a:cs typeface="Times New Roman" panose="02020603050405020304" pitchFamily="18" charset="0"/>
                </a:rPr>
                <a:t>Đưa VP về dạng luỹ thừa có cùng cơ số với VT</a:t>
              </a:r>
              <a:endParaRPr lang="vi-VN" sz="2800" i="1">
                <a:latin typeface="Times New Roman" panose="02020603050405020304" pitchFamily="18" charset="0"/>
                <a:cs typeface="Times New Roman" panose="02020603050405020304" pitchFamily="18" charset="0"/>
              </a:endParaRPr>
            </a:p>
          </p:txBody>
        </p:sp>
        <p:sp>
          <p:nvSpPr>
            <p:cNvPr id="11" name="Ngoặc móc Phải 10">
              <a:extLst>
                <a:ext uri="{FF2B5EF4-FFF2-40B4-BE49-F238E27FC236}">
                  <a16:creationId xmlns:a16="http://schemas.microsoft.com/office/drawing/2014/main" id="{2742D5F5-1557-C25F-B72B-51384C76C986}"/>
                </a:ext>
              </a:extLst>
            </p:cNvPr>
            <p:cNvSpPr/>
            <p:nvPr/>
          </p:nvSpPr>
          <p:spPr>
            <a:xfrm>
              <a:off x="3889375" y="3487085"/>
              <a:ext cx="278215" cy="49462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grpSp>
      <p:grpSp>
        <p:nvGrpSpPr>
          <p:cNvPr id="15" name="Nhóm 14">
            <a:extLst>
              <a:ext uri="{FF2B5EF4-FFF2-40B4-BE49-F238E27FC236}">
                <a16:creationId xmlns:a16="http://schemas.microsoft.com/office/drawing/2014/main" id="{FE6E49ED-8B0A-1DAC-7DDF-BFE6457A5D59}"/>
              </a:ext>
            </a:extLst>
          </p:cNvPr>
          <p:cNvGrpSpPr/>
          <p:nvPr/>
        </p:nvGrpSpPr>
        <p:grpSpPr>
          <a:xfrm>
            <a:off x="5508261" y="4867452"/>
            <a:ext cx="5011765" cy="523220"/>
            <a:chOff x="5458357" y="4802780"/>
            <a:chExt cx="5011765" cy="523220"/>
          </a:xfrm>
        </p:grpSpPr>
        <p:sp>
          <p:nvSpPr>
            <p:cNvPr id="8" name="Hộp Văn bản 7">
              <a:extLst>
                <a:ext uri="{FF2B5EF4-FFF2-40B4-BE49-F238E27FC236}">
                  <a16:creationId xmlns:a16="http://schemas.microsoft.com/office/drawing/2014/main" id="{F989931B-386B-D727-5F7A-05AE5CC77581}"/>
                </a:ext>
              </a:extLst>
            </p:cNvPr>
            <p:cNvSpPr txBox="1"/>
            <p:nvPr/>
          </p:nvSpPr>
          <p:spPr>
            <a:xfrm>
              <a:off x="5930097" y="4802780"/>
              <a:ext cx="4540025" cy="523220"/>
            </a:xfrm>
            <a:prstGeom prst="rect">
              <a:avLst/>
            </a:prstGeom>
            <a:noFill/>
          </p:spPr>
          <p:txBody>
            <a:bodyPr wrap="none" rtlCol="0">
              <a:spAutoFit/>
            </a:bodyPr>
            <a:lstStyle/>
            <a:p>
              <a:r>
                <a:rPr lang="en-US" sz="2800" i="1">
                  <a:solidFill>
                    <a:schemeClr val="accent6">
                      <a:lumMod val="75000"/>
                    </a:schemeClr>
                  </a:solidFill>
                  <a:latin typeface="Times New Roman" panose="02020603050405020304" pitchFamily="18" charset="0"/>
                  <a:cs typeface="Times New Roman" panose="02020603050405020304" pitchFamily="18" charset="0"/>
                </a:rPr>
                <a:t>A</a:t>
              </a:r>
              <a:r>
                <a:rPr lang="en-US" sz="2800" i="1">
                  <a:latin typeface="Times New Roman" panose="02020603050405020304" pitchFamily="18" charset="0"/>
                  <a:cs typeface="Times New Roman" panose="02020603050405020304" pitchFamily="18" charset="0"/>
                </a:rPr>
                <a:t>.</a:t>
              </a:r>
              <a:r>
                <a:rPr lang="en-US" sz="2800" i="1">
                  <a:solidFill>
                    <a:srgbClr val="FF0000"/>
                  </a:solidFill>
                  <a:latin typeface="Times New Roman" panose="02020603050405020304" pitchFamily="18" charset="0"/>
                  <a:cs typeface="Times New Roman" panose="02020603050405020304" pitchFamily="18" charset="0"/>
                </a:rPr>
                <a:t>B</a:t>
              </a:r>
              <a:r>
                <a:rPr lang="en-US" sz="2800" i="1">
                  <a:latin typeface="Times New Roman" panose="02020603050405020304" pitchFamily="18" charset="0"/>
                  <a:cs typeface="Times New Roman" panose="02020603050405020304" pitchFamily="18" charset="0"/>
                </a:rPr>
                <a:t> = 0  khi </a:t>
              </a:r>
              <a:r>
                <a:rPr lang="en-US" sz="2800" i="1">
                  <a:solidFill>
                    <a:schemeClr val="accent6">
                      <a:lumMod val="75000"/>
                    </a:schemeClr>
                  </a:solidFill>
                  <a:latin typeface="Times New Roman" panose="02020603050405020304" pitchFamily="18" charset="0"/>
                  <a:cs typeface="Times New Roman" panose="02020603050405020304" pitchFamily="18" charset="0"/>
                </a:rPr>
                <a:t>A</a:t>
              </a:r>
              <a:r>
                <a:rPr lang="en-US" sz="2800" i="1">
                  <a:latin typeface="Times New Roman" panose="02020603050405020304" pitchFamily="18" charset="0"/>
                  <a:cs typeface="Times New Roman" panose="02020603050405020304" pitchFamily="18" charset="0"/>
                </a:rPr>
                <a:t> = 0 hoặc </a:t>
              </a:r>
              <a:r>
                <a:rPr lang="en-US" sz="2800" i="1">
                  <a:solidFill>
                    <a:srgbClr val="FF0000"/>
                  </a:solidFill>
                  <a:latin typeface="Times New Roman" panose="02020603050405020304" pitchFamily="18" charset="0"/>
                  <a:cs typeface="Times New Roman" panose="02020603050405020304" pitchFamily="18" charset="0"/>
                </a:rPr>
                <a:t>B</a:t>
              </a:r>
              <a:r>
                <a:rPr lang="en-US" sz="2800" i="1">
                  <a:latin typeface="Times New Roman" panose="02020603050405020304" pitchFamily="18" charset="0"/>
                  <a:cs typeface="Times New Roman" panose="02020603050405020304" pitchFamily="18" charset="0"/>
                </a:rPr>
                <a:t> = 0</a:t>
              </a:r>
              <a:endParaRPr lang="vi-VN" sz="2800" i="1">
                <a:latin typeface="Times New Roman" panose="02020603050405020304" pitchFamily="18" charset="0"/>
                <a:cs typeface="Times New Roman" panose="02020603050405020304" pitchFamily="18" charset="0"/>
              </a:endParaRPr>
            </a:p>
          </p:txBody>
        </p:sp>
        <p:sp>
          <p:nvSpPr>
            <p:cNvPr id="12" name="Ngoặc móc Phải 11">
              <a:extLst>
                <a:ext uri="{FF2B5EF4-FFF2-40B4-BE49-F238E27FC236}">
                  <a16:creationId xmlns:a16="http://schemas.microsoft.com/office/drawing/2014/main" id="{67EDA0EA-F006-6299-2FB2-5913DD07F6CB}"/>
                </a:ext>
              </a:extLst>
            </p:cNvPr>
            <p:cNvSpPr/>
            <p:nvPr/>
          </p:nvSpPr>
          <p:spPr>
            <a:xfrm>
              <a:off x="5458357" y="4817077"/>
              <a:ext cx="278215" cy="49462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grpSp>
      <p:graphicFrame>
        <p:nvGraphicFramePr>
          <p:cNvPr id="16" name="Đối tượng 15">
            <a:extLst>
              <a:ext uri="{FF2B5EF4-FFF2-40B4-BE49-F238E27FC236}">
                <a16:creationId xmlns:a16="http://schemas.microsoft.com/office/drawing/2014/main" id="{F64F2C8F-BBCC-E2F6-B65E-D3778862016D}"/>
              </a:ext>
            </a:extLst>
          </p:cNvPr>
          <p:cNvGraphicFramePr>
            <a:graphicFrameLocks noChangeAspect="1"/>
          </p:cNvGraphicFramePr>
          <p:nvPr>
            <p:extLst>
              <p:ext uri="{D42A27DB-BD31-4B8C-83A1-F6EECF244321}">
                <p14:modId xmlns:p14="http://schemas.microsoft.com/office/powerpoint/2010/main" val="4198306591"/>
              </p:ext>
            </p:extLst>
          </p:nvPr>
        </p:nvGraphicFramePr>
        <p:xfrm>
          <a:off x="935513" y="4881749"/>
          <a:ext cx="4393902" cy="592828"/>
        </p:xfrm>
        <a:graphic>
          <a:graphicData uri="http://schemas.openxmlformats.org/presentationml/2006/ole">
            <mc:AlternateContent xmlns:mc="http://schemas.openxmlformats.org/markup-compatibility/2006">
              <mc:Choice xmlns:v="urn:schemas-microsoft-com:vml" Requires="v">
                <p:oleObj name="Equation" r:id="rId10" imgW="1600200" imgH="215640" progId="Equation.DSMT4">
                  <p:embed/>
                </p:oleObj>
              </mc:Choice>
              <mc:Fallback>
                <p:oleObj name="Equation" r:id="rId10" imgW="1600200" imgH="215640" progId="Equation.DSMT4">
                  <p:embed/>
                  <p:pic>
                    <p:nvPicPr>
                      <p:cNvPr id="0" name=""/>
                      <p:cNvPicPr/>
                      <p:nvPr/>
                    </p:nvPicPr>
                    <p:blipFill>
                      <a:blip r:embed="rId11"/>
                      <a:stretch>
                        <a:fillRect/>
                      </a:stretch>
                    </p:blipFill>
                    <p:spPr>
                      <a:xfrm>
                        <a:off x="935513" y="4881749"/>
                        <a:ext cx="4393902" cy="59282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24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933B8AB-43E4-2C97-CEC3-F06EF620B85E}"/>
              </a:ext>
            </a:extLst>
          </p:cNvPr>
          <p:cNvSpPr txBox="1"/>
          <p:nvPr/>
        </p:nvSpPr>
        <p:spPr>
          <a:xfrm>
            <a:off x="493323" y="208943"/>
            <a:ext cx="4424609" cy="523220"/>
          </a:xfrm>
          <a:prstGeom prst="rect">
            <a:avLst/>
          </a:prstGeom>
          <a:noFill/>
        </p:spPr>
        <p:txBody>
          <a:bodyPr wrap="none" rtlCol="0">
            <a:spAutoFit/>
          </a:bodyPr>
          <a:lstStyle/>
          <a:p>
            <a:r>
              <a:rPr lang="en-US" sz="2800" b="1">
                <a:solidFill>
                  <a:srgbClr val="FF0000"/>
                </a:solidFill>
                <a:highlight>
                  <a:srgbClr val="FFFF00"/>
                </a:highlight>
                <a:latin typeface="Times New Roman" panose="02020603050405020304" pitchFamily="18" charset="0"/>
                <a:cs typeface="Times New Roman" panose="02020603050405020304" pitchFamily="18" charset="0"/>
              </a:rPr>
              <a:t>Dạng 3. Bài toán có lời văn:</a:t>
            </a:r>
            <a:endParaRPr lang="vi-VN" sz="2800" b="1">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0608E97C-22AF-F93A-6F5E-A385DA619996}"/>
              </a:ext>
            </a:extLst>
          </p:cNvPr>
          <p:cNvSpPr txBox="1"/>
          <p:nvPr/>
        </p:nvSpPr>
        <p:spPr>
          <a:xfrm>
            <a:off x="385065" y="827798"/>
            <a:ext cx="11421870" cy="1384995"/>
          </a:xfrm>
          <a:prstGeom prst="rect">
            <a:avLst/>
          </a:prstGeom>
          <a:solidFill>
            <a:schemeClr val="accent6">
              <a:lumMod val="20000"/>
              <a:lumOff val="80000"/>
            </a:schemeClr>
          </a:solidFill>
        </p:spPr>
        <p:txBody>
          <a:bodyPr wrap="square">
            <a:spAutoFit/>
          </a:bodyPr>
          <a:lstStyle/>
          <a:p>
            <a:pPr algn="just"/>
            <a:r>
              <a:rPr lang="en-US" sz="2800" b="1">
                <a:solidFill>
                  <a:schemeClr val="accent5">
                    <a:lumMod val="50000"/>
                  </a:schemeClr>
                </a:solidFill>
                <a:effectLst/>
                <a:latin typeface="Times New Roman" panose="02020603050405020304" pitchFamily="18" charset="0"/>
                <a:ea typeface="Calibri" panose="020F0502020204030204" pitchFamily="34" charset="0"/>
              </a:rPr>
              <a:t>Bài 1: </a:t>
            </a:r>
            <a:r>
              <a:rPr lang="en-US" sz="2800">
                <a:solidFill>
                  <a:schemeClr val="accent5">
                    <a:lumMod val="50000"/>
                  </a:schemeClr>
                </a:solidFill>
                <a:effectLst/>
                <a:latin typeface="Times New Roman" panose="02020603050405020304" pitchFamily="18" charset="0"/>
                <a:ea typeface="Calibri" panose="020F0502020204030204" pitchFamily="34" charset="0"/>
              </a:rPr>
              <a:t>Cô Mai có một số quyển sách mà khi xếp thành từng bó 10 quyển hoặc 12 quyển hoặc 18 quyển thì đều vừa hết. Hỏi cô Mai có bao nhiêu quyển sách, biết rằng cô Mai có khoảng 200 đến 500 quyển sách?</a:t>
            </a:r>
            <a:endParaRPr lang="vi-VN" sz="2800">
              <a:solidFill>
                <a:schemeClr val="accent5">
                  <a:lumMod val="50000"/>
                </a:schemeClr>
              </a:solidFill>
            </a:endParaRPr>
          </a:p>
        </p:txBody>
      </p:sp>
      <p:sp>
        <p:nvSpPr>
          <p:cNvPr id="3" name="Hộp Văn bản 2">
            <a:extLst>
              <a:ext uri="{FF2B5EF4-FFF2-40B4-BE49-F238E27FC236}">
                <a16:creationId xmlns:a16="http://schemas.microsoft.com/office/drawing/2014/main" id="{9D3ADD16-24D3-C4E2-EBF4-F932695E93B9}"/>
              </a:ext>
            </a:extLst>
          </p:cNvPr>
          <p:cNvSpPr txBox="1"/>
          <p:nvPr/>
        </p:nvSpPr>
        <p:spPr>
          <a:xfrm>
            <a:off x="234458" y="2667095"/>
            <a:ext cx="1677062"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Hướng dẫn</a:t>
            </a:r>
            <a:endParaRPr lang="vi-VN" sz="2400" b="1">
              <a:solidFill>
                <a:srgbClr val="0000FF"/>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43BF14FA-8706-6F01-49E9-A306E2D166C9}"/>
              </a:ext>
            </a:extLst>
          </p:cNvPr>
          <p:cNvSpPr txBox="1"/>
          <p:nvPr/>
        </p:nvSpPr>
        <p:spPr>
          <a:xfrm>
            <a:off x="570156" y="3429000"/>
            <a:ext cx="9312165"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Bước 1: </a:t>
            </a:r>
            <a:r>
              <a:rPr lang="en-US" sz="2400">
                <a:latin typeface="Times New Roman" panose="02020603050405020304" pitchFamily="18" charset="0"/>
                <a:cs typeface="Times New Roman" panose="02020603050405020304" pitchFamily="18" charset="0"/>
              </a:rPr>
              <a:t>Gọi số quyển sách cô Mai có là x (Ghi đơn vị và điều kiện của x)</a:t>
            </a:r>
            <a:endParaRPr lang="vi-VN" sz="240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BFE9A5C-07D2-71CC-9786-E15DC42B1959}"/>
              </a:ext>
            </a:extLst>
          </p:cNvPr>
          <p:cNvSpPr txBox="1"/>
          <p:nvPr/>
        </p:nvSpPr>
        <p:spPr>
          <a:xfrm>
            <a:off x="570156" y="3994648"/>
            <a:ext cx="5498621"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Bước 2: </a:t>
            </a:r>
            <a:r>
              <a:rPr lang="en-US" sz="2400">
                <a:latin typeface="Times New Roman" panose="02020603050405020304" pitchFamily="18" charset="0"/>
                <a:cs typeface="Times New Roman" panose="02020603050405020304" pitchFamily="18" charset="0"/>
              </a:rPr>
              <a:t>Chỉ ra mối quan hệ chia hết của x</a:t>
            </a:r>
            <a:endParaRPr lang="vi-VN" sz="240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30F513F-247E-AA2D-C3A3-30DA7FA60780}"/>
              </a:ext>
            </a:extLst>
          </p:cNvPr>
          <p:cNvSpPr txBox="1"/>
          <p:nvPr/>
        </p:nvSpPr>
        <p:spPr>
          <a:xfrm>
            <a:off x="570156" y="4560296"/>
            <a:ext cx="11380038"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Bước 3: </a:t>
            </a:r>
            <a:r>
              <a:rPr lang="en-US" sz="2400">
                <a:latin typeface="Times New Roman" panose="02020603050405020304" pitchFamily="18" charset="0"/>
                <a:cs typeface="Times New Roman" panose="02020603050405020304" pitchFamily="18" charset="0"/>
              </a:rPr>
              <a:t>Tìm x (Phân tích các số ra TSNT </a:t>
            </a:r>
            <a:r>
              <a:rPr lang="en-US" sz="2400">
                <a:latin typeface="Walbaum Display Light" panose="02070303090703020303"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Tìm BCNN</a:t>
            </a:r>
            <a:r>
              <a:rPr lang="en-US" sz="2400">
                <a:latin typeface="Walbaum Display Light" panose="02070303090703020303"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Tìm BC </a:t>
            </a:r>
            <a:r>
              <a:rPr lang="en-US" sz="2400">
                <a:latin typeface="Walbaum Display Light" panose="02070303090703020303"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Kết hợp điều kiện)</a:t>
            </a:r>
            <a:endParaRPr lang="vi-VN" sz="240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D129063E-D4E2-4526-E63E-B7E67AEAC238}"/>
              </a:ext>
            </a:extLst>
          </p:cNvPr>
          <p:cNvSpPr txBox="1"/>
          <p:nvPr/>
        </p:nvSpPr>
        <p:spPr>
          <a:xfrm>
            <a:off x="570156" y="5160776"/>
            <a:ext cx="2340705"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Bước 4: </a:t>
            </a:r>
            <a:r>
              <a:rPr lang="en-US" sz="2400">
                <a:latin typeface="Times New Roman" panose="02020603050405020304" pitchFamily="18" charset="0"/>
                <a:cs typeface="Times New Roman" panose="02020603050405020304" pitchFamily="18" charset="0"/>
              </a:rPr>
              <a:t>Kết luận</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9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29D38CB-19CE-2909-1105-A7829C1BDABC}"/>
              </a:ext>
            </a:extLst>
          </p:cNvPr>
          <p:cNvSpPr txBox="1"/>
          <p:nvPr/>
        </p:nvSpPr>
        <p:spPr>
          <a:xfrm>
            <a:off x="306249" y="1078961"/>
            <a:ext cx="11291240" cy="1815882"/>
          </a:xfrm>
          <a:prstGeom prst="rect">
            <a:avLst/>
          </a:prstGeom>
          <a:solidFill>
            <a:schemeClr val="accent6">
              <a:lumMod val="20000"/>
              <a:lumOff val="80000"/>
            </a:schemeClr>
          </a:solidFill>
        </p:spPr>
        <p:txBody>
          <a:bodyPr wrap="square">
            <a:spAutoFit/>
          </a:bodyPr>
          <a:lstStyle/>
          <a:p>
            <a:pPr algn="just"/>
            <a:r>
              <a:rPr lang="en-US" sz="2800" b="1">
                <a:solidFill>
                  <a:schemeClr val="accent1">
                    <a:lumMod val="50000"/>
                  </a:schemeClr>
                </a:solidFill>
                <a:effectLst/>
                <a:latin typeface="Times New Roman" panose="02020603050405020304" pitchFamily="18" charset="0"/>
                <a:ea typeface="Times New Roman" panose="02020603050405020304" pitchFamily="18" charset="0"/>
              </a:rPr>
              <a:t>Bài 2: </a:t>
            </a:r>
            <a:r>
              <a:rPr lang="en-US" sz="2800">
                <a:solidFill>
                  <a:schemeClr val="accent1">
                    <a:lumMod val="50000"/>
                  </a:schemeClr>
                </a:solidFill>
                <a:effectLst/>
                <a:latin typeface="Times New Roman" panose="02020603050405020304" pitchFamily="18" charset="0"/>
                <a:ea typeface="Times New Roman" panose="02020603050405020304" pitchFamily="18" charset="0"/>
              </a:rPr>
              <a:t>Một đội y tế có 24 bác sĩ và 108 y tá được điều động tăng cường </a:t>
            </a:r>
            <a:r>
              <a:rPr lang="en-US" sz="2800">
                <a:solidFill>
                  <a:schemeClr val="accent1">
                    <a:lumMod val="50000"/>
                  </a:schemeClr>
                </a:solidFill>
                <a:latin typeface="Times New Roman" panose="02020603050405020304" pitchFamily="18" charset="0"/>
                <a:ea typeface="Times New Roman" panose="02020603050405020304" pitchFamily="18" charset="0"/>
              </a:rPr>
              <a:t>lên khu vực miền núi khám chữa bệnh cho người dân</a:t>
            </a:r>
            <a:r>
              <a:rPr lang="en-US" sz="2800">
                <a:solidFill>
                  <a:schemeClr val="accent1">
                    <a:lumMod val="50000"/>
                  </a:schemeClr>
                </a:solidFill>
                <a:effectLst/>
                <a:latin typeface="Times New Roman" panose="02020603050405020304" pitchFamily="18" charset="0"/>
                <a:ea typeface="Times New Roman" panose="02020603050405020304" pitchFamily="18" charset="0"/>
              </a:rPr>
              <a:t>. Hỏi có thể chia đội y tế đó nhiều nhất thành mấy tổ để số bác sĩ cũng như y tá được chia đều vào các tổ? Khi đó mỗi tổ có bao nhiêu bác sĩ, bao nhiêu y tá?</a:t>
            </a:r>
            <a:endParaRPr lang="vi-VN" sz="2800">
              <a:solidFill>
                <a:schemeClr val="accent1">
                  <a:lumMod val="50000"/>
                </a:schemeClr>
              </a:solidFill>
            </a:endParaRPr>
          </a:p>
        </p:txBody>
      </p:sp>
      <p:sp>
        <p:nvSpPr>
          <p:cNvPr id="3" name="Hộp Văn bản 2">
            <a:extLst>
              <a:ext uri="{FF2B5EF4-FFF2-40B4-BE49-F238E27FC236}">
                <a16:creationId xmlns:a16="http://schemas.microsoft.com/office/drawing/2014/main" id="{DA7C6DF4-7095-C4F7-F9CB-62686F066E29}"/>
              </a:ext>
            </a:extLst>
          </p:cNvPr>
          <p:cNvSpPr txBox="1"/>
          <p:nvPr/>
        </p:nvSpPr>
        <p:spPr>
          <a:xfrm>
            <a:off x="493323" y="208943"/>
            <a:ext cx="4424609" cy="523220"/>
          </a:xfrm>
          <a:prstGeom prst="rect">
            <a:avLst/>
          </a:prstGeom>
          <a:noFill/>
        </p:spPr>
        <p:txBody>
          <a:bodyPr wrap="none" rtlCol="0">
            <a:spAutoFit/>
          </a:bodyPr>
          <a:lstStyle/>
          <a:p>
            <a:r>
              <a:rPr lang="en-US" sz="2800" b="1">
                <a:solidFill>
                  <a:srgbClr val="FF0000"/>
                </a:solidFill>
                <a:highlight>
                  <a:srgbClr val="FFFF00"/>
                </a:highlight>
                <a:latin typeface="Times New Roman" panose="02020603050405020304" pitchFamily="18" charset="0"/>
                <a:cs typeface="Times New Roman" panose="02020603050405020304" pitchFamily="18" charset="0"/>
              </a:rPr>
              <a:t>Dạng 3. Bài toán có lời văn:</a:t>
            </a:r>
            <a:endParaRPr lang="vi-VN" sz="2800" b="1">
              <a:solidFill>
                <a:srgbClr val="FF000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0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4" name="Picture 10" descr="Top Hình nền Powerpoint chủ đề giáo dục - Hedieuhanh.Com">
            <a:extLst>
              <a:ext uri="{FF2B5EF4-FFF2-40B4-BE49-F238E27FC236}">
                <a16:creationId xmlns:a16="http://schemas.microsoft.com/office/drawing/2014/main" id="{EB530B0A-0A14-4104-88B2-C05320C5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AutoShape 2"/>
          <p:cNvSpPr>
            <a:spLocks noGrp="1" noChangeArrowheads="1"/>
          </p:cNvSpPr>
          <p:nvPr>
            <p:ph type="title" idx="4294967295"/>
          </p:nvPr>
        </p:nvSpPr>
        <p:spPr>
          <a:xfrm>
            <a:off x="623886" y="1723027"/>
            <a:ext cx="11295232" cy="4220572"/>
          </a:xfrm>
          <a:prstGeom prst="flowChartAlternateProcess">
            <a:avLst/>
          </a:prstGeom>
          <a:noFill/>
        </p:spPr>
        <p:txBody>
          <a:bodyPr vert="horz" lIns="91440" tIns="45720" rIns="91440" bIns="121920" rtlCol="0" anchor="b">
            <a:noAutofit/>
          </a:bodyPr>
          <a:lstStyle/>
          <a:p>
            <a:pPr>
              <a:lnSpc>
                <a:spcPct val="130000"/>
              </a:lnSpc>
              <a:spcBef>
                <a:spcPts val="0"/>
              </a:spcBef>
            </a:pPr>
            <a:r>
              <a:rPr lang="en-US" altLang="en-US" sz="3733" b="1">
                <a:solidFill>
                  <a:srgbClr val="0000FF"/>
                </a:solidFill>
                <a:latin typeface="Cambria Math" pitchFamily="18" charset="0"/>
                <a:ea typeface="Cambria Math" pitchFamily="18" charset="0"/>
                <a:cs typeface="Arial" panose="020B0604020202020204" pitchFamily="34" charset="0"/>
              </a:rPr>
              <a:t>- Ôn tập lại nội dung kiến thức phần số học kì I.</a:t>
            </a:r>
            <a:br>
              <a:rPr lang="en-US" altLang="en-US" sz="3733" b="1" dirty="0">
                <a:solidFill>
                  <a:srgbClr val="0000FF"/>
                </a:solidFill>
                <a:latin typeface="Cambria Math" pitchFamily="18" charset="0"/>
                <a:ea typeface="Cambria Math" pitchFamily="18" charset="0"/>
                <a:cs typeface="Arial" panose="020B0604020202020204" pitchFamily="34" charset="0"/>
              </a:rPr>
            </a:br>
            <a:r>
              <a:rPr lang="en-US" altLang="en-US" sz="3733" b="1">
                <a:solidFill>
                  <a:srgbClr val="0000FF"/>
                </a:solidFill>
                <a:latin typeface="Cambria Math" pitchFamily="18" charset="0"/>
                <a:ea typeface="Cambria Math" pitchFamily="18" charset="0"/>
                <a:cs typeface="Arial" panose="020B0604020202020204" pitchFamily="34" charset="0"/>
              </a:rPr>
              <a:t>- Ôn tập lại phương pháp làm các dạng bài đã học.</a:t>
            </a:r>
            <a:br>
              <a:rPr lang="en-US" altLang="en-US" sz="3733" b="1">
                <a:solidFill>
                  <a:srgbClr val="0000FF"/>
                </a:solidFill>
                <a:latin typeface="Cambria Math" pitchFamily="18" charset="0"/>
                <a:ea typeface="Cambria Math" pitchFamily="18" charset="0"/>
                <a:cs typeface="Arial" panose="020B0604020202020204" pitchFamily="34" charset="0"/>
              </a:rPr>
            </a:br>
            <a:r>
              <a:rPr lang="en-US" altLang="en-US" sz="3733" b="1">
                <a:solidFill>
                  <a:srgbClr val="0000FF"/>
                </a:solidFill>
                <a:latin typeface="Cambria Math" pitchFamily="18" charset="0"/>
                <a:ea typeface="Cambria Math" pitchFamily="18" charset="0"/>
                <a:cs typeface="Arial" panose="020B0604020202020204" pitchFamily="34" charset="0"/>
              </a:rPr>
              <a:t>- Hoàn thành các bài tập còn lại trong Đề cương.</a:t>
            </a:r>
            <a:br>
              <a:rPr lang="en-US" altLang="en-US" sz="3733" b="1">
                <a:solidFill>
                  <a:srgbClr val="0000FF"/>
                </a:solidFill>
                <a:latin typeface="Cambria Math" pitchFamily="18" charset="0"/>
                <a:ea typeface="Cambria Math" pitchFamily="18" charset="0"/>
                <a:cs typeface="Arial" panose="020B0604020202020204" pitchFamily="34" charset="0"/>
              </a:rPr>
            </a:br>
            <a:endParaRPr lang="en-US" altLang="en-US" sz="3733" b="1" dirty="0">
              <a:solidFill>
                <a:srgbClr val="0000FF"/>
              </a:solidFill>
              <a:latin typeface="Cambria Math" pitchFamily="18" charset="0"/>
              <a:ea typeface="Cambria Math" pitchFamily="18" charset="0"/>
              <a:cs typeface="Arial" panose="020B0604020202020204" pitchFamily="34" charset="0"/>
            </a:endParaRPr>
          </a:p>
        </p:txBody>
      </p:sp>
      <p:sp>
        <p:nvSpPr>
          <p:cNvPr id="20484" name="Rectangle 4"/>
          <p:cNvSpPr>
            <a:spLocks noChangeArrowheads="1"/>
          </p:cNvSpPr>
          <p:nvPr/>
        </p:nvSpPr>
        <p:spPr bwMode="auto">
          <a:xfrm>
            <a:off x="3149600" y="914401"/>
            <a:ext cx="7721600"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333" b="1" dirty="0">
                <a:solidFill>
                  <a:srgbClr val="CC0099"/>
                </a:solidFill>
                <a:latin typeface="Arial" panose="020B0604020202020204" pitchFamily="34" charset="0"/>
                <a:cs typeface="Arial" panose="020B0604020202020204" pitchFamily="34" charset="0"/>
              </a:rPr>
              <a:t>DẶN DÒ VÀ GIAO NHIỆM VỤ VỀ NHÀ</a:t>
            </a:r>
          </a:p>
        </p:txBody>
      </p:sp>
    </p:spTree>
    <p:extLst>
      <p:ext uri="{BB962C8B-B14F-4D97-AF65-F5344CB8AC3E}">
        <p14:creationId xmlns:p14="http://schemas.microsoft.com/office/powerpoint/2010/main" val="83145005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85000"/>
            <a:extLst>
              <a:ext uri="{28A0092B-C50C-407E-A947-70E740481C1C}">
                <a14:useLocalDpi xmlns:a14="http://schemas.microsoft.com/office/drawing/2010/main" val="0"/>
              </a:ext>
            </a:extLst>
          </a:blip>
          <a:srcRect/>
          <a:stretch/>
        </p:blipFill>
        <p:spPr>
          <a:xfrm>
            <a:off x="0" y="0"/>
            <a:ext cx="12290601" cy="6924282"/>
          </a:xfrm>
          <a:prstGeom prst="rect">
            <a:avLst/>
          </a:prstGeom>
        </p:spPr>
      </p:pic>
      <p:pic>
        <p:nvPicPr>
          <p:cNvPr id="10" name="Picture 8" descr="Vector Painted Island 2337*1719 Transprent Png Free - Island Vector Png -  (2337x1719) Png Clipart Download">
            <a:extLst>
              <a:ext uri="{FF2B5EF4-FFF2-40B4-BE49-F238E27FC236}">
                <a16:creationId xmlns:a16="http://schemas.microsoft.com/office/drawing/2014/main" id="{C271A9A5-F2A4-4ED9-9FDB-63700F35A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235" y="2588114"/>
            <a:ext cx="4399370" cy="32359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hips Sticker Challenge on PicsArt">
            <a:extLst>
              <a:ext uri="{FF2B5EF4-FFF2-40B4-BE49-F238E27FC236}">
                <a16:creationId xmlns:a16="http://schemas.microsoft.com/office/drawing/2014/main" id="{70F3D150-7184-4271-B68B-90F0AA1ECF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2705" y="3592286"/>
            <a:ext cx="2273479" cy="22734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Nhóm 3">
            <a:extLst>
              <a:ext uri="{FF2B5EF4-FFF2-40B4-BE49-F238E27FC236}">
                <a16:creationId xmlns:a16="http://schemas.microsoft.com/office/drawing/2014/main" id="{8F7802E9-052E-3DD1-A408-AD368FB71F27}"/>
              </a:ext>
            </a:extLst>
          </p:cNvPr>
          <p:cNvGrpSpPr/>
          <p:nvPr/>
        </p:nvGrpSpPr>
        <p:grpSpPr>
          <a:xfrm>
            <a:off x="-1011660" y="21544"/>
            <a:ext cx="8006883" cy="966053"/>
            <a:chOff x="-1011660" y="21544"/>
            <a:chExt cx="8006883" cy="966053"/>
          </a:xfrm>
        </p:grpSpPr>
        <p:sp>
          <p:nvSpPr>
            <p:cNvPr id="9" name="Rectangle 8"/>
            <p:cNvSpPr/>
            <p:nvPr/>
          </p:nvSpPr>
          <p:spPr>
            <a:xfrm>
              <a:off x="46272" y="64266"/>
              <a:ext cx="6179203" cy="923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1011660" y="21544"/>
              <a:ext cx="8006883" cy="923330"/>
            </a:xfrm>
            <a:prstGeom prst="rect">
              <a:avLst/>
            </a:prstGeom>
            <a:noFill/>
          </p:spPr>
          <p:txBody>
            <a:bodyPr wrap="square" rtlCol="0">
              <a:spAutoFit/>
            </a:bodyPr>
            <a:lstStyle/>
            <a:p>
              <a:pPr algn="ctr"/>
              <a:r>
                <a:rPr lang="en-US" sz="5400" b="1" err="1">
                  <a:solidFill>
                    <a:schemeClr val="bg1"/>
                  </a:solidFill>
                  <a:latin typeface="Amasis MT Pro Black" panose="02040A04050005020304" pitchFamily="18" charset="0"/>
                </a:rPr>
                <a:t>Gấu</a:t>
              </a:r>
              <a:r>
                <a:rPr lang="en-US" sz="5400" b="1">
                  <a:solidFill>
                    <a:schemeClr val="bg1"/>
                  </a:solidFill>
                  <a:latin typeface="Amasis MT Pro Black" panose="02040A04050005020304" pitchFamily="18" charset="0"/>
                </a:rPr>
                <a:t> Con </a:t>
              </a:r>
              <a:r>
                <a:rPr lang="en-US" sz="5400" b="1" dirty="0">
                  <a:solidFill>
                    <a:schemeClr val="bg1"/>
                  </a:solidFill>
                  <a:latin typeface="Amasis MT Pro Black" panose="02040A04050005020304" pitchFamily="18" charset="0"/>
                </a:rPr>
                <a:t>du </a:t>
              </a:r>
              <a:r>
                <a:rPr lang="en-US" sz="5400" b="1" dirty="0" err="1">
                  <a:solidFill>
                    <a:schemeClr val="bg1"/>
                  </a:solidFill>
                  <a:latin typeface="Amasis MT Pro Black" panose="02040A04050005020304" pitchFamily="18" charset="0"/>
                </a:rPr>
                <a:t>lịch</a:t>
              </a:r>
              <a:endParaRPr lang="en-US" sz="5400" b="1" dirty="0">
                <a:solidFill>
                  <a:schemeClr val="bg1"/>
                </a:solidFill>
                <a:latin typeface="Amasis MT Pro Black" panose="02040A04050005020304" pitchFamily="18" charset="0"/>
              </a:endParaRPr>
            </a:p>
          </p:txBody>
        </p:sp>
      </p:grpSp>
      <p:grpSp>
        <p:nvGrpSpPr>
          <p:cNvPr id="7" name="Nhóm 6">
            <a:extLst>
              <a:ext uri="{FF2B5EF4-FFF2-40B4-BE49-F238E27FC236}">
                <a16:creationId xmlns:a16="http://schemas.microsoft.com/office/drawing/2014/main" id="{C39BD7C9-D542-D5D2-71AE-FD7F4DA80AC2}"/>
              </a:ext>
            </a:extLst>
          </p:cNvPr>
          <p:cNvGrpSpPr/>
          <p:nvPr/>
        </p:nvGrpSpPr>
        <p:grpSpPr>
          <a:xfrm>
            <a:off x="6707605" y="379936"/>
            <a:ext cx="5163287" cy="5697880"/>
            <a:chOff x="6382824" y="613201"/>
            <a:chExt cx="5163287" cy="5697880"/>
          </a:xfrm>
        </p:grpSpPr>
        <p:sp>
          <p:nvSpPr>
            <p:cNvPr id="3" name="Rectangle 8">
              <a:extLst>
                <a:ext uri="{FF2B5EF4-FFF2-40B4-BE49-F238E27FC236}">
                  <a16:creationId xmlns:a16="http://schemas.microsoft.com/office/drawing/2014/main" id="{11CE9D50-8D1C-6ADF-3FEF-24F02976295D}"/>
                </a:ext>
              </a:extLst>
            </p:cNvPr>
            <p:cNvSpPr/>
            <p:nvPr/>
          </p:nvSpPr>
          <p:spPr>
            <a:xfrm>
              <a:off x="6382824" y="613201"/>
              <a:ext cx="5163287" cy="569788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11">
              <a:extLst>
                <a:ext uri="{FF2B5EF4-FFF2-40B4-BE49-F238E27FC236}">
                  <a16:creationId xmlns:a16="http://schemas.microsoft.com/office/drawing/2014/main" id="{32455A75-C702-AC53-687E-C6B3AC5909AF}"/>
                </a:ext>
              </a:extLst>
            </p:cNvPr>
            <p:cNvSpPr txBox="1"/>
            <p:nvPr/>
          </p:nvSpPr>
          <p:spPr>
            <a:xfrm>
              <a:off x="6707605" y="666699"/>
              <a:ext cx="4786637" cy="584775"/>
            </a:xfrm>
            <a:prstGeom prst="rect">
              <a:avLst/>
            </a:prstGeom>
            <a:noFill/>
          </p:spPr>
          <p:txBody>
            <a:bodyPr wrap="square" rtlCol="0">
              <a:spAutoFit/>
            </a:bodyPr>
            <a:lstStyle/>
            <a:p>
              <a:pPr algn="ctr"/>
              <a:r>
                <a:rPr lang="en-US" sz="3200" b="1">
                  <a:solidFill>
                    <a:srgbClr val="C00000"/>
                  </a:solidFill>
                  <a:highlight>
                    <a:srgbClr val="FFFF00"/>
                  </a:highlight>
                  <a:latin typeface="Times New Roman" panose="02020603050405020304" pitchFamily="18" charset="0"/>
                  <a:cs typeface="Times New Roman" panose="02020603050405020304" pitchFamily="18" charset="0"/>
                </a:rPr>
                <a:t>Luật chơi</a:t>
              </a:r>
              <a:endParaRPr lang="en-US" sz="32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4D998379-5E32-8027-B63F-99AD4E6F73AF}"/>
                </a:ext>
              </a:extLst>
            </p:cNvPr>
            <p:cNvSpPr txBox="1"/>
            <p:nvPr/>
          </p:nvSpPr>
          <p:spPr>
            <a:xfrm>
              <a:off x="6496240" y="1366816"/>
              <a:ext cx="4912704" cy="4708981"/>
            </a:xfrm>
            <a:prstGeom prst="rect">
              <a:avLst/>
            </a:prstGeom>
            <a:noFill/>
          </p:spPr>
          <p:txBody>
            <a:bodyPr wrap="square" rtlCol="0">
              <a:spAutoFit/>
            </a:bodyPr>
            <a:lstStyle/>
            <a:p>
              <a:pPr algn="just"/>
              <a:r>
                <a:rPr lang="en-US" sz="3000">
                  <a:solidFill>
                    <a:schemeClr val="bg1"/>
                  </a:solidFill>
                  <a:latin typeface="+mj-lt"/>
                </a:rPr>
                <a:t>Trong kì nghỉ Tết Dương Lịch, Gấu Con sẽ băng qua biển để đến hòn Đảo Mộng Mơ. Các bạn hãy giúp Gấu Con vượt qua các chướng ngại vật trên biển bằng cách trả lời các câu hỏi trắc nghiệm. </a:t>
              </a:r>
            </a:p>
            <a:p>
              <a:pPr algn="ctr"/>
              <a:r>
                <a:rPr lang="en-US" sz="3000">
                  <a:solidFill>
                    <a:schemeClr val="bg1"/>
                  </a:solidFill>
                  <a:latin typeface="+mj-lt"/>
                </a:rPr>
                <a:t>Chúng ta cùng giúp Gấu Con đến Đảo Mộng Mơ</a:t>
              </a:r>
            </a:p>
            <a:p>
              <a:pPr algn="ctr"/>
              <a:r>
                <a:rPr lang="en-US" sz="3000">
                  <a:solidFill>
                    <a:schemeClr val="bg1"/>
                  </a:solidFill>
                  <a:latin typeface="+mj-lt"/>
                </a:rPr>
                <a:t>một cách an toàn nhé!</a:t>
              </a:r>
              <a:endParaRPr lang="vi-VN" sz="3000">
                <a:solidFill>
                  <a:schemeClr val="bg1"/>
                </a:solidFill>
                <a:latin typeface="+mj-lt"/>
              </a:endParaRPr>
            </a:p>
          </p:txBody>
        </p:sp>
      </p:grpSp>
    </p:spTree>
    <p:extLst>
      <p:ext uri="{BB962C8B-B14F-4D97-AF65-F5344CB8AC3E}">
        <p14:creationId xmlns:p14="http://schemas.microsoft.com/office/powerpoint/2010/main" val="1268918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0" y="-3843"/>
            <a:ext cx="24601249" cy="9901240"/>
            <a:chOff x="151460" y="119060"/>
            <a:chExt cx="24601249" cy="9901240"/>
          </a:xfrm>
        </p:grpSpPr>
        <p:grpSp>
          <p:nvGrpSpPr>
            <p:cNvPr id="17" name="CẤM BUÔN BÁN, CẤM REUP">
              <a:extLst>
                <a:ext uri="{FF2B5EF4-FFF2-40B4-BE49-F238E27FC236}">
                  <a16:creationId xmlns:a16="http://schemas.microsoft.com/office/drawing/2014/main" id="{A771E4F9-3621-4EF0-8FFB-115BC918F0F9}"/>
                </a:ext>
              </a:extLst>
            </p:cNvPr>
            <p:cNvGrpSpPr/>
            <p:nvPr/>
          </p:nvGrpSpPr>
          <p:grpSpPr>
            <a:xfrm>
              <a:off x="151460" y="119060"/>
              <a:ext cx="24601249" cy="6858000"/>
              <a:chOff x="-19812940" y="141189"/>
              <a:chExt cx="24601249" cy="6858000"/>
            </a:xfrm>
          </p:grpSpPr>
          <p:pic>
            <p:nvPicPr>
              <p:cNvPr id="19" name="Picture 18">
                <a:extLst>
                  <a:ext uri="{FF2B5EF4-FFF2-40B4-BE49-F238E27FC236}">
                    <a16:creationId xmlns:a16="http://schemas.microsoft.com/office/drawing/2014/main" id="{35CB0125-D3AC-4EAA-805B-8C88E39541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9812940" y="141189"/>
                <a:ext cx="12172950" cy="6858000"/>
              </a:xfrm>
              <a:prstGeom prst="rect">
                <a:avLst/>
              </a:prstGeom>
            </p:spPr>
          </p:pic>
          <p:pic>
            <p:nvPicPr>
              <p:cNvPr id="22" name="Picture 21">
                <a:extLst>
                  <a:ext uri="{FF2B5EF4-FFF2-40B4-BE49-F238E27FC236}">
                    <a16:creationId xmlns:a16="http://schemas.microsoft.com/office/drawing/2014/main" id="{0B04F04D-57C6-472E-BA7F-CA90CF0918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715888" y="141189"/>
                <a:ext cx="12504197" cy="6858000"/>
              </a:xfrm>
              <a:prstGeom prst="rect">
                <a:avLst/>
              </a:prstGeom>
            </p:spPr>
          </p:pic>
        </p:grpSp>
        <p:pic>
          <p:nvPicPr>
            <p:cNvPr id="23" name="ĐC SHARE MIỄN PHÍ BỞI NK POWERSKILLS"/>
            <p:cNvPicPr>
              <a:picLocks noChangeAspect="1"/>
            </p:cNvPicPr>
            <p:nvPr/>
          </p:nvPicPr>
          <p:blipFill>
            <a:blip r:embed="rId4"/>
            <a:stretch>
              <a:fillRect/>
            </a:stretch>
          </p:blipFill>
          <p:spPr>
            <a:xfrm>
              <a:off x="182857" y="8183884"/>
              <a:ext cx="12257011" cy="1836416"/>
            </a:xfrm>
            <a:prstGeom prst="rect">
              <a:avLst/>
            </a:prstGeom>
          </p:spPr>
        </p:pic>
      </p:grpSp>
      <p:pic>
        <p:nvPicPr>
          <p:cNvPr id="5124" name="ĐC SHARE MIỄN PHÍ BỞI NK POWERSKILLS" descr="Download Software Development Services - Covent Garden PNG Ima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390" y="1421226"/>
            <a:ext cx="2581605" cy="2581605"/>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996667" y="3247479"/>
            <a:ext cx="4456574" cy="4064600"/>
          </a:xfrm>
          <a:prstGeom prst="rect">
            <a:avLst/>
          </a:prstGeom>
        </p:spPr>
      </p:pic>
      <p:pic>
        <p:nvPicPr>
          <p:cNvPr id="11" name="Vào http://fb.com/nkpowerskills tải game miễn phí">
            <a:hlinkClick r:id="rId7"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32056">
            <a:off x="19712254" y="1893911"/>
            <a:ext cx="1025400" cy="1062464"/>
          </a:xfrm>
          <a:prstGeom prst="rect">
            <a:avLst/>
          </a:prstGeom>
        </p:spPr>
      </p:pic>
      <p:pic>
        <p:nvPicPr>
          <p:cNvPr id="12" name="Picture 2" descr="Ships Sticker Challenge on PicsArt">
            <a:extLst>
              <a:ext uri="{FF2B5EF4-FFF2-40B4-BE49-F238E27FC236}">
                <a16:creationId xmlns:a16="http://schemas.microsoft.com/office/drawing/2014/main" id="{094F0EEA-0DEF-433D-80CF-4DC1A1ACBEB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1344" y="1579847"/>
            <a:ext cx="4597915" cy="45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par>
                                <p:cTn id="11" presetID="10" presetClass="exit" presetSubtype="0" fill="hold" nodeType="withEffect">
                                  <p:stCondLst>
                                    <p:cond delay="990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1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124"/>
                                        </p:tgtEl>
                                      </p:cBhvr>
                                    </p:animEffect>
                                    <p:set>
                                      <p:cBhvr>
                                        <p:cTn id="19" dur="1" fill="hold">
                                          <p:stCondLst>
                                            <p:cond delay="499"/>
                                          </p:stCondLst>
                                        </p:cTn>
                                        <p:tgtEl>
                                          <p:spTgt spid="5124"/>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fill="hold" nodeType="afterEffect">
                                  <p:stCondLst>
                                    <p:cond delay="0"/>
                                  </p:stCondLst>
                                  <p:childTnLst>
                                    <p:animMotion origin="layout" path="M -3.95833E-6 3.7037E-6 L -1 3.7037E-6 " pathEditMode="relative" rAng="0" ptsTypes="AA">
                                      <p:cBhvr>
                                        <p:cTn id="22" dur="3000" fill="hold"/>
                                        <p:tgtEl>
                                          <p:spTgt spid="5"/>
                                        </p:tgtEl>
                                        <p:attrNameLst>
                                          <p:attrName>ppt_x</p:attrName>
                                          <p:attrName>ppt_y</p:attrName>
                                        </p:attrNameLst>
                                      </p:cBhvr>
                                      <p:rCtr x="-50000" y="0"/>
                                    </p:animMotion>
                                  </p:childTnLst>
                                </p:cTn>
                              </p:par>
                              <p:par>
                                <p:cTn id="23" presetID="35" presetClass="path" presetSubtype="0" fill="hold" nodeType="withEffect">
                                  <p:stCondLst>
                                    <p:cond delay="0"/>
                                  </p:stCondLst>
                                  <p:childTnLst>
                                    <p:animMotion origin="layout" path="M -4.16667E-6 2.59259E-6 L -1 2.59259E-6 " pathEditMode="relative" rAng="0" ptsTypes="AA">
                                      <p:cBhvr>
                                        <p:cTn id="24" dur="3000" fill="hold"/>
                                        <p:tgtEl>
                                          <p:spTgt spid="10"/>
                                        </p:tgtEl>
                                        <p:attrNameLst>
                                          <p:attrName>ppt_x</p:attrName>
                                          <p:attrName>ppt_y</p:attrName>
                                        </p:attrNameLst>
                                      </p:cBhvr>
                                      <p:rCtr x="-50000" y="0"/>
                                    </p:animMotion>
                                  </p:childTnLst>
                                </p:cTn>
                              </p:par>
                              <p:par>
                                <p:cTn id="25" presetID="35" presetClass="path" presetSubtype="0" fill="hold" nodeType="withEffect">
                                  <p:stCondLst>
                                    <p:cond delay="0"/>
                                  </p:stCondLst>
                                  <p:childTnLst>
                                    <p:animMotion origin="layout" path="M -4.16667E-6 -2.22222E-6 L -1 -2.22222E-6 " pathEditMode="relative" rAng="0" ptsTypes="AA">
                                      <p:cBhvr>
                                        <p:cTn id="26"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0"/>
            <a:ext cx="24525928" cy="6851394"/>
            <a:chOff x="-19796612" y="181103"/>
            <a:chExt cx="24315124"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a:stretch/>
          </p:blipFill>
          <p:spPr>
            <a:xfrm flipH="1">
              <a:off x="-7642712" y="181103"/>
              <a:ext cx="12161224" cy="6851394"/>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4097" y="1151855"/>
            <a:ext cx="4436779" cy="443677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52907" y="3140826"/>
            <a:ext cx="4708212" cy="4294106"/>
          </a:xfrm>
          <a:prstGeom prst="rect">
            <a:avLst/>
          </a:prstGeom>
        </p:spPr>
      </p:pic>
      <p:sp>
        <p:nvSpPr>
          <p:cNvPr id="19" name="Rectangle 18"/>
          <p:cNvSpPr/>
          <p:nvPr/>
        </p:nvSpPr>
        <p:spPr>
          <a:xfrm>
            <a:off x="802877" y="358286"/>
            <a:ext cx="10500851" cy="175968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40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Trong các tập hợp sau, tập hợp nào có các phần tử đều là số nguyên tố?</a:t>
            </a:r>
            <a:endParaRPr lang="vi-VN" sz="4000" b="1">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b="1" dirty="0"/>
          </a:p>
        </p:txBody>
      </p:sp>
      <p:sp>
        <p:nvSpPr>
          <p:cNvPr id="20" name="Rectangle 19"/>
          <p:cNvSpPr/>
          <p:nvPr/>
        </p:nvSpPr>
        <p:spPr>
          <a:xfrm>
            <a:off x="6536121" y="475140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C. {2; 3; 5; 7}</a:t>
            </a:r>
            <a:endParaRPr lang="en-US"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690893" y="576006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 {0; 2; 3; 5}</a:t>
            </a:r>
            <a:endParaRPr lang="en-US" sz="36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6536121" y="583431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D. {2; 3; 4; 5}</a:t>
            </a:r>
            <a:endParaRPr lang="en-US" sz="3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690893" y="480020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A. {1; 3; 5; 7}</a:t>
            </a:r>
            <a:endParaRPr lang="en-US" sz="3600" b="1" dirty="0">
              <a:latin typeface="Times New Roman" panose="02020603050405020304" pitchFamily="18" charset="0"/>
              <a:cs typeface="Times New Roman" panose="02020603050405020304"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10019" y="447244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59937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32368" y="555698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442533"/>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54929" y="2484183"/>
            <a:ext cx="1799830" cy="16362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9905" y="96096"/>
            <a:ext cx="1756734" cy="584775"/>
          </a:xfrm>
          <a:prstGeom prst="rect">
            <a:avLst/>
          </a:prstGeom>
          <a:noFill/>
        </p:spPr>
        <p:txBody>
          <a:bodyPr wrap="square" rtlCol="0">
            <a:sp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CÂU 1: </a:t>
            </a:r>
            <a:endParaRPr lang="en-US" sz="32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6780539" y="2435545"/>
            <a:ext cx="4317843" cy="4075762"/>
          </a:xfrm>
          <a:prstGeom prst="rect">
            <a:avLst/>
          </a:prstGeom>
        </p:spPr>
      </p:pic>
      <p:pic>
        <p:nvPicPr>
          <p:cNvPr id="34" name="c2 2">
            <a:hlinkClick r:id="rId12"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95758" y="1670919"/>
            <a:ext cx="1286109" cy="1383464"/>
          </a:xfrm>
          <a:prstGeom prst="rect">
            <a:avLst/>
          </a:prstGeom>
        </p:spPr>
      </p:pic>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8552189" y="2386949"/>
            <a:ext cx="4317843" cy="4075762"/>
          </a:xfrm>
          <a:prstGeom prst="rect">
            <a:avLst/>
          </a:prstGeom>
        </p:spPr>
      </p:pic>
      <p:sp>
        <p:nvSpPr>
          <p:cNvPr id="2" name="Rounded Rectangle 15">
            <a:extLst>
              <a:ext uri="{FF2B5EF4-FFF2-40B4-BE49-F238E27FC236}">
                <a16:creationId xmlns:a16="http://schemas.microsoft.com/office/drawing/2014/main" id="{B66F3D72-9AB0-154F-14D7-0C00EE53B448}"/>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20</a:t>
            </a:r>
          </a:p>
        </p:txBody>
      </p:sp>
      <p:sp>
        <p:nvSpPr>
          <p:cNvPr id="3" name="Rounded Rectangle 16">
            <a:extLst>
              <a:ext uri="{FF2B5EF4-FFF2-40B4-BE49-F238E27FC236}">
                <a16:creationId xmlns:a16="http://schemas.microsoft.com/office/drawing/2014/main" id="{30166559-0515-6660-8DA4-54DE73F0F1CE}"/>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19</a:t>
            </a:r>
          </a:p>
        </p:txBody>
      </p:sp>
      <p:sp>
        <p:nvSpPr>
          <p:cNvPr id="4" name="Rounded Rectangle 17">
            <a:extLst>
              <a:ext uri="{FF2B5EF4-FFF2-40B4-BE49-F238E27FC236}">
                <a16:creationId xmlns:a16="http://schemas.microsoft.com/office/drawing/2014/main" id="{9E7EE013-682E-3AB1-C5E6-6D4310F3AAD3}"/>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18</a:t>
            </a:r>
          </a:p>
        </p:txBody>
      </p:sp>
      <p:sp>
        <p:nvSpPr>
          <p:cNvPr id="5" name="Rounded Rectangle 18">
            <a:extLst>
              <a:ext uri="{FF2B5EF4-FFF2-40B4-BE49-F238E27FC236}">
                <a16:creationId xmlns:a16="http://schemas.microsoft.com/office/drawing/2014/main" id="{A475125C-F284-F174-3F49-E04C441D9397}"/>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17</a:t>
            </a:r>
          </a:p>
        </p:txBody>
      </p:sp>
      <p:sp>
        <p:nvSpPr>
          <p:cNvPr id="6" name="Rounded Rectangle 19">
            <a:extLst>
              <a:ext uri="{FF2B5EF4-FFF2-40B4-BE49-F238E27FC236}">
                <a16:creationId xmlns:a16="http://schemas.microsoft.com/office/drawing/2014/main" id="{F99FE817-C888-3791-163C-B679AB12DB1D}"/>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16</a:t>
            </a:r>
          </a:p>
        </p:txBody>
      </p:sp>
      <p:sp>
        <p:nvSpPr>
          <p:cNvPr id="7" name="Rounded Rectangle 20">
            <a:extLst>
              <a:ext uri="{FF2B5EF4-FFF2-40B4-BE49-F238E27FC236}">
                <a16:creationId xmlns:a16="http://schemas.microsoft.com/office/drawing/2014/main" id="{F99C5294-BDF4-4928-DA2B-A16E86909508}"/>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15</a:t>
            </a:r>
          </a:p>
        </p:txBody>
      </p:sp>
      <p:sp>
        <p:nvSpPr>
          <p:cNvPr id="8" name="Rounded Rectangle 21">
            <a:extLst>
              <a:ext uri="{FF2B5EF4-FFF2-40B4-BE49-F238E27FC236}">
                <a16:creationId xmlns:a16="http://schemas.microsoft.com/office/drawing/2014/main" id="{8E04EF56-7507-1B83-1CAE-5829C21E0777}"/>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14</a:t>
            </a:r>
          </a:p>
        </p:txBody>
      </p:sp>
      <p:sp>
        <p:nvSpPr>
          <p:cNvPr id="10" name="Rounded Rectangle 22">
            <a:extLst>
              <a:ext uri="{FF2B5EF4-FFF2-40B4-BE49-F238E27FC236}">
                <a16:creationId xmlns:a16="http://schemas.microsoft.com/office/drawing/2014/main" id="{337EC41C-D679-AF1B-4C17-8DA4CE9CB65C}"/>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13</a:t>
            </a:r>
          </a:p>
        </p:txBody>
      </p:sp>
      <p:sp>
        <p:nvSpPr>
          <p:cNvPr id="11" name="Rounded Rectangle 23">
            <a:extLst>
              <a:ext uri="{FF2B5EF4-FFF2-40B4-BE49-F238E27FC236}">
                <a16:creationId xmlns:a16="http://schemas.microsoft.com/office/drawing/2014/main" id="{3D95A5A4-AA6B-A8FD-A4AF-9CEBC240EC60}"/>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12</a:t>
            </a:r>
          </a:p>
        </p:txBody>
      </p:sp>
      <p:sp>
        <p:nvSpPr>
          <p:cNvPr id="12" name="Rounded Rectangle 24">
            <a:extLst>
              <a:ext uri="{FF2B5EF4-FFF2-40B4-BE49-F238E27FC236}">
                <a16:creationId xmlns:a16="http://schemas.microsoft.com/office/drawing/2014/main" id="{C4183939-ACD4-8981-6868-E798B27C4C48}"/>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11</a:t>
            </a:r>
          </a:p>
        </p:txBody>
      </p:sp>
      <p:sp>
        <p:nvSpPr>
          <p:cNvPr id="13" name="Rounded Rectangle 25">
            <a:extLst>
              <a:ext uri="{FF2B5EF4-FFF2-40B4-BE49-F238E27FC236}">
                <a16:creationId xmlns:a16="http://schemas.microsoft.com/office/drawing/2014/main" id="{13852C99-9FA7-2D8E-2C2C-D7B5317925A0}"/>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10</a:t>
            </a:r>
          </a:p>
        </p:txBody>
      </p:sp>
      <p:sp>
        <p:nvSpPr>
          <p:cNvPr id="14" name="Rounded Rectangle 26">
            <a:extLst>
              <a:ext uri="{FF2B5EF4-FFF2-40B4-BE49-F238E27FC236}">
                <a16:creationId xmlns:a16="http://schemas.microsoft.com/office/drawing/2014/main" id="{33622FB5-6C7D-7A65-070D-5E7B44DA2074}"/>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09</a:t>
            </a:r>
          </a:p>
        </p:txBody>
      </p:sp>
      <p:sp>
        <p:nvSpPr>
          <p:cNvPr id="15" name="Rounded Rectangle 27">
            <a:extLst>
              <a:ext uri="{FF2B5EF4-FFF2-40B4-BE49-F238E27FC236}">
                <a16:creationId xmlns:a16="http://schemas.microsoft.com/office/drawing/2014/main" id="{5CAFDD92-730A-4E8C-7F47-AA5608F588F2}"/>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08</a:t>
            </a:r>
          </a:p>
        </p:txBody>
      </p:sp>
      <p:sp>
        <p:nvSpPr>
          <p:cNvPr id="16" name="Rounded Rectangle 28">
            <a:extLst>
              <a:ext uri="{FF2B5EF4-FFF2-40B4-BE49-F238E27FC236}">
                <a16:creationId xmlns:a16="http://schemas.microsoft.com/office/drawing/2014/main" id="{19EB9C45-215E-6149-2C73-6D25CDCB7790}"/>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07</a:t>
            </a:r>
          </a:p>
        </p:txBody>
      </p:sp>
      <p:sp>
        <p:nvSpPr>
          <p:cNvPr id="17" name="Rounded Rectangle 29">
            <a:extLst>
              <a:ext uri="{FF2B5EF4-FFF2-40B4-BE49-F238E27FC236}">
                <a16:creationId xmlns:a16="http://schemas.microsoft.com/office/drawing/2014/main" id="{DC1F25A9-EECD-D963-2C3F-35BB21FCD036}"/>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06</a:t>
            </a:r>
          </a:p>
        </p:txBody>
      </p:sp>
      <p:sp>
        <p:nvSpPr>
          <p:cNvPr id="18" name="Rounded Rectangle 30">
            <a:extLst>
              <a:ext uri="{FF2B5EF4-FFF2-40B4-BE49-F238E27FC236}">
                <a16:creationId xmlns:a16="http://schemas.microsoft.com/office/drawing/2014/main" id="{1FA6E58F-7D01-62F1-5AC1-54C23E6FCBC5}"/>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05</a:t>
            </a:r>
          </a:p>
        </p:txBody>
      </p:sp>
      <p:sp>
        <p:nvSpPr>
          <p:cNvPr id="35" name="Rounded Rectangle 31">
            <a:extLst>
              <a:ext uri="{FF2B5EF4-FFF2-40B4-BE49-F238E27FC236}">
                <a16:creationId xmlns:a16="http://schemas.microsoft.com/office/drawing/2014/main" id="{BAB71FA6-D712-9DBF-4E24-366F344A9079}"/>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04</a:t>
            </a:r>
          </a:p>
        </p:txBody>
      </p:sp>
      <p:sp>
        <p:nvSpPr>
          <p:cNvPr id="37" name="Rounded Rectangle 32">
            <a:extLst>
              <a:ext uri="{FF2B5EF4-FFF2-40B4-BE49-F238E27FC236}">
                <a16:creationId xmlns:a16="http://schemas.microsoft.com/office/drawing/2014/main" id="{949CAC71-A32B-2889-92ED-BEEE25783242}"/>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03</a:t>
            </a:r>
          </a:p>
        </p:txBody>
      </p:sp>
      <p:sp>
        <p:nvSpPr>
          <p:cNvPr id="38" name="Rounded Rectangle 33">
            <a:extLst>
              <a:ext uri="{FF2B5EF4-FFF2-40B4-BE49-F238E27FC236}">
                <a16:creationId xmlns:a16="http://schemas.microsoft.com/office/drawing/2014/main" id="{3E7C22E0-BC52-6B2B-6F60-185C423C5E3F}"/>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02</a:t>
            </a:r>
          </a:p>
        </p:txBody>
      </p:sp>
      <p:sp>
        <p:nvSpPr>
          <p:cNvPr id="40" name="Rounded Rectangle 34">
            <a:extLst>
              <a:ext uri="{FF2B5EF4-FFF2-40B4-BE49-F238E27FC236}">
                <a16:creationId xmlns:a16="http://schemas.microsoft.com/office/drawing/2014/main" id="{50ED1DB5-E311-A70A-4102-A586C4C3F019}"/>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01</a:t>
            </a:r>
          </a:p>
        </p:txBody>
      </p:sp>
      <p:sp>
        <p:nvSpPr>
          <p:cNvPr id="41" name="Rounded Rectangle 35">
            <a:extLst>
              <a:ext uri="{FF2B5EF4-FFF2-40B4-BE49-F238E27FC236}">
                <a16:creationId xmlns:a16="http://schemas.microsoft.com/office/drawing/2014/main" id="{1BEACC2B-DC8F-B7A3-7234-0265443D261B}"/>
              </a:ext>
            </a:extLst>
          </p:cNvPr>
          <p:cNvSpPr/>
          <p:nvPr/>
        </p:nvSpPr>
        <p:spPr>
          <a:xfrm>
            <a:off x="9799260" y="2289948"/>
            <a:ext cx="1222522" cy="5816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00</a:t>
            </a:r>
          </a:p>
        </p:txBody>
      </p:sp>
    </p:spTree>
    <p:extLst>
      <p:ext uri="{BB962C8B-B14F-4D97-AF65-F5344CB8AC3E}">
        <p14:creationId xmlns:p14="http://schemas.microsoft.com/office/powerpoint/2010/main" val="411158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3"/>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4"/>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5"/>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6"/>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7"/>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8"/>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35"/>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37"/>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38"/>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40"/>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Am-thanh-tra-loi-sai-www_nhacchuongvui_com.wav"/>
                                        </p:tgtEl>
                                      </p:cMediaNode>
                                    </p:audio>
                                  </p:subTnLst>
                                </p:cTn>
                              </p:par>
                            </p:childTnLst>
                          </p:cTn>
                        </p:par>
                        <p:par>
                          <p:cTn id="92" fill="hold">
                            <p:stCondLst>
                              <p:cond delay="0"/>
                            </p:stCondLst>
                            <p:childTnLst>
                              <p:par>
                                <p:cTn id="93" presetID="1" presetClass="entr" presetSubtype="0" fill="hold" nodeType="afterEffect">
                                  <p:stCondLst>
                                    <p:cond delay="1500"/>
                                  </p:stCondLst>
                                  <p:childTnLst>
                                    <p:set>
                                      <p:cBhvr>
                                        <p:cTn id="94" dur="1" fill="hold">
                                          <p:stCondLst>
                                            <p:cond delay="0"/>
                                          </p:stCondLst>
                                        </p:cTn>
                                        <p:tgtEl>
                                          <p:spTgt spid="28"/>
                                        </p:tgtEl>
                                        <p:attrNameLst>
                                          <p:attrName>style.visibility</p:attrName>
                                        </p:attrNameLst>
                                      </p:cBhvr>
                                      <p:to>
                                        <p:strVal val="visible"/>
                                      </p:to>
                                    </p:set>
                                  </p:childTnLst>
                                </p:cTn>
                              </p:par>
                            </p:childTnLst>
                          </p:cTn>
                        </p:par>
                        <p:par>
                          <p:cTn id="95" fill="hold">
                            <p:stCondLst>
                              <p:cond delay="1500"/>
                            </p:stCondLst>
                            <p:childTnLst>
                              <p:par>
                                <p:cTn id="96" presetID="10" presetClass="exit" presetSubtype="0" fill="hold" nodeType="afterEffect">
                                  <p:stCondLst>
                                    <p:cond delay="90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m-thanh-tra-loi-sai-www_nhacchuongvui_com.wav"/>
                                        </p:tgtEl>
                                      </p:cMediaNode>
                                    </p:audio>
                                  </p:subTnLst>
                                </p:cTn>
                              </p:par>
                            </p:childTnLst>
                          </p:cTn>
                        </p:par>
                        <p:par>
                          <p:cTn id="104" fill="hold">
                            <p:stCondLst>
                              <p:cond delay="0"/>
                            </p:stCondLst>
                            <p:childTnLst>
                              <p:par>
                                <p:cTn id="105" presetID="1" presetClass="entr" presetSubtype="0" fill="hold" nodeType="afterEffect">
                                  <p:stCondLst>
                                    <p:cond delay="1500"/>
                                  </p:stCondLst>
                                  <p:childTnLst>
                                    <p:set>
                                      <p:cBhvr>
                                        <p:cTn id="106" dur="1" fill="hold">
                                          <p:stCondLst>
                                            <p:cond delay="0"/>
                                          </p:stCondLst>
                                        </p:cTn>
                                        <p:tgtEl>
                                          <p:spTgt spid="28"/>
                                        </p:tgtEl>
                                        <p:attrNameLst>
                                          <p:attrName>style.visibility</p:attrName>
                                        </p:attrNameLst>
                                      </p:cBhvr>
                                      <p:to>
                                        <p:strVal val="visible"/>
                                      </p:to>
                                    </p:set>
                                  </p:childTnLst>
                                </p:cTn>
                              </p:par>
                            </p:childTnLst>
                          </p:cTn>
                        </p:par>
                        <p:par>
                          <p:cTn id="107" fill="hold">
                            <p:stCondLst>
                              <p:cond delay="1500"/>
                            </p:stCondLst>
                            <p:childTnLst>
                              <p:par>
                                <p:cTn id="108" presetID="10" presetClass="exit" presetSubtype="0" fill="hold" nodeType="afterEffect">
                                  <p:stCondLst>
                                    <p:cond delay="110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Am-thanh-tra-loi-sai-www_nhacchuongvui_com.wav"/>
                                        </p:tgtEl>
                                      </p:cMediaNode>
                                    </p:audio>
                                  </p:subTnLst>
                                </p:cTn>
                              </p:par>
                            </p:childTnLst>
                          </p:cTn>
                        </p:par>
                        <p:par>
                          <p:cTn id="116" fill="hold">
                            <p:stCondLst>
                              <p:cond delay="0"/>
                            </p:stCondLst>
                            <p:childTnLst>
                              <p:par>
                                <p:cTn id="117" presetID="1" presetClass="entr" presetSubtype="0" fill="hold" nodeType="afterEffect">
                                  <p:stCondLst>
                                    <p:cond delay="1500"/>
                                  </p:stCondLst>
                                  <p:childTnLst>
                                    <p:set>
                                      <p:cBhvr>
                                        <p:cTn id="118" dur="1" fill="hold">
                                          <p:stCondLst>
                                            <p:cond delay="0"/>
                                          </p:stCondLst>
                                        </p:cTn>
                                        <p:tgtEl>
                                          <p:spTgt spid="28"/>
                                        </p:tgtEl>
                                        <p:attrNameLst>
                                          <p:attrName>style.visibility</p:attrName>
                                        </p:attrNameLst>
                                      </p:cBhvr>
                                      <p:to>
                                        <p:strVal val="visible"/>
                                      </p:to>
                                    </p:set>
                                  </p:childTnLst>
                                </p:cTn>
                              </p:par>
                            </p:childTnLst>
                          </p:cTn>
                        </p:par>
                        <p:par>
                          <p:cTn id="119" fill="hold">
                            <p:stCondLst>
                              <p:cond delay="1500"/>
                            </p:stCondLst>
                            <p:childTnLst>
                              <p:par>
                                <p:cTn id="120" presetID="10" presetClass="exit" presetSubtype="0" fill="hold" nodeType="afterEffect">
                                  <p:stCondLst>
                                    <p:cond delay="110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subTnLst>
                                    <p:audio>
                                      <p:cMediaNode>
                                        <p:cTn display="0" masterRel="sameClick">
                                          <p:stCondLst>
                                            <p:cond evt="begin" delay="0">
                                              <p:tn val="126"/>
                                            </p:cond>
                                          </p:stCondLst>
                                          <p:endCondLst>
                                            <p:cond evt="onStopAudio" delay="0">
                                              <p:tgtEl>
                                                <p:sldTgt/>
                                              </p:tgtEl>
                                            </p:cond>
                                          </p:endCondLst>
                                        </p:cTn>
                                        <p:tgtEl>
                                          <p:sndTgt r:embed="rId4" name="Am-thanh-tra-loi-dung-www_nhacchuongvui_com.wav"/>
                                        </p:tgtEl>
                                      </p:cMediaNode>
                                    </p:audio>
                                  </p:subTnLst>
                                </p:cTn>
                              </p:par>
                            </p:childTnLst>
                          </p:cTn>
                        </p:par>
                        <p:par>
                          <p:cTn id="129" fill="hold">
                            <p:stCondLst>
                              <p:cond delay="500"/>
                            </p:stCondLst>
                            <p:childTnLst>
                              <p:par>
                                <p:cTn id="130" presetID="10" presetClass="exit" presetSubtype="0" fill="hold" nodeType="afterEffect">
                                  <p:stCondLst>
                                    <p:cond delay="50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nodeType="withEffect">
                                  <p:stCondLst>
                                    <p:cond delay="50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nodeType="withEffect">
                                  <p:stCondLst>
                                    <p:cond delay="50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nodeType="withEffect">
                                  <p:stCondLst>
                                    <p:cond delay="50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50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50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0" nodeType="withEffect">
                                  <p:stCondLst>
                                    <p:cond delay="50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0" nodeType="withEffect">
                                  <p:stCondLst>
                                    <p:cond delay="50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0" nodeType="withEffect">
                                  <p:stCondLst>
                                    <p:cond delay="50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0" nodeType="withEffect">
                                  <p:stCondLst>
                                    <p:cond delay="50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0" nodeType="withEffect">
                                  <p:stCondLst>
                                    <p:cond delay="500"/>
                                  </p:stCondLst>
                                  <p:childTnLst>
                                    <p:animEffect transition="out" filter="fade">
                                      <p:cBhvr>
                                        <p:cTn id="161" dur="500"/>
                                        <p:tgtEl>
                                          <p:spTgt spid="29"/>
                                        </p:tgtEl>
                                      </p:cBhvr>
                                    </p:animEffect>
                                    <p:set>
                                      <p:cBhvr>
                                        <p:cTn id="162" dur="1" fill="hold">
                                          <p:stCondLst>
                                            <p:cond delay="499"/>
                                          </p:stCondLst>
                                        </p:cTn>
                                        <p:tgtEl>
                                          <p:spTgt spid="29"/>
                                        </p:tgtEl>
                                        <p:attrNameLst>
                                          <p:attrName>style.visibility</p:attrName>
                                        </p:attrNameLst>
                                      </p:cBhvr>
                                      <p:to>
                                        <p:strVal val="hidden"/>
                                      </p:to>
                                    </p:set>
                                  </p:childTnLst>
                                </p:cTn>
                              </p:par>
                            </p:childTnLst>
                          </p:cTn>
                        </p:par>
                        <p:par>
                          <p:cTn id="163" fill="hold">
                            <p:stCondLst>
                              <p:cond delay="1500"/>
                            </p:stCondLst>
                            <p:childTnLst>
                              <p:par>
                                <p:cTn id="164" presetID="10" presetClass="exit" presetSubtype="0" fill="hold" nodeType="afterEffect">
                                  <p:stCondLst>
                                    <p:cond delay="0"/>
                                  </p:stCondLst>
                                  <p:childTnLst>
                                    <p:animEffect transition="out" filter="fade">
                                      <p:cBhvr>
                                        <p:cTn id="165" dur="500"/>
                                        <p:tgtEl>
                                          <p:spTgt spid="9"/>
                                        </p:tgtEl>
                                      </p:cBhvr>
                                    </p:animEffect>
                                    <p:set>
                                      <p:cBhvr>
                                        <p:cTn id="166" dur="1" fill="hold">
                                          <p:stCondLst>
                                            <p:cond delay="499"/>
                                          </p:stCondLst>
                                        </p:cTn>
                                        <p:tgtEl>
                                          <p:spTgt spid="9"/>
                                        </p:tgtEl>
                                        <p:attrNameLst>
                                          <p:attrName>style.visibility</p:attrName>
                                        </p:attrNameLst>
                                      </p:cBhvr>
                                      <p:to>
                                        <p:strVal val="hidden"/>
                                      </p:to>
                                    </p:set>
                                  </p:childTnLst>
                                </p:cTn>
                              </p:par>
                            </p:childTnLst>
                          </p:cTn>
                        </p:par>
                        <p:par>
                          <p:cTn id="167" fill="hold">
                            <p:stCondLst>
                              <p:cond delay="2000"/>
                            </p:stCondLst>
                            <p:childTnLst>
                              <p:par>
                                <p:cTn id="168" presetID="35" presetClass="path" presetSubtype="0" fill="hold" nodeType="afterEffect">
                                  <p:stCondLst>
                                    <p:cond delay="0"/>
                                  </p:stCondLst>
                                  <p:childTnLst>
                                    <p:animMotion origin="layout" path="M 8.33333E-7 2.96296E-6 L -1 2.96296E-6 " pathEditMode="relative" rAng="0" ptsTypes="AA">
                                      <p:cBhvr>
                                        <p:cTn id="169" dur="3000" fill="hold"/>
                                        <p:tgtEl>
                                          <p:spTgt spid="31"/>
                                        </p:tgtEl>
                                        <p:attrNameLst>
                                          <p:attrName>ppt_x</p:attrName>
                                          <p:attrName>ppt_y</p:attrName>
                                        </p:attrNameLst>
                                      </p:cBhvr>
                                      <p:rCtr x="-50000" y="0"/>
                                    </p:animMotion>
                                  </p:childTnLst>
                                </p:cTn>
                              </p:par>
                              <p:par>
                                <p:cTn id="170" presetID="35" presetClass="path" presetSubtype="0" fill="hold" nodeType="withEffect">
                                  <p:stCondLst>
                                    <p:cond delay="0"/>
                                  </p:stCondLst>
                                  <p:childTnLst>
                                    <p:animMotion origin="layout" path="M -1.04167E-6 -4.81481E-6 L -1 -4.81481E-6 " pathEditMode="relative" rAng="0" ptsTypes="AA">
                                      <p:cBhvr>
                                        <p:cTn id="171" dur="3000" fill="hold"/>
                                        <p:tgtEl>
                                          <p:spTgt spid="34"/>
                                        </p:tgtEl>
                                        <p:attrNameLst>
                                          <p:attrName>ppt_x</p:attrName>
                                          <p:attrName>ppt_y</p:attrName>
                                        </p:attrNameLst>
                                      </p:cBhvr>
                                      <p:rCtr x="-50000" y="0"/>
                                    </p:animMotion>
                                  </p:childTnLst>
                                </p:cTn>
                              </p:par>
                              <p:par>
                                <p:cTn id="172" presetID="35" presetClass="path" presetSubtype="0" fill="hold" nodeType="withEffect">
                                  <p:stCondLst>
                                    <p:cond delay="0"/>
                                  </p:stCondLst>
                                  <p:childTnLst>
                                    <p:animMotion origin="layout" path="M -3.33333E-6 4.81481E-6 L -1 4.81481E-6 " pathEditMode="relative" rAng="0" ptsTypes="AA">
                                      <p:cBhvr>
                                        <p:cTn id="173" dur="3000" fill="hold"/>
                                        <p:tgtEl>
                                          <p:spTgt spid="39"/>
                                        </p:tgtEl>
                                        <p:attrNameLst>
                                          <p:attrName>ppt_x</p:attrName>
                                          <p:attrName>ppt_y</p:attrName>
                                        </p:attrNameLst>
                                      </p:cBhvr>
                                      <p:rCtr x="-50000" y="0"/>
                                    </p:animMotion>
                                  </p:childTnLst>
                                </p:cTn>
                              </p:par>
                              <p:par>
                                <p:cTn id="174" presetID="35" presetClass="path" presetSubtype="0" fill="hold" nodeType="withEffect">
                                  <p:stCondLst>
                                    <p:cond delay="0"/>
                                  </p:stCondLst>
                                  <p:childTnLst>
                                    <p:animMotion origin="layout" path="M -3.33333E-6 4.81481E-6 L -1 4.81481E-6 " pathEditMode="relative" rAng="0" ptsTypes="AA">
                                      <p:cBhvr>
                                        <p:cTn id="175"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p:bldP spid="29" grpId="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35" grpId="0" animBg="1"/>
      <p:bldP spid="37" grpId="0" animBg="1"/>
      <p:bldP spid="38"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4109" y="6574"/>
            <a:ext cx="24525928" cy="6851394"/>
            <a:chOff x="-19796612" y="181103"/>
            <a:chExt cx="24525928"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5" name="CAUDI">
            <a:extLst>
              <a:ext uri="{FF2B5EF4-FFF2-40B4-BE49-F238E27FC236}">
                <a16:creationId xmlns:a16="http://schemas.microsoft.com/office/drawing/2014/main" id="{227BF24D-2AA5-498A-8900-A8FB22D74F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54820" y="2612948"/>
            <a:ext cx="4549155" cy="4294106"/>
          </a:xfrm>
          <a:prstGeom prst="rect">
            <a:avLst/>
          </a:prstGeom>
        </p:spPr>
      </p:pic>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2117" y="1820206"/>
            <a:ext cx="3632002" cy="3632002"/>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7476" y="2527505"/>
            <a:ext cx="4549155" cy="4294106"/>
          </a:xfrm>
          <a:prstGeom prst="rect">
            <a:avLst/>
          </a:prstGeom>
        </p:spPr>
      </p:pic>
      <p:sp>
        <p:nvSpPr>
          <p:cNvPr id="19" name="Rectangle 18"/>
          <p:cNvSpPr/>
          <p:nvPr/>
        </p:nvSpPr>
        <p:spPr>
          <a:xfrm>
            <a:off x="701963" y="216970"/>
            <a:ext cx="10500851" cy="11068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Kết quả của phép tính 2</a:t>
            </a:r>
            <a:r>
              <a:rPr lang="en-US" sz="3600" b="1" baseline="30000">
                <a:latin typeface="Times New Roman" panose="02020603050405020304" pitchFamily="18" charset="0"/>
                <a:cs typeface="Times New Roman" panose="02020603050405020304" pitchFamily="18" charset="0"/>
              </a:rPr>
              <a:t>2</a:t>
            </a:r>
            <a:r>
              <a:rPr lang="en-US" sz="3600" b="1">
                <a:latin typeface="Times New Roman" panose="02020603050405020304" pitchFamily="18" charset="0"/>
                <a:cs typeface="Times New Roman" panose="02020603050405020304" pitchFamily="18" charset="0"/>
              </a:rPr>
              <a:t>.8 – 2</a:t>
            </a:r>
            <a:r>
              <a:rPr lang="en-US" sz="3600" b="1" baseline="30000">
                <a:latin typeface="Times New Roman" panose="02020603050405020304" pitchFamily="18" charset="0"/>
                <a:cs typeface="Times New Roman" panose="02020603050405020304" pitchFamily="18" charset="0"/>
              </a:rPr>
              <a:t>2</a:t>
            </a:r>
            <a:r>
              <a:rPr lang="en-US" sz="3600" b="1">
                <a:latin typeface="Times New Roman" panose="02020603050405020304" pitchFamily="18" charset="0"/>
                <a:cs typeface="Times New Roman" panose="02020603050405020304" pitchFamily="18" charset="0"/>
              </a:rPr>
              <a:t>.7 bằng:  </a:t>
            </a:r>
            <a:endParaRPr lang="en-US" sz="36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6552197" y="588474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D. 4</a:t>
            </a:r>
            <a:endParaRPr lang="en-US"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629231" y="588474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 10</a:t>
            </a:r>
            <a:endParaRPr lang="en-US" sz="36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6552197" y="483149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C. 6</a:t>
            </a:r>
            <a:endParaRPr lang="en-US" sz="3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607010" y="484991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A. 20</a:t>
            </a:r>
            <a:endParaRPr lang="en-US" sz="3600" b="1" dirty="0">
              <a:latin typeface="Times New Roman" panose="02020603050405020304" pitchFamily="18" charset="0"/>
              <a:cs typeface="Times New Roman" panose="02020603050405020304"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766" y="454933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47498" y="459654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84281" y="554351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78791" y="557586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907015" y="1755987"/>
            <a:ext cx="2371908" cy="215627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42937" y="99550"/>
            <a:ext cx="1679065" cy="584775"/>
          </a:xfrm>
          <a:prstGeom prst="rect">
            <a:avLst/>
          </a:prstGeom>
          <a:noFill/>
        </p:spPr>
        <p:txBody>
          <a:bodyPr wrap="square" rtlCol="0">
            <a:sp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CÂU 2: </a:t>
            </a:r>
            <a:endParaRPr lang="en-US" sz="32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8154929" y="1712819"/>
            <a:ext cx="4075762" cy="4075762"/>
          </a:xfrm>
          <a:prstGeom prst="rect">
            <a:avLst/>
          </a:prstGeom>
        </p:spPr>
      </p:pic>
      <p:pic>
        <p:nvPicPr>
          <p:cNvPr id="34" name="c2 2">
            <a:hlinkClick r:id="rId12"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9195758" y="1694757"/>
            <a:ext cx="1286109" cy="1335787"/>
          </a:xfrm>
          <a:prstGeom prst="rect">
            <a:avLst/>
          </a:prstGeom>
        </p:spPr>
      </p:pic>
      <p:sp>
        <p:nvSpPr>
          <p:cNvPr id="2" name="Rounded Rectangle 15">
            <a:extLst>
              <a:ext uri="{FF2B5EF4-FFF2-40B4-BE49-F238E27FC236}">
                <a16:creationId xmlns:a16="http://schemas.microsoft.com/office/drawing/2014/main" id="{56122A96-C8BF-AE32-4162-DAD5F7FA3666}"/>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20</a:t>
            </a:r>
          </a:p>
        </p:txBody>
      </p:sp>
      <p:sp>
        <p:nvSpPr>
          <p:cNvPr id="3" name="Rounded Rectangle 16">
            <a:extLst>
              <a:ext uri="{FF2B5EF4-FFF2-40B4-BE49-F238E27FC236}">
                <a16:creationId xmlns:a16="http://schemas.microsoft.com/office/drawing/2014/main" id="{575934B4-0FFC-A4AC-4D38-65446C56002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19</a:t>
            </a:r>
          </a:p>
        </p:txBody>
      </p:sp>
      <p:sp>
        <p:nvSpPr>
          <p:cNvPr id="4" name="Rounded Rectangle 17">
            <a:extLst>
              <a:ext uri="{FF2B5EF4-FFF2-40B4-BE49-F238E27FC236}">
                <a16:creationId xmlns:a16="http://schemas.microsoft.com/office/drawing/2014/main" id="{1BA0439D-8E0B-9294-21B2-34CF54273290}"/>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18</a:t>
            </a:r>
          </a:p>
        </p:txBody>
      </p:sp>
      <p:sp>
        <p:nvSpPr>
          <p:cNvPr id="5" name="Rounded Rectangle 18">
            <a:extLst>
              <a:ext uri="{FF2B5EF4-FFF2-40B4-BE49-F238E27FC236}">
                <a16:creationId xmlns:a16="http://schemas.microsoft.com/office/drawing/2014/main" id="{0F06431D-78BB-92ED-F8ED-233DAA645FAB}"/>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17</a:t>
            </a:r>
          </a:p>
        </p:txBody>
      </p:sp>
      <p:sp>
        <p:nvSpPr>
          <p:cNvPr id="6" name="Rounded Rectangle 19">
            <a:extLst>
              <a:ext uri="{FF2B5EF4-FFF2-40B4-BE49-F238E27FC236}">
                <a16:creationId xmlns:a16="http://schemas.microsoft.com/office/drawing/2014/main" id="{BF0F4414-CDBE-4111-0931-966B021BF745}"/>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16</a:t>
            </a:r>
          </a:p>
        </p:txBody>
      </p:sp>
      <p:sp>
        <p:nvSpPr>
          <p:cNvPr id="7" name="Rounded Rectangle 20">
            <a:extLst>
              <a:ext uri="{FF2B5EF4-FFF2-40B4-BE49-F238E27FC236}">
                <a16:creationId xmlns:a16="http://schemas.microsoft.com/office/drawing/2014/main" id="{5CC37778-6495-82ED-1985-BFC1CA15F00A}"/>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15</a:t>
            </a:r>
          </a:p>
        </p:txBody>
      </p:sp>
      <p:sp>
        <p:nvSpPr>
          <p:cNvPr id="8" name="Rounded Rectangle 21">
            <a:extLst>
              <a:ext uri="{FF2B5EF4-FFF2-40B4-BE49-F238E27FC236}">
                <a16:creationId xmlns:a16="http://schemas.microsoft.com/office/drawing/2014/main" id="{3DADE662-10BE-8D0F-68EF-F08614D5F5B2}"/>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14</a:t>
            </a:r>
          </a:p>
        </p:txBody>
      </p:sp>
      <p:sp>
        <p:nvSpPr>
          <p:cNvPr id="10" name="Rounded Rectangle 22">
            <a:extLst>
              <a:ext uri="{FF2B5EF4-FFF2-40B4-BE49-F238E27FC236}">
                <a16:creationId xmlns:a16="http://schemas.microsoft.com/office/drawing/2014/main" id="{5D1EB157-D35F-B8F8-61C3-9C9ACEEFF928}"/>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13</a:t>
            </a:r>
          </a:p>
        </p:txBody>
      </p:sp>
      <p:sp>
        <p:nvSpPr>
          <p:cNvPr id="11" name="Rounded Rectangle 23">
            <a:extLst>
              <a:ext uri="{FF2B5EF4-FFF2-40B4-BE49-F238E27FC236}">
                <a16:creationId xmlns:a16="http://schemas.microsoft.com/office/drawing/2014/main" id="{9D2D704A-3986-50F7-36C1-D19C4CA70912}"/>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12</a:t>
            </a:r>
          </a:p>
        </p:txBody>
      </p:sp>
      <p:sp>
        <p:nvSpPr>
          <p:cNvPr id="12" name="Rounded Rectangle 24">
            <a:extLst>
              <a:ext uri="{FF2B5EF4-FFF2-40B4-BE49-F238E27FC236}">
                <a16:creationId xmlns:a16="http://schemas.microsoft.com/office/drawing/2014/main" id="{F16328AF-0148-D5DC-71D1-7A8682867D55}"/>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11</a:t>
            </a:r>
          </a:p>
        </p:txBody>
      </p:sp>
      <p:sp>
        <p:nvSpPr>
          <p:cNvPr id="13" name="Rounded Rectangle 25">
            <a:extLst>
              <a:ext uri="{FF2B5EF4-FFF2-40B4-BE49-F238E27FC236}">
                <a16:creationId xmlns:a16="http://schemas.microsoft.com/office/drawing/2014/main" id="{01D8C18B-1263-699D-663C-6B7BFDE7AAF8}"/>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10</a:t>
            </a:r>
          </a:p>
        </p:txBody>
      </p:sp>
      <p:sp>
        <p:nvSpPr>
          <p:cNvPr id="14" name="Rounded Rectangle 26">
            <a:extLst>
              <a:ext uri="{FF2B5EF4-FFF2-40B4-BE49-F238E27FC236}">
                <a16:creationId xmlns:a16="http://schemas.microsoft.com/office/drawing/2014/main" id="{61A61BF8-DBA4-56E3-BE1B-2D05A3CE190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09</a:t>
            </a:r>
          </a:p>
        </p:txBody>
      </p:sp>
      <p:sp>
        <p:nvSpPr>
          <p:cNvPr id="15" name="Rounded Rectangle 27">
            <a:extLst>
              <a:ext uri="{FF2B5EF4-FFF2-40B4-BE49-F238E27FC236}">
                <a16:creationId xmlns:a16="http://schemas.microsoft.com/office/drawing/2014/main" id="{8F021BE7-1A4D-6126-479E-4245749CC222}"/>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08</a:t>
            </a:r>
          </a:p>
        </p:txBody>
      </p:sp>
      <p:sp>
        <p:nvSpPr>
          <p:cNvPr id="16" name="Rounded Rectangle 28">
            <a:extLst>
              <a:ext uri="{FF2B5EF4-FFF2-40B4-BE49-F238E27FC236}">
                <a16:creationId xmlns:a16="http://schemas.microsoft.com/office/drawing/2014/main" id="{BD411E42-55DF-CABA-5729-0536AA8E568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07</a:t>
            </a:r>
          </a:p>
        </p:txBody>
      </p:sp>
      <p:sp>
        <p:nvSpPr>
          <p:cNvPr id="17" name="Rounded Rectangle 29">
            <a:extLst>
              <a:ext uri="{FF2B5EF4-FFF2-40B4-BE49-F238E27FC236}">
                <a16:creationId xmlns:a16="http://schemas.microsoft.com/office/drawing/2014/main" id="{02ECD756-659A-DF5A-A28F-78DBF6746F2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06</a:t>
            </a:r>
          </a:p>
        </p:txBody>
      </p:sp>
      <p:sp>
        <p:nvSpPr>
          <p:cNvPr id="18" name="Rounded Rectangle 30">
            <a:extLst>
              <a:ext uri="{FF2B5EF4-FFF2-40B4-BE49-F238E27FC236}">
                <a16:creationId xmlns:a16="http://schemas.microsoft.com/office/drawing/2014/main" id="{6FC6F286-8CC9-2F9C-C50F-990F6405255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05</a:t>
            </a:r>
          </a:p>
        </p:txBody>
      </p:sp>
      <p:sp>
        <p:nvSpPr>
          <p:cNvPr id="30" name="Rounded Rectangle 31">
            <a:extLst>
              <a:ext uri="{FF2B5EF4-FFF2-40B4-BE49-F238E27FC236}">
                <a16:creationId xmlns:a16="http://schemas.microsoft.com/office/drawing/2014/main" id="{BEDBC14E-B95B-3D68-196D-B9BD031036EA}"/>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04</a:t>
            </a:r>
          </a:p>
        </p:txBody>
      </p:sp>
      <p:sp>
        <p:nvSpPr>
          <p:cNvPr id="37" name="Rounded Rectangle 32">
            <a:extLst>
              <a:ext uri="{FF2B5EF4-FFF2-40B4-BE49-F238E27FC236}">
                <a16:creationId xmlns:a16="http://schemas.microsoft.com/office/drawing/2014/main" id="{AA45A7A2-4961-CB74-88F8-A9F4EABB135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03</a:t>
            </a:r>
          </a:p>
        </p:txBody>
      </p:sp>
      <p:sp>
        <p:nvSpPr>
          <p:cNvPr id="38" name="Rounded Rectangle 33">
            <a:extLst>
              <a:ext uri="{FF2B5EF4-FFF2-40B4-BE49-F238E27FC236}">
                <a16:creationId xmlns:a16="http://schemas.microsoft.com/office/drawing/2014/main" id="{011F0A33-E4DE-F22C-BD96-25B604960CB8}"/>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02</a:t>
            </a:r>
          </a:p>
        </p:txBody>
      </p:sp>
      <p:sp>
        <p:nvSpPr>
          <p:cNvPr id="40" name="Rounded Rectangle 34">
            <a:extLst>
              <a:ext uri="{FF2B5EF4-FFF2-40B4-BE49-F238E27FC236}">
                <a16:creationId xmlns:a16="http://schemas.microsoft.com/office/drawing/2014/main" id="{A9DD7A66-5F2F-BE48-B69C-57D617D9EAD3}"/>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01</a:t>
            </a:r>
          </a:p>
        </p:txBody>
      </p:sp>
      <p:sp>
        <p:nvSpPr>
          <p:cNvPr id="41" name="Rounded Rectangle 35">
            <a:extLst>
              <a:ext uri="{FF2B5EF4-FFF2-40B4-BE49-F238E27FC236}">
                <a16:creationId xmlns:a16="http://schemas.microsoft.com/office/drawing/2014/main" id="{F033AEC6-3CE4-7824-33DD-402606051F5F}"/>
              </a:ext>
            </a:extLst>
          </p:cNvPr>
          <p:cNvSpPr/>
          <p:nvPr/>
        </p:nvSpPr>
        <p:spPr>
          <a:xfrm>
            <a:off x="9911569" y="1695297"/>
            <a:ext cx="1092200" cy="56296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00</a:t>
            </a:r>
          </a:p>
        </p:txBody>
      </p:sp>
    </p:spTree>
    <p:extLst>
      <p:ext uri="{BB962C8B-B14F-4D97-AF65-F5344CB8AC3E}">
        <p14:creationId xmlns:p14="http://schemas.microsoft.com/office/powerpoint/2010/main" val="17830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3"/>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4"/>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5"/>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6"/>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7"/>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8"/>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30"/>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37"/>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38"/>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40"/>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Am-thanh-tra-loi-sai-www_nhacchuongvui_com.wav"/>
                                        </p:tgtEl>
                                      </p:cMediaNode>
                                    </p:audio>
                                  </p:subTnLst>
                                </p:cTn>
                              </p:par>
                            </p:childTnLst>
                          </p:cTn>
                        </p:par>
                        <p:par>
                          <p:cTn id="92" fill="hold">
                            <p:stCondLst>
                              <p:cond delay="0"/>
                            </p:stCondLst>
                            <p:childTnLst>
                              <p:par>
                                <p:cTn id="93" presetID="1" presetClass="entr" presetSubtype="0" fill="hold" nodeType="afterEffect">
                                  <p:stCondLst>
                                    <p:cond delay="1500"/>
                                  </p:stCondLst>
                                  <p:childTnLst>
                                    <p:set>
                                      <p:cBhvr>
                                        <p:cTn id="94" dur="1" fill="hold">
                                          <p:stCondLst>
                                            <p:cond delay="0"/>
                                          </p:stCondLst>
                                        </p:cTn>
                                        <p:tgtEl>
                                          <p:spTgt spid="28"/>
                                        </p:tgtEl>
                                        <p:attrNameLst>
                                          <p:attrName>style.visibility</p:attrName>
                                        </p:attrNameLst>
                                      </p:cBhvr>
                                      <p:to>
                                        <p:strVal val="visible"/>
                                      </p:to>
                                    </p:set>
                                  </p:childTnLst>
                                </p:cTn>
                              </p:par>
                            </p:childTnLst>
                          </p:cTn>
                        </p:par>
                        <p:par>
                          <p:cTn id="95" fill="hold">
                            <p:stCondLst>
                              <p:cond delay="1500"/>
                            </p:stCondLst>
                            <p:childTnLst>
                              <p:par>
                                <p:cTn id="96" presetID="10" presetClass="exit" presetSubtype="0" fill="hold" nodeType="afterEffect">
                                  <p:stCondLst>
                                    <p:cond delay="90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m-thanh-tra-loi-sai-www_nhacchuongvui_com.wav"/>
                                        </p:tgtEl>
                                      </p:cMediaNode>
                                    </p:audio>
                                  </p:subTnLst>
                                </p:cTn>
                              </p:par>
                            </p:childTnLst>
                          </p:cTn>
                        </p:par>
                        <p:par>
                          <p:cTn id="104" fill="hold">
                            <p:stCondLst>
                              <p:cond delay="0"/>
                            </p:stCondLst>
                            <p:childTnLst>
                              <p:par>
                                <p:cTn id="105" presetID="1" presetClass="entr" presetSubtype="0" fill="hold" nodeType="afterEffect">
                                  <p:stCondLst>
                                    <p:cond delay="1500"/>
                                  </p:stCondLst>
                                  <p:childTnLst>
                                    <p:set>
                                      <p:cBhvr>
                                        <p:cTn id="106" dur="1" fill="hold">
                                          <p:stCondLst>
                                            <p:cond delay="0"/>
                                          </p:stCondLst>
                                        </p:cTn>
                                        <p:tgtEl>
                                          <p:spTgt spid="28"/>
                                        </p:tgtEl>
                                        <p:attrNameLst>
                                          <p:attrName>style.visibility</p:attrName>
                                        </p:attrNameLst>
                                      </p:cBhvr>
                                      <p:to>
                                        <p:strVal val="visible"/>
                                      </p:to>
                                    </p:set>
                                  </p:childTnLst>
                                </p:cTn>
                              </p:par>
                            </p:childTnLst>
                          </p:cTn>
                        </p:par>
                        <p:par>
                          <p:cTn id="107" fill="hold">
                            <p:stCondLst>
                              <p:cond delay="1500"/>
                            </p:stCondLst>
                            <p:childTnLst>
                              <p:par>
                                <p:cTn id="108" presetID="10" presetClass="exit" presetSubtype="0" fill="hold" nodeType="afterEffect">
                                  <p:stCondLst>
                                    <p:cond delay="110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Am-thanh-tra-loi-sai-www_nhacchuongvui_com.wav"/>
                                        </p:tgtEl>
                                      </p:cMediaNode>
                                    </p:audio>
                                  </p:subTnLst>
                                </p:cTn>
                              </p:par>
                            </p:childTnLst>
                          </p:cTn>
                        </p:par>
                        <p:par>
                          <p:cTn id="116" fill="hold">
                            <p:stCondLst>
                              <p:cond delay="0"/>
                            </p:stCondLst>
                            <p:childTnLst>
                              <p:par>
                                <p:cTn id="117" presetID="1" presetClass="entr" presetSubtype="0" fill="hold" nodeType="afterEffect">
                                  <p:stCondLst>
                                    <p:cond delay="1500"/>
                                  </p:stCondLst>
                                  <p:childTnLst>
                                    <p:set>
                                      <p:cBhvr>
                                        <p:cTn id="118" dur="1" fill="hold">
                                          <p:stCondLst>
                                            <p:cond delay="0"/>
                                          </p:stCondLst>
                                        </p:cTn>
                                        <p:tgtEl>
                                          <p:spTgt spid="28"/>
                                        </p:tgtEl>
                                        <p:attrNameLst>
                                          <p:attrName>style.visibility</p:attrName>
                                        </p:attrNameLst>
                                      </p:cBhvr>
                                      <p:to>
                                        <p:strVal val="visible"/>
                                      </p:to>
                                    </p:set>
                                  </p:childTnLst>
                                </p:cTn>
                              </p:par>
                            </p:childTnLst>
                          </p:cTn>
                        </p:par>
                        <p:par>
                          <p:cTn id="119" fill="hold">
                            <p:stCondLst>
                              <p:cond delay="1500"/>
                            </p:stCondLst>
                            <p:childTnLst>
                              <p:par>
                                <p:cTn id="120" presetID="10" presetClass="exit" presetSubtype="0" fill="hold" nodeType="afterEffect">
                                  <p:stCondLst>
                                    <p:cond delay="110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subTnLst>
                                    <p:audio>
                                      <p:cMediaNode>
                                        <p:cTn display="0" masterRel="sameClick">
                                          <p:stCondLst>
                                            <p:cond evt="begin" delay="0">
                                              <p:tn val="126"/>
                                            </p:cond>
                                          </p:stCondLst>
                                          <p:endCondLst>
                                            <p:cond evt="onStopAudio" delay="0">
                                              <p:tgtEl>
                                                <p:sldTgt/>
                                              </p:tgtEl>
                                            </p:cond>
                                          </p:endCondLst>
                                        </p:cTn>
                                        <p:tgtEl>
                                          <p:sndTgt r:embed="rId4" name="Am-thanh-tra-loi-dung-www_nhacchuongvui_com.wav"/>
                                        </p:tgtEl>
                                      </p:cMediaNode>
                                    </p:audio>
                                  </p:subTnLst>
                                </p:cTn>
                              </p:par>
                            </p:childTnLst>
                          </p:cTn>
                        </p:par>
                        <p:par>
                          <p:cTn id="129" fill="hold">
                            <p:stCondLst>
                              <p:cond delay="500"/>
                            </p:stCondLst>
                            <p:childTnLst>
                              <p:par>
                                <p:cTn id="130" presetID="10" presetClass="exit" presetSubtype="0" fill="hold" nodeType="afterEffect">
                                  <p:stCondLst>
                                    <p:cond delay="50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nodeType="withEffect">
                                  <p:stCondLst>
                                    <p:cond delay="50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nodeType="withEffect">
                                  <p:stCondLst>
                                    <p:cond delay="50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nodeType="withEffect">
                                  <p:stCondLst>
                                    <p:cond delay="50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50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50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0" nodeType="withEffect">
                                  <p:stCondLst>
                                    <p:cond delay="50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0" nodeType="withEffect">
                                  <p:stCondLst>
                                    <p:cond delay="50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0" nodeType="withEffect">
                                  <p:stCondLst>
                                    <p:cond delay="50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0" nodeType="withEffect">
                                  <p:stCondLst>
                                    <p:cond delay="50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0" nodeType="withEffect">
                                  <p:stCondLst>
                                    <p:cond delay="500"/>
                                  </p:stCondLst>
                                  <p:childTnLst>
                                    <p:animEffect transition="out" filter="fade">
                                      <p:cBhvr>
                                        <p:cTn id="161" dur="500"/>
                                        <p:tgtEl>
                                          <p:spTgt spid="29"/>
                                        </p:tgtEl>
                                      </p:cBhvr>
                                    </p:animEffect>
                                    <p:set>
                                      <p:cBhvr>
                                        <p:cTn id="162" dur="1" fill="hold">
                                          <p:stCondLst>
                                            <p:cond delay="499"/>
                                          </p:stCondLst>
                                        </p:cTn>
                                        <p:tgtEl>
                                          <p:spTgt spid="29"/>
                                        </p:tgtEl>
                                        <p:attrNameLst>
                                          <p:attrName>style.visibility</p:attrName>
                                        </p:attrNameLst>
                                      </p:cBhvr>
                                      <p:to>
                                        <p:strVal val="hidden"/>
                                      </p:to>
                                    </p:set>
                                  </p:childTnLst>
                                </p:cTn>
                              </p:par>
                            </p:childTnLst>
                          </p:cTn>
                        </p:par>
                        <p:par>
                          <p:cTn id="163" fill="hold">
                            <p:stCondLst>
                              <p:cond delay="1500"/>
                            </p:stCondLst>
                            <p:childTnLst>
                              <p:par>
                                <p:cTn id="164" presetID="10" presetClass="exit" presetSubtype="0" fill="hold" nodeType="afterEffect">
                                  <p:stCondLst>
                                    <p:cond delay="0"/>
                                  </p:stCondLst>
                                  <p:childTnLst>
                                    <p:animEffect transition="out" filter="fade">
                                      <p:cBhvr>
                                        <p:cTn id="165" dur="500"/>
                                        <p:tgtEl>
                                          <p:spTgt spid="9"/>
                                        </p:tgtEl>
                                      </p:cBhvr>
                                    </p:animEffect>
                                    <p:set>
                                      <p:cBhvr>
                                        <p:cTn id="166" dur="1" fill="hold">
                                          <p:stCondLst>
                                            <p:cond delay="499"/>
                                          </p:stCondLst>
                                        </p:cTn>
                                        <p:tgtEl>
                                          <p:spTgt spid="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5"/>
                                        </p:tgtEl>
                                      </p:cBhvr>
                                    </p:animEffect>
                                    <p:set>
                                      <p:cBhvr>
                                        <p:cTn id="169" dur="1" fill="hold">
                                          <p:stCondLst>
                                            <p:cond delay="499"/>
                                          </p:stCondLst>
                                        </p:cTn>
                                        <p:tgtEl>
                                          <p:spTgt spid="35"/>
                                        </p:tgtEl>
                                        <p:attrNameLst>
                                          <p:attrName>style.visibility</p:attrName>
                                        </p:attrNameLst>
                                      </p:cBhvr>
                                      <p:to>
                                        <p:strVal val="hidden"/>
                                      </p:to>
                                    </p:set>
                                  </p:childTnLst>
                                </p:cTn>
                              </p:par>
                            </p:childTnLst>
                          </p:cTn>
                        </p:par>
                        <p:par>
                          <p:cTn id="170" fill="hold">
                            <p:stCondLst>
                              <p:cond delay="2000"/>
                            </p:stCondLst>
                            <p:childTnLst>
                              <p:par>
                                <p:cTn id="171" presetID="35" presetClass="path" presetSubtype="0" fill="hold" nodeType="afterEffect">
                                  <p:stCondLst>
                                    <p:cond delay="0"/>
                                  </p:stCondLst>
                                  <p:childTnLst>
                                    <p:animMotion origin="layout" path="M 2.5E-6 -2.96296E-6 L -1 -2.96296E-6 " pathEditMode="relative" rAng="0" ptsTypes="AA">
                                      <p:cBhvr>
                                        <p:cTn id="172" dur="3000" fill="hold"/>
                                        <p:tgtEl>
                                          <p:spTgt spid="31"/>
                                        </p:tgtEl>
                                        <p:attrNameLst>
                                          <p:attrName>ppt_x</p:attrName>
                                          <p:attrName>ppt_y</p:attrName>
                                        </p:attrNameLst>
                                      </p:cBhvr>
                                      <p:rCtr x="-50000" y="0"/>
                                    </p:animMotion>
                                  </p:childTnLst>
                                </p:cTn>
                              </p:par>
                              <p:par>
                                <p:cTn id="173" presetID="35" presetClass="path" presetSubtype="0" fill="hold" nodeType="withEffect">
                                  <p:stCondLst>
                                    <p:cond delay="0"/>
                                  </p:stCondLst>
                                  <p:childTnLst>
                                    <p:animMotion origin="layout" path="M -1.04167E-6 -4.81481E-6 L -1 -4.81481E-6 " pathEditMode="relative" rAng="0" ptsTypes="AA">
                                      <p:cBhvr>
                                        <p:cTn id="174" dur="3000" fill="hold"/>
                                        <p:tgtEl>
                                          <p:spTgt spid="34"/>
                                        </p:tgtEl>
                                        <p:attrNameLst>
                                          <p:attrName>ppt_x</p:attrName>
                                          <p:attrName>ppt_y</p:attrName>
                                        </p:attrNameLst>
                                      </p:cBhvr>
                                      <p:rCtr x="-50000" y="0"/>
                                    </p:animMotion>
                                  </p:childTnLst>
                                </p:cTn>
                              </p:par>
                              <p:par>
                                <p:cTn id="175" presetID="35" presetClass="path" presetSubtype="0" fill="hold" nodeType="withEffect">
                                  <p:stCondLst>
                                    <p:cond delay="0"/>
                                  </p:stCondLst>
                                  <p:childTnLst>
                                    <p:animMotion origin="layout" path="M 2.22045E-16 7.40741E-7 L -1 7.40741E-7 " pathEditMode="relative" rAng="0" ptsTypes="AA">
                                      <p:cBhvr>
                                        <p:cTn id="176"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p:bldP spid="29" grpId="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30" grpId="0" animBg="1"/>
      <p:bldP spid="37" grpId="0" animBg="1"/>
      <p:bldP spid="38"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4109" y="6574"/>
            <a:ext cx="24378444" cy="6851394"/>
            <a:chOff x="-19796612" y="181103"/>
            <a:chExt cx="24378444"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642712" y="181103"/>
              <a:ext cx="12224544" cy="6851394"/>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4153" y="1757711"/>
            <a:ext cx="3742415" cy="3742415"/>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27871" y="1578233"/>
            <a:ext cx="4131074" cy="4131074"/>
          </a:xfrm>
          <a:prstGeom prst="rect">
            <a:avLst/>
          </a:prstGeom>
        </p:spPr>
      </p:pic>
      <p:sp>
        <p:nvSpPr>
          <p:cNvPr id="19" name="Rectangle 18"/>
          <p:cNvSpPr/>
          <p:nvPr/>
        </p:nvSpPr>
        <p:spPr>
          <a:xfrm>
            <a:off x="673989" y="244464"/>
            <a:ext cx="10500851" cy="9531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BCNN (25; 50; 100) là</a:t>
            </a:r>
            <a:endParaRPr lang="en-US" sz="36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729808" y="589361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 100</a:t>
            </a:r>
            <a:endParaRPr lang="en-US"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6647240" y="500964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C. 200</a:t>
            </a:r>
            <a:endParaRPr lang="en-US" sz="36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6536121" y="59929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D. 300</a:t>
            </a:r>
            <a:endParaRPr lang="en-US" sz="3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719073" y="495810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A. 50</a:t>
            </a:r>
            <a:endParaRPr lang="en-US" sz="3600" b="1" dirty="0">
              <a:latin typeface="Times New Roman" panose="02020603050405020304" pitchFamily="18" charset="0"/>
              <a:cs typeface="Times New Roman" panose="02020603050405020304"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65752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7579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02290" y="466842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56402" y="5584740"/>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123151" y="2775657"/>
            <a:ext cx="2357738" cy="214339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60282" y="165885"/>
            <a:ext cx="1830480" cy="584775"/>
          </a:xfrm>
          <a:prstGeom prst="rect">
            <a:avLst/>
          </a:prstGeom>
          <a:noFill/>
        </p:spPr>
        <p:txBody>
          <a:bodyPr wrap="square" rtlCol="0">
            <a:sp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CÂU 3:</a:t>
            </a:r>
            <a:endParaRPr lang="en-US" sz="32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6595078" y="2173802"/>
            <a:ext cx="6096000" cy="4572000"/>
          </a:xfrm>
          <a:prstGeom prst="rect">
            <a:avLst/>
          </a:prstGeom>
        </p:spPr>
      </p:pic>
      <p:pic>
        <p:nvPicPr>
          <p:cNvPr id="34" name="c2 2">
            <a:hlinkClick r:id="rId12"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9195758" y="1693874"/>
            <a:ext cx="1286109" cy="1337553"/>
          </a:xfrm>
          <a:prstGeom prst="rect">
            <a:avLst/>
          </a:prstGeom>
        </p:spPr>
      </p:pic>
      <p:sp>
        <p:nvSpPr>
          <p:cNvPr id="2" name="Rounded Rectangle 15">
            <a:extLst>
              <a:ext uri="{FF2B5EF4-FFF2-40B4-BE49-F238E27FC236}">
                <a16:creationId xmlns:a16="http://schemas.microsoft.com/office/drawing/2014/main" id="{7CB18694-E669-AF6A-15A6-767A86DAEC4F}"/>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20</a:t>
            </a:r>
          </a:p>
        </p:txBody>
      </p:sp>
      <p:sp>
        <p:nvSpPr>
          <p:cNvPr id="3" name="Rounded Rectangle 16">
            <a:extLst>
              <a:ext uri="{FF2B5EF4-FFF2-40B4-BE49-F238E27FC236}">
                <a16:creationId xmlns:a16="http://schemas.microsoft.com/office/drawing/2014/main" id="{2ABEEC1F-9F4D-B816-AADF-18CA54127B6A}"/>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19</a:t>
            </a:r>
          </a:p>
        </p:txBody>
      </p:sp>
      <p:sp>
        <p:nvSpPr>
          <p:cNvPr id="4" name="Rounded Rectangle 17">
            <a:extLst>
              <a:ext uri="{FF2B5EF4-FFF2-40B4-BE49-F238E27FC236}">
                <a16:creationId xmlns:a16="http://schemas.microsoft.com/office/drawing/2014/main" id="{BB2E3346-BE1A-05AA-6A3C-B56EC515E38A}"/>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18</a:t>
            </a:r>
          </a:p>
        </p:txBody>
      </p:sp>
      <p:sp>
        <p:nvSpPr>
          <p:cNvPr id="5" name="Rounded Rectangle 18">
            <a:extLst>
              <a:ext uri="{FF2B5EF4-FFF2-40B4-BE49-F238E27FC236}">
                <a16:creationId xmlns:a16="http://schemas.microsoft.com/office/drawing/2014/main" id="{8091730D-DE04-F875-0B64-E27AC62EAD23}"/>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17</a:t>
            </a:r>
          </a:p>
        </p:txBody>
      </p:sp>
      <p:sp>
        <p:nvSpPr>
          <p:cNvPr id="6" name="Rounded Rectangle 19">
            <a:extLst>
              <a:ext uri="{FF2B5EF4-FFF2-40B4-BE49-F238E27FC236}">
                <a16:creationId xmlns:a16="http://schemas.microsoft.com/office/drawing/2014/main" id="{76615E86-D100-BFF7-AD6E-1D48DF414302}"/>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16</a:t>
            </a:r>
          </a:p>
        </p:txBody>
      </p:sp>
      <p:sp>
        <p:nvSpPr>
          <p:cNvPr id="7" name="Rounded Rectangle 20">
            <a:extLst>
              <a:ext uri="{FF2B5EF4-FFF2-40B4-BE49-F238E27FC236}">
                <a16:creationId xmlns:a16="http://schemas.microsoft.com/office/drawing/2014/main" id="{2FBF50AE-E4E2-C797-B2B7-E1073E33A670}"/>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15</a:t>
            </a:r>
          </a:p>
        </p:txBody>
      </p:sp>
      <p:sp>
        <p:nvSpPr>
          <p:cNvPr id="8" name="Rounded Rectangle 21">
            <a:extLst>
              <a:ext uri="{FF2B5EF4-FFF2-40B4-BE49-F238E27FC236}">
                <a16:creationId xmlns:a16="http://schemas.microsoft.com/office/drawing/2014/main" id="{572097F7-4722-04BA-E6FF-F4648F3F84EF}"/>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14</a:t>
            </a:r>
          </a:p>
        </p:txBody>
      </p:sp>
      <p:sp>
        <p:nvSpPr>
          <p:cNvPr id="10" name="Rounded Rectangle 22">
            <a:extLst>
              <a:ext uri="{FF2B5EF4-FFF2-40B4-BE49-F238E27FC236}">
                <a16:creationId xmlns:a16="http://schemas.microsoft.com/office/drawing/2014/main" id="{2E5EA039-0678-72E3-94F8-CD515CF2947E}"/>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13</a:t>
            </a:r>
          </a:p>
        </p:txBody>
      </p:sp>
      <p:sp>
        <p:nvSpPr>
          <p:cNvPr id="11" name="Rounded Rectangle 23">
            <a:extLst>
              <a:ext uri="{FF2B5EF4-FFF2-40B4-BE49-F238E27FC236}">
                <a16:creationId xmlns:a16="http://schemas.microsoft.com/office/drawing/2014/main" id="{F258980D-D03F-0FDC-8274-F5DD8335D09A}"/>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12</a:t>
            </a:r>
          </a:p>
        </p:txBody>
      </p:sp>
      <p:sp>
        <p:nvSpPr>
          <p:cNvPr id="12" name="Rounded Rectangle 24">
            <a:extLst>
              <a:ext uri="{FF2B5EF4-FFF2-40B4-BE49-F238E27FC236}">
                <a16:creationId xmlns:a16="http://schemas.microsoft.com/office/drawing/2014/main" id="{4D5D9800-E53A-78E9-3CFC-D0284353B329}"/>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11</a:t>
            </a:r>
          </a:p>
        </p:txBody>
      </p:sp>
      <p:sp>
        <p:nvSpPr>
          <p:cNvPr id="13" name="Rounded Rectangle 25">
            <a:extLst>
              <a:ext uri="{FF2B5EF4-FFF2-40B4-BE49-F238E27FC236}">
                <a16:creationId xmlns:a16="http://schemas.microsoft.com/office/drawing/2014/main" id="{4F7DBFAE-9B8C-0834-6BC0-D65F7CBA50C0}"/>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10</a:t>
            </a:r>
          </a:p>
        </p:txBody>
      </p:sp>
      <p:sp>
        <p:nvSpPr>
          <p:cNvPr id="14" name="Rounded Rectangle 26">
            <a:extLst>
              <a:ext uri="{FF2B5EF4-FFF2-40B4-BE49-F238E27FC236}">
                <a16:creationId xmlns:a16="http://schemas.microsoft.com/office/drawing/2014/main" id="{0CF9DA33-0468-53AB-34D9-A6B396144789}"/>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09</a:t>
            </a:r>
          </a:p>
        </p:txBody>
      </p:sp>
      <p:sp>
        <p:nvSpPr>
          <p:cNvPr id="15" name="Rounded Rectangle 27">
            <a:extLst>
              <a:ext uri="{FF2B5EF4-FFF2-40B4-BE49-F238E27FC236}">
                <a16:creationId xmlns:a16="http://schemas.microsoft.com/office/drawing/2014/main" id="{2A9B9E45-6621-B2B6-BA5C-15F9527FB46F}"/>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08</a:t>
            </a:r>
          </a:p>
        </p:txBody>
      </p:sp>
      <p:sp>
        <p:nvSpPr>
          <p:cNvPr id="16" name="Rounded Rectangle 28">
            <a:extLst>
              <a:ext uri="{FF2B5EF4-FFF2-40B4-BE49-F238E27FC236}">
                <a16:creationId xmlns:a16="http://schemas.microsoft.com/office/drawing/2014/main" id="{41836D03-B54A-D172-49EF-09D96E355E28}"/>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07</a:t>
            </a:r>
          </a:p>
        </p:txBody>
      </p:sp>
      <p:sp>
        <p:nvSpPr>
          <p:cNvPr id="17" name="Rounded Rectangle 29">
            <a:extLst>
              <a:ext uri="{FF2B5EF4-FFF2-40B4-BE49-F238E27FC236}">
                <a16:creationId xmlns:a16="http://schemas.microsoft.com/office/drawing/2014/main" id="{302333D4-72EE-1B0F-537E-AF3A56A8EF51}"/>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06</a:t>
            </a:r>
          </a:p>
        </p:txBody>
      </p:sp>
      <p:sp>
        <p:nvSpPr>
          <p:cNvPr id="18" name="Rounded Rectangle 30">
            <a:extLst>
              <a:ext uri="{FF2B5EF4-FFF2-40B4-BE49-F238E27FC236}">
                <a16:creationId xmlns:a16="http://schemas.microsoft.com/office/drawing/2014/main" id="{93DADDEA-6672-9746-8960-284FFA9E4377}"/>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05</a:t>
            </a:r>
          </a:p>
        </p:txBody>
      </p:sp>
      <p:sp>
        <p:nvSpPr>
          <p:cNvPr id="35" name="Rounded Rectangle 31">
            <a:extLst>
              <a:ext uri="{FF2B5EF4-FFF2-40B4-BE49-F238E27FC236}">
                <a16:creationId xmlns:a16="http://schemas.microsoft.com/office/drawing/2014/main" id="{328A4F21-7431-A269-F456-16BAA3BA719E}"/>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04</a:t>
            </a:r>
          </a:p>
        </p:txBody>
      </p:sp>
      <p:sp>
        <p:nvSpPr>
          <p:cNvPr id="37" name="Rounded Rectangle 32">
            <a:extLst>
              <a:ext uri="{FF2B5EF4-FFF2-40B4-BE49-F238E27FC236}">
                <a16:creationId xmlns:a16="http://schemas.microsoft.com/office/drawing/2014/main" id="{7ECE531A-E415-7EA8-EFEA-41C00100C9AA}"/>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03</a:t>
            </a:r>
          </a:p>
        </p:txBody>
      </p:sp>
      <p:sp>
        <p:nvSpPr>
          <p:cNvPr id="38" name="Rounded Rectangle 33">
            <a:extLst>
              <a:ext uri="{FF2B5EF4-FFF2-40B4-BE49-F238E27FC236}">
                <a16:creationId xmlns:a16="http://schemas.microsoft.com/office/drawing/2014/main" id="{98A0967C-C0E8-9BF3-7398-144DF95AB300}"/>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02</a:t>
            </a:r>
          </a:p>
        </p:txBody>
      </p:sp>
      <p:sp>
        <p:nvSpPr>
          <p:cNvPr id="39" name="Rounded Rectangle 34">
            <a:extLst>
              <a:ext uri="{FF2B5EF4-FFF2-40B4-BE49-F238E27FC236}">
                <a16:creationId xmlns:a16="http://schemas.microsoft.com/office/drawing/2014/main" id="{17229DBB-D9A4-1C31-7627-E9C3A2B3A688}"/>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01</a:t>
            </a:r>
          </a:p>
        </p:txBody>
      </p:sp>
      <p:sp>
        <p:nvSpPr>
          <p:cNvPr id="40" name="Rounded Rectangle 35">
            <a:extLst>
              <a:ext uri="{FF2B5EF4-FFF2-40B4-BE49-F238E27FC236}">
                <a16:creationId xmlns:a16="http://schemas.microsoft.com/office/drawing/2014/main" id="{836524CB-7B25-A018-E3F7-737EA24ED8A1}"/>
              </a:ext>
            </a:extLst>
          </p:cNvPr>
          <p:cNvSpPr/>
          <p:nvPr/>
        </p:nvSpPr>
        <p:spPr>
          <a:xfrm>
            <a:off x="7180830" y="1507298"/>
            <a:ext cx="1085383"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00</a:t>
            </a:r>
          </a:p>
        </p:txBody>
      </p:sp>
    </p:spTree>
    <p:extLst>
      <p:ext uri="{BB962C8B-B14F-4D97-AF65-F5344CB8AC3E}">
        <p14:creationId xmlns:p14="http://schemas.microsoft.com/office/powerpoint/2010/main" val="42860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3"/>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4"/>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5"/>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6"/>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7"/>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8"/>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35"/>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37"/>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38"/>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39"/>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Am-thanh-tra-loi-sai-www_nhacchuongvui_com.wav"/>
                                        </p:tgtEl>
                                      </p:cMediaNode>
                                    </p:audio>
                                  </p:subTnLst>
                                </p:cTn>
                              </p:par>
                            </p:childTnLst>
                          </p:cTn>
                        </p:par>
                        <p:par>
                          <p:cTn id="92" fill="hold">
                            <p:stCondLst>
                              <p:cond delay="0"/>
                            </p:stCondLst>
                            <p:childTnLst>
                              <p:par>
                                <p:cTn id="93" presetID="1" presetClass="entr" presetSubtype="0" fill="hold" nodeType="afterEffect">
                                  <p:stCondLst>
                                    <p:cond delay="1500"/>
                                  </p:stCondLst>
                                  <p:childTnLst>
                                    <p:set>
                                      <p:cBhvr>
                                        <p:cTn id="94" dur="1" fill="hold">
                                          <p:stCondLst>
                                            <p:cond delay="0"/>
                                          </p:stCondLst>
                                        </p:cTn>
                                        <p:tgtEl>
                                          <p:spTgt spid="28"/>
                                        </p:tgtEl>
                                        <p:attrNameLst>
                                          <p:attrName>style.visibility</p:attrName>
                                        </p:attrNameLst>
                                      </p:cBhvr>
                                      <p:to>
                                        <p:strVal val="visible"/>
                                      </p:to>
                                    </p:set>
                                  </p:childTnLst>
                                </p:cTn>
                              </p:par>
                            </p:childTnLst>
                          </p:cTn>
                        </p:par>
                        <p:par>
                          <p:cTn id="95" fill="hold">
                            <p:stCondLst>
                              <p:cond delay="1500"/>
                            </p:stCondLst>
                            <p:childTnLst>
                              <p:par>
                                <p:cTn id="96" presetID="10" presetClass="exit" presetSubtype="0" fill="hold" nodeType="afterEffect">
                                  <p:stCondLst>
                                    <p:cond delay="90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m-thanh-tra-loi-sai-www_nhacchuongvui_com.wav"/>
                                        </p:tgtEl>
                                      </p:cMediaNode>
                                    </p:audio>
                                  </p:subTnLst>
                                </p:cTn>
                              </p:par>
                            </p:childTnLst>
                          </p:cTn>
                        </p:par>
                        <p:par>
                          <p:cTn id="104" fill="hold">
                            <p:stCondLst>
                              <p:cond delay="0"/>
                            </p:stCondLst>
                            <p:childTnLst>
                              <p:par>
                                <p:cTn id="105" presetID="1" presetClass="entr" presetSubtype="0" fill="hold" nodeType="afterEffect">
                                  <p:stCondLst>
                                    <p:cond delay="1500"/>
                                  </p:stCondLst>
                                  <p:childTnLst>
                                    <p:set>
                                      <p:cBhvr>
                                        <p:cTn id="106" dur="1" fill="hold">
                                          <p:stCondLst>
                                            <p:cond delay="0"/>
                                          </p:stCondLst>
                                        </p:cTn>
                                        <p:tgtEl>
                                          <p:spTgt spid="28"/>
                                        </p:tgtEl>
                                        <p:attrNameLst>
                                          <p:attrName>style.visibility</p:attrName>
                                        </p:attrNameLst>
                                      </p:cBhvr>
                                      <p:to>
                                        <p:strVal val="visible"/>
                                      </p:to>
                                    </p:set>
                                  </p:childTnLst>
                                </p:cTn>
                              </p:par>
                            </p:childTnLst>
                          </p:cTn>
                        </p:par>
                        <p:par>
                          <p:cTn id="107" fill="hold">
                            <p:stCondLst>
                              <p:cond delay="1500"/>
                            </p:stCondLst>
                            <p:childTnLst>
                              <p:par>
                                <p:cTn id="108" presetID="10" presetClass="exit" presetSubtype="0" fill="hold" nodeType="afterEffect">
                                  <p:stCondLst>
                                    <p:cond delay="110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Am-thanh-tra-loi-sai-www_nhacchuongvui_com.wav"/>
                                        </p:tgtEl>
                                      </p:cMediaNode>
                                    </p:audio>
                                  </p:subTnLst>
                                </p:cTn>
                              </p:par>
                            </p:childTnLst>
                          </p:cTn>
                        </p:par>
                        <p:par>
                          <p:cTn id="116" fill="hold">
                            <p:stCondLst>
                              <p:cond delay="0"/>
                            </p:stCondLst>
                            <p:childTnLst>
                              <p:par>
                                <p:cTn id="117" presetID="1" presetClass="entr" presetSubtype="0" fill="hold" nodeType="afterEffect">
                                  <p:stCondLst>
                                    <p:cond delay="1500"/>
                                  </p:stCondLst>
                                  <p:childTnLst>
                                    <p:set>
                                      <p:cBhvr>
                                        <p:cTn id="118" dur="1" fill="hold">
                                          <p:stCondLst>
                                            <p:cond delay="0"/>
                                          </p:stCondLst>
                                        </p:cTn>
                                        <p:tgtEl>
                                          <p:spTgt spid="28"/>
                                        </p:tgtEl>
                                        <p:attrNameLst>
                                          <p:attrName>style.visibility</p:attrName>
                                        </p:attrNameLst>
                                      </p:cBhvr>
                                      <p:to>
                                        <p:strVal val="visible"/>
                                      </p:to>
                                    </p:set>
                                  </p:childTnLst>
                                </p:cTn>
                              </p:par>
                            </p:childTnLst>
                          </p:cTn>
                        </p:par>
                        <p:par>
                          <p:cTn id="119" fill="hold">
                            <p:stCondLst>
                              <p:cond delay="1500"/>
                            </p:stCondLst>
                            <p:childTnLst>
                              <p:par>
                                <p:cTn id="120" presetID="10" presetClass="exit" presetSubtype="0" fill="hold" nodeType="afterEffect">
                                  <p:stCondLst>
                                    <p:cond delay="110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subTnLst>
                                    <p:audio>
                                      <p:cMediaNode>
                                        <p:cTn display="0" masterRel="sameClick">
                                          <p:stCondLst>
                                            <p:cond evt="begin" delay="0">
                                              <p:tn val="126"/>
                                            </p:cond>
                                          </p:stCondLst>
                                          <p:endCondLst>
                                            <p:cond evt="onStopAudio" delay="0">
                                              <p:tgtEl>
                                                <p:sldTgt/>
                                              </p:tgtEl>
                                            </p:cond>
                                          </p:endCondLst>
                                        </p:cTn>
                                        <p:tgtEl>
                                          <p:sndTgt r:embed="rId4" name="Am-thanh-tra-loi-dung-www_nhacchuongvui_com.wav"/>
                                        </p:tgtEl>
                                      </p:cMediaNode>
                                    </p:audio>
                                  </p:subTnLst>
                                </p:cTn>
                              </p:par>
                            </p:childTnLst>
                          </p:cTn>
                        </p:par>
                        <p:par>
                          <p:cTn id="129" fill="hold">
                            <p:stCondLst>
                              <p:cond delay="500"/>
                            </p:stCondLst>
                            <p:childTnLst>
                              <p:par>
                                <p:cTn id="130" presetID="10" presetClass="exit" presetSubtype="0" fill="hold" nodeType="afterEffect">
                                  <p:stCondLst>
                                    <p:cond delay="50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nodeType="withEffect">
                                  <p:stCondLst>
                                    <p:cond delay="50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nodeType="withEffect">
                                  <p:stCondLst>
                                    <p:cond delay="50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nodeType="withEffect">
                                  <p:stCondLst>
                                    <p:cond delay="50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50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50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0" nodeType="withEffect">
                                  <p:stCondLst>
                                    <p:cond delay="50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0" nodeType="withEffect">
                                  <p:stCondLst>
                                    <p:cond delay="50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0" nodeType="withEffect">
                                  <p:stCondLst>
                                    <p:cond delay="50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0" nodeType="withEffect">
                                  <p:stCondLst>
                                    <p:cond delay="50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0" nodeType="withEffect">
                                  <p:stCondLst>
                                    <p:cond delay="500"/>
                                  </p:stCondLst>
                                  <p:childTnLst>
                                    <p:animEffect transition="out" filter="fade">
                                      <p:cBhvr>
                                        <p:cTn id="161" dur="500"/>
                                        <p:tgtEl>
                                          <p:spTgt spid="29"/>
                                        </p:tgtEl>
                                      </p:cBhvr>
                                    </p:animEffect>
                                    <p:set>
                                      <p:cBhvr>
                                        <p:cTn id="162" dur="1" fill="hold">
                                          <p:stCondLst>
                                            <p:cond delay="499"/>
                                          </p:stCondLst>
                                        </p:cTn>
                                        <p:tgtEl>
                                          <p:spTgt spid="29"/>
                                        </p:tgtEl>
                                        <p:attrNameLst>
                                          <p:attrName>style.visibility</p:attrName>
                                        </p:attrNameLst>
                                      </p:cBhvr>
                                      <p:to>
                                        <p:strVal val="hidden"/>
                                      </p:to>
                                    </p:set>
                                  </p:childTnLst>
                                </p:cTn>
                              </p:par>
                            </p:childTnLst>
                          </p:cTn>
                        </p:par>
                        <p:par>
                          <p:cTn id="163" fill="hold">
                            <p:stCondLst>
                              <p:cond delay="1500"/>
                            </p:stCondLst>
                            <p:childTnLst>
                              <p:par>
                                <p:cTn id="164" presetID="10" presetClass="exit" presetSubtype="0" fill="hold" nodeType="afterEffect">
                                  <p:stCondLst>
                                    <p:cond delay="0"/>
                                  </p:stCondLst>
                                  <p:childTnLst>
                                    <p:animEffect transition="out" filter="fade">
                                      <p:cBhvr>
                                        <p:cTn id="165" dur="500"/>
                                        <p:tgtEl>
                                          <p:spTgt spid="9"/>
                                        </p:tgtEl>
                                      </p:cBhvr>
                                    </p:animEffect>
                                    <p:set>
                                      <p:cBhvr>
                                        <p:cTn id="166" dur="1" fill="hold">
                                          <p:stCondLst>
                                            <p:cond delay="499"/>
                                          </p:stCondLst>
                                        </p:cTn>
                                        <p:tgtEl>
                                          <p:spTgt spid="9"/>
                                        </p:tgtEl>
                                        <p:attrNameLst>
                                          <p:attrName>style.visibility</p:attrName>
                                        </p:attrNameLst>
                                      </p:cBhvr>
                                      <p:to>
                                        <p:strVal val="hidden"/>
                                      </p:to>
                                    </p:set>
                                  </p:childTnLst>
                                </p:cTn>
                              </p:par>
                            </p:childTnLst>
                          </p:cTn>
                        </p:par>
                        <p:par>
                          <p:cTn id="167" fill="hold">
                            <p:stCondLst>
                              <p:cond delay="2000"/>
                            </p:stCondLst>
                            <p:childTnLst>
                              <p:par>
                                <p:cTn id="168" presetID="35" presetClass="path" presetSubtype="0" fill="hold" nodeType="afterEffect">
                                  <p:stCondLst>
                                    <p:cond delay="0"/>
                                  </p:stCondLst>
                                  <p:childTnLst>
                                    <p:animMotion origin="layout" path="M 2.29167E-6 -2.96296E-6 L -1 -2.96296E-6 " pathEditMode="relative" rAng="0" ptsTypes="AA">
                                      <p:cBhvr>
                                        <p:cTn id="169" dur="3000" fill="hold"/>
                                        <p:tgtEl>
                                          <p:spTgt spid="31"/>
                                        </p:tgtEl>
                                        <p:attrNameLst>
                                          <p:attrName>ppt_x</p:attrName>
                                          <p:attrName>ppt_y</p:attrName>
                                        </p:attrNameLst>
                                      </p:cBhvr>
                                      <p:rCtr x="-50000" y="0"/>
                                    </p:animMotion>
                                  </p:childTnLst>
                                </p:cTn>
                              </p:par>
                              <p:par>
                                <p:cTn id="170" presetID="35" presetClass="path" presetSubtype="0" fill="hold" nodeType="withEffect">
                                  <p:stCondLst>
                                    <p:cond delay="0"/>
                                  </p:stCondLst>
                                  <p:childTnLst>
                                    <p:animMotion origin="layout" path="M -1.04167E-6 -4.81481E-6 L -1 -4.81481E-6 " pathEditMode="relative" rAng="0" ptsTypes="AA">
                                      <p:cBhvr>
                                        <p:cTn id="171" dur="3000" fill="hold"/>
                                        <p:tgtEl>
                                          <p:spTgt spid="34"/>
                                        </p:tgtEl>
                                        <p:attrNameLst>
                                          <p:attrName>ppt_x</p:attrName>
                                          <p:attrName>ppt_y</p:attrName>
                                        </p:attrNameLst>
                                      </p:cBhvr>
                                      <p:rCtr x="-50000" y="0"/>
                                    </p:animMotion>
                                  </p:childTnLst>
                                </p:cTn>
                              </p:par>
                              <p:par>
                                <p:cTn id="172" presetID="35" presetClass="path" presetSubtype="0" fill="hold" nodeType="withEffect">
                                  <p:stCondLst>
                                    <p:cond delay="0"/>
                                  </p:stCondLst>
                                  <p:childTnLst>
                                    <p:animMotion origin="layout" path="M 2.08333E-6 -1.48148E-6 L -1 -1.48148E-6 " pathEditMode="relative" rAng="0" ptsTypes="AA">
                                      <p:cBhvr>
                                        <p:cTn id="173"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p:bldP spid="29" grpId="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35"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4109" y="6574"/>
            <a:ext cx="24525928" cy="6851394"/>
            <a:chOff x="-19796612" y="181103"/>
            <a:chExt cx="24525928"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7373" y="1754335"/>
            <a:ext cx="3716916" cy="3716916"/>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18831" y="1853077"/>
            <a:ext cx="5401093" cy="4050820"/>
          </a:xfrm>
          <a:prstGeom prst="rect">
            <a:avLst/>
          </a:prstGeom>
        </p:spPr>
      </p:pic>
      <p:sp>
        <p:nvSpPr>
          <p:cNvPr id="19" name="Rectangle 18"/>
          <p:cNvSpPr/>
          <p:nvPr/>
        </p:nvSpPr>
        <p:spPr>
          <a:xfrm>
            <a:off x="855675" y="146201"/>
            <a:ext cx="10500851" cy="156724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Phát biểu nào đúng trong các phát biểu sau?</a:t>
            </a:r>
            <a:endParaRPr lang="en-US" sz="4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683925" y="492503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A. – 5 &gt; – 8</a:t>
            </a:r>
            <a:endParaRPr lang="en-US"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685310" y="584890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 – 2 &lt; – 3</a:t>
            </a:r>
            <a:endParaRPr lang="en-US" sz="3600" b="1">
              <a:latin typeface="Times New Roman" panose="02020603050405020304" pitchFamily="18" charset="0"/>
              <a:cs typeface="Times New Roman" panose="02020603050405020304" pitchFamily="18" charset="0"/>
            </a:endParaRPr>
          </a:p>
        </p:txBody>
      </p:sp>
      <p:sp>
        <p:nvSpPr>
          <p:cNvPr id="22" name="Rectangle 21"/>
          <p:cNvSpPr/>
          <p:nvPr/>
        </p:nvSpPr>
        <p:spPr>
          <a:xfrm>
            <a:off x="6480137" y="5848904"/>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D. – 8 &gt; 0</a:t>
            </a:r>
            <a:endParaRPr lang="en-US" sz="3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6398153" y="483402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C. 1 &lt; – 5</a:t>
            </a:r>
            <a:endParaRPr lang="en-US" sz="3600" b="1" dirty="0">
              <a:latin typeface="Times New Roman" panose="02020603050405020304" pitchFamily="18" charset="0"/>
              <a:cs typeface="Times New Roman" panose="02020603050405020304"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87909" y="453344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475438" y="561395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40360" y="550767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10519" y="4616164"/>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666268" y="1702311"/>
            <a:ext cx="2879664" cy="26178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61411" y="76802"/>
            <a:ext cx="1669734" cy="646331"/>
          </a:xfrm>
          <a:prstGeom prst="rect">
            <a:avLst/>
          </a:prstGeom>
          <a:noFill/>
        </p:spPr>
        <p:txBody>
          <a:bodyPr wrap="square" rtlCol="0">
            <a:spAutoFit/>
          </a:bodyPr>
          <a:lstStyle/>
          <a:p>
            <a:r>
              <a:rPr lang="en-US" sz="3600">
                <a:solidFill>
                  <a:srgbClr val="FF0000"/>
                </a:solidFill>
                <a:highlight>
                  <a:srgbClr val="FFFF00"/>
                </a:highlight>
                <a:latin typeface="Times New Roman" panose="02020603050405020304" pitchFamily="18" charset="0"/>
                <a:cs typeface="Times New Roman" panose="02020603050405020304" pitchFamily="18" charset="0"/>
              </a:rPr>
              <a:t>CÂU 4 </a:t>
            </a:r>
            <a:endParaRPr lang="en-US" sz="3600" dirty="0">
              <a:solidFill>
                <a:srgbClr val="FF0000"/>
              </a:solidFill>
              <a:highlight>
                <a:srgbClr val="FFFF00"/>
              </a:highlight>
              <a:latin typeface="Times New Roman" panose="02020603050405020304" pitchFamily="18" charset="0"/>
              <a:cs typeface="Times New Roman" panose="02020603050405020304" pitchFamily="18" charset="0"/>
            </a:endParaRPr>
          </a:p>
        </p:txBody>
      </p:sp>
      <p:pic>
        <p:nvPicPr>
          <p:cNvPr id="34" name="c2 2">
            <a:hlinkClick r:id="rId11"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195758" y="1714053"/>
            <a:ext cx="1286109" cy="1297196"/>
          </a:xfrm>
          <a:prstGeom prst="rect">
            <a:avLst/>
          </a:prstGeom>
        </p:spPr>
      </p:pic>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7556776" y="2805111"/>
            <a:ext cx="4876801" cy="2743200"/>
          </a:xfrm>
          <a:prstGeom prst="rect">
            <a:avLst/>
          </a:prstGeom>
        </p:spPr>
      </p:pic>
      <p:sp>
        <p:nvSpPr>
          <p:cNvPr id="2" name="Rounded Rectangle 15">
            <a:extLst>
              <a:ext uri="{FF2B5EF4-FFF2-40B4-BE49-F238E27FC236}">
                <a16:creationId xmlns:a16="http://schemas.microsoft.com/office/drawing/2014/main" id="{34C9B783-DADA-5CFC-601D-724494FBA4F3}"/>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20</a:t>
            </a:r>
          </a:p>
        </p:txBody>
      </p:sp>
      <p:sp>
        <p:nvSpPr>
          <p:cNvPr id="3" name="Rounded Rectangle 16">
            <a:extLst>
              <a:ext uri="{FF2B5EF4-FFF2-40B4-BE49-F238E27FC236}">
                <a16:creationId xmlns:a16="http://schemas.microsoft.com/office/drawing/2014/main" id="{85C36E6F-B07A-F4F8-2144-9415E0FFF6B5}"/>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19</a:t>
            </a:r>
          </a:p>
        </p:txBody>
      </p:sp>
      <p:sp>
        <p:nvSpPr>
          <p:cNvPr id="4" name="Rounded Rectangle 17">
            <a:extLst>
              <a:ext uri="{FF2B5EF4-FFF2-40B4-BE49-F238E27FC236}">
                <a16:creationId xmlns:a16="http://schemas.microsoft.com/office/drawing/2014/main" id="{4ABB501A-084D-9242-7977-EEBB2C35103C}"/>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18</a:t>
            </a:r>
          </a:p>
        </p:txBody>
      </p:sp>
      <p:sp>
        <p:nvSpPr>
          <p:cNvPr id="5" name="Rounded Rectangle 18">
            <a:extLst>
              <a:ext uri="{FF2B5EF4-FFF2-40B4-BE49-F238E27FC236}">
                <a16:creationId xmlns:a16="http://schemas.microsoft.com/office/drawing/2014/main" id="{DC0AC989-C0A2-ECB7-2B0F-62525CB9DDA5}"/>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17</a:t>
            </a:r>
          </a:p>
        </p:txBody>
      </p:sp>
      <p:sp>
        <p:nvSpPr>
          <p:cNvPr id="6" name="Rounded Rectangle 19">
            <a:extLst>
              <a:ext uri="{FF2B5EF4-FFF2-40B4-BE49-F238E27FC236}">
                <a16:creationId xmlns:a16="http://schemas.microsoft.com/office/drawing/2014/main" id="{7B5DAE1C-F60C-35A7-61A5-719B5F867496}"/>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16</a:t>
            </a:r>
          </a:p>
        </p:txBody>
      </p:sp>
      <p:sp>
        <p:nvSpPr>
          <p:cNvPr id="7" name="Rounded Rectangle 20">
            <a:extLst>
              <a:ext uri="{FF2B5EF4-FFF2-40B4-BE49-F238E27FC236}">
                <a16:creationId xmlns:a16="http://schemas.microsoft.com/office/drawing/2014/main" id="{8658D896-023D-8C59-24FF-F78176AF3612}"/>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15</a:t>
            </a:r>
          </a:p>
        </p:txBody>
      </p:sp>
      <p:sp>
        <p:nvSpPr>
          <p:cNvPr id="8" name="Rounded Rectangle 21">
            <a:extLst>
              <a:ext uri="{FF2B5EF4-FFF2-40B4-BE49-F238E27FC236}">
                <a16:creationId xmlns:a16="http://schemas.microsoft.com/office/drawing/2014/main" id="{63E76FA2-96FB-6431-8A73-F74140508456}"/>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14</a:t>
            </a:r>
          </a:p>
        </p:txBody>
      </p:sp>
      <p:sp>
        <p:nvSpPr>
          <p:cNvPr id="10" name="Rounded Rectangle 22">
            <a:extLst>
              <a:ext uri="{FF2B5EF4-FFF2-40B4-BE49-F238E27FC236}">
                <a16:creationId xmlns:a16="http://schemas.microsoft.com/office/drawing/2014/main" id="{621810D5-4D34-2E85-E358-3E25F86E1710}"/>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13</a:t>
            </a:r>
          </a:p>
        </p:txBody>
      </p:sp>
      <p:sp>
        <p:nvSpPr>
          <p:cNvPr id="11" name="Rounded Rectangle 23">
            <a:extLst>
              <a:ext uri="{FF2B5EF4-FFF2-40B4-BE49-F238E27FC236}">
                <a16:creationId xmlns:a16="http://schemas.microsoft.com/office/drawing/2014/main" id="{3D8300F0-AFE0-9C72-BA7D-C5716EBF3F25}"/>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12</a:t>
            </a:r>
          </a:p>
        </p:txBody>
      </p:sp>
      <p:sp>
        <p:nvSpPr>
          <p:cNvPr id="12" name="Rounded Rectangle 24">
            <a:extLst>
              <a:ext uri="{FF2B5EF4-FFF2-40B4-BE49-F238E27FC236}">
                <a16:creationId xmlns:a16="http://schemas.microsoft.com/office/drawing/2014/main" id="{F4EBAC76-506C-65E7-909E-054D017ADABB}"/>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11</a:t>
            </a:r>
          </a:p>
        </p:txBody>
      </p:sp>
      <p:sp>
        <p:nvSpPr>
          <p:cNvPr id="13" name="Rounded Rectangle 25">
            <a:extLst>
              <a:ext uri="{FF2B5EF4-FFF2-40B4-BE49-F238E27FC236}">
                <a16:creationId xmlns:a16="http://schemas.microsoft.com/office/drawing/2014/main" id="{E9925246-B7C2-3373-D3F9-69C60F024787}"/>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10</a:t>
            </a:r>
          </a:p>
        </p:txBody>
      </p:sp>
      <p:sp>
        <p:nvSpPr>
          <p:cNvPr id="14" name="Rounded Rectangle 26">
            <a:extLst>
              <a:ext uri="{FF2B5EF4-FFF2-40B4-BE49-F238E27FC236}">
                <a16:creationId xmlns:a16="http://schemas.microsoft.com/office/drawing/2014/main" id="{60D1C7CD-FCEF-48FF-60E0-E80B08BC4CAD}"/>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09</a:t>
            </a:r>
          </a:p>
        </p:txBody>
      </p:sp>
      <p:sp>
        <p:nvSpPr>
          <p:cNvPr id="15" name="Rounded Rectangle 27">
            <a:extLst>
              <a:ext uri="{FF2B5EF4-FFF2-40B4-BE49-F238E27FC236}">
                <a16:creationId xmlns:a16="http://schemas.microsoft.com/office/drawing/2014/main" id="{D52480E6-5500-175D-D809-BC7DAB26B7C6}"/>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08</a:t>
            </a:r>
          </a:p>
        </p:txBody>
      </p:sp>
      <p:sp>
        <p:nvSpPr>
          <p:cNvPr id="16" name="Rounded Rectangle 28">
            <a:extLst>
              <a:ext uri="{FF2B5EF4-FFF2-40B4-BE49-F238E27FC236}">
                <a16:creationId xmlns:a16="http://schemas.microsoft.com/office/drawing/2014/main" id="{CFC21391-21C7-E2B5-657D-3E956B6B8287}"/>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07</a:t>
            </a:r>
          </a:p>
        </p:txBody>
      </p:sp>
      <p:sp>
        <p:nvSpPr>
          <p:cNvPr id="17" name="Rounded Rectangle 29">
            <a:extLst>
              <a:ext uri="{FF2B5EF4-FFF2-40B4-BE49-F238E27FC236}">
                <a16:creationId xmlns:a16="http://schemas.microsoft.com/office/drawing/2014/main" id="{FAC89BCC-1323-B20A-5266-E29CC3973180}"/>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06</a:t>
            </a:r>
          </a:p>
        </p:txBody>
      </p:sp>
      <p:sp>
        <p:nvSpPr>
          <p:cNvPr id="18" name="Rounded Rectangle 30">
            <a:extLst>
              <a:ext uri="{FF2B5EF4-FFF2-40B4-BE49-F238E27FC236}">
                <a16:creationId xmlns:a16="http://schemas.microsoft.com/office/drawing/2014/main" id="{E113A1EB-2023-CF26-49EB-DB92F784FF56}"/>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05</a:t>
            </a:r>
          </a:p>
        </p:txBody>
      </p:sp>
      <p:sp>
        <p:nvSpPr>
          <p:cNvPr id="30" name="Rounded Rectangle 31">
            <a:extLst>
              <a:ext uri="{FF2B5EF4-FFF2-40B4-BE49-F238E27FC236}">
                <a16:creationId xmlns:a16="http://schemas.microsoft.com/office/drawing/2014/main" id="{523A8087-A9E0-34D2-6D6B-723657DA2E5A}"/>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04</a:t>
            </a:r>
          </a:p>
        </p:txBody>
      </p:sp>
      <p:sp>
        <p:nvSpPr>
          <p:cNvPr id="35" name="Rounded Rectangle 32">
            <a:extLst>
              <a:ext uri="{FF2B5EF4-FFF2-40B4-BE49-F238E27FC236}">
                <a16:creationId xmlns:a16="http://schemas.microsoft.com/office/drawing/2014/main" id="{8D278326-F224-CB86-C0B3-92623749090E}"/>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03</a:t>
            </a:r>
          </a:p>
        </p:txBody>
      </p:sp>
      <p:sp>
        <p:nvSpPr>
          <p:cNvPr id="37" name="Rounded Rectangle 33">
            <a:extLst>
              <a:ext uri="{FF2B5EF4-FFF2-40B4-BE49-F238E27FC236}">
                <a16:creationId xmlns:a16="http://schemas.microsoft.com/office/drawing/2014/main" id="{8DDF05C5-B934-DC4F-2E4E-14DF1099D0A2}"/>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02</a:t>
            </a:r>
          </a:p>
        </p:txBody>
      </p:sp>
      <p:sp>
        <p:nvSpPr>
          <p:cNvPr id="38" name="Rounded Rectangle 34">
            <a:extLst>
              <a:ext uri="{FF2B5EF4-FFF2-40B4-BE49-F238E27FC236}">
                <a16:creationId xmlns:a16="http://schemas.microsoft.com/office/drawing/2014/main" id="{7029DA58-18EB-51FA-6FEC-AB3385EEAB5B}"/>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01</a:t>
            </a:r>
          </a:p>
        </p:txBody>
      </p:sp>
      <p:sp>
        <p:nvSpPr>
          <p:cNvPr id="40" name="Rounded Rectangle 35">
            <a:extLst>
              <a:ext uri="{FF2B5EF4-FFF2-40B4-BE49-F238E27FC236}">
                <a16:creationId xmlns:a16="http://schemas.microsoft.com/office/drawing/2014/main" id="{45E29AA4-1358-CAA0-444A-9569E74205E8}"/>
              </a:ext>
            </a:extLst>
          </p:cNvPr>
          <p:cNvSpPr/>
          <p:nvPr/>
        </p:nvSpPr>
        <p:spPr>
          <a:xfrm>
            <a:off x="10253515" y="1940091"/>
            <a:ext cx="1092200" cy="60267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00</a:t>
            </a:r>
          </a:p>
        </p:txBody>
      </p:sp>
    </p:spTree>
    <p:extLst>
      <p:ext uri="{BB962C8B-B14F-4D97-AF65-F5344CB8AC3E}">
        <p14:creationId xmlns:p14="http://schemas.microsoft.com/office/powerpoint/2010/main" val="29093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3"/>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4"/>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5"/>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6"/>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7"/>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8"/>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30"/>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35"/>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37"/>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38"/>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Am-thanh-tra-loi-sai-www_nhacchuongvui_com.wav"/>
                                        </p:tgtEl>
                                      </p:cMediaNode>
                                    </p:audio>
                                  </p:subTnLst>
                                </p:cTn>
                              </p:par>
                            </p:childTnLst>
                          </p:cTn>
                        </p:par>
                        <p:par>
                          <p:cTn id="92" fill="hold">
                            <p:stCondLst>
                              <p:cond delay="0"/>
                            </p:stCondLst>
                            <p:childTnLst>
                              <p:par>
                                <p:cTn id="93" presetID="1" presetClass="entr" presetSubtype="0" fill="hold" nodeType="afterEffect">
                                  <p:stCondLst>
                                    <p:cond delay="1500"/>
                                  </p:stCondLst>
                                  <p:childTnLst>
                                    <p:set>
                                      <p:cBhvr>
                                        <p:cTn id="94" dur="1" fill="hold">
                                          <p:stCondLst>
                                            <p:cond delay="0"/>
                                          </p:stCondLst>
                                        </p:cTn>
                                        <p:tgtEl>
                                          <p:spTgt spid="28"/>
                                        </p:tgtEl>
                                        <p:attrNameLst>
                                          <p:attrName>style.visibility</p:attrName>
                                        </p:attrNameLst>
                                      </p:cBhvr>
                                      <p:to>
                                        <p:strVal val="visible"/>
                                      </p:to>
                                    </p:set>
                                  </p:childTnLst>
                                </p:cTn>
                              </p:par>
                            </p:childTnLst>
                          </p:cTn>
                        </p:par>
                        <p:par>
                          <p:cTn id="95" fill="hold">
                            <p:stCondLst>
                              <p:cond delay="1500"/>
                            </p:stCondLst>
                            <p:childTnLst>
                              <p:par>
                                <p:cTn id="96" presetID="10" presetClass="exit" presetSubtype="0" fill="hold" nodeType="afterEffect">
                                  <p:stCondLst>
                                    <p:cond delay="90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m-thanh-tra-loi-sai-www_nhacchuongvui_com.wav"/>
                                        </p:tgtEl>
                                      </p:cMediaNode>
                                    </p:audio>
                                  </p:subTnLst>
                                </p:cTn>
                              </p:par>
                            </p:childTnLst>
                          </p:cTn>
                        </p:par>
                        <p:par>
                          <p:cTn id="104" fill="hold">
                            <p:stCondLst>
                              <p:cond delay="0"/>
                            </p:stCondLst>
                            <p:childTnLst>
                              <p:par>
                                <p:cTn id="105" presetID="1" presetClass="entr" presetSubtype="0" fill="hold" nodeType="afterEffect">
                                  <p:stCondLst>
                                    <p:cond delay="1500"/>
                                  </p:stCondLst>
                                  <p:childTnLst>
                                    <p:set>
                                      <p:cBhvr>
                                        <p:cTn id="106" dur="1" fill="hold">
                                          <p:stCondLst>
                                            <p:cond delay="0"/>
                                          </p:stCondLst>
                                        </p:cTn>
                                        <p:tgtEl>
                                          <p:spTgt spid="28"/>
                                        </p:tgtEl>
                                        <p:attrNameLst>
                                          <p:attrName>style.visibility</p:attrName>
                                        </p:attrNameLst>
                                      </p:cBhvr>
                                      <p:to>
                                        <p:strVal val="visible"/>
                                      </p:to>
                                    </p:set>
                                  </p:childTnLst>
                                </p:cTn>
                              </p:par>
                            </p:childTnLst>
                          </p:cTn>
                        </p:par>
                        <p:par>
                          <p:cTn id="107" fill="hold">
                            <p:stCondLst>
                              <p:cond delay="1500"/>
                            </p:stCondLst>
                            <p:childTnLst>
                              <p:par>
                                <p:cTn id="108" presetID="10" presetClass="exit" presetSubtype="0" fill="hold" nodeType="afterEffect">
                                  <p:stCondLst>
                                    <p:cond delay="110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Am-thanh-tra-loi-sai-www_nhacchuongvui_com.wav"/>
                                        </p:tgtEl>
                                      </p:cMediaNode>
                                    </p:audio>
                                  </p:subTnLst>
                                </p:cTn>
                              </p:par>
                            </p:childTnLst>
                          </p:cTn>
                        </p:par>
                        <p:par>
                          <p:cTn id="116" fill="hold">
                            <p:stCondLst>
                              <p:cond delay="0"/>
                            </p:stCondLst>
                            <p:childTnLst>
                              <p:par>
                                <p:cTn id="117" presetID="1" presetClass="entr" presetSubtype="0" fill="hold" nodeType="afterEffect">
                                  <p:stCondLst>
                                    <p:cond delay="1500"/>
                                  </p:stCondLst>
                                  <p:childTnLst>
                                    <p:set>
                                      <p:cBhvr>
                                        <p:cTn id="118" dur="1" fill="hold">
                                          <p:stCondLst>
                                            <p:cond delay="0"/>
                                          </p:stCondLst>
                                        </p:cTn>
                                        <p:tgtEl>
                                          <p:spTgt spid="28"/>
                                        </p:tgtEl>
                                        <p:attrNameLst>
                                          <p:attrName>style.visibility</p:attrName>
                                        </p:attrNameLst>
                                      </p:cBhvr>
                                      <p:to>
                                        <p:strVal val="visible"/>
                                      </p:to>
                                    </p:set>
                                  </p:childTnLst>
                                </p:cTn>
                              </p:par>
                            </p:childTnLst>
                          </p:cTn>
                        </p:par>
                        <p:par>
                          <p:cTn id="119" fill="hold">
                            <p:stCondLst>
                              <p:cond delay="1500"/>
                            </p:stCondLst>
                            <p:childTnLst>
                              <p:par>
                                <p:cTn id="120" presetID="10" presetClass="exit" presetSubtype="0" fill="hold" nodeType="afterEffect">
                                  <p:stCondLst>
                                    <p:cond delay="110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subTnLst>
                                    <p:audio>
                                      <p:cMediaNode>
                                        <p:cTn display="0" masterRel="sameClick">
                                          <p:stCondLst>
                                            <p:cond evt="begin" delay="0">
                                              <p:tn val="126"/>
                                            </p:cond>
                                          </p:stCondLst>
                                          <p:endCondLst>
                                            <p:cond evt="onStopAudio" delay="0">
                                              <p:tgtEl>
                                                <p:sldTgt/>
                                              </p:tgtEl>
                                            </p:cond>
                                          </p:endCondLst>
                                        </p:cTn>
                                        <p:tgtEl>
                                          <p:sndTgt r:embed="rId4" name="Am-thanh-tra-loi-dung-www_nhacchuongvui_com.wav"/>
                                        </p:tgtEl>
                                      </p:cMediaNode>
                                    </p:audio>
                                  </p:subTnLst>
                                </p:cTn>
                              </p:par>
                            </p:childTnLst>
                          </p:cTn>
                        </p:par>
                        <p:par>
                          <p:cTn id="129" fill="hold">
                            <p:stCondLst>
                              <p:cond delay="500"/>
                            </p:stCondLst>
                            <p:childTnLst>
                              <p:par>
                                <p:cTn id="130" presetID="10" presetClass="exit" presetSubtype="0" fill="hold" nodeType="afterEffect">
                                  <p:stCondLst>
                                    <p:cond delay="50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nodeType="withEffect">
                                  <p:stCondLst>
                                    <p:cond delay="50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nodeType="withEffect">
                                  <p:stCondLst>
                                    <p:cond delay="50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nodeType="withEffect">
                                  <p:stCondLst>
                                    <p:cond delay="50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50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50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0" nodeType="withEffect">
                                  <p:stCondLst>
                                    <p:cond delay="50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0" nodeType="withEffect">
                                  <p:stCondLst>
                                    <p:cond delay="50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0" nodeType="withEffect">
                                  <p:stCondLst>
                                    <p:cond delay="50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0" nodeType="withEffect">
                                  <p:stCondLst>
                                    <p:cond delay="50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0" nodeType="withEffect">
                                  <p:stCondLst>
                                    <p:cond delay="500"/>
                                  </p:stCondLst>
                                  <p:childTnLst>
                                    <p:animEffect transition="out" filter="fade">
                                      <p:cBhvr>
                                        <p:cTn id="161" dur="500"/>
                                        <p:tgtEl>
                                          <p:spTgt spid="29"/>
                                        </p:tgtEl>
                                      </p:cBhvr>
                                    </p:animEffect>
                                    <p:set>
                                      <p:cBhvr>
                                        <p:cTn id="162" dur="1" fill="hold">
                                          <p:stCondLst>
                                            <p:cond delay="499"/>
                                          </p:stCondLst>
                                        </p:cTn>
                                        <p:tgtEl>
                                          <p:spTgt spid="29"/>
                                        </p:tgtEl>
                                        <p:attrNameLst>
                                          <p:attrName>style.visibility</p:attrName>
                                        </p:attrNameLst>
                                      </p:cBhvr>
                                      <p:to>
                                        <p:strVal val="hidden"/>
                                      </p:to>
                                    </p:set>
                                  </p:childTnLst>
                                </p:cTn>
                              </p:par>
                            </p:childTnLst>
                          </p:cTn>
                        </p:par>
                        <p:par>
                          <p:cTn id="163" fill="hold">
                            <p:stCondLst>
                              <p:cond delay="1500"/>
                            </p:stCondLst>
                            <p:childTnLst>
                              <p:par>
                                <p:cTn id="164" presetID="10" presetClass="exit" presetSubtype="0" fill="hold" nodeType="afterEffect">
                                  <p:stCondLst>
                                    <p:cond delay="0"/>
                                  </p:stCondLst>
                                  <p:childTnLst>
                                    <p:animEffect transition="out" filter="fade">
                                      <p:cBhvr>
                                        <p:cTn id="165" dur="500"/>
                                        <p:tgtEl>
                                          <p:spTgt spid="9"/>
                                        </p:tgtEl>
                                      </p:cBhvr>
                                    </p:animEffect>
                                    <p:set>
                                      <p:cBhvr>
                                        <p:cTn id="166" dur="1" fill="hold">
                                          <p:stCondLst>
                                            <p:cond delay="499"/>
                                          </p:stCondLst>
                                        </p:cTn>
                                        <p:tgtEl>
                                          <p:spTgt spid="9"/>
                                        </p:tgtEl>
                                        <p:attrNameLst>
                                          <p:attrName>style.visibility</p:attrName>
                                        </p:attrNameLst>
                                      </p:cBhvr>
                                      <p:to>
                                        <p:strVal val="hidden"/>
                                      </p:to>
                                    </p:set>
                                  </p:childTnLst>
                                </p:cTn>
                              </p:par>
                            </p:childTnLst>
                          </p:cTn>
                        </p:par>
                        <p:par>
                          <p:cTn id="167" fill="hold">
                            <p:stCondLst>
                              <p:cond delay="2000"/>
                            </p:stCondLst>
                            <p:childTnLst>
                              <p:par>
                                <p:cTn id="168" presetID="35" presetClass="path" presetSubtype="0" fill="hold" nodeType="afterEffect">
                                  <p:stCondLst>
                                    <p:cond delay="0"/>
                                  </p:stCondLst>
                                  <p:childTnLst>
                                    <p:animMotion origin="layout" path="M 2.5E-6 -2.96296E-6 L -1 -2.96296E-6 " pathEditMode="relative" rAng="0" ptsTypes="AA">
                                      <p:cBhvr>
                                        <p:cTn id="169" dur="3000" fill="hold"/>
                                        <p:tgtEl>
                                          <p:spTgt spid="31"/>
                                        </p:tgtEl>
                                        <p:attrNameLst>
                                          <p:attrName>ppt_x</p:attrName>
                                          <p:attrName>ppt_y</p:attrName>
                                        </p:attrNameLst>
                                      </p:cBhvr>
                                      <p:rCtr x="-50000" y="0"/>
                                    </p:animMotion>
                                  </p:childTnLst>
                                </p:cTn>
                              </p:par>
                              <p:par>
                                <p:cTn id="170" presetID="35" presetClass="path" presetSubtype="0" fill="hold" nodeType="withEffect">
                                  <p:stCondLst>
                                    <p:cond delay="0"/>
                                  </p:stCondLst>
                                  <p:childTnLst>
                                    <p:animMotion origin="layout" path="M -1.04167E-6 -4.81481E-6 L -1 -4.81481E-6 " pathEditMode="relative" rAng="0" ptsTypes="AA">
                                      <p:cBhvr>
                                        <p:cTn id="171" dur="3000" fill="hold"/>
                                        <p:tgtEl>
                                          <p:spTgt spid="34"/>
                                        </p:tgtEl>
                                        <p:attrNameLst>
                                          <p:attrName>ppt_x</p:attrName>
                                          <p:attrName>ppt_y</p:attrName>
                                        </p:attrNameLst>
                                      </p:cBhvr>
                                      <p:rCtr x="-50000" y="0"/>
                                    </p:animMotion>
                                  </p:childTnLst>
                                </p:cTn>
                              </p:par>
                              <p:par>
                                <p:cTn id="172" presetID="35" presetClass="path" presetSubtype="0" fill="hold" nodeType="withEffect">
                                  <p:stCondLst>
                                    <p:cond delay="0"/>
                                  </p:stCondLst>
                                  <p:childTnLst>
                                    <p:animMotion origin="layout" path="M -3.95833E-6 2.22222E-6 L -1 2.22222E-6 " pathEditMode="relative" rAng="0" ptsTypes="AA">
                                      <p:cBhvr>
                                        <p:cTn id="173"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p:bldP spid="29" grpId="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30" grpId="0" animBg="1"/>
      <p:bldP spid="35" grpId="0" animBg="1"/>
      <p:bldP spid="37" grpId="0" animBg="1"/>
      <p:bldP spid="38"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0"/>
            <a:ext cx="24372349" cy="6867015"/>
            <a:chOff x="-19796612" y="181103"/>
            <a:chExt cx="24372349" cy="6867015"/>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19796612" y="181103"/>
              <a:ext cx="12188952" cy="6867015"/>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613215" y="181103"/>
              <a:ext cx="12188952" cy="6867015"/>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5541" y="1669870"/>
            <a:ext cx="4015329"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29336" y="2532427"/>
            <a:ext cx="4876800" cy="2743200"/>
          </a:xfrm>
          <a:prstGeom prst="rect">
            <a:avLst/>
          </a:prstGeom>
        </p:spPr>
      </p:pic>
      <p:sp>
        <p:nvSpPr>
          <p:cNvPr id="19" name="Rectangle 18"/>
          <p:cNvSpPr/>
          <p:nvPr/>
        </p:nvSpPr>
        <p:spPr>
          <a:xfrm>
            <a:off x="841273" y="80283"/>
            <a:ext cx="10500851" cy="13770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Kết quả của phép tính (</a:t>
            </a:r>
            <a:r>
              <a:rPr lang="en-US" sz="3600" b="1">
                <a:solidFill>
                  <a:schemeClr val="bg1"/>
                </a:solidFill>
                <a:latin typeface="Times New Roman" panose="02020603050405020304" pitchFamily="18" charset="0"/>
                <a:cs typeface="Times New Roman" panose="02020603050405020304" pitchFamily="18" charset="0"/>
              </a:rPr>
              <a:t>–15) + 8</a:t>
            </a:r>
            <a:r>
              <a:rPr lang="en-US" sz="3600" b="1">
                <a:latin typeface="Times New Roman" panose="02020603050405020304" pitchFamily="18" charset="0"/>
                <a:cs typeface="Times New Roman" panose="02020603050405020304" pitchFamily="18" charset="0"/>
              </a:rPr>
              <a:t> </a:t>
            </a:r>
            <a:r>
              <a:rPr lang="en-US" sz="3600" b="1">
                <a:solidFill>
                  <a:schemeClr val="bg1"/>
                </a:solidFill>
                <a:latin typeface="Times New Roman" panose="02020603050405020304" pitchFamily="18" charset="0"/>
                <a:cs typeface="Times New Roman" panose="02020603050405020304" pitchFamily="18" charset="0"/>
              </a:rPr>
              <a:t>+ 15 + (–28) </a:t>
            </a:r>
            <a:r>
              <a:rPr lang="en-US" sz="3600" b="1">
                <a:latin typeface="Times New Roman" panose="02020603050405020304" pitchFamily="18" charset="0"/>
                <a:cs typeface="Times New Roman" panose="02020603050405020304" pitchFamily="18" charset="0"/>
              </a:rPr>
              <a:t>bằng:  </a:t>
            </a:r>
          </a:p>
        </p:txBody>
      </p:sp>
      <p:sp>
        <p:nvSpPr>
          <p:cNvPr id="20" name="Rectangle 19"/>
          <p:cNvSpPr/>
          <p:nvPr/>
        </p:nvSpPr>
        <p:spPr>
          <a:xfrm>
            <a:off x="6635736" y="486008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C. – 20 </a:t>
            </a:r>
            <a:endParaRPr lang="en-US"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840909" y="594299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 30</a:t>
            </a:r>
            <a:endParaRPr lang="en-US" sz="36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6635736" y="594300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D. 20</a:t>
            </a:r>
            <a:endParaRPr lang="en-US" sz="3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818688" y="490816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A. – 10</a:t>
            </a:r>
            <a:endParaRPr lang="en-US" sz="3600" b="1" dirty="0">
              <a:latin typeface="Times New Roman" panose="02020603050405020304" pitchFamily="18" charset="0"/>
              <a:cs typeface="Times New Roman" panose="02020603050405020304" pitchFamily="18" charset="0"/>
            </a:endParaRPr>
          </a:p>
        </p:txBody>
      </p:sp>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08444" y="460759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31037" y="570805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95959" y="560177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62330" y="4551214"/>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411044" y="4779407"/>
            <a:ext cx="1895446" cy="17231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0" y="31567"/>
            <a:ext cx="1830480" cy="646331"/>
          </a:xfrm>
          <a:prstGeom prst="rect">
            <a:avLst/>
          </a:prstGeom>
          <a:noFill/>
        </p:spPr>
        <p:txBody>
          <a:bodyPr wrap="square" rtlCol="0">
            <a:spAutoFit/>
          </a:bodyPr>
          <a:lstStyle/>
          <a:p>
            <a:r>
              <a:rPr lang="en-US" sz="3600" b="1">
                <a:solidFill>
                  <a:srgbClr val="FF0000"/>
                </a:solidFill>
                <a:highlight>
                  <a:srgbClr val="FFFF00"/>
                </a:highlight>
                <a:latin typeface="Times New Roman" panose="02020603050405020304" pitchFamily="18" charset="0"/>
                <a:cs typeface="Times New Roman" panose="02020603050405020304" pitchFamily="18" charset="0"/>
              </a:rPr>
              <a:t>CÂU 5: </a:t>
            </a:r>
            <a:endParaRPr lang="en-US" sz="36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6629837" y="1424967"/>
            <a:ext cx="6603532" cy="4856683"/>
          </a:xfrm>
          <a:prstGeom prst="rect">
            <a:avLst/>
          </a:prstGeom>
        </p:spPr>
      </p:pic>
      <p:pic>
        <p:nvPicPr>
          <p:cNvPr id="35" name="Picture 12" descr="Dance Dancing Sticker by milkmochabear for iOS &amp; Android | GIPHY">
            <a:extLst>
              <a:ext uri="{FF2B5EF4-FFF2-40B4-BE49-F238E27FC236}">
                <a16:creationId xmlns:a16="http://schemas.microsoft.com/office/drawing/2014/main" id="{A5BDC535-F3CE-4B93-B981-5115F8B4539A}"/>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5260" y="3093842"/>
            <a:ext cx="1672702" cy="2181785"/>
          </a:xfrm>
          <a:prstGeom prst="rect">
            <a:avLst/>
          </a:prstGeom>
          <a:noFill/>
          <a:extLst>
            <a:ext uri="{909E8E84-426E-40DD-AFC4-6F175D3DCCD1}">
              <a14:hiddenFill xmlns:a14="http://schemas.microsoft.com/office/drawing/2010/main">
                <a:solidFill>
                  <a:srgbClr val="FFFFFF"/>
                </a:solidFill>
              </a14:hiddenFill>
            </a:ext>
          </a:extLst>
        </p:spPr>
      </p:pic>
      <p:pic>
        <p:nvPicPr>
          <p:cNvPr id="37" name="ĐC SHARE MIỄN PHÍ BỞI NK POWERSKILLS" descr="Káº¿t quáº£ hÃ¬nh áº£nh cho win text gif">
            <a:extLst>
              <a:ext uri="{FF2B5EF4-FFF2-40B4-BE49-F238E27FC236}">
                <a16:creationId xmlns:a16="http://schemas.microsoft.com/office/drawing/2014/main" id="{2A72CFB0-F410-4A78-A5F8-C0982857EE5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31491" y="156405"/>
            <a:ext cx="5053100" cy="50531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5">
            <a:extLst>
              <a:ext uri="{FF2B5EF4-FFF2-40B4-BE49-F238E27FC236}">
                <a16:creationId xmlns:a16="http://schemas.microsoft.com/office/drawing/2014/main" id="{A30BF1BA-21B9-3A57-AD99-C3DFEE64CFCA}"/>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20</a:t>
            </a:r>
          </a:p>
        </p:txBody>
      </p:sp>
      <p:sp>
        <p:nvSpPr>
          <p:cNvPr id="3" name="Rounded Rectangle 16">
            <a:extLst>
              <a:ext uri="{FF2B5EF4-FFF2-40B4-BE49-F238E27FC236}">
                <a16:creationId xmlns:a16="http://schemas.microsoft.com/office/drawing/2014/main" id="{812A8C4B-6B25-D5AF-58A4-E6199D3A20FC}"/>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19</a:t>
            </a:r>
          </a:p>
        </p:txBody>
      </p:sp>
      <p:sp>
        <p:nvSpPr>
          <p:cNvPr id="4" name="Rounded Rectangle 17">
            <a:extLst>
              <a:ext uri="{FF2B5EF4-FFF2-40B4-BE49-F238E27FC236}">
                <a16:creationId xmlns:a16="http://schemas.microsoft.com/office/drawing/2014/main" id="{5E474BA4-65BF-9125-1A07-BA241667AC54}"/>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18</a:t>
            </a:r>
          </a:p>
        </p:txBody>
      </p:sp>
      <p:sp>
        <p:nvSpPr>
          <p:cNvPr id="5" name="Rounded Rectangle 18">
            <a:extLst>
              <a:ext uri="{FF2B5EF4-FFF2-40B4-BE49-F238E27FC236}">
                <a16:creationId xmlns:a16="http://schemas.microsoft.com/office/drawing/2014/main" id="{2D0A2B98-1C91-0AE9-8E19-1A0A5E7FB602}"/>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17</a:t>
            </a:r>
          </a:p>
        </p:txBody>
      </p:sp>
      <p:sp>
        <p:nvSpPr>
          <p:cNvPr id="6" name="Rounded Rectangle 19">
            <a:extLst>
              <a:ext uri="{FF2B5EF4-FFF2-40B4-BE49-F238E27FC236}">
                <a16:creationId xmlns:a16="http://schemas.microsoft.com/office/drawing/2014/main" id="{53C0761D-9BAD-50A5-699C-0FBCDF8168F2}"/>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16</a:t>
            </a:r>
          </a:p>
        </p:txBody>
      </p:sp>
      <p:sp>
        <p:nvSpPr>
          <p:cNvPr id="7" name="Rounded Rectangle 20">
            <a:extLst>
              <a:ext uri="{FF2B5EF4-FFF2-40B4-BE49-F238E27FC236}">
                <a16:creationId xmlns:a16="http://schemas.microsoft.com/office/drawing/2014/main" id="{546A1E45-17FA-CDCB-A5D0-8DF079A76F3F}"/>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15</a:t>
            </a:r>
          </a:p>
        </p:txBody>
      </p:sp>
      <p:sp>
        <p:nvSpPr>
          <p:cNvPr id="8" name="Rounded Rectangle 21">
            <a:extLst>
              <a:ext uri="{FF2B5EF4-FFF2-40B4-BE49-F238E27FC236}">
                <a16:creationId xmlns:a16="http://schemas.microsoft.com/office/drawing/2014/main" id="{69EFDDFB-1DEE-4911-D714-564DAF675048}"/>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14</a:t>
            </a:r>
          </a:p>
        </p:txBody>
      </p:sp>
      <p:sp>
        <p:nvSpPr>
          <p:cNvPr id="10" name="Rounded Rectangle 22">
            <a:extLst>
              <a:ext uri="{FF2B5EF4-FFF2-40B4-BE49-F238E27FC236}">
                <a16:creationId xmlns:a16="http://schemas.microsoft.com/office/drawing/2014/main" id="{DD0C2B4C-FEFF-87A6-25B4-422A1C99BF3F}"/>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13</a:t>
            </a:r>
          </a:p>
        </p:txBody>
      </p:sp>
      <p:sp>
        <p:nvSpPr>
          <p:cNvPr id="11" name="Rounded Rectangle 23">
            <a:extLst>
              <a:ext uri="{FF2B5EF4-FFF2-40B4-BE49-F238E27FC236}">
                <a16:creationId xmlns:a16="http://schemas.microsoft.com/office/drawing/2014/main" id="{8E3B55A9-39D1-1FB5-C038-5AE1B4196C87}"/>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12</a:t>
            </a:r>
          </a:p>
        </p:txBody>
      </p:sp>
      <p:sp>
        <p:nvSpPr>
          <p:cNvPr id="12" name="Rounded Rectangle 24">
            <a:extLst>
              <a:ext uri="{FF2B5EF4-FFF2-40B4-BE49-F238E27FC236}">
                <a16:creationId xmlns:a16="http://schemas.microsoft.com/office/drawing/2014/main" id="{56489688-2D5F-951A-89C7-D54BE2B8258A}"/>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11</a:t>
            </a:r>
          </a:p>
        </p:txBody>
      </p:sp>
      <p:sp>
        <p:nvSpPr>
          <p:cNvPr id="13" name="Rounded Rectangle 25">
            <a:extLst>
              <a:ext uri="{FF2B5EF4-FFF2-40B4-BE49-F238E27FC236}">
                <a16:creationId xmlns:a16="http://schemas.microsoft.com/office/drawing/2014/main" id="{F774EE06-E6DC-E9E9-4FA5-ACAA1E50707D}"/>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10</a:t>
            </a:r>
          </a:p>
        </p:txBody>
      </p:sp>
      <p:sp>
        <p:nvSpPr>
          <p:cNvPr id="14" name="Rounded Rectangle 26">
            <a:extLst>
              <a:ext uri="{FF2B5EF4-FFF2-40B4-BE49-F238E27FC236}">
                <a16:creationId xmlns:a16="http://schemas.microsoft.com/office/drawing/2014/main" id="{9EB34438-035A-C819-A725-EE2DC09119B0}"/>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09</a:t>
            </a:r>
          </a:p>
        </p:txBody>
      </p:sp>
      <p:sp>
        <p:nvSpPr>
          <p:cNvPr id="15" name="Rounded Rectangle 27">
            <a:extLst>
              <a:ext uri="{FF2B5EF4-FFF2-40B4-BE49-F238E27FC236}">
                <a16:creationId xmlns:a16="http://schemas.microsoft.com/office/drawing/2014/main" id="{EEC147C6-CAA3-5AAA-FCD1-BD32B0E8720A}"/>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08</a:t>
            </a:r>
          </a:p>
        </p:txBody>
      </p:sp>
      <p:sp>
        <p:nvSpPr>
          <p:cNvPr id="16" name="Rounded Rectangle 28">
            <a:extLst>
              <a:ext uri="{FF2B5EF4-FFF2-40B4-BE49-F238E27FC236}">
                <a16:creationId xmlns:a16="http://schemas.microsoft.com/office/drawing/2014/main" id="{B402E107-8EC4-C74E-1006-4591375372DA}"/>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07</a:t>
            </a:r>
          </a:p>
        </p:txBody>
      </p:sp>
      <p:sp>
        <p:nvSpPr>
          <p:cNvPr id="17" name="Rounded Rectangle 29">
            <a:extLst>
              <a:ext uri="{FF2B5EF4-FFF2-40B4-BE49-F238E27FC236}">
                <a16:creationId xmlns:a16="http://schemas.microsoft.com/office/drawing/2014/main" id="{1AF974D3-5E91-F41F-7637-73601577C7F2}"/>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06</a:t>
            </a:r>
          </a:p>
        </p:txBody>
      </p:sp>
      <p:sp>
        <p:nvSpPr>
          <p:cNvPr id="18" name="Rounded Rectangle 30">
            <a:extLst>
              <a:ext uri="{FF2B5EF4-FFF2-40B4-BE49-F238E27FC236}">
                <a16:creationId xmlns:a16="http://schemas.microsoft.com/office/drawing/2014/main" id="{1F8BC4E0-679D-6D26-F7B3-ADC34175A7B7}"/>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05</a:t>
            </a:r>
          </a:p>
        </p:txBody>
      </p:sp>
      <p:sp>
        <p:nvSpPr>
          <p:cNvPr id="30" name="Rounded Rectangle 31">
            <a:extLst>
              <a:ext uri="{FF2B5EF4-FFF2-40B4-BE49-F238E27FC236}">
                <a16:creationId xmlns:a16="http://schemas.microsoft.com/office/drawing/2014/main" id="{D322694A-DAAC-2346-A101-9D48A259B1DC}"/>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04</a:t>
            </a:r>
          </a:p>
        </p:txBody>
      </p:sp>
      <p:sp>
        <p:nvSpPr>
          <p:cNvPr id="34" name="Rounded Rectangle 32">
            <a:extLst>
              <a:ext uri="{FF2B5EF4-FFF2-40B4-BE49-F238E27FC236}">
                <a16:creationId xmlns:a16="http://schemas.microsoft.com/office/drawing/2014/main" id="{E9EEC5B4-2C84-7B67-EC41-893C72F835A1}"/>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03</a:t>
            </a:r>
          </a:p>
        </p:txBody>
      </p:sp>
      <p:sp>
        <p:nvSpPr>
          <p:cNvPr id="38" name="Rounded Rectangle 33">
            <a:extLst>
              <a:ext uri="{FF2B5EF4-FFF2-40B4-BE49-F238E27FC236}">
                <a16:creationId xmlns:a16="http://schemas.microsoft.com/office/drawing/2014/main" id="{3598F2AF-3A88-2B7C-9287-E1D12E371DA5}"/>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02</a:t>
            </a:r>
          </a:p>
        </p:txBody>
      </p:sp>
      <p:sp>
        <p:nvSpPr>
          <p:cNvPr id="40" name="Rounded Rectangle 34">
            <a:extLst>
              <a:ext uri="{FF2B5EF4-FFF2-40B4-BE49-F238E27FC236}">
                <a16:creationId xmlns:a16="http://schemas.microsoft.com/office/drawing/2014/main" id="{911047E1-EA13-B9BD-653B-DFEC2A3B5113}"/>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01</a:t>
            </a:r>
          </a:p>
        </p:txBody>
      </p:sp>
      <p:sp>
        <p:nvSpPr>
          <p:cNvPr id="41" name="Rounded Rectangle 35">
            <a:extLst>
              <a:ext uri="{FF2B5EF4-FFF2-40B4-BE49-F238E27FC236}">
                <a16:creationId xmlns:a16="http://schemas.microsoft.com/office/drawing/2014/main" id="{AA2FCBE1-515D-6793-8951-6A0AE0E3F90C}"/>
              </a:ext>
            </a:extLst>
          </p:cNvPr>
          <p:cNvSpPr/>
          <p:nvPr/>
        </p:nvSpPr>
        <p:spPr>
          <a:xfrm>
            <a:off x="10094566" y="1632633"/>
            <a:ext cx="1195109" cy="5784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00</a:t>
            </a:r>
          </a:p>
        </p:txBody>
      </p:sp>
    </p:spTree>
    <p:extLst>
      <p:ext uri="{BB962C8B-B14F-4D97-AF65-F5344CB8AC3E}">
        <p14:creationId xmlns:p14="http://schemas.microsoft.com/office/powerpoint/2010/main" val="28672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3"/>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4"/>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5"/>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6"/>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7"/>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8"/>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30"/>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34"/>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38"/>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40"/>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Am-thanh-tra-loi-sai-www_nhacchuongvui_com.wav"/>
                                        </p:tgtEl>
                                      </p:cMediaNode>
                                    </p:audio>
                                  </p:subTnLst>
                                </p:cTn>
                              </p:par>
                            </p:childTnLst>
                          </p:cTn>
                        </p:par>
                        <p:par>
                          <p:cTn id="92" fill="hold">
                            <p:stCondLst>
                              <p:cond delay="0"/>
                            </p:stCondLst>
                            <p:childTnLst>
                              <p:par>
                                <p:cTn id="93" presetID="1" presetClass="entr" presetSubtype="0" fill="hold" nodeType="afterEffect">
                                  <p:stCondLst>
                                    <p:cond delay="1500"/>
                                  </p:stCondLst>
                                  <p:childTnLst>
                                    <p:set>
                                      <p:cBhvr>
                                        <p:cTn id="94" dur="1" fill="hold">
                                          <p:stCondLst>
                                            <p:cond delay="0"/>
                                          </p:stCondLst>
                                        </p:cTn>
                                        <p:tgtEl>
                                          <p:spTgt spid="28"/>
                                        </p:tgtEl>
                                        <p:attrNameLst>
                                          <p:attrName>style.visibility</p:attrName>
                                        </p:attrNameLst>
                                      </p:cBhvr>
                                      <p:to>
                                        <p:strVal val="visible"/>
                                      </p:to>
                                    </p:set>
                                  </p:childTnLst>
                                </p:cTn>
                              </p:par>
                            </p:childTnLst>
                          </p:cTn>
                        </p:par>
                        <p:par>
                          <p:cTn id="95" fill="hold">
                            <p:stCondLst>
                              <p:cond delay="1500"/>
                            </p:stCondLst>
                            <p:childTnLst>
                              <p:par>
                                <p:cTn id="96" presetID="10" presetClass="exit" presetSubtype="0" fill="hold" nodeType="afterEffect">
                                  <p:stCondLst>
                                    <p:cond delay="90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Am-thanh-tra-loi-sai-www_nhacchuongvui_com.wav"/>
                                        </p:tgtEl>
                                      </p:cMediaNode>
                                    </p:audio>
                                  </p:subTnLst>
                                </p:cTn>
                              </p:par>
                            </p:childTnLst>
                          </p:cTn>
                        </p:par>
                        <p:par>
                          <p:cTn id="104" fill="hold">
                            <p:stCondLst>
                              <p:cond delay="0"/>
                            </p:stCondLst>
                            <p:childTnLst>
                              <p:par>
                                <p:cTn id="105" presetID="1" presetClass="entr" presetSubtype="0" fill="hold" nodeType="afterEffect">
                                  <p:stCondLst>
                                    <p:cond delay="1500"/>
                                  </p:stCondLst>
                                  <p:childTnLst>
                                    <p:set>
                                      <p:cBhvr>
                                        <p:cTn id="106" dur="1" fill="hold">
                                          <p:stCondLst>
                                            <p:cond delay="0"/>
                                          </p:stCondLst>
                                        </p:cTn>
                                        <p:tgtEl>
                                          <p:spTgt spid="28"/>
                                        </p:tgtEl>
                                        <p:attrNameLst>
                                          <p:attrName>style.visibility</p:attrName>
                                        </p:attrNameLst>
                                      </p:cBhvr>
                                      <p:to>
                                        <p:strVal val="visible"/>
                                      </p:to>
                                    </p:set>
                                  </p:childTnLst>
                                </p:cTn>
                              </p:par>
                            </p:childTnLst>
                          </p:cTn>
                        </p:par>
                        <p:par>
                          <p:cTn id="107" fill="hold">
                            <p:stCondLst>
                              <p:cond delay="1500"/>
                            </p:stCondLst>
                            <p:childTnLst>
                              <p:par>
                                <p:cTn id="108" presetID="10" presetClass="exit" presetSubtype="0" fill="hold" nodeType="afterEffect">
                                  <p:stCondLst>
                                    <p:cond delay="110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Am-thanh-tra-loi-sai-www_nhacchuongvui_com.wav"/>
                                        </p:tgtEl>
                                      </p:cMediaNode>
                                    </p:audio>
                                  </p:subTnLst>
                                </p:cTn>
                              </p:par>
                            </p:childTnLst>
                          </p:cTn>
                        </p:par>
                        <p:par>
                          <p:cTn id="116" fill="hold">
                            <p:stCondLst>
                              <p:cond delay="0"/>
                            </p:stCondLst>
                            <p:childTnLst>
                              <p:par>
                                <p:cTn id="117" presetID="1" presetClass="entr" presetSubtype="0" fill="hold" nodeType="afterEffect">
                                  <p:stCondLst>
                                    <p:cond delay="1500"/>
                                  </p:stCondLst>
                                  <p:childTnLst>
                                    <p:set>
                                      <p:cBhvr>
                                        <p:cTn id="118" dur="1" fill="hold">
                                          <p:stCondLst>
                                            <p:cond delay="0"/>
                                          </p:stCondLst>
                                        </p:cTn>
                                        <p:tgtEl>
                                          <p:spTgt spid="28"/>
                                        </p:tgtEl>
                                        <p:attrNameLst>
                                          <p:attrName>style.visibility</p:attrName>
                                        </p:attrNameLst>
                                      </p:cBhvr>
                                      <p:to>
                                        <p:strVal val="visible"/>
                                      </p:to>
                                    </p:set>
                                  </p:childTnLst>
                                </p:cTn>
                              </p:par>
                            </p:childTnLst>
                          </p:cTn>
                        </p:par>
                        <p:par>
                          <p:cTn id="119" fill="hold">
                            <p:stCondLst>
                              <p:cond delay="1500"/>
                            </p:stCondLst>
                            <p:childTnLst>
                              <p:par>
                                <p:cTn id="120" presetID="10" presetClass="exit" presetSubtype="0" fill="hold" nodeType="afterEffect">
                                  <p:stCondLst>
                                    <p:cond delay="110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p:stCondLst>
                        <p:cond delay="0"/>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subTnLst>
                                    <p:audio>
                                      <p:cMediaNode>
                                        <p:cTn display="0" masterRel="sameClick">
                                          <p:stCondLst>
                                            <p:cond evt="begin" delay="0">
                                              <p:tn val="126"/>
                                            </p:cond>
                                          </p:stCondLst>
                                          <p:endCondLst>
                                            <p:cond evt="onStopAudio" delay="0">
                                              <p:tgtEl>
                                                <p:sldTgt/>
                                              </p:tgtEl>
                                            </p:cond>
                                          </p:endCondLst>
                                        </p:cTn>
                                        <p:tgtEl>
                                          <p:sndTgt r:embed="rId5" name="Am-thanh-tra-loi-dung-www_nhacchuongvui_com.wav"/>
                                        </p:tgtEl>
                                      </p:cMediaNode>
                                    </p:audio>
                                  </p:subTnLst>
                                </p:cTn>
                              </p:par>
                            </p:childTnLst>
                          </p:cTn>
                        </p:par>
                        <p:par>
                          <p:cTn id="129" fill="hold">
                            <p:stCondLst>
                              <p:cond delay="500"/>
                            </p:stCondLst>
                            <p:childTnLst>
                              <p:par>
                                <p:cTn id="130" presetID="10" presetClass="exit" presetSubtype="0" fill="hold" nodeType="afterEffect">
                                  <p:stCondLst>
                                    <p:cond delay="50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nodeType="withEffect">
                                  <p:stCondLst>
                                    <p:cond delay="500"/>
                                  </p:stCondLst>
                                  <p:childTnLst>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10" presetClass="exit" presetSubtype="0" fill="hold" nodeType="withEffect">
                                  <p:stCondLst>
                                    <p:cond delay="50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nodeType="withEffect">
                                  <p:stCondLst>
                                    <p:cond delay="50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50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0" nodeType="withEffect">
                                  <p:stCondLst>
                                    <p:cond delay="50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0" nodeType="withEffect">
                                  <p:stCondLst>
                                    <p:cond delay="50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0" nodeType="withEffect">
                                  <p:stCondLst>
                                    <p:cond delay="50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0" nodeType="withEffect">
                                  <p:stCondLst>
                                    <p:cond delay="50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0" nodeType="withEffect">
                                  <p:stCondLst>
                                    <p:cond delay="50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0" nodeType="withEffect">
                                  <p:stCondLst>
                                    <p:cond delay="500"/>
                                  </p:stCondLst>
                                  <p:childTnLst>
                                    <p:animEffect transition="out" filter="fade">
                                      <p:cBhvr>
                                        <p:cTn id="161" dur="500"/>
                                        <p:tgtEl>
                                          <p:spTgt spid="29"/>
                                        </p:tgtEl>
                                      </p:cBhvr>
                                    </p:animEffect>
                                    <p:set>
                                      <p:cBhvr>
                                        <p:cTn id="162" dur="1" fill="hold">
                                          <p:stCondLst>
                                            <p:cond delay="499"/>
                                          </p:stCondLst>
                                        </p:cTn>
                                        <p:tgtEl>
                                          <p:spTgt spid="29"/>
                                        </p:tgtEl>
                                        <p:attrNameLst>
                                          <p:attrName>style.visibility</p:attrName>
                                        </p:attrNameLst>
                                      </p:cBhvr>
                                      <p:to>
                                        <p:strVal val="hidden"/>
                                      </p:to>
                                    </p:set>
                                  </p:childTnLst>
                                </p:cTn>
                              </p:par>
                            </p:childTnLst>
                          </p:cTn>
                        </p:par>
                        <p:par>
                          <p:cTn id="163" fill="hold">
                            <p:stCondLst>
                              <p:cond delay="1500"/>
                            </p:stCondLst>
                            <p:childTnLst>
                              <p:par>
                                <p:cTn id="164" presetID="10" presetClass="exit" presetSubtype="0" fill="hold" nodeType="afterEffect">
                                  <p:stCondLst>
                                    <p:cond delay="0"/>
                                  </p:stCondLst>
                                  <p:childTnLst>
                                    <p:animEffect transition="out" filter="fade">
                                      <p:cBhvr>
                                        <p:cTn id="165" dur="500"/>
                                        <p:tgtEl>
                                          <p:spTgt spid="9"/>
                                        </p:tgtEl>
                                      </p:cBhvr>
                                    </p:animEffect>
                                    <p:set>
                                      <p:cBhvr>
                                        <p:cTn id="166" dur="1" fill="hold">
                                          <p:stCondLst>
                                            <p:cond delay="499"/>
                                          </p:stCondLst>
                                        </p:cTn>
                                        <p:tgtEl>
                                          <p:spTgt spid="9"/>
                                        </p:tgtEl>
                                        <p:attrNameLst>
                                          <p:attrName>style.visibility</p:attrName>
                                        </p:attrNameLst>
                                      </p:cBhvr>
                                      <p:to>
                                        <p:strVal val="hidden"/>
                                      </p:to>
                                    </p:set>
                                  </p:childTnLst>
                                </p:cTn>
                              </p:par>
                            </p:childTnLst>
                          </p:cTn>
                        </p:par>
                        <p:par>
                          <p:cTn id="167" fill="hold">
                            <p:stCondLst>
                              <p:cond delay="2000"/>
                            </p:stCondLst>
                            <p:childTnLst>
                              <p:par>
                                <p:cTn id="168" presetID="35" presetClass="path" presetSubtype="0" fill="hold" nodeType="afterEffect">
                                  <p:stCondLst>
                                    <p:cond delay="0"/>
                                  </p:stCondLst>
                                  <p:childTnLst>
                                    <p:animMotion origin="layout" path="M 8.33333E-7 -4.44444E-6 L -1 -4.44444E-6 " pathEditMode="relative" rAng="0" ptsTypes="AA">
                                      <p:cBhvr>
                                        <p:cTn id="169" dur="3000" fill="hold"/>
                                        <p:tgtEl>
                                          <p:spTgt spid="31"/>
                                        </p:tgtEl>
                                        <p:attrNameLst>
                                          <p:attrName>ppt_x</p:attrName>
                                          <p:attrName>ppt_y</p:attrName>
                                        </p:attrNameLst>
                                      </p:cBhvr>
                                      <p:rCtr x="-50000" y="0"/>
                                    </p:animMotion>
                                  </p:childTnLst>
                                </p:cTn>
                              </p:par>
                              <p:par>
                                <p:cTn id="170" presetID="35" presetClass="path" presetSubtype="0" fill="hold" nodeType="withEffect">
                                  <p:stCondLst>
                                    <p:cond delay="0"/>
                                  </p:stCondLst>
                                  <p:childTnLst>
                                    <p:animMotion origin="layout" path="M 4.375E-6 4.44444E-6 L -1 4.44444E-6 " pathEditMode="relative" rAng="0" ptsTypes="AA">
                                      <p:cBhvr>
                                        <p:cTn id="171" dur="3000" fill="hold"/>
                                        <p:tgtEl>
                                          <p:spTgt spid="39"/>
                                        </p:tgtEl>
                                        <p:attrNameLst>
                                          <p:attrName>ppt_x</p:attrName>
                                          <p:attrName>ppt_y</p:attrName>
                                        </p:attrNameLst>
                                      </p:cBhvr>
                                      <p:rCtr x="-50000" y="0"/>
                                    </p:animMotion>
                                  </p:childTnLst>
                                </p:cTn>
                              </p:par>
                            </p:childTnLst>
                          </p:cTn>
                        </p:par>
                        <p:par>
                          <p:cTn id="172" fill="hold">
                            <p:stCondLst>
                              <p:cond delay="5000"/>
                            </p:stCondLst>
                            <p:childTnLst>
                              <p:par>
                                <p:cTn id="173" presetID="10" presetClass="exit" presetSubtype="0" fill="hold" nodeType="afterEffect">
                                  <p:stCondLst>
                                    <p:cond delay="0"/>
                                  </p:stCondLst>
                                  <p:childTnLst>
                                    <p:animEffect transition="out" filter="fade">
                                      <p:cBhvr>
                                        <p:cTn id="174" dur="500"/>
                                        <p:tgtEl>
                                          <p:spTgt spid="36"/>
                                        </p:tgtEl>
                                      </p:cBhvr>
                                    </p:animEffect>
                                    <p:set>
                                      <p:cBhvr>
                                        <p:cTn id="175" dur="1" fill="hold">
                                          <p:stCondLst>
                                            <p:cond delay="499"/>
                                          </p:stCondLst>
                                        </p:cTn>
                                        <p:tgtEl>
                                          <p:spTgt spid="36"/>
                                        </p:tgtEl>
                                        <p:attrNameLst>
                                          <p:attrName>style.visibility</p:attrName>
                                        </p:attrNameLst>
                                      </p:cBhvr>
                                      <p:to>
                                        <p:strVal val="hidden"/>
                                      </p:to>
                                    </p:set>
                                  </p:childTnLst>
                                </p:cTn>
                              </p:par>
                              <p:par>
                                <p:cTn id="176" presetID="10" presetClass="entr" presetSubtype="0" fill="hold" nodeType="withEffect">
                                  <p:stCondLst>
                                    <p:cond delay="0"/>
                                  </p:stCondLst>
                                  <p:childTnLst>
                                    <p:set>
                                      <p:cBhvr>
                                        <p:cTn id="177" dur="1" fill="hold">
                                          <p:stCondLst>
                                            <p:cond delay="0"/>
                                          </p:stCondLst>
                                        </p:cTn>
                                        <p:tgtEl>
                                          <p:spTgt spid="35"/>
                                        </p:tgtEl>
                                        <p:attrNameLst>
                                          <p:attrName>style.visibility</p:attrName>
                                        </p:attrNameLst>
                                      </p:cBhvr>
                                      <p:to>
                                        <p:strVal val="visible"/>
                                      </p:to>
                                    </p:set>
                                    <p:animEffect transition="in" filter="fade">
                                      <p:cBhvr>
                                        <p:cTn id="178" dur="500"/>
                                        <p:tgtEl>
                                          <p:spTgt spid="35"/>
                                        </p:tgtEl>
                                      </p:cBhvr>
                                    </p:animEffect>
                                  </p:childTnLst>
                                </p:cTn>
                              </p:par>
                            </p:childTnLst>
                          </p:cTn>
                        </p:par>
                        <p:par>
                          <p:cTn id="179" fill="hold">
                            <p:stCondLst>
                              <p:cond delay="5500"/>
                            </p:stCondLst>
                            <p:childTnLst>
                              <p:par>
                                <p:cTn id="180" presetID="10" presetClass="entr" presetSubtype="0" fill="hold" nodeType="after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fade">
                                      <p:cBhvr>
                                        <p:cTn id="182" dur="500"/>
                                        <p:tgtEl>
                                          <p:spTgt spid="37"/>
                                        </p:tgtEl>
                                      </p:cBhvr>
                                    </p:animEffect>
                                  </p:childTnLst>
                                  <p:subTnLst>
                                    <p:audio>
                                      <p:cMediaNode>
                                        <p:cTn display="0" masterRel="sameClick">
                                          <p:stCondLst>
                                            <p:cond evt="begin" delay="0">
                                              <p:tn val="180"/>
                                            </p:cond>
                                          </p:stCondLst>
                                          <p:endCondLst>
                                            <p:cond evt="onStopAudio" delay="0">
                                              <p:tgtEl>
                                                <p:sldTgt/>
                                              </p:tgtEl>
                                            </p:cond>
                                          </p:endCondLst>
                                        </p:cTn>
                                        <p:tgtEl>
                                          <p:sndTgt r:embed="rId6"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p:bldP spid="29" grpId="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30" grpId="0" animBg="1"/>
      <p:bldP spid="34" grpId="0" animBg="1"/>
      <p:bldP spid="38" grpId="0" animBg="1"/>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999+ hình nền powerpoint đẹp, ấn tượng - GIÚP BẠN">
            <a:extLst>
              <a:ext uri="{FF2B5EF4-FFF2-40B4-BE49-F238E27FC236}">
                <a16:creationId xmlns:a16="http://schemas.microsoft.com/office/drawing/2014/main" id="{20AA3E30-ACB0-4053-956E-CBD6AA691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1" y="-247374"/>
            <a:ext cx="13098593" cy="73505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64598988-A1FE-4296-89AC-E2FE4D130964}"/>
              </a:ext>
            </a:extLst>
          </p:cNvPr>
          <p:cNvSpPr txBox="1"/>
          <p:nvPr/>
        </p:nvSpPr>
        <p:spPr>
          <a:xfrm>
            <a:off x="5653" y="347717"/>
            <a:ext cx="12425304" cy="4770537"/>
          </a:xfrm>
          <a:prstGeom prst="rect">
            <a:avLst/>
          </a:prstGeom>
          <a:noFill/>
        </p:spPr>
        <p:txBody>
          <a:bodyPr wrap="square">
            <a:spAutoFit/>
          </a:bodyPr>
          <a:lstStyle/>
          <a:p>
            <a:pPr algn="ctr">
              <a:lnSpc>
                <a:spcPct val="150000"/>
              </a:lnSpc>
              <a:defRPr/>
            </a:pPr>
            <a:r>
              <a:rPr lang="en-US" sz="9600" b="1" err="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Tiết</a:t>
            </a:r>
            <a:r>
              <a:rPr lang="en-US" sz="96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 49:</a:t>
            </a:r>
            <a:endParaRPr lang="en-US" sz="96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endParaRPr>
          </a:p>
          <a:p>
            <a:pPr algn="ctr">
              <a:defRPr/>
            </a:pPr>
            <a:r>
              <a:rPr lang="en-US" sz="8000" b="1">
                <a:solidFill>
                  <a:srgbClr val="0000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ÔN TẬP HỌC KÌ I</a:t>
            </a:r>
          </a:p>
          <a:p>
            <a:pPr algn="ctr">
              <a:defRPr/>
            </a:pPr>
            <a:r>
              <a:rPr lang="en-US" sz="7200" b="1">
                <a:solidFill>
                  <a:srgbClr val="0000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rPr>
              <a:t>(phần Số)</a:t>
            </a:r>
            <a:endParaRPr lang="en-US" sz="7200" b="1" dirty="0">
              <a:solidFill>
                <a:srgbClr val="0000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itchFamily="18" charset="0"/>
            </a:endParaRPr>
          </a:p>
        </p:txBody>
      </p:sp>
    </p:spTree>
    <p:extLst>
      <p:ext uri="{BB962C8B-B14F-4D97-AF65-F5344CB8AC3E}">
        <p14:creationId xmlns:p14="http://schemas.microsoft.com/office/powerpoint/2010/main" val="19597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TotalTime>
  <Words>865</Words>
  <Application>Microsoft Office PowerPoint</Application>
  <PresentationFormat>Màn hình rộng</PresentationFormat>
  <Paragraphs>186</Paragraphs>
  <Slides>15</Slides>
  <Notes>2</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2</vt:i4>
      </vt:variant>
      <vt:variant>
        <vt:lpstr>Tiêu đề Bản chiếu</vt:lpstr>
      </vt:variant>
      <vt:variant>
        <vt:i4>15</vt:i4>
      </vt:variant>
    </vt:vector>
  </HeadingPairs>
  <TitlesOfParts>
    <vt:vector size="25" baseType="lpstr">
      <vt:lpstr>Amasis MT Pro Black</vt:lpstr>
      <vt:lpstr>Aptos</vt:lpstr>
      <vt:lpstr>Aptos Display</vt:lpstr>
      <vt:lpstr>Arial</vt:lpstr>
      <vt:lpstr>Cambria Math</vt:lpstr>
      <vt:lpstr>Times New Roman</vt:lpstr>
      <vt:lpstr>Walbaum Display Light</vt:lpstr>
      <vt:lpstr>Chủ đề Office</vt:lpstr>
      <vt:lpstr>Equation</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Ôn tập lại nội dung kiến thức phần số học kì I. - Ôn tập lại phương pháp làm các dạng bài đã học. - Hoàn thành các bài tập còn lại trong Đề cương.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Trương Bá Minh</dc:creator>
  <cp:lastModifiedBy>Trương Bá Minh</cp:lastModifiedBy>
  <cp:revision>11</cp:revision>
  <dcterms:created xsi:type="dcterms:W3CDTF">2023-12-18T12:28:07Z</dcterms:created>
  <dcterms:modified xsi:type="dcterms:W3CDTF">2023-12-20T14:26:54Z</dcterms:modified>
</cp:coreProperties>
</file>