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0.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283" r:id="rId3"/>
    <p:sldId id="332" r:id="rId4"/>
    <p:sldId id="2007577342" r:id="rId5"/>
    <p:sldId id="257" r:id="rId6"/>
    <p:sldId id="276" r:id="rId7"/>
    <p:sldId id="302" r:id="rId8"/>
    <p:sldId id="303" r:id="rId9"/>
    <p:sldId id="304" r:id="rId10"/>
    <p:sldId id="313" r:id="rId11"/>
    <p:sldId id="2007577343" r:id="rId12"/>
    <p:sldId id="312" r:id="rId13"/>
    <p:sldId id="297" r:id="rId14"/>
    <p:sldId id="298" r:id="rId15"/>
    <p:sldId id="334" r:id="rId16"/>
    <p:sldId id="306" r:id="rId17"/>
    <p:sldId id="289" r:id="rId18"/>
    <p:sldId id="2007577360" r:id="rId19"/>
    <p:sldId id="309" r:id="rId20"/>
    <p:sldId id="2007577340" r:id="rId21"/>
    <p:sldId id="294" r:id="rId22"/>
    <p:sldId id="295" r:id="rId23"/>
    <p:sldId id="2007577335" r:id="rId24"/>
    <p:sldId id="327" r:id="rId25"/>
    <p:sldId id="325" r:id="rId26"/>
    <p:sldId id="331" r:id="rId27"/>
    <p:sldId id="2007577361" r:id="rId28"/>
    <p:sldId id="2007577331" r:id="rId29"/>
    <p:sldId id="281" r:id="rId30"/>
    <p:sldId id="2007577359" r:id="rId31"/>
  </p:sldIdLst>
  <p:sldSz cx="9144000" cy="5143500" type="screen16x9"/>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00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93805" autoAdjust="0"/>
  </p:normalViewPr>
  <p:slideViewPr>
    <p:cSldViewPr>
      <p:cViewPr varScale="1">
        <p:scale>
          <a:sx n="83" d="100"/>
          <a:sy n="83" d="100"/>
        </p:scale>
        <p:origin x="31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New Roman"/>
              </a:defRPr>
            </a:lvl1pPr>
          </a:lstStyle>
          <a:p>
            <a:fld id="{B06DC530-982C-4EB4-B564-E52726AC73D8}" type="datetimeFigureOut">
              <a:rPr lang="en-US" smtClean="0"/>
              <a:pPr/>
              <a:t>1/16/2024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imes   New Roman"/>
              </a:defRPr>
            </a:lvl1pPr>
          </a:lstStyle>
          <a:p>
            <a:fld id="{C50F347E-B655-41C6-90A7-6CC06C2C2EB0}" type="slidenum">
              <a:rPr lang="en-US" smtClean="0"/>
              <a:pPr/>
              <a:t>‹#›</a:t>
            </a:fld>
            <a:endParaRPr lang="en-US" dirty="0"/>
          </a:p>
        </p:txBody>
      </p:sp>
    </p:spTree>
    <p:extLst>
      <p:ext uri="{BB962C8B-B14F-4D97-AF65-F5344CB8AC3E}">
        <p14:creationId xmlns:p14="http://schemas.microsoft.com/office/powerpoint/2010/main" val="3040527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a:ea typeface="+mn-ea"/>
        <a:cs typeface="+mn-cs"/>
      </a:defRPr>
    </a:lvl1pPr>
    <a:lvl2pPr marL="457200" algn="l" defTabSz="914400" rtl="0" eaLnBrk="1" latinLnBrk="0" hangingPunct="1">
      <a:defRPr sz="1200" kern="1200">
        <a:solidFill>
          <a:schemeClr val="tx1"/>
        </a:solidFill>
        <a:latin typeface="Times   New Roman"/>
        <a:ea typeface="+mn-ea"/>
        <a:cs typeface="+mn-cs"/>
      </a:defRPr>
    </a:lvl2pPr>
    <a:lvl3pPr marL="914400" algn="l" defTabSz="914400" rtl="0" eaLnBrk="1" latinLnBrk="0" hangingPunct="1">
      <a:defRPr sz="1200" kern="1200">
        <a:solidFill>
          <a:schemeClr val="tx1"/>
        </a:solidFill>
        <a:latin typeface="Times   New Roman"/>
        <a:ea typeface="+mn-ea"/>
        <a:cs typeface="+mn-cs"/>
      </a:defRPr>
    </a:lvl3pPr>
    <a:lvl4pPr marL="1371600" algn="l" defTabSz="914400" rtl="0" eaLnBrk="1" latinLnBrk="0" hangingPunct="1">
      <a:defRPr sz="1200" kern="1200">
        <a:solidFill>
          <a:schemeClr val="tx1"/>
        </a:solidFill>
        <a:latin typeface="Times   New Roman"/>
        <a:ea typeface="+mn-ea"/>
        <a:cs typeface="+mn-cs"/>
      </a:defRPr>
    </a:lvl4pPr>
    <a:lvl5pPr marL="1828800" algn="l" defTabSz="914400" rtl="0" eaLnBrk="1" latinLnBrk="0" hangingPunct="1">
      <a:defRPr sz="1200" kern="1200">
        <a:solidFill>
          <a:schemeClr val="tx1"/>
        </a:solidFill>
        <a:latin typeface="Times   New Roman"/>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C50F347E-B655-41C6-90A7-6CC06C2C2EB0}" type="slidenum">
              <a:rPr lang="en-US" smtClean="0"/>
              <a:pPr/>
              <a:t>1</a:t>
            </a:fld>
            <a:endParaRPr lang="en-US" dirty="0"/>
          </a:p>
        </p:txBody>
      </p:sp>
    </p:spTree>
    <p:extLst>
      <p:ext uri="{BB962C8B-B14F-4D97-AF65-F5344CB8AC3E}">
        <p14:creationId xmlns:p14="http://schemas.microsoft.com/office/powerpoint/2010/main" val="1328619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C50F347E-B655-41C6-90A7-6CC06C2C2EB0}" type="slidenum">
              <a:rPr lang="en-US" smtClean="0"/>
              <a:pPr/>
              <a:t>26</a:t>
            </a:fld>
            <a:endParaRPr lang="en-US" dirty="0"/>
          </a:p>
        </p:txBody>
      </p:sp>
    </p:spTree>
    <p:extLst>
      <p:ext uri="{BB962C8B-B14F-4D97-AF65-F5344CB8AC3E}">
        <p14:creationId xmlns:p14="http://schemas.microsoft.com/office/powerpoint/2010/main" val="3170691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C50F347E-B655-41C6-90A7-6CC06C2C2EB0}" type="slidenum">
              <a:rPr lang="en-US" smtClean="0"/>
              <a:pPr/>
              <a:t>3</a:t>
            </a:fld>
            <a:endParaRPr lang="en-US" dirty="0"/>
          </a:p>
        </p:txBody>
      </p:sp>
    </p:spTree>
    <p:extLst>
      <p:ext uri="{BB962C8B-B14F-4D97-AF65-F5344CB8AC3E}">
        <p14:creationId xmlns:p14="http://schemas.microsoft.com/office/powerpoint/2010/main" val="365928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79DCE3-CB28-4195-A7C4-09157B91E553}" type="slidenum">
              <a:rPr lang="en-US" smtClean="0"/>
              <a:t>5</a:t>
            </a:fld>
            <a:endParaRPr lang="en-US"/>
          </a:p>
        </p:txBody>
      </p:sp>
    </p:spTree>
    <p:extLst>
      <p:ext uri="{BB962C8B-B14F-4D97-AF65-F5344CB8AC3E}">
        <p14:creationId xmlns:p14="http://schemas.microsoft.com/office/powerpoint/2010/main" val="3067580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12</a:t>
            </a:fld>
            <a:endParaRPr lang="en-US"/>
          </a:p>
        </p:txBody>
      </p:sp>
    </p:spTree>
    <p:extLst>
      <p:ext uri="{BB962C8B-B14F-4D97-AF65-F5344CB8AC3E}">
        <p14:creationId xmlns:p14="http://schemas.microsoft.com/office/powerpoint/2010/main" val="2701788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AC469-437F-4CE1-A260-B0BBC7D44490}" type="slidenum">
              <a:rPr lang="en-US" smtClean="0"/>
              <a:t>13</a:t>
            </a:fld>
            <a:endParaRPr lang="en-US"/>
          </a:p>
        </p:txBody>
      </p:sp>
    </p:spTree>
    <p:extLst>
      <p:ext uri="{BB962C8B-B14F-4D97-AF65-F5344CB8AC3E}">
        <p14:creationId xmlns:p14="http://schemas.microsoft.com/office/powerpoint/2010/main" val="3739756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79DCE3-CB28-4195-A7C4-09157B91E553}" type="slidenum">
              <a:rPr lang="en-US" smtClean="0"/>
              <a:t>16</a:t>
            </a:fld>
            <a:endParaRPr lang="en-US"/>
          </a:p>
        </p:txBody>
      </p:sp>
    </p:spTree>
    <p:extLst>
      <p:ext uri="{BB962C8B-B14F-4D97-AF65-F5344CB8AC3E}">
        <p14:creationId xmlns:p14="http://schemas.microsoft.com/office/powerpoint/2010/main" val="775736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ea typeface="+mn-ea"/>
                <a:cs typeface="+mn-cs"/>
              </a:rPr>
              <a:t>Chúng</a:t>
            </a:r>
            <a:r>
              <a:rPr lang="en-US" sz="1200" kern="1200" dirty="0">
                <a:solidFill>
                  <a:schemeClr val="tx1"/>
                </a:solidFill>
                <a:effectLst/>
                <a:ea typeface="+mn-ea"/>
                <a:cs typeface="+mn-cs"/>
              </a:rPr>
              <a:t> ta </a:t>
            </a:r>
            <a:r>
              <a:rPr lang="en-US" sz="1200" kern="1200" dirty="0" err="1">
                <a:solidFill>
                  <a:schemeClr val="tx1"/>
                </a:solidFill>
                <a:effectLst/>
                <a:ea typeface="+mn-ea"/>
                <a:cs typeface="+mn-cs"/>
              </a:rPr>
              <a:t>thấy</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mỗi</a:t>
            </a:r>
            <a:r>
              <a:rPr lang="vi-VN" sz="1200" kern="1200" dirty="0">
                <a:solidFill>
                  <a:schemeClr val="tx1"/>
                </a:solidFill>
                <a:effectLst/>
                <a:latin typeface="+mn-lt"/>
                <a:ea typeface="+mn-ea"/>
                <a:cs typeface="+mn-cs"/>
              </a:rPr>
              <a:t> làn điệu </a:t>
            </a:r>
            <a:r>
              <a:rPr lang="en-US" sz="1200" kern="1200" dirty="0">
                <a:solidFill>
                  <a:schemeClr val="tx1"/>
                </a:solidFill>
                <a:effectLst/>
                <a:ea typeface="+mn-ea"/>
                <a:cs typeface="+mn-cs"/>
              </a:rPr>
              <a:t>ca </a:t>
            </a:r>
            <a:r>
              <a:rPr lang="en-US" sz="1200" kern="1200" dirty="0" err="1">
                <a:solidFill>
                  <a:schemeClr val="tx1"/>
                </a:solidFill>
                <a:effectLst/>
                <a:ea typeface="+mn-ea"/>
                <a:cs typeface="+mn-cs"/>
              </a:rPr>
              <a:t>Huế</a:t>
            </a:r>
            <a:r>
              <a:rPr lang="en-US" sz="1200" kern="1200" dirty="0">
                <a:solidFill>
                  <a:schemeClr val="tx1"/>
                </a:solidFill>
                <a:effectLst/>
                <a:ea typeface="+mn-ea"/>
                <a:cs typeface="+mn-cs"/>
              </a:rPr>
              <a:t> </a:t>
            </a:r>
            <a:r>
              <a:rPr lang="vi-VN" sz="1200" kern="1200" dirty="0">
                <a:solidFill>
                  <a:schemeClr val="tx1"/>
                </a:solidFill>
                <a:effectLst/>
                <a:latin typeface="+mn-lt"/>
                <a:ea typeface="+mn-ea"/>
                <a:cs typeface="+mn-cs"/>
              </a:rPr>
              <a:t>được cất lên trong những khung cảnh cụ thể của cuộc sống sinh hoạt đời thường</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như</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lúc</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giã</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gạo</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ru</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em</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giã</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vôi</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giã</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điệp</a:t>
            </a:r>
            <a:r>
              <a:rPr lang="vi-VN" sz="1200" kern="1200" dirty="0">
                <a:solidFill>
                  <a:schemeClr val="tx1"/>
                </a:solidFill>
                <a:effectLst/>
                <a:latin typeface="+mn-lt"/>
                <a:ea typeface="+mn-ea"/>
                <a:cs typeface="+mn-cs"/>
              </a:rPr>
              <a:t>… //mỗi làn điệu có một linh hồn riêng, nó mang trong mình hơi thở của cuộc sống: có tươi vui, có buồn cảm, có bâng khuâng và tiếc thương ai oán,… </a:t>
            </a:r>
          </a:p>
          <a:p>
            <a:endParaRPr lang="vi-VN" dirty="0"/>
          </a:p>
        </p:txBody>
      </p:sp>
      <p:sp>
        <p:nvSpPr>
          <p:cNvPr id="4" name="Slide Number Placeholder 3"/>
          <p:cNvSpPr>
            <a:spLocks noGrp="1"/>
          </p:cNvSpPr>
          <p:nvPr>
            <p:ph type="sldNum" sz="quarter" idx="5"/>
          </p:nvPr>
        </p:nvSpPr>
        <p:spPr/>
        <p:txBody>
          <a:bodyPr/>
          <a:lstStyle/>
          <a:p>
            <a:fld id="{C50F347E-B655-41C6-90A7-6CC06C2C2EB0}" type="slidenum">
              <a:rPr lang="en-US" smtClean="0"/>
              <a:t>18</a:t>
            </a:fld>
            <a:endParaRPr lang="en-US"/>
          </a:p>
        </p:txBody>
      </p:sp>
    </p:spTree>
    <p:extLst>
      <p:ext uri="{BB962C8B-B14F-4D97-AF65-F5344CB8AC3E}">
        <p14:creationId xmlns:p14="http://schemas.microsoft.com/office/powerpoint/2010/main" val="2786503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err="1">
                <a:solidFill>
                  <a:schemeClr val="tx1"/>
                </a:solidFill>
                <a:effectLst/>
                <a:ea typeface="+mn-ea"/>
                <a:cs typeface="+mn-cs"/>
              </a:rPr>
              <a:t>Nét</a:t>
            </a:r>
            <a:r>
              <a:rPr lang="vi-VN" sz="1200" b="1" kern="1200" dirty="0">
                <a:solidFill>
                  <a:schemeClr val="tx1"/>
                </a:solidFill>
                <a:effectLst/>
                <a:latin typeface="+mn-lt"/>
                <a:ea typeface="+mn-ea"/>
                <a:cs typeface="+mn-cs"/>
              </a:rPr>
              <a:t> sinh hoạt văn hóa thanh lịch và tao nhã</a:t>
            </a:r>
            <a:r>
              <a:rPr lang="en-US" sz="1200" b="1" kern="1200" dirty="0">
                <a:solidFill>
                  <a:schemeClr val="tx1"/>
                </a:solidFill>
                <a:effectLst/>
                <a:ea typeface="+mn-ea"/>
                <a:cs typeface="+mn-cs"/>
              </a:rPr>
              <a:t>, </a:t>
            </a:r>
            <a:r>
              <a:rPr lang="en-US" sz="1200" b="1" kern="1200" dirty="0" err="1">
                <a:solidFill>
                  <a:schemeClr val="tx1"/>
                </a:solidFill>
                <a:effectLst/>
                <a:ea typeface="+mn-ea"/>
                <a:cs typeface="+mn-cs"/>
              </a:rPr>
              <a:t>mang</a:t>
            </a:r>
            <a:r>
              <a:rPr lang="en-US" sz="1200" b="1" kern="1200" dirty="0">
                <a:solidFill>
                  <a:schemeClr val="tx1"/>
                </a:solidFill>
                <a:effectLst/>
                <a:ea typeface="+mn-ea"/>
                <a:cs typeface="+mn-cs"/>
              </a:rPr>
              <a:t> </a:t>
            </a:r>
            <a:r>
              <a:rPr lang="en-US" sz="1200" b="1" kern="1200" dirty="0" err="1">
                <a:solidFill>
                  <a:schemeClr val="tx1"/>
                </a:solidFill>
                <a:effectLst/>
                <a:ea typeface="+mn-ea"/>
                <a:cs typeface="+mn-cs"/>
              </a:rPr>
              <a:t>giá</a:t>
            </a:r>
            <a:r>
              <a:rPr lang="en-US" sz="1200" b="1" kern="1200" dirty="0">
                <a:solidFill>
                  <a:schemeClr val="tx1"/>
                </a:solidFill>
                <a:effectLst/>
                <a:ea typeface="+mn-ea"/>
                <a:cs typeface="+mn-cs"/>
              </a:rPr>
              <a:t> </a:t>
            </a:r>
            <a:r>
              <a:rPr lang="en-US" sz="1200" b="1" kern="1200" dirty="0" err="1">
                <a:solidFill>
                  <a:schemeClr val="tx1"/>
                </a:solidFill>
                <a:effectLst/>
                <a:ea typeface="+mn-ea"/>
                <a:cs typeface="+mn-cs"/>
              </a:rPr>
              <a:t>trị</a:t>
            </a:r>
            <a:r>
              <a:rPr lang="en-US" sz="1200" b="1" kern="1200" dirty="0">
                <a:solidFill>
                  <a:schemeClr val="tx1"/>
                </a:solidFill>
                <a:effectLst/>
                <a:ea typeface="+mn-ea"/>
                <a:cs typeface="+mn-cs"/>
              </a:rPr>
              <a:t> </a:t>
            </a:r>
            <a:r>
              <a:rPr lang="en-US" sz="1200" b="1" kern="1200" dirty="0" err="1">
                <a:solidFill>
                  <a:schemeClr val="tx1"/>
                </a:solidFill>
                <a:effectLst/>
                <a:ea typeface="+mn-ea"/>
                <a:cs typeface="+mn-cs"/>
              </a:rPr>
              <a:t>truyền</a:t>
            </a:r>
            <a:r>
              <a:rPr lang="en-US" sz="1200" b="1" kern="1200" dirty="0">
                <a:solidFill>
                  <a:schemeClr val="tx1"/>
                </a:solidFill>
                <a:effectLst/>
                <a:ea typeface="+mn-ea"/>
                <a:cs typeface="+mn-cs"/>
              </a:rPr>
              <a:t> </a:t>
            </a:r>
            <a:r>
              <a:rPr lang="en-US" sz="1200" b="1" kern="1200" dirty="0" err="1">
                <a:solidFill>
                  <a:schemeClr val="tx1"/>
                </a:solidFill>
                <a:effectLst/>
                <a:ea typeface="+mn-ea"/>
                <a:cs typeface="+mn-cs"/>
              </a:rPr>
              <a:t>thống</a:t>
            </a:r>
            <a:endParaRPr lang="vi-VN" dirty="0"/>
          </a:p>
        </p:txBody>
      </p:sp>
      <p:sp>
        <p:nvSpPr>
          <p:cNvPr id="4" name="Slide Number Placeholder 3"/>
          <p:cNvSpPr>
            <a:spLocks noGrp="1"/>
          </p:cNvSpPr>
          <p:nvPr>
            <p:ph type="sldNum" sz="quarter" idx="5"/>
          </p:nvPr>
        </p:nvSpPr>
        <p:spPr/>
        <p:txBody>
          <a:bodyPr/>
          <a:lstStyle/>
          <a:p>
            <a:fld id="{C50F347E-B655-41C6-90A7-6CC06C2C2EB0}" type="slidenum">
              <a:rPr lang="en-US" smtClean="0"/>
              <a:t>21</a:t>
            </a:fld>
            <a:endParaRPr lang="en-US"/>
          </a:p>
        </p:txBody>
      </p:sp>
    </p:spTree>
    <p:extLst>
      <p:ext uri="{BB962C8B-B14F-4D97-AF65-F5344CB8AC3E}">
        <p14:creationId xmlns:p14="http://schemas.microsoft.com/office/powerpoint/2010/main" val="628689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 </a:t>
            </a:r>
            <a:r>
              <a:rPr lang="en-US" sz="1200" kern="1200" dirty="0" err="1">
                <a:solidFill>
                  <a:schemeClr val="tx1"/>
                </a:solidFill>
                <a:effectLst/>
                <a:ea typeface="+mn-ea"/>
                <a:cs typeface="+mn-cs"/>
              </a:rPr>
              <a:t>Ngôn</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ngữ</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giàu</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hình</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ảnh</a:t>
            </a:r>
            <a:endParaRPr lang="vi-VN" sz="1200" kern="1200" dirty="0">
              <a:solidFill>
                <a:schemeClr val="tx1"/>
              </a:solidFill>
              <a:effectLst/>
              <a:latin typeface="+mn-lt"/>
              <a:ea typeface="+mn-ea"/>
              <a:cs typeface="+mn-cs"/>
            </a:endParaRPr>
          </a:p>
          <a:p>
            <a:r>
              <a:rPr lang="en-US" sz="1200" kern="1200" dirty="0">
                <a:solidFill>
                  <a:schemeClr val="tx1"/>
                </a:solidFill>
                <a:effectLst/>
                <a:ea typeface="+mn-ea"/>
                <a:cs typeface="+mn-cs"/>
              </a:rPr>
              <a:t>- </a:t>
            </a:r>
            <a:r>
              <a:rPr lang="en-US" sz="1200" kern="1200" dirty="0" err="1">
                <a:solidFill>
                  <a:schemeClr val="tx1"/>
                </a:solidFill>
                <a:effectLst/>
                <a:ea typeface="+mn-ea"/>
                <a:cs typeface="+mn-cs"/>
              </a:rPr>
              <a:t>Lồng</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ghép</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các</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yếu</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tố</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miêu</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tả</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tự</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sự</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biểu</a:t>
            </a:r>
            <a:r>
              <a:rPr lang="en-US" sz="1200" kern="1200" dirty="0">
                <a:solidFill>
                  <a:schemeClr val="tx1"/>
                </a:solidFill>
                <a:effectLst/>
                <a:ea typeface="+mn-ea"/>
                <a:cs typeface="+mn-cs"/>
              </a:rPr>
              <a:t> </a:t>
            </a:r>
            <a:r>
              <a:rPr lang="en-US" sz="1200" kern="1200" dirty="0" err="1">
                <a:solidFill>
                  <a:schemeClr val="tx1"/>
                </a:solidFill>
                <a:effectLst/>
                <a:ea typeface="+mn-ea"/>
                <a:cs typeface="+mn-cs"/>
              </a:rPr>
              <a:t>cảm</a:t>
            </a:r>
            <a:r>
              <a:rPr lang="en-US" sz="1200" kern="1200" dirty="0">
                <a:solidFill>
                  <a:schemeClr val="tx1"/>
                </a:solidFill>
                <a:effectLs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5"/>
          </p:nvPr>
        </p:nvSpPr>
        <p:spPr/>
        <p:txBody>
          <a:bodyPr/>
          <a:lstStyle/>
          <a:p>
            <a:fld id="{C50F347E-B655-41C6-90A7-6CC06C2C2EB0}" type="slidenum">
              <a:rPr lang="en-US" smtClean="0"/>
              <a:t>22</a:t>
            </a:fld>
            <a:endParaRPr lang="en-US"/>
          </a:p>
        </p:txBody>
      </p:sp>
    </p:spTree>
    <p:extLst>
      <p:ext uri="{BB962C8B-B14F-4D97-AF65-F5344CB8AC3E}">
        <p14:creationId xmlns:p14="http://schemas.microsoft.com/office/powerpoint/2010/main" val="143778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70D52E-CBAC-4CB9-B86B-2A2052B400F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3590716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70D52E-CBAC-4CB9-B86B-2A2052B400F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3646086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70D52E-CBAC-4CB9-B86B-2A2052B400F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2867183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70D52E-CBAC-4CB9-B86B-2A2052B400F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826381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70D52E-CBAC-4CB9-B86B-2A2052B400F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4066659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70D52E-CBAC-4CB9-B86B-2A2052B400F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38631111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70D52E-CBAC-4CB9-B86B-2A2052B400F4}"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3698111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70D52E-CBAC-4CB9-B86B-2A2052B400F4}"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2633051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70D52E-CBAC-4CB9-B86B-2A2052B400F4}"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901818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70D52E-CBAC-4CB9-B86B-2A2052B400F4}"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2768592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70D52E-CBAC-4CB9-B86B-2A2052B400F4}"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3733537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70D52E-CBAC-4CB9-B86B-2A2052B400F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41326450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70D52E-CBAC-4CB9-B86B-2A2052B400F4}"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1446544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70D52E-CBAC-4CB9-B86B-2A2052B400F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3045082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70D52E-CBAC-4CB9-B86B-2A2052B400F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1914903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70D52E-CBAC-4CB9-B86B-2A2052B400F4}" type="datetimeFigureOut">
              <a:rPr lang="en-US" smtClean="0"/>
              <a:t>1/16/2024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365894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70D52E-CBAC-4CB9-B86B-2A2052B400F4}"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2605621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70D52E-CBAC-4CB9-B86B-2A2052B400F4}" type="datetimeFigureOut">
              <a:rPr lang="en-US" smtClean="0"/>
              <a:t>1/16/2024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1147422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70D52E-CBAC-4CB9-B86B-2A2052B400F4}" type="datetimeFigureOut">
              <a:rPr lang="en-US" smtClean="0"/>
              <a:t>1/16/2024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1274404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70D52E-CBAC-4CB9-B86B-2A2052B400F4}" type="datetimeFigureOut">
              <a:rPr lang="en-US" smtClean="0"/>
              <a:t>1/16/2024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3333578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70D52E-CBAC-4CB9-B86B-2A2052B400F4}"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473981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70D52E-CBAC-4CB9-B86B-2A2052B400F4}" type="datetimeFigureOut">
              <a:rPr lang="en-US" smtClean="0"/>
              <a:t>1/16/2024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C0022C-8662-4909-93CF-F359B111C29A}" type="slidenum">
              <a:rPr lang="en-US" smtClean="0"/>
              <a:t>‹#›</a:t>
            </a:fld>
            <a:endParaRPr lang="en-US"/>
          </a:p>
        </p:txBody>
      </p:sp>
    </p:spTree>
    <p:extLst>
      <p:ext uri="{BB962C8B-B14F-4D97-AF65-F5344CB8AC3E}">
        <p14:creationId xmlns:p14="http://schemas.microsoft.com/office/powerpoint/2010/main" val="3300024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7000"/>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Times   New Roman"/>
              </a:defRPr>
            </a:lvl1pPr>
          </a:lstStyle>
          <a:p>
            <a:fld id="{9B70D52E-CBAC-4CB9-B86B-2A2052B400F4}" type="datetimeFigureOut">
              <a:rPr lang="en-US" smtClean="0"/>
              <a:pPr/>
              <a:t>1/16/2024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Times   New Roman"/>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Times   New Roman"/>
              </a:defRPr>
            </a:lvl1pPr>
          </a:lstStyle>
          <a:p>
            <a:fld id="{F0C0022C-8662-4909-93CF-F359B111C29A}" type="slidenum">
              <a:rPr lang="en-US" smtClean="0"/>
              <a:pPr/>
              <a:t>‹#›</a:t>
            </a:fld>
            <a:endParaRPr lang="en-US" dirty="0"/>
          </a:p>
        </p:txBody>
      </p:sp>
    </p:spTree>
    <p:extLst>
      <p:ext uri="{BB962C8B-B14F-4D97-AF65-F5344CB8AC3E}">
        <p14:creationId xmlns:p14="http://schemas.microsoft.com/office/powerpoint/2010/main" val="1318610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Times   New Roman"/>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Times   New Roman"/>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Times   New Roman"/>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Times   New Roman"/>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Times   New Roman"/>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B70D52E-CBAC-4CB9-B86B-2A2052B400F4}" type="datetimeFigureOut">
              <a:rPr lang="en-US" smtClean="0"/>
              <a:t>1/16/2024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0C0022C-8662-4909-93CF-F359B111C29A}" type="slidenum">
              <a:rPr lang="en-US" smtClean="0"/>
              <a:t>‹#›</a:t>
            </a:fld>
            <a:endParaRPr lang="en-US"/>
          </a:p>
        </p:txBody>
      </p:sp>
    </p:spTree>
    <p:extLst>
      <p:ext uri="{BB962C8B-B14F-4D97-AF65-F5344CB8AC3E}">
        <p14:creationId xmlns:p14="http://schemas.microsoft.com/office/powerpoint/2010/main" val="23557407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4.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9.pn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4.png"/><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6.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media11.m4a"/><Relationship Id="rId7" Type="http://schemas.openxmlformats.org/officeDocument/2006/relationships/notesSlide" Target="../notesSlides/notesSlide6.xml"/><Relationship Id="rId2" Type="http://schemas.microsoft.com/office/2007/relationships/media" Target="../media/media11.m4a"/><Relationship Id="rId1" Type="http://schemas.openxmlformats.org/officeDocument/2006/relationships/tags" Target="../tags/tag17.xml"/><Relationship Id="rId6" Type="http://schemas.openxmlformats.org/officeDocument/2006/relationships/slideLayout" Target="../slideLayouts/slideLayout7.xml"/><Relationship Id="rId11" Type="http://schemas.openxmlformats.org/officeDocument/2006/relationships/image" Target="../media/image7.png"/><Relationship Id="rId5" Type="http://schemas.openxmlformats.org/officeDocument/2006/relationships/audio" Target="../media/media12.m4a"/><Relationship Id="rId10" Type="http://schemas.openxmlformats.org/officeDocument/2006/relationships/image" Target="../media/image29.png"/><Relationship Id="rId4" Type="http://schemas.microsoft.com/office/2007/relationships/media" Target="../media/media12.m4a"/><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9.xml"/><Relationship Id="rId6" Type="http://schemas.openxmlformats.org/officeDocument/2006/relationships/image" Target="../media/image7.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audio" Target="../media/media15.m4a"/><Relationship Id="rId7" Type="http://schemas.openxmlformats.org/officeDocument/2006/relationships/image" Target="../media/image32.jpeg"/><Relationship Id="rId2" Type="http://schemas.microsoft.com/office/2007/relationships/media" Target="../media/media15.m4a"/><Relationship Id="rId1" Type="http://schemas.openxmlformats.org/officeDocument/2006/relationships/tags" Target="../tags/tag21.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media16.m4a"/><Relationship Id="rId7" Type="http://schemas.openxmlformats.org/officeDocument/2006/relationships/image" Target="../media/image31.svg"/><Relationship Id="rId2" Type="http://schemas.microsoft.com/office/2007/relationships/media" Target="../media/media16.m4a"/><Relationship Id="rId1" Type="http://schemas.openxmlformats.org/officeDocument/2006/relationships/tags" Target="../tags/tag22.xml"/><Relationship Id="rId6" Type="http://schemas.openxmlformats.org/officeDocument/2006/relationships/image" Target="../media/image30.png"/><Relationship Id="rId5" Type="http://schemas.openxmlformats.org/officeDocument/2006/relationships/notesSlide" Target="../notesSlides/notesSlide8.xml"/><Relationship Id="rId4" Type="http://schemas.openxmlformats.org/officeDocument/2006/relationships/slideLayout" Target="../slideLayouts/slideLayout7.xml"/><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23.xml"/><Relationship Id="rId6" Type="http://schemas.openxmlformats.org/officeDocument/2006/relationships/image" Target="../media/image7.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audio" Target="../media/media20.m4a"/><Relationship Id="rId7" Type="http://schemas.openxmlformats.org/officeDocument/2006/relationships/image" Target="../media/image35.png"/><Relationship Id="rId2" Type="http://schemas.microsoft.com/office/2007/relationships/media" Target="../media/media20.m4a"/><Relationship Id="rId1" Type="http://schemas.openxmlformats.org/officeDocument/2006/relationships/tags" Target="../tags/tag26.xml"/><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slideLayout" Target="../slideLayouts/slideLayout18.xml"/><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video" Target="../media/media21.mp4"/><Relationship Id="rId2" Type="http://schemas.microsoft.com/office/2007/relationships/media" Target="../media/media21.mp4"/><Relationship Id="rId1" Type="http://schemas.openxmlformats.org/officeDocument/2006/relationships/tags" Target="../tags/tag28.xml"/><Relationship Id="rId5" Type="http://schemas.openxmlformats.org/officeDocument/2006/relationships/image" Target="../media/image38.png"/><Relationship Id="rId4"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11.png"/><Relationship Id="rId5" Type="http://schemas.openxmlformats.org/officeDocument/2006/relationships/image" Target="../media/image40.png"/><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tags" Target="../tags/tag30.xml"/><Relationship Id="rId5" Type="http://schemas.openxmlformats.org/officeDocument/2006/relationships/hyperlink" Target="https://padlet.com/dangquyettientien/m-t-s-lo-i-h-nh-ngh-thu-t-c-unesco-c-ng-nh-n-eysnlpfbhjqwm9ip?utm_source=zalo&amp;utm_medium=zalo&amp;utm_campaign=zalo" TargetMode="Externa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media2.m4a"/><Relationship Id="rId7" Type="http://schemas.openxmlformats.org/officeDocument/2006/relationships/image" Target="../media/image12.png"/><Relationship Id="rId2" Type="http://schemas.microsoft.com/office/2007/relationships/media" Target="../media/media2.m4a"/><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3.m4a"/><Relationship Id="rId7" Type="http://schemas.openxmlformats.org/officeDocument/2006/relationships/image" Target="../media/image14.png"/><Relationship Id="rId2" Type="http://schemas.microsoft.com/office/2007/relationships/media" Target="../media/media3.m4a"/><Relationship Id="rId1" Type="http://schemas.openxmlformats.org/officeDocument/2006/relationships/tags" Target="../tags/tag6.xml"/><Relationship Id="rId6" Type="http://schemas.openxmlformats.org/officeDocument/2006/relationships/image" Target="../media/image10.jpeg"/><Relationship Id="rId5" Type="http://schemas.openxmlformats.org/officeDocument/2006/relationships/notesSlide" Target="../notesSlides/notesSlide3.xml"/><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7.xml"/><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10.jpe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10.xml"/><Relationship Id="rId5" Type="http://schemas.openxmlformats.org/officeDocument/2006/relationships/image" Target="../media/image7.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47000"/>
            <a:lum/>
          </a:blip>
          <a:srcRect/>
          <a:stretch>
            <a:fillRect t="-6000" b="-6000"/>
          </a:stretch>
        </a:blipFill>
        <a:effectLst/>
      </p:bgPr>
    </p:bg>
    <p:spTree>
      <p:nvGrpSpPr>
        <p:cNvPr id="1" name=""/>
        <p:cNvGrpSpPr/>
        <p:nvPr/>
      </p:nvGrpSpPr>
      <p:grpSpPr>
        <a:xfrm>
          <a:off x="0" y="0"/>
          <a:ext cx="0" cy="0"/>
          <a:chOff x="0" y="0"/>
          <a:chExt cx="0" cy="0"/>
        </a:xfrm>
      </p:grpSpPr>
      <p:sp>
        <p:nvSpPr>
          <p:cNvPr id="7" name="Freeform 7"/>
          <p:cNvSpPr/>
          <p:nvPr/>
        </p:nvSpPr>
        <p:spPr>
          <a:xfrm>
            <a:off x="8115300" y="-171450"/>
            <a:ext cx="1371600" cy="1262047"/>
          </a:xfrm>
          <a:custGeom>
            <a:avLst/>
            <a:gdLst/>
            <a:ahLst/>
            <a:cxnLst/>
            <a:rect l="l" t="t" r="r" b="b"/>
            <a:pathLst>
              <a:path w="2743200" h="2524093">
                <a:moveTo>
                  <a:pt x="0" y="0"/>
                </a:moveTo>
                <a:lnTo>
                  <a:pt x="2743200" y="0"/>
                </a:lnTo>
                <a:lnTo>
                  <a:pt x="2743200" y="2524093"/>
                </a:lnTo>
                <a:lnTo>
                  <a:pt x="0" y="2524093"/>
                </a:lnTo>
                <a:lnTo>
                  <a:pt x="0" y="0"/>
                </a:lnTo>
                <a:close/>
              </a:path>
            </a:pathLst>
          </a:custGeom>
          <a:blipFill>
            <a:blip r:embed="rId5"/>
            <a:stretch>
              <a:fillRect r="-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9" name="TextBox 8">
            <a:extLst>
              <a:ext uri="{FF2B5EF4-FFF2-40B4-BE49-F238E27FC236}">
                <a16:creationId xmlns:a16="http://schemas.microsoft.com/office/drawing/2014/main" id="{6073B001-D8BC-0985-42AC-49E6BD3B2BFB}"/>
              </a:ext>
            </a:extLst>
          </p:cNvPr>
          <p:cNvSpPr txBox="1"/>
          <p:nvPr/>
        </p:nvSpPr>
        <p:spPr>
          <a:xfrm>
            <a:off x="1028700" y="92413"/>
            <a:ext cx="7086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BỘ GIÁO DỤC VÀ ĐÀO TẠO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CUỘC THI THIẾT KẾ BÀI GIẢNG E-LEARNING</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1" name="TextBox 10">
            <a:extLst>
              <a:ext uri="{FF2B5EF4-FFF2-40B4-BE49-F238E27FC236}">
                <a16:creationId xmlns:a16="http://schemas.microsoft.com/office/drawing/2014/main" id="{FB998CCA-8A69-7DF5-A202-D2391C9811CE}"/>
              </a:ext>
            </a:extLst>
          </p:cNvPr>
          <p:cNvSpPr txBox="1"/>
          <p:nvPr/>
        </p:nvSpPr>
        <p:spPr>
          <a:xfrm>
            <a:off x="685800" y="3019670"/>
            <a:ext cx="75438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Môn </a:t>
            </a: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học</a:t>
            </a: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a:t>
            </a: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Ngữ</a:t>
            </a: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Văn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Giấy</a:t>
            </a: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a:t>
            </a: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phép</a:t>
            </a: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a:t>
            </a: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dự</a:t>
            </a: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thi: CC – BY – SA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Tác</a:t>
            </a: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a:t>
            </a: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giả</a:t>
            </a:r>
            <a:r>
              <a:rPr kumimoji="0" lang="en-US"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Đặng </a:t>
            </a:r>
            <a:r>
              <a:rPr kumimoji="0" lang="en-US"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Quyết</a:t>
            </a:r>
            <a:r>
              <a:rPr kumimoji="0" lang="en-US"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a:t>
            </a:r>
            <a:r>
              <a:rPr kumimoji="0" lang="en-US"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Tiến</a:t>
            </a:r>
            <a:endPar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Email</a:t>
            </a: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dangquyettientien@gmail.com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Đơn </a:t>
            </a: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vị</a:t>
            </a: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a:t>
            </a: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Trường</a:t>
            </a: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THCS </a:t>
            </a: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Ái</a:t>
            </a: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a:t>
            </a: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Mộ</a:t>
            </a: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Long Biên, </a:t>
            </a: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Hà</a:t>
            </a: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a:t>
            </a: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Nội</a:t>
            </a: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err="1">
                <a:ln>
                  <a:noFill/>
                </a:ln>
                <a:solidFill>
                  <a:srgbClr val="006600"/>
                </a:solidFill>
                <a:effectLst/>
                <a:uLnTx/>
                <a:uFillTx/>
                <a:latin typeface="Times New Roman" pitchFamily="18" charset="0"/>
                <a:ea typeface="+mn-ea"/>
                <a:cs typeface="Times New Roman" pitchFamily="18" charset="0"/>
              </a:rPr>
              <a:t>Tháng</a:t>
            </a:r>
            <a:r>
              <a:rPr kumimoji="0" lang="vi-VN"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rPr>
              <a:t> 12 năm 2023 </a:t>
            </a:r>
            <a:endParaRPr kumimoji="0" lang="en-US" sz="1800" b="0" i="0" u="none" strike="noStrike" kern="1200" cap="none" spc="0" normalizeH="0" baseline="0" noProof="0" dirty="0">
              <a:ln>
                <a:noFill/>
              </a:ln>
              <a:solidFill>
                <a:srgbClr val="006600"/>
              </a:solidFill>
              <a:effectLst/>
              <a:uLnTx/>
              <a:uFillTx/>
              <a:latin typeface="Times New Roman" pitchFamily="18" charset="0"/>
              <a:ea typeface="+mn-ea"/>
              <a:cs typeface="Times New Roman" pitchFamily="18" charset="0"/>
            </a:endParaRPr>
          </a:p>
        </p:txBody>
      </p:sp>
      <p:pic>
        <p:nvPicPr>
          <p:cNvPr id="1026" name="Picture 2" descr="Cầu Trường Tiền – Wikipedia tiếng Việt">
            <a:extLst>
              <a:ext uri="{FF2B5EF4-FFF2-40B4-BE49-F238E27FC236}">
                <a16:creationId xmlns:a16="http://schemas.microsoft.com/office/drawing/2014/main" id="{83F7781D-943F-4843-B332-1EC7076CC2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923410"/>
            <a:ext cx="2597054" cy="1650212"/>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Tham quan di sản văn hóa thế giới Cố đô Huế, Việt Nam">
            <a:extLst>
              <a:ext uri="{FF2B5EF4-FFF2-40B4-BE49-F238E27FC236}">
                <a16:creationId xmlns:a16="http://schemas.microsoft.com/office/drawing/2014/main" id="{98DDCF9D-DB67-4355-9262-B155391694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2087" y="923410"/>
            <a:ext cx="2479827" cy="1650212"/>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descr="Sông Hương Huế - Khám phá vẻ đẹp thơ mộng của Kinh Thành Huế">
            <a:extLst>
              <a:ext uri="{FF2B5EF4-FFF2-40B4-BE49-F238E27FC236}">
                <a16:creationId xmlns:a16="http://schemas.microsoft.com/office/drawing/2014/main" id="{5B85D26A-F1EE-4BE9-815A-8B6179D6E4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7870" y="844407"/>
            <a:ext cx="2479827" cy="1771305"/>
          </a:xfrm>
          <a:prstGeom prst="ellipse">
            <a:avLst/>
          </a:prstGeom>
          <a:noFill/>
          <a:extLst>
            <a:ext uri="{909E8E84-426E-40DD-AFC4-6F175D3DCCD1}">
              <a14:hiddenFill xmlns:a14="http://schemas.microsoft.com/office/drawing/2010/main">
                <a:solidFill>
                  <a:srgbClr val="FFFFFF"/>
                </a:solidFill>
              </a14:hiddenFill>
            </a:ext>
          </a:extLst>
        </p:spPr>
      </p:pic>
      <p:sp>
        <p:nvSpPr>
          <p:cNvPr id="14" name="TextBox 8">
            <a:extLst>
              <a:ext uri="{FF2B5EF4-FFF2-40B4-BE49-F238E27FC236}">
                <a16:creationId xmlns:a16="http://schemas.microsoft.com/office/drawing/2014/main" id="{FDBDF2F6-D0F6-4180-836B-83D86283A258}"/>
              </a:ext>
            </a:extLst>
          </p:cNvPr>
          <p:cNvSpPr txBox="1"/>
          <p:nvPr/>
        </p:nvSpPr>
        <p:spPr>
          <a:xfrm>
            <a:off x="1028700" y="2556449"/>
            <a:ext cx="7086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BÀI GIẢNG: CA HUẾ TRÊN SÔNG HƯƠNG</a:t>
            </a:r>
            <a:endParaRPr kumimoji="0" lang="en-US" sz="24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30268609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 calcmode="lin" valueType="num">
                                      <p:cBhvr additive="base">
                                        <p:cTn id="16"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additive="base">
                                        <p:cTn id="21"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 calcmode="lin" valueType="num">
                                      <p:cBhvr additive="base">
                                        <p:cTn id="26"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27"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50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anim calcmode="lin" valueType="num">
                                      <p:cBhvr additive="base">
                                        <p:cTn id="36" dur="500" fill="hold"/>
                                        <p:tgtEl>
                                          <p:spTgt spid="11">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49000"/>
            </a:blip>
            <a:stretch>
              <a:fillRect r="-33"/>
            </a:stretch>
          </a:blipFill>
        </p:spPr>
        <p:txBody>
          <a:bodyPr/>
          <a:lstStyle/>
          <a:p>
            <a:endParaRPr lang="vi-VN" dirty="0"/>
          </a:p>
        </p:txBody>
      </p:sp>
      <p:sp>
        <p:nvSpPr>
          <p:cNvPr id="13" name="Rectangle 12"/>
          <p:cNvSpPr/>
          <p:nvPr/>
        </p:nvSpPr>
        <p:spPr>
          <a:xfrm>
            <a:off x="304800" y="1079510"/>
            <a:ext cx="8382000" cy="523220"/>
          </a:xfrm>
          <a:prstGeom prst="rect">
            <a:avLst/>
          </a:prstGeom>
        </p:spPr>
        <p:txBody>
          <a:bodyPr wrap="square">
            <a:spAutoFit/>
          </a:bodyPr>
          <a:lstStyle/>
          <a:p>
            <a:pPr algn="ctr"/>
            <a:r>
              <a:rPr lang="en-US" sz="2800" b="1" dirty="0">
                <a:solidFill>
                  <a:srgbClr val="0000CC"/>
                </a:solidFill>
                <a:latin typeface="Times New Roman" panose="02020603050405020304" pitchFamily="18" charset="0"/>
                <a:cs typeface="Times New Roman" panose="02020603050405020304" pitchFamily="18" charset="0"/>
              </a:rPr>
              <a:t>BTTT2</a:t>
            </a:r>
            <a:endParaRPr lang="en-US" sz="2800" dirty="0">
              <a:solidFill>
                <a:srgbClr val="0000CC"/>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6134793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801127" y="637222"/>
            <a:ext cx="6194592" cy="1754326"/>
          </a:xfrm>
          <a:prstGeom prst="rect">
            <a:avLst/>
          </a:prstGeom>
        </p:spPr>
        <p:txBody>
          <a:bodyPr wrap="square">
            <a:spAutoFit/>
          </a:bodyPr>
          <a:lstStyle/>
          <a:p>
            <a:pPr algn="just"/>
            <a:r>
              <a:rPr lang="en-US" dirty="0">
                <a:solidFill>
                  <a:srgbClr val="0000CC"/>
                </a:solidFill>
                <a:latin typeface="Times   New Roman"/>
              </a:rPr>
              <a:t>    </a:t>
            </a:r>
            <a:r>
              <a:rPr lang="vi-VN" dirty="0">
                <a:solidFill>
                  <a:srgbClr val="0000CC"/>
                </a:solidFill>
                <a:latin typeface="+mj-lt"/>
              </a:rPr>
              <a:t>Xứ Huế vốn nổi tiếng với các điệu hò, hò khi đánh cá trên sông ngòi, biển cả, hò lúc cấy cày, gặt hái, trồng cây, chăn tằm. Mỗi câu hò Huế dù ngắn hay dài đều được gửi gắm ít ra một ý tình trọn vẹn. Từ ngữ địa phương được dùng nhuần nhuyễn và phổ biến, nhất là trong </a:t>
            </a:r>
            <a:r>
              <a:rPr lang="en-US" dirty="0">
                <a:solidFill>
                  <a:srgbClr val="0000CC"/>
                </a:solidFill>
                <a:latin typeface="Times   New Roman"/>
              </a:rPr>
              <a:t> </a:t>
            </a:r>
            <a:r>
              <a:rPr lang="vi-VN" dirty="0">
                <a:solidFill>
                  <a:srgbClr val="0000CC"/>
                </a:solidFill>
                <a:latin typeface="+mj-lt"/>
              </a:rPr>
              <a:t>các </a:t>
            </a:r>
            <a:r>
              <a:rPr lang="en-US" dirty="0">
                <a:solidFill>
                  <a:srgbClr val="0000CC"/>
                </a:solidFill>
                <a:latin typeface="Times   New Roman"/>
              </a:rPr>
              <a:t> </a:t>
            </a:r>
            <a:r>
              <a:rPr lang="vi-VN" dirty="0">
                <a:solidFill>
                  <a:srgbClr val="0000CC"/>
                </a:solidFill>
                <a:latin typeface="+mj-lt"/>
              </a:rPr>
              <a:t>câu</a:t>
            </a:r>
            <a:r>
              <a:rPr lang="en-US" dirty="0">
                <a:solidFill>
                  <a:srgbClr val="0000CC"/>
                </a:solidFill>
                <a:latin typeface="Times   New Roman"/>
              </a:rPr>
              <a:t> </a:t>
            </a:r>
            <a:r>
              <a:rPr lang="vi-VN" dirty="0">
                <a:solidFill>
                  <a:srgbClr val="0000CC"/>
                </a:solidFill>
                <a:latin typeface="+mj-lt"/>
              </a:rPr>
              <a:t> hò </a:t>
            </a:r>
            <a:r>
              <a:rPr lang="en-US" dirty="0">
                <a:solidFill>
                  <a:srgbClr val="0000CC"/>
                </a:solidFill>
                <a:latin typeface="Times   New Roman"/>
              </a:rPr>
              <a:t> </a:t>
            </a:r>
            <a:r>
              <a:rPr lang="vi-VN" dirty="0">
                <a:solidFill>
                  <a:srgbClr val="0000CC"/>
                </a:solidFill>
                <a:latin typeface="+mj-lt"/>
              </a:rPr>
              <a:t>đối</a:t>
            </a:r>
            <a:r>
              <a:rPr lang="en-US" dirty="0">
                <a:solidFill>
                  <a:srgbClr val="0000CC"/>
                </a:solidFill>
                <a:latin typeface="Times   New Roman"/>
              </a:rPr>
              <a:t> </a:t>
            </a:r>
            <a:r>
              <a:rPr lang="vi-VN" dirty="0">
                <a:solidFill>
                  <a:srgbClr val="0000CC"/>
                </a:solidFill>
                <a:latin typeface="+mj-lt"/>
              </a:rPr>
              <a:t>đáp tri</a:t>
            </a:r>
            <a:r>
              <a:rPr lang="en-US" dirty="0">
                <a:solidFill>
                  <a:srgbClr val="0000CC"/>
                </a:solidFill>
                <a:latin typeface="Times   New Roman"/>
              </a:rPr>
              <a:t> </a:t>
            </a:r>
            <a:r>
              <a:rPr lang="vi-VN" dirty="0">
                <a:solidFill>
                  <a:srgbClr val="0000CC"/>
                </a:solidFill>
                <a:latin typeface="+mj-lt"/>
              </a:rPr>
              <a:t>thức, ngôn ngữ được</a:t>
            </a:r>
            <a:endParaRPr lang="en-US" dirty="0">
              <a:solidFill>
                <a:srgbClr val="0000CC"/>
              </a:solidFill>
              <a:latin typeface="Times   New Roman"/>
            </a:endParaRPr>
          </a:p>
        </p:txBody>
      </p:sp>
      <p:grpSp>
        <p:nvGrpSpPr>
          <p:cNvPr id="14" name="Group 13"/>
          <p:cNvGrpSpPr/>
          <p:nvPr/>
        </p:nvGrpSpPr>
        <p:grpSpPr>
          <a:xfrm>
            <a:off x="124366" y="748992"/>
            <a:ext cx="2655153" cy="1289358"/>
            <a:chOff x="2948940" y="1200150"/>
            <a:chExt cx="3173730" cy="1364425"/>
          </a:xfrm>
        </p:grpSpPr>
        <p:sp>
          <p:nvSpPr>
            <p:cNvPr id="15" name="Rectangle 14"/>
            <p:cNvSpPr/>
            <p:nvPr/>
          </p:nvSpPr>
          <p:spPr>
            <a:xfrm>
              <a:off x="2948940" y="1200150"/>
              <a:ext cx="3173730" cy="136442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6" name="Rectangle 15"/>
            <p:cNvSpPr/>
            <p:nvPr/>
          </p:nvSpPr>
          <p:spPr>
            <a:xfrm>
              <a:off x="3083435" y="1276350"/>
              <a:ext cx="1705735" cy="381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7" name="Right Triangle 16"/>
            <p:cNvSpPr/>
            <p:nvPr/>
          </p:nvSpPr>
          <p:spPr>
            <a:xfrm>
              <a:off x="4789170" y="1276350"/>
              <a:ext cx="392430" cy="38100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8" name="TextBox 17"/>
            <p:cNvSpPr txBox="1"/>
            <p:nvPr/>
          </p:nvSpPr>
          <p:spPr>
            <a:xfrm>
              <a:off x="3250502" y="1275217"/>
              <a:ext cx="1371600" cy="400110"/>
            </a:xfrm>
            <a:prstGeom prst="rect">
              <a:avLst/>
            </a:prstGeom>
            <a:noFill/>
          </p:spPr>
          <p:txBody>
            <a:bodyPr wrap="square" rtlCol="0">
              <a:spAutoFit/>
            </a:bodyPr>
            <a:lstStyle/>
            <a:p>
              <a:r>
                <a:rPr lang="en-US" sz="2000" dirty="0">
                  <a:solidFill>
                    <a:srgbClr val="0000CC"/>
                  </a:solidFill>
                  <a:latin typeface="Times New Roman" panose="02020603050405020304" pitchFamily="18" charset="0"/>
                  <a:cs typeface="Times New Roman" panose="02020603050405020304" pitchFamily="18" charset="0"/>
                </a:rPr>
                <a:t>Theo </a:t>
              </a:r>
              <a:r>
                <a:rPr lang="en-US" sz="2000" dirty="0" err="1">
                  <a:solidFill>
                    <a:srgbClr val="0000CC"/>
                  </a:solidFill>
                  <a:latin typeface="Times New Roman" panose="02020603050405020304" pitchFamily="18" charset="0"/>
                  <a:cs typeface="Times New Roman" panose="02020603050405020304" pitchFamily="18" charset="0"/>
                </a:rPr>
                <a:t>dõi</a:t>
              </a:r>
              <a:endParaRPr lang="en-US" sz="2000" dirty="0">
                <a:solidFill>
                  <a:srgbClr val="0000CC"/>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083436" y="1882363"/>
              <a:ext cx="2872167" cy="423405"/>
            </a:xfrm>
            <a:prstGeom prst="rect">
              <a:avLst/>
            </a:prstGeom>
            <a:noFill/>
          </p:spPr>
          <p:txBody>
            <a:bodyPr wrap="square" rtlCol="0">
              <a:spAutoFit/>
            </a:bodyPr>
            <a:lstStyle/>
            <a:p>
              <a:r>
                <a:rPr lang="en-US" sz="2000" i="1" dirty="0" err="1">
                  <a:latin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làn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điệu</a:t>
              </a:r>
              <a:r>
                <a:rPr lang="en-US" sz="2000" i="1" dirty="0">
                  <a:latin typeface="Times New Roman" panose="02020603050405020304" pitchFamily="18" charset="0"/>
                  <a:cs typeface="Times New Roman" panose="02020603050405020304" pitchFamily="18" charset="0"/>
                </a:rPr>
                <a:t> ca </a:t>
              </a:r>
              <a:r>
                <a:rPr lang="en-US" sz="2000" i="1" dirty="0" err="1">
                  <a:latin typeface="Times New Roman" panose="02020603050405020304" pitchFamily="18" charset="0"/>
                  <a:cs typeface="Times New Roman" panose="02020603050405020304" pitchFamily="18" charset="0"/>
                </a:rPr>
                <a:t>Huế</a:t>
              </a:r>
              <a:endParaRPr lang="en-US" sz="2000" i="1" dirty="0">
                <a:latin typeface="Times New Roman" panose="02020603050405020304" pitchFamily="18" charset="0"/>
                <a:cs typeface="Times New Roman" panose="02020603050405020304" pitchFamily="18" charset="0"/>
              </a:endParaRPr>
            </a:p>
          </p:txBody>
        </p:sp>
      </p:grpSp>
      <p:sp>
        <p:nvSpPr>
          <p:cNvPr id="20" name="Rectangle 19"/>
          <p:cNvSpPr/>
          <p:nvPr/>
        </p:nvSpPr>
        <p:spPr>
          <a:xfrm>
            <a:off x="102758" y="1962150"/>
            <a:ext cx="8867234" cy="1477328"/>
          </a:xfrm>
          <a:prstGeom prst="rect">
            <a:avLst/>
          </a:prstGeom>
        </p:spPr>
        <p:txBody>
          <a:bodyPr wrap="square">
            <a:spAutoFit/>
          </a:bodyPr>
          <a:lstStyle/>
          <a:p>
            <a:pPr algn="just"/>
            <a:r>
              <a:rPr lang="vi-VN" dirty="0">
                <a:solidFill>
                  <a:srgbClr val="0000CC"/>
                </a:solidFill>
                <a:latin typeface="+mj-lt"/>
              </a:rPr>
              <a:t>thể hiện thật tài ba, phong phú. Chèo cạn, bài thai, hò đưa linh buồn bã, hò giã gạo, ru em, giã vôi, giã điệp, bài chòi, bài tiệm, nàng vung náo nức nồng hậu tình người. Hò lơ, hò ô, xay lúa, hò nện gần gũi với dân ca Nghệ Tĩnh. Hò Huế thể hiện lòng khao khát, nỗi mong chờ hoài vọng thiết tha của tâm hồn Huế. Ngoài ra còn có các điệu lí như: lí con sáo, lí hoài xuân, lí hoài nam.</a:t>
            </a:r>
            <a:endParaRPr lang="en-US" dirty="0">
              <a:solidFill>
                <a:srgbClr val="0000CC"/>
              </a:solidFill>
              <a:latin typeface="Times   New Roman"/>
            </a:endParaRPr>
          </a:p>
        </p:txBody>
      </p:sp>
      <p:sp>
        <p:nvSpPr>
          <p:cNvPr id="21" name="TextBox 20"/>
          <p:cNvSpPr txBox="1"/>
          <p:nvPr/>
        </p:nvSpPr>
        <p:spPr>
          <a:xfrm>
            <a:off x="2514600" y="5775"/>
            <a:ext cx="4419600" cy="584775"/>
          </a:xfrm>
          <a:prstGeom prst="rect">
            <a:avLst/>
          </a:prstGeom>
          <a:noFill/>
        </p:spPr>
        <p:txBody>
          <a:bodyPr wrap="square" rtlCol="0">
            <a:spAutoFit/>
          </a:bodyPr>
          <a:lstStyle/>
          <a:p>
            <a:r>
              <a:rPr lang="en-US" sz="3200" dirty="0">
                <a:solidFill>
                  <a:schemeClr val="accent6">
                    <a:lumMod val="50000"/>
                  </a:schemeClr>
                </a:solidFill>
                <a:latin typeface="Times New Roman" panose="02020603050405020304" pitchFamily="18" charset="0"/>
                <a:cs typeface="Times New Roman" panose="02020603050405020304" pitchFamily="18" charset="0"/>
              </a:rPr>
              <a:t>Ca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Huế</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trên</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sông</a:t>
            </a:r>
            <a:r>
              <a:rPr lang="en-US" sz="3200" dirty="0">
                <a:solidFill>
                  <a:schemeClr val="accent6">
                    <a:lumMod val="50000"/>
                  </a:schemeClr>
                </a:solidFill>
                <a:latin typeface="Times New Roman" panose="02020603050405020304" pitchFamily="18" charset="0"/>
                <a:cs typeface="Times New Roman" panose="02020603050405020304" pitchFamily="18" charset="0"/>
              </a:rPr>
              <a:t> </a:t>
            </a:r>
            <a:r>
              <a:rPr lang="en-US" sz="3200" dirty="0" err="1">
                <a:solidFill>
                  <a:schemeClr val="accent6">
                    <a:lumMod val="50000"/>
                  </a:schemeClr>
                </a:solidFill>
                <a:latin typeface="Times New Roman" panose="02020603050405020304" pitchFamily="18" charset="0"/>
                <a:cs typeface="Times New Roman" panose="02020603050405020304" pitchFamily="18" charset="0"/>
              </a:rPr>
              <a:t>Hương</a:t>
            </a:r>
            <a:endParaRPr lang="en-US" sz="3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3721924" y="-95250"/>
            <a:ext cx="469075" cy="307777"/>
          </a:xfrm>
          <a:prstGeom prst="rect">
            <a:avLst/>
          </a:prstGeom>
          <a:noFill/>
        </p:spPr>
        <p:txBody>
          <a:bodyPr wrap="square" rtlCol="0">
            <a:spAutoFit/>
          </a:bodyPr>
          <a:lstStyle/>
          <a:p>
            <a:r>
              <a:rPr lang="en-US" sz="1400" dirty="0">
                <a:solidFill>
                  <a:srgbClr val="FF0000"/>
                </a:solidFill>
                <a:latin typeface="Times   New Roman"/>
              </a:rPr>
              <a:t>(1)</a:t>
            </a:r>
          </a:p>
        </p:txBody>
      </p:sp>
      <p:sp>
        <p:nvSpPr>
          <p:cNvPr id="23" name="TextBox 22"/>
          <p:cNvSpPr txBox="1"/>
          <p:nvPr/>
        </p:nvSpPr>
        <p:spPr>
          <a:xfrm>
            <a:off x="3920836" y="2162050"/>
            <a:ext cx="469075" cy="307777"/>
          </a:xfrm>
          <a:prstGeom prst="rect">
            <a:avLst/>
          </a:prstGeom>
          <a:noFill/>
        </p:spPr>
        <p:txBody>
          <a:bodyPr wrap="square" rtlCol="0">
            <a:spAutoFit/>
          </a:bodyPr>
          <a:lstStyle/>
          <a:p>
            <a:r>
              <a:rPr lang="en-US" sz="1400" dirty="0">
                <a:solidFill>
                  <a:srgbClr val="FF0000"/>
                </a:solidFill>
                <a:latin typeface="Times   New Roman"/>
              </a:rPr>
              <a:t>(2)</a:t>
            </a:r>
          </a:p>
        </p:txBody>
      </p:sp>
      <p:sp>
        <p:nvSpPr>
          <p:cNvPr id="24" name="TextBox 23"/>
          <p:cNvSpPr txBox="1"/>
          <p:nvPr/>
        </p:nvSpPr>
        <p:spPr>
          <a:xfrm>
            <a:off x="609600" y="2419350"/>
            <a:ext cx="469075" cy="307777"/>
          </a:xfrm>
          <a:prstGeom prst="rect">
            <a:avLst/>
          </a:prstGeom>
          <a:noFill/>
        </p:spPr>
        <p:txBody>
          <a:bodyPr wrap="square" rtlCol="0">
            <a:spAutoFit/>
          </a:bodyPr>
          <a:lstStyle/>
          <a:p>
            <a:r>
              <a:rPr lang="en-US" sz="1400" dirty="0">
                <a:solidFill>
                  <a:srgbClr val="FF0000"/>
                </a:solidFill>
                <a:latin typeface="Times   New Roman"/>
              </a:rPr>
              <a:t>(3)</a:t>
            </a:r>
          </a:p>
        </p:txBody>
      </p:sp>
      <p:sp>
        <p:nvSpPr>
          <p:cNvPr id="25" name="TextBox 24"/>
          <p:cNvSpPr txBox="1"/>
          <p:nvPr/>
        </p:nvSpPr>
        <p:spPr>
          <a:xfrm>
            <a:off x="866900" y="2966598"/>
            <a:ext cx="469075" cy="307777"/>
          </a:xfrm>
          <a:prstGeom prst="rect">
            <a:avLst/>
          </a:prstGeom>
          <a:noFill/>
        </p:spPr>
        <p:txBody>
          <a:bodyPr wrap="square" rtlCol="0">
            <a:spAutoFit/>
          </a:bodyPr>
          <a:lstStyle/>
          <a:p>
            <a:r>
              <a:rPr lang="en-US" sz="1400" dirty="0">
                <a:solidFill>
                  <a:srgbClr val="FF0000"/>
                </a:solidFill>
                <a:latin typeface="Times   New Roman"/>
              </a:rPr>
              <a:t>(4)</a:t>
            </a:r>
          </a:p>
        </p:txBody>
      </p:sp>
      <p:cxnSp>
        <p:nvCxnSpPr>
          <p:cNvPr id="27" name="Straight Connector 26"/>
          <p:cNvCxnSpPr/>
          <p:nvPr/>
        </p:nvCxnSpPr>
        <p:spPr>
          <a:xfrm>
            <a:off x="0" y="3439478"/>
            <a:ext cx="49758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57200" y="3620581"/>
            <a:ext cx="469075" cy="307777"/>
          </a:xfrm>
          <a:prstGeom prst="rect">
            <a:avLst/>
          </a:prstGeom>
          <a:noFill/>
        </p:spPr>
        <p:txBody>
          <a:bodyPr wrap="square" rtlCol="0">
            <a:spAutoFit/>
          </a:bodyPr>
          <a:lstStyle/>
          <a:p>
            <a:r>
              <a:rPr lang="en-US" sz="1400" dirty="0">
                <a:solidFill>
                  <a:srgbClr val="FF0000"/>
                </a:solidFill>
                <a:latin typeface="Times   New Roman"/>
              </a:rPr>
              <a:t>(1) </a:t>
            </a:r>
          </a:p>
        </p:txBody>
      </p:sp>
      <p:sp>
        <p:nvSpPr>
          <p:cNvPr id="30" name="TextBox 29"/>
          <p:cNvSpPr txBox="1"/>
          <p:nvPr/>
        </p:nvSpPr>
        <p:spPr>
          <a:xfrm>
            <a:off x="825998" y="3570208"/>
            <a:ext cx="549860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Ca </a:t>
            </a:r>
            <a:r>
              <a:rPr lang="en-US" dirty="0" err="1">
                <a:latin typeface="Times New Roman" panose="02020603050405020304" pitchFamily="18" charset="0"/>
                <a:cs typeface="Times New Roman" panose="02020603050405020304" pitchFamily="18" charset="0"/>
              </a:rPr>
              <a:t>Huế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Huế</a:t>
            </a:r>
            <a:endParaRPr lang="en-US"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2123" y="3924509"/>
            <a:ext cx="469075" cy="307777"/>
          </a:xfrm>
          <a:prstGeom prst="rect">
            <a:avLst/>
          </a:prstGeom>
          <a:noFill/>
        </p:spPr>
        <p:txBody>
          <a:bodyPr wrap="square" rtlCol="0">
            <a:spAutoFit/>
          </a:bodyPr>
          <a:lstStyle/>
          <a:p>
            <a:r>
              <a:rPr lang="en-US" sz="1400" dirty="0">
                <a:solidFill>
                  <a:srgbClr val="FF0000"/>
                </a:solidFill>
                <a:latin typeface="Times   New Roman"/>
              </a:rPr>
              <a:t>(2)</a:t>
            </a:r>
          </a:p>
        </p:txBody>
      </p:sp>
      <p:sp>
        <p:nvSpPr>
          <p:cNvPr id="32" name="TextBox 31"/>
          <p:cNvSpPr txBox="1"/>
          <p:nvPr/>
        </p:nvSpPr>
        <p:spPr>
          <a:xfrm>
            <a:off x="283032" y="3926525"/>
            <a:ext cx="469075" cy="307777"/>
          </a:xfrm>
          <a:prstGeom prst="rect">
            <a:avLst/>
          </a:prstGeom>
          <a:noFill/>
        </p:spPr>
        <p:txBody>
          <a:bodyPr wrap="square" rtlCol="0">
            <a:spAutoFit/>
          </a:bodyPr>
          <a:lstStyle/>
          <a:p>
            <a:r>
              <a:rPr lang="en-US" sz="1400" dirty="0">
                <a:solidFill>
                  <a:srgbClr val="FF0000"/>
                </a:solidFill>
                <a:latin typeface="Times   New Roman"/>
              </a:rPr>
              <a:t>(3)</a:t>
            </a:r>
          </a:p>
        </p:txBody>
      </p:sp>
      <p:sp>
        <p:nvSpPr>
          <p:cNvPr id="33" name="TextBox 32"/>
          <p:cNvSpPr txBox="1"/>
          <p:nvPr/>
        </p:nvSpPr>
        <p:spPr>
          <a:xfrm>
            <a:off x="505967" y="3930783"/>
            <a:ext cx="469075" cy="307777"/>
          </a:xfrm>
          <a:prstGeom prst="rect">
            <a:avLst/>
          </a:prstGeom>
          <a:noFill/>
        </p:spPr>
        <p:txBody>
          <a:bodyPr wrap="square" rtlCol="0">
            <a:spAutoFit/>
          </a:bodyPr>
          <a:lstStyle/>
          <a:p>
            <a:r>
              <a:rPr lang="en-US" sz="1400" dirty="0">
                <a:solidFill>
                  <a:srgbClr val="FF0000"/>
                </a:solidFill>
                <a:latin typeface="Times   New Roman"/>
              </a:rPr>
              <a:t>(4)</a:t>
            </a:r>
          </a:p>
        </p:txBody>
      </p:sp>
      <p:sp>
        <p:nvSpPr>
          <p:cNvPr id="34" name="Rectangle 33"/>
          <p:cNvSpPr/>
          <p:nvPr/>
        </p:nvSpPr>
        <p:spPr>
          <a:xfrm>
            <a:off x="816704" y="3906619"/>
            <a:ext cx="8153288" cy="1200329"/>
          </a:xfrm>
          <a:prstGeom prst="rect">
            <a:avLst/>
          </a:prstGeom>
        </p:spPr>
        <p:txBody>
          <a:bodyPr wrap="square">
            <a:spAutoFit/>
          </a:bodyPr>
          <a:lstStyle/>
          <a:p>
            <a:pPr algn="just"/>
            <a:r>
              <a:rPr lang="vi-VN" dirty="0">
                <a:latin typeface="Times  New Roman"/>
              </a:rPr>
              <a:t>Chèo cạn, bài thai, hò đưa linh buồn bã, hò giã gạo, ru em, giã vôi, giã điệp, bài chòi, bài tiệm, nàng vung</a:t>
            </a:r>
            <a:r>
              <a:rPr lang="en-US" dirty="0">
                <a:latin typeface="Times  New Roman"/>
              </a:rPr>
              <a:t>, h</a:t>
            </a:r>
            <a:r>
              <a:rPr lang="vi-VN" dirty="0">
                <a:latin typeface="Times  New Roman"/>
              </a:rPr>
              <a:t>ò lơ, hò ô, xay lúa, hò nện</a:t>
            </a:r>
            <a:r>
              <a:rPr lang="en-US" dirty="0">
                <a:latin typeface="Times  New Roman"/>
              </a:rPr>
              <a:t>, </a:t>
            </a:r>
            <a:r>
              <a:rPr lang="vi-VN" dirty="0">
                <a:latin typeface="Times  New Roman"/>
              </a:rPr>
              <a:t>lí con sáo, lí hoài xuân, lí hoài nam</a:t>
            </a:r>
            <a:r>
              <a:rPr lang="en-US" dirty="0">
                <a:latin typeface="Times  New Roman"/>
              </a:rPr>
              <a:t>: </a:t>
            </a:r>
            <a:r>
              <a:rPr lang="en-US" dirty="0" err="1">
                <a:latin typeface="Times  New Roman"/>
              </a:rPr>
              <a:t>Các</a:t>
            </a:r>
            <a:r>
              <a:rPr lang="en-US" dirty="0">
                <a:latin typeface="Times  New Roman"/>
              </a:rPr>
              <a:t> </a:t>
            </a:r>
            <a:r>
              <a:rPr lang="en-US" dirty="0" err="1">
                <a:latin typeface="Times  New Roman"/>
              </a:rPr>
              <a:t>làn</a:t>
            </a:r>
            <a:r>
              <a:rPr lang="en-US" dirty="0">
                <a:latin typeface="Times  New Roman"/>
              </a:rPr>
              <a:t> </a:t>
            </a:r>
            <a:r>
              <a:rPr lang="en-US" dirty="0" err="1">
                <a:latin typeface="Times  New Roman"/>
              </a:rPr>
              <a:t>điệu</a:t>
            </a:r>
            <a:r>
              <a:rPr lang="en-US" dirty="0">
                <a:latin typeface="Times  New Roman"/>
              </a:rPr>
              <a:t> </a:t>
            </a:r>
            <a:r>
              <a:rPr lang="en-US" dirty="0" err="1">
                <a:latin typeface="Times  New Roman"/>
              </a:rPr>
              <a:t>dân</a:t>
            </a:r>
            <a:r>
              <a:rPr lang="en-US" dirty="0">
                <a:latin typeface="Times  New Roman"/>
              </a:rPr>
              <a:t> ca </a:t>
            </a:r>
            <a:r>
              <a:rPr lang="en-US" dirty="0" err="1">
                <a:latin typeface="Times  New Roman"/>
              </a:rPr>
              <a:t>Huế</a:t>
            </a:r>
            <a:r>
              <a:rPr lang="en-US" dirty="0">
                <a:latin typeface="Times  New Roman"/>
              </a:rPr>
              <a:t>.</a:t>
            </a:r>
          </a:p>
          <a:p>
            <a:endParaRPr lang="en-US" dirty="0">
              <a:latin typeface="Times  New Roman"/>
            </a:endParaRPr>
          </a:p>
        </p:txBody>
      </p:sp>
      <p:pic>
        <p:nvPicPr>
          <p:cNvPr id="3" name="Cước chú">
            <a:hlinkClick r:id="" action="ppaction://media"/>
            <a:extLst>
              <a:ext uri="{FF2B5EF4-FFF2-40B4-BE49-F238E27FC236}">
                <a16:creationId xmlns:a16="http://schemas.microsoft.com/office/drawing/2014/main" id="{F902E5B4-54C1-402C-A69E-AFE5FB24B12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22547" y="4452565"/>
            <a:ext cx="609600" cy="609600"/>
          </a:xfrm>
          <a:prstGeom prst="rect">
            <a:avLst/>
          </a:prstGeom>
        </p:spPr>
      </p:pic>
    </p:spTree>
    <p:custDataLst>
      <p:tags r:id="rId1"/>
    </p:custDataLst>
    <p:extLst>
      <p:ext uri="{BB962C8B-B14F-4D97-AF65-F5344CB8AC3E}">
        <p14:creationId xmlns:p14="http://schemas.microsoft.com/office/powerpoint/2010/main" val="1334810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p:cNvSpPr/>
          <p:nvPr/>
        </p:nvSpPr>
        <p:spPr>
          <a:xfrm flipH="1">
            <a:off x="-143560" y="0"/>
            <a:ext cx="3529226" cy="1857255"/>
          </a:xfrm>
          <a:custGeom>
            <a:avLst/>
            <a:gdLst/>
            <a:ahLst/>
            <a:cxnLst/>
            <a:rect l="l" t="t" r="r" b="b"/>
            <a:pathLst>
              <a:path w="7058451" h="3714510">
                <a:moveTo>
                  <a:pt x="7058451" y="0"/>
                </a:moveTo>
                <a:lnTo>
                  <a:pt x="0" y="0"/>
                </a:lnTo>
                <a:lnTo>
                  <a:pt x="0" y="3714510"/>
                </a:lnTo>
                <a:lnTo>
                  <a:pt x="7058451" y="3714510"/>
                </a:lnTo>
                <a:lnTo>
                  <a:pt x="705845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9"/>
          <p:cNvSpPr txBox="1"/>
          <p:nvPr/>
        </p:nvSpPr>
        <p:spPr>
          <a:xfrm>
            <a:off x="720969" y="1149459"/>
            <a:ext cx="8118231" cy="338554"/>
          </a:xfrm>
          <a:prstGeom prst="rect">
            <a:avLst/>
          </a:prstGeom>
        </p:spPr>
        <p:txBody>
          <a:bodyPr wrap="square" lIns="0" tIns="0" rIns="0" bIns="0" rtlCol="0" anchor="t">
            <a:spAutoFit/>
          </a:bodyPr>
          <a:lstStyle/>
          <a:p>
            <a:pPr algn="just"/>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Đàn</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tranh</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đàn</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nguyệt</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tì</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bà</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nhị</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đàn</a:t>
            </a:r>
            <a:r>
              <a:rPr lang="en-US" sz="2200" b="1" dirty="0">
                <a:solidFill>
                  <a:srgbClr val="000000"/>
                </a:solidFill>
                <a:latin typeface="Times New Roman" panose="02020603050405020304" pitchFamily="18" charset="0"/>
                <a:cs typeface="Times New Roman" panose="02020603050405020304" pitchFamily="18" charset="0"/>
              </a:rPr>
              <a:t> tam: </a:t>
            </a:r>
            <a:r>
              <a:rPr lang="en-US" sz="2200" dirty="0" err="1">
                <a:solidFill>
                  <a:srgbClr val="000000"/>
                </a:solidFill>
                <a:latin typeface="Times New Roman" panose="02020603050405020304" pitchFamily="18" charset="0"/>
                <a:cs typeface="Times New Roman" panose="02020603050405020304" pitchFamily="18" charset="0"/>
              </a:rPr>
              <a:t>các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loại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nhạc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cụ</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dân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tộc</a:t>
            </a:r>
            <a:r>
              <a:rPr lang="en-US" sz="2200" dirty="0">
                <a:solidFill>
                  <a:srgbClr val="000000"/>
                </a:solidFill>
                <a:latin typeface="Times New Roman" panose="02020603050405020304" pitchFamily="18" charset="0"/>
                <a:cs typeface="Times New Roman" panose="02020603050405020304" pitchFamily="18" charset="0"/>
              </a:rPr>
              <a:t>. </a:t>
            </a:r>
            <a:endParaRPr lang="en-US" sz="2200" b="1" dirty="0">
              <a:solidFill>
                <a:srgbClr val="000000"/>
              </a:solidFill>
              <a:latin typeface="Times New Roman" panose="02020603050405020304" pitchFamily="18" charset="0"/>
              <a:cs typeface="Times New Roman" panose="02020603050405020304" pitchFamily="18" charset="0"/>
            </a:endParaRPr>
          </a:p>
        </p:txBody>
      </p:sp>
      <p:pic>
        <p:nvPicPr>
          <p:cNvPr id="3076" name="Picture 4" descr="Đàn nguyệt (nguyệt cầ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556" y="3284065"/>
            <a:ext cx="1920463" cy="11896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stretch>
            <a:fillRect/>
          </a:stretch>
        </p:blipFill>
        <p:spPr>
          <a:xfrm>
            <a:off x="362556" y="1608696"/>
            <a:ext cx="1925826" cy="1084882"/>
          </a:xfrm>
          <a:prstGeom prst="rect">
            <a:avLst/>
          </a:prstGeom>
        </p:spPr>
      </p:pic>
      <p:pic>
        <p:nvPicPr>
          <p:cNvPr id="5" name="Picture 4"/>
          <p:cNvPicPr>
            <a:picLocks noChangeAspect="1"/>
          </p:cNvPicPr>
          <p:nvPr/>
        </p:nvPicPr>
        <p:blipFill rotWithShape="1">
          <a:blip r:embed="rId8"/>
          <a:srcRect l="25000" r="30000"/>
          <a:stretch/>
        </p:blipFill>
        <p:spPr>
          <a:xfrm>
            <a:off x="2830220" y="1620746"/>
            <a:ext cx="1524000" cy="2476487"/>
          </a:xfrm>
          <a:prstGeom prst="rect">
            <a:avLst/>
          </a:prstGeom>
        </p:spPr>
      </p:pic>
      <p:pic>
        <p:nvPicPr>
          <p:cNvPr id="7" name="Picture 6"/>
          <p:cNvPicPr>
            <a:picLocks noChangeAspect="1"/>
          </p:cNvPicPr>
          <p:nvPr/>
        </p:nvPicPr>
        <p:blipFill>
          <a:blip r:embed="rId9"/>
          <a:stretch>
            <a:fillRect/>
          </a:stretch>
        </p:blipFill>
        <p:spPr>
          <a:xfrm>
            <a:off x="4628681" y="1618885"/>
            <a:ext cx="2031058" cy="2476866"/>
          </a:xfrm>
          <a:prstGeom prst="rect">
            <a:avLst/>
          </a:prstGeom>
        </p:spPr>
      </p:pic>
      <p:pic>
        <p:nvPicPr>
          <p:cNvPr id="9" name="Picture 8"/>
          <p:cNvPicPr>
            <a:picLocks noChangeAspect="1"/>
          </p:cNvPicPr>
          <p:nvPr/>
        </p:nvPicPr>
        <p:blipFill>
          <a:blip r:embed="rId10"/>
          <a:stretch>
            <a:fillRect/>
          </a:stretch>
        </p:blipFill>
        <p:spPr>
          <a:xfrm>
            <a:off x="6934200" y="1617279"/>
            <a:ext cx="2062163" cy="2476866"/>
          </a:xfrm>
          <a:prstGeom prst="rect">
            <a:avLst/>
          </a:prstGeom>
        </p:spPr>
      </p:pic>
      <p:sp>
        <p:nvSpPr>
          <p:cNvPr id="17" name="TextBox 9"/>
          <p:cNvSpPr txBox="1"/>
          <p:nvPr/>
        </p:nvSpPr>
        <p:spPr>
          <a:xfrm>
            <a:off x="362556" y="2707454"/>
            <a:ext cx="1925826" cy="553998"/>
          </a:xfrm>
          <a:prstGeom prst="rect">
            <a:avLst/>
          </a:prstGeom>
        </p:spPr>
        <p:txBody>
          <a:bodyPr wrap="square" lIns="0" tIns="0" rIns="0" bIns="0" rtlCol="0" anchor="t">
            <a:spAutoFit/>
          </a:bodyPr>
          <a:lstStyle/>
          <a:p>
            <a:pPr algn="just"/>
            <a:r>
              <a:rPr lang="en-US" dirty="0" err="1">
                <a:solidFill>
                  <a:srgbClr val="000000"/>
                </a:solidFill>
                <a:latin typeface="Times New Roman" panose="02020603050405020304" pitchFamily="18" charset="0"/>
                <a:cs typeface="Times New Roman" panose="02020603050405020304" pitchFamily="18" charset="0"/>
              </a:rPr>
              <a:t>Đàn</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tranh</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còn</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gọi</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là</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đàn</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thập</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lục</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18" name="TextBox 9"/>
          <p:cNvSpPr txBox="1"/>
          <p:nvPr/>
        </p:nvSpPr>
        <p:spPr>
          <a:xfrm>
            <a:off x="363061" y="4497354"/>
            <a:ext cx="1925826" cy="553998"/>
          </a:xfrm>
          <a:prstGeom prst="rect">
            <a:avLst/>
          </a:prstGeom>
        </p:spPr>
        <p:txBody>
          <a:bodyPr wrap="square" lIns="0" tIns="0" rIns="0" bIns="0" rtlCol="0" anchor="t">
            <a:spAutoFit/>
          </a:bodyPr>
          <a:lstStyle/>
          <a:p>
            <a:pPr algn="just"/>
            <a:r>
              <a:rPr lang="en-US" dirty="0" err="1">
                <a:solidFill>
                  <a:srgbClr val="000000"/>
                </a:solidFill>
                <a:latin typeface="Times New Roman" panose="02020603050405020304" pitchFamily="18" charset="0"/>
                <a:cs typeface="Times New Roman" panose="02020603050405020304" pitchFamily="18" charset="0"/>
              </a:rPr>
              <a:t>Đàn</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nguyệt</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đàn</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có</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hai</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dây</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19" name="TextBox 9"/>
          <p:cNvSpPr txBox="1"/>
          <p:nvPr/>
        </p:nvSpPr>
        <p:spPr>
          <a:xfrm>
            <a:off x="2830220" y="4196243"/>
            <a:ext cx="1524000" cy="553998"/>
          </a:xfrm>
          <a:prstGeom prst="rect">
            <a:avLst/>
          </a:prstGeom>
        </p:spPr>
        <p:txBody>
          <a:bodyPr wrap="square" lIns="0" tIns="0" rIns="0" bIns="0" rtlCol="0" anchor="t">
            <a:spAutoFit/>
          </a:bodyPr>
          <a:lstStyle/>
          <a:p>
            <a:pPr algn="just"/>
            <a:r>
              <a:rPr lang="en-US" dirty="0" err="1">
                <a:solidFill>
                  <a:srgbClr val="000000"/>
                </a:solidFill>
                <a:latin typeface="Times New Roman" panose="02020603050405020304" pitchFamily="18" charset="0"/>
                <a:cs typeface="Times New Roman" panose="02020603050405020304" pitchFamily="18" charset="0"/>
              </a:rPr>
              <a:t>Tì</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bà</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đàn</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có</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bốn</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dây</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20" name="TextBox 9"/>
          <p:cNvSpPr txBox="1"/>
          <p:nvPr/>
        </p:nvSpPr>
        <p:spPr>
          <a:xfrm>
            <a:off x="4644233" y="4196243"/>
            <a:ext cx="2031058" cy="830997"/>
          </a:xfrm>
          <a:prstGeom prst="rect">
            <a:avLst/>
          </a:prstGeom>
        </p:spPr>
        <p:txBody>
          <a:bodyPr wrap="square" lIns="0" tIns="0" rIns="0" bIns="0" rtlCol="0" anchor="t">
            <a:spAutoFit/>
          </a:bodyPr>
          <a:lstStyle/>
          <a:p>
            <a:pPr algn="just"/>
            <a:r>
              <a:rPr lang="en-US" dirty="0" err="1">
                <a:solidFill>
                  <a:srgbClr val="000000"/>
                </a:solidFill>
                <a:latin typeface="Times New Roman" panose="02020603050405020304" pitchFamily="18" charset="0"/>
                <a:cs typeface="Times New Roman" panose="02020603050405020304" pitchFamily="18" charset="0"/>
              </a:rPr>
              <a:t>Nhị</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nhạc</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cụ</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có</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hai</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dây</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kéo</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bằng</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vĩ</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làm</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từ</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lông</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đuôi</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ngựa</a:t>
            </a:r>
            <a:r>
              <a:rPr lang="en-US" dirty="0">
                <a:solidFill>
                  <a:srgbClr val="000000"/>
                </a:solidFill>
                <a:latin typeface="Times New Roman" panose="02020603050405020304" pitchFamily="18" charset="0"/>
                <a:cs typeface="Times New Roman" panose="02020603050405020304" pitchFamily="18" charset="0"/>
              </a:rPr>
              <a:t>.</a:t>
            </a:r>
          </a:p>
        </p:txBody>
      </p:sp>
      <p:sp>
        <p:nvSpPr>
          <p:cNvPr id="21" name="TextBox 9"/>
          <p:cNvSpPr txBox="1"/>
          <p:nvPr/>
        </p:nvSpPr>
        <p:spPr>
          <a:xfrm>
            <a:off x="6965305" y="4196243"/>
            <a:ext cx="2031058" cy="553998"/>
          </a:xfrm>
          <a:prstGeom prst="rect">
            <a:avLst/>
          </a:prstGeom>
        </p:spPr>
        <p:txBody>
          <a:bodyPr wrap="square" lIns="0" tIns="0" rIns="0" bIns="0" rtlCol="0" anchor="t">
            <a:spAutoFit/>
          </a:bodyPr>
          <a:lstStyle/>
          <a:p>
            <a:pPr algn="just"/>
            <a:r>
              <a:rPr lang="en-US" dirty="0" err="1">
                <a:solidFill>
                  <a:srgbClr val="000000"/>
                </a:solidFill>
                <a:latin typeface="Times New Roman" panose="02020603050405020304" pitchFamily="18" charset="0"/>
                <a:cs typeface="Times New Roman" panose="02020603050405020304" pitchFamily="18" charset="0"/>
              </a:rPr>
              <a:t>Đàn</a:t>
            </a:r>
            <a:r>
              <a:rPr lang="en-US" dirty="0">
                <a:solidFill>
                  <a:srgbClr val="000000"/>
                </a:solidFill>
                <a:latin typeface="Times New Roman" panose="02020603050405020304" pitchFamily="18" charset="0"/>
                <a:cs typeface="Times New Roman" panose="02020603050405020304" pitchFamily="18" charset="0"/>
              </a:rPr>
              <a:t> tam: </a:t>
            </a:r>
            <a:r>
              <a:rPr lang="en-US" dirty="0" err="1">
                <a:solidFill>
                  <a:srgbClr val="000000"/>
                </a:solidFill>
                <a:latin typeface="Times New Roman" panose="02020603050405020304" pitchFamily="18" charset="0"/>
                <a:cs typeface="Times New Roman" panose="02020603050405020304" pitchFamily="18" charset="0"/>
              </a:rPr>
              <a:t>đàn</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có</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ba</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dây</a:t>
            </a:r>
            <a:endParaRPr lang="en-US" dirty="0">
              <a:solidFill>
                <a:srgbClr val="00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5298C72-F9B1-4FEF-86A2-859A782DC06E}"/>
              </a:ext>
            </a:extLst>
          </p:cNvPr>
          <p:cNvSpPr txBox="1"/>
          <p:nvPr/>
        </p:nvSpPr>
        <p:spPr>
          <a:xfrm>
            <a:off x="3733800" y="285750"/>
            <a:ext cx="2590800" cy="369332"/>
          </a:xfrm>
          <a:prstGeom prst="rect">
            <a:avLst/>
          </a:prstGeom>
          <a:noFill/>
        </p:spPr>
        <p:txBody>
          <a:bodyPr wrap="square" rtlCol="0">
            <a:spAutoFit/>
          </a:bodyPr>
          <a:lstStyle/>
          <a:p>
            <a:r>
              <a:rPr lang="en-US" dirty="0" err="1">
                <a:latin typeface="Times   New Roman"/>
              </a:rPr>
              <a:t>Bttt</a:t>
            </a:r>
            <a:r>
              <a:rPr lang="en-US" dirty="0">
                <a:latin typeface="Times   New Roman"/>
              </a:rPr>
              <a:t> 3: </a:t>
            </a:r>
            <a:r>
              <a:rPr lang="en-US" dirty="0" err="1">
                <a:latin typeface="Times   New Roman"/>
              </a:rPr>
              <a:t>nối</a:t>
            </a:r>
            <a:r>
              <a:rPr lang="en-US" dirty="0">
                <a:latin typeface="Times   New Roman"/>
              </a:rPr>
              <a:t> </a:t>
            </a:r>
            <a:r>
              <a:rPr lang="en-US" dirty="0" err="1">
                <a:latin typeface="Times   New Roman"/>
              </a:rPr>
              <a:t>tranh</a:t>
            </a:r>
            <a:r>
              <a:rPr lang="en-US" dirty="0">
                <a:latin typeface="Times   New Roman"/>
              </a:rPr>
              <a:t> </a:t>
            </a:r>
            <a:r>
              <a:rPr lang="en-US" dirty="0" err="1">
                <a:latin typeface="Times   New Roman"/>
              </a:rPr>
              <a:t>với</a:t>
            </a:r>
            <a:r>
              <a:rPr lang="en-US" dirty="0">
                <a:latin typeface="Times   New Roman"/>
              </a:rPr>
              <a:t> </a:t>
            </a:r>
            <a:r>
              <a:rPr lang="en-US" dirty="0" err="1">
                <a:latin typeface="Times   New Roman"/>
              </a:rPr>
              <a:t>tên</a:t>
            </a:r>
            <a:endParaRPr lang="vi-VN" dirty="0"/>
          </a:p>
        </p:txBody>
      </p:sp>
    </p:spTree>
    <p:custDataLst>
      <p:tags r:id="rId1"/>
    </p:custDataLst>
    <p:extLst>
      <p:ext uri="{BB962C8B-B14F-4D97-AF65-F5344CB8AC3E}">
        <p14:creationId xmlns:p14="http://schemas.microsoft.com/office/powerpoint/2010/main" val="29689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barn(inVertical)">
                                      <p:cBhvr>
                                        <p:cTn id="23" dur="500"/>
                                        <p:tgtEl>
                                          <p:spTgt spid="307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p:cNvSpPr/>
          <p:nvPr/>
        </p:nvSpPr>
        <p:spPr>
          <a:xfrm flipH="1">
            <a:off x="-143560" y="0"/>
            <a:ext cx="3529226" cy="1857255"/>
          </a:xfrm>
          <a:custGeom>
            <a:avLst/>
            <a:gdLst/>
            <a:ahLst/>
            <a:cxnLst/>
            <a:rect l="l" t="t" r="r" b="b"/>
            <a:pathLst>
              <a:path w="7058451" h="3714510">
                <a:moveTo>
                  <a:pt x="7058451" y="0"/>
                </a:moveTo>
                <a:lnTo>
                  <a:pt x="0" y="0"/>
                </a:lnTo>
                <a:lnTo>
                  <a:pt x="0" y="3714510"/>
                </a:lnTo>
                <a:lnTo>
                  <a:pt x="7058451" y="3714510"/>
                </a:lnTo>
                <a:lnTo>
                  <a:pt x="705845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533400" y="575779"/>
            <a:ext cx="4057650" cy="441275"/>
          </a:xfrm>
          <a:prstGeom prst="rect">
            <a:avLst/>
          </a:prstGeom>
        </p:spPr>
        <p:txBody>
          <a:bodyPr lIns="0" tIns="0" rIns="0" bIns="0" rtlCol="0" anchor="t">
            <a:spAutoFit/>
          </a:bodyPr>
          <a:lstStyle/>
          <a:p>
            <a:pPr>
              <a:lnSpc>
                <a:spcPts val="3873"/>
              </a:lnSpc>
            </a:pPr>
            <a:r>
              <a:rPr lang="en-US" sz="2200" b="1" dirty="0">
                <a:solidFill>
                  <a:srgbClr val="000000"/>
                </a:solidFill>
                <a:latin typeface="Times New Roman" panose="02020603050405020304" pitchFamily="18" charset="0"/>
                <a:cs typeface="Times New Roman" panose="02020603050405020304" pitchFamily="18" charset="0"/>
              </a:rPr>
              <a:t>b. </a:t>
            </a:r>
            <a:r>
              <a:rPr lang="en-US" sz="2200" b="1" dirty="0" err="1">
                <a:solidFill>
                  <a:srgbClr val="000000"/>
                </a:solidFill>
                <a:latin typeface="Times New Roman" panose="02020603050405020304" pitchFamily="18" charset="0"/>
                <a:cs typeface="Times New Roman" panose="02020603050405020304" pitchFamily="18" charset="0"/>
              </a:rPr>
              <a:t>Giải</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nghĩa</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từ</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khó</a:t>
            </a:r>
            <a:endParaRPr lang="en-US" sz="2200" b="1" dirty="0">
              <a:solidFill>
                <a:srgbClr val="000000"/>
              </a:solidFill>
              <a:latin typeface="Times New Roman" panose="02020603050405020304" pitchFamily="18" charset="0"/>
              <a:cs typeface="Times New Roman" panose="02020603050405020304" pitchFamily="18" charset="0"/>
            </a:endParaRPr>
          </a:p>
        </p:txBody>
      </p:sp>
      <p:sp>
        <p:nvSpPr>
          <p:cNvPr id="15" name="TextBox 9"/>
          <p:cNvSpPr txBox="1"/>
          <p:nvPr/>
        </p:nvSpPr>
        <p:spPr>
          <a:xfrm>
            <a:off x="720969" y="1149459"/>
            <a:ext cx="3470031" cy="677108"/>
          </a:xfrm>
          <a:prstGeom prst="rect">
            <a:avLst/>
          </a:prstGeom>
        </p:spPr>
        <p:txBody>
          <a:bodyPr wrap="square" lIns="0" tIns="0" rIns="0" bIns="0" rtlCol="0" anchor="t">
            <a:spAutoFit/>
          </a:bodyPr>
          <a:lstStyle/>
          <a:p>
            <a:pPr algn="just"/>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Đàn</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bầu</a:t>
            </a:r>
            <a:r>
              <a:rPr lang="en-US" sz="2200" b="1"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nhạc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cụ</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truyền</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thống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có</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một</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dây</a:t>
            </a:r>
            <a:r>
              <a:rPr lang="en-US" sz="2200" dirty="0">
                <a:solidFill>
                  <a:srgbClr val="000000"/>
                </a:solidFill>
                <a:latin typeface="Times New Roman" panose="02020603050405020304" pitchFamily="18" charset="0"/>
                <a:cs typeface="Times New Roman" panose="02020603050405020304" pitchFamily="18" charset="0"/>
              </a:rPr>
              <a:t>.</a:t>
            </a:r>
            <a:endParaRPr lang="en-US" sz="2200" b="1" dirty="0">
              <a:solidFill>
                <a:srgbClr val="000000"/>
              </a:solidFill>
              <a:latin typeface="Times New Roman" panose="02020603050405020304" pitchFamily="18" charset="0"/>
              <a:cs typeface="Times New Roman" panose="02020603050405020304" pitchFamily="18" charset="0"/>
            </a:endParaRPr>
          </a:p>
        </p:txBody>
      </p:sp>
      <p:sp>
        <p:nvSpPr>
          <p:cNvPr id="16" name="TextBox 4"/>
          <p:cNvSpPr txBox="1"/>
          <p:nvPr/>
        </p:nvSpPr>
        <p:spPr>
          <a:xfrm>
            <a:off x="3048000" y="133350"/>
            <a:ext cx="4057650" cy="447238"/>
          </a:xfrm>
          <a:prstGeom prst="rect">
            <a:avLst/>
          </a:prstGeom>
        </p:spPr>
        <p:txBody>
          <a:bodyPr lIns="0" tIns="0" rIns="0" bIns="0" rtlCol="0" anchor="t">
            <a:spAutoFit/>
          </a:bodyPr>
          <a:lstStyle/>
          <a:p>
            <a:pPr>
              <a:lnSpc>
                <a:spcPts val="3873"/>
              </a:lnSpc>
            </a:pPr>
            <a:r>
              <a:rPr lang="en-US" sz="2400" b="1" dirty="0">
                <a:solidFill>
                  <a:srgbClr val="000000"/>
                </a:solidFill>
                <a:latin typeface="Times New Roman" panose="02020603050405020304" pitchFamily="18" charset="0"/>
                <a:cs typeface="Times New Roman" panose="02020603050405020304" pitchFamily="18" charset="0"/>
              </a:rPr>
              <a:t>1. </a:t>
            </a:r>
            <a:r>
              <a:rPr lang="en-US" sz="2400" b="1" dirty="0" err="1">
                <a:solidFill>
                  <a:srgbClr val="000000"/>
                </a:solidFill>
                <a:latin typeface="Times New Roman" panose="02020603050405020304" pitchFamily="18" charset="0"/>
                <a:cs typeface="Times New Roman" panose="02020603050405020304" pitchFamily="18" charset="0"/>
              </a:rPr>
              <a:t>Đọc</a:t>
            </a:r>
            <a:r>
              <a:rPr lang="en-US" sz="2400" b="1" dirty="0">
                <a:solidFill>
                  <a:srgbClr val="000000"/>
                </a:solidFill>
                <a:latin typeface="Times New Roman" panose="02020603050405020304" pitchFamily="18" charset="0"/>
                <a:cs typeface="Times New Roman" panose="02020603050405020304" pitchFamily="18" charset="0"/>
              </a:rPr>
              <a:t> – </a:t>
            </a:r>
            <a:r>
              <a:rPr lang="en-US" sz="2400" b="1" dirty="0" err="1">
                <a:solidFill>
                  <a:srgbClr val="000000"/>
                </a:solidFill>
                <a:latin typeface="Times New Roman" panose="02020603050405020304" pitchFamily="18" charset="0"/>
                <a:cs typeface="Times New Roman" panose="02020603050405020304" pitchFamily="18" charset="0"/>
              </a:rPr>
              <a:t>chú</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thích</a:t>
            </a:r>
            <a:endParaRPr lang="en-US" sz="2400" b="1" dirty="0">
              <a:solidFill>
                <a:srgbClr val="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6"/>
          <a:srcRect t="20665" b="17797"/>
          <a:stretch/>
        </p:blipFill>
        <p:spPr>
          <a:xfrm>
            <a:off x="720969" y="1951738"/>
            <a:ext cx="3470031" cy="1895475"/>
          </a:xfrm>
          <a:prstGeom prst="rect">
            <a:avLst/>
          </a:prstGeom>
        </p:spPr>
      </p:pic>
      <p:sp>
        <p:nvSpPr>
          <p:cNvPr id="22" name="TextBox 9"/>
          <p:cNvSpPr txBox="1"/>
          <p:nvPr/>
        </p:nvSpPr>
        <p:spPr>
          <a:xfrm>
            <a:off x="4800600" y="1149458"/>
            <a:ext cx="3924300" cy="677108"/>
          </a:xfrm>
          <a:prstGeom prst="rect">
            <a:avLst/>
          </a:prstGeom>
        </p:spPr>
        <p:txBody>
          <a:bodyPr wrap="square" lIns="0" tIns="0" rIns="0" bIns="0" rtlCol="0" anchor="t">
            <a:spAutoFit/>
          </a:bodyPr>
          <a:lstStyle/>
          <a:p>
            <a:pPr algn="just"/>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Cặp</a:t>
            </a:r>
            <a:r>
              <a:rPr lang="en-US" sz="2200" b="1" dirty="0">
                <a:solidFill>
                  <a:srgbClr val="000000"/>
                </a:solidFill>
                <a:latin typeface="Times New Roman" panose="02020603050405020304" pitchFamily="18" charset="0"/>
                <a:cs typeface="Times New Roman" panose="02020603050405020304" pitchFamily="18" charset="0"/>
              </a:rPr>
              <a:t> </a:t>
            </a:r>
            <a:r>
              <a:rPr lang="en-US" sz="2200" b="1" dirty="0" err="1">
                <a:solidFill>
                  <a:srgbClr val="000000"/>
                </a:solidFill>
                <a:latin typeface="Times New Roman" panose="02020603050405020304" pitchFamily="18" charset="0"/>
                <a:cs typeface="Times New Roman" panose="02020603050405020304" pitchFamily="18" charset="0"/>
              </a:rPr>
              <a:t>sanh</a:t>
            </a:r>
            <a:r>
              <a:rPr lang="en-US" sz="2200" b="1"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nhạc</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khí</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làm</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bằng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hai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thỏi</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gỗ</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cứng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dùng</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để</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điểm</a:t>
            </a:r>
            <a:r>
              <a:rPr lang="en-US" sz="2200" dirty="0">
                <a:solidFill>
                  <a:srgbClr val="000000"/>
                </a:solidFill>
                <a:latin typeface="Times New Roman" panose="02020603050405020304" pitchFamily="18" charset="0"/>
                <a:cs typeface="Times New Roman" panose="02020603050405020304" pitchFamily="18" charset="0"/>
              </a:rPr>
              <a:t> </a:t>
            </a:r>
            <a:r>
              <a:rPr lang="en-US" sz="2200" dirty="0" err="1">
                <a:solidFill>
                  <a:srgbClr val="000000"/>
                </a:solidFill>
                <a:latin typeface="Times New Roman" panose="02020603050405020304" pitchFamily="18" charset="0"/>
                <a:cs typeface="Times New Roman" panose="02020603050405020304" pitchFamily="18" charset="0"/>
              </a:rPr>
              <a:t>nhịp</a:t>
            </a:r>
            <a:r>
              <a:rPr lang="en-US" sz="2200" dirty="0">
                <a:solidFill>
                  <a:srgbClr val="000000"/>
                </a:solidFill>
                <a:latin typeface="Times New Roman" panose="02020603050405020304" pitchFamily="18" charset="0"/>
                <a:cs typeface="Times New Roman" panose="02020603050405020304" pitchFamily="18" charset="0"/>
              </a:rPr>
              <a:t>.</a:t>
            </a:r>
            <a:r>
              <a:rPr lang="en-US" sz="2200" b="1" dirty="0">
                <a:solidFill>
                  <a:srgbClr val="000000"/>
                </a:solidFill>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7"/>
          <a:stretch>
            <a:fillRect/>
          </a:stretch>
        </p:blipFill>
        <p:spPr>
          <a:xfrm>
            <a:off x="4914900" y="1951738"/>
            <a:ext cx="3810000" cy="1895475"/>
          </a:xfrm>
          <a:prstGeom prst="rect">
            <a:avLst/>
          </a:prstGeom>
        </p:spPr>
      </p:pic>
    </p:spTree>
    <p:custDataLst>
      <p:tags r:id="rId1"/>
    </p:custDataLst>
    <p:extLst>
      <p:ext uri="{BB962C8B-B14F-4D97-AF65-F5344CB8AC3E}">
        <p14:creationId xmlns:p14="http://schemas.microsoft.com/office/powerpoint/2010/main" val="6863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 name="Group 130"/>
          <p:cNvGrpSpPr>
            <a:grpSpLocks/>
          </p:cNvGrpSpPr>
          <p:nvPr/>
        </p:nvGrpSpPr>
        <p:grpSpPr bwMode="auto">
          <a:xfrm>
            <a:off x="609599" y="2503220"/>
            <a:ext cx="3376517" cy="1897330"/>
            <a:chOff x="602" y="1625"/>
            <a:chExt cx="1096" cy="210"/>
          </a:xfrm>
        </p:grpSpPr>
        <p:sp>
          <p:nvSpPr>
            <p:cNvPr id="140" name="AutoShape 131"/>
            <p:cNvSpPr>
              <a:spLocks noChangeArrowheads="1"/>
            </p:cNvSpPr>
            <p:nvPr/>
          </p:nvSpPr>
          <p:spPr bwMode="gray">
            <a:xfrm>
              <a:off x="602" y="1625"/>
              <a:ext cx="1094" cy="210"/>
            </a:xfrm>
            <a:prstGeom prst="roundRect">
              <a:avLst>
                <a:gd name="adj" fmla="val 41602"/>
              </a:avLst>
            </a:prstGeom>
            <a:solidFill>
              <a:schemeClr val="accent3"/>
            </a:solidFill>
            <a:ln w="9525">
              <a:noFill/>
              <a:round/>
              <a:headEnd/>
              <a:tailEnd/>
            </a:ln>
            <a:effectLst>
              <a:outerShdw dist="35921" dir="2700000" algn="ctr" rotWithShape="0">
                <a:srgbClr val="1C1C1C">
                  <a:alpha val="50000"/>
                </a:srgbClr>
              </a:outerShdw>
            </a:effectLst>
          </p:spPr>
          <p:txBody>
            <a:bodyPr wrap="none" anchor="ctr"/>
            <a:lstStyle/>
            <a:p>
              <a:endParaRPr lang="en-US" dirty="0">
                <a:latin typeface="Times   New Roman"/>
              </a:endParaRPr>
            </a:p>
          </p:txBody>
        </p:sp>
        <p:grpSp>
          <p:nvGrpSpPr>
            <p:cNvPr id="141" name="Group 132"/>
            <p:cNvGrpSpPr>
              <a:grpSpLocks/>
            </p:cNvGrpSpPr>
            <p:nvPr/>
          </p:nvGrpSpPr>
          <p:grpSpPr bwMode="auto">
            <a:xfrm>
              <a:off x="606" y="1656"/>
              <a:ext cx="45" cy="163"/>
              <a:chOff x="1016" y="1768"/>
              <a:chExt cx="68" cy="198"/>
            </a:xfrm>
          </p:grpSpPr>
          <p:sp>
            <p:nvSpPr>
              <p:cNvPr id="147" name="AutoShape 133"/>
              <p:cNvSpPr>
                <a:spLocks noChangeArrowheads="1"/>
              </p:cNvSpPr>
              <p:nvPr/>
            </p:nvSpPr>
            <p:spPr bwMode="gray">
              <a:xfrm rot="21332465" flipV="1">
                <a:off x="1016" y="1768"/>
                <a:ext cx="68" cy="198"/>
              </a:xfrm>
              <a:prstGeom prst="moon">
                <a:avLst>
                  <a:gd name="adj" fmla="val 20051"/>
                </a:avLst>
              </a:prstGeom>
              <a:solidFill>
                <a:srgbClr val="FFFFFF">
                  <a:alpha val="39999"/>
                </a:srgbClr>
              </a:solidFill>
              <a:ln w="9525">
                <a:noFill/>
                <a:miter lim="800000"/>
                <a:headEnd/>
                <a:tailEnd/>
              </a:ln>
              <a:effectLst/>
            </p:spPr>
            <p:txBody>
              <a:bodyPr wrap="none" anchor="ctr"/>
              <a:lstStyle/>
              <a:p>
                <a:endParaRPr lang="en-US" dirty="0">
                  <a:latin typeface="Times   New Roman"/>
                </a:endParaRPr>
              </a:p>
            </p:txBody>
          </p:sp>
          <p:sp>
            <p:nvSpPr>
              <p:cNvPr id="148" name="AutoShape 134"/>
              <p:cNvSpPr>
                <a:spLocks noChangeArrowheads="1"/>
              </p:cNvSpPr>
              <p:nvPr/>
            </p:nvSpPr>
            <p:spPr bwMode="gray">
              <a:xfrm rot="21332465" flipV="1">
                <a:off x="1020" y="1783"/>
                <a:ext cx="42" cy="167"/>
              </a:xfrm>
              <a:prstGeom prst="moon">
                <a:avLst>
                  <a:gd name="adj" fmla="val 20051"/>
                </a:avLst>
              </a:prstGeom>
              <a:solidFill>
                <a:srgbClr val="FFFFFF">
                  <a:alpha val="39999"/>
                </a:srgbClr>
              </a:solidFill>
              <a:ln w="9525">
                <a:noFill/>
                <a:miter lim="800000"/>
                <a:headEnd/>
                <a:tailEnd/>
              </a:ln>
              <a:effectLst/>
            </p:spPr>
            <p:txBody>
              <a:bodyPr wrap="none" anchor="ctr"/>
              <a:lstStyle/>
              <a:p>
                <a:endParaRPr lang="en-US" dirty="0">
                  <a:latin typeface="Times   New Roman"/>
                </a:endParaRPr>
              </a:p>
            </p:txBody>
          </p:sp>
          <p:sp>
            <p:nvSpPr>
              <p:cNvPr id="149" name="AutoShape 135"/>
              <p:cNvSpPr>
                <a:spLocks noChangeArrowheads="1"/>
              </p:cNvSpPr>
              <p:nvPr/>
            </p:nvSpPr>
            <p:spPr bwMode="gray">
              <a:xfrm rot="21332465" flipV="1">
                <a:off x="1018" y="1805"/>
                <a:ext cx="27" cy="123"/>
              </a:xfrm>
              <a:prstGeom prst="moon">
                <a:avLst>
                  <a:gd name="adj" fmla="val 20051"/>
                </a:avLst>
              </a:prstGeom>
              <a:solidFill>
                <a:srgbClr val="FFFFFF">
                  <a:alpha val="39999"/>
                </a:srgbClr>
              </a:solidFill>
              <a:ln w="9525">
                <a:noFill/>
                <a:miter lim="800000"/>
                <a:headEnd/>
                <a:tailEnd/>
              </a:ln>
              <a:effectLst/>
            </p:spPr>
            <p:txBody>
              <a:bodyPr wrap="none" anchor="ctr"/>
              <a:lstStyle/>
              <a:p>
                <a:endParaRPr lang="en-US" dirty="0">
                  <a:latin typeface="Times   New Roman"/>
                </a:endParaRPr>
              </a:p>
            </p:txBody>
          </p:sp>
        </p:grpSp>
        <p:grpSp>
          <p:nvGrpSpPr>
            <p:cNvPr id="142" name="Group 136"/>
            <p:cNvGrpSpPr>
              <a:grpSpLocks/>
            </p:cNvGrpSpPr>
            <p:nvPr/>
          </p:nvGrpSpPr>
          <p:grpSpPr bwMode="auto">
            <a:xfrm>
              <a:off x="1649" y="1654"/>
              <a:ext cx="49" cy="172"/>
              <a:chOff x="2619" y="1771"/>
              <a:chExt cx="68" cy="198"/>
            </a:xfrm>
          </p:grpSpPr>
          <p:sp>
            <p:nvSpPr>
              <p:cNvPr id="144" name="AutoShape 137"/>
              <p:cNvSpPr>
                <a:spLocks noChangeArrowheads="1"/>
              </p:cNvSpPr>
              <p:nvPr/>
            </p:nvSpPr>
            <p:spPr bwMode="gray">
              <a:xfrm rot="-42932465" flipH="1" flipV="1">
                <a:off x="2619" y="1771"/>
                <a:ext cx="68" cy="198"/>
              </a:xfrm>
              <a:prstGeom prst="moon">
                <a:avLst>
                  <a:gd name="adj" fmla="val 20051"/>
                </a:avLst>
              </a:prstGeom>
              <a:solidFill>
                <a:srgbClr val="333333">
                  <a:alpha val="20000"/>
                </a:srgbClr>
              </a:solidFill>
              <a:ln w="9525">
                <a:noFill/>
                <a:miter lim="800000"/>
                <a:headEnd/>
                <a:tailEnd/>
              </a:ln>
              <a:effectLst/>
            </p:spPr>
            <p:txBody>
              <a:bodyPr wrap="none" anchor="ctr"/>
              <a:lstStyle/>
              <a:p>
                <a:endParaRPr lang="en-US" dirty="0">
                  <a:latin typeface="Times   New Roman"/>
                </a:endParaRPr>
              </a:p>
            </p:txBody>
          </p:sp>
          <p:sp>
            <p:nvSpPr>
              <p:cNvPr id="145" name="AutoShape 138"/>
              <p:cNvSpPr>
                <a:spLocks noChangeArrowheads="1"/>
              </p:cNvSpPr>
              <p:nvPr/>
            </p:nvSpPr>
            <p:spPr bwMode="gray">
              <a:xfrm rot="-42932465" flipH="1" flipV="1">
                <a:off x="2641" y="1786"/>
                <a:ext cx="42" cy="167"/>
              </a:xfrm>
              <a:prstGeom prst="moon">
                <a:avLst>
                  <a:gd name="adj" fmla="val 20051"/>
                </a:avLst>
              </a:prstGeom>
              <a:solidFill>
                <a:srgbClr val="333333">
                  <a:alpha val="20000"/>
                </a:srgbClr>
              </a:solidFill>
              <a:ln w="9525">
                <a:noFill/>
                <a:miter lim="800000"/>
                <a:headEnd/>
                <a:tailEnd/>
              </a:ln>
              <a:effectLst/>
            </p:spPr>
            <p:txBody>
              <a:bodyPr wrap="none" anchor="ctr"/>
              <a:lstStyle/>
              <a:p>
                <a:endParaRPr lang="en-US" dirty="0">
                  <a:latin typeface="Times   New Roman"/>
                </a:endParaRPr>
              </a:p>
            </p:txBody>
          </p:sp>
          <p:sp>
            <p:nvSpPr>
              <p:cNvPr id="146" name="AutoShape 139"/>
              <p:cNvSpPr>
                <a:spLocks noChangeArrowheads="1"/>
              </p:cNvSpPr>
              <p:nvPr/>
            </p:nvSpPr>
            <p:spPr bwMode="gray">
              <a:xfrm rot="-42932465" flipH="1" flipV="1">
                <a:off x="2658" y="1808"/>
                <a:ext cx="27" cy="123"/>
              </a:xfrm>
              <a:prstGeom prst="moon">
                <a:avLst>
                  <a:gd name="adj" fmla="val 29657"/>
                </a:avLst>
              </a:prstGeom>
              <a:solidFill>
                <a:srgbClr val="333333">
                  <a:alpha val="20000"/>
                </a:srgbClr>
              </a:solidFill>
              <a:ln w="9525">
                <a:noFill/>
                <a:miter lim="800000"/>
                <a:headEnd/>
                <a:tailEnd/>
              </a:ln>
              <a:effectLst/>
            </p:spPr>
            <p:txBody>
              <a:bodyPr wrap="none" anchor="ctr"/>
              <a:lstStyle/>
              <a:p>
                <a:endParaRPr lang="en-US" dirty="0">
                  <a:latin typeface="Times   New Roman"/>
                </a:endParaRPr>
              </a:p>
            </p:txBody>
          </p:sp>
        </p:grpSp>
        <p:pic>
          <p:nvPicPr>
            <p:cNvPr id="143" name="Picture 140" descr="high_line01"/>
            <p:cNvPicPr>
              <a:picLocks noChangeAspect="1" noChangeArrowheads="1"/>
            </p:cNvPicPr>
            <p:nvPr/>
          </p:nvPicPr>
          <p:blipFill>
            <a:blip r:embed="rId5"/>
            <a:srcRect t="8891" r="58304" b="12320"/>
            <a:stretch>
              <a:fillRect/>
            </a:stretch>
          </p:blipFill>
          <p:spPr bwMode="gray">
            <a:xfrm rot="16200000">
              <a:off x="1105" y="1168"/>
              <a:ext cx="130" cy="1052"/>
            </a:xfrm>
            <a:prstGeom prst="rect">
              <a:avLst/>
            </a:prstGeom>
            <a:noFill/>
          </p:spPr>
        </p:pic>
      </p:grpSp>
      <p:cxnSp>
        <p:nvCxnSpPr>
          <p:cNvPr id="152" name="AutoShape 143"/>
          <p:cNvCxnSpPr>
            <a:cxnSpLocks noChangeShapeType="1"/>
            <a:stCxn id="170" idx="3"/>
          </p:cNvCxnSpPr>
          <p:nvPr/>
        </p:nvCxnSpPr>
        <p:spPr bwMode="black">
          <a:xfrm flipH="1" flipV="1">
            <a:off x="5421342" y="1065182"/>
            <a:ext cx="903258" cy="34924"/>
          </a:xfrm>
          <a:prstGeom prst="bentConnector3">
            <a:avLst>
              <a:gd name="adj1" fmla="val -25308"/>
            </a:avLst>
          </a:prstGeom>
          <a:noFill/>
          <a:ln w="9525">
            <a:solidFill>
              <a:srgbClr val="EAEAEA"/>
            </a:solidFill>
            <a:miter lim="800000"/>
            <a:headEnd/>
            <a:tailEnd/>
          </a:ln>
          <a:effectLst/>
        </p:spPr>
      </p:cxnSp>
      <p:grpSp>
        <p:nvGrpSpPr>
          <p:cNvPr id="154" name="Group 145"/>
          <p:cNvGrpSpPr>
            <a:grpSpLocks/>
          </p:cNvGrpSpPr>
          <p:nvPr/>
        </p:nvGrpSpPr>
        <p:grpSpPr bwMode="auto">
          <a:xfrm>
            <a:off x="4975860" y="2570046"/>
            <a:ext cx="3482341" cy="1754304"/>
            <a:chOff x="602" y="1625"/>
            <a:chExt cx="1096" cy="210"/>
          </a:xfrm>
        </p:grpSpPr>
        <p:sp>
          <p:nvSpPr>
            <p:cNvPr id="155" name="AutoShape 146"/>
            <p:cNvSpPr>
              <a:spLocks noChangeArrowheads="1"/>
            </p:cNvSpPr>
            <p:nvPr/>
          </p:nvSpPr>
          <p:spPr bwMode="gray">
            <a:xfrm>
              <a:off x="602" y="1625"/>
              <a:ext cx="1094" cy="210"/>
            </a:xfrm>
            <a:prstGeom prst="roundRect">
              <a:avLst>
                <a:gd name="adj" fmla="val 41602"/>
              </a:avLst>
            </a:prstGeom>
            <a:solidFill>
              <a:schemeClr val="accent3"/>
            </a:solidFill>
            <a:ln w="9525">
              <a:noFill/>
              <a:round/>
              <a:headEnd/>
              <a:tailEnd/>
            </a:ln>
            <a:effectLst>
              <a:outerShdw dist="35921" dir="2700000" algn="ctr" rotWithShape="0">
                <a:srgbClr val="1C1C1C"/>
              </a:outerShdw>
            </a:effectLst>
          </p:spPr>
          <p:txBody>
            <a:bodyPr wrap="none" anchor="ctr"/>
            <a:lstStyle/>
            <a:p>
              <a:endParaRPr lang="en-US" dirty="0">
                <a:latin typeface="Times   New Roman"/>
              </a:endParaRPr>
            </a:p>
          </p:txBody>
        </p:sp>
        <p:grpSp>
          <p:nvGrpSpPr>
            <p:cNvPr id="156" name="Group 147"/>
            <p:cNvGrpSpPr>
              <a:grpSpLocks/>
            </p:cNvGrpSpPr>
            <p:nvPr/>
          </p:nvGrpSpPr>
          <p:grpSpPr bwMode="auto">
            <a:xfrm>
              <a:off x="606" y="1656"/>
              <a:ext cx="45" cy="163"/>
              <a:chOff x="1016" y="1768"/>
              <a:chExt cx="68" cy="198"/>
            </a:xfrm>
          </p:grpSpPr>
          <p:sp>
            <p:nvSpPr>
              <p:cNvPr id="162" name="AutoShape 148"/>
              <p:cNvSpPr>
                <a:spLocks noChangeArrowheads="1"/>
              </p:cNvSpPr>
              <p:nvPr/>
            </p:nvSpPr>
            <p:spPr bwMode="gray">
              <a:xfrm rot="21332465" flipV="1">
                <a:off x="1016" y="1768"/>
                <a:ext cx="68" cy="198"/>
              </a:xfrm>
              <a:prstGeom prst="moon">
                <a:avLst>
                  <a:gd name="adj" fmla="val 20051"/>
                </a:avLst>
              </a:prstGeom>
              <a:solidFill>
                <a:srgbClr val="FFFFFF">
                  <a:alpha val="39999"/>
                </a:srgbClr>
              </a:solidFill>
              <a:ln w="9525">
                <a:noFill/>
                <a:miter lim="800000"/>
                <a:headEnd/>
                <a:tailEnd/>
              </a:ln>
              <a:effectLst/>
            </p:spPr>
            <p:txBody>
              <a:bodyPr wrap="none" anchor="ctr"/>
              <a:lstStyle/>
              <a:p>
                <a:endParaRPr lang="en-US" dirty="0">
                  <a:latin typeface="Times   New Roman"/>
                </a:endParaRPr>
              </a:p>
            </p:txBody>
          </p:sp>
          <p:sp>
            <p:nvSpPr>
              <p:cNvPr id="163" name="AutoShape 149"/>
              <p:cNvSpPr>
                <a:spLocks noChangeArrowheads="1"/>
              </p:cNvSpPr>
              <p:nvPr/>
            </p:nvSpPr>
            <p:spPr bwMode="gray">
              <a:xfrm rot="21332465" flipV="1">
                <a:off x="1020" y="1783"/>
                <a:ext cx="42" cy="167"/>
              </a:xfrm>
              <a:prstGeom prst="moon">
                <a:avLst>
                  <a:gd name="adj" fmla="val 20051"/>
                </a:avLst>
              </a:prstGeom>
              <a:solidFill>
                <a:srgbClr val="FFFFFF">
                  <a:alpha val="39999"/>
                </a:srgbClr>
              </a:solidFill>
              <a:ln w="9525">
                <a:noFill/>
                <a:miter lim="800000"/>
                <a:headEnd/>
                <a:tailEnd/>
              </a:ln>
              <a:effectLst/>
            </p:spPr>
            <p:txBody>
              <a:bodyPr wrap="none" anchor="ctr"/>
              <a:lstStyle/>
              <a:p>
                <a:endParaRPr lang="en-US" dirty="0">
                  <a:latin typeface="Times   New Roman"/>
                </a:endParaRPr>
              </a:p>
            </p:txBody>
          </p:sp>
          <p:sp>
            <p:nvSpPr>
              <p:cNvPr id="164" name="AutoShape 150"/>
              <p:cNvSpPr>
                <a:spLocks noChangeArrowheads="1"/>
              </p:cNvSpPr>
              <p:nvPr/>
            </p:nvSpPr>
            <p:spPr bwMode="gray">
              <a:xfrm rot="21332465" flipV="1">
                <a:off x="1018" y="1805"/>
                <a:ext cx="27" cy="123"/>
              </a:xfrm>
              <a:prstGeom prst="moon">
                <a:avLst>
                  <a:gd name="adj" fmla="val 20051"/>
                </a:avLst>
              </a:prstGeom>
              <a:solidFill>
                <a:srgbClr val="FFFFFF">
                  <a:alpha val="39999"/>
                </a:srgbClr>
              </a:solidFill>
              <a:ln w="9525">
                <a:noFill/>
                <a:miter lim="800000"/>
                <a:headEnd/>
                <a:tailEnd/>
              </a:ln>
              <a:effectLst/>
            </p:spPr>
            <p:txBody>
              <a:bodyPr wrap="none" anchor="ctr"/>
              <a:lstStyle/>
              <a:p>
                <a:endParaRPr lang="en-US" dirty="0">
                  <a:latin typeface="Times   New Roman"/>
                </a:endParaRPr>
              </a:p>
            </p:txBody>
          </p:sp>
        </p:grpSp>
        <p:grpSp>
          <p:nvGrpSpPr>
            <p:cNvPr id="157" name="Group 151"/>
            <p:cNvGrpSpPr>
              <a:grpSpLocks/>
            </p:cNvGrpSpPr>
            <p:nvPr/>
          </p:nvGrpSpPr>
          <p:grpSpPr bwMode="auto">
            <a:xfrm>
              <a:off x="1649" y="1654"/>
              <a:ext cx="49" cy="172"/>
              <a:chOff x="2619" y="1771"/>
              <a:chExt cx="68" cy="198"/>
            </a:xfrm>
          </p:grpSpPr>
          <p:sp>
            <p:nvSpPr>
              <p:cNvPr id="159" name="AutoShape 152"/>
              <p:cNvSpPr>
                <a:spLocks noChangeArrowheads="1"/>
              </p:cNvSpPr>
              <p:nvPr/>
            </p:nvSpPr>
            <p:spPr bwMode="gray">
              <a:xfrm rot="-42932465" flipH="1" flipV="1">
                <a:off x="2619" y="1771"/>
                <a:ext cx="68" cy="198"/>
              </a:xfrm>
              <a:prstGeom prst="moon">
                <a:avLst>
                  <a:gd name="adj" fmla="val 20051"/>
                </a:avLst>
              </a:prstGeom>
              <a:solidFill>
                <a:srgbClr val="333333">
                  <a:alpha val="20000"/>
                </a:srgbClr>
              </a:solidFill>
              <a:ln w="9525">
                <a:noFill/>
                <a:miter lim="800000"/>
                <a:headEnd/>
                <a:tailEnd/>
              </a:ln>
              <a:effectLst/>
            </p:spPr>
            <p:txBody>
              <a:bodyPr wrap="none" anchor="ctr"/>
              <a:lstStyle/>
              <a:p>
                <a:endParaRPr lang="en-US" dirty="0">
                  <a:latin typeface="Times   New Roman"/>
                </a:endParaRPr>
              </a:p>
            </p:txBody>
          </p:sp>
          <p:sp>
            <p:nvSpPr>
              <p:cNvPr id="160" name="AutoShape 153"/>
              <p:cNvSpPr>
                <a:spLocks noChangeArrowheads="1"/>
              </p:cNvSpPr>
              <p:nvPr/>
            </p:nvSpPr>
            <p:spPr bwMode="gray">
              <a:xfrm rot="-42932465" flipH="1" flipV="1">
                <a:off x="2641" y="1786"/>
                <a:ext cx="42" cy="167"/>
              </a:xfrm>
              <a:prstGeom prst="moon">
                <a:avLst>
                  <a:gd name="adj" fmla="val 20051"/>
                </a:avLst>
              </a:prstGeom>
              <a:solidFill>
                <a:srgbClr val="333333">
                  <a:alpha val="20000"/>
                </a:srgbClr>
              </a:solidFill>
              <a:ln w="9525">
                <a:noFill/>
                <a:miter lim="800000"/>
                <a:headEnd/>
                <a:tailEnd/>
              </a:ln>
              <a:effectLst/>
            </p:spPr>
            <p:txBody>
              <a:bodyPr wrap="none" anchor="ctr"/>
              <a:lstStyle/>
              <a:p>
                <a:endParaRPr lang="en-US" dirty="0">
                  <a:latin typeface="Times   New Roman"/>
                </a:endParaRPr>
              </a:p>
            </p:txBody>
          </p:sp>
          <p:sp>
            <p:nvSpPr>
              <p:cNvPr id="161" name="AutoShape 154"/>
              <p:cNvSpPr>
                <a:spLocks noChangeArrowheads="1"/>
              </p:cNvSpPr>
              <p:nvPr/>
            </p:nvSpPr>
            <p:spPr bwMode="gray">
              <a:xfrm rot="-42932465" flipH="1" flipV="1">
                <a:off x="2658" y="1808"/>
                <a:ext cx="27" cy="123"/>
              </a:xfrm>
              <a:prstGeom prst="moon">
                <a:avLst>
                  <a:gd name="adj" fmla="val 29657"/>
                </a:avLst>
              </a:prstGeom>
              <a:solidFill>
                <a:srgbClr val="333333">
                  <a:alpha val="20000"/>
                </a:srgbClr>
              </a:solidFill>
              <a:ln w="9525">
                <a:noFill/>
                <a:miter lim="800000"/>
                <a:headEnd/>
                <a:tailEnd/>
              </a:ln>
              <a:effectLst/>
            </p:spPr>
            <p:txBody>
              <a:bodyPr wrap="none" anchor="ctr"/>
              <a:lstStyle/>
              <a:p>
                <a:endParaRPr lang="en-US" dirty="0">
                  <a:latin typeface="Times   New Roman"/>
                </a:endParaRPr>
              </a:p>
            </p:txBody>
          </p:sp>
        </p:grpSp>
        <p:pic>
          <p:nvPicPr>
            <p:cNvPr id="158" name="Picture 155" descr="high_line01"/>
            <p:cNvPicPr>
              <a:picLocks noChangeAspect="1" noChangeArrowheads="1"/>
            </p:cNvPicPr>
            <p:nvPr/>
          </p:nvPicPr>
          <p:blipFill>
            <a:blip r:embed="rId5"/>
            <a:srcRect t="8891" r="58304" b="12320"/>
            <a:stretch>
              <a:fillRect/>
            </a:stretch>
          </p:blipFill>
          <p:spPr bwMode="gray">
            <a:xfrm rot="16200000">
              <a:off x="1079" y="1194"/>
              <a:ext cx="130" cy="1000"/>
            </a:xfrm>
            <a:prstGeom prst="rect">
              <a:avLst/>
            </a:prstGeom>
            <a:noFill/>
          </p:spPr>
        </p:pic>
      </p:grpSp>
      <p:grpSp>
        <p:nvGrpSpPr>
          <p:cNvPr id="169" name="Group 160"/>
          <p:cNvGrpSpPr>
            <a:grpSpLocks/>
          </p:cNvGrpSpPr>
          <p:nvPr/>
        </p:nvGrpSpPr>
        <p:grpSpPr bwMode="auto">
          <a:xfrm>
            <a:off x="3013104" y="527018"/>
            <a:ext cx="3311496" cy="1146175"/>
            <a:chOff x="2155" y="986"/>
            <a:chExt cx="1332" cy="607"/>
          </a:xfrm>
          <a:solidFill>
            <a:schemeClr val="accent6">
              <a:lumMod val="60000"/>
              <a:lumOff val="40000"/>
            </a:schemeClr>
          </a:solidFill>
        </p:grpSpPr>
        <p:sp>
          <p:nvSpPr>
            <p:cNvPr id="170" name="AutoShape 161"/>
            <p:cNvSpPr>
              <a:spLocks noChangeArrowheads="1"/>
            </p:cNvSpPr>
            <p:nvPr/>
          </p:nvSpPr>
          <p:spPr bwMode="gray">
            <a:xfrm>
              <a:off x="2155" y="986"/>
              <a:ext cx="1332" cy="607"/>
            </a:xfrm>
            <a:prstGeom prst="roundRect">
              <a:avLst>
                <a:gd name="adj" fmla="val 13181"/>
              </a:avLst>
            </a:prstGeom>
            <a:grpFill/>
            <a:ln w="9525">
              <a:noFill/>
              <a:round/>
              <a:headEnd/>
              <a:tailEnd/>
            </a:ln>
            <a:effectLst>
              <a:outerShdw dist="35921" dir="2700000" algn="ctr" rotWithShape="0">
                <a:srgbClr val="1C1C1C"/>
              </a:outerShdw>
            </a:effectLst>
          </p:spPr>
          <p:txBody>
            <a:bodyPr wrap="none" anchor="ctr"/>
            <a:lstStyle/>
            <a:p>
              <a:endParaRPr lang="en-US" dirty="0">
                <a:latin typeface="Times   New Roman"/>
              </a:endParaRPr>
            </a:p>
          </p:txBody>
        </p:sp>
        <p:pic>
          <p:nvPicPr>
            <p:cNvPr id="171" name="Picture 162" descr="high_line01"/>
            <p:cNvPicPr>
              <a:picLocks noChangeAspect="1" noChangeArrowheads="1"/>
            </p:cNvPicPr>
            <p:nvPr/>
          </p:nvPicPr>
          <p:blipFill>
            <a:blip r:embed="rId5"/>
            <a:srcRect t="8891" r="58304" b="12320"/>
            <a:stretch>
              <a:fillRect/>
            </a:stretch>
          </p:blipFill>
          <p:spPr bwMode="gray">
            <a:xfrm rot="16200000">
              <a:off x="2721" y="460"/>
              <a:ext cx="218" cy="1293"/>
            </a:xfrm>
            <a:prstGeom prst="rect">
              <a:avLst/>
            </a:prstGeom>
            <a:grpFill/>
          </p:spPr>
        </p:pic>
      </p:grpSp>
      <p:sp>
        <p:nvSpPr>
          <p:cNvPr id="198" name="TextBox 197"/>
          <p:cNvSpPr txBox="1"/>
          <p:nvPr/>
        </p:nvSpPr>
        <p:spPr>
          <a:xfrm>
            <a:off x="3147950" y="614300"/>
            <a:ext cx="3024250" cy="954107"/>
          </a:xfrm>
          <a:prstGeom prst="rect">
            <a:avLst/>
          </a:prstGeom>
          <a:noFill/>
        </p:spPr>
        <p:txBody>
          <a:bodyPr wrap="square" rtlCol="0">
            <a:spAutoFit/>
          </a:bodyPr>
          <a:lstStyle/>
          <a:p>
            <a:pPr algn="ctr"/>
            <a:r>
              <a:rPr lang="en-US" sz="2800" b="1" dirty="0" err="1">
                <a:solidFill>
                  <a:srgbClr val="0000CC"/>
                </a:solidFill>
                <a:latin typeface="Times New Roman" panose="02020603050405020304" pitchFamily="18" charset="0"/>
                <a:cs typeface="Times New Roman" panose="02020603050405020304" pitchFamily="18" charset="0"/>
              </a:rPr>
              <a:t>Đọc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hiểu</a:t>
            </a:r>
            <a:r>
              <a:rPr lang="en-US" sz="2800" b="1" dirty="0">
                <a:solidFill>
                  <a:srgbClr val="0000CC"/>
                </a:solidFill>
                <a:latin typeface="Times New Roman" panose="02020603050405020304" pitchFamily="18" charset="0"/>
                <a:cs typeface="Times New Roman" panose="02020603050405020304" pitchFamily="18" charset="0"/>
              </a:rPr>
              <a:t> </a:t>
            </a:r>
            <a:endParaRPr lang="vi-VN" sz="2800" b="1" dirty="0">
              <a:solidFill>
                <a:srgbClr val="0000CC"/>
              </a:solidFill>
              <a:latin typeface="Times New Roman" panose="02020603050405020304" pitchFamily="18" charset="0"/>
              <a:cs typeface="Times New Roman" panose="02020603050405020304" pitchFamily="18" charset="0"/>
            </a:endParaRPr>
          </a:p>
          <a:p>
            <a:pPr algn="ctr"/>
            <a:r>
              <a:rPr lang="en-US" sz="2800" b="1" dirty="0" err="1">
                <a:solidFill>
                  <a:srgbClr val="0000CC"/>
                </a:solidFill>
                <a:latin typeface="Times New Roman" panose="02020603050405020304" pitchFamily="18" charset="0"/>
                <a:cs typeface="Times New Roman" panose="02020603050405020304" pitchFamily="18" charset="0"/>
              </a:rPr>
              <a:t>văn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bản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thông</a:t>
            </a:r>
            <a:r>
              <a:rPr lang="en-US" sz="2800" b="1" dirty="0">
                <a:solidFill>
                  <a:srgbClr val="0000CC"/>
                </a:solidFill>
                <a:latin typeface="Times New Roman" panose="02020603050405020304" pitchFamily="18" charset="0"/>
                <a:cs typeface="Times New Roman" panose="02020603050405020304" pitchFamily="18" charset="0"/>
              </a:rPr>
              <a:t> tin</a:t>
            </a:r>
          </a:p>
        </p:txBody>
      </p:sp>
      <p:sp>
        <p:nvSpPr>
          <p:cNvPr id="199" name="Rectangle 198"/>
          <p:cNvSpPr/>
          <p:nvPr/>
        </p:nvSpPr>
        <p:spPr>
          <a:xfrm>
            <a:off x="712903" y="2571750"/>
            <a:ext cx="3134213" cy="1554272"/>
          </a:xfrm>
          <a:prstGeom prst="rect">
            <a:avLst/>
          </a:prstGeom>
        </p:spPr>
        <p:txBody>
          <a:bodyPr wrap="square">
            <a:spAutoFit/>
          </a:bodyPr>
          <a:lstStyle/>
          <a:p>
            <a:pPr algn="ctr"/>
            <a:r>
              <a:rPr lang="en-US" sz="1900" b="1"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1900" b="1" dirty="0">
                <a:solidFill>
                  <a:schemeClr val="accent6">
                    <a:lumMod val="50000"/>
                  </a:schemeClr>
                </a:solidFill>
                <a:latin typeface="Times New Roman" panose="02020603050405020304" pitchFamily="18" charset="0"/>
                <a:cs typeface="Times New Roman" panose="02020603050405020304" pitchFamily="18" charset="0"/>
              </a:rPr>
              <a:t> </a:t>
            </a:r>
            <a:r>
              <a:rPr lang="en-US" sz="1900" b="1"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1900" b="1" dirty="0">
                <a:solidFill>
                  <a:schemeClr val="accent6">
                    <a:lumMod val="50000"/>
                  </a:schemeClr>
                </a:solidFill>
                <a:latin typeface="Times New Roman" panose="02020603050405020304" pitchFamily="18" charset="0"/>
                <a:cs typeface="Times New Roman" panose="02020603050405020304" pitchFamily="18" charset="0"/>
              </a:rPr>
              <a:t>: </a:t>
            </a:r>
          </a:p>
          <a:p>
            <a:pPr algn="just"/>
            <a:r>
              <a:rPr lang="en-US" sz="1900" dirty="0">
                <a:latin typeface="Times New Roman" panose="02020603050405020304" pitchFamily="18" charset="0"/>
                <a:cs typeface="Times New Roman" panose="02020603050405020304" pitchFamily="18" charset="0"/>
              </a:rPr>
              <a:t>Nhan </a:t>
            </a:r>
            <a:r>
              <a:rPr lang="en-US" sz="1900" dirty="0" err="1">
                <a:latin typeface="Times New Roman" panose="02020603050405020304" pitchFamily="18" charset="0"/>
                <a:cs typeface="Times New Roman" panose="02020603050405020304" pitchFamily="18" charset="0"/>
              </a:rPr>
              <a:t>đề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pô</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cước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chú</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hình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ảnh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minh</a:t>
            </a: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họa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bảng</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biểu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cách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trình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bày</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và</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triển</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khai</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thông</a:t>
            </a:r>
            <a:r>
              <a:rPr lang="en-US" sz="1900" dirty="0">
                <a:latin typeface="Times New Roman" panose="02020603050405020304" pitchFamily="18" charset="0"/>
                <a:cs typeface="Times New Roman" panose="02020603050405020304" pitchFamily="18" charset="0"/>
              </a:rPr>
              <a:t> tin…</a:t>
            </a:r>
          </a:p>
        </p:txBody>
      </p:sp>
      <p:sp>
        <p:nvSpPr>
          <p:cNvPr id="200" name="Rectangle 199"/>
          <p:cNvSpPr/>
          <p:nvPr/>
        </p:nvSpPr>
        <p:spPr>
          <a:xfrm>
            <a:off x="5317712" y="2716679"/>
            <a:ext cx="2902364" cy="969496"/>
          </a:xfrm>
          <a:prstGeom prst="rect">
            <a:avLst/>
          </a:prstGeom>
        </p:spPr>
        <p:txBody>
          <a:bodyPr wrap="square">
            <a:spAutoFit/>
          </a:bodyPr>
          <a:lstStyle/>
          <a:p>
            <a:pPr algn="ctr"/>
            <a:r>
              <a:rPr lang="en-US" sz="1900" b="1" dirty="0" err="1">
                <a:solidFill>
                  <a:schemeClr val="accent6">
                    <a:lumMod val="50000"/>
                  </a:schemeClr>
                </a:solidFill>
                <a:latin typeface="Times New Roman" panose="02020603050405020304" pitchFamily="18" charset="0"/>
                <a:cs typeface="Times New Roman" panose="02020603050405020304" pitchFamily="18" charset="0"/>
              </a:rPr>
              <a:t>Nội</a:t>
            </a:r>
            <a:r>
              <a:rPr lang="en-US" sz="1900" b="1" dirty="0">
                <a:solidFill>
                  <a:schemeClr val="accent6">
                    <a:lumMod val="50000"/>
                  </a:schemeClr>
                </a:solidFill>
                <a:latin typeface="Times New Roman" panose="02020603050405020304" pitchFamily="18" charset="0"/>
                <a:cs typeface="Times New Roman" panose="02020603050405020304" pitchFamily="18" charset="0"/>
              </a:rPr>
              <a:t> dung: </a:t>
            </a:r>
          </a:p>
          <a:p>
            <a:pPr algn="just"/>
            <a:r>
              <a:rPr lang="en-US" sz="1900" dirty="0" err="1">
                <a:latin typeface="Times New Roman" panose="02020603050405020304" pitchFamily="18" charset="0"/>
                <a:cs typeface="Times New Roman" panose="02020603050405020304" pitchFamily="18" charset="0"/>
              </a:rPr>
              <a:t>Xác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định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thông</a:t>
            </a:r>
            <a:r>
              <a:rPr lang="en-US" sz="1900" dirty="0">
                <a:latin typeface="Times New Roman" panose="02020603050405020304" pitchFamily="18" charset="0"/>
                <a:cs typeface="Times New Roman" panose="02020603050405020304" pitchFamily="18" charset="0"/>
              </a:rPr>
              <a:t> tin </a:t>
            </a:r>
            <a:r>
              <a:rPr lang="en-US" sz="1900" dirty="0" err="1">
                <a:latin typeface="Times New Roman" panose="02020603050405020304" pitchFamily="18" charset="0"/>
                <a:cs typeface="Times New Roman" panose="02020603050405020304" pitchFamily="18" charset="0"/>
              </a:rPr>
              <a:t>chính</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nào</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được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cập</a:t>
            </a:r>
            <a:endParaRPr lang="en-US" sz="1900" dirty="0">
              <a:latin typeface="Times New Roman" panose="02020603050405020304" pitchFamily="18" charset="0"/>
              <a:cs typeface="Times New Roman" panose="02020603050405020304" pitchFamily="18" charset="0"/>
            </a:endParaRPr>
          </a:p>
        </p:txBody>
      </p:sp>
      <p:cxnSp>
        <p:nvCxnSpPr>
          <p:cNvPr id="202" name="Straight Arrow Connector 201"/>
          <p:cNvCxnSpPr>
            <a:cxnSpLocks/>
            <a:stCxn id="170" idx="2"/>
            <a:endCxn id="143" idx="3"/>
          </p:cNvCxnSpPr>
          <p:nvPr/>
        </p:nvCxnSpPr>
        <p:spPr>
          <a:xfrm flipH="1">
            <a:off x="2359474" y="1673193"/>
            <a:ext cx="2309378" cy="866167"/>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04" name="Straight Arrow Connector 203"/>
          <p:cNvCxnSpPr>
            <a:stCxn id="170" idx="2"/>
            <a:endCxn id="158" idx="3"/>
          </p:cNvCxnSpPr>
          <p:nvPr/>
        </p:nvCxnSpPr>
        <p:spPr>
          <a:xfrm>
            <a:off x="4668852" y="1673193"/>
            <a:ext cx="2029115" cy="930268"/>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pic>
        <p:nvPicPr>
          <p:cNvPr id="6" name="Ngõ 2 Ngọc Thụy 19">
            <a:hlinkClick r:id="" action="ppaction://media"/>
            <a:extLst>
              <a:ext uri="{FF2B5EF4-FFF2-40B4-BE49-F238E27FC236}">
                <a16:creationId xmlns:a16="http://schemas.microsoft.com/office/drawing/2014/main" id="{A2734AD3-394B-4B1B-82D5-FA80251EC72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3303" y="4258936"/>
            <a:ext cx="609600" cy="609600"/>
          </a:xfrm>
          <a:prstGeom prst="rect">
            <a:avLst/>
          </a:prstGeom>
        </p:spPr>
      </p:pic>
    </p:spTree>
    <p:custDataLst>
      <p:tags r:id="rId1"/>
    </p:custDataLst>
    <p:extLst>
      <p:ext uri="{BB962C8B-B14F-4D97-AF65-F5344CB8AC3E}">
        <p14:creationId xmlns:p14="http://schemas.microsoft.com/office/powerpoint/2010/main" val="12601745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wipe(up)">
                                      <p:cBhvr>
                                        <p:cTn id="7" dur="500"/>
                                        <p:tgtEl>
                                          <p:spTgt spid="202"/>
                                        </p:tgtEl>
                                      </p:cBhvr>
                                    </p:animEffect>
                                  </p:childTnLst>
                                </p:cTn>
                              </p:par>
                              <p:par>
                                <p:cTn id="8" presetID="22" presetClass="entr" presetSubtype="1" fill="hold" nodeType="withEffect">
                                  <p:stCondLst>
                                    <p:cond delay="0"/>
                                  </p:stCondLst>
                                  <p:childTnLst>
                                    <p:set>
                                      <p:cBhvr>
                                        <p:cTn id="9" dur="1" fill="hold">
                                          <p:stCondLst>
                                            <p:cond delay="0"/>
                                          </p:stCondLst>
                                        </p:cTn>
                                        <p:tgtEl>
                                          <p:spTgt spid="204"/>
                                        </p:tgtEl>
                                        <p:attrNameLst>
                                          <p:attrName>style.visibility</p:attrName>
                                        </p:attrNameLst>
                                      </p:cBhvr>
                                      <p:to>
                                        <p:strVal val="visible"/>
                                      </p:to>
                                    </p:set>
                                    <p:animEffect transition="in" filter="wipe(up)">
                                      <p:cBhvr>
                                        <p:cTn id="10" dur="500"/>
                                        <p:tgtEl>
                                          <p:spTgt spid="204"/>
                                        </p:tgtEl>
                                      </p:cBhvr>
                                    </p:animEffect>
                                  </p:childTnLst>
                                </p:cTn>
                              </p:par>
                            </p:childTnLst>
                          </p:cTn>
                        </p:par>
                        <p:par>
                          <p:cTn id="11" fill="hold">
                            <p:stCondLst>
                              <p:cond delay="500"/>
                            </p:stCondLst>
                            <p:childTnLst>
                              <p:par>
                                <p:cTn id="12" presetID="6" presetClass="entr" presetSubtype="16" fill="hold" nodeType="afterEffect">
                                  <p:stCondLst>
                                    <p:cond delay="0"/>
                                  </p:stCondLst>
                                  <p:childTnLst>
                                    <p:set>
                                      <p:cBhvr>
                                        <p:cTn id="13" dur="1" fill="hold">
                                          <p:stCondLst>
                                            <p:cond delay="0"/>
                                          </p:stCondLst>
                                        </p:cTn>
                                        <p:tgtEl>
                                          <p:spTgt spid="139"/>
                                        </p:tgtEl>
                                        <p:attrNameLst>
                                          <p:attrName>style.visibility</p:attrName>
                                        </p:attrNameLst>
                                      </p:cBhvr>
                                      <p:to>
                                        <p:strVal val="visible"/>
                                      </p:to>
                                    </p:set>
                                    <p:animEffect transition="in" filter="circle(in)">
                                      <p:cBhvr>
                                        <p:cTn id="14" dur="750"/>
                                        <p:tgtEl>
                                          <p:spTgt spid="139"/>
                                        </p:tgtEl>
                                      </p:cBhvr>
                                    </p:animEffect>
                                  </p:childTnLst>
                                </p:cTn>
                              </p:par>
                              <p:par>
                                <p:cTn id="15" presetID="6" presetClass="entr" presetSubtype="16" fill="hold" nodeType="withEffect">
                                  <p:stCondLst>
                                    <p:cond delay="0"/>
                                  </p:stCondLst>
                                  <p:childTnLst>
                                    <p:set>
                                      <p:cBhvr>
                                        <p:cTn id="16" dur="1" fill="hold">
                                          <p:stCondLst>
                                            <p:cond delay="0"/>
                                          </p:stCondLst>
                                        </p:cTn>
                                        <p:tgtEl>
                                          <p:spTgt spid="154"/>
                                        </p:tgtEl>
                                        <p:attrNameLst>
                                          <p:attrName>style.visibility</p:attrName>
                                        </p:attrNameLst>
                                      </p:cBhvr>
                                      <p:to>
                                        <p:strVal val="visible"/>
                                      </p:to>
                                    </p:set>
                                    <p:animEffect transition="in" filter="circle(in)">
                                      <p:cBhvr>
                                        <p:cTn id="17" dur="2000"/>
                                        <p:tgtEl>
                                          <p:spTgt spid="154"/>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99"/>
                                        </p:tgtEl>
                                        <p:attrNameLst>
                                          <p:attrName>style.visibility</p:attrName>
                                        </p:attrNameLst>
                                      </p:cBhvr>
                                      <p:to>
                                        <p:strVal val="visible"/>
                                      </p:to>
                                    </p:set>
                                    <p:animEffect transition="in" filter="circle(in)">
                                      <p:cBhvr>
                                        <p:cTn id="20" dur="2000"/>
                                        <p:tgtEl>
                                          <p:spTgt spid="19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00"/>
                                        </p:tgtEl>
                                        <p:attrNameLst>
                                          <p:attrName>style.visibility</p:attrName>
                                        </p:attrNameLst>
                                      </p:cBhvr>
                                      <p:to>
                                        <p:strVal val="visible"/>
                                      </p:to>
                                    </p:set>
                                    <p:animEffect transition="in" filter="circle(in)">
                                      <p:cBhvr>
                                        <p:cTn id="23" dur="2000"/>
                                        <p:tgtEl>
                                          <p:spTgt spid="20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67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199" grpId="0"/>
      <p:bldP spid="20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2"/>
          <p:cNvGrpSpPr>
            <a:grpSpLocks/>
          </p:cNvGrpSpPr>
          <p:nvPr/>
        </p:nvGrpSpPr>
        <p:grpSpPr bwMode="auto">
          <a:xfrm>
            <a:off x="1181100" y="-310864"/>
            <a:ext cx="6819900" cy="4975225"/>
            <a:chOff x="735" y="117"/>
            <a:chExt cx="4315" cy="3352"/>
          </a:xfrm>
        </p:grpSpPr>
        <p:sp>
          <p:nvSpPr>
            <p:cNvPr id="17" name="AutoShape 3"/>
            <p:cNvSpPr>
              <a:spLocks noChangeArrowheads="1"/>
            </p:cNvSpPr>
            <p:nvPr/>
          </p:nvSpPr>
          <p:spPr bwMode="gray">
            <a:xfrm flipV="1">
              <a:off x="735" y="117"/>
              <a:ext cx="4315" cy="3352"/>
            </a:xfrm>
            <a:custGeom>
              <a:avLst/>
              <a:gdLst>
                <a:gd name="G0" fmla="+- 9915 0 0"/>
                <a:gd name="G1" fmla="+- -11780953 0 0"/>
                <a:gd name="G2" fmla="+- 0 0 -11780953"/>
                <a:gd name="T0" fmla="*/ 0 256 1"/>
                <a:gd name="T1" fmla="*/ 180 256 1"/>
                <a:gd name="G3" fmla="+- -11780953 T0 T1"/>
                <a:gd name="T2" fmla="*/ 0 256 1"/>
                <a:gd name="T3" fmla="*/ 90 256 1"/>
                <a:gd name="G4" fmla="+- -11780953 T2 T3"/>
                <a:gd name="G5" fmla="*/ G4 2 1"/>
                <a:gd name="T4" fmla="*/ 90 256 1"/>
                <a:gd name="T5" fmla="*/ 0 256 1"/>
                <a:gd name="G6" fmla="+- -11780953 T4 T5"/>
                <a:gd name="G7" fmla="*/ G6 2 1"/>
                <a:gd name="G8" fmla="abs -1178095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915"/>
                <a:gd name="G18" fmla="*/ 9915 1 2"/>
                <a:gd name="G19" fmla="+- G18 5400 0"/>
                <a:gd name="G20" fmla="cos G19 -11780953"/>
                <a:gd name="G21" fmla="sin G19 -11780953"/>
                <a:gd name="G22" fmla="+- G20 10800 0"/>
                <a:gd name="G23" fmla="+- G21 10800 0"/>
                <a:gd name="G24" fmla="+- 10800 0 G20"/>
                <a:gd name="G25" fmla="+- 9915 10800 0"/>
                <a:gd name="G26" fmla="?: G9 G17 G25"/>
                <a:gd name="G27" fmla="?: G9 0 21600"/>
                <a:gd name="G28" fmla="cos 10800 -11780953"/>
                <a:gd name="G29" fmla="sin 10800 -11780953"/>
                <a:gd name="G30" fmla="sin 9915 -11780953"/>
                <a:gd name="G31" fmla="+- G28 10800 0"/>
                <a:gd name="G32" fmla="+- G29 10800 0"/>
                <a:gd name="G33" fmla="+- G30 10800 0"/>
                <a:gd name="G34" fmla="?: G4 0 G31"/>
                <a:gd name="G35" fmla="?: -11780953 G34 0"/>
                <a:gd name="G36" fmla="?: G6 G35 G31"/>
                <a:gd name="G37" fmla="+- 21600 0 G36"/>
                <a:gd name="G38" fmla="?: G4 0 G33"/>
                <a:gd name="G39" fmla="?: -11780953 G38 G32"/>
                <a:gd name="G40" fmla="?: G6 G39 0"/>
                <a:gd name="G41" fmla="?: G4 G32 21600"/>
                <a:gd name="G42" fmla="?: G6 G41 G33"/>
                <a:gd name="T12" fmla="*/ 10800 w 21600"/>
                <a:gd name="T13" fmla="*/ 0 h 21600"/>
                <a:gd name="T14" fmla="*/ 442 w 21600"/>
                <a:gd name="T15" fmla="*/ 10757 h 21600"/>
                <a:gd name="T16" fmla="*/ 10800 w 21600"/>
                <a:gd name="T17" fmla="*/ 885 h 21600"/>
                <a:gd name="T18" fmla="*/ 21158 w 21600"/>
                <a:gd name="T19" fmla="*/ 10757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85" y="10759"/>
                  </a:moveTo>
                  <a:cubicBezTo>
                    <a:pt x="907" y="5299"/>
                    <a:pt x="5340" y="884"/>
                    <a:pt x="10800" y="885"/>
                  </a:cubicBezTo>
                  <a:cubicBezTo>
                    <a:pt x="16259" y="885"/>
                    <a:pt x="20692" y="5299"/>
                    <a:pt x="20714" y="10759"/>
                  </a:cubicBezTo>
                  <a:lnTo>
                    <a:pt x="21599" y="10755"/>
                  </a:lnTo>
                  <a:cubicBezTo>
                    <a:pt x="21575" y="4808"/>
                    <a:pt x="16747" y="-1"/>
                    <a:pt x="10799" y="0"/>
                  </a:cubicBezTo>
                  <a:cubicBezTo>
                    <a:pt x="4852" y="0"/>
                    <a:pt x="24" y="4808"/>
                    <a:pt x="0" y="10755"/>
                  </a:cubicBezTo>
                  <a:close/>
                </a:path>
              </a:pathLst>
            </a:custGeom>
            <a:gradFill rotWithShape="1">
              <a:gsLst>
                <a:gs pos="0">
                  <a:schemeClr val="folHlink">
                    <a:gamma/>
                    <a:tint val="69804"/>
                    <a:invGamma/>
                    <a:alpha val="30000"/>
                  </a:schemeClr>
                </a:gs>
                <a:gs pos="50000">
                  <a:schemeClr val="folHlink"/>
                </a:gs>
                <a:gs pos="100000">
                  <a:schemeClr val="folHlink">
                    <a:gamma/>
                    <a:tint val="69804"/>
                    <a:invGamma/>
                    <a:alpha val="30000"/>
                  </a:schemeClr>
                </a:gs>
              </a:gsLst>
              <a:lin ang="0" scaled="1"/>
            </a:gradFill>
            <a:ln w="9525" algn="ctr">
              <a:noFill/>
              <a:miter lim="800000"/>
              <a:headEnd/>
              <a:tailEnd/>
            </a:ln>
            <a:effectLst/>
          </p:spPr>
          <p:txBody>
            <a:bodyPr wrap="none" anchor="ctr"/>
            <a:lstStyle/>
            <a:p>
              <a:endParaRPr lang="en-US" dirty="0">
                <a:latin typeface="Times   New Roman"/>
              </a:endParaRPr>
            </a:p>
          </p:txBody>
        </p:sp>
        <p:sp>
          <p:nvSpPr>
            <p:cNvPr id="18" name="AutoShape 4"/>
            <p:cNvSpPr>
              <a:spLocks noChangeArrowheads="1"/>
            </p:cNvSpPr>
            <p:nvPr/>
          </p:nvSpPr>
          <p:spPr bwMode="gray">
            <a:xfrm flipV="1">
              <a:off x="1042" y="376"/>
              <a:ext cx="3665" cy="2847"/>
            </a:xfrm>
            <a:custGeom>
              <a:avLst/>
              <a:gdLst>
                <a:gd name="G0" fmla="+- 9915 0 0"/>
                <a:gd name="G1" fmla="+- -11780953 0 0"/>
                <a:gd name="G2" fmla="+- 0 0 -11780953"/>
                <a:gd name="T0" fmla="*/ 0 256 1"/>
                <a:gd name="T1" fmla="*/ 180 256 1"/>
                <a:gd name="G3" fmla="+- -11780953 T0 T1"/>
                <a:gd name="T2" fmla="*/ 0 256 1"/>
                <a:gd name="T3" fmla="*/ 90 256 1"/>
                <a:gd name="G4" fmla="+- -11780953 T2 T3"/>
                <a:gd name="G5" fmla="*/ G4 2 1"/>
                <a:gd name="T4" fmla="*/ 90 256 1"/>
                <a:gd name="T5" fmla="*/ 0 256 1"/>
                <a:gd name="G6" fmla="+- -11780953 T4 T5"/>
                <a:gd name="G7" fmla="*/ G6 2 1"/>
                <a:gd name="G8" fmla="abs -1178095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915"/>
                <a:gd name="G18" fmla="*/ 9915 1 2"/>
                <a:gd name="G19" fmla="+- G18 5400 0"/>
                <a:gd name="G20" fmla="cos G19 -11780953"/>
                <a:gd name="G21" fmla="sin G19 -11780953"/>
                <a:gd name="G22" fmla="+- G20 10800 0"/>
                <a:gd name="G23" fmla="+- G21 10800 0"/>
                <a:gd name="G24" fmla="+- 10800 0 G20"/>
                <a:gd name="G25" fmla="+- 9915 10800 0"/>
                <a:gd name="G26" fmla="?: G9 G17 G25"/>
                <a:gd name="G27" fmla="?: G9 0 21600"/>
                <a:gd name="G28" fmla="cos 10800 -11780953"/>
                <a:gd name="G29" fmla="sin 10800 -11780953"/>
                <a:gd name="G30" fmla="sin 9915 -11780953"/>
                <a:gd name="G31" fmla="+- G28 10800 0"/>
                <a:gd name="G32" fmla="+- G29 10800 0"/>
                <a:gd name="G33" fmla="+- G30 10800 0"/>
                <a:gd name="G34" fmla="?: G4 0 G31"/>
                <a:gd name="G35" fmla="?: -11780953 G34 0"/>
                <a:gd name="G36" fmla="?: G6 G35 G31"/>
                <a:gd name="G37" fmla="+- 21600 0 G36"/>
                <a:gd name="G38" fmla="?: G4 0 G33"/>
                <a:gd name="G39" fmla="?: -11780953 G38 G32"/>
                <a:gd name="G40" fmla="?: G6 G39 0"/>
                <a:gd name="G41" fmla="?: G4 G32 21600"/>
                <a:gd name="G42" fmla="?: G6 G41 G33"/>
                <a:gd name="T12" fmla="*/ 10800 w 21600"/>
                <a:gd name="T13" fmla="*/ 0 h 21600"/>
                <a:gd name="T14" fmla="*/ 442 w 21600"/>
                <a:gd name="T15" fmla="*/ 10757 h 21600"/>
                <a:gd name="T16" fmla="*/ 10800 w 21600"/>
                <a:gd name="T17" fmla="*/ 885 h 21600"/>
                <a:gd name="T18" fmla="*/ 21158 w 21600"/>
                <a:gd name="T19" fmla="*/ 10757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85" y="10759"/>
                  </a:moveTo>
                  <a:cubicBezTo>
                    <a:pt x="907" y="5299"/>
                    <a:pt x="5340" y="884"/>
                    <a:pt x="10800" y="885"/>
                  </a:cubicBezTo>
                  <a:cubicBezTo>
                    <a:pt x="16259" y="885"/>
                    <a:pt x="20692" y="5299"/>
                    <a:pt x="20714" y="10759"/>
                  </a:cubicBezTo>
                  <a:lnTo>
                    <a:pt x="21599" y="10755"/>
                  </a:lnTo>
                  <a:cubicBezTo>
                    <a:pt x="21575" y="4808"/>
                    <a:pt x="16747" y="-1"/>
                    <a:pt x="10799" y="0"/>
                  </a:cubicBezTo>
                  <a:cubicBezTo>
                    <a:pt x="4852" y="0"/>
                    <a:pt x="24" y="4808"/>
                    <a:pt x="0" y="10755"/>
                  </a:cubicBezTo>
                  <a:close/>
                </a:path>
              </a:pathLst>
            </a:custGeom>
            <a:gradFill rotWithShape="1">
              <a:gsLst>
                <a:gs pos="0">
                  <a:schemeClr val="folHlink">
                    <a:gamma/>
                    <a:tint val="69804"/>
                    <a:invGamma/>
                    <a:alpha val="30000"/>
                  </a:schemeClr>
                </a:gs>
                <a:gs pos="50000">
                  <a:schemeClr val="folHlink"/>
                </a:gs>
                <a:gs pos="100000">
                  <a:schemeClr val="folHlink">
                    <a:gamma/>
                    <a:tint val="69804"/>
                    <a:invGamma/>
                    <a:alpha val="30000"/>
                  </a:schemeClr>
                </a:gs>
              </a:gsLst>
              <a:lin ang="0" scaled="1"/>
            </a:gradFill>
            <a:ln w="9525" algn="ctr">
              <a:noFill/>
              <a:miter lim="800000"/>
              <a:headEnd/>
              <a:tailEnd/>
            </a:ln>
            <a:effectLst/>
          </p:spPr>
          <p:txBody>
            <a:bodyPr wrap="none" anchor="ctr"/>
            <a:lstStyle/>
            <a:p>
              <a:endParaRPr lang="en-US" dirty="0">
                <a:latin typeface="Times   New Roman"/>
              </a:endParaRPr>
            </a:p>
          </p:txBody>
        </p:sp>
        <p:sp>
          <p:nvSpPr>
            <p:cNvPr id="19" name="AutoShape 5"/>
            <p:cNvSpPr>
              <a:spLocks noChangeArrowheads="1"/>
            </p:cNvSpPr>
            <p:nvPr/>
          </p:nvSpPr>
          <p:spPr bwMode="gray">
            <a:xfrm flipV="1">
              <a:off x="1315" y="540"/>
              <a:ext cx="3148" cy="2445"/>
            </a:xfrm>
            <a:custGeom>
              <a:avLst/>
              <a:gdLst>
                <a:gd name="G0" fmla="+- 9915 0 0"/>
                <a:gd name="G1" fmla="+- -11780953 0 0"/>
                <a:gd name="G2" fmla="+- 0 0 -11780953"/>
                <a:gd name="T0" fmla="*/ 0 256 1"/>
                <a:gd name="T1" fmla="*/ 180 256 1"/>
                <a:gd name="G3" fmla="+- -11780953 T0 T1"/>
                <a:gd name="T2" fmla="*/ 0 256 1"/>
                <a:gd name="T3" fmla="*/ 90 256 1"/>
                <a:gd name="G4" fmla="+- -11780953 T2 T3"/>
                <a:gd name="G5" fmla="*/ G4 2 1"/>
                <a:gd name="T4" fmla="*/ 90 256 1"/>
                <a:gd name="T5" fmla="*/ 0 256 1"/>
                <a:gd name="G6" fmla="+- -11780953 T4 T5"/>
                <a:gd name="G7" fmla="*/ G6 2 1"/>
                <a:gd name="G8" fmla="abs -1178095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915"/>
                <a:gd name="G18" fmla="*/ 9915 1 2"/>
                <a:gd name="G19" fmla="+- G18 5400 0"/>
                <a:gd name="G20" fmla="cos G19 -11780953"/>
                <a:gd name="G21" fmla="sin G19 -11780953"/>
                <a:gd name="G22" fmla="+- G20 10800 0"/>
                <a:gd name="G23" fmla="+- G21 10800 0"/>
                <a:gd name="G24" fmla="+- 10800 0 G20"/>
                <a:gd name="G25" fmla="+- 9915 10800 0"/>
                <a:gd name="G26" fmla="?: G9 G17 G25"/>
                <a:gd name="G27" fmla="?: G9 0 21600"/>
                <a:gd name="G28" fmla="cos 10800 -11780953"/>
                <a:gd name="G29" fmla="sin 10800 -11780953"/>
                <a:gd name="G30" fmla="sin 9915 -11780953"/>
                <a:gd name="G31" fmla="+- G28 10800 0"/>
                <a:gd name="G32" fmla="+- G29 10800 0"/>
                <a:gd name="G33" fmla="+- G30 10800 0"/>
                <a:gd name="G34" fmla="?: G4 0 G31"/>
                <a:gd name="G35" fmla="?: -11780953 G34 0"/>
                <a:gd name="G36" fmla="?: G6 G35 G31"/>
                <a:gd name="G37" fmla="+- 21600 0 G36"/>
                <a:gd name="G38" fmla="?: G4 0 G33"/>
                <a:gd name="G39" fmla="?: -11780953 G38 G32"/>
                <a:gd name="G40" fmla="?: G6 G39 0"/>
                <a:gd name="G41" fmla="?: G4 G32 21600"/>
                <a:gd name="G42" fmla="?: G6 G41 G33"/>
                <a:gd name="T12" fmla="*/ 10800 w 21600"/>
                <a:gd name="T13" fmla="*/ 0 h 21600"/>
                <a:gd name="T14" fmla="*/ 442 w 21600"/>
                <a:gd name="T15" fmla="*/ 10757 h 21600"/>
                <a:gd name="T16" fmla="*/ 10800 w 21600"/>
                <a:gd name="T17" fmla="*/ 885 h 21600"/>
                <a:gd name="T18" fmla="*/ 21158 w 21600"/>
                <a:gd name="T19" fmla="*/ 10757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85" y="10759"/>
                  </a:moveTo>
                  <a:cubicBezTo>
                    <a:pt x="907" y="5299"/>
                    <a:pt x="5340" y="884"/>
                    <a:pt x="10800" y="885"/>
                  </a:cubicBezTo>
                  <a:cubicBezTo>
                    <a:pt x="16259" y="885"/>
                    <a:pt x="20692" y="5299"/>
                    <a:pt x="20714" y="10759"/>
                  </a:cubicBezTo>
                  <a:lnTo>
                    <a:pt x="21599" y="10755"/>
                  </a:lnTo>
                  <a:cubicBezTo>
                    <a:pt x="21575" y="4808"/>
                    <a:pt x="16747" y="-1"/>
                    <a:pt x="10799" y="0"/>
                  </a:cubicBezTo>
                  <a:cubicBezTo>
                    <a:pt x="4852" y="0"/>
                    <a:pt x="24" y="4808"/>
                    <a:pt x="0" y="10755"/>
                  </a:cubicBezTo>
                  <a:close/>
                </a:path>
              </a:pathLst>
            </a:custGeom>
            <a:gradFill rotWithShape="1">
              <a:gsLst>
                <a:gs pos="0">
                  <a:schemeClr val="folHlink">
                    <a:gamma/>
                    <a:tint val="69804"/>
                    <a:invGamma/>
                    <a:alpha val="30000"/>
                  </a:schemeClr>
                </a:gs>
                <a:gs pos="50000">
                  <a:schemeClr val="folHlink"/>
                </a:gs>
                <a:gs pos="100000">
                  <a:schemeClr val="folHlink">
                    <a:gamma/>
                    <a:tint val="69804"/>
                    <a:invGamma/>
                    <a:alpha val="30000"/>
                  </a:schemeClr>
                </a:gs>
              </a:gsLst>
              <a:lin ang="0" scaled="1"/>
            </a:gradFill>
            <a:ln w="9525" algn="ctr">
              <a:noFill/>
              <a:miter lim="800000"/>
              <a:headEnd/>
              <a:tailEnd/>
            </a:ln>
            <a:effectLst/>
          </p:spPr>
          <p:txBody>
            <a:bodyPr wrap="none" anchor="ctr"/>
            <a:lstStyle/>
            <a:p>
              <a:endParaRPr lang="en-US" dirty="0">
                <a:latin typeface="Times   New Roman"/>
              </a:endParaRPr>
            </a:p>
          </p:txBody>
        </p:sp>
        <p:sp>
          <p:nvSpPr>
            <p:cNvPr id="20" name="AutoShape 6"/>
            <p:cNvSpPr>
              <a:spLocks noChangeArrowheads="1"/>
            </p:cNvSpPr>
            <p:nvPr/>
          </p:nvSpPr>
          <p:spPr bwMode="gray">
            <a:xfrm flipV="1">
              <a:off x="1660" y="889"/>
              <a:ext cx="2409" cy="1871"/>
            </a:xfrm>
            <a:custGeom>
              <a:avLst/>
              <a:gdLst>
                <a:gd name="G0" fmla="+- 9915 0 0"/>
                <a:gd name="G1" fmla="+- -11780953 0 0"/>
                <a:gd name="G2" fmla="+- 0 0 -11780953"/>
                <a:gd name="T0" fmla="*/ 0 256 1"/>
                <a:gd name="T1" fmla="*/ 180 256 1"/>
                <a:gd name="G3" fmla="+- -11780953 T0 T1"/>
                <a:gd name="T2" fmla="*/ 0 256 1"/>
                <a:gd name="T3" fmla="*/ 90 256 1"/>
                <a:gd name="G4" fmla="+- -11780953 T2 T3"/>
                <a:gd name="G5" fmla="*/ G4 2 1"/>
                <a:gd name="T4" fmla="*/ 90 256 1"/>
                <a:gd name="T5" fmla="*/ 0 256 1"/>
                <a:gd name="G6" fmla="+- -11780953 T4 T5"/>
                <a:gd name="G7" fmla="*/ G6 2 1"/>
                <a:gd name="G8" fmla="abs -11780953"/>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915"/>
                <a:gd name="G18" fmla="*/ 9915 1 2"/>
                <a:gd name="G19" fmla="+- G18 5400 0"/>
                <a:gd name="G20" fmla="cos G19 -11780953"/>
                <a:gd name="G21" fmla="sin G19 -11780953"/>
                <a:gd name="G22" fmla="+- G20 10800 0"/>
                <a:gd name="G23" fmla="+- G21 10800 0"/>
                <a:gd name="G24" fmla="+- 10800 0 G20"/>
                <a:gd name="G25" fmla="+- 9915 10800 0"/>
                <a:gd name="G26" fmla="?: G9 G17 G25"/>
                <a:gd name="G27" fmla="?: G9 0 21600"/>
                <a:gd name="G28" fmla="cos 10800 -11780953"/>
                <a:gd name="G29" fmla="sin 10800 -11780953"/>
                <a:gd name="G30" fmla="sin 9915 -11780953"/>
                <a:gd name="G31" fmla="+- G28 10800 0"/>
                <a:gd name="G32" fmla="+- G29 10800 0"/>
                <a:gd name="G33" fmla="+- G30 10800 0"/>
                <a:gd name="G34" fmla="?: G4 0 G31"/>
                <a:gd name="G35" fmla="?: -11780953 G34 0"/>
                <a:gd name="G36" fmla="?: G6 G35 G31"/>
                <a:gd name="G37" fmla="+- 21600 0 G36"/>
                <a:gd name="G38" fmla="?: G4 0 G33"/>
                <a:gd name="G39" fmla="?: -11780953 G38 G32"/>
                <a:gd name="G40" fmla="?: G6 G39 0"/>
                <a:gd name="G41" fmla="?: G4 G32 21600"/>
                <a:gd name="G42" fmla="?: G6 G41 G33"/>
                <a:gd name="T12" fmla="*/ 10800 w 21600"/>
                <a:gd name="T13" fmla="*/ 0 h 21600"/>
                <a:gd name="T14" fmla="*/ 442 w 21600"/>
                <a:gd name="T15" fmla="*/ 10757 h 21600"/>
                <a:gd name="T16" fmla="*/ 10800 w 21600"/>
                <a:gd name="T17" fmla="*/ 885 h 21600"/>
                <a:gd name="T18" fmla="*/ 21158 w 21600"/>
                <a:gd name="T19" fmla="*/ 10757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885" y="10759"/>
                  </a:moveTo>
                  <a:cubicBezTo>
                    <a:pt x="907" y="5299"/>
                    <a:pt x="5340" y="884"/>
                    <a:pt x="10800" y="885"/>
                  </a:cubicBezTo>
                  <a:cubicBezTo>
                    <a:pt x="16259" y="885"/>
                    <a:pt x="20692" y="5299"/>
                    <a:pt x="20714" y="10759"/>
                  </a:cubicBezTo>
                  <a:lnTo>
                    <a:pt x="21599" y="10755"/>
                  </a:lnTo>
                  <a:cubicBezTo>
                    <a:pt x="21575" y="4808"/>
                    <a:pt x="16747" y="-1"/>
                    <a:pt x="10799" y="0"/>
                  </a:cubicBezTo>
                  <a:cubicBezTo>
                    <a:pt x="4852" y="0"/>
                    <a:pt x="24" y="4808"/>
                    <a:pt x="0" y="10755"/>
                  </a:cubicBezTo>
                  <a:close/>
                </a:path>
              </a:pathLst>
            </a:custGeom>
            <a:gradFill rotWithShape="1">
              <a:gsLst>
                <a:gs pos="0">
                  <a:schemeClr val="folHlink">
                    <a:gamma/>
                    <a:tint val="69804"/>
                    <a:invGamma/>
                    <a:alpha val="30000"/>
                  </a:schemeClr>
                </a:gs>
                <a:gs pos="50000">
                  <a:schemeClr val="folHlink"/>
                </a:gs>
                <a:gs pos="100000">
                  <a:schemeClr val="folHlink">
                    <a:gamma/>
                    <a:tint val="69804"/>
                    <a:invGamma/>
                    <a:alpha val="30000"/>
                  </a:schemeClr>
                </a:gs>
              </a:gsLst>
              <a:lin ang="0" scaled="1"/>
            </a:gradFill>
            <a:ln w="9525" algn="ctr">
              <a:noFill/>
              <a:miter lim="800000"/>
              <a:headEnd/>
              <a:tailEnd/>
            </a:ln>
            <a:effectLst/>
          </p:spPr>
          <p:txBody>
            <a:bodyPr wrap="none" anchor="ctr"/>
            <a:lstStyle/>
            <a:p>
              <a:endParaRPr lang="en-US" dirty="0">
                <a:latin typeface="Times   New Roman"/>
              </a:endParaRPr>
            </a:p>
          </p:txBody>
        </p:sp>
      </p:grpSp>
      <p:grpSp>
        <p:nvGrpSpPr>
          <p:cNvPr id="21" name="Group 29"/>
          <p:cNvGrpSpPr>
            <a:grpSpLocks/>
          </p:cNvGrpSpPr>
          <p:nvPr/>
        </p:nvGrpSpPr>
        <p:grpSpPr bwMode="auto">
          <a:xfrm>
            <a:off x="5941284" y="1050496"/>
            <a:ext cx="2688324" cy="2222786"/>
            <a:chOff x="708" y="2203"/>
            <a:chExt cx="751" cy="741"/>
          </a:xfrm>
        </p:grpSpPr>
        <p:sp>
          <p:nvSpPr>
            <p:cNvPr id="22" name="Oval 30"/>
            <p:cNvSpPr>
              <a:spLocks noChangeArrowheads="1"/>
            </p:cNvSpPr>
            <p:nvPr/>
          </p:nvSpPr>
          <p:spPr bwMode="gray">
            <a:xfrm>
              <a:off x="728" y="2235"/>
              <a:ext cx="716" cy="709"/>
            </a:xfrm>
            <a:prstGeom prst="ellipse">
              <a:avLst/>
            </a:prstGeom>
            <a:gradFill rotWithShape="1">
              <a:gsLst>
                <a:gs pos="0">
                  <a:schemeClr val="accent1"/>
                </a:gs>
                <a:gs pos="100000">
                  <a:schemeClr val="accent1">
                    <a:gamma/>
                    <a:shade val="31765"/>
                    <a:invGamma/>
                  </a:schemeClr>
                </a:gs>
              </a:gsLst>
              <a:lin ang="5400000" scaled="1"/>
            </a:gradFill>
            <a:ln w="38100" algn="ctr">
              <a:solidFill>
                <a:srgbClr val="F8F8F8">
                  <a:alpha val="80000"/>
                </a:srgbClr>
              </a:solidFill>
              <a:round/>
              <a:headEnd/>
              <a:tailEnd/>
            </a:ln>
            <a:effectLst/>
          </p:spPr>
          <p:txBody>
            <a:bodyPr wrap="none" anchor="ctr"/>
            <a:lstStyle/>
            <a:p>
              <a:endParaRPr lang="en-US" dirty="0">
                <a:latin typeface="Times   New Roman"/>
              </a:endParaRPr>
            </a:p>
          </p:txBody>
        </p:sp>
        <p:pic>
          <p:nvPicPr>
            <p:cNvPr id="23" name="Picture 31" descr="cir_lighteffect0"/>
            <p:cNvPicPr>
              <a:picLocks noChangeAspect="1" noChangeArrowheads="1"/>
            </p:cNvPicPr>
            <p:nvPr/>
          </p:nvPicPr>
          <p:blipFill>
            <a:blip r:embed="rId5">
              <a:lum bright="18000" contrast="-12000"/>
            </a:blip>
            <a:srcRect/>
            <a:stretch>
              <a:fillRect/>
            </a:stretch>
          </p:blipFill>
          <p:spPr bwMode="gray">
            <a:xfrm>
              <a:off x="708" y="2203"/>
              <a:ext cx="751" cy="644"/>
            </a:xfrm>
            <a:prstGeom prst="rect">
              <a:avLst/>
            </a:prstGeom>
            <a:noFill/>
          </p:spPr>
        </p:pic>
      </p:grpSp>
      <p:grpSp>
        <p:nvGrpSpPr>
          <p:cNvPr id="27" name="Group 35"/>
          <p:cNvGrpSpPr>
            <a:grpSpLocks/>
          </p:cNvGrpSpPr>
          <p:nvPr/>
        </p:nvGrpSpPr>
        <p:grpSpPr bwMode="auto">
          <a:xfrm>
            <a:off x="228601" y="985160"/>
            <a:ext cx="2896476" cy="2292636"/>
            <a:chOff x="708" y="2203"/>
            <a:chExt cx="751" cy="741"/>
          </a:xfrm>
        </p:grpSpPr>
        <p:sp>
          <p:nvSpPr>
            <p:cNvPr id="28" name="Oval 36"/>
            <p:cNvSpPr>
              <a:spLocks noChangeArrowheads="1"/>
            </p:cNvSpPr>
            <p:nvPr/>
          </p:nvSpPr>
          <p:spPr bwMode="gray">
            <a:xfrm>
              <a:off x="728" y="2235"/>
              <a:ext cx="716" cy="709"/>
            </a:xfrm>
            <a:prstGeom prst="ellipse">
              <a:avLst/>
            </a:prstGeom>
            <a:gradFill rotWithShape="1">
              <a:gsLst>
                <a:gs pos="0">
                  <a:schemeClr val="hlink"/>
                </a:gs>
                <a:gs pos="100000">
                  <a:schemeClr val="hlink">
                    <a:gamma/>
                    <a:shade val="31765"/>
                    <a:invGamma/>
                  </a:schemeClr>
                </a:gs>
              </a:gsLst>
              <a:lin ang="5400000" scaled="1"/>
            </a:gradFill>
            <a:ln w="38100" algn="ctr">
              <a:solidFill>
                <a:srgbClr val="F8F8F8">
                  <a:alpha val="80000"/>
                </a:srgbClr>
              </a:solidFill>
              <a:round/>
              <a:headEnd/>
              <a:tailEnd/>
            </a:ln>
            <a:effectLst/>
          </p:spPr>
          <p:txBody>
            <a:bodyPr wrap="none" anchor="ctr"/>
            <a:lstStyle/>
            <a:p>
              <a:endParaRPr lang="en-US" dirty="0">
                <a:latin typeface="Times   New Roman"/>
              </a:endParaRPr>
            </a:p>
          </p:txBody>
        </p:sp>
        <p:pic>
          <p:nvPicPr>
            <p:cNvPr id="29" name="Picture 37" descr="cir_lighteffect0"/>
            <p:cNvPicPr>
              <a:picLocks noChangeAspect="1" noChangeArrowheads="1"/>
            </p:cNvPicPr>
            <p:nvPr/>
          </p:nvPicPr>
          <p:blipFill>
            <a:blip r:embed="rId5">
              <a:lum bright="18000" contrast="-12000"/>
            </a:blip>
            <a:srcRect/>
            <a:stretch>
              <a:fillRect/>
            </a:stretch>
          </p:blipFill>
          <p:spPr bwMode="gray">
            <a:xfrm>
              <a:off x="708" y="2203"/>
              <a:ext cx="751" cy="644"/>
            </a:xfrm>
            <a:prstGeom prst="rect">
              <a:avLst/>
            </a:prstGeom>
            <a:noFill/>
          </p:spPr>
        </p:pic>
      </p:grpSp>
      <p:sp>
        <p:nvSpPr>
          <p:cNvPr id="41" name="TextBox 40"/>
          <p:cNvSpPr txBox="1"/>
          <p:nvPr/>
        </p:nvSpPr>
        <p:spPr>
          <a:xfrm>
            <a:off x="3124200" y="2279936"/>
            <a:ext cx="3052642" cy="584775"/>
          </a:xfrm>
          <a:prstGeom prst="rect">
            <a:avLst/>
          </a:prstGeom>
          <a:noFill/>
        </p:spPr>
        <p:txBody>
          <a:bodyPr wrap="square" rtlCol="0">
            <a:spAutoFit/>
          </a:bodyPr>
          <a:lstStyle/>
          <a:p>
            <a:r>
              <a:rPr lang="en-US" sz="3200" b="1" dirty="0" err="1">
                <a:solidFill>
                  <a:srgbClr val="0000CC"/>
                </a:solidFill>
                <a:latin typeface="Times New Roman" panose="02020603050405020304" pitchFamily="18" charset="0"/>
                <a:cs typeface="Times New Roman" panose="02020603050405020304" pitchFamily="18" charset="0"/>
              </a:rPr>
              <a:t>Thông</a:t>
            </a:r>
            <a:r>
              <a:rPr lang="en-US" sz="3200" b="1" dirty="0">
                <a:solidFill>
                  <a:srgbClr val="0000CC"/>
                </a:solidFill>
                <a:latin typeface="Times New Roman" panose="02020603050405020304" pitchFamily="18" charset="0"/>
                <a:cs typeface="Times New Roman" panose="02020603050405020304" pitchFamily="18" charset="0"/>
              </a:rPr>
              <a:t> tin </a:t>
            </a:r>
            <a:r>
              <a:rPr lang="en-US" sz="3200" b="1" dirty="0" err="1">
                <a:solidFill>
                  <a:srgbClr val="0000CC"/>
                </a:solidFill>
                <a:latin typeface="Times New Roman" panose="02020603050405020304" pitchFamily="18" charset="0"/>
                <a:cs typeface="Times New Roman" panose="02020603050405020304" pitchFamily="18" charset="0"/>
              </a:rPr>
              <a:t>chính</a:t>
            </a:r>
            <a:r>
              <a:rPr lang="en-US" sz="3200" b="1" dirty="0">
                <a:solidFill>
                  <a:srgbClr val="0000CC"/>
                </a:solidFill>
                <a:latin typeface="Times New Roman" panose="02020603050405020304" pitchFamily="18" charset="0"/>
                <a:cs typeface="Times New Roman" panose="02020603050405020304" pitchFamily="18" charset="0"/>
              </a:rPr>
              <a:t> </a:t>
            </a:r>
          </a:p>
        </p:txBody>
      </p:sp>
      <p:sp>
        <p:nvSpPr>
          <p:cNvPr id="42" name="Rectangle 41"/>
          <p:cNvSpPr/>
          <p:nvPr/>
        </p:nvSpPr>
        <p:spPr>
          <a:xfrm>
            <a:off x="514392" y="1764619"/>
            <a:ext cx="2438760" cy="830997"/>
          </a:xfrm>
          <a:prstGeom prst="rect">
            <a:avLst/>
          </a:prstGeom>
        </p:spPr>
        <p:txBody>
          <a:bodyPr wrap="square">
            <a:spAutoFit/>
          </a:bodyPr>
          <a:lstStyle/>
          <a:p>
            <a:pPr algn="ctr"/>
            <a:r>
              <a:rPr lang="vi-VN" sz="2400" b="1" dirty="0">
                <a:solidFill>
                  <a:schemeClr val="bg1"/>
                </a:solidFill>
                <a:latin typeface="Times New Roman" panose="02020603050405020304" pitchFamily="18" charset="0"/>
                <a:cs typeface="Times New Roman" panose="02020603050405020304" pitchFamily="18" charset="0"/>
              </a:rPr>
              <a:t>Giới thiệu chung về </a:t>
            </a:r>
            <a:r>
              <a:rPr lang="en-US" sz="2400" b="1" dirty="0">
                <a:solidFill>
                  <a:schemeClr val="bg1"/>
                </a:solidFill>
                <a:latin typeface="Times New Roman" panose="02020603050405020304" pitchFamily="18" charset="0"/>
                <a:cs typeface="Times New Roman" panose="02020603050405020304" pitchFamily="18" charset="0"/>
              </a:rPr>
              <a:t>ca </a:t>
            </a:r>
            <a:r>
              <a:rPr lang="en-US" sz="2400" b="1" dirty="0" err="1">
                <a:solidFill>
                  <a:schemeClr val="bg1"/>
                </a:solidFill>
                <a:latin typeface="Times New Roman" panose="02020603050405020304" pitchFamily="18" charset="0"/>
                <a:cs typeface="Times New Roman" panose="02020603050405020304" pitchFamily="18" charset="0"/>
              </a:rPr>
              <a:t>Huế</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6351330" y="1502778"/>
            <a:ext cx="1878270" cy="1200329"/>
          </a:xfrm>
          <a:prstGeom prst="rect">
            <a:avLst/>
          </a:prstGeom>
        </p:spPr>
        <p:txBody>
          <a:bodyPr wrap="square">
            <a:spAutoFit/>
          </a:bodyPr>
          <a:lstStyle/>
          <a:p>
            <a:pPr algn="ctr"/>
            <a:r>
              <a:rPr lang="en-US" sz="2400" b="1" dirty="0" err="1">
                <a:solidFill>
                  <a:schemeClr val="bg1"/>
                </a:solidFill>
                <a:latin typeface="Times New Roman" panose="02020603050405020304" pitchFamily="18" charset="0"/>
                <a:cs typeface="Times New Roman" panose="02020603050405020304" pitchFamily="18" charset="0"/>
              </a:rPr>
              <a:t>Đêm</a:t>
            </a:r>
            <a:r>
              <a:rPr lang="en-US" sz="2400" b="1" dirty="0">
                <a:solidFill>
                  <a:schemeClr val="bg1"/>
                </a:solidFill>
                <a:latin typeface="Times New Roman" panose="02020603050405020304" pitchFamily="18" charset="0"/>
                <a:cs typeface="Times New Roman" panose="02020603050405020304" pitchFamily="18" charset="0"/>
              </a:rPr>
              <a:t> ca </a:t>
            </a:r>
            <a:r>
              <a:rPr lang="en-US" sz="2400" b="1" dirty="0" err="1">
                <a:solidFill>
                  <a:schemeClr val="bg1"/>
                </a:solidFill>
                <a:latin typeface="Times New Roman" panose="02020603050405020304" pitchFamily="18" charset="0"/>
                <a:cs typeface="Times New Roman" panose="02020603050405020304" pitchFamily="18" charset="0"/>
              </a:rPr>
              <a:t>Huế</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trên</a:t>
            </a:r>
            <a:r>
              <a:rPr lang="en-US" sz="2400" b="1" dirty="0">
                <a:solidFill>
                  <a:schemeClr val="bg1"/>
                </a:solidFill>
                <a:latin typeface="Times New Roman" panose="02020603050405020304" pitchFamily="18" charset="0"/>
                <a:cs typeface="Times New Roman" panose="02020603050405020304" pitchFamily="18" charset="0"/>
              </a:rPr>
              <a:t> </a:t>
            </a:r>
            <a:endParaRPr lang="vi-VN" sz="2400" b="1" dirty="0">
              <a:solidFill>
                <a:schemeClr val="bg1"/>
              </a:solidFill>
              <a:latin typeface="Times New Roman" panose="02020603050405020304" pitchFamily="18" charset="0"/>
              <a:cs typeface="Times New Roman" panose="02020603050405020304" pitchFamily="18" charset="0"/>
            </a:endParaRPr>
          </a:p>
          <a:p>
            <a:pPr algn="ctr"/>
            <a:r>
              <a:rPr lang="en-US" sz="2400" b="1" dirty="0" err="1">
                <a:solidFill>
                  <a:schemeClr val="bg1"/>
                </a:solidFill>
                <a:latin typeface="Times New Roman" panose="02020603050405020304" pitchFamily="18" charset="0"/>
                <a:cs typeface="Times New Roman" panose="02020603050405020304" pitchFamily="18" charset="0"/>
              </a:rPr>
              <a:t>sông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Hương</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6" name="Ngõ 2 Ngọc Thụy 20">
            <a:hlinkClick r:id="" action="ppaction://media"/>
            <a:extLst>
              <a:ext uri="{FF2B5EF4-FFF2-40B4-BE49-F238E27FC236}">
                <a16:creationId xmlns:a16="http://schemas.microsoft.com/office/drawing/2014/main" id="{63BDE4E8-DCA9-4495-B907-C736940B854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38146" y="4396787"/>
            <a:ext cx="609600" cy="609600"/>
          </a:xfrm>
          <a:prstGeom prst="rect">
            <a:avLst/>
          </a:prstGeom>
        </p:spPr>
      </p:pic>
    </p:spTree>
    <p:custDataLst>
      <p:tags r:id="rId1"/>
    </p:custDataLst>
    <p:extLst>
      <p:ext uri="{BB962C8B-B14F-4D97-AF65-F5344CB8AC3E}">
        <p14:creationId xmlns:p14="http://schemas.microsoft.com/office/powerpoint/2010/main" val="262780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2000"/>
                                        <p:tgtEl>
                                          <p:spTgt spid="2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circle(in)">
                                      <p:cBhvr>
                                        <p:cTn id="13" dur="2000"/>
                                        <p:tgtEl>
                                          <p:spTgt spid="4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circle(in)">
                                      <p:cBhvr>
                                        <p:cTn id="16" dur="2000"/>
                                        <p:tgtEl>
                                          <p:spTgt spid="42"/>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circle(in)">
                                      <p:cBhvr>
                                        <p:cTn id="19" dur="20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78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6"/>
                </p:tgtEl>
              </p:cMediaNode>
            </p:audio>
          </p:childTnLst>
        </p:cTn>
      </p:par>
    </p:tnLst>
    <p:bldLst>
      <p:bldP spid="41" grpId="0"/>
      <p:bldP spid="42"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7C82B56-74A2-B227-308B-B63186E3E473}"/>
              </a:ext>
            </a:extLst>
          </p:cNvPr>
          <p:cNvSpPr/>
          <p:nvPr/>
        </p:nvSpPr>
        <p:spPr>
          <a:xfrm>
            <a:off x="-8731"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8">
              <a:alphaModFix amt="49000"/>
            </a:blip>
            <a:stretch>
              <a:fillRect r="-33"/>
            </a:stretch>
          </a:blipFill>
        </p:spPr>
        <p:txBody>
          <a:bodyPr/>
          <a:lstStyle/>
          <a:p>
            <a:endParaRPr lang="en-US" dirty="0">
              <a:latin typeface="Times   New Roman"/>
            </a:endParaRPr>
          </a:p>
        </p:txBody>
      </p:sp>
      <p:sp>
        <p:nvSpPr>
          <p:cNvPr id="9" name="Freeform 2"/>
          <p:cNvSpPr/>
          <p:nvPr/>
        </p:nvSpPr>
        <p:spPr>
          <a:xfrm>
            <a:off x="266700" y="742950"/>
            <a:ext cx="4794229" cy="4762500"/>
          </a:xfrm>
          <a:custGeom>
            <a:avLst/>
            <a:gdLst/>
            <a:ahLst/>
            <a:cxnLst/>
            <a:rect l="l" t="t" r="r" b="b"/>
            <a:pathLst>
              <a:path w="8510984" h="8459373">
                <a:moveTo>
                  <a:pt x="0" y="0"/>
                </a:moveTo>
                <a:lnTo>
                  <a:pt x="8510983" y="0"/>
                </a:lnTo>
                <a:lnTo>
                  <a:pt x="8510983" y="8459372"/>
                </a:lnTo>
                <a:lnTo>
                  <a:pt x="0" y="8459372"/>
                </a:lnTo>
                <a:lnTo>
                  <a:pt x="0" y="0"/>
                </a:lnTo>
                <a:close/>
              </a:path>
            </a:pathLst>
          </a:custGeom>
          <a:blipFill>
            <a:blip r:embed="rId9"/>
            <a:stretch>
              <a:fillRect l="-33958" t="-35385" r="-27086" b="-26641"/>
            </a:stretch>
          </a:blipFill>
        </p:spPr>
        <p:txBody>
          <a:bodyPr/>
          <a:lstStyle/>
          <a:p>
            <a:endParaRPr lang="en-GB" sz="900" dirty="0">
              <a:latin typeface="Times   New Roman"/>
            </a:endParaRPr>
          </a:p>
        </p:txBody>
      </p:sp>
      <p:pic>
        <p:nvPicPr>
          <p:cNvPr id="2" name="Picture 1"/>
          <p:cNvPicPr>
            <a:picLocks noChangeAspect="1"/>
          </p:cNvPicPr>
          <p:nvPr/>
        </p:nvPicPr>
        <p:blipFill>
          <a:blip r:embed="rId10"/>
          <a:stretch>
            <a:fillRect/>
          </a:stretch>
        </p:blipFill>
        <p:spPr>
          <a:xfrm>
            <a:off x="4725325" y="1492316"/>
            <a:ext cx="4407790" cy="2417274"/>
          </a:xfrm>
          <a:prstGeom prst="rect">
            <a:avLst/>
          </a:prstGeom>
        </p:spPr>
      </p:pic>
      <p:pic>
        <p:nvPicPr>
          <p:cNvPr id="5" name="Slide20_khám phá văn bản">
            <a:hlinkClick r:id="" action="ppaction://media"/>
            <a:extLst>
              <a:ext uri="{FF2B5EF4-FFF2-40B4-BE49-F238E27FC236}">
                <a16:creationId xmlns:a16="http://schemas.microsoft.com/office/drawing/2014/main" id="{713B2CDA-D386-A931-1E67-59152485286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27675" y="4347368"/>
            <a:ext cx="487363" cy="487363"/>
          </a:xfrm>
          <a:prstGeom prst="rect">
            <a:avLst/>
          </a:prstGeom>
        </p:spPr>
      </p:pic>
      <p:pic>
        <p:nvPicPr>
          <p:cNvPr id="6" name="Ngõ 2 Ngọc Thụy 28">
            <a:hlinkClick r:id="" action="ppaction://media"/>
            <a:extLst>
              <a:ext uri="{FF2B5EF4-FFF2-40B4-BE49-F238E27FC236}">
                <a16:creationId xmlns:a16="http://schemas.microsoft.com/office/drawing/2014/main" id="{0412B697-7676-45A9-8944-14BE90407A7E}"/>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4267200" y="2266950"/>
            <a:ext cx="609600" cy="609600"/>
          </a:xfrm>
          <a:prstGeom prst="rect">
            <a:avLst/>
          </a:prstGeom>
        </p:spPr>
      </p:pic>
    </p:spTree>
    <p:custDataLst>
      <p:tags r:id="rId1"/>
    </p:custDataLst>
    <p:extLst>
      <p:ext uri="{BB962C8B-B14F-4D97-AF65-F5344CB8AC3E}">
        <p14:creationId xmlns:p14="http://schemas.microsoft.com/office/powerpoint/2010/main" val="3016341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E623628D-FC87-4927-BE0E-4F899772E168}"/>
              </a:ext>
            </a:extLst>
          </p:cNvPr>
          <p:cNvSpPr/>
          <p:nvPr/>
        </p:nvSpPr>
        <p:spPr>
          <a:xfrm>
            <a:off x="2057400" y="1581150"/>
            <a:ext cx="4572000" cy="646331"/>
          </a:xfrm>
          <a:prstGeom prst="rect">
            <a:avLst/>
          </a:prstGeom>
        </p:spPr>
        <p:txBody>
          <a:bodyPr>
            <a:spAutoFit/>
          </a:bodyPr>
          <a:lstStyle/>
          <a:p>
            <a:pPr marL="342900" indent="-342900">
              <a:buAutoNum type="arabicPeriod"/>
            </a:pPr>
            <a:r>
              <a:rPr lang="en-US" dirty="0" err="1"/>
              <a:t>Nội</a:t>
            </a:r>
            <a:r>
              <a:rPr lang="en-US" dirty="0"/>
              <a:t> dung </a:t>
            </a:r>
            <a:r>
              <a:rPr lang="en-US" dirty="0" err="1"/>
              <a:t>thông</a:t>
            </a:r>
            <a:r>
              <a:rPr lang="en-US" dirty="0"/>
              <a:t> tin</a:t>
            </a:r>
            <a:endParaRPr lang="vi-VN" dirty="0"/>
          </a:p>
          <a:p>
            <a:r>
              <a:rPr lang="en-US" dirty="0"/>
              <a:t>a. </a:t>
            </a:r>
            <a:r>
              <a:rPr lang="en-US" dirty="0" err="1"/>
              <a:t>Giới</a:t>
            </a:r>
            <a:r>
              <a:rPr lang="en-US" dirty="0"/>
              <a:t> </a:t>
            </a:r>
            <a:r>
              <a:rPr lang="en-US" dirty="0" err="1"/>
              <a:t>thiệu</a:t>
            </a:r>
            <a:r>
              <a:rPr lang="en-US" dirty="0"/>
              <a:t> </a:t>
            </a:r>
            <a:r>
              <a:rPr lang="en-US" dirty="0" err="1"/>
              <a:t>chung</a:t>
            </a:r>
            <a:r>
              <a:rPr lang="en-US" dirty="0"/>
              <a:t> </a:t>
            </a:r>
            <a:r>
              <a:rPr lang="en-US" dirty="0" err="1"/>
              <a:t>về</a:t>
            </a:r>
            <a:r>
              <a:rPr lang="en-US" dirty="0"/>
              <a:t> ca </a:t>
            </a:r>
            <a:r>
              <a:rPr lang="en-US" dirty="0" err="1"/>
              <a:t>Huế</a:t>
            </a:r>
            <a:endParaRPr lang="en-US" dirty="0"/>
          </a:p>
        </p:txBody>
      </p:sp>
    </p:spTree>
    <p:custDataLst>
      <p:tags r:id="rId1"/>
    </p:custDataLst>
    <p:extLst>
      <p:ext uri="{BB962C8B-B14F-4D97-AF65-F5344CB8AC3E}">
        <p14:creationId xmlns:p14="http://schemas.microsoft.com/office/powerpoint/2010/main" val="1835383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401783876"/>
              </p:ext>
            </p:extLst>
          </p:nvPr>
        </p:nvGraphicFramePr>
        <p:xfrm>
          <a:off x="685800" y="514350"/>
          <a:ext cx="7772400" cy="4031709"/>
        </p:xfrm>
        <a:graphic>
          <a:graphicData uri="http://schemas.openxmlformats.org/drawingml/2006/table">
            <a:tbl>
              <a:tblPr firstRow="1" firstCol="1" lastRow="1" lastCol="1" bandRow="1" bandCol="1">
                <a:tableStyleId>{69012ECD-51FC-41F1-AA8D-1B2483CD663E}</a:tableStyleId>
              </a:tblPr>
              <a:tblGrid>
                <a:gridCol w="4003964">
                  <a:extLst>
                    <a:ext uri="{9D8B030D-6E8A-4147-A177-3AD203B41FA5}">
                      <a16:colId xmlns:a16="http://schemas.microsoft.com/office/drawing/2014/main" val="20000"/>
                    </a:ext>
                  </a:extLst>
                </a:gridCol>
                <a:gridCol w="3768436">
                  <a:extLst>
                    <a:ext uri="{9D8B030D-6E8A-4147-A177-3AD203B41FA5}">
                      <a16:colId xmlns:a16="http://schemas.microsoft.com/office/drawing/2014/main" val="20001"/>
                    </a:ext>
                  </a:extLst>
                </a:gridCol>
              </a:tblGrid>
              <a:tr h="535907">
                <a:tc>
                  <a:txBody>
                    <a:bodyPr/>
                    <a:lstStyle/>
                    <a:p>
                      <a:pPr algn="ctr">
                        <a:lnSpc>
                          <a:spcPct val="107000"/>
                        </a:lnSpc>
                        <a:spcAft>
                          <a:spcPts val="0"/>
                        </a:spcAft>
                      </a:pPr>
                      <a:r>
                        <a:rPr lang="vi-VN" sz="2200" dirty="0">
                          <a:effectLst/>
                          <a:latin typeface="+mj-lt"/>
                        </a:rPr>
                        <a:t>Một số làn điệu ca Huế</a:t>
                      </a:r>
                      <a:endParaRPr lang="en-US" sz="2200" dirty="0">
                        <a:effectLst/>
                        <a:latin typeface="Times   New Roman"/>
                        <a:ea typeface="Arial"/>
                      </a:endParaRPr>
                    </a:p>
                  </a:txBody>
                  <a:tcPr marL="53665" marR="536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pPr>
                      <a:r>
                        <a:rPr lang="vi-VN" sz="2200" dirty="0">
                          <a:effectLst/>
                          <a:latin typeface="+mj-lt"/>
                        </a:rPr>
                        <a:t>Âm hưởng, đặc điểm nổi bật</a:t>
                      </a:r>
                      <a:endParaRPr lang="en-US" sz="2200" dirty="0">
                        <a:effectLst/>
                        <a:latin typeface="Times   New Roman"/>
                        <a:ea typeface="Arial"/>
                      </a:endParaRPr>
                    </a:p>
                  </a:txBody>
                  <a:tcPr marL="53665" marR="536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858168">
                <a:tc>
                  <a:txBody>
                    <a:bodyPr/>
                    <a:lstStyle/>
                    <a:p>
                      <a:pPr algn="just">
                        <a:lnSpc>
                          <a:spcPct val="107000"/>
                        </a:lnSpc>
                        <a:spcAft>
                          <a:spcPts val="0"/>
                        </a:spcAft>
                      </a:pPr>
                      <a:r>
                        <a:rPr lang="vi-VN" sz="2400" dirty="0">
                          <a:solidFill>
                            <a:srgbClr val="0000CC"/>
                          </a:solidFill>
                          <a:effectLst/>
                          <a:latin typeface="+mj-lt"/>
                        </a:rPr>
                        <a:t>- Các điệu hò: Hò giã gạo, </a:t>
                      </a:r>
                    </a:p>
                    <a:p>
                      <a:pPr algn="just">
                        <a:lnSpc>
                          <a:spcPct val="107000"/>
                        </a:lnSpc>
                        <a:spcAft>
                          <a:spcPts val="0"/>
                        </a:spcAft>
                      </a:pPr>
                      <a:r>
                        <a:rPr lang="vi-VN" sz="2400" dirty="0">
                          <a:solidFill>
                            <a:srgbClr val="0000CC"/>
                          </a:solidFill>
                          <a:effectLst/>
                          <a:latin typeface="+mj-lt"/>
                        </a:rPr>
                        <a:t>ru em, giã vôi, giã điệp… </a:t>
                      </a:r>
                    </a:p>
                    <a:p>
                      <a:pPr algn="just">
                        <a:lnSpc>
                          <a:spcPct val="107000"/>
                        </a:lnSpc>
                        <a:spcAft>
                          <a:spcPts val="0"/>
                        </a:spcAft>
                      </a:pPr>
                      <a:r>
                        <a:rPr lang="vi-VN" sz="2400" dirty="0">
                          <a:solidFill>
                            <a:srgbClr val="0000CC"/>
                          </a:solidFill>
                          <a:effectLst/>
                          <a:latin typeface="+mj-lt"/>
                        </a:rPr>
                        <a:t>Hò lơ, hò ô, xay lúa, hò nện</a:t>
                      </a:r>
                      <a:endParaRPr lang="en-US" sz="2400" dirty="0">
                        <a:solidFill>
                          <a:srgbClr val="0000CC"/>
                        </a:solidFill>
                        <a:effectLst/>
                        <a:latin typeface="Times   New Roman"/>
                      </a:endParaRPr>
                    </a:p>
                    <a:p>
                      <a:pPr algn="just">
                        <a:lnSpc>
                          <a:spcPct val="107000"/>
                        </a:lnSpc>
                        <a:spcAft>
                          <a:spcPts val="0"/>
                        </a:spcAft>
                      </a:pPr>
                      <a:r>
                        <a:rPr lang="vi-VN" sz="2400" dirty="0">
                          <a:solidFill>
                            <a:srgbClr val="0000CC"/>
                          </a:solidFill>
                          <a:effectLst/>
                          <a:latin typeface="+mj-lt"/>
                        </a:rPr>
                        <a:t> </a:t>
                      </a:r>
                      <a:endParaRPr lang="en-US" sz="2400" dirty="0">
                        <a:solidFill>
                          <a:srgbClr val="0000CC"/>
                        </a:solidFill>
                        <a:effectLst/>
                        <a:latin typeface="Times   New Roman"/>
                      </a:endParaRPr>
                    </a:p>
                    <a:p>
                      <a:pPr algn="just">
                        <a:lnSpc>
                          <a:spcPct val="107000"/>
                        </a:lnSpc>
                        <a:spcAft>
                          <a:spcPts val="0"/>
                        </a:spcAft>
                      </a:pPr>
                      <a:r>
                        <a:rPr lang="vi-VN" sz="2400" dirty="0">
                          <a:solidFill>
                            <a:srgbClr val="0000CC"/>
                          </a:solidFill>
                          <a:effectLst/>
                          <a:latin typeface="+mj-lt"/>
                        </a:rPr>
                        <a:t>- Các điệu lí: Lí con sáo, </a:t>
                      </a:r>
                    </a:p>
                    <a:p>
                      <a:pPr algn="just">
                        <a:lnSpc>
                          <a:spcPct val="107000"/>
                        </a:lnSpc>
                        <a:spcAft>
                          <a:spcPts val="0"/>
                        </a:spcAft>
                      </a:pPr>
                      <a:r>
                        <a:rPr lang="vi-VN" sz="2400" dirty="0">
                          <a:solidFill>
                            <a:srgbClr val="0000CC"/>
                          </a:solidFill>
                          <a:effectLst/>
                          <a:latin typeface="+mj-lt"/>
                        </a:rPr>
                        <a:t>lí hoài xuân, lí hoài nam…</a:t>
                      </a:r>
                      <a:endParaRPr lang="en-US" sz="2400" dirty="0">
                        <a:solidFill>
                          <a:srgbClr val="0000CC"/>
                        </a:solidFill>
                        <a:effectLst/>
                        <a:latin typeface="Times   New Roman"/>
                      </a:endParaRPr>
                    </a:p>
                    <a:p>
                      <a:pPr algn="just">
                        <a:lnSpc>
                          <a:spcPct val="107000"/>
                        </a:lnSpc>
                        <a:spcAft>
                          <a:spcPts val="0"/>
                        </a:spcAft>
                      </a:pPr>
                      <a:r>
                        <a:rPr lang="vi-VN" sz="2400" dirty="0">
                          <a:solidFill>
                            <a:srgbClr val="0000CC"/>
                          </a:solidFill>
                          <a:effectLst/>
                          <a:latin typeface="+mj-lt"/>
                        </a:rPr>
                        <a:t>- Các điệu nam: Nam ai, </a:t>
                      </a:r>
                    </a:p>
                    <a:p>
                      <a:pPr algn="just">
                        <a:lnSpc>
                          <a:spcPct val="107000"/>
                        </a:lnSpc>
                        <a:spcAft>
                          <a:spcPts val="0"/>
                        </a:spcAft>
                      </a:pPr>
                      <a:r>
                        <a:rPr lang="vi-VN" sz="2400" dirty="0">
                          <a:solidFill>
                            <a:srgbClr val="0000CC"/>
                          </a:solidFill>
                          <a:effectLst/>
                          <a:latin typeface="+mj-lt"/>
                        </a:rPr>
                        <a:t>nam bình, tương tư khúc, hành vân…</a:t>
                      </a:r>
                      <a:endParaRPr lang="en-US" sz="2400" dirty="0">
                        <a:solidFill>
                          <a:srgbClr val="0000CC"/>
                        </a:solidFill>
                        <a:effectLst/>
                        <a:latin typeface="Times   New Roman"/>
                        <a:ea typeface="Arial"/>
                      </a:endParaRPr>
                    </a:p>
                  </a:txBody>
                  <a:tcPr marL="53665" marR="536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Aft>
                          <a:spcPts val="0"/>
                        </a:spcAft>
                      </a:pPr>
                      <a:r>
                        <a:rPr lang="vi-VN" sz="2400" dirty="0">
                          <a:solidFill>
                            <a:srgbClr val="0000CC"/>
                          </a:solidFill>
                          <a:effectLst/>
                        </a:rPr>
                        <a:t> </a:t>
                      </a:r>
                      <a:endParaRPr lang="en-US" sz="2400" dirty="0">
                        <a:solidFill>
                          <a:srgbClr val="0000CC"/>
                        </a:solidFill>
                        <a:effectLst/>
                        <a:latin typeface="Times   New Roman"/>
                      </a:endParaRPr>
                    </a:p>
                  </a:txBody>
                  <a:tcPr marL="53665" marR="536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Right Brace 9"/>
          <p:cNvSpPr/>
          <p:nvPr/>
        </p:nvSpPr>
        <p:spPr>
          <a:xfrm>
            <a:off x="4724400" y="1200150"/>
            <a:ext cx="152400" cy="3276600"/>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a:endParaRPr>
          </a:p>
        </p:txBody>
      </p:sp>
      <p:sp>
        <p:nvSpPr>
          <p:cNvPr id="12" name="Rectangle: Rounded Corners 11">
            <a:extLst>
              <a:ext uri="{FF2B5EF4-FFF2-40B4-BE49-F238E27FC236}">
                <a16:creationId xmlns:a16="http://schemas.microsoft.com/office/drawing/2014/main" id="{E21B5925-0344-4511-9838-DCE05F9B5745}"/>
              </a:ext>
            </a:extLst>
          </p:cNvPr>
          <p:cNvSpPr/>
          <p:nvPr/>
        </p:nvSpPr>
        <p:spPr>
          <a:xfrm>
            <a:off x="5246870" y="1234809"/>
            <a:ext cx="2947396" cy="53358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3" name="Rectangle: Rounded Corners 12">
            <a:extLst>
              <a:ext uri="{FF2B5EF4-FFF2-40B4-BE49-F238E27FC236}">
                <a16:creationId xmlns:a16="http://schemas.microsoft.com/office/drawing/2014/main" id="{6F39A6D2-1CC9-4725-8737-0E3F163137B6}"/>
              </a:ext>
            </a:extLst>
          </p:cNvPr>
          <p:cNvSpPr/>
          <p:nvPr/>
        </p:nvSpPr>
        <p:spPr>
          <a:xfrm>
            <a:off x="5246870" y="1962150"/>
            <a:ext cx="2947396" cy="53358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4" name="Rectangle: Rounded Corners 13">
            <a:extLst>
              <a:ext uri="{FF2B5EF4-FFF2-40B4-BE49-F238E27FC236}">
                <a16:creationId xmlns:a16="http://schemas.microsoft.com/office/drawing/2014/main" id="{5E78A479-70D9-494F-BEAF-AC1B3D62C469}"/>
              </a:ext>
            </a:extLst>
          </p:cNvPr>
          <p:cNvSpPr/>
          <p:nvPr/>
        </p:nvSpPr>
        <p:spPr>
          <a:xfrm>
            <a:off x="5260578" y="2713090"/>
            <a:ext cx="2947396" cy="53358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5" name="Rectangle: Rounded Corners 14">
            <a:extLst>
              <a:ext uri="{FF2B5EF4-FFF2-40B4-BE49-F238E27FC236}">
                <a16:creationId xmlns:a16="http://schemas.microsoft.com/office/drawing/2014/main" id="{44001637-0D94-4FE7-A20D-F847E8312D3C}"/>
              </a:ext>
            </a:extLst>
          </p:cNvPr>
          <p:cNvSpPr/>
          <p:nvPr/>
        </p:nvSpPr>
        <p:spPr>
          <a:xfrm>
            <a:off x="5247288" y="3409950"/>
            <a:ext cx="2960686" cy="53358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6" name="Rectangle 15">
            <a:extLst>
              <a:ext uri="{FF2B5EF4-FFF2-40B4-BE49-F238E27FC236}">
                <a16:creationId xmlns:a16="http://schemas.microsoft.com/office/drawing/2014/main" id="{9EB3CDEF-236E-49F0-BB6B-F9D487A07D05}"/>
              </a:ext>
            </a:extLst>
          </p:cNvPr>
          <p:cNvSpPr/>
          <p:nvPr/>
        </p:nvSpPr>
        <p:spPr>
          <a:xfrm>
            <a:off x="5748558" y="1265473"/>
            <a:ext cx="1410964" cy="436786"/>
          </a:xfrm>
          <a:prstGeom prst="rect">
            <a:avLst/>
          </a:prstGeom>
        </p:spPr>
        <p:txBody>
          <a:bodyPr wrap="none">
            <a:spAutoFit/>
          </a:bodyPr>
          <a:lstStyle/>
          <a:p>
            <a:pPr algn="just">
              <a:lnSpc>
                <a:spcPct val="107000"/>
              </a:lnSpc>
              <a:spcAft>
                <a:spcPts val="0"/>
              </a:spcAft>
            </a:pPr>
            <a:r>
              <a:rPr lang="vi-VN" sz="2200" dirty="0">
                <a:solidFill>
                  <a:srgbClr val="0000CC"/>
                </a:solidFill>
                <a:latin typeface="+mj-lt"/>
              </a:rPr>
              <a:t>có tươi vui</a:t>
            </a:r>
            <a:endParaRPr lang="en-US" sz="2200" dirty="0">
              <a:solidFill>
                <a:srgbClr val="0000CC"/>
              </a:solidFill>
              <a:latin typeface="Times   New Roman"/>
            </a:endParaRPr>
          </a:p>
        </p:txBody>
      </p:sp>
      <p:sp>
        <p:nvSpPr>
          <p:cNvPr id="17" name="Rectangle 16">
            <a:extLst>
              <a:ext uri="{FF2B5EF4-FFF2-40B4-BE49-F238E27FC236}">
                <a16:creationId xmlns:a16="http://schemas.microsoft.com/office/drawing/2014/main" id="{CB0CBFE2-23B6-479D-8F37-05E31C3CAF76}"/>
              </a:ext>
            </a:extLst>
          </p:cNvPr>
          <p:cNvSpPr/>
          <p:nvPr/>
        </p:nvSpPr>
        <p:spPr>
          <a:xfrm>
            <a:off x="5706927" y="1962150"/>
            <a:ext cx="1696298" cy="436786"/>
          </a:xfrm>
          <a:prstGeom prst="rect">
            <a:avLst/>
          </a:prstGeom>
        </p:spPr>
        <p:txBody>
          <a:bodyPr wrap="none">
            <a:spAutoFit/>
          </a:bodyPr>
          <a:lstStyle/>
          <a:p>
            <a:pPr algn="just">
              <a:lnSpc>
                <a:spcPct val="107000"/>
              </a:lnSpc>
              <a:spcAft>
                <a:spcPts val="0"/>
              </a:spcAft>
            </a:pPr>
            <a:r>
              <a:rPr lang="vi-VN" sz="2200" dirty="0">
                <a:solidFill>
                  <a:srgbClr val="0000CC"/>
                </a:solidFill>
                <a:latin typeface="+mj-lt"/>
              </a:rPr>
              <a:t>có buồn cảm </a:t>
            </a:r>
            <a:endParaRPr lang="en-US" sz="2200" dirty="0">
              <a:solidFill>
                <a:srgbClr val="0000CC"/>
              </a:solidFill>
              <a:latin typeface="Times   New Roman"/>
            </a:endParaRPr>
          </a:p>
        </p:txBody>
      </p:sp>
      <p:sp>
        <p:nvSpPr>
          <p:cNvPr id="18" name="Rectangle 17">
            <a:extLst>
              <a:ext uri="{FF2B5EF4-FFF2-40B4-BE49-F238E27FC236}">
                <a16:creationId xmlns:a16="http://schemas.microsoft.com/office/drawing/2014/main" id="{F7F9B075-4A48-4E4E-BF85-1CAB0565C901}"/>
              </a:ext>
            </a:extLst>
          </p:cNvPr>
          <p:cNvSpPr/>
          <p:nvPr/>
        </p:nvSpPr>
        <p:spPr>
          <a:xfrm>
            <a:off x="5596998" y="2731205"/>
            <a:ext cx="2040943" cy="436786"/>
          </a:xfrm>
          <a:prstGeom prst="rect">
            <a:avLst/>
          </a:prstGeom>
        </p:spPr>
        <p:txBody>
          <a:bodyPr wrap="none">
            <a:spAutoFit/>
          </a:bodyPr>
          <a:lstStyle/>
          <a:p>
            <a:pPr algn="just">
              <a:lnSpc>
                <a:spcPct val="107000"/>
              </a:lnSpc>
              <a:spcAft>
                <a:spcPts val="0"/>
              </a:spcAft>
            </a:pPr>
            <a:r>
              <a:rPr lang="vi-VN" sz="2200" dirty="0">
                <a:solidFill>
                  <a:srgbClr val="0000CC"/>
                </a:solidFill>
                <a:latin typeface="+mj-lt"/>
              </a:rPr>
              <a:t>có bâng khuâng </a:t>
            </a:r>
            <a:endParaRPr lang="en-US" sz="2200" dirty="0">
              <a:solidFill>
                <a:srgbClr val="0000CC"/>
              </a:solidFill>
              <a:latin typeface="Times   New Roman"/>
            </a:endParaRPr>
          </a:p>
        </p:txBody>
      </p:sp>
      <p:sp>
        <p:nvSpPr>
          <p:cNvPr id="19" name="Rectangle 18">
            <a:extLst>
              <a:ext uri="{FF2B5EF4-FFF2-40B4-BE49-F238E27FC236}">
                <a16:creationId xmlns:a16="http://schemas.microsoft.com/office/drawing/2014/main" id="{5350DADC-B5BB-45C1-AB7C-5860F36043AE}"/>
              </a:ext>
            </a:extLst>
          </p:cNvPr>
          <p:cNvSpPr/>
          <p:nvPr/>
        </p:nvSpPr>
        <p:spPr>
          <a:xfrm>
            <a:off x="5258289" y="3482898"/>
            <a:ext cx="2960687" cy="405367"/>
          </a:xfrm>
          <a:prstGeom prst="rect">
            <a:avLst/>
          </a:prstGeom>
        </p:spPr>
        <p:txBody>
          <a:bodyPr wrap="square">
            <a:spAutoFit/>
          </a:bodyPr>
          <a:lstStyle/>
          <a:p>
            <a:pPr algn="just">
              <a:lnSpc>
                <a:spcPct val="107000"/>
              </a:lnSpc>
              <a:spcAft>
                <a:spcPts val="0"/>
              </a:spcAft>
            </a:pPr>
            <a:r>
              <a:rPr lang="vi-VN" sz="2000" dirty="0">
                <a:solidFill>
                  <a:srgbClr val="0000CC"/>
                </a:solidFill>
                <a:latin typeface="+mj-lt"/>
              </a:rPr>
              <a:t>có nỗi tiếc thương ai oán…</a:t>
            </a:r>
            <a:endParaRPr lang="en-US" sz="2000" dirty="0">
              <a:solidFill>
                <a:srgbClr val="0000CC"/>
              </a:solidFill>
              <a:latin typeface="Times   New Roman"/>
              <a:ea typeface="Arial"/>
            </a:endParaRPr>
          </a:p>
        </p:txBody>
      </p:sp>
      <p:pic>
        <p:nvPicPr>
          <p:cNvPr id="7" name="Ngõ 2 Ngọc Thụy 21">
            <a:hlinkClick r:id="" action="ppaction://media"/>
            <a:extLst>
              <a:ext uri="{FF2B5EF4-FFF2-40B4-BE49-F238E27FC236}">
                <a16:creationId xmlns:a16="http://schemas.microsoft.com/office/drawing/2014/main" id="{DAB980A2-1EAB-4AE9-95D0-D36089B9EEE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06" y="4640801"/>
            <a:ext cx="609600" cy="609600"/>
          </a:xfrm>
          <a:prstGeom prst="rect">
            <a:avLst/>
          </a:prstGeom>
        </p:spPr>
      </p:pic>
    </p:spTree>
    <p:custDataLst>
      <p:tags r:id="rId1"/>
    </p:custDataLst>
    <p:extLst>
      <p:ext uri="{BB962C8B-B14F-4D97-AF65-F5344CB8AC3E}">
        <p14:creationId xmlns:p14="http://schemas.microsoft.com/office/powerpoint/2010/main" val="88528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dow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89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7"/>
                </p:tgtEl>
              </p:cMediaNode>
            </p:audio>
          </p:childTnLst>
        </p:cTn>
      </p:par>
    </p:tnLst>
    <p:bldLst>
      <p:bldP spid="16" grpId="0"/>
      <p:bldP spid="17" grpId="0"/>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EB3CDEF-236E-49F0-BB6B-F9D487A07D05}"/>
              </a:ext>
            </a:extLst>
          </p:cNvPr>
          <p:cNvSpPr/>
          <p:nvPr/>
        </p:nvSpPr>
        <p:spPr>
          <a:xfrm>
            <a:off x="381000" y="819150"/>
            <a:ext cx="8542803" cy="2443939"/>
          </a:xfrm>
          <a:prstGeom prst="rect">
            <a:avLst/>
          </a:prstGeom>
        </p:spPr>
        <p:txBody>
          <a:bodyPr wrap="square">
            <a:spAutoFit/>
          </a:bodyPr>
          <a:lstStyle/>
          <a:p>
            <a:pPr algn="just">
              <a:lnSpc>
                <a:spcPct val="107000"/>
              </a:lnSpc>
              <a:spcAft>
                <a:spcPts val="0"/>
              </a:spcAft>
            </a:pPr>
            <a:r>
              <a:rPr lang="vi-VN" sz="2400" b="1" i="1" dirty="0">
                <a:latin typeface="+mj-lt"/>
              </a:rPr>
              <a:t>       “Khi thì êm dịu như hương thơm tỏa ra từ một bông hoa, khi thì xót xa như giọng người đang khóc, khi thì uể oải như những cái nhìn nào đó của người đàn bà trong những đêm hè oi ả, khi thì vui vẻ giống như tiếng lao xao của bầy chim trong mùa xuân… Như thế, cũng đủ biết sự sâu lắng, trữ tình của ca Huế làm rung động, cuốn hút người nghe sâu sắc như thế nào!”</a:t>
            </a:r>
            <a:endParaRPr lang="en-US" sz="2400" b="1" i="1" dirty="0">
              <a:solidFill>
                <a:srgbClr val="0000CC"/>
              </a:solidFill>
              <a:latin typeface="Times   New Roman"/>
            </a:endParaRPr>
          </a:p>
        </p:txBody>
      </p:sp>
      <p:sp>
        <p:nvSpPr>
          <p:cNvPr id="7" name="TextBox 6">
            <a:extLst>
              <a:ext uri="{FF2B5EF4-FFF2-40B4-BE49-F238E27FC236}">
                <a16:creationId xmlns:a16="http://schemas.microsoft.com/office/drawing/2014/main" id="{07675096-2EE5-034E-0AF4-55C1F76C0CED}"/>
              </a:ext>
            </a:extLst>
          </p:cNvPr>
          <p:cNvSpPr txBox="1"/>
          <p:nvPr/>
        </p:nvSpPr>
        <p:spPr>
          <a:xfrm>
            <a:off x="5257800" y="3486150"/>
            <a:ext cx="2819400" cy="461665"/>
          </a:xfrm>
          <a:prstGeom prst="rect">
            <a:avLst/>
          </a:prstGeom>
          <a:noFill/>
        </p:spPr>
        <p:txBody>
          <a:bodyPr wrap="square" rtlCol="0">
            <a:spAutoFit/>
          </a:bodyPr>
          <a:lstStyle/>
          <a:p>
            <a:r>
              <a:rPr lang="vi-VN" sz="2400" b="1" dirty="0">
                <a:solidFill>
                  <a:srgbClr val="7030A0"/>
                </a:solidFill>
                <a:latin typeface="+mj-lt"/>
              </a:rPr>
              <a:t>GS. Trần Văn Khê</a:t>
            </a:r>
            <a:endParaRPr lang="en-US" sz="2400" b="1" dirty="0">
              <a:solidFill>
                <a:srgbClr val="7030A0"/>
              </a:solidFill>
              <a:latin typeface="Times   New Roman"/>
            </a:endParaRPr>
          </a:p>
        </p:txBody>
      </p:sp>
      <p:pic>
        <p:nvPicPr>
          <p:cNvPr id="6" name="Ngõ 2 Ngọc Thụy 22">
            <a:hlinkClick r:id="" action="ppaction://media"/>
            <a:extLst>
              <a:ext uri="{FF2B5EF4-FFF2-40B4-BE49-F238E27FC236}">
                <a16:creationId xmlns:a16="http://schemas.microsoft.com/office/drawing/2014/main" id="{2ACCC630-EDFA-494B-AA13-04214F4CD0D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762000" y="3948564"/>
            <a:ext cx="609600" cy="609600"/>
          </a:xfrm>
          <a:prstGeom prst="rect">
            <a:avLst/>
          </a:prstGeom>
        </p:spPr>
      </p:pic>
    </p:spTree>
    <p:custDataLst>
      <p:tags r:id="rId1"/>
    </p:custDataLst>
    <p:extLst>
      <p:ext uri="{BB962C8B-B14F-4D97-AF65-F5344CB8AC3E}">
        <p14:creationId xmlns:p14="http://schemas.microsoft.com/office/powerpoint/2010/main" val="23973715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91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2400" y="920728"/>
            <a:ext cx="8839200" cy="3785652"/>
          </a:xfrm>
          <a:prstGeom prst="rect">
            <a:avLst/>
          </a:prstGeom>
        </p:spPr>
        <p:txBody>
          <a:bodyPr wrap="square">
            <a:spAutoFit/>
          </a:bodyPr>
          <a:lstStyle/>
          <a:p>
            <a:r>
              <a:rPr lang="vi-VN" sz="2400" b="1" dirty="0">
                <a:latin typeface="+mj-lt"/>
              </a:rPr>
              <a:t>1. Năng lực</a:t>
            </a:r>
            <a:endParaRPr lang="vi-VN" sz="2400" dirty="0">
              <a:latin typeface="+mj-lt"/>
            </a:endParaRPr>
          </a:p>
          <a:p>
            <a:r>
              <a:rPr lang="en-US" sz="2400" dirty="0">
                <a:latin typeface="Times   New Roman"/>
              </a:rPr>
              <a:t>- N</a:t>
            </a:r>
            <a:r>
              <a:rPr lang="vi-VN" sz="2400" dirty="0">
                <a:latin typeface="+mj-lt"/>
              </a:rPr>
              <a:t>hận biết được vẻ đẹp của ca Huế</a:t>
            </a:r>
            <a:r>
              <a:rPr lang="en-US" sz="2400" dirty="0">
                <a:latin typeface="Times   New Roman"/>
              </a:rPr>
              <a:t>, h</a:t>
            </a:r>
            <a:r>
              <a:rPr lang="vi-VN" sz="2400" dirty="0">
                <a:latin typeface="+mj-lt"/>
              </a:rPr>
              <a:t>iểu giá trị của một sản phẩm văn hoá truyền thống được ông cha sáng tạo, gìn giữ và truyền lại</a:t>
            </a:r>
            <a:r>
              <a:rPr lang="en-US" sz="2400" dirty="0">
                <a:latin typeface="Times   New Roman"/>
              </a:rPr>
              <a:t> </a:t>
            </a:r>
          </a:p>
          <a:p>
            <a:r>
              <a:rPr lang="en-US" sz="2400" dirty="0">
                <a:latin typeface="Times   New Roman"/>
              </a:rPr>
              <a:t>- </a:t>
            </a:r>
            <a:r>
              <a:rPr lang="en-US" sz="2400" dirty="0" err="1">
                <a:latin typeface="Times   New Roman"/>
              </a:rPr>
              <a:t>Củng</a:t>
            </a:r>
            <a:r>
              <a:rPr lang="en-US" sz="2400" dirty="0">
                <a:latin typeface="Times   New Roman"/>
              </a:rPr>
              <a:t> </a:t>
            </a:r>
            <a:r>
              <a:rPr lang="en-US" sz="2400" dirty="0" err="1">
                <a:latin typeface="Times   New Roman"/>
              </a:rPr>
              <a:t>cố</a:t>
            </a:r>
            <a:r>
              <a:rPr lang="en-US" sz="2400" dirty="0">
                <a:latin typeface="Times   New Roman"/>
              </a:rPr>
              <a:t> </a:t>
            </a:r>
            <a:r>
              <a:rPr lang="en-US" sz="2400" dirty="0" err="1">
                <a:latin typeface="Times   New Roman"/>
              </a:rPr>
              <a:t>kĩ</a:t>
            </a:r>
            <a:r>
              <a:rPr lang="en-US" sz="2400" dirty="0">
                <a:latin typeface="Times   New Roman"/>
              </a:rPr>
              <a:t> </a:t>
            </a:r>
            <a:r>
              <a:rPr lang="en-US" sz="2400" dirty="0" err="1">
                <a:latin typeface="Times   New Roman"/>
              </a:rPr>
              <a:t>năng</a:t>
            </a:r>
            <a:r>
              <a:rPr lang="en-US" sz="2400" dirty="0">
                <a:latin typeface="Times   New Roman"/>
              </a:rPr>
              <a:t> </a:t>
            </a:r>
            <a:r>
              <a:rPr lang="en-US" sz="2400" dirty="0" err="1">
                <a:latin typeface="Times   New Roman"/>
              </a:rPr>
              <a:t>đọc</a:t>
            </a:r>
            <a:r>
              <a:rPr lang="en-US" sz="2400" dirty="0">
                <a:latin typeface="Times   New Roman"/>
              </a:rPr>
              <a:t> </a:t>
            </a:r>
            <a:r>
              <a:rPr lang="en-US" sz="2400" dirty="0" err="1">
                <a:latin typeface="Times   New Roman"/>
              </a:rPr>
              <a:t>hiểu</a:t>
            </a:r>
            <a:r>
              <a:rPr lang="en-US" sz="2400" dirty="0">
                <a:latin typeface="Times   New Roman"/>
              </a:rPr>
              <a:t> </a:t>
            </a:r>
            <a:r>
              <a:rPr lang="en-US" sz="2400" dirty="0" err="1">
                <a:latin typeface="Times   New Roman"/>
              </a:rPr>
              <a:t>văn</a:t>
            </a:r>
            <a:r>
              <a:rPr lang="en-US" sz="2400" dirty="0">
                <a:latin typeface="Times   New Roman"/>
              </a:rPr>
              <a:t> </a:t>
            </a:r>
            <a:r>
              <a:rPr lang="en-US" sz="2400" dirty="0" err="1">
                <a:latin typeface="Times   New Roman"/>
              </a:rPr>
              <a:t>bản</a:t>
            </a:r>
            <a:r>
              <a:rPr lang="en-US" sz="2400" dirty="0">
                <a:latin typeface="Times   New Roman"/>
              </a:rPr>
              <a:t> </a:t>
            </a:r>
            <a:r>
              <a:rPr lang="en-US" sz="2400" dirty="0" err="1">
                <a:latin typeface="Times   New Roman"/>
              </a:rPr>
              <a:t>thông</a:t>
            </a:r>
            <a:r>
              <a:rPr lang="en-US" sz="2400" dirty="0">
                <a:latin typeface="Times   New Roman"/>
              </a:rPr>
              <a:t> tin. VB </a:t>
            </a:r>
            <a:r>
              <a:rPr lang="en-US" sz="2400" dirty="0" err="1">
                <a:latin typeface="Times   New Roman"/>
              </a:rPr>
              <a:t>thông</a:t>
            </a:r>
            <a:r>
              <a:rPr lang="en-US" sz="2400" dirty="0">
                <a:latin typeface="Times   New Roman"/>
              </a:rPr>
              <a:t> tin HS </a:t>
            </a:r>
            <a:r>
              <a:rPr lang="en-US" sz="2400" dirty="0" err="1">
                <a:latin typeface="Times   New Roman"/>
              </a:rPr>
              <a:t>đã</a:t>
            </a:r>
            <a:r>
              <a:rPr lang="en-US" sz="2400" dirty="0">
                <a:latin typeface="Times   New Roman"/>
              </a:rPr>
              <a:t> </a:t>
            </a:r>
            <a:r>
              <a:rPr lang="en-US" sz="2400" dirty="0" err="1">
                <a:latin typeface="Times   New Roman"/>
              </a:rPr>
              <a:t>được</a:t>
            </a:r>
            <a:r>
              <a:rPr lang="en-US" sz="2400" dirty="0">
                <a:latin typeface="Times   New Roman"/>
              </a:rPr>
              <a:t> </a:t>
            </a:r>
            <a:r>
              <a:rPr lang="en-US" sz="2400" dirty="0" err="1">
                <a:latin typeface="Times   New Roman"/>
              </a:rPr>
              <a:t>học</a:t>
            </a:r>
            <a:r>
              <a:rPr lang="en-US" sz="2400" dirty="0">
                <a:latin typeface="Times   New Roman"/>
              </a:rPr>
              <a:t> ở </a:t>
            </a:r>
            <a:r>
              <a:rPr lang="en-US" sz="2400" dirty="0" err="1">
                <a:latin typeface="Times   New Roman"/>
              </a:rPr>
              <a:t>lớp</a:t>
            </a:r>
            <a:r>
              <a:rPr lang="en-US" sz="2400" dirty="0">
                <a:latin typeface="Times   New Roman"/>
              </a:rPr>
              <a:t> 6, </a:t>
            </a:r>
            <a:r>
              <a:rPr lang="en-US" sz="2400" dirty="0" err="1">
                <a:latin typeface="Times   New Roman"/>
              </a:rPr>
              <a:t>lớp</a:t>
            </a:r>
            <a:r>
              <a:rPr lang="en-US" sz="2400" dirty="0">
                <a:latin typeface="Times   New Roman"/>
              </a:rPr>
              <a:t> 7.</a:t>
            </a:r>
            <a:endParaRPr lang="vi-VN" sz="2400" dirty="0">
              <a:latin typeface="+mj-lt"/>
            </a:endParaRPr>
          </a:p>
          <a:p>
            <a:r>
              <a:rPr lang="vi-VN" sz="2400" b="1" dirty="0">
                <a:latin typeface="+mj-lt"/>
              </a:rPr>
              <a:t>2. Phẩm chất</a:t>
            </a:r>
            <a:endParaRPr lang="vi-VN" sz="2400" dirty="0">
              <a:latin typeface="+mj-lt"/>
            </a:endParaRPr>
          </a:p>
          <a:p>
            <a:r>
              <a:rPr lang="vi-VN" sz="2400" dirty="0">
                <a:latin typeface="+mj-lt"/>
              </a:rPr>
              <a:t>- Yêu quí, trân trọng, tự hào về vẻ đẹp của ca Huế, xứ Huế</a:t>
            </a:r>
          </a:p>
          <a:p>
            <a:r>
              <a:rPr lang="vi-VN" sz="2400" dirty="0">
                <a:latin typeface="+mj-lt"/>
              </a:rPr>
              <a:t>- </a:t>
            </a:r>
            <a:r>
              <a:rPr lang="en-US" sz="2400" dirty="0">
                <a:latin typeface="Times   New Roman"/>
              </a:rPr>
              <a:t>C</a:t>
            </a:r>
            <a:r>
              <a:rPr lang="vi-VN" sz="2400" dirty="0">
                <a:latin typeface="+mj-lt"/>
              </a:rPr>
              <a:t>ó thái độ và hành động tích cực góp phần bảo tồn, phát triển</a:t>
            </a:r>
            <a:r>
              <a:rPr lang="en-US" sz="2400" dirty="0">
                <a:latin typeface="Times   New Roman"/>
              </a:rPr>
              <a:t> ca </a:t>
            </a:r>
            <a:r>
              <a:rPr lang="en-US" sz="2400" dirty="0" err="1">
                <a:latin typeface="Times   New Roman"/>
              </a:rPr>
              <a:t>Huế</a:t>
            </a:r>
            <a:r>
              <a:rPr lang="en-US" sz="2400" dirty="0">
                <a:latin typeface="Times   New Roman"/>
              </a:rPr>
              <a:t> - </a:t>
            </a:r>
            <a:r>
              <a:rPr lang="en-US" sz="2400" dirty="0" err="1">
                <a:latin typeface="Times   New Roman"/>
              </a:rPr>
              <a:t>loại</a:t>
            </a:r>
            <a:r>
              <a:rPr lang="en-US" sz="2400" dirty="0">
                <a:latin typeface="Times   New Roman"/>
              </a:rPr>
              <a:t> </a:t>
            </a:r>
            <a:r>
              <a:rPr lang="en-US" sz="2400" dirty="0" err="1">
                <a:latin typeface="Times   New Roman"/>
              </a:rPr>
              <a:t>hình</a:t>
            </a:r>
            <a:r>
              <a:rPr lang="en-US" sz="2400" dirty="0">
                <a:latin typeface="Times   New Roman"/>
              </a:rPr>
              <a:t> </a:t>
            </a:r>
            <a:r>
              <a:rPr lang="en-US" sz="2400" dirty="0" err="1">
                <a:latin typeface="Times   New Roman"/>
              </a:rPr>
              <a:t>nghệ</a:t>
            </a:r>
            <a:r>
              <a:rPr lang="en-US" sz="2400" dirty="0">
                <a:latin typeface="Times   New Roman"/>
              </a:rPr>
              <a:t> </a:t>
            </a:r>
            <a:r>
              <a:rPr lang="en-US" sz="2400" dirty="0" err="1">
                <a:latin typeface="Times   New Roman"/>
              </a:rPr>
              <a:t>thuật</a:t>
            </a:r>
            <a:r>
              <a:rPr lang="vi-VN" sz="2400" dirty="0">
                <a:latin typeface="+mj-lt"/>
              </a:rPr>
              <a:t> đặc sắc và độc đáo</a:t>
            </a:r>
            <a:r>
              <a:rPr lang="en-US" sz="2400" dirty="0">
                <a:latin typeface="Times   New Roman"/>
              </a:rPr>
              <a:t> </a:t>
            </a:r>
            <a:r>
              <a:rPr lang="en-US" sz="2400" dirty="0" err="1">
                <a:latin typeface="Times   New Roman"/>
              </a:rPr>
              <a:t>của</a:t>
            </a:r>
            <a:r>
              <a:rPr lang="en-US" sz="2400" dirty="0">
                <a:latin typeface="Times   New Roman"/>
              </a:rPr>
              <a:t> </a:t>
            </a:r>
            <a:r>
              <a:rPr lang="en-US" sz="2400" dirty="0" err="1">
                <a:latin typeface="Times   New Roman"/>
              </a:rPr>
              <a:t>xứ</a:t>
            </a:r>
            <a:r>
              <a:rPr lang="en-US" sz="2400" dirty="0">
                <a:latin typeface="Times   New Roman"/>
              </a:rPr>
              <a:t> </a:t>
            </a:r>
            <a:r>
              <a:rPr lang="en-US" sz="2400" dirty="0" err="1">
                <a:latin typeface="Times   New Roman"/>
              </a:rPr>
              <a:t>Huế</a:t>
            </a:r>
            <a:r>
              <a:rPr lang="en-US" sz="2400" dirty="0">
                <a:latin typeface="Times   New Roman"/>
              </a:rPr>
              <a:t> </a:t>
            </a:r>
            <a:r>
              <a:rPr lang="en-US" sz="2400" dirty="0" err="1">
                <a:latin typeface="Times   New Roman"/>
              </a:rPr>
              <a:t>nói</a:t>
            </a:r>
            <a:r>
              <a:rPr lang="en-US" sz="2400" dirty="0">
                <a:latin typeface="Times   New Roman"/>
              </a:rPr>
              <a:t> </a:t>
            </a:r>
            <a:r>
              <a:rPr lang="en-US" sz="2400" dirty="0" err="1">
                <a:latin typeface="Times   New Roman"/>
              </a:rPr>
              <a:t>riêng</a:t>
            </a:r>
            <a:r>
              <a:rPr lang="en-US" sz="2400" dirty="0">
                <a:latin typeface="Times   New Roman"/>
              </a:rPr>
              <a:t>, </a:t>
            </a:r>
            <a:r>
              <a:rPr lang="en-US" sz="2400" dirty="0" err="1">
                <a:latin typeface="Times   New Roman"/>
              </a:rPr>
              <a:t>những</a:t>
            </a:r>
            <a:r>
              <a:rPr lang="en-US" sz="2400" dirty="0">
                <a:latin typeface="Times   New Roman"/>
              </a:rPr>
              <a:t> di </a:t>
            </a:r>
            <a:r>
              <a:rPr lang="en-US" sz="2400" dirty="0" err="1">
                <a:latin typeface="Times   New Roman"/>
              </a:rPr>
              <a:t>sản</a:t>
            </a:r>
            <a:r>
              <a:rPr lang="en-US" sz="2400" dirty="0">
                <a:latin typeface="Times   New Roman"/>
              </a:rPr>
              <a:t> </a:t>
            </a:r>
            <a:r>
              <a:rPr lang="en-US" sz="2400" dirty="0" err="1">
                <a:latin typeface="Times   New Roman"/>
              </a:rPr>
              <a:t>văn</a:t>
            </a:r>
            <a:r>
              <a:rPr lang="en-US" sz="2400" dirty="0">
                <a:latin typeface="Times   New Roman"/>
              </a:rPr>
              <a:t> </a:t>
            </a:r>
            <a:r>
              <a:rPr lang="en-US" sz="2400" dirty="0" err="1">
                <a:latin typeface="Times   New Roman"/>
              </a:rPr>
              <a:t>hoá</a:t>
            </a:r>
            <a:r>
              <a:rPr lang="en-US" sz="2400" dirty="0">
                <a:latin typeface="Times   New Roman"/>
              </a:rPr>
              <a:t> </a:t>
            </a:r>
            <a:r>
              <a:rPr lang="en-US" sz="2400" dirty="0" err="1">
                <a:latin typeface="Times   New Roman"/>
              </a:rPr>
              <a:t>tinh</a:t>
            </a:r>
            <a:r>
              <a:rPr lang="en-US" sz="2400" dirty="0">
                <a:latin typeface="Times   New Roman"/>
              </a:rPr>
              <a:t> </a:t>
            </a:r>
            <a:r>
              <a:rPr lang="en-US" sz="2400" dirty="0" err="1">
                <a:latin typeface="Times   New Roman"/>
              </a:rPr>
              <a:t>thần</a:t>
            </a:r>
            <a:r>
              <a:rPr lang="en-US" sz="2400" dirty="0">
                <a:latin typeface="Times   New Roman"/>
              </a:rPr>
              <a:t> </a:t>
            </a:r>
            <a:r>
              <a:rPr lang="en-US" sz="2400" dirty="0" err="1">
                <a:latin typeface="Times   New Roman"/>
              </a:rPr>
              <a:t>của</a:t>
            </a:r>
            <a:r>
              <a:rPr lang="en-US" sz="2400" dirty="0">
                <a:latin typeface="Times   New Roman"/>
              </a:rPr>
              <a:t> </a:t>
            </a:r>
            <a:r>
              <a:rPr lang="en-US" sz="2400" dirty="0" err="1">
                <a:latin typeface="Times   New Roman"/>
              </a:rPr>
              <a:t>dân</a:t>
            </a:r>
            <a:r>
              <a:rPr lang="en-US" sz="2400" dirty="0">
                <a:latin typeface="Times   New Roman"/>
              </a:rPr>
              <a:t> </a:t>
            </a:r>
            <a:r>
              <a:rPr lang="en-US" sz="2400" dirty="0" err="1">
                <a:latin typeface="Times   New Roman"/>
              </a:rPr>
              <a:t>tộc</a:t>
            </a:r>
            <a:r>
              <a:rPr lang="en-US" sz="2400" dirty="0">
                <a:latin typeface="Times   New Roman"/>
              </a:rPr>
              <a:t> </a:t>
            </a:r>
            <a:r>
              <a:rPr lang="en-US" sz="2400" dirty="0" err="1">
                <a:latin typeface="Times   New Roman"/>
              </a:rPr>
              <a:t>nói</a:t>
            </a:r>
            <a:r>
              <a:rPr lang="en-US" sz="2400" dirty="0">
                <a:latin typeface="Times   New Roman"/>
              </a:rPr>
              <a:t> </a:t>
            </a:r>
            <a:r>
              <a:rPr lang="en-US" sz="2400" dirty="0" err="1">
                <a:latin typeface="Times   New Roman"/>
              </a:rPr>
              <a:t>chung</a:t>
            </a:r>
            <a:endParaRPr lang="vi-VN" sz="2400" dirty="0">
              <a:latin typeface="+mj-lt"/>
            </a:endParaRPr>
          </a:p>
        </p:txBody>
      </p:sp>
      <p:sp>
        <p:nvSpPr>
          <p:cNvPr id="14" name="TextBox 13"/>
          <p:cNvSpPr txBox="1"/>
          <p:nvPr/>
        </p:nvSpPr>
        <p:spPr>
          <a:xfrm>
            <a:off x="20198" y="187926"/>
            <a:ext cx="5105572" cy="523220"/>
          </a:xfrm>
          <a:prstGeom prst="rect">
            <a:avLst/>
          </a:prstGeom>
          <a:solidFill>
            <a:schemeClr val="accent6">
              <a:lumMod val="40000"/>
              <a:lumOff val="60000"/>
            </a:schemeClr>
          </a:solidFill>
        </p:spPr>
        <p:txBody>
          <a:bodyPr wrap="square" rtlCol="0">
            <a:spAutoFit/>
          </a:bodyPr>
          <a:lstStyle/>
          <a:p>
            <a:pPr algn="ctr"/>
            <a:r>
              <a:rPr lang="en-US" sz="2800" b="1" dirty="0">
                <a:solidFill>
                  <a:schemeClr val="accent6">
                    <a:lumMod val="50000"/>
                  </a:schemeClr>
                </a:solidFill>
                <a:latin typeface="Times New Roman" panose="02020603050405020304" pitchFamily="18" charset="0"/>
                <a:cs typeface="Times New Roman" panose="02020603050405020304" pitchFamily="18" charset="0"/>
              </a:rPr>
              <a:t>MỤC TIÊU BÀI HỌC</a:t>
            </a:r>
          </a:p>
        </p:txBody>
      </p:sp>
      <p:pic>
        <p:nvPicPr>
          <p:cNvPr id="6" name="Mục tiêu bh">
            <a:hlinkClick r:id="" action="ppaction://media"/>
            <a:extLst>
              <a:ext uri="{FF2B5EF4-FFF2-40B4-BE49-F238E27FC236}">
                <a16:creationId xmlns:a16="http://schemas.microsoft.com/office/drawing/2014/main" id="{131CD948-87FE-41DA-B60F-3023611563F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0" y="4611162"/>
            <a:ext cx="609600" cy="609600"/>
          </a:xfrm>
          <a:prstGeom prst="rect">
            <a:avLst/>
          </a:prstGeom>
        </p:spPr>
      </p:pic>
    </p:spTree>
    <p:custDataLst>
      <p:tags r:id="rId1"/>
    </p:custDataLst>
    <p:extLst>
      <p:ext uri="{BB962C8B-B14F-4D97-AF65-F5344CB8AC3E}">
        <p14:creationId xmlns:p14="http://schemas.microsoft.com/office/powerpoint/2010/main" val="2468293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47911" y="1692468"/>
            <a:ext cx="2601030" cy="2620085"/>
          </a:xfrm>
          <a:custGeom>
            <a:avLst/>
            <a:gdLst/>
            <a:ahLst/>
            <a:cxnLst/>
            <a:rect l="l" t="t" r="r" b="b"/>
            <a:pathLst>
              <a:path w="5202059" h="5240169">
                <a:moveTo>
                  <a:pt x="0" y="0"/>
                </a:moveTo>
                <a:lnTo>
                  <a:pt x="5202059" y="0"/>
                </a:lnTo>
                <a:lnTo>
                  <a:pt x="5202059" y="5240169"/>
                </a:lnTo>
                <a:lnTo>
                  <a:pt x="0" y="5240169"/>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txBody>
          <a:bodyPr/>
          <a:lstStyle/>
          <a:p>
            <a:endParaRPr lang="en-US" dirty="0">
              <a:latin typeface="Times   New Roman"/>
            </a:endParaRPr>
          </a:p>
        </p:txBody>
      </p:sp>
      <p:sp>
        <p:nvSpPr>
          <p:cNvPr id="7" name="Freeform 7"/>
          <p:cNvSpPr/>
          <p:nvPr/>
        </p:nvSpPr>
        <p:spPr>
          <a:xfrm>
            <a:off x="3137629" y="1692468"/>
            <a:ext cx="2601030" cy="2620085"/>
          </a:xfrm>
          <a:custGeom>
            <a:avLst/>
            <a:gdLst/>
            <a:ahLst/>
            <a:cxnLst/>
            <a:rect l="l" t="t" r="r" b="b"/>
            <a:pathLst>
              <a:path w="5202059" h="5240169">
                <a:moveTo>
                  <a:pt x="0" y="0"/>
                </a:moveTo>
                <a:lnTo>
                  <a:pt x="5202058" y="0"/>
                </a:lnTo>
                <a:lnTo>
                  <a:pt x="5202058" y="5240169"/>
                </a:lnTo>
                <a:lnTo>
                  <a:pt x="0" y="5240169"/>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txBody>
          <a:bodyPr/>
          <a:lstStyle/>
          <a:p>
            <a:endParaRPr lang="en-US" dirty="0">
              <a:latin typeface="Times   New Roman"/>
            </a:endParaRPr>
          </a:p>
        </p:txBody>
      </p:sp>
      <p:sp>
        <p:nvSpPr>
          <p:cNvPr id="8" name="Freeform 8"/>
          <p:cNvSpPr/>
          <p:nvPr/>
        </p:nvSpPr>
        <p:spPr>
          <a:xfrm>
            <a:off x="6008706" y="1692468"/>
            <a:ext cx="2601030" cy="2620085"/>
          </a:xfrm>
          <a:custGeom>
            <a:avLst/>
            <a:gdLst/>
            <a:ahLst/>
            <a:cxnLst/>
            <a:rect l="l" t="t" r="r" b="b"/>
            <a:pathLst>
              <a:path w="5202059" h="5240169">
                <a:moveTo>
                  <a:pt x="0" y="0"/>
                </a:moveTo>
                <a:lnTo>
                  <a:pt x="5202059" y="0"/>
                </a:lnTo>
                <a:lnTo>
                  <a:pt x="5202059" y="5240169"/>
                </a:lnTo>
                <a:lnTo>
                  <a:pt x="0" y="5240169"/>
                </a:lnTo>
                <a:lnTo>
                  <a:pt x="0" y="0"/>
                </a:lnTo>
                <a:close/>
              </a:path>
            </a:pathLst>
          </a:custGeom>
          <a:blipFill>
            <a:blip r:embed="rId5">
              <a:alphaModFix amt="50000"/>
              <a:extLst>
                <a:ext uri="{96DAC541-7B7A-43D3-8B79-37D633B846F1}">
                  <asvg:svgBlip xmlns:asvg="http://schemas.microsoft.com/office/drawing/2016/SVG/main" r:embed="rId6"/>
                </a:ext>
              </a:extLst>
            </a:blip>
            <a:stretch>
              <a:fillRect/>
            </a:stretch>
          </a:blipFill>
        </p:spPr>
        <p:txBody>
          <a:bodyPr/>
          <a:lstStyle/>
          <a:p>
            <a:endParaRPr lang="en-US" dirty="0">
              <a:latin typeface="Times   New Roman"/>
            </a:endParaRPr>
          </a:p>
        </p:txBody>
      </p:sp>
      <p:sp>
        <p:nvSpPr>
          <p:cNvPr id="9" name="Text Box 2"/>
          <p:cNvSpPr txBox="1">
            <a:spLocks noChangeArrowheads="1"/>
          </p:cNvSpPr>
          <p:nvPr/>
        </p:nvSpPr>
        <p:spPr bwMode="auto">
          <a:xfrm>
            <a:off x="2057400" y="57150"/>
            <a:ext cx="6248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4000" b="1" dirty="0">
                <a:solidFill>
                  <a:srgbClr val="D60093"/>
                </a:solidFill>
                <a:latin typeface="#9Slide03 Philosopher Bold" panose="00000800000000000000" pitchFamily="2" charset="0"/>
              </a:rPr>
              <a:t>NGUỒN GỐC CA HUẾ</a:t>
            </a:r>
          </a:p>
        </p:txBody>
      </p:sp>
      <p:sp>
        <p:nvSpPr>
          <p:cNvPr id="10" name="Text Box 3"/>
          <p:cNvSpPr txBox="1">
            <a:spLocks noChangeArrowheads="1"/>
          </p:cNvSpPr>
          <p:nvPr/>
        </p:nvSpPr>
        <p:spPr bwMode="auto">
          <a:xfrm>
            <a:off x="533400" y="1307307"/>
            <a:ext cx="3352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Dòng</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nhạc</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dân</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gian</a:t>
            </a:r>
            <a:r>
              <a:rPr lang="en-US" altLang="en-US" sz="2400" b="1" dirty="0">
                <a:solidFill>
                  <a:srgbClr val="0033CC"/>
                </a:solidFill>
                <a:latin typeface="Times New Roman" panose="02020603050405020304" pitchFamily="18" charset="0"/>
                <a:cs typeface="Times New Roman" panose="02020603050405020304" pitchFamily="18" charset="0"/>
              </a:rPr>
              <a:t>:</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giản</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dị</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sôi</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nổi</a:t>
            </a:r>
            <a:endParaRPr lang="en-US" altLang="en-US" sz="2400" dirty="0">
              <a:solidFill>
                <a:srgbClr val="0033CC"/>
              </a:solidFill>
              <a:latin typeface="Times New Roman" panose="02020603050405020304" pitchFamily="18" charset="0"/>
              <a:cs typeface="Times New Roman" panose="02020603050405020304" pitchFamily="18" charset="0"/>
            </a:endParaRPr>
          </a:p>
        </p:txBody>
      </p:sp>
      <p:pic>
        <p:nvPicPr>
          <p:cNvPr id="11" name="Picture 4" descr="du thuyen tren song Huong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288" y="2247900"/>
            <a:ext cx="3505200" cy="2228850"/>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4911503" y="1649274"/>
            <a:ext cx="43536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400" dirty="0" err="1">
                <a:solidFill>
                  <a:srgbClr val="0033CC"/>
                </a:solidFill>
                <a:latin typeface="Times New Roman" panose="02020603050405020304" pitchFamily="18" charset="0"/>
                <a:cs typeface="Times New Roman" panose="02020603050405020304" pitchFamily="18" charset="0"/>
              </a:rPr>
              <a:t>bác</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học</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trau</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chuốt</a:t>
            </a:r>
            <a:r>
              <a:rPr lang="en-US" altLang="en-US" sz="2400" dirty="0">
                <a:solidFill>
                  <a:srgbClr val="0033CC"/>
                </a:solidFill>
                <a:latin typeface="Times New Roman" panose="02020603050405020304" pitchFamily="18" charset="0"/>
                <a:cs typeface="Times New Roman" panose="02020603050405020304" pitchFamily="18" charset="0"/>
              </a:rPr>
              <a:t> </a:t>
            </a:r>
            <a:r>
              <a:rPr lang="en-US" altLang="en-US" sz="2400" dirty="0" err="1">
                <a:solidFill>
                  <a:srgbClr val="0033CC"/>
                </a:solidFill>
                <a:latin typeface="Times New Roman" panose="02020603050405020304" pitchFamily="18" charset="0"/>
                <a:cs typeface="Times New Roman" panose="02020603050405020304" pitchFamily="18" charset="0"/>
              </a:rPr>
              <a:t>và</a:t>
            </a:r>
            <a:r>
              <a:rPr lang="en-US" altLang="en-US" sz="2400" dirty="0">
                <a:solidFill>
                  <a:srgbClr val="0033CC"/>
                </a:solidFill>
                <a:latin typeface="Times New Roman" panose="02020603050405020304" pitchFamily="18" charset="0"/>
                <a:cs typeface="Times New Roman" panose="02020603050405020304" pitchFamily="18" charset="0"/>
              </a:rPr>
              <a:t> sang </a:t>
            </a:r>
            <a:r>
              <a:rPr lang="en-US" altLang="en-US" sz="2400" dirty="0" err="1">
                <a:solidFill>
                  <a:srgbClr val="0033CC"/>
                </a:solidFill>
                <a:latin typeface="Times New Roman" panose="02020603050405020304" pitchFamily="18" charset="0"/>
                <a:cs typeface="Times New Roman" panose="02020603050405020304" pitchFamily="18" charset="0"/>
              </a:rPr>
              <a:t>trọng</a:t>
            </a:r>
            <a:endParaRPr lang="en-US" altLang="en-US" sz="2400" dirty="0">
              <a:solidFill>
                <a:srgbClr val="0033CC"/>
              </a:solidFill>
              <a:latin typeface="Times New Roman" panose="02020603050405020304" pitchFamily="18" charset="0"/>
              <a:cs typeface="Times New Roman" panose="02020603050405020304" pitchFamily="18" charset="0"/>
            </a:endParaRPr>
          </a:p>
        </p:txBody>
      </p:sp>
      <p:sp>
        <p:nvSpPr>
          <p:cNvPr id="13" name="Line 6"/>
          <p:cNvSpPr>
            <a:spLocks noChangeShapeType="1"/>
          </p:cNvSpPr>
          <p:nvPr/>
        </p:nvSpPr>
        <p:spPr bwMode="auto">
          <a:xfrm flipH="1">
            <a:off x="2555875" y="681038"/>
            <a:ext cx="2138363" cy="594122"/>
          </a:xfrm>
          <a:prstGeom prst="line">
            <a:avLst/>
          </a:prstGeom>
          <a:noFill/>
          <a:ln w="254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Times   New Roman"/>
            </a:endParaRPr>
          </a:p>
        </p:txBody>
      </p:sp>
      <p:sp>
        <p:nvSpPr>
          <p:cNvPr id="14" name="Line 7"/>
          <p:cNvSpPr>
            <a:spLocks noChangeShapeType="1"/>
          </p:cNvSpPr>
          <p:nvPr/>
        </p:nvSpPr>
        <p:spPr bwMode="auto">
          <a:xfrm>
            <a:off x="4716464" y="681038"/>
            <a:ext cx="2160587" cy="648891"/>
          </a:xfrm>
          <a:prstGeom prst="line">
            <a:avLst/>
          </a:prstGeom>
          <a:noFill/>
          <a:ln w="2540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Times   New Roman"/>
            </a:endParaRPr>
          </a:p>
        </p:txBody>
      </p:sp>
      <p:sp>
        <p:nvSpPr>
          <p:cNvPr id="15" name="AutoShape 8"/>
          <p:cNvSpPr>
            <a:spLocks noChangeArrowheads="1"/>
          </p:cNvSpPr>
          <p:nvPr/>
        </p:nvSpPr>
        <p:spPr bwMode="auto">
          <a:xfrm>
            <a:off x="4067176" y="2950369"/>
            <a:ext cx="1152525" cy="342900"/>
          </a:xfrm>
          <a:prstGeom prst="leftRightArrow">
            <a:avLst>
              <a:gd name="adj1" fmla="val 50000"/>
              <a:gd name="adj2" fmla="val 50417"/>
            </a:avLst>
          </a:prstGeom>
          <a:solidFill>
            <a:srgbClr val="99CC00"/>
          </a:solidFill>
          <a:ln w="38100" cmpd="dbl">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dirty="0">
              <a:solidFill>
                <a:srgbClr val="336600"/>
              </a:solidFill>
              <a:latin typeface="Times   New Roman"/>
            </a:endParaRPr>
          </a:p>
        </p:txBody>
      </p:sp>
      <p:sp>
        <p:nvSpPr>
          <p:cNvPr id="16" name="Text Box 9"/>
          <p:cNvSpPr txBox="1">
            <a:spLocks noChangeArrowheads="1"/>
          </p:cNvSpPr>
          <p:nvPr/>
        </p:nvSpPr>
        <p:spPr bwMode="auto">
          <a:xfrm>
            <a:off x="4140200" y="3314700"/>
            <a:ext cx="1219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pPr>
            <a:r>
              <a:rPr lang="en-US" altLang="en-US" b="1" dirty="0" err="1">
                <a:solidFill>
                  <a:srgbClr val="800080"/>
                </a:solidFill>
                <a:latin typeface="Times   New Roman"/>
              </a:rPr>
              <a:t>Kết</a:t>
            </a:r>
            <a:r>
              <a:rPr lang="en-US" altLang="en-US" b="1" dirty="0">
                <a:solidFill>
                  <a:srgbClr val="800080"/>
                </a:solidFill>
                <a:latin typeface="Times   New Roman"/>
              </a:rPr>
              <a:t> </a:t>
            </a:r>
            <a:r>
              <a:rPr lang="en-US" altLang="en-US" b="1" dirty="0" err="1">
                <a:solidFill>
                  <a:srgbClr val="800080"/>
                </a:solidFill>
                <a:latin typeface="Times   New Roman"/>
              </a:rPr>
              <a:t>hợp</a:t>
            </a:r>
            <a:endParaRPr lang="en-US" altLang="en-US" b="1" dirty="0">
              <a:solidFill>
                <a:srgbClr val="800080"/>
              </a:solidFill>
              <a:latin typeface="Times   New Roman"/>
            </a:endParaRPr>
          </a:p>
        </p:txBody>
      </p:sp>
      <p:pic>
        <p:nvPicPr>
          <p:cNvPr id="17" name="Picture 10" descr="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4164" y="2196704"/>
            <a:ext cx="3455987" cy="2265759"/>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11"/>
          <p:cNvSpPr txBox="1">
            <a:spLocks noChangeArrowheads="1"/>
          </p:cNvSpPr>
          <p:nvPr/>
        </p:nvSpPr>
        <p:spPr bwMode="auto">
          <a:xfrm>
            <a:off x="5105400" y="4629150"/>
            <a:ext cx="40084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000" dirty="0">
                <a:solidFill>
                  <a:srgbClr val="FF0000"/>
                </a:solidFill>
                <a:latin typeface="+mj-lt"/>
              </a:rPr>
              <a:t>Thần thái của dòng nhạc thính phòng</a:t>
            </a:r>
          </a:p>
        </p:txBody>
      </p:sp>
      <p:sp>
        <p:nvSpPr>
          <p:cNvPr id="19" name="Text Box 12"/>
          <p:cNvSpPr txBox="1">
            <a:spLocks noChangeArrowheads="1"/>
          </p:cNvSpPr>
          <p:nvPr/>
        </p:nvSpPr>
        <p:spPr bwMode="auto">
          <a:xfrm>
            <a:off x="242248" y="4607542"/>
            <a:ext cx="367109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000" dirty="0">
                <a:solidFill>
                  <a:srgbClr val="FF0000"/>
                </a:solidFill>
                <a:latin typeface="+mj-lt"/>
              </a:rPr>
              <a:t>Âm hưởng ngọt ngào đầy chất thơ</a:t>
            </a:r>
          </a:p>
        </p:txBody>
      </p:sp>
      <p:sp>
        <p:nvSpPr>
          <p:cNvPr id="5" name="Rectangle 4">
            <a:extLst>
              <a:ext uri="{FF2B5EF4-FFF2-40B4-BE49-F238E27FC236}">
                <a16:creationId xmlns:a16="http://schemas.microsoft.com/office/drawing/2014/main" id="{F104C4C7-12E7-4840-8BA8-C7CB073D3378}"/>
              </a:ext>
            </a:extLst>
          </p:cNvPr>
          <p:cNvSpPr/>
          <p:nvPr/>
        </p:nvSpPr>
        <p:spPr>
          <a:xfrm>
            <a:off x="5630252" y="1280254"/>
            <a:ext cx="3163045" cy="461665"/>
          </a:xfrm>
          <a:prstGeom prst="rect">
            <a:avLst/>
          </a:prstGeom>
        </p:spPr>
        <p:txBody>
          <a:bodyPr wrap="none">
            <a:spAutoFit/>
          </a:bodyPr>
          <a:lstStyle/>
          <a:p>
            <a:pPr algn="ctr">
              <a:spcBef>
                <a:spcPct val="50000"/>
              </a:spcBef>
            </a:pPr>
            <a:r>
              <a:rPr lang="en-US" altLang="en-US" sz="2400" b="1" dirty="0" err="1">
                <a:solidFill>
                  <a:srgbClr val="0033CC"/>
                </a:solidFill>
                <a:latin typeface="Times New Roman" panose="02020603050405020304" pitchFamily="18" charset="0"/>
                <a:cs typeface="Times New Roman" panose="02020603050405020304" pitchFamily="18" charset="0"/>
              </a:rPr>
              <a:t>Dòng</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nhạc</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cung</a:t>
            </a:r>
            <a:r>
              <a:rPr lang="en-US" altLang="en-US" sz="2400" b="1" dirty="0">
                <a:solidFill>
                  <a:srgbClr val="0033CC"/>
                </a:solidFill>
                <a:latin typeface="Times New Roman" panose="02020603050405020304" pitchFamily="18" charset="0"/>
                <a:cs typeface="Times New Roman" panose="02020603050405020304" pitchFamily="18" charset="0"/>
              </a:rPr>
              <a:t> </a:t>
            </a:r>
            <a:r>
              <a:rPr lang="en-US" altLang="en-US" sz="2400" b="1" dirty="0" err="1">
                <a:solidFill>
                  <a:srgbClr val="0033CC"/>
                </a:solidFill>
                <a:latin typeface="Times New Roman" panose="02020603050405020304" pitchFamily="18" charset="0"/>
                <a:cs typeface="Times New Roman" panose="02020603050405020304" pitchFamily="18" charset="0"/>
              </a:rPr>
              <a:t>đình</a:t>
            </a:r>
            <a:r>
              <a:rPr lang="en-US" altLang="en-US" sz="2400" b="1" dirty="0">
                <a:solidFill>
                  <a:srgbClr val="0033CC"/>
                </a:solidFill>
                <a:latin typeface="Times New Roman" panose="02020603050405020304" pitchFamily="18" charset="0"/>
                <a:cs typeface="Times New Roman" panose="02020603050405020304" pitchFamily="18" charset="0"/>
              </a:rPr>
              <a:t>:</a:t>
            </a:r>
            <a:r>
              <a:rPr lang="en-US" altLang="en-US" sz="2400" dirty="0">
                <a:solidFill>
                  <a:srgbClr val="0033CC"/>
                </a:solidFill>
                <a:latin typeface="Times New Roman" panose="02020603050405020304" pitchFamily="18" charset="0"/>
                <a:cs typeface="Times New Roman" panose="02020603050405020304" pitchFamily="18" charset="0"/>
              </a:rPr>
              <a:t> </a:t>
            </a:r>
          </a:p>
        </p:txBody>
      </p:sp>
      <p:pic>
        <p:nvPicPr>
          <p:cNvPr id="20" name="Ngõ 2 Ngọc Thụy 23">
            <a:hlinkClick r:id="" action="ppaction://media"/>
            <a:extLst>
              <a:ext uri="{FF2B5EF4-FFF2-40B4-BE49-F238E27FC236}">
                <a16:creationId xmlns:a16="http://schemas.microsoft.com/office/drawing/2014/main" id="{22F4C70F-3BDB-4887-BBDC-6C928BC907E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242248" y="487780"/>
            <a:ext cx="609600" cy="609600"/>
          </a:xfrm>
          <a:prstGeom prst="rect">
            <a:avLst/>
          </a:prstGeom>
        </p:spPr>
      </p:pic>
    </p:spTree>
    <p:custDataLst>
      <p:tags r:id="rId1"/>
    </p:custDataLst>
    <p:extLst>
      <p:ext uri="{BB962C8B-B14F-4D97-AF65-F5344CB8AC3E}">
        <p14:creationId xmlns:p14="http://schemas.microsoft.com/office/powerpoint/2010/main" val="2029673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6" presetClass="entr" presetSubtype="32"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out)">
                                      <p:cBhvr>
                                        <p:cTn id="24" dur="2000"/>
                                        <p:tgtEl>
                                          <p:spTgt spid="10"/>
                                        </p:tgtEl>
                                      </p:cBhvr>
                                    </p:animEffect>
                                  </p:childTnLst>
                                </p:cTn>
                              </p:par>
                              <p:par>
                                <p:cTn id="25" presetID="6" presetClass="entr" presetSubtype="32"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out)">
                                      <p:cBhvr>
                                        <p:cTn id="27" dur="2000"/>
                                        <p:tgtEl>
                                          <p:spTgt spid="11"/>
                                        </p:tgtEl>
                                      </p:cBhvr>
                                    </p:animEffect>
                                  </p:childTnLst>
                                </p:cTn>
                              </p:par>
                              <p:par>
                                <p:cTn id="28" presetID="6" presetClass="entr" presetSubtype="32"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out)">
                                      <p:cBhvr>
                                        <p:cTn id="30" dur="2000"/>
                                        <p:tgtEl>
                                          <p:spTgt spid="12"/>
                                        </p:tgtEl>
                                      </p:cBhvr>
                                    </p:animEffect>
                                  </p:childTnLst>
                                </p:cTn>
                              </p:par>
                              <p:par>
                                <p:cTn id="31" presetID="6" presetClass="entr" presetSubtype="32"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circle(out)">
                                      <p:cBhvr>
                                        <p:cTn id="33" dur="2000"/>
                                        <p:tgtEl>
                                          <p:spTgt spid="13"/>
                                        </p:tgtEl>
                                      </p:cBhvr>
                                    </p:animEffect>
                                  </p:childTnLst>
                                </p:cTn>
                              </p:par>
                              <p:par>
                                <p:cTn id="34" presetID="6" presetClass="entr" presetSubtype="32"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out)">
                                      <p:cBhvr>
                                        <p:cTn id="36" dur="2000"/>
                                        <p:tgtEl>
                                          <p:spTgt spid="14"/>
                                        </p:tgtEl>
                                      </p:cBhvr>
                                    </p:animEffect>
                                  </p:childTnLst>
                                </p:cTn>
                              </p:par>
                              <p:par>
                                <p:cTn id="37" presetID="6" presetClass="entr" presetSubtype="32"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circle(out)">
                                      <p:cBhvr>
                                        <p:cTn id="39" dur="2000"/>
                                        <p:tgtEl>
                                          <p:spTgt spid="17"/>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circle(in)">
                                      <p:cBhvr>
                                        <p:cTn id="42" dur="2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circle(in)">
                                      <p:cBhvr>
                                        <p:cTn id="47" dur="1000"/>
                                        <p:tgtEl>
                                          <p:spTgt spid="15"/>
                                        </p:tgtEl>
                                      </p:cBhvr>
                                    </p:animEffect>
                                  </p:childTnLst>
                                </p:cTn>
                              </p:par>
                              <p:par>
                                <p:cTn id="48" presetID="6" presetClass="entr" presetSubtype="16" fill="hold" grpId="0" nodeType="withEffect">
                                  <p:stCondLst>
                                    <p:cond delay="0"/>
                                  </p:stCondLst>
                                  <p:iterate type="lt">
                                    <p:tmPct val="0"/>
                                  </p:iterate>
                                  <p:childTnLst>
                                    <p:set>
                                      <p:cBhvr>
                                        <p:cTn id="49" dur="1" fill="hold">
                                          <p:stCondLst>
                                            <p:cond delay="0"/>
                                          </p:stCondLst>
                                        </p:cTn>
                                        <p:tgtEl>
                                          <p:spTgt spid="16"/>
                                        </p:tgtEl>
                                        <p:attrNameLst>
                                          <p:attrName>style.visibility</p:attrName>
                                        </p:attrNameLst>
                                      </p:cBhvr>
                                      <p:to>
                                        <p:strVal val="visible"/>
                                      </p:to>
                                    </p:set>
                                    <p:animEffect transition="in" filter="circle(in)">
                                      <p:cBhvr>
                                        <p:cTn id="50" dur="1000"/>
                                        <p:tgtEl>
                                          <p:spTgt spid="16"/>
                                        </p:tgtEl>
                                      </p:cBhvr>
                                    </p:animEffect>
                                  </p:childTnLst>
                                </p:cTn>
                              </p:par>
                              <p:par>
                                <p:cTn id="51" presetID="21" presetClass="emph" presetSubtype="0" repeatCount="indefinite" fill="hold" grpId="1" nodeType="withEffect">
                                  <p:stCondLst>
                                    <p:cond delay="0"/>
                                  </p:stCondLst>
                                  <p:childTnLst>
                                    <p:animClr clrSpc="hsl" dir="cw">
                                      <p:cBhvr override="childStyle">
                                        <p:cTn id="52" dur="1000" fill="hold"/>
                                        <p:tgtEl>
                                          <p:spTgt spid="15"/>
                                        </p:tgtEl>
                                        <p:attrNameLst>
                                          <p:attrName>style.color</p:attrName>
                                        </p:attrNameLst>
                                      </p:cBhvr>
                                      <p:by>
                                        <p:hsl h="7200000" s="0" l="0"/>
                                      </p:by>
                                    </p:animClr>
                                    <p:animClr clrSpc="hsl" dir="cw">
                                      <p:cBhvr>
                                        <p:cTn id="53" dur="1000" fill="hold"/>
                                        <p:tgtEl>
                                          <p:spTgt spid="15"/>
                                        </p:tgtEl>
                                        <p:attrNameLst>
                                          <p:attrName>fillcolor</p:attrName>
                                        </p:attrNameLst>
                                      </p:cBhvr>
                                      <p:by>
                                        <p:hsl h="7200000" s="0" l="0"/>
                                      </p:by>
                                    </p:animClr>
                                    <p:animClr clrSpc="hsl" dir="cw">
                                      <p:cBhvr>
                                        <p:cTn id="54" dur="1000" fill="hold"/>
                                        <p:tgtEl>
                                          <p:spTgt spid="15"/>
                                        </p:tgtEl>
                                        <p:attrNameLst>
                                          <p:attrName>stroke.color</p:attrName>
                                        </p:attrNameLst>
                                      </p:cBhvr>
                                      <p:by>
                                        <p:hsl h="7200000" s="0" l="0"/>
                                      </p:by>
                                    </p:animClr>
                                    <p:set>
                                      <p:cBhvr>
                                        <p:cTn id="55" dur="1000" fill="hold"/>
                                        <p:tgtEl>
                                          <p:spTgt spid="15"/>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ipe(down)">
                                      <p:cBhvr>
                                        <p:cTn id="60" dur="500"/>
                                        <p:tgtEl>
                                          <p:spTgt spid="19"/>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2571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20"/>
                </p:tgtEl>
              </p:cMediaNode>
            </p:audio>
          </p:childTnLst>
        </p:cTn>
      </p:par>
    </p:tnLst>
    <p:bldLst>
      <p:bldP spid="10" grpId="0"/>
      <p:bldP spid="12" grpId="0"/>
      <p:bldP spid="13" grpId="0" animBg="1"/>
      <p:bldP spid="14" grpId="0" animBg="1"/>
      <p:bldP spid="15" grpId="0" animBg="1"/>
      <p:bldP spid="15" grpId="1" animBg="1"/>
      <p:bldP spid="16" grpId="0"/>
      <p:bldP spid="18" grpId="0"/>
      <p:bldP spid="19"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347911" y="1692468"/>
            <a:ext cx="2601030" cy="2620085"/>
          </a:xfrm>
          <a:custGeom>
            <a:avLst/>
            <a:gdLst/>
            <a:ahLst/>
            <a:cxnLst/>
            <a:rect l="l" t="t" r="r" b="b"/>
            <a:pathLst>
              <a:path w="5202059" h="5240169">
                <a:moveTo>
                  <a:pt x="0" y="0"/>
                </a:moveTo>
                <a:lnTo>
                  <a:pt x="5202059" y="0"/>
                </a:lnTo>
                <a:lnTo>
                  <a:pt x="5202059" y="5240169"/>
                </a:lnTo>
                <a:lnTo>
                  <a:pt x="0" y="524016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en-US" sz="2000" dirty="0">
              <a:latin typeface="Times   New Roman"/>
            </a:endParaRPr>
          </a:p>
        </p:txBody>
      </p:sp>
      <p:sp>
        <p:nvSpPr>
          <p:cNvPr id="7" name="Freeform 7"/>
          <p:cNvSpPr/>
          <p:nvPr/>
        </p:nvSpPr>
        <p:spPr>
          <a:xfrm>
            <a:off x="3137629" y="1692468"/>
            <a:ext cx="2601030" cy="2620085"/>
          </a:xfrm>
          <a:custGeom>
            <a:avLst/>
            <a:gdLst/>
            <a:ahLst/>
            <a:cxnLst/>
            <a:rect l="l" t="t" r="r" b="b"/>
            <a:pathLst>
              <a:path w="5202059" h="5240169">
                <a:moveTo>
                  <a:pt x="0" y="0"/>
                </a:moveTo>
                <a:lnTo>
                  <a:pt x="5202058" y="0"/>
                </a:lnTo>
                <a:lnTo>
                  <a:pt x="5202058" y="5240169"/>
                </a:lnTo>
                <a:lnTo>
                  <a:pt x="0" y="524016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en-US" sz="2000" dirty="0">
              <a:latin typeface="Times   New Roman"/>
            </a:endParaRPr>
          </a:p>
        </p:txBody>
      </p:sp>
      <p:sp>
        <p:nvSpPr>
          <p:cNvPr id="8" name="Freeform 8"/>
          <p:cNvSpPr/>
          <p:nvPr/>
        </p:nvSpPr>
        <p:spPr>
          <a:xfrm>
            <a:off x="6008706" y="1692468"/>
            <a:ext cx="2601030" cy="2620085"/>
          </a:xfrm>
          <a:custGeom>
            <a:avLst/>
            <a:gdLst/>
            <a:ahLst/>
            <a:cxnLst/>
            <a:rect l="l" t="t" r="r" b="b"/>
            <a:pathLst>
              <a:path w="5202059" h="5240169">
                <a:moveTo>
                  <a:pt x="0" y="0"/>
                </a:moveTo>
                <a:lnTo>
                  <a:pt x="5202059" y="0"/>
                </a:lnTo>
                <a:lnTo>
                  <a:pt x="5202059" y="5240169"/>
                </a:lnTo>
                <a:lnTo>
                  <a:pt x="0" y="5240169"/>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en-US" sz="2000" dirty="0">
              <a:latin typeface="Times   New Roman"/>
            </a:endParaRPr>
          </a:p>
        </p:txBody>
      </p:sp>
      <p:graphicFrame>
        <p:nvGraphicFramePr>
          <p:cNvPr id="9" name="Group 74"/>
          <p:cNvGraphicFramePr>
            <a:graphicFrameLocks/>
          </p:cNvGraphicFramePr>
          <p:nvPr>
            <p:extLst>
              <p:ext uri="{D42A27DB-BD31-4B8C-83A1-F6EECF244321}">
                <p14:modId xmlns:p14="http://schemas.microsoft.com/office/powerpoint/2010/main" val="755699700"/>
              </p:ext>
            </p:extLst>
          </p:nvPr>
        </p:nvGraphicFramePr>
        <p:xfrm>
          <a:off x="158990" y="514350"/>
          <a:ext cx="8686800" cy="4499371"/>
        </p:xfrm>
        <a:graphic>
          <a:graphicData uri="http://schemas.openxmlformats.org/drawingml/2006/table">
            <a:tbl>
              <a:tblPr>
                <a:tableStyleId>{35758FB7-9AC5-4552-8A53-C91805E547FA}</a:tableStyleId>
              </a:tblPr>
              <a:tblGrid>
                <a:gridCol w="2278063">
                  <a:extLst>
                    <a:ext uri="{9D8B030D-6E8A-4147-A177-3AD203B41FA5}">
                      <a16:colId xmlns:a16="http://schemas.microsoft.com/office/drawing/2014/main" val="20000"/>
                    </a:ext>
                  </a:extLst>
                </a:gridCol>
                <a:gridCol w="3816350">
                  <a:extLst>
                    <a:ext uri="{9D8B030D-6E8A-4147-A177-3AD203B41FA5}">
                      <a16:colId xmlns:a16="http://schemas.microsoft.com/office/drawing/2014/main" val="20001"/>
                    </a:ext>
                  </a:extLst>
                </a:gridCol>
                <a:gridCol w="2592387">
                  <a:extLst>
                    <a:ext uri="{9D8B030D-6E8A-4147-A177-3AD203B41FA5}">
                      <a16:colId xmlns:a16="http://schemas.microsoft.com/office/drawing/2014/main" val="20002"/>
                    </a:ext>
                  </a:extLst>
                </a:gridCol>
              </a:tblGrid>
              <a:tr h="502444">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66738">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02469">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2"/>
                  </a:ext>
                </a:extLst>
              </a:tr>
              <a:tr h="809625">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34666">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83429">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a:spcBef>
                          <a:spcPct val="20000"/>
                        </a:spcBef>
                        <a:defRPr sz="2800">
                          <a:solidFill>
                            <a:schemeClr val="tx1"/>
                          </a:solidFill>
                          <a:latin typeface="Arial" charset="0"/>
                          <a:cs typeface="Arial" charset="0"/>
                        </a:defRPr>
                      </a:lvl1pPr>
                      <a:lvl2pPr>
                        <a:spcBef>
                          <a:spcPct val="20000"/>
                        </a:spcBef>
                        <a:defRPr sz="2400">
                          <a:solidFill>
                            <a:schemeClr val="tx1"/>
                          </a:solidFill>
                          <a:latin typeface="Arial" charset="0"/>
                          <a:cs typeface="Arial" charset="0"/>
                        </a:defRPr>
                      </a:lvl2pPr>
                      <a:lvl3pPr>
                        <a:spcBef>
                          <a:spcPct val="20000"/>
                        </a:spcBef>
                        <a:defRPr sz="2000">
                          <a:solidFill>
                            <a:schemeClr val="tx1"/>
                          </a:solidFill>
                          <a:latin typeface="Arial" charset="0"/>
                          <a:cs typeface="Arial" charset="0"/>
                        </a:defRPr>
                      </a:lvl3pPr>
                      <a:lvl4pPr>
                        <a:spcBef>
                          <a:spcPct val="20000"/>
                        </a:spcBef>
                        <a:defRPr>
                          <a:solidFill>
                            <a:schemeClr val="tx1"/>
                          </a:solidFill>
                          <a:latin typeface="Arial" charset="0"/>
                          <a:cs typeface="Arial" charset="0"/>
                        </a:defRPr>
                      </a:lvl4pPr>
                      <a:lvl5pPr>
                        <a:spcBef>
                          <a:spcPct val="20000"/>
                        </a:spcBef>
                        <a:defRPr>
                          <a:solidFill>
                            <a:schemeClr val="tx1"/>
                          </a:solidFill>
                          <a:latin typeface="Arial" charset="0"/>
                          <a:cs typeface="Arial" charset="0"/>
                        </a:defRPr>
                      </a:lvl5pPr>
                      <a:lvl6pPr fontAlgn="base">
                        <a:spcBef>
                          <a:spcPct val="20000"/>
                        </a:spcBef>
                        <a:spcAft>
                          <a:spcPct val="0"/>
                        </a:spcAft>
                        <a:defRPr>
                          <a:solidFill>
                            <a:schemeClr val="tx1"/>
                          </a:solidFill>
                          <a:latin typeface="Arial" charset="0"/>
                          <a:cs typeface="Arial" charset="0"/>
                        </a:defRPr>
                      </a:lvl6pPr>
                      <a:lvl7pPr fontAlgn="base">
                        <a:spcBef>
                          <a:spcPct val="20000"/>
                        </a:spcBef>
                        <a:spcAft>
                          <a:spcPct val="0"/>
                        </a:spcAft>
                        <a:defRPr>
                          <a:solidFill>
                            <a:schemeClr val="tx1"/>
                          </a:solidFill>
                          <a:latin typeface="Arial" charset="0"/>
                          <a:cs typeface="Arial" charset="0"/>
                        </a:defRPr>
                      </a:lvl7pPr>
                      <a:lvl8pPr fontAlgn="base">
                        <a:spcBef>
                          <a:spcPct val="20000"/>
                        </a:spcBef>
                        <a:spcAft>
                          <a:spcPct val="0"/>
                        </a:spcAft>
                        <a:defRPr>
                          <a:solidFill>
                            <a:schemeClr val="tx1"/>
                          </a:solidFill>
                          <a:latin typeface="Arial" charset="0"/>
                          <a:cs typeface="Arial" charset="0"/>
                        </a:defRPr>
                      </a:lvl8pPr>
                      <a:lvl9pPr fontAlgn="base">
                        <a:spcBef>
                          <a:spcPct val="2000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100" b="0" i="0" u="none" strike="noStrike" cap="none" normalizeH="0" baseline="0" dirty="0">
                        <a:ln>
                          <a:noFill/>
                        </a:ln>
                        <a:solidFill>
                          <a:schemeClr val="tx1"/>
                        </a:solidFill>
                        <a:effectLst/>
                        <a:latin typeface="Arial" charset="0"/>
                        <a:cs typeface="Arial" charset="0"/>
                      </a:endParaRPr>
                    </a:p>
                  </a:txBody>
                  <a:tcPr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10" name="Text Box 46"/>
          <p:cNvSpPr txBox="1">
            <a:spLocks noChangeArrowheads="1"/>
          </p:cNvSpPr>
          <p:nvPr/>
        </p:nvSpPr>
        <p:spPr bwMode="auto">
          <a:xfrm>
            <a:off x="3531293" y="581706"/>
            <a:ext cx="23050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Đặc</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điểm</a:t>
            </a:r>
            <a:endParaRPr lang="vi-VN" altLang="en-US" sz="2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Text Box 47"/>
          <p:cNvSpPr txBox="1">
            <a:spLocks noChangeArrowheads="1"/>
          </p:cNvSpPr>
          <p:nvPr/>
        </p:nvSpPr>
        <p:spPr bwMode="auto">
          <a:xfrm>
            <a:off x="6299563" y="556940"/>
            <a:ext cx="23050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b="1">
                <a:solidFill>
                  <a:schemeClr val="accent6">
                    <a:lumMod val="50000"/>
                  </a:schemeClr>
                </a:solidFill>
                <a:latin typeface="Times New Roman" panose="02020603050405020304" pitchFamily="18" charset="0"/>
                <a:cs typeface="Times New Roman" panose="02020603050405020304" pitchFamily="18" charset="0"/>
              </a:rPr>
              <a:t>Nhận</a:t>
            </a:r>
            <a:r>
              <a:rPr lang="en-US" altLang="en-US" sz="2000" b="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2000" b="1" dirty="0" err="1">
                <a:solidFill>
                  <a:schemeClr val="accent6">
                    <a:lumMod val="50000"/>
                  </a:schemeClr>
                </a:solidFill>
                <a:latin typeface="Times New Roman" panose="02020603050405020304" pitchFamily="18" charset="0"/>
                <a:cs typeface="Times New Roman" panose="02020603050405020304" pitchFamily="18" charset="0"/>
              </a:rPr>
              <a:t>xét</a:t>
            </a:r>
            <a:endParaRPr lang="vi-VN" altLang="en-US" sz="2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 Box 48"/>
          <p:cNvSpPr txBox="1">
            <a:spLocks noChangeArrowheads="1"/>
          </p:cNvSpPr>
          <p:nvPr/>
        </p:nvSpPr>
        <p:spPr bwMode="auto">
          <a:xfrm>
            <a:off x="310131" y="589744"/>
            <a:ext cx="19431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altLang="en-US" sz="2000" b="1" dirty="0">
                <a:solidFill>
                  <a:schemeClr val="accent6">
                    <a:lumMod val="50000"/>
                  </a:schemeClr>
                </a:solidFill>
                <a:latin typeface="Times New Roman" panose="02020603050405020304" pitchFamily="18" charset="0"/>
                <a:cs typeface="Times New Roman" panose="02020603050405020304" pitchFamily="18" charset="0"/>
              </a:rPr>
              <a:t>Các yếu tố</a:t>
            </a:r>
          </a:p>
        </p:txBody>
      </p:sp>
      <p:sp>
        <p:nvSpPr>
          <p:cNvPr id="13" name="Text Box 49"/>
          <p:cNvSpPr txBox="1">
            <a:spLocks noChangeArrowheads="1"/>
          </p:cNvSpPr>
          <p:nvPr/>
        </p:nvSpPr>
        <p:spPr bwMode="auto">
          <a:xfrm>
            <a:off x="276920" y="1120323"/>
            <a:ext cx="19431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altLang="en-US" sz="2000" b="1" dirty="0">
                <a:solidFill>
                  <a:schemeClr val="tx2">
                    <a:lumMod val="50000"/>
                  </a:schemeClr>
                </a:solidFill>
                <a:latin typeface="Times New Roman" panose="02020603050405020304" pitchFamily="18" charset="0"/>
                <a:cs typeface="Times New Roman" panose="02020603050405020304" pitchFamily="18" charset="0"/>
              </a:rPr>
              <a:t>Thời gian</a:t>
            </a:r>
          </a:p>
        </p:txBody>
      </p:sp>
      <p:sp>
        <p:nvSpPr>
          <p:cNvPr id="14" name="Text Box 50"/>
          <p:cNvSpPr txBox="1">
            <a:spLocks noChangeArrowheads="1"/>
          </p:cNvSpPr>
          <p:nvPr/>
        </p:nvSpPr>
        <p:spPr bwMode="auto">
          <a:xfrm>
            <a:off x="231172" y="1731743"/>
            <a:ext cx="23050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altLang="en-US" sz="2000" b="1" dirty="0">
                <a:solidFill>
                  <a:schemeClr val="tx2">
                    <a:lumMod val="50000"/>
                  </a:schemeClr>
                </a:solidFill>
                <a:latin typeface="Times New Roman" panose="02020603050405020304" pitchFamily="18" charset="0"/>
                <a:cs typeface="Times New Roman" panose="02020603050405020304" pitchFamily="18" charset="0"/>
              </a:rPr>
              <a:t>Không gian</a:t>
            </a:r>
          </a:p>
        </p:txBody>
      </p:sp>
      <p:sp>
        <p:nvSpPr>
          <p:cNvPr id="15" name="Text Box 52">
            <a:hlinkClick r:id="rId8" action="ppaction://hlinksldjump"/>
          </p:cNvPr>
          <p:cNvSpPr txBox="1">
            <a:spLocks noChangeArrowheads="1"/>
          </p:cNvSpPr>
          <p:nvPr/>
        </p:nvSpPr>
        <p:spPr bwMode="auto">
          <a:xfrm>
            <a:off x="251133" y="2466010"/>
            <a:ext cx="18732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altLang="en-US" sz="2000" b="1" dirty="0">
                <a:solidFill>
                  <a:schemeClr val="tx2">
                    <a:lumMod val="50000"/>
                  </a:schemeClr>
                </a:solidFill>
                <a:latin typeface="Times New Roman" panose="02020603050405020304" pitchFamily="18" charset="0"/>
                <a:cs typeface="Times New Roman" panose="02020603050405020304" pitchFamily="18" charset="0"/>
              </a:rPr>
              <a:t>Nhạc cụ</a:t>
            </a:r>
          </a:p>
        </p:txBody>
      </p:sp>
      <p:sp>
        <p:nvSpPr>
          <p:cNvPr id="16" name="Text Box 53"/>
          <p:cNvSpPr txBox="1">
            <a:spLocks noChangeArrowheads="1"/>
          </p:cNvSpPr>
          <p:nvPr/>
        </p:nvSpPr>
        <p:spPr bwMode="auto">
          <a:xfrm>
            <a:off x="310131" y="3445227"/>
            <a:ext cx="23050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altLang="en-US" sz="2000" b="1" dirty="0">
                <a:solidFill>
                  <a:schemeClr val="tx2">
                    <a:lumMod val="50000"/>
                  </a:schemeClr>
                </a:solidFill>
                <a:latin typeface="Times New Roman" panose="02020603050405020304" pitchFamily="18" charset="0"/>
                <a:cs typeface="Times New Roman" panose="02020603050405020304" pitchFamily="18" charset="0"/>
              </a:rPr>
              <a:t>Ca công</a:t>
            </a:r>
          </a:p>
        </p:txBody>
      </p:sp>
      <p:sp>
        <p:nvSpPr>
          <p:cNvPr id="17" name="Text Box 54"/>
          <p:cNvSpPr txBox="1">
            <a:spLocks noChangeArrowheads="1"/>
          </p:cNvSpPr>
          <p:nvPr/>
        </p:nvSpPr>
        <p:spPr bwMode="auto">
          <a:xfrm>
            <a:off x="276920" y="4369075"/>
            <a:ext cx="23050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altLang="en-US" sz="2000" b="1" dirty="0">
                <a:solidFill>
                  <a:schemeClr val="tx2">
                    <a:lumMod val="50000"/>
                  </a:schemeClr>
                </a:solidFill>
                <a:latin typeface="Times New Roman" panose="02020603050405020304" pitchFamily="18" charset="0"/>
                <a:cs typeface="Times New Roman" panose="02020603050405020304" pitchFamily="18" charset="0"/>
              </a:rPr>
              <a:t>Nhạc công</a:t>
            </a:r>
          </a:p>
        </p:txBody>
      </p:sp>
      <p:sp>
        <p:nvSpPr>
          <p:cNvPr id="18" name="Text Box 55"/>
          <p:cNvSpPr txBox="1">
            <a:spLocks noChangeArrowheads="1"/>
          </p:cNvSpPr>
          <p:nvPr/>
        </p:nvSpPr>
        <p:spPr bwMode="auto">
          <a:xfrm>
            <a:off x="2568234" y="1059637"/>
            <a:ext cx="19431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altLang="en-US" sz="2000" dirty="0">
                <a:solidFill>
                  <a:srgbClr val="0000CC"/>
                </a:solidFill>
                <a:latin typeface="Times New Roman" panose="02020603050405020304" pitchFamily="18" charset="0"/>
                <a:cs typeface="Times New Roman" panose="02020603050405020304" pitchFamily="18" charset="0"/>
              </a:rPr>
              <a:t>Ban đêm</a:t>
            </a:r>
          </a:p>
        </p:txBody>
      </p:sp>
      <p:sp>
        <p:nvSpPr>
          <p:cNvPr id="19" name="Text Box 56"/>
          <p:cNvSpPr txBox="1">
            <a:spLocks noChangeArrowheads="1"/>
          </p:cNvSpPr>
          <p:nvPr/>
        </p:nvSpPr>
        <p:spPr bwMode="auto">
          <a:xfrm>
            <a:off x="2511718" y="1559223"/>
            <a:ext cx="35290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altLang="en-US" sz="2000" dirty="0">
                <a:solidFill>
                  <a:srgbClr val="0000CC"/>
                </a:solidFill>
                <a:latin typeface="Times New Roman" panose="02020603050405020304" pitchFamily="18" charset="0"/>
                <a:cs typeface="Times New Roman" panose="02020603050405020304" pitchFamily="18" charset="0"/>
              </a:rPr>
              <a:t>Trên thuyền rồng, giữa dòng sông Hương</a:t>
            </a:r>
          </a:p>
        </p:txBody>
      </p:sp>
      <p:sp>
        <p:nvSpPr>
          <p:cNvPr id="20" name="Text Box 57"/>
          <p:cNvSpPr txBox="1">
            <a:spLocks noChangeArrowheads="1"/>
          </p:cNvSpPr>
          <p:nvPr/>
        </p:nvSpPr>
        <p:spPr bwMode="auto">
          <a:xfrm>
            <a:off x="2511719" y="2339512"/>
            <a:ext cx="35290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altLang="en-US" sz="2000" dirty="0">
                <a:solidFill>
                  <a:srgbClr val="0000CC"/>
                </a:solidFill>
                <a:latin typeface="Times New Roman" panose="02020603050405020304" pitchFamily="18" charset="0"/>
                <a:cs typeface="Times New Roman" panose="02020603050405020304" pitchFamily="18" charset="0"/>
              </a:rPr>
              <a:t>Đàn tranh, đàn nguyệt, tì  bà, nhị, đàn tam,…</a:t>
            </a:r>
          </a:p>
        </p:txBody>
      </p:sp>
      <p:sp>
        <p:nvSpPr>
          <p:cNvPr id="21" name="Text Box 58"/>
          <p:cNvSpPr txBox="1">
            <a:spLocks noChangeArrowheads="1"/>
          </p:cNvSpPr>
          <p:nvPr/>
        </p:nvSpPr>
        <p:spPr bwMode="auto">
          <a:xfrm>
            <a:off x="2457738" y="3086777"/>
            <a:ext cx="3667231" cy="1168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pPr>
            <a:r>
              <a:rPr lang="vi-VN" altLang="en-US" sz="2000" dirty="0">
                <a:solidFill>
                  <a:srgbClr val="0000CC"/>
                </a:solidFill>
                <a:latin typeface="Times New Roman" panose="02020603050405020304" pitchFamily="18" charset="0"/>
                <a:cs typeface="Times New Roman" panose="02020603050405020304" pitchFamily="18" charset="0"/>
              </a:rPr>
              <a:t>- Nam: </a:t>
            </a:r>
            <a:r>
              <a:rPr lang="vi-VN" altLang="en-US" sz="2000" dirty="0" err="1">
                <a:solidFill>
                  <a:srgbClr val="0000CC"/>
                </a:solidFill>
                <a:latin typeface="Times New Roman" panose="02020603050405020304" pitchFamily="18" charset="0"/>
                <a:cs typeface="Times New Roman" panose="02020603050405020304" pitchFamily="18" charset="0"/>
              </a:rPr>
              <a:t>áo</a:t>
            </a:r>
            <a:r>
              <a:rPr lang="vi-VN" altLang="en-US" sz="2000" dirty="0">
                <a:solidFill>
                  <a:srgbClr val="0000CC"/>
                </a:solidFill>
                <a:latin typeface="Times New Roman" panose="02020603050405020304" pitchFamily="18" charset="0"/>
                <a:cs typeface="Times New Roman" panose="02020603050405020304" pitchFamily="18" charset="0"/>
              </a:rPr>
              <a:t> </a:t>
            </a:r>
            <a:r>
              <a:rPr lang="vi-VN" altLang="en-US" sz="2000" dirty="0" err="1">
                <a:solidFill>
                  <a:srgbClr val="0000CC"/>
                </a:solidFill>
                <a:latin typeface="Times New Roman" panose="02020603050405020304" pitchFamily="18" charset="0"/>
                <a:cs typeface="Times New Roman" panose="02020603050405020304" pitchFamily="18" charset="0"/>
              </a:rPr>
              <a:t>dài</a:t>
            </a:r>
            <a:r>
              <a:rPr lang="vi-VN" altLang="en-US" sz="2000" dirty="0">
                <a:solidFill>
                  <a:srgbClr val="0000CC"/>
                </a:solidFill>
                <a:latin typeface="Times New Roman" panose="02020603050405020304" pitchFamily="18" charset="0"/>
                <a:cs typeface="Times New Roman" panose="02020603050405020304" pitchFamily="18" charset="0"/>
              </a:rPr>
              <a:t> the, </a:t>
            </a:r>
            <a:r>
              <a:rPr lang="vi-VN" altLang="en-US" sz="2000" dirty="0" err="1">
                <a:solidFill>
                  <a:srgbClr val="0000CC"/>
                </a:solidFill>
                <a:latin typeface="Times New Roman" panose="02020603050405020304" pitchFamily="18" charset="0"/>
                <a:cs typeface="Times New Roman" panose="02020603050405020304" pitchFamily="18" charset="0"/>
              </a:rPr>
              <a:t>quần</a:t>
            </a:r>
            <a:r>
              <a:rPr lang="vi-VN" altLang="en-US" sz="2000" dirty="0">
                <a:solidFill>
                  <a:srgbClr val="0000CC"/>
                </a:solidFill>
                <a:latin typeface="Times New Roman" panose="02020603050405020304" pitchFamily="18" charset="0"/>
                <a:cs typeface="Times New Roman" panose="02020603050405020304" pitchFamily="18" charset="0"/>
              </a:rPr>
              <a:t> </a:t>
            </a:r>
            <a:r>
              <a:rPr lang="vi-VN" altLang="en-US" sz="2000" dirty="0" err="1">
                <a:solidFill>
                  <a:srgbClr val="0000CC"/>
                </a:solidFill>
                <a:latin typeface="Times New Roman" panose="02020603050405020304" pitchFamily="18" charset="0"/>
                <a:cs typeface="Times New Roman" panose="02020603050405020304" pitchFamily="18" charset="0"/>
              </a:rPr>
              <a:t>thụng</a:t>
            </a:r>
            <a:r>
              <a:rPr lang="vi-VN" altLang="en-US" sz="2000" dirty="0">
                <a:solidFill>
                  <a:srgbClr val="0000CC"/>
                </a:solidFill>
                <a:latin typeface="Times New Roman" panose="02020603050405020304" pitchFamily="18" charset="0"/>
                <a:cs typeface="Times New Roman" panose="02020603050405020304" pitchFamily="18" charset="0"/>
              </a:rPr>
              <a:t>, khăn </a:t>
            </a:r>
            <a:r>
              <a:rPr lang="vi-VN" altLang="en-US" sz="2000" dirty="0" err="1">
                <a:solidFill>
                  <a:srgbClr val="0000CC"/>
                </a:solidFill>
                <a:latin typeface="Times New Roman" panose="02020603050405020304" pitchFamily="18" charset="0"/>
                <a:cs typeface="Times New Roman" panose="02020603050405020304" pitchFamily="18" charset="0"/>
              </a:rPr>
              <a:t>xếp</a:t>
            </a:r>
            <a:endParaRPr lang="vi-VN" altLang="en-US" sz="2000" dirty="0">
              <a:solidFill>
                <a:srgbClr val="0000CC"/>
              </a:solidFill>
              <a:latin typeface="Times New Roman" panose="02020603050405020304" pitchFamily="18" charset="0"/>
              <a:cs typeface="Times New Roman" panose="02020603050405020304" pitchFamily="18" charset="0"/>
            </a:endParaRPr>
          </a:p>
          <a:p>
            <a:pPr>
              <a:lnSpc>
                <a:spcPct val="120000"/>
              </a:lnSpc>
            </a:pPr>
            <a:r>
              <a:rPr lang="vi-VN" altLang="en-US" sz="2000" dirty="0">
                <a:solidFill>
                  <a:srgbClr val="0000CC"/>
                </a:solidFill>
                <a:latin typeface="Times New Roman" panose="02020603050405020304" pitchFamily="18" charset="0"/>
                <a:cs typeface="Times New Roman" panose="02020603050405020304" pitchFamily="18" charset="0"/>
              </a:rPr>
              <a:t>- </a:t>
            </a:r>
            <a:r>
              <a:rPr lang="vi-VN" altLang="en-US" sz="2000" dirty="0" err="1">
                <a:solidFill>
                  <a:srgbClr val="0000CC"/>
                </a:solidFill>
                <a:latin typeface="Times New Roman" panose="02020603050405020304" pitchFamily="18" charset="0"/>
                <a:cs typeface="Times New Roman" panose="02020603050405020304" pitchFamily="18" charset="0"/>
              </a:rPr>
              <a:t>Nữ</a:t>
            </a:r>
            <a:r>
              <a:rPr lang="vi-VN" altLang="en-US" sz="2000" dirty="0">
                <a:solidFill>
                  <a:srgbClr val="0000CC"/>
                </a:solidFill>
                <a:latin typeface="Times New Roman" panose="02020603050405020304" pitchFamily="18" charset="0"/>
                <a:cs typeface="Times New Roman" panose="02020603050405020304" pitchFamily="18" charset="0"/>
              </a:rPr>
              <a:t>: </a:t>
            </a:r>
            <a:r>
              <a:rPr lang="vi-VN" altLang="en-US" sz="2000" dirty="0" err="1">
                <a:solidFill>
                  <a:srgbClr val="0000CC"/>
                </a:solidFill>
                <a:latin typeface="Times New Roman" panose="02020603050405020304" pitchFamily="18" charset="0"/>
                <a:cs typeface="Times New Roman" panose="02020603050405020304" pitchFamily="18" charset="0"/>
              </a:rPr>
              <a:t>áo</a:t>
            </a:r>
            <a:r>
              <a:rPr lang="vi-VN" altLang="en-US" sz="2000" dirty="0">
                <a:solidFill>
                  <a:srgbClr val="0000CC"/>
                </a:solidFill>
                <a:latin typeface="Times New Roman" panose="02020603050405020304" pitchFamily="18" charset="0"/>
                <a:cs typeface="Times New Roman" panose="02020603050405020304" pitchFamily="18" charset="0"/>
              </a:rPr>
              <a:t> </a:t>
            </a:r>
            <a:r>
              <a:rPr lang="vi-VN" altLang="en-US" sz="2000" dirty="0" err="1">
                <a:solidFill>
                  <a:srgbClr val="0000CC"/>
                </a:solidFill>
                <a:latin typeface="Times New Roman" panose="02020603050405020304" pitchFamily="18" charset="0"/>
                <a:cs typeface="Times New Roman" panose="02020603050405020304" pitchFamily="18" charset="0"/>
              </a:rPr>
              <a:t>dài</a:t>
            </a:r>
            <a:r>
              <a:rPr lang="vi-VN" altLang="en-US" sz="2000" dirty="0">
                <a:solidFill>
                  <a:srgbClr val="0000CC"/>
                </a:solidFill>
                <a:latin typeface="Times New Roman" panose="02020603050405020304" pitchFamily="18" charset="0"/>
                <a:cs typeface="Times New Roman" panose="02020603050405020304" pitchFamily="18" charset="0"/>
              </a:rPr>
              <a:t>, khăn </a:t>
            </a:r>
            <a:r>
              <a:rPr lang="vi-VN" altLang="en-US" sz="2000" dirty="0" err="1">
                <a:solidFill>
                  <a:srgbClr val="0000CC"/>
                </a:solidFill>
                <a:latin typeface="Times New Roman" panose="02020603050405020304" pitchFamily="18" charset="0"/>
                <a:cs typeface="Times New Roman" panose="02020603050405020304" pitchFamily="18" charset="0"/>
              </a:rPr>
              <a:t>đóng</a:t>
            </a:r>
            <a:endParaRPr lang="vi-VN" altLang="en-US" sz="2000" dirty="0">
              <a:solidFill>
                <a:srgbClr val="0000CC"/>
              </a:solidFill>
              <a:latin typeface="Times New Roman" panose="02020603050405020304" pitchFamily="18" charset="0"/>
              <a:cs typeface="Times New Roman" panose="02020603050405020304" pitchFamily="18" charset="0"/>
            </a:endParaRPr>
          </a:p>
        </p:txBody>
      </p:sp>
      <p:sp>
        <p:nvSpPr>
          <p:cNvPr id="22" name="Text Box 63"/>
          <p:cNvSpPr txBox="1">
            <a:spLocks noChangeArrowheads="1"/>
          </p:cNvSpPr>
          <p:nvPr/>
        </p:nvSpPr>
        <p:spPr bwMode="auto">
          <a:xfrm>
            <a:off x="2530928" y="4256328"/>
            <a:ext cx="396081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vi-VN" altLang="en-US" sz="2000" dirty="0">
                <a:solidFill>
                  <a:srgbClr val="0000CC"/>
                </a:solidFill>
                <a:latin typeface="Times New Roman" panose="02020603050405020304" pitchFamily="18" charset="0"/>
                <a:cs typeface="Times New Roman" panose="02020603050405020304" pitchFamily="18" charset="0"/>
              </a:rPr>
              <a:t>Sử dụng nhiều ngón đàn trau chuốt: nhấn, mổ, vỗ, vả, chớp, búng,…</a:t>
            </a:r>
          </a:p>
        </p:txBody>
      </p:sp>
      <p:sp>
        <p:nvSpPr>
          <p:cNvPr id="23" name="AutoShape 68"/>
          <p:cNvSpPr>
            <a:spLocks/>
          </p:cNvSpPr>
          <p:nvPr/>
        </p:nvSpPr>
        <p:spPr bwMode="auto">
          <a:xfrm>
            <a:off x="6281583" y="1079287"/>
            <a:ext cx="360363" cy="1079897"/>
          </a:xfrm>
          <a:prstGeom prst="rightBrace">
            <a:avLst>
              <a:gd name="adj1" fmla="val 33297"/>
              <a:gd name="adj2" fmla="val 50000"/>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000">
              <a:latin typeface="Times New Roman" panose="02020603050405020304" pitchFamily="18" charset="0"/>
              <a:cs typeface="Times New Roman" panose="02020603050405020304" pitchFamily="18" charset="0"/>
            </a:endParaRPr>
          </a:p>
        </p:txBody>
      </p:sp>
      <p:sp>
        <p:nvSpPr>
          <p:cNvPr id="24" name="Text Box 69"/>
          <p:cNvSpPr txBox="1">
            <a:spLocks noChangeArrowheads="1"/>
          </p:cNvSpPr>
          <p:nvPr/>
        </p:nvSpPr>
        <p:spPr bwMode="auto">
          <a:xfrm>
            <a:off x="6579829" y="1384931"/>
            <a:ext cx="25878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dirty="0" err="1">
                <a:solidFill>
                  <a:srgbClr val="FF3300"/>
                </a:solidFill>
                <a:latin typeface="Times New Roman" panose="02020603050405020304" pitchFamily="18" charset="0"/>
                <a:cs typeface="Times New Roman" panose="02020603050405020304" pitchFamily="18" charset="0"/>
              </a:rPr>
              <a:t>Huyền</a:t>
            </a:r>
            <a:r>
              <a:rPr lang="en-US" altLang="en-US" sz="2000" dirty="0">
                <a:solidFill>
                  <a:srgbClr val="FF3300"/>
                </a:solidFill>
                <a:latin typeface="Times New Roman" panose="02020603050405020304" pitchFamily="18" charset="0"/>
                <a:cs typeface="Times New Roman" panose="02020603050405020304" pitchFamily="18" charset="0"/>
              </a:rPr>
              <a:t> </a:t>
            </a:r>
            <a:r>
              <a:rPr lang="en-US" altLang="en-US" sz="2000" dirty="0" err="1">
                <a:solidFill>
                  <a:srgbClr val="FF3300"/>
                </a:solidFill>
                <a:latin typeface="Times New Roman" panose="02020603050405020304" pitchFamily="18" charset="0"/>
                <a:cs typeface="Times New Roman" panose="02020603050405020304" pitchFamily="18" charset="0"/>
              </a:rPr>
              <a:t>ảo</a:t>
            </a:r>
            <a:r>
              <a:rPr lang="en-US" altLang="en-US" sz="2000" dirty="0">
                <a:solidFill>
                  <a:srgbClr val="FF3300"/>
                </a:solidFill>
                <a:latin typeface="Times New Roman" panose="02020603050405020304" pitchFamily="18" charset="0"/>
                <a:cs typeface="Times New Roman" panose="02020603050405020304" pitchFamily="18" charset="0"/>
              </a:rPr>
              <a:t>, </a:t>
            </a:r>
            <a:r>
              <a:rPr lang="en-US" altLang="en-US" sz="2000" dirty="0" err="1">
                <a:solidFill>
                  <a:srgbClr val="FF3300"/>
                </a:solidFill>
                <a:latin typeface="Times New Roman" panose="02020603050405020304" pitchFamily="18" charset="0"/>
                <a:cs typeface="Times New Roman" panose="02020603050405020304" pitchFamily="18" charset="0"/>
              </a:rPr>
              <a:t>thơ</a:t>
            </a:r>
            <a:r>
              <a:rPr lang="en-US" altLang="en-US" sz="2000" dirty="0">
                <a:solidFill>
                  <a:srgbClr val="FF3300"/>
                </a:solidFill>
                <a:latin typeface="Times New Roman" panose="02020603050405020304" pitchFamily="18" charset="0"/>
                <a:cs typeface="Times New Roman" panose="02020603050405020304" pitchFamily="18" charset="0"/>
              </a:rPr>
              <a:t> </a:t>
            </a:r>
            <a:r>
              <a:rPr lang="en-US" altLang="en-US" sz="2000" dirty="0" err="1">
                <a:solidFill>
                  <a:srgbClr val="FF3300"/>
                </a:solidFill>
                <a:latin typeface="Times New Roman" panose="02020603050405020304" pitchFamily="18" charset="0"/>
                <a:cs typeface="Times New Roman" panose="02020603050405020304" pitchFamily="18" charset="0"/>
              </a:rPr>
              <a:t>mộng</a:t>
            </a:r>
            <a:endParaRPr lang="vi-VN" altLang="en-US" sz="2000" dirty="0">
              <a:solidFill>
                <a:srgbClr val="FF3300"/>
              </a:solidFill>
              <a:latin typeface="Times New Roman" panose="02020603050405020304" pitchFamily="18" charset="0"/>
              <a:cs typeface="Times New Roman" panose="02020603050405020304" pitchFamily="18" charset="0"/>
            </a:endParaRPr>
          </a:p>
        </p:txBody>
      </p:sp>
      <p:sp>
        <p:nvSpPr>
          <p:cNvPr id="25" name="Text Box 70"/>
          <p:cNvSpPr txBox="1">
            <a:spLocks noChangeArrowheads="1"/>
          </p:cNvSpPr>
          <p:nvPr/>
        </p:nvSpPr>
        <p:spPr bwMode="auto">
          <a:xfrm>
            <a:off x="6372866" y="2320404"/>
            <a:ext cx="230346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vi-VN" altLang="en-US" sz="2000" dirty="0">
                <a:solidFill>
                  <a:srgbClr val="FF3300"/>
                </a:solidFill>
                <a:latin typeface="Times New Roman" panose="02020603050405020304" pitchFamily="18" charset="0"/>
                <a:cs typeface="Times New Roman" panose="02020603050405020304" pitchFamily="18" charset="0"/>
              </a:rPr>
              <a:t>Nhạc cụ dân tộc, phong phú, đa dạng</a:t>
            </a:r>
          </a:p>
        </p:txBody>
      </p:sp>
      <p:sp>
        <p:nvSpPr>
          <p:cNvPr id="26" name="Text Box 71"/>
          <p:cNvSpPr txBox="1">
            <a:spLocks noChangeArrowheads="1"/>
          </p:cNvSpPr>
          <p:nvPr/>
        </p:nvSpPr>
        <p:spPr bwMode="auto">
          <a:xfrm>
            <a:off x="6122808" y="3288366"/>
            <a:ext cx="28521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vi-VN" altLang="en-US" sz="2000" dirty="0">
                <a:solidFill>
                  <a:srgbClr val="FF3300"/>
                </a:solidFill>
                <a:latin typeface="Times New Roman" panose="02020603050405020304" pitchFamily="18" charset="0"/>
                <a:cs typeface="Times New Roman" panose="02020603050405020304" pitchFamily="18" charset="0"/>
              </a:rPr>
              <a:t>Trang phục truyền thống, thanh lịch</a:t>
            </a:r>
          </a:p>
        </p:txBody>
      </p:sp>
      <p:sp>
        <p:nvSpPr>
          <p:cNvPr id="27" name="Text Box 72"/>
          <p:cNvSpPr txBox="1">
            <a:spLocks noChangeArrowheads="1"/>
          </p:cNvSpPr>
          <p:nvPr/>
        </p:nvSpPr>
        <p:spPr bwMode="auto">
          <a:xfrm>
            <a:off x="6521511" y="4342961"/>
            <a:ext cx="23421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vi-VN" altLang="en-US" sz="2000" dirty="0">
                <a:solidFill>
                  <a:srgbClr val="FF3300"/>
                </a:solidFill>
                <a:latin typeface="Times New Roman" panose="02020603050405020304" pitchFamily="18" charset="0"/>
                <a:cs typeface="Times New Roman" panose="02020603050405020304" pitchFamily="18" charset="0"/>
              </a:rPr>
              <a:t>Tài hoa, điêu luyện</a:t>
            </a:r>
          </a:p>
        </p:txBody>
      </p:sp>
      <p:pic>
        <p:nvPicPr>
          <p:cNvPr id="28" name="Ngõ 2 Ngọc Thụy 24">
            <a:hlinkClick r:id="" action="ppaction://media"/>
            <a:extLst>
              <a:ext uri="{FF2B5EF4-FFF2-40B4-BE49-F238E27FC236}">
                <a16:creationId xmlns:a16="http://schemas.microsoft.com/office/drawing/2014/main" id="{A618036B-6320-4DBE-9EB1-EC56F33315D7}"/>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3111" y="-49213"/>
            <a:ext cx="609600" cy="609600"/>
          </a:xfrm>
          <a:prstGeom prst="rect">
            <a:avLst/>
          </a:prstGeom>
        </p:spPr>
      </p:pic>
      <p:sp>
        <p:nvSpPr>
          <p:cNvPr id="29" name="Hình chữ nhật 28">
            <a:extLst>
              <a:ext uri="{FF2B5EF4-FFF2-40B4-BE49-F238E27FC236}">
                <a16:creationId xmlns:a16="http://schemas.microsoft.com/office/drawing/2014/main" id="{850D4A71-52E7-4EAF-9548-FB09966FB095}"/>
              </a:ext>
            </a:extLst>
          </p:cNvPr>
          <p:cNvSpPr/>
          <p:nvPr/>
        </p:nvSpPr>
        <p:spPr>
          <a:xfrm>
            <a:off x="2310787" y="40053"/>
            <a:ext cx="4180953" cy="461665"/>
          </a:xfrm>
          <a:prstGeom prst="rect">
            <a:avLst/>
          </a:prstGeom>
          <a:solidFill>
            <a:srgbClr val="FFFF00"/>
          </a:solidFill>
        </p:spPr>
        <p:txBody>
          <a:bodyPr wrap="none">
            <a:spAutoFit/>
          </a:bodyPr>
          <a:lstStyle/>
          <a:p>
            <a:r>
              <a:rPr lang="vi-VN" sz="2400" dirty="0">
                <a:latin typeface="Times   New Roman"/>
              </a:rPr>
              <a:t>b. </a:t>
            </a:r>
            <a:r>
              <a:rPr lang="en-US" sz="2400" dirty="0" err="1">
                <a:latin typeface="Times   New Roman"/>
              </a:rPr>
              <a:t>Đêm</a:t>
            </a:r>
            <a:r>
              <a:rPr lang="en-US" sz="2400" dirty="0">
                <a:latin typeface="Times   New Roman"/>
              </a:rPr>
              <a:t> ca </a:t>
            </a:r>
            <a:r>
              <a:rPr lang="en-US" sz="2400" dirty="0" err="1">
                <a:latin typeface="Times   New Roman"/>
              </a:rPr>
              <a:t>Huế</a:t>
            </a:r>
            <a:r>
              <a:rPr lang="en-US" sz="2400" dirty="0">
                <a:latin typeface="Times   New Roman"/>
              </a:rPr>
              <a:t> </a:t>
            </a:r>
            <a:r>
              <a:rPr lang="en-US" sz="2400" dirty="0" err="1">
                <a:latin typeface="Times   New Roman"/>
              </a:rPr>
              <a:t>trên</a:t>
            </a:r>
            <a:r>
              <a:rPr lang="en-US" sz="2400" dirty="0">
                <a:latin typeface="Times   New Roman"/>
              </a:rPr>
              <a:t> </a:t>
            </a:r>
            <a:r>
              <a:rPr lang="en-US" sz="2400" dirty="0" err="1">
                <a:latin typeface="Times   New Roman"/>
              </a:rPr>
              <a:t>sông</a:t>
            </a:r>
            <a:r>
              <a:rPr lang="en-US" sz="2400" dirty="0">
                <a:latin typeface="Times   New Roman"/>
              </a:rPr>
              <a:t> </a:t>
            </a:r>
            <a:r>
              <a:rPr lang="en-US" sz="2400" dirty="0" err="1">
                <a:latin typeface="Times   New Roman"/>
              </a:rPr>
              <a:t>Hương</a:t>
            </a:r>
            <a:endParaRPr lang="en-US" sz="2400" dirty="0">
              <a:latin typeface="Times   New Roman"/>
            </a:endParaRPr>
          </a:p>
        </p:txBody>
      </p:sp>
    </p:spTree>
    <p:custDataLst>
      <p:tags r:id="rId1"/>
    </p:custDataLst>
    <p:extLst>
      <p:ext uri="{BB962C8B-B14F-4D97-AF65-F5344CB8AC3E}">
        <p14:creationId xmlns:p14="http://schemas.microsoft.com/office/powerpoint/2010/main" val="20296738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75740"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2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685800" y="1378356"/>
            <a:ext cx="7924799" cy="165059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6" name="TextBox 5">
            <a:extLst>
              <a:ext uri="{FF2B5EF4-FFF2-40B4-BE49-F238E27FC236}">
                <a16:creationId xmlns:a16="http://schemas.microsoft.com/office/drawing/2014/main" id="{6741B55D-F2AD-2423-F7A2-B31FC3F1D2C8}"/>
              </a:ext>
            </a:extLst>
          </p:cNvPr>
          <p:cNvSpPr txBox="1"/>
          <p:nvPr/>
        </p:nvSpPr>
        <p:spPr>
          <a:xfrm>
            <a:off x="1295399" y="1740753"/>
            <a:ext cx="6705600" cy="1569660"/>
          </a:xfrm>
          <a:prstGeom prst="rect">
            <a:avLst/>
          </a:prstGeom>
          <a:noFill/>
        </p:spPr>
        <p:txBody>
          <a:bodyPr wrap="square">
            <a:spAutoFit/>
          </a:bodyPr>
          <a:lstStyle/>
          <a:p>
            <a:pPr algn="just"/>
            <a:r>
              <a:rPr lang="vi-VN" sz="2400" b="1" dirty="0">
                <a:solidFill>
                  <a:schemeClr val="accent6">
                    <a:lumMod val="50000"/>
                  </a:schemeClr>
                </a:solidFill>
                <a:latin typeface="Times New Roman" panose="02020603050405020304" pitchFamily="18" charset="0"/>
                <a:cs typeface="Times New Roman" panose="02020603050405020304" pitchFamily="18" charset="0"/>
              </a:rPr>
              <a:t>Cách thể hiện thông tin:</a:t>
            </a:r>
          </a:p>
          <a:p>
            <a:pPr algn="just"/>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Ngôn</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ngữ</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giàu</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hình</a:t>
            </a:r>
            <a:r>
              <a:rPr lang="en-US" sz="2400" dirty="0">
                <a:solidFill>
                  <a:srgbClr val="0000CC"/>
                </a:solidFill>
                <a:latin typeface="Times New Roman" panose="02020603050405020304" pitchFamily="18" charset="0"/>
                <a:cs typeface="Times New Roman" panose="02020603050405020304" pitchFamily="18" charset="0"/>
              </a:rPr>
              <a:t> </a:t>
            </a:r>
            <a:r>
              <a:rPr lang="en-US" sz="2400" dirty="0" err="1">
                <a:solidFill>
                  <a:srgbClr val="0000CC"/>
                </a:solidFill>
                <a:latin typeface="Times New Roman" panose="02020603050405020304" pitchFamily="18" charset="0"/>
                <a:cs typeface="Times New Roman" panose="02020603050405020304" pitchFamily="18" charset="0"/>
              </a:rPr>
              <a:t>ảnh</a:t>
            </a:r>
            <a:endParaRPr lang="vi-VN" sz="2400" dirty="0">
              <a:solidFill>
                <a:srgbClr val="0000CC"/>
              </a:solidFill>
              <a:latin typeface="Times New Roman" panose="02020603050405020304" pitchFamily="18" charset="0"/>
              <a:cs typeface="Times New Roman" panose="02020603050405020304" pitchFamily="18" charset="0"/>
            </a:endParaRPr>
          </a:p>
          <a:p>
            <a:pPr algn="just"/>
            <a:r>
              <a:rPr lang="vi-VN" sz="2400" dirty="0">
                <a:solidFill>
                  <a:srgbClr val="0000CC"/>
                </a:solidFill>
                <a:latin typeface="Times New Roman" panose="02020603050405020304" pitchFamily="18" charset="0"/>
                <a:cs typeface="Times New Roman" panose="02020603050405020304" pitchFamily="18" charset="0"/>
              </a:rPr>
              <a:t>- Lồng ghép các yếu tố miêu tả, tự sự, biểu cảm…</a:t>
            </a:r>
          </a:p>
          <a:p>
            <a:pPr algn="ctr"/>
            <a:endParaRPr lang="en-US" sz="2400" b="1" dirty="0">
              <a:solidFill>
                <a:srgbClr val="0000CC"/>
              </a:solidFill>
              <a:latin typeface="Times   New Roman"/>
            </a:endParaRPr>
          </a:p>
        </p:txBody>
      </p:sp>
      <p:pic>
        <p:nvPicPr>
          <p:cNvPr id="7" name="Ngõ 2 Ngọc Thụy 25">
            <a:hlinkClick r:id="" action="ppaction://media"/>
            <a:extLst>
              <a:ext uri="{FF2B5EF4-FFF2-40B4-BE49-F238E27FC236}">
                <a16:creationId xmlns:a16="http://schemas.microsoft.com/office/drawing/2014/main" id="{4A23CF27-1A6A-4C4C-A2B7-FDF0D0EE587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90599" y="4286250"/>
            <a:ext cx="609600" cy="609600"/>
          </a:xfrm>
          <a:prstGeom prst="rect">
            <a:avLst/>
          </a:prstGeom>
        </p:spPr>
      </p:pic>
    </p:spTree>
    <p:custDataLst>
      <p:tags r:id="rId1"/>
    </p:custDataLst>
    <p:extLst>
      <p:ext uri="{BB962C8B-B14F-4D97-AF65-F5344CB8AC3E}">
        <p14:creationId xmlns:p14="http://schemas.microsoft.com/office/powerpoint/2010/main" val="33822504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322931" y="1747740"/>
            <a:ext cx="2567940" cy="1371600"/>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0" name="TextBox 9"/>
          <p:cNvSpPr txBox="1"/>
          <p:nvPr/>
        </p:nvSpPr>
        <p:spPr>
          <a:xfrm>
            <a:off x="600224" y="1775251"/>
            <a:ext cx="2013355" cy="1200329"/>
          </a:xfrm>
          <a:prstGeom prst="rect">
            <a:avLst/>
          </a:prstGeom>
          <a:noFill/>
        </p:spPr>
        <p:txBody>
          <a:bodyPr wrap="square" rtlCol="0">
            <a:spAutoFit/>
          </a:bodyPr>
          <a:lstStyle/>
          <a:p>
            <a:pPr algn="ctr"/>
            <a:r>
              <a:rPr lang="vi-VN" sz="2400" b="1" dirty="0">
                <a:solidFill>
                  <a:srgbClr val="0000CC"/>
                </a:solidFill>
                <a:latin typeface="Times New Roman" panose="02020603050405020304" pitchFamily="18" charset="0"/>
                <a:cs typeface="Times New Roman" panose="02020603050405020304" pitchFamily="18" charset="0"/>
              </a:rPr>
              <a:t>Nội dung thông tin và cách thể hiện</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3764280" y="850631"/>
            <a:ext cx="4948540" cy="13716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2" name="Rounded Rectangle 11"/>
          <p:cNvSpPr/>
          <p:nvPr/>
        </p:nvSpPr>
        <p:spPr>
          <a:xfrm>
            <a:off x="3714100" y="3143250"/>
            <a:ext cx="4998720" cy="140571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3" name="Rectangle 12"/>
          <p:cNvSpPr/>
          <p:nvPr/>
        </p:nvSpPr>
        <p:spPr>
          <a:xfrm>
            <a:off x="3886200" y="3331941"/>
            <a:ext cx="4876800" cy="1200329"/>
          </a:xfrm>
          <a:prstGeom prst="rect">
            <a:avLst/>
          </a:prstGeom>
        </p:spPr>
        <p:txBody>
          <a:bodyPr wrap="square">
            <a:spAutoFit/>
          </a:bodyPr>
          <a:lstStyle/>
          <a:p>
            <a:pPr algn="just"/>
            <a:r>
              <a:rPr lang="vi-VN" b="1" dirty="0">
                <a:solidFill>
                  <a:schemeClr val="accent6">
                    <a:lumMod val="50000"/>
                  </a:schemeClr>
                </a:solidFill>
                <a:latin typeface="Times New Roman" panose="02020603050405020304" pitchFamily="18" charset="0"/>
                <a:cs typeface="Times New Roman" panose="02020603050405020304" pitchFamily="18" charset="0"/>
              </a:rPr>
              <a:t>Cách thể hiện thông tin:</a:t>
            </a:r>
          </a:p>
          <a:p>
            <a:pPr algn="just"/>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Ngôn</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ngữ</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giàu</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hình</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ảnh</a:t>
            </a:r>
            <a:endParaRPr lang="vi-VN" dirty="0">
              <a:solidFill>
                <a:srgbClr val="0000CC"/>
              </a:solidFill>
              <a:latin typeface="Times New Roman" panose="02020603050405020304" pitchFamily="18" charset="0"/>
              <a:cs typeface="Times New Roman" panose="02020603050405020304" pitchFamily="18" charset="0"/>
            </a:endParaRPr>
          </a:p>
          <a:p>
            <a:pPr algn="just"/>
            <a:r>
              <a:rPr lang="vi-VN" dirty="0">
                <a:solidFill>
                  <a:srgbClr val="0000CC"/>
                </a:solidFill>
                <a:latin typeface="Times New Roman" panose="02020603050405020304" pitchFamily="18" charset="0"/>
                <a:cs typeface="Times New Roman" panose="02020603050405020304" pitchFamily="18" charset="0"/>
              </a:rPr>
              <a:t>- Lồng ghép các yếu tố miêu tả, tự sự, biểu cảm…</a:t>
            </a:r>
          </a:p>
          <a:p>
            <a:pPr algn="just"/>
            <a:endParaRPr lang="en-US" dirty="0">
              <a:solidFill>
                <a:srgbClr val="0000CC"/>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024703" y="999849"/>
            <a:ext cx="4998720" cy="923330"/>
          </a:xfrm>
          <a:prstGeom prst="rect">
            <a:avLst/>
          </a:prstGeom>
        </p:spPr>
        <p:txBody>
          <a:bodyPr wrap="square">
            <a:spAutoFit/>
          </a:bodyPr>
          <a:lstStyle/>
          <a:p>
            <a:r>
              <a:rPr lang="en-US" b="1" dirty="0" err="1">
                <a:solidFill>
                  <a:schemeClr val="accent6">
                    <a:lumMod val="50000"/>
                  </a:schemeClr>
                </a:solidFill>
                <a:latin typeface="Times New Roman" panose="02020603050405020304" pitchFamily="18" charset="0"/>
                <a:cs typeface="Times New Roman" panose="02020603050405020304" pitchFamily="18" charset="0"/>
              </a:rPr>
              <a:t>Nội</a:t>
            </a:r>
            <a:r>
              <a:rPr lang="en-US" b="1" dirty="0">
                <a:solidFill>
                  <a:schemeClr val="accent6">
                    <a:lumMod val="50000"/>
                  </a:schemeClr>
                </a:solidFill>
                <a:latin typeface="Times New Roman" panose="02020603050405020304" pitchFamily="18" charset="0"/>
                <a:cs typeface="Times New Roman" panose="02020603050405020304" pitchFamily="18" charset="0"/>
              </a:rPr>
              <a:t> dung</a:t>
            </a:r>
            <a:r>
              <a:rPr lang="vi-VN" b="1" dirty="0">
                <a:solidFill>
                  <a:schemeClr val="accent6">
                    <a:lumMod val="50000"/>
                  </a:schemeClr>
                </a:solidFill>
                <a:latin typeface="Times New Roman" panose="02020603050405020304" pitchFamily="18" charset="0"/>
                <a:cs typeface="Times New Roman" panose="02020603050405020304" pitchFamily="18" charset="0"/>
              </a:rPr>
              <a:t> thông tin:</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a:p>
            <a:r>
              <a:rPr lang="vi-VN" dirty="0">
                <a:solidFill>
                  <a:srgbClr val="0000CC"/>
                </a:solidFill>
                <a:latin typeface="Times New Roman" panose="02020603050405020304" pitchFamily="18" charset="0"/>
                <a:cs typeface="Times New Roman" panose="02020603050405020304" pitchFamily="18" charset="0"/>
              </a:rPr>
              <a:t>- Giới thiệu chung về ca Huế</a:t>
            </a:r>
            <a:endParaRPr lang="en-US" dirty="0">
              <a:solidFill>
                <a:srgbClr val="0000CC"/>
              </a:solidFill>
              <a:latin typeface="Times New Roman" panose="02020603050405020304" pitchFamily="18" charset="0"/>
              <a:cs typeface="Times New Roman" panose="02020603050405020304" pitchFamily="18" charset="0"/>
            </a:endParaRPr>
          </a:p>
          <a:p>
            <a:r>
              <a:rPr lang="vi-VN" dirty="0">
                <a:solidFill>
                  <a:srgbClr val="0000CC"/>
                </a:solidFill>
                <a:latin typeface="Times New Roman" panose="02020603050405020304" pitchFamily="18" charset="0"/>
                <a:cs typeface="Times New Roman" panose="02020603050405020304" pitchFamily="18" charset="0"/>
              </a:rPr>
              <a:t>- Đêm ca Huế trên sông Hương</a:t>
            </a:r>
            <a:endParaRPr lang="en-US" dirty="0">
              <a:solidFill>
                <a:srgbClr val="0000CC"/>
              </a:solidFill>
              <a:latin typeface="Times New Roman" panose="02020603050405020304" pitchFamily="18" charset="0"/>
              <a:cs typeface="Times New Roman" panose="02020603050405020304" pitchFamily="18" charset="0"/>
            </a:endParaRPr>
          </a:p>
        </p:txBody>
      </p:sp>
      <p:cxnSp>
        <p:nvCxnSpPr>
          <p:cNvPr id="16" name="Straight Arrow Connector 15"/>
          <p:cNvCxnSpPr>
            <a:cxnSpLocks/>
            <a:stCxn id="9" idx="6"/>
            <a:endCxn id="11" idx="1"/>
          </p:cNvCxnSpPr>
          <p:nvPr/>
        </p:nvCxnSpPr>
        <p:spPr>
          <a:xfrm flipV="1">
            <a:off x="2890871" y="1536431"/>
            <a:ext cx="873409" cy="897109"/>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a:stCxn id="9" idx="6"/>
            <a:endCxn id="12" idx="1"/>
          </p:cNvCxnSpPr>
          <p:nvPr/>
        </p:nvCxnSpPr>
        <p:spPr>
          <a:xfrm>
            <a:off x="2890871" y="2433540"/>
            <a:ext cx="823229" cy="1412566"/>
          </a:xfrm>
          <a:prstGeom prst="straightConnector1">
            <a:avLst/>
          </a:prstGeom>
          <a:ln w="19050">
            <a:solidFill>
              <a:srgbClr val="0000CC"/>
            </a:solidFill>
            <a:tailEnd type="arrow"/>
          </a:ln>
        </p:spPr>
        <p:style>
          <a:lnRef idx="1">
            <a:schemeClr val="accent1"/>
          </a:lnRef>
          <a:fillRef idx="0">
            <a:schemeClr val="accent1"/>
          </a:fillRef>
          <a:effectRef idx="0">
            <a:schemeClr val="accent1"/>
          </a:effectRef>
          <a:fontRef idx="minor">
            <a:schemeClr val="tx1"/>
          </a:fontRef>
        </p:style>
      </p:cxnSp>
      <p:pic>
        <p:nvPicPr>
          <p:cNvPr id="6" name="Ngõ 2 Ngọc Thụy 26">
            <a:hlinkClick r:id="" action="ppaction://media"/>
            <a:extLst>
              <a:ext uri="{FF2B5EF4-FFF2-40B4-BE49-F238E27FC236}">
                <a16:creationId xmlns:a16="http://schemas.microsoft.com/office/drawing/2014/main" id="{B0BD8619-56ED-4378-BE10-4A5F2D2D74A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63180" y="4238430"/>
            <a:ext cx="609600" cy="609600"/>
          </a:xfrm>
          <a:prstGeom prst="rect">
            <a:avLst/>
          </a:prstGeom>
        </p:spPr>
      </p:pic>
    </p:spTree>
    <p:custDataLst>
      <p:tags r:id="rId1"/>
    </p:custDataLst>
    <p:extLst>
      <p:ext uri="{BB962C8B-B14F-4D97-AF65-F5344CB8AC3E}">
        <p14:creationId xmlns:p14="http://schemas.microsoft.com/office/powerpoint/2010/main" val="28676123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1000"/>
                                        <p:tgtEl>
                                          <p:spTgt spid="1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54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11" grpId="0" animBg="1"/>
      <p:bldP spid="12" grpId="0" animBg="1"/>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828800" y="361950"/>
            <a:ext cx="5638800" cy="72009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0" name="Rectangle 9"/>
          <p:cNvSpPr/>
          <p:nvPr/>
        </p:nvSpPr>
        <p:spPr>
          <a:xfrm>
            <a:off x="2667000" y="514350"/>
            <a:ext cx="4572000" cy="461665"/>
          </a:xfrm>
          <a:prstGeom prst="rect">
            <a:avLst/>
          </a:prstGeom>
        </p:spPr>
        <p:txBody>
          <a:bodyPr>
            <a:spAutoFit/>
          </a:bodyPr>
          <a:lstStyle/>
          <a:p>
            <a:r>
              <a:rPr lang="vi-VN" sz="2400" b="1" dirty="0">
                <a:solidFill>
                  <a:schemeClr val="accent6">
                    <a:lumMod val="50000"/>
                  </a:schemeClr>
                </a:solidFill>
                <a:latin typeface="Times New Roman" panose="02020603050405020304" pitchFamily="18" charset="0"/>
                <a:cs typeface="Times New Roman" panose="02020603050405020304" pitchFamily="18" charset="0"/>
              </a:rPr>
              <a:t>Cách đọc hiểu văn bản thông tin </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1066800" y="2185772"/>
            <a:ext cx="3071751" cy="172942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2" name="Rounded Rectangle 11"/>
          <p:cNvSpPr/>
          <p:nvPr/>
        </p:nvSpPr>
        <p:spPr>
          <a:xfrm>
            <a:off x="5319350" y="2203150"/>
            <a:ext cx="3138850" cy="172942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3" name="Rectangle 12"/>
          <p:cNvSpPr/>
          <p:nvPr/>
        </p:nvSpPr>
        <p:spPr>
          <a:xfrm>
            <a:off x="5349128" y="2363493"/>
            <a:ext cx="2956672" cy="1107996"/>
          </a:xfrm>
          <a:prstGeom prst="rect">
            <a:avLst/>
          </a:prstGeom>
        </p:spPr>
        <p:txBody>
          <a:bodyPr wrap="square">
            <a:spAutoFit/>
          </a:bodyPr>
          <a:lstStyle/>
          <a:p>
            <a:pPr algn="just"/>
            <a:r>
              <a:rPr lang="vi-VN" sz="2200" dirty="0">
                <a:solidFill>
                  <a:srgbClr val="0000CC"/>
                </a:solidFill>
                <a:latin typeface="Times New Roman" panose="02020603050405020304" pitchFamily="18" charset="0"/>
                <a:cs typeface="Times New Roman" panose="02020603050405020304" pitchFamily="18" charset="0"/>
              </a:rPr>
              <a:t>Lưu ý việc sử dụng các yếu tố tự sự, miêu tả, biểu cảm…</a:t>
            </a:r>
            <a:endParaRPr lang="en-US" sz="2200" dirty="0">
              <a:solidFill>
                <a:srgbClr val="0000CC"/>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208384" y="2328088"/>
            <a:ext cx="2754016" cy="1107996"/>
          </a:xfrm>
          <a:prstGeom prst="rect">
            <a:avLst/>
          </a:prstGeom>
        </p:spPr>
        <p:txBody>
          <a:bodyPr wrap="square">
            <a:spAutoFit/>
          </a:bodyPr>
          <a:lstStyle/>
          <a:p>
            <a:pPr algn="just"/>
            <a:r>
              <a:rPr lang="vi-VN" sz="2200" dirty="0">
                <a:solidFill>
                  <a:srgbClr val="0000CC"/>
                </a:solidFill>
                <a:latin typeface="Times New Roman" panose="02020603050405020304" pitchFamily="18" charset="0"/>
                <a:cs typeface="Times New Roman" panose="02020603050405020304" pitchFamily="18" charset="0"/>
              </a:rPr>
              <a:t>Lưu ý các đặc điểm nội dung, hình thức của văn bản thông tin</a:t>
            </a:r>
            <a:endParaRPr lang="en-US" sz="2200" dirty="0">
              <a:solidFill>
                <a:srgbClr val="0000CC"/>
              </a:solidFill>
              <a:latin typeface="Times New Roman" panose="02020603050405020304" pitchFamily="18" charset="0"/>
              <a:cs typeface="Times New Roman" panose="02020603050405020304" pitchFamily="18" charset="0"/>
            </a:endParaRPr>
          </a:p>
        </p:txBody>
      </p:sp>
      <p:cxnSp>
        <p:nvCxnSpPr>
          <p:cNvPr id="18" name="Straight Arrow Connector 17"/>
          <p:cNvCxnSpPr>
            <a:cxnSpLocks/>
            <a:endCxn id="11" idx="0"/>
          </p:cNvCxnSpPr>
          <p:nvPr/>
        </p:nvCxnSpPr>
        <p:spPr>
          <a:xfrm flipH="1">
            <a:off x="2602676" y="1082040"/>
            <a:ext cx="2045524" cy="1103732"/>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cxnSpLocks/>
            <a:stCxn id="9" idx="2"/>
            <a:endCxn id="12" idx="0"/>
          </p:cNvCxnSpPr>
          <p:nvPr/>
        </p:nvCxnSpPr>
        <p:spPr>
          <a:xfrm>
            <a:off x="4648200" y="1082040"/>
            <a:ext cx="2240575" cy="1121110"/>
          </a:xfrm>
          <a:prstGeom prst="straightConnector1">
            <a:avLst/>
          </a:prstGeom>
          <a:ln w="28575">
            <a:solidFill>
              <a:srgbClr val="0000CC"/>
            </a:solidFill>
            <a:tailEnd type="arrow"/>
          </a:ln>
        </p:spPr>
        <p:style>
          <a:lnRef idx="1">
            <a:schemeClr val="accent1"/>
          </a:lnRef>
          <a:fillRef idx="0">
            <a:schemeClr val="accent1"/>
          </a:fillRef>
          <a:effectRef idx="0">
            <a:schemeClr val="accent1"/>
          </a:effectRef>
          <a:fontRef idx="minor">
            <a:schemeClr val="tx1"/>
          </a:fontRef>
        </p:style>
      </p:cxnSp>
      <p:pic>
        <p:nvPicPr>
          <p:cNvPr id="6" name="Ngõ 2 Ngọc Thụy 27">
            <a:hlinkClick r:id="" action="ppaction://media"/>
            <a:extLst>
              <a:ext uri="{FF2B5EF4-FFF2-40B4-BE49-F238E27FC236}">
                <a16:creationId xmlns:a16="http://schemas.microsoft.com/office/drawing/2014/main" id="{6EC32329-2BC3-4005-A3E7-107C464E01C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20053" y="4038600"/>
            <a:ext cx="609600" cy="609600"/>
          </a:xfrm>
          <a:prstGeom prst="rect">
            <a:avLst/>
          </a:prstGeom>
        </p:spPr>
      </p:pic>
    </p:spTree>
    <p:custDataLst>
      <p:tags r:id="rId1"/>
    </p:custDataLst>
    <p:extLst>
      <p:ext uri="{BB962C8B-B14F-4D97-AF65-F5344CB8AC3E}">
        <p14:creationId xmlns:p14="http://schemas.microsoft.com/office/powerpoint/2010/main" val="29185617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up)">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heel(1)">
                                      <p:cBhvr>
                                        <p:cTn id="15" dur="2000"/>
                                        <p:tgtEl>
                                          <p:spTgt spid="11"/>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heel(1)">
                                      <p:cBhvr>
                                        <p:cTn id="21" dur="2000"/>
                                        <p:tgtEl>
                                          <p:spTgt spid="14"/>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77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11" grpId="0" animBg="1"/>
      <p:bldP spid="12" grpId="0" animBg="1"/>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42000"/>
            <a:lum/>
          </a:blip>
          <a:srcRect/>
          <a:stretch>
            <a:fillRect l="-2000" r="-2000"/>
          </a:stretch>
        </a:blipFill>
        <a:effectLst/>
      </p:bgPr>
    </p:bg>
    <p:spTree>
      <p:nvGrpSpPr>
        <p:cNvPr id="1" name=""/>
        <p:cNvGrpSpPr/>
        <p:nvPr/>
      </p:nvGrpSpPr>
      <p:grpSpPr>
        <a:xfrm>
          <a:off x="0" y="0"/>
          <a:ext cx="0" cy="0"/>
          <a:chOff x="0" y="0"/>
          <a:chExt cx="0" cy="0"/>
        </a:xfrm>
      </p:grpSpPr>
      <p:sp>
        <p:nvSpPr>
          <p:cNvPr id="5" name="Freeform 5"/>
          <p:cNvSpPr/>
          <p:nvPr/>
        </p:nvSpPr>
        <p:spPr>
          <a:xfrm rot="1099570">
            <a:off x="4476808" y="1528111"/>
            <a:ext cx="4086218" cy="3385185"/>
          </a:xfrm>
          <a:custGeom>
            <a:avLst/>
            <a:gdLst/>
            <a:ahLst/>
            <a:cxnLst/>
            <a:rect l="l" t="t" r="r" b="b"/>
            <a:pathLst>
              <a:path w="5547740" h="5353050">
                <a:moveTo>
                  <a:pt x="0" y="0"/>
                </a:moveTo>
                <a:lnTo>
                  <a:pt x="5547740" y="0"/>
                </a:lnTo>
                <a:lnTo>
                  <a:pt x="5547740" y="5353050"/>
                </a:lnTo>
                <a:lnTo>
                  <a:pt x="0" y="5353050"/>
                </a:lnTo>
                <a:lnTo>
                  <a:pt x="0" y="0"/>
                </a:lnTo>
                <a:close/>
              </a:path>
            </a:pathLst>
          </a:custGeom>
          <a:blipFill>
            <a:blip r:embed="rId6"/>
            <a:stretch>
              <a:fillRect r="-1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91358" y="742950"/>
            <a:ext cx="6209441" cy="2617629"/>
          </a:xfrm>
          <a:custGeom>
            <a:avLst/>
            <a:gdLst/>
            <a:ahLst/>
            <a:cxnLst/>
            <a:rect l="l" t="t" r="r" b="b"/>
            <a:pathLst>
              <a:path w="11034199" h="4937804">
                <a:moveTo>
                  <a:pt x="0" y="0"/>
                </a:moveTo>
                <a:lnTo>
                  <a:pt x="11034199" y="0"/>
                </a:lnTo>
                <a:lnTo>
                  <a:pt x="11034199" y="4937804"/>
                </a:lnTo>
                <a:lnTo>
                  <a:pt x="0" y="4937804"/>
                </a:lnTo>
                <a:lnTo>
                  <a:pt x="0" y="0"/>
                </a:lnTo>
                <a:close/>
              </a:path>
            </a:pathLst>
          </a:custGeom>
          <a:blipFill>
            <a:blip r:embed="rId7">
              <a:alphaModFix amt="50000"/>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80876" y="1134401"/>
            <a:ext cx="6700794" cy="1790105"/>
          </a:xfrm>
          <a:prstGeom prst="rect">
            <a:avLst/>
          </a:prstGeom>
        </p:spPr>
        <p:txBody>
          <a:bodyPr wrap="square" lIns="0" tIns="0" rIns="0" bIns="0" rtlCol="0" anchor="t">
            <a:spAutoFit/>
          </a:bodyPr>
          <a:lstStyle/>
          <a:p>
            <a:pPr marL="0" marR="0" lvl="0" indent="0" algn="ctr" defTabSz="914400" rtl="0" eaLnBrk="1" fontAlgn="auto" latinLnBrk="0" hangingPunct="1">
              <a:lnSpc>
                <a:spcPts val="4469"/>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79646">
                    <a:lumMod val="50000"/>
                  </a:srgbClr>
                </a:solidFill>
                <a:effectLst/>
                <a:uLnTx/>
                <a:uFillTx/>
                <a:latin typeface="Times   New Roman"/>
                <a:ea typeface="+mn-ea"/>
                <a:cs typeface="+mn-cs"/>
              </a:rPr>
              <a:t>Hoạt động</a:t>
            </a:r>
          </a:p>
          <a:p>
            <a:pPr marL="0" marR="0" lvl="0" indent="0" algn="ctr" defTabSz="914400" rtl="0" eaLnBrk="1" fontAlgn="auto" latinLnBrk="0" hangingPunct="1">
              <a:lnSpc>
                <a:spcPts val="4469"/>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79646">
                    <a:lumMod val="50000"/>
                  </a:srgbClr>
                </a:solidFill>
                <a:effectLst/>
                <a:uLnTx/>
                <a:uFillTx/>
                <a:latin typeface="Times   New Roman"/>
                <a:ea typeface="+mn-ea"/>
                <a:cs typeface="+mn-cs"/>
              </a:rPr>
              <a:t> </a:t>
            </a:r>
          </a:p>
          <a:p>
            <a:pPr marL="0" marR="0" lvl="0" indent="0" algn="ctr" defTabSz="914400" rtl="0" eaLnBrk="1" fontAlgn="auto" latinLnBrk="0" hangingPunct="1">
              <a:lnSpc>
                <a:spcPts val="4469"/>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79646">
                    <a:lumMod val="50000"/>
                  </a:srgbClr>
                </a:solidFill>
                <a:effectLst/>
                <a:uLnTx/>
                <a:uFillTx/>
                <a:latin typeface="Times   New Roman"/>
                <a:ea typeface="+mn-ea"/>
                <a:cs typeface="+mn-cs"/>
              </a:rPr>
              <a:t>Luyện tập – Vận dụng</a:t>
            </a:r>
            <a:endParaRPr kumimoji="0" lang="en-US" sz="5400" b="0" i="0" u="none" strike="noStrike" kern="1200" cap="none" spc="0" normalizeH="0" baseline="0" noProof="0" dirty="0">
              <a:ln>
                <a:noFill/>
              </a:ln>
              <a:solidFill>
                <a:srgbClr val="F79646">
                  <a:lumMod val="50000"/>
                </a:srgbClr>
              </a:solidFill>
              <a:effectLst/>
              <a:uLnTx/>
              <a:uFillTx/>
              <a:latin typeface="Times   New Roman"/>
              <a:ea typeface="+mn-ea"/>
              <a:cs typeface="+mn-cs"/>
            </a:endParaRPr>
          </a:p>
        </p:txBody>
      </p:sp>
      <p:pic>
        <p:nvPicPr>
          <p:cNvPr id="8" name="Thoại 016">
            <a:hlinkClick r:id="" action="ppaction://media"/>
            <a:extLst>
              <a:ext uri="{FF2B5EF4-FFF2-40B4-BE49-F238E27FC236}">
                <a16:creationId xmlns:a16="http://schemas.microsoft.com/office/drawing/2014/main" id="{FBF6A94F-652C-3C72-38B5-1D7EA925F28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475620" y="4229258"/>
            <a:ext cx="487363" cy="487363"/>
          </a:xfrm>
          <a:prstGeom prst="rect">
            <a:avLst/>
          </a:prstGeom>
        </p:spPr>
      </p:pic>
    </p:spTree>
    <p:custDataLst>
      <p:tags r:id="rId1"/>
    </p:custDataLst>
    <p:extLst>
      <p:ext uri="{BB962C8B-B14F-4D97-AF65-F5344CB8AC3E}">
        <p14:creationId xmlns:p14="http://schemas.microsoft.com/office/powerpoint/2010/main" val="40274433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PRING_QUIZ_SHAPE0">
            <a:extLst>
              <a:ext uri="{FF2B5EF4-FFF2-40B4-BE49-F238E27FC236}">
                <a16:creationId xmlns:a16="http://schemas.microsoft.com/office/drawing/2014/main" id="{57A739AB-9E11-4E21-ADD2-1351E891210D}"/>
              </a:ext>
            </a:extLst>
          </p:cNvPr>
          <p:cNvSpPr/>
          <p:nvPr/>
        </p:nvSpPr>
        <p:spPr>
          <a:xfrm>
            <a:off x="0" y="0"/>
            <a:ext cx="9144000" cy="51435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ISPRING_QUIZ_SHAPE1">
            <a:extLst>
              <a:ext uri="{FF2B5EF4-FFF2-40B4-BE49-F238E27FC236}">
                <a16:creationId xmlns:a16="http://schemas.microsoft.com/office/drawing/2014/main" id="{0B292213-75A1-4760-B7FD-B586BEF18D34}"/>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1615440" y="1388745"/>
            <a:ext cx="5918200" cy="3327400"/>
          </a:xfrm>
          <a:prstGeom prst="rect">
            <a:avLst/>
          </a:prstGeom>
          <a:effectLst>
            <a:outerShdw blurRad="114300" dist="38100" dir="5400000" rotWithShape="0">
              <a:scrgbClr r="0" g="0" b="0">
                <a:alpha val="20000"/>
              </a:scrgbClr>
            </a:outerShdw>
          </a:effectLst>
        </p:spPr>
      </p:pic>
      <p:sp>
        <p:nvSpPr>
          <p:cNvPr id="19" name="ISPRING_QUIZ_SHAPE2">
            <a:extLst>
              <a:ext uri="{FF2B5EF4-FFF2-40B4-BE49-F238E27FC236}">
                <a16:creationId xmlns:a16="http://schemas.microsoft.com/office/drawing/2014/main" id="{178187EB-9A74-4D01-AC37-18FA75AC8A10}"/>
              </a:ext>
            </a:extLst>
          </p:cNvPr>
          <p:cNvSpPr txBox="1"/>
          <p:nvPr/>
        </p:nvSpPr>
        <p:spPr>
          <a:xfrm>
            <a:off x="548640" y="308610"/>
            <a:ext cx="804672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21" name="ISPRING_QUIZ_SHAPE3">
            <a:extLst>
              <a:ext uri="{FF2B5EF4-FFF2-40B4-BE49-F238E27FC236}">
                <a16:creationId xmlns:a16="http://schemas.microsoft.com/office/drawing/2014/main" id="{666CECFC-8C19-468B-B4E4-9C4728259EA1}"/>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a:xfrm>
            <a:off x="3833855" y="379730"/>
            <a:ext cx="406400" cy="406400"/>
          </a:xfrm>
          <a:prstGeom prst="rect">
            <a:avLst/>
          </a:prstGeom>
          <a:effectLst>
            <a:innerShdw>
              <a:scrgbClr r="0" g="0" b="0">
                <a:alpha val="0"/>
              </a:scrgbClr>
            </a:innerShdw>
          </a:effectLst>
        </p:spPr>
      </p:pic>
      <p:sp>
        <p:nvSpPr>
          <p:cNvPr id="22" name="ISPRING_QUIZ_SHAPE4">
            <a:extLst>
              <a:ext uri="{FF2B5EF4-FFF2-40B4-BE49-F238E27FC236}">
                <a16:creationId xmlns:a16="http://schemas.microsoft.com/office/drawing/2014/main" id="{261714FA-823C-426E-9608-D59FD789B62D}"/>
              </a:ext>
            </a:extLst>
          </p:cNvPr>
          <p:cNvSpPr txBox="1"/>
          <p:nvPr/>
        </p:nvSpPr>
        <p:spPr>
          <a:xfrm>
            <a:off x="548640" y="822960"/>
            <a:ext cx="804672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extLst>
      <p:ext uri="{BB962C8B-B14F-4D97-AF65-F5344CB8AC3E}">
        <p14:creationId xmlns:p14="http://schemas.microsoft.com/office/powerpoint/2010/main" val="13679049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819150"/>
            <a:ext cx="3124200" cy="1569660"/>
          </a:xfrm>
          <a:prstGeom prst="rect">
            <a:avLst/>
          </a:prstGeom>
          <a:solidFill>
            <a:schemeClr val="accent3">
              <a:lumMod val="40000"/>
              <a:lumOff val="60000"/>
            </a:schemeClr>
          </a:solidFill>
        </p:spPr>
        <p:txBody>
          <a:bodyPr wrap="square" rtlCol="0">
            <a:spAutoFit/>
          </a:bodyPr>
          <a:lstStyle/>
          <a:p>
            <a:pPr algn="ctr"/>
            <a:r>
              <a:rPr lang="en-US" sz="4800" dirty="0">
                <a:solidFill>
                  <a:schemeClr val="accent6">
                    <a:lumMod val="50000"/>
                  </a:schemeClr>
                </a:solidFill>
                <a:latin typeface="Times   New Roman"/>
                <a:cs typeface="Times New Roman" panose="02020603050405020304" pitchFamily="18" charset="0"/>
              </a:rPr>
              <a:t>H</a:t>
            </a:r>
            <a:r>
              <a:rPr lang="vi-VN" sz="4800" dirty="0">
                <a:solidFill>
                  <a:schemeClr val="accent6">
                    <a:lumMod val="50000"/>
                  </a:schemeClr>
                </a:solidFill>
                <a:latin typeface="Times   New Roman"/>
                <a:cs typeface="Times New Roman" panose="02020603050405020304" pitchFamily="18" charset="0"/>
              </a:rPr>
              <a:t>ư</a:t>
            </a:r>
            <a:r>
              <a:rPr lang="en-US" sz="4800" dirty="0" err="1">
                <a:solidFill>
                  <a:schemeClr val="accent6">
                    <a:lumMod val="50000"/>
                  </a:schemeClr>
                </a:solidFill>
                <a:latin typeface="Times   New Roman"/>
                <a:cs typeface="Times New Roman" panose="02020603050405020304" pitchFamily="18" charset="0"/>
              </a:rPr>
              <a:t>ớng</a:t>
            </a:r>
            <a:r>
              <a:rPr lang="en-US" sz="4800" dirty="0">
                <a:solidFill>
                  <a:schemeClr val="accent6">
                    <a:lumMod val="50000"/>
                  </a:schemeClr>
                </a:solidFill>
                <a:latin typeface="Times   New Roman"/>
                <a:cs typeface="Times New Roman" panose="02020603050405020304" pitchFamily="18" charset="0"/>
              </a:rPr>
              <a:t> </a:t>
            </a:r>
            <a:r>
              <a:rPr lang="en-US" sz="4800" dirty="0" err="1">
                <a:solidFill>
                  <a:schemeClr val="accent6">
                    <a:lumMod val="50000"/>
                  </a:schemeClr>
                </a:solidFill>
                <a:latin typeface="Times   New Roman"/>
                <a:cs typeface="Times New Roman" panose="02020603050405020304" pitchFamily="18" charset="0"/>
              </a:rPr>
              <a:t>dẫn</a:t>
            </a:r>
            <a:r>
              <a:rPr lang="en-US" sz="4800" dirty="0">
                <a:solidFill>
                  <a:schemeClr val="accent6">
                    <a:lumMod val="50000"/>
                  </a:schemeClr>
                </a:solidFill>
                <a:latin typeface="Times   New Roman"/>
                <a:cs typeface="Times New Roman" panose="02020603050405020304" pitchFamily="18" charset="0"/>
              </a:rPr>
              <a:t> </a:t>
            </a:r>
            <a:r>
              <a:rPr lang="en-US" sz="4800" dirty="0" err="1">
                <a:solidFill>
                  <a:schemeClr val="accent6">
                    <a:lumMod val="50000"/>
                  </a:schemeClr>
                </a:solidFill>
                <a:latin typeface="Times   New Roman"/>
                <a:cs typeface="Times New Roman" panose="02020603050405020304" pitchFamily="18" charset="0"/>
              </a:rPr>
              <a:t>về</a:t>
            </a:r>
            <a:r>
              <a:rPr lang="en-US" sz="4800" dirty="0">
                <a:solidFill>
                  <a:schemeClr val="accent6">
                    <a:lumMod val="50000"/>
                  </a:schemeClr>
                </a:solidFill>
                <a:latin typeface="Times   New Roman"/>
                <a:cs typeface="Times New Roman" panose="02020603050405020304" pitchFamily="18" charset="0"/>
              </a:rPr>
              <a:t> </a:t>
            </a:r>
            <a:r>
              <a:rPr lang="en-US" sz="4800" dirty="0" err="1">
                <a:solidFill>
                  <a:schemeClr val="accent6">
                    <a:lumMod val="50000"/>
                  </a:schemeClr>
                </a:solidFill>
                <a:latin typeface="Times   New Roman"/>
                <a:cs typeface="Times New Roman" panose="02020603050405020304" pitchFamily="18" charset="0"/>
              </a:rPr>
              <a:t>nhà</a:t>
            </a:r>
            <a:endParaRPr lang="en-US" sz="4800" dirty="0">
              <a:solidFill>
                <a:schemeClr val="accent6">
                  <a:lumMod val="50000"/>
                </a:schemeClr>
              </a:solidFill>
              <a:latin typeface="Times   New Roman"/>
              <a:cs typeface="Times New Roman" panose="02020603050405020304" pitchFamily="18" charset="0"/>
            </a:endParaRPr>
          </a:p>
        </p:txBody>
      </p:sp>
      <p:pic>
        <p:nvPicPr>
          <p:cNvPr id="2" name="7628651883374674455">
            <a:hlinkClick r:id="" action="ppaction://media"/>
            <a:extLst>
              <a:ext uri="{FF2B5EF4-FFF2-40B4-BE49-F238E27FC236}">
                <a16:creationId xmlns:a16="http://schemas.microsoft.com/office/drawing/2014/main" id="{214CDFE8-4C20-4D68-A530-3DB28B55F93D}"/>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5"/>
          <a:srcRect t="38148"/>
          <a:stretch/>
        </p:blipFill>
        <p:spPr>
          <a:xfrm>
            <a:off x="4038600" y="28182"/>
            <a:ext cx="4648200" cy="5115318"/>
          </a:xfrm>
          <a:prstGeom prst="rect">
            <a:avLst/>
          </a:prstGeom>
        </p:spPr>
      </p:pic>
    </p:spTree>
    <p:custDataLst>
      <p:tags r:id="rId1"/>
    </p:custDataLst>
    <p:extLst>
      <p:ext uri="{BB962C8B-B14F-4D97-AF65-F5344CB8AC3E}">
        <p14:creationId xmlns:p14="http://schemas.microsoft.com/office/powerpoint/2010/main" val="2148182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r="-33"/>
            </a:stretch>
          </a:blipFill>
        </p:spPr>
        <p:txBody>
          <a:bodyPr/>
          <a:lstStyle/>
          <a:p>
            <a:endParaRPr lang="en-US" dirty="0">
              <a:latin typeface="Times   New Roman"/>
            </a:endParaRPr>
          </a:p>
        </p:txBody>
      </p:sp>
      <p:sp>
        <p:nvSpPr>
          <p:cNvPr id="3" name="Freeform 3"/>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r="-4483"/>
            </a:stretch>
          </a:blipFill>
        </p:spPr>
        <p:txBody>
          <a:bodyPr/>
          <a:lstStyle/>
          <a:p>
            <a:endParaRPr lang="en-US" dirty="0">
              <a:latin typeface="Times   New Roman"/>
            </a:endParaRPr>
          </a:p>
        </p:txBody>
      </p:sp>
      <p:sp>
        <p:nvSpPr>
          <p:cNvPr id="4" name="Freeform 4"/>
          <p:cNvSpPr/>
          <p:nvPr/>
        </p:nvSpPr>
        <p:spPr>
          <a:xfrm>
            <a:off x="0" y="1805941"/>
            <a:ext cx="9144000" cy="3337559"/>
          </a:xfrm>
          <a:custGeom>
            <a:avLst/>
            <a:gdLst/>
            <a:ahLst/>
            <a:cxnLst/>
            <a:rect l="l" t="t" r="r" b="b"/>
            <a:pathLst>
              <a:path w="18288000" h="6675118">
                <a:moveTo>
                  <a:pt x="0" y="0"/>
                </a:moveTo>
                <a:lnTo>
                  <a:pt x="18288000" y="0"/>
                </a:lnTo>
                <a:lnTo>
                  <a:pt x="18288000" y="6675118"/>
                </a:lnTo>
                <a:lnTo>
                  <a:pt x="0" y="6675118"/>
                </a:lnTo>
                <a:lnTo>
                  <a:pt x="0" y="0"/>
                </a:lnTo>
                <a:close/>
              </a:path>
            </a:pathLst>
          </a:custGeom>
          <a:blipFill>
            <a:blip r:embed="rId5"/>
            <a:stretch>
              <a:fillRect r="-43" b="1112"/>
            </a:stretch>
          </a:blipFill>
        </p:spPr>
        <p:txBody>
          <a:bodyPr/>
          <a:lstStyle/>
          <a:p>
            <a:endParaRPr lang="en-US" dirty="0">
              <a:latin typeface="Times   New Roman"/>
            </a:endParaRPr>
          </a:p>
        </p:txBody>
      </p:sp>
      <p:sp>
        <p:nvSpPr>
          <p:cNvPr id="5" name="Freeform 5"/>
          <p:cNvSpPr/>
          <p:nvPr/>
        </p:nvSpPr>
        <p:spPr>
          <a:xfrm>
            <a:off x="0" y="3154680"/>
            <a:ext cx="9144000" cy="1988820"/>
          </a:xfrm>
          <a:custGeom>
            <a:avLst/>
            <a:gdLst/>
            <a:ahLst/>
            <a:cxnLst/>
            <a:rect l="l" t="t" r="r" b="b"/>
            <a:pathLst>
              <a:path w="18288000" h="3977640">
                <a:moveTo>
                  <a:pt x="0" y="0"/>
                </a:moveTo>
                <a:lnTo>
                  <a:pt x="18288000" y="0"/>
                </a:lnTo>
                <a:lnTo>
                  <a:pt x="18288000" y="3977640"/>
                </a:lnTo>
                <a:lnTo>
                  <a:pt x="0" y="3977640"/>
                </a:lnTo>
                <a:lnTo>
                  <a:pt x="0" y="0"/>
                </a:lnTo>
                <a:close/>
              </a:path>
            </a:pathLst>
          </a:custGeom>
          <a:blipFill>
            <a:blip r:embed="rId6"/>
            <a:stretch>
              <a:fillRect l="-916" t="-132089"/>
            </a:stretch>
          </a:blipFill>
        </p:spPr>
        <p:txBody>
          <a:bodyPr/>
          <a:lstStyle/>
          <a:p>
            <a:endParaRPr lang="en-US" dirty="0">
              <a:latin typeface="Times   New Roman"/>
            </a:endParaRPr>
          </a:p>
        </p:txBody>
      </p:sp>
      <p:sp>
        <p:nvSpPr>
          <p:cNvPr id="6" name="Freeform 6"/>
          <p:cNvSpPr/>
          <p:nvPr/>
        </p:nvSpPr>
        <p:spPr>
          <a:xfrm>
            <a:off x="4975860" y="4038600"/>
            <a:ext cx="4168140" cy="1104900"/>
          </a:xfrm>
          <a:custGeom>
            <a:avLst/>
            <a:gdLst/>
            <a:ahLst/>
            <a:cxnLst/>
            <a:rect l="l" t="t" r="r" b="b"/>
            <a:pathLst>
              <a:path w="8336280" h="2209800">
                <a:moveTo>
                  <a:pt x="0" y="0"/>
                </a:moveTo>
                <a:lnTo>
                  <a:pt x="8336280" y="0"/>
                </a:lnTo>
                <a:lnTo>
                  <a:pt x="8336280" y="2209800"/>
                </a:lnTo>
                <a:lnTo>
                  <a:pt x="0" y="2209800"/>
                </a:lnTo>
                <a:lnTo>
                  <a:pt x="0" y="0"/>
                </a:lnTo>
                <a:close/>
              </a:path>
            </a:pathLst>
          </a:custGeom>
          <a:blipFill>
            <a:blip r:embed="rId7"/>
            <a:stretch>
              <a:fillRect l="-119381" t="-313975" r="-1"/>
            </a:stretch>
          </a:blipFill>
        </p:spPr>
        <p:txBody>
          <a:bodyPr/>
          <a:lstStyle/>
          <a:p>
            <a:endParaRPr lang="en-US" dirty="0">
              <a:latin typeface="Times   New Roman"/>
            </a:endParaRPr>
          </a:p>
        </p:txBody>
      </p:sp>
      <p:sp>
        <p:nvSpPr>
          <p:cNvPr id="7" name="Freeform 7"/>
          <p:cNvSpPr/>
          <p:nvPr/>
        </p:nvSpPr>
        <p:spPr>
          <a:xfrm>
            <a:off x="0" y="0"/>
            <a:ext cx="9144000" cy="2324100"/>
          </a:xfrm>
          <a:custGeom>
            <a:avLst/>
            <a:gdLst/>
            <a:ahLst/>
            <a:cxnLst/>
            <a:rect l="l" t="t" r="r" b="b"/>
            <a:pathLst>
              <a:path w="18288000" h="4648200">
                <a:moveTo>
                  <a:pt x="0" y="0"/>
                </a:moveTo>
                <a:lnTo>
                  <a:pt x="18288000" y="0"/>
                </a:lnTo>
                <a:lnTo>
                  <a:pt x="18288000" y="4648200"/>
                </a:lnTo>
                <a:lnTo>
                  <a:pt x="0" y="4648200"/>
                </a:lnTo>
                <a:lnTo>
                  <a:pt x="0" y="0"/>
                </a:lnTo>
                <a:close/>
              </a:path>
            </a:pathLst>
          </a:custGeom>
          <a:blipFill>
            <a:blip r:embed="rId8"/>
            <a:stretch>
              <a:fillRect b="-96804"/>
            </a:stretch>
          </a:blipFill>
        </p:spPr>
        <p:txBody>
          <a:bodyPr/>
          <a:lstStyle/>
          <a:p>
            <a:endParaRPr lang="en-US" dirty="0">
              <a:latin typeface="Times   New Roman"/>
            </a:endParaRPr>
          </a:p>
        </p:txBody>
      </p:sp>
      <p:sp>
        <p:nvSpPr>
          <p:cNvPr id="8" name="Freeform 8"/>
          <p:cNvSpPr/>
          <p:nvPr/>
        </p:nvSpPr>
        <p:spPr>
          <a:xfrm>
            <a:off x="0" y="3802380"/>
            <a:ext cx="5897880" cy="1341120"/>
          </a:xfrm>
          <a:custGeom>
            <a:avLst/>
            <a:gdLst/>
            <a:ahLst/>
            <a:cxnLst/>
            <a:rect l="l" t="t" r="r" b="b"/>
            <a:pathLst>
              <a:path w="11795760" h="2682240">
                <a:moveTo>
                  <a:pt x="0" y="0"/>
                </a:moveTo>
                <a:lnTo>
                  <a:pt x="11795760" y="0"/>
                </a:lnTo>
                <a:lnTo>
                  <a:pt x="11795760" y="2682240"/>
                </a:lnTo>
                <a:lnTo>
                  <a:pt x="0" y="2682240"/>
                </a:lnTo>
                <a:lnTo>
                  <a:pt x="0" y="0"/>
                </a:lnTo>
                <a:close/>
              </a:path>
            </a:pathLst>
          </a:custGeom>
          <a:blipFill>
            <a:blip r:embed="rId9"/>
            <a:stretch>
              <a:fillRect t="-241053" r="-55038"/>
            </a:stretch>
          </a:blipFill>
        </p:spPr>
        <p:txBody>
          <a:bodyPr/>
          <a:lstStyle/>
          <a:p>
            <a:endParaRPr lang="en-US" dirty="0">
              <a:latin typeface="Times   New Roman"/>
            </a:endParaRPr>
          </a:p>
        </p:txBody>
      </p:sp>
      <p:grpSp>
        <p:nvGrpSpPr>
          <p:cNvPr id="9" name="Group 9"/>
          <p:cNvGrpSpPr/>
          <p:nvPr/>
        </p:nvGrpSpPr>
        <p:grpSpPr>
          <a:xfrm>
            <a:off x="4639475" y="2275389"/>
            <a:ext cx="48537" cy="47845"/>
            <a:chOff x="0" y="0"/>
            <a:chExt cx="129432" cy="127586"/>
          </a:xfrm>
        </p:grpSpPr>
        <p:sp>
          <p:nvSpPr>
            <p:cNvPr id="10" name="Freeform 10"/>
            <p:cNvSpPr/>
            <p:nvPr/>
          </p:nvSpPr>
          <p:spPr>
            <a:xfrm>
              <a:off x="0" y="0"/>
              <a:ext cx="129540" cy="127508"/>
            </a:xfrm>
            <a:custGeom>
              <a:avLst/>
              <a:gdLst/>
              <a:ahLst/>
              <a:cxnLst/>
              <a:rect l="l" t="t" r="r" b="b"/>
              <a:pathLst>
                <a:path w="129540" h="127508">
                  <a:moveTo>
                    <a:pt x="0" y="63754"/>
                  </a:moveTo>
                  <a:cubicBezTo>
                    <a:pt x="0" y="28575"/>
                    <a:pt x="28956" y="0"/>
                    <a:pt x="64770" y="0"/>
                  </a:cubicBezTo>
                  <a:cubicBezTo>
                    <a:pt x="100584" y="0"/>
                    <a:pt x="129540" y="28575"/>
                    <a:pt x="129540" y="63754"/>
                  </a:cubicBezTo>
                  <a:cubicBezTo>
                    <a:pt x="129540" y="98933"/>
                    <a:pt x="100584" y="127508"/>
                    <a:pt x="64770" y="127508"/>
                  </a:cubicBezTo>
                  <a:cubicBezTo>
                    <a:pt x="28956" y="127508"/>
                    <a:pt x="0" y="99060"/>
                    <a:pt x="0" y="63754"/>
                  </a:cubicBezTo>
                  <a:close/>
                </a:path>
              </a:pathLst>
            </a:custGeom>
            <a:solidFill>
              <a:srgbClr val="FEFFFE"/>
            </a:solidFill>
          </p:spPr>
          <p:txBody>
            <a:bodyPr/>
            <a:lstStyle/>
            <a:p>
              <a:endParaRPr lang="en-US" dirty="0">
                <a:latin typeface="Times   New Roman"/>
              </a:endParaRPr>
            </a:p>
          </p:txBody>
        </p:sp>
      </p:grpSp>
      <p:sp>
        <p:nvSpPr>
          <p:cNvPr id="12" name="TextBox 12"/>
          <p:cNvSpPr txBox="1"/>
          <p:nvPr/>
        </p:nvSpPr>
        <p:spPr>
          <a:xfrm>
            <a:off x="685800" y="-16820"/>
            <a:ext cx="7582575" cy="1342675"/>
          </a:xfrm>
          <a:prstGeom prst="rect">
            <a:avLst/>
          </a:prstGeom>
        </p:spPr>
        <p:txBody>
          <a:bodyPr wrap="square" lIns="0" tIns="0" rIns="0" bIns="0" rtlCol="0" anchor="t">
            <a:spAutoFit/>
          </a:bodyPr>
          <a:lstStyle/>
          <a:p>
            <a:pPr algn="ctr">
              <a:lnSpc>
                <a:spcPts val="11760"/>
              </a:lnSpc>
              <a:spcBef>
                <a:spcPct val="0"/>
              </a:spcBef>
            </a:pPr>
            <a:r>
              <a:rPr lang="vi-VN" sz="5400" dirty="0">
                <a:solidFill>
                  <a:srgbClr val="C00000"/>
                </a:solidFill>
                <a:latin typeface="#9Slide05 Dear Saturday Bold"/>
              </a:rPr>
              <a:t>Xin trân trọng cảm ơn!</a:t>
            </a:r>
            <a:endParaRPr lang="en-US" sz="5400" dirty="0">
              <a:solidFill>
                <a:srgbClr val="C00000"/>
              </a:solidFill>
              <a:latin typeface="#9Slide05 Dear Saturday Bold"/>
            </a:endParaRPr>
          </a:p>
        </p:txBody>
      </p:sp>
      <p:sp>
        <p:nvSpPr>
          <p:cNvPr id="13" name="Freeform 5"/>
          <p:cNvSpPr/>
          <p:nvPr/>
        </p:nvSpPr>
        <p:spPr>
          <a:xfrm>
            <a:off x="7883" y="976556"/>
            <a:ext cx="8542803" cy="4924076"/>
          </a:xfrm>
          <a:custGeom>
            <a:avLst/>
            <a:gdLst/>
            <a:ahLst/>
            <a:cxnLst/>
            <a:rect l="l" t="t" r="r" b="b"/>
            <a:pathLst>
              <a:path w="17085606" h="9848152">
                <a:moveTo>
                  <a:pt x="0" y="0"/>
                </a:moveTo>
                <a:lnTo>
                  <a:pt x="17085606" y="0"/>
                </a:lnTo>
                <a:lnTo>
                  <a:pt x="17085606" y="9848152"/>
                </a:lnTo>
                <a:lnTo>
                  <a:pt x="0" y="9848152"/>
                </a:lnTo>
                <a:lnTo>
                  <a:pt x="0" y="0"/>
                </a:lnTo>
                <a:close/>
              </a:path>
            </a:pathLst>
          </a:custGeom>
          <a:blipFill>
            <a:blip r:embed="rId10"/>
            <a:stretch>
              <a:fillRect t="-49443" b="-24047"/>
            </a:stretch>
          </a:blipFill>
        </p:spPr>
        <p:txBody>
          <a:bodyPr/>
          <a:lstStyle/>
          <a:p>
            <a:endParaRPr lang="en-US" dirty="0">
              <a:latin typeface="Times   New Roman"/>
            </a:endParaRPr>
          </a:p>
        </p:txBody>
      </p:sp>
    </p:spTree>
    <p:custDataLst>
      <p:tags r:id="rId1"/>
    </p:custDataLst>
    <p:extLst>
      <p:ext uri="{BB962C8B-B14F-4D97-AF65-F5344CB8AC3E}">
        <p14:creationId xmlns:p14="http://schemas.microsoft.com/office/powerpoint/2010/main" val="1191154652"/>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7000"/>
            <a:lum/>
          </a:blip>
          <a:srcRect/>
          <a:stretch>
            <a:fillRect l="-2000" r="-2000"/>
          </a:stretch>
        </a:blipFill>
        <a:effectLst/>
      </p:bgPr>
    </p:bg>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49000"/>
            </a:blip>
            <a:stretch>
              <a:fillRect r="-3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2509F491-6D4C-9501-CD01-CE05F75B2155}"/>
              </a:ext>
            </a:extLst>
          </p:cNvPr>
          <p:cNvSpPr txBox="1"/>
          <p:nvPr/>
        </p:nvSpPr>
        <p:spPr>
          <a:xfrm>
            <a:off x="2286000" y="95143"/>
            <a:ext cx="4572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rPr>
              <a:t>TÀI LIỆU THAM KHẢO</a:t>
            </a:r>
            <a:endParaRPr kumimoji="0" lang="en-GB" sz="2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a:ea typeface="+mn-ea"/>
              <a:cs typeface="+mn-cs"/>
            </a:endParaRPr>
          </a:p>
        </p:txBody>
      </p:sp>
      <p:sp>
        <p:nvSpPr>
          <p:cNvPr id="6" name="Hộp Văn bản 5">
            <a:extLst>
              <a:ext uri="{FF2B5EF4-FFF2-40B4-BE49-F238E27FC236}">
                <a16:creationId xmlns:a16="http://schemas.microsoft.com/office/drawing/2014/main" id="{E7F4FFB3-F4DC-46B6-90C5-389C66ECD60B}"/>
              </a:ext>
            </a:extLst>
          </p:cNvPr>
          <p:cNvSpPr txBox="1"/>
          <p:nvPr/>
        </p:nvSpPr>
        <p:spPr>
          <a:xfrm>
            <a:off x="190500" y="905985"/>
            <a:ext cx="8839200"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vi-VN" sz="2400" b="0" i="0" u="none" strike="noStrike" kern="1200" cap="none" spc="0" normalizeH="0" baseline="0" noProof="0" dirty="0" err="1">
                <a:ln>
                  <a:noFill/>
                </a:ln>
                <a:solidFill>
                  <a:prstClr val="black"/>
                </a:solidFill>
                <a:effectLst/>
                <a:uLnTx/>
                <a:uFillTx/>
                <a:latin typeface="+mj-lt"/>
              </a:rPr>
              <a:t>Sách</a:t>
            </a:r>
            <a:r>
              <a:rPr kumimoji="0" lang="vi-VN" sz="2400" b="0" i="0" u="none" strike="noStrike" kern="1200" cap="none" spc="0" normalizeH="0" baseline="0" noProof="0" dirty="0">
                <a:ln>
                  <a:noFill/>
                </a:ln>
                <a:solidFill>
                  <a:prstClr val="black"/>
                </a:solidFill>
                <a:effectLst/>
                <a:uLnTx/>
                <a:uFillTx/>
                <a:latin typeface="+mj-lt"/>
              </a:rPr>
              <a:t> </a:t>
            </a:r>
            <a:r>
              <a:rPr kumimoji="0" lang="vi-VN" sz="2400" b="0" i="0" u="none" strike="noStrike" kern="1200" cap="none" spc="0" normalizeH="0" baseline="0" noProof="0" dirty="0" err="1">
                <a:ln>
                  <a:noFill/>
                </a:ln>
                <a:solidFill>
                  <a:prstClr val="black"/>
                </a:solidFill>
                <a:effectLst/>
                <a:uLnTx/>
                <a:uFillTx/>
                <a:latin typeface="+mj-lt"/>
              </a:rPr>
              <a:t>giáo</a:t>
            </a:r>
            <a:r>
              <a:rPr kumimoji="0" lang="vi-VN" sz="2400" b="0" i="0" u="none" strike="noStrike" kern="1200" cap="none" spc="0" normalizeH="0" baseline="0" noProof="0" dirty="0">
                <a:ln>
                  <a:noFill/>
                </a:ln>
                <a:solidFill>
                  <a:prstClr val="black"/>
                </a:solidFill>
                <a:effectLst/>
                <a:uLnTx/>
                <a:uFillTx/>
                <a:latin typeface="+mj-lt"/>
              </a:rPr>
              <a:t> khoa </a:t>
            </a:r>
            <a:r>
              <a:rPr kumimoji="0" lang="vi-VN" sz="2400" b="0" i="0" u="none" strike="noStrike" kern="1200" cap="none" spc="0" normalizeH="0" baseline="0" noProof="0" dirty="0" err="1">
                <a:ln>
                  <a:noFill/>
                </a:ln>
                <a:solidFill>
                  <a:prstClr val="black"/>
                </a:solidFill>
                <a:effectLst/>
                <a:uLnTx/>
                <a:uFillTx/>
                <a:latin typeface="+mj-lt"/>
              </a:rPr>
              <a:t>Ngữ</a:t>
            </a:r>
            <a:r>
              <a:rPr kumimoji="0" lang="vi-VN" sz="2400" b="0" i="0" u="none" strike="noStrike" kern="1200" cap="none" spc="0" normalizeH="0" baseline="0" noProof="0" dirty="0">
                <a:ln>
                  <a:noFill/>
                </a:ln>
                <a:solidFill>
                  <a:prstClr val="black"/>
                </a:solidFill>
                <a:effectLst/>
                <a:uLnTx/>
                <a:uFillTx/>
                <a:latin typeface="+mj-lt"/>
              </a:rPr>
              <a:t> Văn 7 – </a:t>
            </a:r>
            <a:r>
              <a:rPr kumimoji="0" lang="vi-VN" sz="2400" b="0" i="0" u="none" strike="noStrike" kern="1200" cap="none" spc="0" normalizeH="0" baseline="0" noProof="0" dirty="0" err="1">
                <a:ln>
                  <a:noFill/>
                </a:ln>
                <a:solidFill>
                  <a:prstClr val="black"/>
                </a:solidFill>
                <a:effectLst/>
                <a:uLnTx/>
                <a:uFillTx/>
                <a:latin typeface="+mj-lt"/>
              </a:rPr>
              <a:t>Bộ</a:t>
            </a:r>
            <a:r>
              <a:rPr kumimoji="0" lang="vi-VN" sz="2400" b="0" i="0" u="none" strike="noStrike" kern="1200" cap="none" spc="0" normalizeH="0" baseline="0" noProof="0" dirty="0">
                <a:ln>
                  <a:noFill/>
                </a:ln>
                <a:solidFill>
                  <a:prstClr val="black"/>
                </a:solidFill>
                <a:effectLst/>
                <a:uLnTx/>
                <a:uFillTx/>
                <a:latin typeface="+mj-lt"/>
              </a:rPr>
              <a:t> </a:t>
            </a:r>
            <a:r>
              <a:rPr kumimoji="0" lang="vi-VN" sz="2400" b="0" i="0" u="none" strike="noStrike" kern="1200" cap="none" spc="0" normalizeH="0" baseline="0" noProof="0" dirty="0" err="1">
                <a:ln>
                  <a:noFill/>
                </a:ln>
                <a:solidFill>
                  <a:prstClr val="black"/>
                </a:solidFill>
                <a:effectLst/>
                <a:uLnTx/>
                <a:uFillTx/>
                <a:latin typeface="+mj-lt"/>
              </a:rPr>
              <a:t>sách</a:t>
            </a:r>
            <a:r>
              <a:rPr kumimoji="0" lang="vi-VN" sz="2400" b="0" i="0" u="none" strike="noStrike" kern="1200" cap="none" spc="0" normalizeH="0" baseline="0" noProof="0" dirty="0">
                <a:ln>
                  <a:noFill/>
                </a:ln>
                <a:solidFill>
                  <a:prstClr val="black"/>
                </a:solidFill>
                <a:effectLst/>
                <a:uLnTx/>
                <a:uFillTx/>
                <a:latin typeface="+mj-lt"/>
              </a:rPr>
              <a:t> </a:t>
            </a:r>
            <a:r>
              <a:rPr kumimoji="0" lang="vi-VN" sz="2400" b="0" i="0" u="none" strike="noStrike" kern="1200" cap="none" spc="0" normalizeH="0" baseline="0" noProof="0" dirty="0" err="1">
                <a:ln>
                  <a:noFill/>
                </a:ln>
                <a:solidFill>
                  <a:prstClr val="black"/>
                </a:solidFill>
                <a:effectLst/>
                <a:uLnTx/>
                <a:uFillTx/>
                <a:latin typeface="+mj-lt"/>
              </a:rPr>
              <a:t>Kết</a:t>
            </a:r>
            <a:r>
              <a:rPr kumimoji="0" lang="vi-VN" sz="2400" b="0" i="0" u="none" strike="noStrike" kern="1200" cap="none" spc="0" normalizeH="0" baseline="0" noProof="0" dirty="0">
                <a:ln>
                  <a:noFill/>
                </a:ln>
                <a:solidFill>
                  <a:prstClr val="black"/>
                </a:solidFill>
                <a:effectLst/>
                <a:uLnTx/>
                <a:uFillTx/>
                <a:latin typeface="+mj-lt"/>
              </a:rPr>
              <a:t> </a:t>
            </a:r>
            <a:r>
              <a:rPr kumimoji="0" lang="vi-VN" sz="2400" b="0" i="0" u="none" strike="noStrike" kern="1200" cap="none" spc="0" normalizeH="0" baseline="0" noProof="0" dirty="0" err="1">
                <a:ln>
                  <a:noFill/>
                </a:ln>
                <a:solidFill>
                  <a:prstClr val="black"/>
                </a:solidFill>
                <a:effectLst/>
                <a:uLnTx/>
                <a:uFillTx/>
                <a:latin typeface="+mj-lt"/>
              </a:rPr>
              <a:t>nối</a:t>
            </a:r>
            <a:r>
              <a:rPr kumimoji="0" lang="vi-VN" sz="2400" b="0" i="0" u="none" strike="noStrike" kern="1200" cap="none" spc="0" normalizeH="0" baseline="0" noProof="0" dirty="0">
                <a:ln>
                  <a:noFill/>
                </a:ln>
                <a:solidFill>
                  <a:prstClr val="black"/>
                </a:solidFill>
                <a:effectLst/>
                <a:uLnTx/>
                <a:uFillTx/>
                <a:latin typeface="+mj-lt"/>
              </a:rPr>
              <a:t> tri </a:t>
            </a:r>
            <a:r>
              <a:rPr kumimoji="0" lang="vi-VN" sz="2400" b="0" i="0" u="none" strike="noStrike" kern="1200" cap="none" spc="0" normalizeH="0" baseline="0" noProof="0" dirty="0" err="1">
                <a:ln>
                  <a:noFill/>
                </a:ln>
                <a:solidFill>
                  <a:prstClr val="black"/>
                </a:solidFill>
                <a:effectLst/>
                <a:uLnTx/>
                <a:uFillTx/>
                <a:latin typeface="+mj-lt"/>
              </a:rPr>
              <a:t>thức</a:t>
            </a:r>
            <a:r>
              <a:rPr kumimoji="0" lang="vi-VN" sz="2400" b="0" i="0" u="none" strike="noStrike" kern="1200" cap="none" spc="0" normalizeH="0" baseline="0" noProof="0" dirty="0">
                <a:ln>
                  <a:noFill/>
                </a:ln>
                <a:solidFill>
                  <a:prstClr val="black"/>
                </a:solidFill>
                <a:effectLst/>
                <a:uLnTx/>
                <a:uFillTx/>
                <a:latin typeface="+mj-lt"/>
              </a:rPr>
              <a:t> </a:t>
            </a:r>
            <a:r>
              <a:rPr kumimoji="0" lang="vi-VN" sz="2400" b="0" i="0" u="none" strike="noStrike" kern="1200" cap="none" spc="0" normalizeH="0" baseline="0" noProof="0" dirty="0" err="1">
                <a:ln>
                  <a:noFill/>
                </a:ln>
                <a:solidFill>
                  <a:prstClr val="black"/>
                </a:solidFill>
                <a:effectLst/>
                <a:uLnTx/>
                <a:uFillTx/>
                <a:latin typeface="+mj-lt"/>
              </a:rPr>
              <a:t>với</a:t>
            </a:r>
            <a:r>
              <a:rPr kumimoji="0" lang="vi-VN" sz="2400" b="0" i="0" u="none" strike="noStrike" kern="1200" cap="none" spc="0" normalizeH="0" baseline="0" noProof="0" dirty="0">
                <a:ln>
                  <a:noFill/>
                </a:ln>
                <a:solidFill>
                  <a:prstClr val="black"/>
                </a:solidFill>
                <a:effectLst/>
                <a:uLnTx/>
                <a:uFillTx/>
                <a:latin typeface="+mj-lt"/>
              </a:rPr>
              <a:t> </a:t>
            </a:r>
            <a:r>
              <a:rPr kumimoji="0" lang="vi-VN" sz="2400" b="0" i="0" u="none" strike="noStrike" kern="1200" cap="none" spc="0" normalizeH="0" baseline="0" noProof="0" dirty="0" err="1">
                <a:ln>
                  <a:noFill/>
                </a:ln>
                <a:solidFill>
                  <a:prstClr val="black"/>
                </a:solidFill>
                <a:effectLst/>
                <a:uLnTx/>
                <a:uFillTx/>
                <a:latin typeface="+mj-lt"/>
              </a:rPr>
              <a:t>cuộc</a:t>
            </a:r>
            <a:r>
              <a:rPr kumimoji="0" lang="vi-VN" sz="2400" b="0" i="0" u="none" strike="noStrike" kern="1200" cap="none" spc="0" normalizeH="0" baseline="0" noProof="0" dirty="0">
                <a:ln>
                  <a:noFill/>
                </a:ln>
                <a:solidFill>
                  <a:prstClr val="black"/>
                </a:solidFill>
                <a:effectLst/>
                <a:uLnTx/>
                <a:uFillTx/>
                <a:latin typeface="+mj-lt"/>
              </a:rPr>
              <a:t> </a:t>
            </a:r>
            <a:r>
              <a:rPr kumimoji="0" lang="vi-VN" sz="2400" b="0" i="0" u="none" strike="noStrike" kern="1200" cap="none" spc="0" normalizeH="0" baseline="0" noProof="0" dirty="0" err="1">
                <a:ln>
                  <a:noFill/>
                </a:ln>
                <a:solidFill>
                  <a:prstClr val="black"/>
                </a:solidFill>
                <a:effectLst/>
                <a:uLnTx/>
                <a:uFillTx/>
                <a:latin typeface="+mj-lt"/>
              </a:rPr>
              <a:t>sống</a:t>
            </a:r>
            <a:r>
              <a:rPr kumimoji="0" lang="vi-VN" sz="2400" b="0" i="0" u="none" strike="noStrike" kern="1200" cap="none" spc="0" normalizeH="0" baseline="0" noProof="0" dirty="0">
                <a:ln>
                  <a:noFill/>
                </a:ln>
                <a:solidFill>
                  <a:prstClr val="black"/>
                </a:solidFill>
                <a:effectLst/>
                <a:uLnTx/>
                <a:uFillTx/>
                <a:latin typeface="+mj-lt"/>
              </a:rPr>
              <a: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vi-VN" sz="2400" b="0" i="0" u="none" strike="noStrike" kern="1200" cap="none" spc="0" normalizeH="0" baseline="0" noProof="0" dirty="0">
              <a:ln>
                <a:noFill/>
              </a:ln>
              <a:solidFill>
                <a:prstClr val="black"/>
              </a:solidFill>
              <a:effectLst/>
              <a:uLnTx/>
              <a:uFillTx/>
              <a:latin typeface="+mj-lt"/>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vi-VN" sz="2400" b="0" i="0" u="none" strike="noStrike" kern="1200" cap="none" spc="0" normalizeH="0" baseline="0" noProof="0" dirty="0" err="1">
                <a:ln>
                  <a:noFill/>
                </a:ln>
                <a:solidFill>
                  <a:prstClr val="black"/>
                </a:solidFill>
                <a:effectLst/>
                <a:uLnTx/>
                <a:uFillTx/>
                <a:latin typeface="+mj-lt"/>
              </a:rPr>
              <a:t>Video</a:t>
            </a:r>
            <a:r>
              <a:rPr kumimoji="0" lang="vi-VN" sz="2400" b="0" i="0" u="none" strike="noStrike" kern="1200" cap="none" spc="0" normalizeH="0" baseline="0" noProof="0" dirty="0">
                <a:ln>
                  <a:noFill/>
                </a:ln>
                <a:solidFill>
                  <a:prstClr val="black"/>
                </a:solidFill>
                <a:effectLst/>
                <a:uLnTx/>
                <a:uFillTx/>
                <a:latin typeface="+mj-lt"/>
              </a:rPr>
              <a:t>: </a:t>
            </a:r>
            <a:r>
              <a:rPr kumimoji="0" lang="vi-VN" sz="2400" b="0" i="0" u="none" strike="noStrike" kern="1200" cap="none" spc="0" normalizeH="0" baseline="0" noProof="0" dirty="0" err="1">
                <a:ln>
                  <a:noFill/>
                </a:ln>
                <a:solidFill>
                  <a:prstClr val="black"/>
                </a:solidFill>
                <a:effectLst/>
                <a:uLnTx/>
                <a:uFillTx/>
                <a:latin typeface="+mj-lt"/>
              </a:rPr>
              <a:t>Youtube</a:t>
            </a:r>
            <a:endParaRPr kumimoji="0" lang="vi-VN" sz="2400" b="0" i="0" u="none" strike="noStrike" kern="1200" cap="none" spc="0" normalizeH="0" baseline="0" noProof="0" dirty="0">
              <a:ln>
                <a:noFill/>
              </a:ln>
              <a:solidFill>
                <a:prstClr val="black"/>
              </a:solidFill>
              <a:effectLst/>
              <a:uLnTx/>
              <a:uFillTx/>
              <a:latin typeface="+mj-lt"/>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vi-VN" sz="2400" b="0" i="0" u="none" strike="noStrike" kern="1200" cap="none" spc="0" normalizeH="0" baseline="0" noProof="0" dirty="0">
              <a:ln>
                <a:noFill/>
              </a:ln>
              <a:solidFill>
                <a:prstClr val="black"/>
              </a:solidFill>
              <a:effectLst/>
              <a:uLnTx/>
              <a:uFillTx/>
              <a:latin typeface="+mj-lt"/>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vi-VN" sz="2400" b="0" i="0" u="none" strike="noStrike" kern="1200" cap="none" spc="0" normalizeH="0" baseline="0" noProof="0" dirty="0" err="1">
                <a:ln>
                  <a:noFill/>
                </a:ln>
                <a:solidFill>
                  <a:prstClr val="black"/>
                </a:solidFill>
                <a:effectLst/>
                <a:uLnTx/>
                <a:uFillTx/>
                <a:latin typeface="+mj-lt"/>
              </a:rPr>
              <a:t>Các</a:t>
            </a:r>
            <a:r>
              <a:rPr kumimoji="0" lang="vi-VN" sz="2400" b="0" i="0" u="none" strike="noStrike" kern="1200" cap="none" spc="0" normalizeH="0" baseline="0" noProof="0" dirty="0">
                <a:ln>
                  <a:noFill/>
                </a:ln>
                <a:solidFill>
                  <a:prstClr val="black"/>
                </a:solidFill>
                <a:effectLst/>
                <a:uLnTx/>
                <a:uFillTx/>
                <a:latin typeface="+mj-lt"/>
              </a:rPr>
              <a:t> thông tin </a:t>
            </a:r>
            <a:r>
              <a:rPr kumimoji="0" lang="vi-VN" sz="2400" b="0" i="0" u="none" strike="noStrike" kern="1200" cap="none" spc="0" normalizeH="0" baseline="0" noProof="0" dirty="0" err="1">
                <a:ln>
                  <a:noFill/>
                </a:ln>
                <a:solidFill>
                  <a:prstClr val="black"/>
                </a:solidFill>
                <a:effectLst/>
                <a:uLnTx/>
                <a:uFillTx/>
                <a:latin typeface="+mj-lt"/>
              </a:rPr>
              <a:t>về</a:t>
            </a:r>
            <a:r>
              <a:rPr kumimoji="0" lang="vi-VN" sz="2400" b="0" i="0" u="none" strike="noStrike" kern="1200" cap="none" spc="0" normalizeH="0" baseline="0" noProof="0" dirty="0">
                <a:ln>
                  <a:noFill/>
                </a:ln>
                <a:solidFill>
                  <a:prstClr val="black"/>
                </a:solidFill>
                <a:effectLst/>
                <a:uLnTx/>
                <a:uFillTx/>
                <a:latin typeface="+mj-lt"/>
              </a:rPr>
              <a:t> </a:t>
            </a:r>
            <a:r>
              <a:rPr kumimoji="0" lang="vi-VN" sz="2400" b="0" i="0" u="none" strike="noStrike" kern="1200" cap="none" spc="0" normalizeH="0" baseline="0" noProof="0" dirty="0" err="1">
                <a:ln>
                  <a:noFill/>
                </a:ln>
                <a:solidFill>
                  <a:prstClr val="black"/>
                </a:solidFill>
                <a:effectLst/>
                <a:uLnTx/>
                <a:uFillTx/>
                <a:latin typeface="+mj-lt"/>
              </a:rPr>
              <a:t>hình</a:t>
            </a:r>
            <a:r>
              <a:rPr kumimoji="0" lang="vi-VN" sz="2400" b="0" i="0" u="none" strike="noStrike" kern="1200" cap="none" spc="0" normalizeH="0" baseline="0" noProof="0" dirty="0">
                <a:ln>
                  <a:noFill/>
                </a:ln>
                <a:solidFill>
                  <a:prstClr val="black"/>
                </a:solidFill>
                <a:effectLst/>
                <a:uLnTx/>
                <a:uFillTx/>
                <a:latin typeface="+mj-lt"/>
              </a:rPr>
              <a:t> </a:t>
            </a:r>
            <a:r>
              <a:rPr kumimoji="0" lang="vi-VN" sz="2400" b="0" i="0" u="none" strike="noStrike" kern="1200" cap="none" spc="0" normalizeH="0" baseline="0" noProof="0" dirty="0" err="1">
                <a:ln>
                  <a:noFill/>
                </a:ln>
                <a:solidFill>
                  <a:prstClr val="black"/>
                </a:solidFill>
                <a:effectLst/>
                <a:uLnTx/>
                <a:uFillTx/>
                <a:latin typeface="+mj-lt"/>
              </a:rPr>
              <a:t>ảnh</a:t>
            </a:r>
            <a:r>
              <a:rPr kumimoji="0" lang="vi-VN" sz="2400" b="0" i="0" u="none" strike="noStrike" kern="1200" cap="none" spc="0" normalizeH="0" baseline="0" noProof="0" dirty="0">
                <a:ln>
                  <a:noFill/>
                </a:ln>
                <a:solidFill>
                  <a:prstClr val="black"/>
                </a:solidFill>
                <a:effectLst/>
                <a:uLnTx/>
                <a:uFillTx/>
                <a:latin typeface="+mj-lt"/>
              </a:rPr>
              <a:t> </a:t>
            </a:r>
            <a:r>
              <a:rPr kumimoji="0" lang="vi-VN" sz="2400" b="0" i="0" u="none" strike="noStrike" kern="1200" cap="none" spc="0" normalizeH="0" baseline="0" noProof="0" dirty="0" err="1">
                <a:ln>
                  <a:noFill/>
                </a:ln>
                <a:solidFill>
                  <a:prstClr val="black"/>
                </a:solidFill>
                <a:effectLst/>
                <a:uLnTx/>
                <a:uFillTx/>
                <a:latin typeface="+mj-lt"/>
              </a:rPr>
              <a:t>của</a:t>
            </a:r>
            <a:r>
              <a:rPr kumimoji="0" lang="vi-VN" sz="2400" b="0" i="0" u="none" strike="noStrike" kern="1200" cap="none" spc="0" normalizeH="0" baseline="0" noProof="0" dirty="0">
                <a:ln>
                  <a:noFill/>
                </a:ln>
                <a:solidFill>
                  <a:prstClr val="black"/>
                </a:solidFill>
                <a:effectLst/>
                <a:uLnTx/>
                <a:uFillTx/>
                <a:latin typeface="+mj-lt"/>
              </a:rPr>
              <a:t> sông Hương </a:t>
            </a:r>
            <a:r>
              <a:rPr kumimoji="0" lang="vi-VN" sz="2400" b="0" i="0" u="none" strike="noStrike" kern="1200" cap="none" spc="0" normalizeH="0" baseline="0" noProof="0" dirty="0" err="1">
                <a:ln>
                  <a:noFill/>
                </a:ln>
                <a:solidFill>
                  <a:prstClr val="black"/>
                </a:solidFill>
                <a:effectLst/>
                <a:uLnTx/>
                <a:uFillTx/>
                <a:latin typeface="+mj-lt"/>
              </a:rPr>
              <a:t>và</a:t>
            </a:r>
            <a:r>
              <a:rPr kumimoji="0" lang="vi-VN" sz="2400" b="0" i="0" u="none" strike="noStrike" kern="1200" cap="none" spc="0" normalizeH="0" baseline="0" noProof="0" dirty="0">
                <a:ln>
                  <a:noFill/>
                </a:ln>
                <a:solidFill>
                  <a:prstClr val="black"/>
                </a:solidFill>
                <a:effectLst/>
                <a:uLnTx/>
                <a:uFillTx/>
                <a:latin typeface="+mj-lt"/>
              </a:rPr>
              <a:t> </a:t>
            </a:r>
            <a:r>
              <a:rPr kumimoji="0" lang="vi-VN" sz="2400" b="0" i="0" u="none" strike="noStrike" kern="1200" cap="none" spc="0" normalizeH="0" baseline="0" noProof="0" dirty="0" err="1">
                <a:ln>
                  <a:noFill/>
                </a:ln>
                <a:solidFill>
                  <a:prstClr val="black"/>
                </a:solidFill>
                <a:effectLst/>
                <a:uLnTx/>
                <a:uFillTx/>
                <a:latin typeface="+mj-lt"/>
              </a:rPr>
              <a:t>Huế</a:t>
            </a:r>
            <a:r>
              <a:rPr kumimoji="0" lang="vi-VN" sz="2400" b="0" i="0" u="none" strike="noStrike" kern="1200" cap="none" spc="0" normalizeH="0" baseline="0" noProof="0" dirty="0">
                <a:ln>
                  <a:noFill/>
                </a:ln>
                <a:solidFill>
                  <a:prstClr val="black"/>
                </a:solidFill>
                <a:effectLst/>
                <a:uLnTx/>
                <a:uFillTx/>
                <a:latin typeface="+mj-lt"/>
              </a:rPr>
              <a:t>: google.vn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vi-VN" sz="2400" dirty="0">
              <a:solidFill>
                <a:prstClr val="black"/>
              </a:solidFill>
              <a:latin typeface="+mj-lt"/>
            </a:endParaRPr>
          </a:p>
          <a:p>
            <a:pPr marL="342900" indent="-342900">
              <a:buFontTx/>
              <a:buAutoNum type="arabicPeriod"/>
              <a:defRPr/>
            </a:pPr>
            <a:r>
              <a:rPr kumimoji="0" lang="vi-VN" sz="2400" b="0" i="0" u="none" strike="noStrike" kern="1200" cap="none" spc="0" normalizeH="0" baseline="0" noProof="0" dirty="0" err="1">
                <a:ln>
                  <a:noFill/>
                </a:ln>
                <a:solidFill>
                  <a:prstClr val="black"/>
                </a:solidFill>
                <a:effectLst/>
                <a:uLnTx/>
                <a:uFillTx/>
                <a:latin typeface="+mj-lt"/>
              </a:rPr>
              <a:t>Link</a:t>
            </a:r>
            <a:r>
              <a:rPr kumimoji="0" lang="vi-VN" sz="2400" b="0" i="0" u="none" strike="noStrike" kern="1200" cap="none" spc="0" normalizeH="0" baseline="0" noProof="0" dirty="0">
                <a:ln>
                  <a:noFill/>
                </a:ln>
                <a:solidFill>
                  <a:prstClr val="black"/>
                </a:solidFill>
                <a:effectLst/>
                <a:uLnTx/>
                <a:uFillTx/>
                <a:latin typeface="+mj-lt"/>
              </a:rPr>
              <a:t> tham </a:t>
            </a:r>
            <a:r>
              <a:rPr kumimoji="0" lang="vi-VN" sz="2400" b="0" i="0" u="none" strike="noStrike" kern="1200" cap="none" spc="0" normalizeH="0" baseline="0" noProof="0" dirty="0" err="1">
                <a:ln>
                  <a:noFill/>
                </a:ln>
                <a:solidFill>
                  <a:prstClr val="black"/>
                </a:solidFill>
                <a:effectLst/>
                <a:uLnTx/>
                <a:uFillTx/>
                <a:latin typeface="+mj-lt"/>
              </a:rPr>
              <a:t>khảo</a:t>
            </a:r>
            <a:r>
              <a:rPr kumimoji="0" lang="vi-VN" sz="2400" b="0" i="0" u="none" strike="noStrike" kern="1200" cap="none" spc="0" normalizeH="0" noProof="0" dirty="0">
                <a:ln>
                  <a:noFill/>
                </a:ln>
                <a:solidFill>
                  <a:prstClr val="black"/>
                </a:solidFill>
                <a:effectLst/>
                <a:uLnTx/>
                <a:uFillTx/>
                <a:latin typeface="+mj-lt"/>
              </a:rPr>
              <a:t> </a:t>
            </a:r>
            <a:r>
              <a:rPr kumimoji="0" lang="vi-VN" sz="2400" b="0" i="0" u="none" strike="noStrike" kern="1200" cap="none" spc="0" normalizeH="0" noProof="0" dirty="0" err="1">
                <a:ln>
                  <a:noFill/>
                </a:ln>
                <a:solidFill>
                  <a:prstClr val="black"/>
                </a:solidFill>
                <a:effectLst/>
                <a:uLnTx/>
                <a:uFillTx/>
                <a:latin typeface="+mj-lt"/>
              </a:rPr>
              <a:t>các</a:t>
            </a:r>
            <a:r>
              <a:rPr kumimoji="0" lang="vi-VN" sz="2400" b="0" i="0" u="none" strike="noStrike" kern="1200" cap="none" spc="0" normalizeH="0" noProof="0" dirty="0">
                <a:ln>
                  <a:noFill/>
                </a:ln>
                <a:solidFill>
                  <a:prstClr val="black"/>
                </a:solidFill>
                <a:effectLst/>
                <a:uLnTx/>
                <a:uFillTx/>
                <a:latin typeface="+mj-lt"/>
              </a:rPr>
              <a:t> </a:t>
            </a:r>
            <a:r>
              <a:rPr kumimoji="0" lang="vi-VN" sz="2400" b="0" i="0" u="none" strike="noStrike" kern="1200" cap="none" spc="0" normalizeH="0" noProof="0" dirty="0" err="1">
                <a:ln>
                  <a:noFill/>
                </a:ln>
                <a:solidFill>
                  <a:prstClr val="black"/>
                </a:solidFill>
                <a:effectLst/>
                <a:uLnTx/>
                <a:uFillTx/>
                <a:latin typeface="+mj-lt"/>
              </a:rPr>
              <a:t>loại</a:t>
            </a:r>
            <a:r>
              <a:rPr kumimoji="0" lang="vi-VN" sz="2400" b="0" i="0" u="none" strike="noStrike" kern="1200" cap="none" spc="0" normalizeH="0" noProof="0" dirty="0">
                <a:ln>
                  <a:noFill/>
                </a:ln>
                <a:solidFill>
                  <a:prstClr val="black"/>
                </a:solidFill>
                <a:effectLst/>
                <a:uLnTx/>
                <a:uFillTx/>
                <a:latin typeface="+mj-lt"/>
              </a:rPr>
              <a:t> </a:t>
            </a:r>
            <a:r>
              <a:rPr kumimoji="0" lang="vi-VN" sz="2400" b="0" i="0" u="none" strike="noStrike" kern="1200" cap="none" spc="0" normalizeH="0" noProof="0" dirty="0" err="1">
                <a:ln>
                  <a:noFill/>
                </a:ln>
                <a:solidFill>
                  <a:prstClr val="black"/>
                </a:solidFill>
                <a:effectLst/>
                <a:uLnTx/>
                <a:uFillTx/>
                <a:latin typeface="+mj-lt"/>
              </a:rPr>
              <a:t>nhạc</a:t>
            </a:r>
            <a:r>
              <a:rPr kumimoji="0" lang="vi-VN" sz="2400" b="0" i="0" u="none" strike="noStrike" kern="1200" cap="none" spc="0" normalizeH="0" noProof="0" dirty="0">
                <a:ln>
                  <a:noFill/>
                </a:ln>
                <a:solidFill>
                  <a:prstClr val="black"/>
                </a:solidFill>
                <a:effectLst/>
                <a:uLnTx/>
                <a:uFillTx/>
                <a:latin typeface="+mj-lt"/>
              </a:rPr>
              <a:t> </a:t>
            </a:r>
            <a:r>
              <a:rPr kumimoji="0" lang="vi-VN" sz="2400" b="0" i="0" u="none" strike="noStrike" kern="1200" cap="none" spc="0" normalizeH="0" noProof="0" dirty="0" err="1">
                <a:ln>
                  <a:noFill/>
                </a:ln>
                <a:solidFill>
                  <a:prstClr val="black"/>
                </a:solidFill>
                <a:effectLst/>
                <a:uLnTx/>
                <a:uFillTx/>
                <a:latin typeface="+mj-lt"/>
              </a:rPr>
              <a:t>cụ</a:t>
            </a:r>
            <a:r>
              <a:rPr kumimoji="0" lang="vi-VN" sz="2400" b="0" i="0" u="none" strike="noStrike" kern="1200" cap="none" spc="0" normalizeH="0" noProof="0" dirty="0">
                <a:ln>
                  <a:noFill/>
                </a:ln>
                <a:solidFill>
                  <a:prstClr val="black"/>
                </a:solidFill>
                <a:effectLst/>
                <a:uLnTx/>
                <a:uFillTx/>
                <a:latin typeface="+mj-lt"/>
              </a:rPr>
              <a:t> dân gian </a:t>
            </a:r>
            <a:r>
              <a:rPr kumimoji="0" lang="vi-VN" sz="2400" b="0" i="0" u="none" strike="noStrike" kern="1200" cap="none" spc="0" normalizeH="0" noProof="0" dirty="0" err="1">
                <a:ln>
                  <a:noFill/>
                </a:ln>
                <a:solidFill>
                  <a:prstClr val="black"/>
                </a:solidFill>
                <a:effectLst/>
                <a:uLnTx/>
                <a:uFillTx/>
                <a:latin typeface="+mj-lt"/>
              </a:rPr>
              <a:t>Việt</a:t>
            </a:r>
            <a:r>
              <a:rPr kumimoji="0" lang="vi-VN" sz="2400" b="0" i="0" u="none" strike="noStrike" kern="1200" cap="none" spc="0" normalizeH="0" noProof="0" dirty="0">
                <a:ln>
                  <a:noFill/>
                </a:ln>
                <a:solidFill>
                  <a:prstClr val="black"/>
                </a:solidFill>
                <a:effectLst/>
                <a:uLnTx/>
                <a:uFillTx/>
                <a:latin typeface="+mj-lt"/>
              </a:rPr>
              <a:t> Nam: </a:t>
            </a:r>
            <a:r>
              <a:rPr lang="vi-VN" sz="2400" dirty="0">
                <a:latin typeface="+mj-lt"/>
                <a:hlinkClick r:id="rId5"/>
              </a:rPr>
              <a:t>MỘT SỐ LOẠI HÌNH NGHỆ THUẬT ĐƯỢC UNESCO CÔNG NHẬN (padlet.com)</a:t>
            </a:r>
            <a:r>
              <a:rPr kumimoji="0" lang="vi-VN" sz="2400" b="0" i="0" u="none" strike="noStrike" kern="1200" cap="none" spc="0" normalizeH="0" noProof="0" dirty="0">
                <a:ln>
                  <a:noFill/>
                </a:ln>
                <a:solidFill>
                  <a:prstClr val="black"/>
                </a:solidFill>
                <a:effectLst/>
                <a:uLnTx/>
                <a:uFillTx/>
                <a:latin typeface="+mj-lt"/>
              </a:rPr>
              <a:t> </a:t>
            </a:r>
            <a:endParaRPr kumimoji="0" lang="vi-VN" sz="2400" b="0" i="0" u="none" strike="noStrike" kern="1200" cap="none" spc="0" normalizeH="0" baseline="0" noProof="0" dirty="0">
              <a:ln>
                <a:noFill/>
              </a:ln>
              <a:solidFill>
                <a:prstClr val="black"/>
              </a:solidFill>
              <a:effectLst/>
              <a:uLnTx/>
              <a:uFillTx/>
              <a:latin typeface="+mj-lt"/>
            </a:endParaRPr>
          </a:p>
        </p:txBody>
      </p:sp>
    </p:spTree>
    <p:custDataLst>
      <p:tags r:id="rId1"/>
    </p:custDataLst>
    <p:extLst>
      <p:ext uri="{BB962C8B-B14F-4D97-AF65-F5344CB8AC3E}">
        <p14:creationId xmlns:p14="http://schemas.microsoft.com/office/powerpoint/2010/main" val="1324442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8)">
                                      <p:cBhvr>
                                        <p:cTn id="7" dur="2000"/>
                                        <p:tgtEl>
                                          <p:spTgt spid="6">
                                            <p:txEl>
                                              <p:pRg st="0" end="0"/>
                                            </p:txEl>
                                          </p:spTgt>
                                        </p:tgtEl>
                                      </p:cBhvr>
                                    </p:animEffect>
                                  </p:childTnLst>
                                </p:cTn>
                              </p:par>
                            </p:childTnLst>
                          </p:cTn>
                        </p:par>
                        <p:par>
                          <p:cTn id="8" fill="hold">
                            <p:stCondLst>
                              <p:cond delay="2000"/>
                            </p:stCondLst>
                            <p:childTnLst>
                              <p:par>
                                <p:cTn id="9" presetID="21" presetClass="entr" presetSubtype="8" fill="hold" grpId="0"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wheel(8)">
                                      <p:cBhvr>
                                        <p:cTn id="11" dur="2000"/>
                                        <p:tgtEl>
                                          <p:spTgt spid="6">
                                            <p:txEl>
                                              <p:pRg st="2" end="2"/>
                                            </p:txEl>
                                          </p:spTgt>
                                        </p:tgtEl>
                                      </p:cBhvr>
                                    </p:animEffect>
                                  </p:childTnLst>
                                </p:cTn>
                              </p:par>
                            </p:childTnLst>
                          </p:cTn>
                        </p:par>
                        <p:par>
                          <p:cTn id="12" fill="hold">
                            <p:stCondLst>
                              <p:cond delay="4000"/>
                            </p:stCondLst>
                            <p:childTnLst>
                              <p:par>
                                <p:cTn id="13" presetID="21" presetClass="entr" presetSubtype="8" fill="hold" grpId="0" nodeType="after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wheel(8)">
                                      <p:cBhvr>
                                        <p:cTn id="15" dur="20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8" fill="hold" grpId="0" nodeType="clickEffect">
                                  <p:stCondLst>
                                    <p:cond delay="0"/>
                                  </p:stCondLst>
                                  <p:childTnLst>
                                    <p:set>
                                      <p:cBhvr>
                                        <p:cTn id="19" dur="1" fill="hold">
                                          <p:stCondLst>
                                            <p:cond delay="0"/>
                                          </p:stCondLst>
                                        </p:cTn>
                                        <p:tgtEl>
                                          <p:spTgt spid="6">
                                            <p:txEl>
                                              <p:pRg st="6" end="6"/>
                                            </p:txEl>
                                          </p:spTgt>
                                        </p:tgtEl>
                                        <p:attrNameLst>
                                          <p:attrName>style.visibility</p:attrName>
                                        </p:attrNameLst>
                                      </p:cBhvr>
                                      <p:to>
                                        <p:strVal val="visible"/>
                                      </p:to>
                                    </p:set>
                                    <p:animEffect transition="in" filter="wheel(8)">
                                      <p:cBhvr>
                                        <p:cTn id="20" dur="2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SPRING_QUIZ_SHAPE0">
            <a:extLst>
              <a:ext uri="{FF2B5EF4-FFF2-40B4-BE49-F238E27FC236}">
                <a16:creationId xmlns:a16="http://schemas.microsoft.com/office/drawing/2014/main" id="{1A51D1C8-3935-4D18-A575-2D9C483FC698}"/>
              </a:ext>
            </a:extLst>
          </p:cNvPr>
          <p:cNvSpPr/>
          <p:nvPr/>
        </p:nvSpPr>
        <p:spPr>
          <a:xfrm>
            <a:off x="0" y="0"/>
            <a:ext cx="9144000" cy="5143500"/>
          </a:xfrm>
          <a:prstGeom prst="rect">
            <a:avLst/>
          </a:prstGeom>
          <a:solidFill>
            <a:srgbClr val="FFFFFF"/>
          </a:solidFill>
          <a:ln w="25400" cap="flat" cmpd="sng" algn="ctr">
            <a:noFill/>
            <a:prstDash val="solid"/>
          </a:ln>
          <a:effectLst>
            <a:innerShdw>
              <a:scrgbClr r="0" g="0" b="0">
                <a:alpha val="0"/>
              </a:scrgbClr>
            </a:innerShdw>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SPRING_QUIZ_SHAPE1">
            <a:extLst>
              <a:ext uri="{FF2B5EF4-FFF2-40B4-BE49-F238E27FC236}">
                <a16:creationId xmlns:a16="http://schemas.microsoft.com/office/drawing/2014/main" id="{F5441F30-50C6-4960-9ED7-51A89858DCA2}"/>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a:xfrm>
            <a:off x="1615440" y="1388745"/>
            <a:ext cx="5918200" cy="3327400"/>
          </a:xfrm>
          <a:prstGeom prst="rect">
            <a:avLst/>
          </a:prstGeom>
          <a:effectLst>
            <a:outerShdw blurRad="114300" dist="38100" dir="5400000" rotWithShape="0">
              <a:scrgbClr r="0" g="0" b="0">
                <a:alpha val="20000"/>
              </a:scrgbClr>
            </a:outerShdw>
          </a:effectLst>
        </p:spPr>
      </p:pic>
      <p:sp>
        <p:nvSpPr>
          <p:cNvPr id="10" name="ISPRING_QUIZ_SHAPE2">
            <a:extLst>
              <a:ext uri="{FF2B5EF4-FFF2-40B4-BE49-F238E27FC236}">
                <a16:creationId xmlns:a16="http://schemas.microsoft.com/office/drawing/2014/main" id="{D154EB80-285A-4046-828E-21C72112D59A}"/>
              </a:ext>
            </a:extLst>
          </p:cNvPr>
          <p:cNvSpPr txBox="1"/>
          <p:nvPr/>
        </p:nvSpPr>
        <p:spPr>
          <a:xfrm>
            <a:off x="548640" y="308610"/>
            <a:ext cx="8046720" cy="553998"/>
          </a:xfrm>
          <a:prstGeom prst="rect">
            <a:avLst/>
          </a:prstGeom>
          <a:noFill/>
          <a:effectLst>
            <a:innerShdw>
              <a:scrgbClr r="0" g="0" b="0">
                <a:alpha val="0"/>
              </a:scrgbClr>
            </a:innerShdw>
          </a:effectLst>
        </p:spPr>
        <p:txBody>
          <a:bodyPr vert="horz" rtlCol="0">
            <a:spAutoFit/>
          </a:bodyPr>
          <a:lstStyle/>
          <a:p>
            <a:pPr algn="ctr"/>
            <a:r>
              <a:rPr lang="en-US" sz="3000">
                <a:solidFill>
                  <a:srgbClr val="343944"/>
                </a:solidFill>
                <a:effectLst/>
                <a:latin typeface="Segoe UI" panose="020B0502040204020203" pitchFamily="34" charset="0"/>
              </a:rPr>
              <a:t>   Quiz</a:t>
            </a:r>
          </a:p>
        </p:txBody>
      </p:sp>
      <p:pic>
        <p:nvPicPr>
          <p:cNvPr id="12" name="ISPRING_QUIZ_SHAPE3">
            <a:extLst>
              <a:ext uri="{FF2B5EF4-FFF2-40B4-BE49-F238E27FC236}">
                <a16:creationId xmlns:a16="http://schemas.microsoft.com/office/drawing/2014/main" id="{FD5020C6-CA57-4DAF-A084-B5D981B25F6E}"/>
              </a:ext>
            </a:extLst>
          </p:cNvPr>
          <p:cNvPicPr>
            <a:picLocks/>
          </p:cNvPicPr>
          <p:nvPr/>
        </p:nvPicPr>
        <p:blipFill>
          <a:blip r:embed="rId5">
            <a:extLst>
              <a:ext uri="{28A0092B-C50C-407E-A947-70E740481C1C}">
                <a14:useLocalDpi xmlns:a14="http://schemas.microsoft.com/office/drawing/2010/main" val="0"/>
              </a:ext>
            </a:extLst>
          </a:blip>
          <a:srcRect/>
          <a:stretch>
            <a:fillRect/>
          </a:stretch>
        </p:blipFill>
        <p:spPr>
          <a:xfrm>
            <a:off x="3833855" y="379730"/>
            <a:ext cx="406400" cy="406400"/>
          </a:xfrm>
          <a:prstGeom prst="rect">
            <a:avLst/>
          </a:prstGeom>
          <a:effectLst>
            <a:innerShdw>
              <a:scrgbClr r="0" g="0" b="0">
                <a:alpha val="0"/>
              </a:scrgbClr>
            </a:innerShdw>
          </a:effectLst>
        </p:spPr>
      </p:pic>
      <p:sp>
        <p:nvSpPr>
          <p:cNvPr id="14" name="ISPRING_QUIZ_SHAPE4">
            <a:extLst>
              <a:ext uri="{FF2B5EF4-FFF2-40B4-BE49-F238E27FC236}">
                <a16:creationId xmlns:a16="http://schemas.microsoft.com/office/drawing/2014/main" id="{8475539A-7F0B-4F5A-814D-AAAF95368C85}"/>
              </a:ext>
            </a:extLst>
          </p:cNvPr>
          <p:cNvSpPr txBox="1"/>
          <p:nvPr/>
        </p:nvSpPr>
        <p:spPr>
          <a:xfrm>
            <a:off x="548640" y="822960"/>
            <a:ext cx="8046720" cy="430887"/>
          </a:xfrm>
          <a:prstGeom prst="rect">
            <a:avLst/>
          </a:prstGeom>
          <a:noFill/>
          <a:effectLst>
            <a:innerShdw>
              <a:scrgbClr r="0" g="0" b="0">
                <a:alpha val="0"/>
              </a:scrgbClr>
            </a:innerShdw>
          </a:effectLst>
        </p:spPr>
        <p:txBody>
          <a:bodyPr vert="horz" rtlCol="0">
            <a:spAutoFit/>
          </a:bodyPr>
          <a:lstStyle/>
          <a:p>
            <a:pPr algn="ctr"/>
            <a:r>
              <a:rPr lang="en-US" sz="2200">
                <a:solidFill>
                  <a:srgbClr val="343944"/>
                </a:solidFill>
                <a:effectLst/>
                <a:latin typeface="Segoe UI" panose="020B0502040204020203" pitchFamily="34" charset="0"/>
              </a:rPr>
              <a:t>Click the </a:t>
            </a:r>
            <a:r>
              <a:rPr lang="en-US" sz="2200" b="1">
                <a:solidFill>
                  <a:srgbClr val="343944"/>
                </a:solidFill>
                <a:effectLst/>
                <a:latin typeface="Segoe UI Semibold" panose="020B0702040204020203" pitchFamily="34" charset="0"/>
              </a:rPr>
              <a:t>Quiz</a:t>
            </a:r>
            <a:r>
              <a:rPr lang="en-US" sz="2200">
                <a:solidFill>
                  <a:srgbClr val="343944"/>
                </a:solidFill>
                <a:effectLst/>
                <a:latin typeface="Segoe UI" panose="020B0502040204020203" pitchFamily="34" charset="0"/>
              </a:rPr>
              <a:t> button to edit this object</a:t>
            </a:r>
          </a:p>
        </p:txBody>
      </p:sp>
    </p:spTree>
    <p:custDataLst>
      <p:tags r:id="rId1"/>
    </p:custDataLst>
    <p:extLst>
      <p:ext uri="{BB962C8B-B14F-4D97-AF65-F5344CB8AC3E}">
        <p14:creationId xmlns:p14="http://schemas.microsoft.com/office/powerpoint/2010/main" val="419896629"/>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r="-33"/>
            </a:stretch>
          </a:blipFill>
        </p:spPr>
        <p:txBody>
          <a:bodyPr/>
          <a:lstStyle/>
          <a:p>
            <a:endParaRPr lang="en-US" dirty="0">
              <a:latin typeface="Times   New Roman"/>
            </a:endParaRPr>
          </a:p>
        </p:txBody>
      </p:sp>
      <p:sp>
        <p:nvSpPr>
          <p:cNvPr id="4" name="Freeform 4"/>
          <p:cNvSpPr/>
          <p:nvPr/>
        </p:nvSpPr>
        <p:spPr>
          <a:xfrm>
            <a:off x="0" y="2859887"/>
            <a:ext cx="9144000" cy="1988820"/>
          </a:xfrm>
          <a:custGeom>
            <a:avLst/>
            <a:gdLst/>
            <a:ahLst/>
            <a:cxnLst/>
            <a:rect l="l" t="t" r="r" b="b"/>
            <a:pathLst>
              <a:path w="18288000" h="3977640">
                <a:moveTo>
                  <a:pt x="0" y="0"/>
                </a:moveTo>
                <a:lnTo>
                  <a:pt x="18288000" y="0"/>
                </a:lnTo>
                <a:lnTo>
                  <a:pt x="18288000" y="3977640"/>
                </a:lnTo>
                <a:lnTo>
                  <a:pt x="0" y="3977640"/>
                </a:lnTo>
                <a:lnTo>
                  <a:pt x="0" y="0"/>
                </a:lnTo>
                <a:close/>
              </a:path>
            </a:pathLst>
          </a:custGeom>
          <a:blipFill>
            <a:blip r:embed="rId6"/>
            <a:stretch>
              <a:fillRect l="-916" t="-132089"/>
            </a:stretch>
          </a:blipFill>
        </p:spPr>
        <p:txBody>
          <a:bodyPr/>
          <a:lstStyle/>
          <a:p>
            <a:endParaRPr lang="en-US" dirty="0">
              <a:latin typeface="Times   New Roman"/>
            </a:endParaRPr>
          </a:p>
        </p:txBody>
      </p:sp>
      <p:sp>
        <p:nvSpPr>
          <p:cNvPr id="5" name="Freeform 5"/>
          <p:cNvSpPr/>
          <p:nvPr/>
        </p:nvSpPr>
        <p:spPr>
          <a:xfrm>
            <a:off x="0" y="-16542"/>
            <a:ext cx="9144000" cy="3398520"/>
          </a:xfrm>
          <a:custGeom>
            <a:avLst/>
            <a:gdLst/>
            <a:ahLst/>
            <a:cxnLst/>
            <a:rect l="l" t="t" r="r" b="b"/>
            <a:pathLst>
              <a:path w="18288000" h="6797040">
                <a:moveTo>
                  <a:pt x="0" y="0"/>
                </a:moveTo>
                <a:lnTo>
                  <a:pt x="18288000" y="0"/>
                </a:lnTo>
                <a:lnTo>
                  <a:pt x="18288000" y="6797040"/>
                </a:lnTo>
                <a:lnTo>
                  <a:pt x="0" y="6797040"/>
                </a:lnTo>
                <a:lnTo>
                  <a:pt x="0" y="0"/>
                </a:lnTo>
                <a:close/>
              </a:path>
            </a:pathLst>
          </a:custGeom>
          <a:blipFill>
            <a:blip r:embed="rId7"/>
            <a:stretch>
              <a:fillRect b="-10"/>
            </a:stretch>
          </a:blipFill>
        </p:spPr>
        <p:txBody>
          <a:bodyPr/>
          <a:lstStyle/>
          <a:p>
            <a:endParaRPr lang="en-US" dirty="0">
              <a:latin typeface="Times   New Roman"/>
            </a:endParaRPr>
          </a:p>
        </p:txBody>
      </p:sp>
      <p:sp>
        <p:nvSpPr>
          <p:cNvPr id="6" name="Freeform 6"/>
          <p:cNvSpPr/>
          <p:nvPr/>
        </p:nvSpPr>
        <p:spPr>
          <a:xfrm>
            <a:off x="0" y="3116580"/>
            <a:ext cx="9144000" cy="2026920"/>
          </a:xfrm>
          <a:custGeom>
            <a:avLst/>
            <a:gdLst/>
            <a:ahLst/>
            <a:cxnLst/>
            <a:rect l="l" t="t" r="r" b="b"/>
            <a:pathLst>
              <a:path w="18288000" h="4053840">
                <a:moveTo>
                  <a:pt x="0" y="0"/>
                </a:moveTo>
                <a:lnTo>
                  <a:pt x="18288000" y="0"/>
                </a:lnTo>
                <a:lnTo>
                  <a:pt x="18288000" y="4053840"/>
                </a:lnTo>
                <a:lnTo>
                  <a:pt x="0" y="4053840"/>
                </a:lnTo>
                <a:lnTo>
                  <a:pt x="0" y="0"/>
                </a:lnTo>
                <a:close/>
              </a:path>
            </a:pathLst>
          </a:custGeom>
          <a:blipFill>
            <a:blip r:embed="rId8"/>
            <a:stretch>
              <a:fillRect t="-125662" r="-1"/>
            </a:stretch>
          </a:blipFill>
        </p:spPr>
        <p:txBody>
          <a:bodyPr/>
          <a:lstStyle/>
          <a:p>
            <a:endParaRPr lang="en-US" dirty="0">
              <a:latin typeface="Times   New Roman"/>
            </a:endParaRPr>
          </a:p>
        </p:txBody>
      </p:sp>
      <p:sp>
        <p:nvSpPr>
          <p:cNvPr id="7" name="Freeform 7"/>
          <p:cNvSpPr/>
          <p:nvPr/>
        </p:nvSpPr>
        <p:spPr>
          <a:xfrm>
            <a:off x="6083050" y="-230797"/>
            <a:ext cx="1371600" cy="1262047"/>
          </a:xfrm>
          <a:custGeom>
            <a:avLst/>
            <a:gdLst/>
            <a:ahLst/>
            <a:cxnLst/>
            <a:rect l="l" t="t" r="r" b="b"/>
            <a:pathLst>
              <a:path w="2743200" h="2524093">
                <a:moveTo>
                  <a:pt x="0" y="0"/>
                </a:moveTo>
                <a:lnTo>
                  <a:pt x="2743200" y="0"/>
                </a:lnTo>
                <a:lnTo>
                  <a:pt x="2743200" y="2524093"/>
                </a:lnTo>
                <a:lnTo>
                  <a:pt x="0" y="2524093"/>
                </a:lnTo>
                <a:lnTo>
                  <a:pt x="0" y="0"/>
                </a:lnTo>
                <a:close/>
              </a:path>
            </a:pathLst>
          </a:custGeom>
          <a:blipFill>
            <a:blip r:embed="rId9"/>
            <a:stretch>
              <a:fillRect r="-13"/>
            </a:stretch>
          </a:blipFill>
        </p:spPr>
        <p:txBody>
          <a:bodyPr/>
          <a:lstStyle/>
          <a:p>
            <a:endParaRPr lang="en-US" dirty="0">
              <a:latin typeface="Times   New Roman"/>
            </a:endParaRPr>
          </a:p>
        </p:txBody>
      </p:sp>
      <p:sp>
        <p:nvSpPr>
          <p:cNvPr id="8" name="TextBox 8"/>
          <p:cNvSpPr txBox="1"/>
          <p:nvPr/>
        </p:nvSpPr>
        <p:spPr>
          <a:xfrm>
            <a:off x="152399" y="695283"/>
            <a:ext cx="8839201" cy="894476"/>
          </a:xfrm>
          <a:prstGeom prst="rect">
            <a:avLst/>
          </a:prstGeom>
        </p:spPr>
        <p:txBody>
          <a:bodyPr wrap="square" lIns="0" tIns="0" rIns="0" bIns="0" rtlCol="0" anchor="t">
            <a:spAutoFit/>
          </a:bodyPr>
          <a:lstStyle/>
          <a:p>
            <a:pPr algn="ctr">
              <a:lnSpc>
                <a:spcPts val="7839"/>
              </a:lnSpc>
              <a:spcBef>
                <a:spcPct val="0"/>
              </a:spcBef>
            </a:pPr>
            <a:r>
              <a:rPr lang="en-US" sz="4800" b="1" dirty="0">
                <a:solidFill>
                  <a:srgbClr val="0000CC"/>
                </a:solidFill>
                <a:latin typeface="Times New Roman" panose="02020603050405020304" pitchFamily="18" charset="0"/>
                <a:cs typeface="Times New Roman" panose="02020603050405020304" pitchFamily="18" charset="0"/>
              </a:rPr>
              <a:t>BÀI 2: VẺ ĐẸP CỔ ĐIỂN</a:t>
            </a:r>
          </a:p>
        </p:txBody>
      </p:sp>
      <p:sp>
        <p:nvSpPr>
          <p:cNvPr id="9" name="TextBox 12"/>
          <p:cNvSpPr txBox="1"/>
          <p:nvPr/>
        </p:nvSpPr>
        <p:spPr>
          <a:xfrm>
            <a:off x="228601" y="1666314"/>
            <a:ext cx="8762999" cy="836768"/>
          </a:xfrm>
          <a:prstGeom prst="rect">
            <a:avLst/>
          </a:prstGeom>
        </p:spPr>
        <p:txBody>
          <a:bodyPr wrap="square" lIns="0" tIns="0" rIns="0" bIns="0" rtlCol="0" anchor="t">
            <a:spAutoFit/>
          </a:bodyPr>
          <a:lstStyle/>
          <a:p>
            <a:pPr algn="ctr">
              <a:lnSpc>
                <a:spcPts val="7291"/>
              </a:lnSpc>
            </a:pPr>
            <a:r>
              <a:rPr lang="vi-VN" sz="4200" b="1" dirty="0">
                <a:solidFill>
                  <a:srgbClr val="008000"/>
                </a:solidFill>
                <a:latin typeface="+mj-lt"/>
                <a:cs typeface="Times New Roman" panose="02020603050405020304" pitchFamily="18" charset="0"/>
              </a:rPr>
              <a:t>Tiết 23: </a:t>
            </a:r>
            <a:r>
              <a:rPr lang="en-US" sz="4200" b="1" dirty="0">
                <a:solidFill>
                  <a:srgbClr val="008000"/>
                </a:solidFill>
                <a:latin typeface="+mj-lt"/>
                <a:cs typeface="Times New Roman" panose="02020603050405020304" pitchFamily="18" charset="0"/>
              </a:rPr>
              <a:t>Ca </a:t>
            </a:r>
            <a:r>
              <a:rPr lang="en-US" sz="4200" b="1" dirty="0" err="1">
                <a:solidFill>
                  <a:srgbClr val="008000"/>
                </a:solidFill>
                <a:latin typeface="+mj-lt"/>
                <a:cs typeface="Times New Roman" panose="02020603050405020304" pitchFamily="18" charset="0"/>
              </a:rPr>
              <a:t>Huế</a:t>
            </a:r>
            <a:r>
              <a:rPr lang="en-US" sz="4200" b="1" dirty="0">
                <a:solidFill>
                  <a:srgbClr val="008000"/>
                </a:solidFill>
                <a:latin typeface="+mj-lt"/>
                <a:cs typeface="Times New Roman" panose="02020603050405020304" pitchFamily="18" charset="0"/>
              </a:rPr>
              <a:t> </a:t>
            </a:r>
            <a:r>
              <a:rPr lang="en-US" sz="4200" b="1" dirty="0" err="1">
                <a:solidFill>
                  <a:srgbClr val="008000"/>
                </a:solidFill>
                <a:latin typeface="+mj-lt"/>
                <a:cs typeface="Times New Roman" panose="02020603050405020304" pitchFamily="18" charset="0"/>
              </a:rPr>
              <a:t>trên</a:t>
            </a:r>
            <a:r>
              <a:rPr lang="en-US" sz="4200" b="1" dirty="0">
                <a:solidFill>
                  <a:srgbClr val="008000"/>
                </a:solidFill>
                <a:latin typeface="+mj-lt"/>
                <a:cs typeface="Times New Roman" panose="02020603050405020304" pitchFamily="18" charset="0"/>
              </a:rPr>
              <a:t> </a:t>
            </a:r>
            <a:r>
              <a:rPr lang="en-US" sz="4200" b="1" dirty="0" err="1">
                <a:solidFill>
                  <a:srgbClr val="008000"/>
                </a:solidFill>
                <a:latin typeface="+mj-lt"/>
                <a:cs typeface="Times New Roman" panose="02020603050405020304" pitchFamily="18" charset="0"/>
              </a:rPr>
              <a:t>sông</a:t>
            </a:r>
            <a:r>
              <a:rPr lang="en-US" sz="4200" b="1" dirty="0">
                <a:solidFill>
                  <a:srgbClr val="008000"/>
                </a:solidFill>
                <a:latin typeface="+mj-lt"/>
                <a:cs typeface="Times New Roman" panose="02020603050405020304" pitchFamily="18" charset="0"/>
              </a:rPr>
              <a:t> Hương</a:t>
            </a:r>
          </a:p>
        </p:txBody>
      </p:sp>
      <p:sp>
        <p:nvSpPr>
          <p:cNvPr id="10" name="TextBox 11"/>
          <p:cNvSpPr txBox="1"/>
          <p:nvPr/>
        </p:nvSpPr>
        <p:spPr>
          <a:xfrm>
            <a:off x="4419600" y="3291076"/>
            <a:ext cx="4088901" cy="538609"/>
          </a:xfrm>
          <a:prstGeom prst="rect">
            <a:avLst/>
          </a:prstGeom>
        </p:spPr>
        <p:txBody>
          <a:bodyPr lIns="0" tIns="0" rIns="0" bIns="0" rtlCol="0" anchor="t">
            <a:spAutoFit/>
          </a:bodyPr>
          <a:lstStyle/>
          <a:p>
            <a:pPr algn="ctr">
              <a:lnSpc>
                <a:spcPts val="4155"/>
              </a:lnSpc>
            </a:pPr>
            <a:r>
              <a:rPr lang="vi-VN" sz="3600" dirty="0">
                <a:latin typeface="Sitka Small Semibold" pitchFamily="2" charset="0"/>
                <a:cs typeface="Times New Roman" panose="02020603050405020304" pitchFamily="18" charset="0"/>
              </a:rPr>
              <a:t>Hà Ánh Minh</a:t>
            </a:r>
            <a:endParaRPr lang="en-US" sz="3600" dirty="0">
              <a:latin typeface="Sitka Small Semibold" pitchFamily="2" charset="0"/>
              <a:cs typeface="Times New Roman" panose="02020603050405020304" pitchFamily="18" charset="0"/>
            </a:endParaRPr>
          </a:p>
        </p:txBody>
      </p:sp>
      <p:pic>
        <p:nvPicPr>
          <p:cNvPr id="3" name="Ngõ 2 Ngọc Thụy 12">
            <a:hlinkClick r:id="" action="ppaction://media"/>
            <a:extLst>
              <a:ext uri="{FF2B5EF4-FFF2-40B4-BE49-F238E27FC236}">
                <a16:creationId xmlns:a16="http://schemas.microsoft.com/office/drawing/2014/main" id="{C759D34D-3FA1-4711-BA50-F739E10E94C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92770" y="4440111"/>
            <a:ext cx="609600" cy="609600"/>
          </a:xfrm>
          <a:prstGeom prst="rect">
            <a:avLst/>
          </a:prstGeom>
        </p:spPr>
      </p:pic>
    </p:spTree>
    <p:custDataLst>
      <p:tags r:id="rId1"/>
    </p:custDataLst>
    <p:extLst>
      <p:ext uri="{BB962C8B-B14F-4D97-AF65-F5344CB8AC3E}">
        <p14:creationId xmlns:p14="http://schemas.microsoft.com/office/powerpoint/2010/main" val="1062221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1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28297F77-5095-CE33-C52E-CCBF97553C24}"/>
              </a:ext>
            </a:extLst>
          </p:cNvPr>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6">
              <a:alphaModFix amt="49000"/>
            </a:blip>
            <a:stretch>
              <a:fillRect r="-33"/>
            </a:stretch>
          </a:blipFill>
        </p:spPr>
        <p:txBody>
          <a:bodyPr/>
          <a:lstStyle/>
          <a:p>
            <a:endParaRPr lang="en-US" dirty="0">
              <a:latin typeface="Times   New Roman"/>
            </a:endParaRPr>
          </a:p>
        </p:txBody>
      </p:sp>
      <p:sp>
        <p:nvSpPr>
          <p:cNvPr id="10" name="Freeform 4">
            <a:extLst>
              <a:ext uri="{FF2B5EF4-FFF2-40B4-BE49-F238E27FC236}">
                <a16:creationId xmlns:a16="http://schemas.microsoft.com/office/drawing/2014/main" id="{373718DB-6912-9F5E-7121-E4CFC6F44EE5}"/>
              </a:ext>
            </a:extLst>
          </p:cNvPr>
          <p:cNvSpPr/>
          <p:nvPr/>
        </p:nvSpPr>
        <p:spPr>
          <a:xfrm>
            <a:off x="4975860" y="4038600"/>
            <a:ext cx="4168140" cy="1104900"/>
          </a:xfrm>
          <a:custGeom>
            <a:avLst/>
            <a:gdLst/>
            <a:ahLst/>
            <a:cxnLst/>
            <a:rect l="l" t="t" r="r" b="b"/>
            <a:pathLst>
              <a:path w="8336280" h="2209800">
                <a:moveTo>
                  <a:pt x="0" y="0"/>
                </a:moveTo>
                <a:lnTo>
                  <a:pt x="8336280" y="0"/>
                </a:lnTo>
                <a:lnTo>
                  <a:pt x="8336280" y="2209800"/>
                </a:lnTo>
                <a:lnTo>
                  <a:pt x="0" y="2209800"/>
                </a:lnTo>
                <a:lnTo>
                  <a:pt x="0" y="0"/>
                </a:lnTo>
                <a:close/>
              </a:path>
            </a:pathLst>
          </a:custGeom>
          <a:blipFill>
            <a:blip r:embed="rId7"/>
            <a:stretch>
              <a:fillRect l="-119381" t="-313975" r="-1"/>
            </a:stretch>
          </a:blipFill>
        </p:spPr>
        <p:txBody>
          <a:bodyPr/>
          <a:lstStyle/>
          <a:p>
            <a:endParaRPr lang="en-US" dirty="0">
              <a:latin typeface="Times   New Roman"/>
            </a:endParaRPr>
          </a:p>
        </p:txBody>
      </p:sp>
      <p:sp>
        <p:nvSpPr>
          <p:cNvPr id="2" name="Freeform 2"/>
          <p:cNvSpPr/>
          <p:nvPr/>
        </p:nvSpPr>
        <p:spPr>
          <a:xfrm>
            <a:off x="838200" y="285750"/>
            <a:ext cx="8318500" cy="4869180"/>
          </a:xfrm>
          <a:custGeom>
            <a:avLst/>
            <a:gdLst/>
            <a:ahLst/>
            <a:cxnLst/>
            <a:rect l="l" t="t" r="r" b="b"/>
            <a:pathLst>
              <a:path w="20043869" h="10021934">
                <a:moveTo>
                  <a:pt x="0" y="0"/>
                </a:moveTo>
                <a:lnTo>
                  <a:pt x="20043869" y="0"/>
                </a:lnTo>
                <a:lnTo>
                  <a:pt x="20043869" y="10021934"/>
                </a:lnTo>
                <a:lnTo>
                  <a:pt x="0" y="10021934"/>
                </a:lnTo>
                <a:lnTo>
                  <a:pt x="0" y="0"/>
                </a:lnTo>
                <a:close/>
              </a:path>
            </a:pathLst>
          </a:custGeom>
          <a:blipFill>
            <a:blip r:embed="rId8"/>
            <a:stretch>
              <a:fillRect/>
            </a:stretch>
          </a:blipFill>
        </p:spPr>
        <p:txBody>
          <a:bodyPr/>
          <a:lstStyle/>
          <a:p>
            <a:endParaRPr lang="en-GB" sz="900" dirty="0">
              <a:latin typeface="Times   New Roman"/>
            </a:endParaRPr>
          </a:p>
        </p:txBody>
      </p:sp>
      <p:pic>
        <p:nvPicPr>
          <p:cNvPr id="3" name="Picture 2"/>
          <p:cNvPicPr>
            <a:picLocks noChangeAspect="1"/>
          </p:cNvPicPr>
          <p:nvPr/>
        </p:nvPicPr>
        <p:blipFill>
          <a:blip r:embed="rId9"/>
          <a:stretch>
            <a:fillRect/>
          </a:stretch>
        </p:blipFill>
        <p:spPr>
          <a:xfrm>
            <a:off x="16586" y="968355"/>
            <a:ext cx="4980864" cy="2417274"/>
          </a:xfrm>
          <a:prstGeom prst="rect">
            <a:avLst/>
          </a:prstGeom>
        </p:spPr>
      </p:pic>
      <p:pic>
        <p:nvPicPr>
          <p:cNvPr id="6" name="Ngõ 2 Ngọc Thụy 13">
            <a:hlinkClick r:id="" action="ppaction://media"/>
            <a:extLst>
              <a:ext uri="{FF2B5EF4-FFF2-40B4-BE49-F238E27FC236}">
                <a16:creationId xmlns:a16="http://schemas.microsoft.com/office/drawing/2014/main" id="{C5229176-145D-4F29-89EB-EA8FC01B02C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21068" y="-20875"/>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895600" y="635734"/>
            <a:ext cx="6096000" cy="2031325"/>
          </a:xfrm>
          <a:prstGeom prst="rect">
            <a:avLst/>
          </a:prstGeom>
        </p:spPr>
        <p:txBody>
          <a:bodyPr wrap="square">
            <a:spAutoFit/>
          </a:bodyPr>
          <a:lstStyle/>
          <a:p>
            <a:pPr algn="just"/>
            <a:r>
              <a:rPr lang="en-US" sz="2100" dirty="0">
                <a:solidFill>
                  <a:srgbClr val="0000CC"/>
                </a:solidFill>
                <a:latin typeface="Times   New Roman"/>
              </a:rPr>
              <a:t>     </a:t>
            </a:r>
            <a:r>
              <a:rPr lang="vi-VN" sz="2100" dirty="0">
                <a:solidFill>
                  <a:srgbClr val="0000CC"/>
                </a:solidFill>
                <a:latin typeface="+mj-lt"/>
              </a:rPr>
              <a:t> </a:t>
            </a:r>
            <a:r>
              <a:rPr lang="en-US" sz="2100" dirty="0">
                <a:solidFill>
                  <a:srgbClr val="0000CC"/>
                </a:solidFill>
                <a:latin typeface="Times   New Roman"/>
              </a:rPr>
              <a:t> </a:t>
            </a:r>
            <a:r>
              <a:rPr lang="vi-VN" sz="2100" dirty="0">
                <a:solidFill>
                  <a:srgbClr val="0000CC"/>
                </a:solidFill>
                <a:latin typeface="+mj-lt"/>
              </a:rPr>
              <a:t>Xứ Huế vốn nổi tiếng với các điệu hò, hò khi đánh cá trên sông ngòi, biển cả, hò lúc cấy cày, gặt hái, trồng cây, chăn tằm. Mỗi câu hò Huế dù ngắn hay dài đều được gửi gắm ít ra một ý tình trọn vẹn. Từ ngữ địa phương được dùng nhuần nhuyễn và phổ biến, nhất là trong </a:t>
            </a:r>
            <a:r>
              <a:rPr lang="en-US" sz="2100" dirty="0">
                <a:solidFill>
                  <a:srgbClr val="0000CC"/>
                </a:solidFill>
                <a:latin typeface="Times   New Roman"/>
              </a:rPr>
              <a:t> </a:t>
            </a:r>
            <a:r>
              <a:rPr lang="vi-VN" sz="2100" dirty="0">
                <a:solidFill>
                  <a:srgbClr val="0000CC"/>
                </a:solidFill>
                <a:latin typeface="+mj-lt"/>
              </a:rPr>
              <a:t>các </a:t>
            </a:r>
            <a:r>
              <a:rPr lang="en-US" sz="2100" dirty="0">
                <a:solidFill>
                  <a:srgbClr val="0000CC"/>
                </a:solidFill>
                <a:latin typeface="Times   New Roman"/>
              </a:rPr>
              <a:t> </a:t>
            </a:r>
            <a:r>
              <a:rPr lang="vi-VN" sz="2100" dirty="0">
                <a:solidFill>
                  <a:srgbClr val="0000CC"/>
                </a:solidFill>
                <a:latin typeface="+mj-lt"/>
              </a:rPr>
              <a:t>câu</a:t>
            </a:r>
            <a:r>
              <a:rPr lang="en-US" sz="2100" dirty="0">
                <a:solidFill>
                  <a:srgbClr val="0000CC"/>
                </a:solidFill>
                <a:latin typeface="Times   New Roman"/>
              </a:rPr>
              <a:t> </a:t>
            </a:r>
            <a:r>
              <a:rPr lang="vi-VN" sz="2100" dirty="0">
                <a:solidFill>
                  <a:srgbClr val="0000CC"/>
                </a:solidFill>
                <a:latin typeface="+mj-lt"/>
              </a:rPr>
              <a:t> hò </a:t>
            </a:r>
            <a:r>
              <a:rPr lang="en-US" sz="2100" dirty="0">
                <a:solidFill>
                  <a:srgbClr val="0000CC"/>
                </a:solidFill>
                <a:latin typeface="Times   New Roman"/>
              </a:rPr>
              <a:t> </a:t>
            </a:r>
            <a:r>
              <a:rPr lang="vi-VN" sz="2100" dirty="0">
                <a:solidFill>
                  <a:srgbClr val="0000CC"/>
                </a:solidFill>
                <a:latin typeface="+mj-lt"/>
              </a:rPr>
              <a:t>đối</a:t>
            </a:r>
            <a:r>
              <a:rPr lang="en-US" sz="2100" dirty="0">
                <a:solidFill>
                  <a:srgbClr val="0000CC"/>
                </a:solidFill>
                <a:latin typeface="Times   New Roman"/>
              </a:rPr>
              <a:t> </a:t>
            </a:r>
            <a:r>
              <a:rPr lang="vi-VN" sz="2100" dirty="0">
                <a:solidFill>
                  <a:srgbClr val="0000CC"/>
                </a:solidFill>
                <a:latin typeface="+mj-lt"/>
              </a:rPr>
              <a:t>đáp tri</a:t>
            </a:r>
            <a:r>
              <a:rPr lang="en-US" sz="2100" dirty="0">
                <a:solidFill>
                  <a:srgbClr val="0000CC"/>
                </a:solidFill>
                <a:latin typeface="Times   New Roman"/>
              </a:rPr>
              <a:t> </a:t>
            </a:r>
            <a:r>
              <a:rPr lang="vi-VN" sz="2100" dirty="0">
                <a:solidFill>
                  <a:srgbClr val="0000CC"/>
                </a:solidFill>
                <a:latin typeface="+mj-lt"/>
              </a:rPr>
              <a:t>thức, ngôn ngữ được</a:t>
            </a:r>
            <a:r>
              <a:rPr lang="en-US" sz="2100" dirty="0">
                <a:solidFill>
                  <a:srgbClr val="0000CC"/>
                </a:solidFill>
                <a:latin typeface="Times   New Roman"/>
              </a:rPr>
              <a:t> </a:t>
            </a:r>
            <a:r>
              <a:rPr lang="vi-VN" sz="2100" dirty="0">
                <a:solidFill>
                  <a:srgbClr val="0000CC"/>
                </a:solidFill>
                <a:latin typeface="+mj-lt"/>
              </a:rPr>
              <a:t>thể</a:t>
            </a:r>
            <a:endParaRPr lang="en-US" sz="2100" dirty="0">
              <a:solidFill>
                <a:srgbClr val="0000CC"/>
              </a:solidFill>
              <a:latin typeface="Times   New Roman"/>
            </a:endParaRPr>
          </a:p>
        </p:txBody>
      </p:sp>
      <p:grpSp>
        <p:nvGrpSpPr>
          <p:cNvPr id="14" name="Group 13"/>
          <p:cNvGrpSpPr/>
          <p:nvPr/>
        </p:nvGrpSpPr>
        <p:grpSpPr>
          <a:xfrm>
            <a:off x="124366" y="748992"/>
            <a:ext cx="2655153" cy="1289358"/>
            <a:chOff x="2948940" y="1200150"/>
            <a:chExt cx="3173730" cy="1364425"/>
          </a:xfrm>
        </p:grpSpPr>
        <p:sp>
          <p:nvSpPr>
            <p:cNvPr id="15" name="Rectangle 14"/>
            <p:cNvSpPr/>
            <p:nvPr/>
          </p:nvSpPr>
          <p:spPr>
            <a:xfrm>
              <a:off x="2948940" y="1200150"/>
              <a:ext cx="3173730" cy="136442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6" name="Rectangle 15"/>
            <p:cNvSpPr/>
            <p:nvPr/>
          </p:nvSpPr>
          <p:spPr>
            <a:xfrm>
              <a:off x="3083435" y="1276350"/>
              <a:ext cx="1705735" cy="381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7" name="Right Triangle 16"/>
            <p:cNvSpPr/>
            <p:nvPr/>
          </p:nvSpPr>
          <p:spPr>
            <a:xfrm>
              <a:off x="4789170" y="1276350"/>
              <a:ext cx="392430" cy="38100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8" name="TextBox 17"/>
            <p:cNvSpPr txBox="1"/>
            <p:nvPr/>
          </p:nvSpPr>
          <p:spPr>
            <a:xfrm>
              <a:off x="3250502" y="1275217"/>
              <a:ext cx="1371600" cy="400110"/>
            </a:xfrm>
            <a:prstGeom prst="rect">
              <a:avLst/>
            </a:prstGeom>
            <a:noFill/>
          </p:spPr>
          <p:txBody>
            <a:bodyPr wrap="square" rtlCol="0">
              <a:spAutoFit/>
            </a:bodyPr>
            <a:lstStyle/>
            <a:p>
              <a:r>
                <a:rPr lang="en-US" sz="2000" dirty="0">
                  <a:solidFill>
                    <a:srgbClr val="0000CC"/>
                  </a:solidFill>
                  <a:latin typeface="Times New Roman" panose="02020603050405020304" pitchFamily="18" charset="0"/>
                  <a:cs typeface="Times New Roman" panose="02020603050405020304" pitchFamily="18" charset="0"/>
                </a:rPr>
                <a:t>Theo </a:t>
              </a:r>
              <a:r>
                <a:rPr lang="en-US" sz="2000" dirty="0" err="1">
                  <a:solidFill>
                    <a:srgbClr val="0000CC"/>
                  </a:solidFill>
                  <a:latin typeface="Times New Roman" panose="02020603050405020304" pitchFamily="18" charset="0"/>
                  <a:cs typeface="Times New Roman" panose="02020603050405020304" pitchFamily="18" charset="0"/>
                </a:rPr>
                <a:t>dõi</a:t>
              </a:r>
              <a:endParaRPr lang="en-US" sz="2000" dirty="0">
                <a:solidFill>
                  <a:srgbClr val="0000CC"/>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083436" y="1882363"/>
              <a:ext cx="2872167" cy="423405"/>
            </a:xfrm>
            <a:prstGeom prst="rect">
              <a:avLst/>
            </a:prstGeom>
            <a:noFill/>
          </p:spPr>
          <p:txBody>
            <a:bodyPr wrap="square" rtlCol="0">
              <a:spAutoFit/>
            </a:bodyPr>
            <a:lstStyle/>
            <a:p>
              <a:r>
                <a:rPr lang="en-US" sz="2000" i="1" dirty="0" err="1">
                  <a:latin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làn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điệu</a:t>
              </a:r>
              <a:r>
                <a:rPr lang="en-US" sz="2000" i="1" dirty="0">
                  <a:latin typeface="Times New Roman" panose="02020603050405020304" pitchFamily="18" charset="0"/>
                  <a:cs typeface="Times New Roman" panose="02020603050405020304" pitchFamily="18" charset="0"/>
                </a:rPr>
                <a:t> ca </a:t>
              </a:r>
              <a:r>
                <a:rPr lang="en-US" sz="2000" i="1" dirty="0" err="1">
                  <a:latin typeface="Times New Roman" panose="02020603050405020304" pitchFamily="18" charset="0"/>
                  <a:cs typeface="Times New Roman" panose="02020603050405020304" pitchFamily="18" charset="0"/>
                </a:rPr>
                <a:t>Huế</a:t>
              </a:r>
              <a:endParaRPr lang="en-US" sz="2000" i="1" dirty="0">
                <a:latin typeface="Times New Roman" panose="02020603050405020304" pitchFamily="18" charset="0"/>
                <a:cs typeface="Times New Roman" panose="02020603050405020304" pitchFamily="18" charset="0"/>
              </a:endParaRPr>
            </a:p>
          </p:txBody>
        </p:sp>
      </p:grpSp>
      <p:sp>
        <p:nvSpPr>
          <p:cNvPr id="20" name="Rectangle 19"/>
          <p:cNvSpPr/>
          <p:nvPr/>
        </p:nvSpPr>
        <p:spPr>
          <a:xfrm>
            <a:off x="124366" y="2552700"/>
            <a:ext cx="8867234" cy="1708160"/>
          </a:xfrm>
          <a:prstGeom prst="rect">
            <a:avLst/>
          </a:prstGeom>
        </p:spPr>
        <p:txBody>
          <a:bodyPr wrap="square">
            <a:spAutoFit/>
          </a:bodyPr>
          <a:lstStyle/>
          <a:p>
            <a:pPr algn="just"/>
            <a:r>
              <a:rPr lang="vi-VN" sz="2100" dirty="0">
                <a:solidFill>
                  <a:srgbClr val="0000CC"/>
                </a:solidFill>
                <a:latin typeface="+mj-lt"/>
              </a:rPr>
              <a:t>hiện thật tài ba, phong phú. Chèo cạn, bài thai, hò đưa linh buồn bã, hò giã gạo, ru em, giã vôi, giã điệp, bài chòi, bài tiệm, nàng vung náo nức nồng hậu tình người. Hò lơ, hò ô, xay lúa, hò nện gần gũi với dân ca Nghệ Tĩnh. Hò Huế thể hiện lòng khao khát, nỗi mong chờ hoài vọng thiết tha của tâm hồn Huế. Ngoài ra còn có các điệu lí như: lí con sáo, lí hoài xuân, lí hoài nam.</a:t>
            </a:r>
            <a:endParaRPr lang="en-US" sz="2100" dirty="0">
              <a:solidFill>
                <a:srgbClr val="0000CC"/>
              </a:solidFill>
              <a:latin typeface="Times   New Roman"/>
            </a:endParaRPr>
          </a:p>
        </p:txBody>
      </p:sp>
      <p:sp>
        <p:nvSpPr>
          <p:cNvPr id="21" name="TextBox 20"/>
          <p:cNvSpPr txBox="1"/>
          <p:nvPr/>
        </p:nvSpPr>
        <p:spPr>
          <a:xfrm>
            <a:off x="2819400" y="20419"/>
            <a:ext cx="6477000" cy="646331"/>
          </a:xfrm>
          <a:prstGeom prst="rect">
            <a:avLst/>
          </a:prstGeom>
          <a:noFill/>
        </p:spPr>
        <p:txBody>
          <a:bodyPr wrap="square" rtlCol="0">
            <a:spAutoFit/>
          </a:bodyPr>
          <a:lstStyle/>
          <a:p>
            <a:r>
              <a:rPr lang="en-US" sz="3600" b="1" dirty="0">
                <a:solidFill>
                  <a:schemeClr val="accent6">
                    <a:lumMod val="50000"/>
                  </a:schemeClr>
                </a:solidFill>
                <a:latin typeface="#9Slide03 Philosopher Bold" panose="00000800000000000000" pitchFamily="2" charset="0"/>
                <a:cs typeface="Times New Roman" panose="02020603050405020304" pitchFamily="18" charset="0"/>
              </a:rPr>
              <a:t>Ca </a:t>
            </a:r>
            <a:r>
              <a:rPr lang="en-US" sz="3600" b="1" dirty="0" err="1">
                <a:solidFill>
                  <a:schemeClr val="accent6">
                    <a:lumMod val="50000"/>
                  </a:schemeClr>
                </a:solidFill>
                <a:latin typeface="#9Slide03 Philosopher Bold" panose="00000800000000000000" pitchFamily="2" charset="0"/>
                <a:cs typeface="Times New Roman" panose="02020603050405020304" pitchFamily="18" charset="0"/>
              </a:rPr>
              <a:t>Huế</a:t>
            </a:r>
            <a:r>
              <a:rPr lang="en-US" sz="3600" b="1" dirty="0">
                <a:solidFill>
                  <a:schemeClr val="accent6">
                    <a:lumMod val="50000"/>
                  </a:schemeClr>
                </a:solidFill>
                <a:latin typeface="#9Slide03 Philosopher Bold" panose="00000800000000000000" pitchFamily="2" charset="0"/>
                <a:cs typeface="Times New Roman" panose="02020603050405020304" pitchFamily="18" charset="0"/>
              </a:rPr>
              <a:t> </a:t>
            </a:r>
            <a:r>
              <a:rPr lang="en-US" sz="3600" b="1" dirty="0" err="1">
                <a:solidFill>
                  <a:schemeClr val="accent6">
                    <a:lumMod val="50000"/>
                  </a:schemeClr>
                </a:solidFill>
                <a:latin typeface="#9Slide03 Philosopher Bold" panose="00000800000000000000" pitchFamily="2" charset="0"/>
                <a:cs typeface="Times New Roman" panose="02020603050405020304" pitchFamily="18" charset="0"/>
              </a:rPr>
              <a:t>trên</a:t>
            </a:r>
            <a:r>
              <a:rPr lang="en-US" sz="3600" b="1" dirty="0">
                <a:solidFill>
                  <a:schemeClr val="accent6">
                    <a:lumMod val="50000"/>
                  </a:schemeClr>
                </a:solidFill>
                <a:latin typeface="#9Slide03 Philosopher Bold" panose="00000800000000000000" pitchFamily="2" charset="0"/>
                <a:cs typeface="Times New Roman" panose="02020603050405020304" pitchFamily="18" charset="0"/>
              </a:rPr>
              <a:t> </a:t>
            </a:r>
            <a:r>
              <a:rPr lang="en-US" sz="3600" b="1" dirty="0" err="1">
                <a:solidFill>
                  <a:schemeClr val="accent6">
                    <a:lumMod val="50000"/>
                  </a:schemeClr>
                </a:solidFill>
                <a:latin typeface="#9Slide03 Philosopher Bold" panose="00000800000000000000" pitchFamily="2" charset="0"/>
                <a:cs typeface="Times New Roman" panose="02020603050405020304" pitchFamily="18" charset="0"/>
              </a:rPr>
              <a:t>sông</a:t>
            </a:r>
            <a:r>
              <a:rPr lang="en-US" sz="3600" b="1" dirty="0">
                <a:solidFill>
                  <a:schemeClr val="accent6">
                    <a:lumMod val="50000"/>
                  </a:schemeClr>
                </a:solidFill>
                <a:latin typeface="#9Slide03 Philosopher Bold" panose="00000800000000000000" pitchFamily="2" charset="0"/>
                <a:cs typeface="Times New Roman" panose="02020603050405020304" pitchFamily="18" charset="0"/>
              </a:rPr>
              <a:t> </a:t>
            </a:r>
            <a:r>
              <a:rPr lang="en-US" sz="3600" b="1" dirty="0" err="1">
                <a:solidFill>
                  <a:schemeClr val="accent6">
                    <a:lumMod val="50000"/>
                  </a:schemeClr>
                </a:solidFill>
                <a:latin typeface="#9Slide03 Philosopher Bold" panose="00000800000000000000" pitchFamily="2" charset="0"/>
                <a:cs typeface="Times New Roman" panose="02020603050405020304" pitchFamily="18" charset="0"/>
              </a:rPr>
              <a:t>Hương</a:t>
            </a:r>
            <a:endParaRPr lang="en-US" sz="3600" b="1" dirty="0">
              <a:solidFill>
                <a:schemeClr val="accent6">
                  <a:lumMod val="50000"/>
                </a:schemeClr>
              </a:solidFill>
              <a:latin typeface="#9Slide03 Philosopher Bold" panose="00000800000000000000" pitchFamily="2" charset="0"/>
              <a:cs typeface="Times New Roman" panose="02020603050405020304" pitchFamily="18" charset="0"/>
            </a:endParaRPr>
          </a:p>
        </p:txBody>
      </p:sp>
      <p:pic>
        <p:nvPicPr>
          <p:cNvPr id="3" name="Ngõ 2 Ngọc Thụy 15">
            <a:hlinkClick r:id="" action="ppaction://media"/>
            <a:extLst>
              <a:ext uri="{FF2B5EF4-FFF2-40B4-BE49-F238E27FC236}">
                <a16:creationId xmlns:a16="http://schemas.microsoft.com/office/drawing/2014/main" id="{9DAB30F6-3B25-4394-AB87-0E4793F9F8E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054308" y="4485272"/>
            <a:ext cx="609600" cy="609600"/>
          </a:xfrm>
          <a:prstGeom prst="rect">
            <a:avLst/>
          </a:prstGeom>
        </p:spPr>
      </p:pic>
    </p:spTree>
    <p:custDataLst>
      <p:tags r:id="rId1"/>
    </p:custDataLst>
    <p:extLst>
      <p:ext uri="{BB962C8B-B14F-4D97-AF65-F5344CB8AC3E}">
        <p14:creationId xmlns:p14="http://schemas.microsoft.com/office/powerpoint/2010/main" val="21500010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175"/>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49000"/>
            </a:blip>
            <a:stretch>
              <a:fillRect r="-33"/>
            </a:stretch>
          </a:blipFill>
        </p:spPr>
        <p:txBody>
          <a:bodyPr/>
          <a:lstStyle/>
          <a:p>
            <a:endParaRPr lang="en-US" dirty="0">
              <a:latin typeface="Times   New Roman"/>
            </a:endParaRPr>
          </a:p>
        </p:txBody>
      </p:sp>
      <p:sp>
        <p:nvSpPr>
          <p:cNvPr id="15" name="Rectangle 14"/>
          <p:cNvSpPr/>
          <p:nvPr/>
        </p:nvSpPr>
        <p:spPr>
          <a:xfrm>
            <a:off x="2948940" y="742950"/>
            <a:ext cx="6042660" cy="3970318"/>
          </a:xfrm>
          <a:prstGeom prst="rect">
            <a:avLst/>
          </a:prstGeom>
        </p:spPr>
        <p:txBody>
          <a:bodyPr wrap="square">
            <a:spAutoFit/>
          </a:bodyPr>
          <a:lstStyle/>
          <a:p>
            <a:pPr algn="just"/>
            <a:r>
              <a:rPr lang="en-US" sz="2100" dirty="0">
                <a:solidFill>
                  <a:srgbClr val="0000CC"/>
                </a:solidFill>
                <a:latin typeface="Times   New Roman"/>
              </a:rPr>
              <a:t>         </a:t>
            </a:r>
            <a:r>
              <a:rPr lang="vi-VN" sz="2100" dirty="0">
                <a:solidFill>
                  <a:srgbClr val="0000CC"/>
                </a:solidFill>
                <a:latin typeface="+mj-lt"/>
              </a:rPr>
              <a:t>Đêm. Thành phố lên đèn như sao sa. Màn sương dày dần lên, cảnh vật mờ đi trong một màu trắng đục. Tôi như một lữ khách thích giang hồ với hồn thơ lai láng, tình người nồng hậu bước xuống một con thuyền rồng, có lẽ con thuyền này xưa kia chỉ dành cho vua chúa. Trước mũi thuyền là một không gian rộng thoáng để vua hóng mát ngắm trăng, giữa là một sàn gỗ bào nhẵn có mui vòm được trang trí lộng lẫy, xung quanh thuyền có hình rồng và trước mũi là một đầu rồng như muốn bay lên. Trong khoang thuyền, dàn nhạc gồm đàn tranh, đàn nguyệt, tì bà, nhị, đàn tam. Ngoài ra còn có đàn bầu, sáo và cặp sanh để gõ nhịp.</a:t>
            </a:r>
            <a:endParaRPr lang="en-US" sz="2100" dirty="0">
              <a:solidFill>
                <a:srgbClr val="0000CC"/>
              </a:solidFill>
              <a:latin typeface="Times   New Roman"/>
            </a:endParaRPr>
          </a:p>
        </p:txBody>
      </p:sp>
      <p:grpSp>
        <p:nvGrpSpPr>
          <p:cNvPr id="16" name="Group 15"/>
          <p:cNvGrpSpPr/>
          <p:nvPr/>
        </p:nvGrpSpPr>
        <p:grpSpPr>
          <a:xfrm>
            <a:off x="11847" y="866650"/>
            <a:ext cx="2937093" cy="1364425"/>
            <a:chOff x="2948940" y="1200150"/>
            <a:chExt cx="3173730" cy="1364425"/>
          </a:xfrm>
        </p:grpSpPr>
        <p:sp>
          <p:nvSpPr>
            <p:cNvPr id="17" name="Rectangle 16"/>
            <p:cNvSpPr/>
            <p:nvPr/>
          </p:nvSpPr>
          <p:spPr>
            <a:xfrm>
              <a:off x="2948940" y="1200150"/>
              <a:ext cx="3173730" cy="136442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8" name="Rectangle 17"/>
            <p:cNvSpPr/>
            <p:nvPr/>
          </p:nvSpPr>
          <p:spPr>
            <a:xfrm>
              <a:off x="3083434" y="1276350"/>
              <a:ext cx="2601437" cy="381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9" name="Right Triangle 18"/>
            <p:cNvSpPr/>
            <p:nvPr/>
          </p:nvSpPr>
          <p:spPr>
            <a:xfrm>
              <a:off x="5684872" y="1276350"/>
              <a:ext cx="392430" cy="38100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20" name="TextBox 19"/>
            <p:cNvSpPr txBox="1"/>
            <p:nvPr/>
          </p:nvSpPr>
          <p:spPr>
            <a:xfrm>
              <a:off x="3083435" y="1251670"/>
              <a:ext cx="3006661" cy="369332"/>
            </a:xfrm>
            <a:prstGeom prst="rect">
              <a:avLst/>
            </a:prstGeom>
            <a:noFill/>
          </p:spPr>
          <p:txBody>
            <a:bodyPr wrap="square" rtlCol="0">
              <a:spAutoFit/>
            </a:bodyPr>
            <a:lstStyle/>
            <a:p>
              <a:r>
                <a:rPr lang="en-US" dirty="0" err="1">
                  <a:solidFill>
                    <a:srgbClr val="0000CC"/>
                  </a:solidFill>
                  <a:latin typeface="Times New Roman" panose="02020603050405020304" pitchFamily="18" charset="0"/>
                  <a:cs typeface="Times New Roman" panose="02020603050405020304" pitchFamily="18" charset="0"/>
                </a:rPr>
                <a:t>Hình</a:t>
              </a:r>
              <a:r>
                <a:rPr lang="en-US" dirty="0">
                  <a:solidFill>
                    <a:srgbClr val="0000CC"/>
                  </a:solidFill>
                  <a:latin typeface="Times New Roman" panose="02020603050405020304" pitchFamily="18" charset="0"/>
                  <a:cs typeface="Times New Roman" panose="02020603050405020304" pitchFamily="18" charset="0"/>
                </a:rPr>
                <a:t> dung, </a:t>
              </a:r>
              <a:r>
                <a:rPr lang="en-US" dirty="0" err="1">
                  <a:solidFill>
                    <a:srgbClr val="0000CC"/>
                  </a:solidFill>
                  <a:latin typeface="Times New Roman" panose="02020603050405020304" pitchFamily="18" charset="0"/>
                  <a:cs typeface="Times New Roman" panose="02020603050405020304" pitchFamily="18" charset="0"/>
                </a:rPr>
                <a:t>tưởng</a:t>
              </a:r>
              <a:r>
                <a:rPr lang="en-US" dirty="0">
                  <a:solidFill>
                    <a:srgbClr val="0000CC"/>
                  </a:solidFill>
                  <a:latin typeface="Times New Roman" panose="02020603050405020304" pitchFamily="18" charset="0"/>
                  <a:cs typeface="Times New Roman" panose="02020603050405020304" pitchFamily="18" charset="0"/>
                </a:rPr>
                <a:t> </a:t>
              </a:r>
              <a:r>
                <a:rPr lang="en-US" dirty="0" err="1">
                  <a:solidFill>
                    <a:srgbClr val="0000CC"/>
                  </a:solidFill>
                  <a:latin typeface="Times New Roman" panose="02020603050405020304" pitchFamily="18" charset="0"/>
                  <a:cs typeface="Times New Roman" panose="02020603050405020304" pitchFamily="18" charset="0"/>
                </a:rPr>
                <a:t>tượng</a:t>
              </a:r>
              <a:endParaRPr lang="en-US" dirty="0">
                <a:solidFill>
                  <a:srgbClr val="0000CC"/>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173577" y="1856689"/>
              <a:ext cx="2667000" cy="707886"/>
            </a:xfrm>
            <a:prstGeom prst="rect">
              <a:avLst/>
            </a:prstGeom>
            <a:noFill/>
          </p:spPr>
          <p:txBody>
            <a:bodyPr wrap="square" rtlCol="0">
              <a:spAutoFit/>
            </a:bodyPr>
            <a:lstStyle/>
            <a:p>
              <a:r>
                <a:rPr lang="en-US" sz="2000" i="1" dirty="0" err="1">
                  <a:latin typeface="Times New Roman" panose="02020603050405020304" pitchFamily="18" charset="0"/>
                  <a:cs typeface="Times New Roman" panose="02020603050405020304" pitchFamily="18" charset="0"/>
                </a:rPr>
                <a:t>Khung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cảnh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biểu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diễn</a:t>
              </a:r>
              <a:r>
                <a:rPr lang="en-US" sz="2000" i="1" dirty="0">
                  <a:latin typeface="Times New Roman" panose="02020603050405020304" pitchFamily="18" charset="0"/>
                  <a:cs typeface="Times New Roman" panose="02020603050405020304" pitchFamily="18" charset="0"/>
                </a:rPr>
                <a:t> ca </a:t>
              </a:r>
              <a:r>
                <a:rPr lang="en-US" sz="2000" i="1" dirty="0" err="1">
                  <a:latin typeface="Times New Roman" panose="02020603050405020304" pitchFamily="18" charset="0"/>
                  <a:cs typeface="Times New Roman" panose="02020603050405020304" pitchFamily="18" charset="0"/>
                </a:rPr>
                <a:t>Huế</a:t>
              </a:r>
              <a:endParaRPr lang="en-US" sz="2000" i="1" dirty="0">
                <a:latin typeface="Times New Roman" panose="02020603050405020304" pitchFamily="18" charset="0"/>
                <a:cs typeface="Times New Roman" panose="02020603050405020304" pitchFamily="18" charset="0"/>
              </a:endParaRPr>
            </a:p>
          </p:txBody>
        </p:sp>
      </p:grpSp>
      <p:pic>
        <p:nvPicPr>
          <p:cNvPr id="6" name="Ngõ 2 Ngọc Thụy 16">
            <a:hlinkClick r:id="" action="ppaction://media"/>
            <a:extLst>
              <a:ext uri="{FF2B5EF4-FFF2-40B4-BE49-F238E27FC236}">
                <a16:creationId xmlns:a16="http://schemas.microsoft.com/office/drawing/2014/main" id="{BDE7568B-40C3-4E25-8F12-574888E5D25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36313" y="4530313"/>
            <a:ext cx="609600" cy="609600"/>
          </a:xfrm>
          <a:prstGeom prst="rect">
            <a:avLst/>
          </a:prstGeom>
        </p:spPr>
      </p:pic>
    </p:spTree>
    <p:custDataLst>
      <p:tags r:id="rId1"/>
    </p:custDataLst>
    <p:extLst>
      <p:ext uri="{BB962C8B-B14F-4D97-AF65-F5344CB8AC3E}">
        <p14:creationId xmlns:p14="http://schemas.microsoft.com/office/powerpoint/2010/main" val="88528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00400" y="1097689"/>
            <a:ext cx="5562600" cy="2462213"/>
          </a:xfrm>
          <a:prstGeom prst="rect">
            <a:avLst/>
          </a:prstGeom>
        </p:spPr>
        <p:txBody>
          <a:bodyPr wrap="square">
            <a:spAutoFit/>
          </a:bodyPr>
          <a:lstStyle/>
          <a:p>
            <a:pPr algn="just"/>
            <a:r>
              <a:rPr lang="en-US" sz="2200" dirty="0">
                <a:solidFill>
                  <a:srgbClr val="0000CC"/>
                </a:solidFill>
                <a:latin typeface="Times   New Roman"/>
              </a:rPr>
              <a:t>        </a:t>
            </a:r>
            <a:r>
              <a:rPr lang="vi-VN" sz="2200" dirty="0">
                <a:solidFill>
                  <a:srgbClr val="0000CC"/>
                </a:solidFill>
                <a:latin typeface="+mj-lt"/>
              </a:rPr>
              <a:t>Ca Huế hình thành từ dòng ca nhạc dân gian và ca nhạc cung đình, nhã nhạc trang trọng uy nghi nên có thần thái của ca nhạc thính phòng, thể hiện theo hai dòng lớn điệu Bắc và điệu Nam, với trên sáu mươi tác phẩm thanh nhạc và khí nhạc. Thú nghe ca Huế tao nhã, đầy sức quyến rũ.</a:t>
            </a:r>
            <a:endParaRPr lang="en-US" sz="2200" dirty="0">
              <a:solidFill>
                <a:srgbClr val="0000CC"/>
              </a:solidFill>
              <a:latin typeface="Times   New Roman"/>
            </a:endParaRPr>
          </a:p>
        </p:txBody>
      </p:sp>
      <p:grpSp>
        <p:nvGrpSpPr>
          <p:cNvPr id="10" name="Group 9"/>
          <p:cNvGrpSpPr/>
          <p:nvPr/>
        </p:nvGrpSpPr>
        <p:grpSpPr>
          <a:xfrm>
            <a:off x="152400" y="1219200"/>
            <a:ext cx="2937093" cy="1364425"/>
            <a:chOff x="2948940" y="1200150"/>
            <a:chExt cx="3173730" cy="1364425"/>
          </a:xfrm>
        </p:grpSpPr>
        <p:sp>
          <p:nvSpPr>
            <p:cNvPr id="11" name="Rectangle 10"/>
            <p:cNvSpPr/>
            <p:nvPr/>
          </p:nvSpPr>
          <p:spPr>
            <a:xfrm>
              <a:off x="2948940" y="1200150"/>
              <a:ext cx="3173730" cy="136442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2" name="Rectangle 11"/>
            <p:cNvSpPr/>
            <p:nvPr/>
          </p:nvSpPr>
          <p:spPr>
            <a:xfrm>
              <a:off x="3083435" y="1276350"/>
              <a:ext cx="1705735" cy="381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3" name="Right Triangle 12"/>
            <p:cNvSpPr/>
            <p:nvPr/>
          </p:nvSpPr>
          <p:spPr>
            <a:xfrm>
              <a:off x="4789170" y="1276350"/>
              <a:ext cx="392430" cy="38100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4" name="TextBox 13"/>
            <p:cNvSpPr txBox="1"/>
            <p:nvPr/>
          </p:nvSpPr>
          <p:spPr>
            <a:xfrm>
              <a:off x="3250502" y="1275217"/>
              <a:ext cx="1371600" cy="400110"/>
            </a:xfrm>
            <a:prstGeom prst="rect">
              <a:avLst/>
            </a:prstGeom>
            <a:noFill/>
          </p:spPr>
          <p:txBody>
            <a:bodyPr wrap="square" rtlCol="0">
              <a:spAutoFit/>
            </a:bodyPr>
            <a:lstStyle/>
            <a:p>
              <a:r>
                <a:rPr lang="en-US" sz="2000" dirty="0" err="1">
                  <a:solidFill>
                    <a:srgbClr val="0000CC"/>
                  </a:solidFill>
                  <a:latin typeface="Times New Roman" panose="02020603050405020304" pitchFamily="18" charset="0"/>
                  <a:cs typeface="Times New Roman" panose="02020603050405020304" pitchFamily="18" charset="0"/>
                </a:rPr>
                <a:t>Chú</a:t>
              </a:r>
              <a:r>
                <a:rPr lang="en-US" sz="2000" dirty="0">
                  <a:solidFill>
                    <a:srgbClr val="0000CC"/>
                  </a:solidFill>
                  <a:latin typeface="Times New Roman" panose="02020603050405020304" pitchFamily="18" charset="0"/>
                  <a:cs typeface="Times New Roman" panose="02020603050405020304" pitchFamily="18" charset="0"/>
                </a:rPr>
                <a:t> ý</a:t>
              </a:r>
            </a:p>
          </p:txBody>
        </p:sp>
        <p:sp>
          <p:nvSpPr>
            <p:cNvPr id="15" name="TextBox 14"/>
            <p:cNvSpPr txBox="1"/>
            <p:nvPr/>
          </p:nvSpPr>
          <p:spPr>
            <a:xfrm>
              <a:off x="3288602" y="1882362"/>
              <a:ext cx="2667000" cy="400110"/>
            </a:xfrm>
            <a:prstGeom prst="rect">
              <a:avLst/>
            </a:prstGeom>
            <a:noFill/>
          </p:spPr>
          <p:txBody>
            <a:bodyPr wrap="square" rtlCol="0">
              <a:spAutoFit/>
            </a:bodyPr>
            <a:lstStyle/>
            <a:p>
              <a:r>
                <a:rPr lang="en-US" sz="2000" i="1" dirty="0" err="1">
                  <a:latin typeface="Times New Roman" panose="02020603050405020304" pitchFamily="18" charset="0"/>
                  <a:cs typeface="Times New Roman" panose="02020603050405020304" pitchFamily="18" charset="0"/>
                </a:rPr>
                <a:t>Nguồn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gốc</a:t>
              </a:r>
              <a:r>
                <a:rPr lang="en-US" sz="2000" i="1" dirty="0">
                  <a:latin typeface="Times New Roman" panose="02020603050405020304" pitchFamily="18" charset="0"/>
                  <a:cs typeface="Times New Roman" panose="02020603050405020304" pitchFamily="18" charset="0"/>
                </a:rPr>
                <a:t> ca </a:t>
              </a:r>
              <a:r>
                <a:rPr lang="en-US" sz="2000" i="1" dirty="0" err="1">
                  <a:latin typeface="Times New Roman" panose="02020603050405020304" pitchFamily="18" charset="0"/>
                  <a:cs typeface="Times New Roman" panose="02020603050405020304" pitchFamily="18" charset="0"/>
                </a:rPr>
                <a:t>Huế</a:t>
              </a:r>
              <a:endParaRPr lang="en-US" sz="2000" i="1" dirty="0">
                <a:latin typeface="Times New Roman" panose="02020603050405020304" pitchFamily="18" charset="0"/>
                <a:cs typeface="Times New Roman" panose="02020603050405020304" pitchFamily="18" charset="0"/>
              </a:endParaRPr>
            </a:p>
          </p:txBody>
        </p:sp>
      </p:grpSp>
      <p:pic>
        <p:nvPicPr>
          <p:cNvPr id="7" name="Ngõ 2 Ngọc Thụy 17">
            <a:hlinkClick r:id="" action="ppaction://media"/>
            <a:extLst>
              <a:ext uri="{FF2B5EF4-FFF2-40B4-BE49-F238E27FC236}">
                <a16:creationId xmlns:a16="http://schemas.microsoft.com/office/drawing/2014/main" id="{27917934-0797-4DEB-8F5D-58F372B5714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31135" y="4286250"/>
            <a:ext cx="609600" cy="609600"/>
          </a:xfrm>
          <a:prstGeom prst="rect">
            <a:avLst/>
          </a:prstGeom>
        </p:spPr>
      </p:pic>
    </p:spTree>
    <p:custDataLst>
      <p:tags r:id="rId1"/>
    </p:custDataLst>
    <p:extLst>
      <p:ext uri="{BB962C8B-B14F-4D97-AF65-F5344CB8AC3E}">
        <p14:creationId xmlns:p14="http://schemas.microsoft.com/office/powerpoint/2010/main" val="885287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895600" y="635734"/>
            <a:ext cx="6096000" cy="2031325"/>
          </a:xfrm>
          <a:prstGeom prst="rect">
            <a:avLst/>
          </a:prstGeom>
        </p:spPr>
        <p:txBody>
          <a:bodyPr wrap="square">
            <a:spAutoFit/>
          </a:bodyPr>
          <a:lstStyle/>
          <a:p>
            <a:pPr algn="just"/>
            <a:r>
              <a:rPr lang="en-US" sz="2100" dirty="0">
                <a:solidFill>
                  <a:srgbClr val="0000CC"/>
                </a:solidFill>
                <a:latin typeface="Times   New Roman"/>
              </a:rPr>
              <a:t>     </a:t>
            </a:r>
            <a:r>
              <a:rPr lang="vi-VN" sz="2100" dirty="0">
                <a:solidFill>
                  <a:srgbClr val="0000CC"/>
                </a:solidFill>
                <a:latin typeface="+mj-lt"/>
              </a:rPr>
              <a:t>Xứ Huế vốn nổi tiếng với các điệu hò, hò khi đánh cá trên sông ngòi, biển cả, hò lúc cấy cày, gặt hái, trồng cây, chăn tằm. Mỗi câu hò Huế dù ngắn hay dài đều được gửi gắm ít ra một ý tình trọn vẹn. Từ ngữ địa phương được dùng nhuần nhuyễn và phổ biến, nhất là trong </a:t>
            </a:r>
            <a:r>
              <a:rPr lang="en-US" sz="2100" dirty="0">
                <a:solidFill>
                  <a:srgbClr val="0000CC"/>
                </a:solidFill>
                <a:latin typeface="Times   New Roman"/>
              </a:rPr>
              <a:t> </a:t>
            </a:r>
            <a:r>
              <a:rPr lang="vi-VN" sz="2100" dirty="0">
                <a:solidFill>
                  <a:srgbClr val="0000CC"/>
                </a:solidFill>
                <a:latin typeface="+mj-lt"/>
              </a:rPr>
              <a:t>các </a:t>
            </a:r>
            <a:r>
              <a:rPr lang="en-US" sz="2100" dirty="0">
                <a:solidFill>
                  <a:srgbClr val="0000CC"/>
                </a:solidFill>
                <a:latin typeface="Times   New Roman"/>
              </a:rPr>
              <a:t> </a:t>
            </a:r>
            <a:r>
              <a:rPr lang="vi-VN" sz="2100" dirty="0">
                <a:solidFill>
                  <a:srgbClr val="0000CC"/>
                </a:solidFill>
                <a:latin typeface="+mj-lt"/>
              </a:rPr>
              <a:t>câu</a:t>
            </a:r>
            <a:r>
              <a:rPr lang="en-US" sz="2100" dirty="0">
                <a:solidFill>
                  <a:srgbClr val="0000CC"/>
                </a:solidFill>
                <a:latin typeface="Times   New Roman"/>
              </a:rPr>
              <a:t> </a:t>
            </a:r>
            <a:r>
              <a:rPr lang="vi-VN" sz="2100" dirty="0">
                <a:solidFill>
                  <a:srgbClr val="0000CC"/>
                </a:solidFill>
                <a:latin typeface="+mj-lt"/>
              </a:rPr>
              <a:t> hò </a:t>
            </a:r>
            <a:r>
              <a:rPr lang="en-US" sz="2100" dirty="0">
                <a:solidFill>
                  <a:srgbClr val="0000CC"/>
                </a:solidFill>
                <a:latin typeface="Times   New Roman"/>
              </a:rPr>
              <a:t> </a:t>
            </a:r>
            <a:r>
              <a:rPr lang="vi-VN" sz="2100" dirty="0">
                <a:solidFill>
                  <a:srgbClr val="0000CC"/>
                </a:solidFill>
                <a:latin typeface="+mj-lt"/>
              </a:rPr>
              <a:t>đối</a:t>
            </a:r>
            <a:r>
              <a:rPr lang="en-US" sz="2100" dirty="0">
                <a:solidFill>
                  <a:srgbClr val="0000CC"/>
                </a:solidFill>
                <a:latin typeface="Times   New Roman"/>
              </a:rPr>
              <a:t> </a:t>
            </a:r>
            <a:r>
              <a:rPr lang="vi-VN" sz="2100" dirty="0">
                <a:solidFill>
                  <a:srgbClr val="0000CC"/>
                </a:solidFill>
                <a:latin typeface="+mj-lt"/>
              </a:rPr>
              <a:t>đáp tri</a:t>
            </a:r>
            <a:r>
              <a:rPr lang="en-US" sz="2100" dirty="0">
                <a:solidFill>
                  <a:srgbClr val="0000CC"/>
                </a:solidFill>
                <a:latin typeface="Times   New Roman"/>
              </a:rPr>
              <a:t> </a:t>
            </a:r>
            <a:r>
              <a:rPr lang="vi-VN" sz="2100" dirty="0">
                <a:solidFill>
                  <a:srgbClr val="0000CC"/>
                </a:solidFill>
                <a:latin typeface="+mj-lt"/>
              </a:rPr>
              <a:t>thức, ngôn ngữ được</a:t>
            </a:r>
            <a:r>
              <a:rPr lang="en-US" sz="2100" dirty="0">
                <a:solidFill>
                  <a:srgbClr val="0000CC"/>
                </a:solidFill>
                <a:latin typeface="Times   New Roman"/>
              </a:rPr>
              <a:t> </a:t>
            </a:r>
            <a:r>
              <a:rPr lang="vi-VN" sz="2100" dirty="0">
                <a:solidFill>
                  <a:srgbClr val="0000CC"/>
                </a:solidFill>
                <a:latin typeface="+mj-lt"/>
              </a:rPr>
              <a:t>thể</a:t>
            </a:r>
            <a:endParaRPr lang="en-US" sz="2100" dirty="0">
              <a:solidFill>
                <a:srgbClr val="0000CC"/>
              </a:solidFill>
              <a:latin typeface="Times   New Roman"/>
            </a:endParaRPr>
          </a:p>
        </p:txBody>
      </p:sp>
      <p:grpSp>
        <p:nvGrpSpPr>
          <p:cNvPr id="14" name="Group 13"/>
          <p:cNvGrpSpPr/>
          <p:nvPr/>
        </p:nvGrpSpPr>
        <p:grpSpPr>
          <a:xfrm>
            <a:off x="124366" y="748992"/>
            <a:ext cx="2655153" cy="1289358"/>
            <a:chOff x="2948940" y="1200150"/>
            <a:chExt cx="3173730" cy="1364425"/>
          </a:xfrm>
        </p:grpSpPr>
        <p:sp>
          <p:nvSpPr>
            <p:cNvPr id="15" name="Rectangle 14"/>
            <p:cNvSpPr/>
            <p:nvPr/>
          </p:nvSpPr>
          <p:spPr>
            <a:xfrm>
              <a:off x="2948940" y="1200150"/>
              <a:ext cx="3173730" cy="136442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6" name="Rectangle 15"/>
            <p:cNvSpPr/>
            <p:nvPr/>
          </p:nvSpPr>
          <p:spPr>
            <a:xfrm>
              <a:off x="3083435" y="1276350"/>
              <a:ext cx="1705735" cy="381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7" name="Right Triangle 16"/>
            <p:cNvSpPr/>
            <p:nvPr/>
          </p:nvSpPr>
          <p:spPr>
            <a:xfrm>
              <a:off x="4789170" y="1276350"/>
              <a:ext cx="392430" cy="381000"/>
            </a:xfrm>
            <a:prstGeom prst="r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a:endParaRPr>
            </a:p>
          </p:txBody>
        </p:sp>
        <p:sp>
          <p:nvSpPr>
            <p:cNvPr id="18" name="TextBox 17"/>
            <p:cNvSpPr txBox="1"/>
            <p:nvPr/>
          </p:nvSpPr>
          <p:spPr>
            <a:xfrm>
              <a:off x="3250502" y="1275217"/>
              <a:ext cx="1371600" cy="400110"/>
            </a:xfrm>
            <a:prstGeom prst="rect">
              <a:avLst/>
            </a:prstGeom>
            <a:noFill/>
          </p:spPr>
          <p:txBody>
            <a:bodyPr wrap="square" rtlCol="0">
              <a:spAutoFit/>
            </a:bodyPr>
            <a:lstStyle/>
            <a:p>
              <a:r>
                <a:rPr lang="en-US" sz="2000" dirty="0">
                  <a:solidFill>
                    <a:srgbClr val="0000CC"/>
                  </a:solidFill>
                  <a:latin typeface="Times New Roman" panose="02020603050405020304" pitchFamily="18" charset="0"/>
                  <a:cs typeface="Times New Roman" panose="02020603050405020304" pitchFamily="18" charset="0"/>
                </a:rPr>
                <a:t>Theo </a:t>
              </a:r>
              <a:r>
                <a:rPr lang="en-US" sz="2000" dirty="0" err="1">
                  <a:solidFill>
                    <a:srgbClr val="0000CC"/>
                  </a:solidFill>
                  <a:latin typeface="Times New Roman" panose="02020603050405020304" pitchFamily="18" charset="0"/>
                  <a:cs typeface="Times New Roman" panose="02020603050405020304" pitchFamily="18" charset="0"/>
                </a:rPr>
                <a:t>dõi</a:t>
              </a:r>
              <a:endParaRPr lang="en-US" sz="2000" dirty="0">
                <a:solidFill>
                  <a:srgbClr val="0000CC"/>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083436" y="1882363"/>
              <a:ext cx="2872167" cy="423405"/>
            </a:xfrm>
            <a:prstGeom prst="rect">
              <a:avLst/>
            </a:prstGeom>
            <a:noFill/>
          </p:spPr>
          <p:txBody>
            <a:bodyPr wrap="square" rtlCol="0">
              <a:spAutoFit/>
            </a:bodyPr>
            <a:lstStyle/>
            <a:p>
              <a:r>
                <a:rPr lang="en-US" sz="2000" i="1" dirty="0" err="1">
                  <a:latin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làn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điệu</a:t>
              </a:r>
              <a:r>
                <a:rPr lang="en-US" sz="2000" i="1" dirty="0">
                  <a:latin typeface="Times New Roman" panose="02020603050405020304" pitchFamily="18" charset="0"/>
                  <a:cs typeface="Times New Roman" panose="02020603050405020304" pitchFamily="18" charset="0"/>
                </a:rPr>
                <a:t> ca </a:t>
              </a:r>
              <a:r>
                <a:rPr lang="en-US" sz="2000" i="1" dirty="0" err="1">
                  <a:latin typeface="Times New Roman" panose="02020603050405020304" pitchFamily="18" charset="0"/>
                  <a:cs typeface="Times New Roman" panose="02020603050405020304" pitchFamily="18" charset="0"/>
                </a:rPr>
                <a:t>Huế</a:t>
              </a:r>
              <a:endParaRPr lang="en-US" sz="2000" i="1" dirty="0">
                <a:latin typeface="Times New Roman" panose="02020603050405020304" pitchFamily="18" charset="0"/>
                <a:cs typeface="Times New Roman" panose="02020603050405020304" pitchFamily="18" charset="0"/>
              </a:endParaRPr>
            </a:p>
          </p:txBody>
        </p:sp>
      </p:grpSp>
      <p:sp>
        <p:nvSpPr>
          <p:cNvPr id="20" name="Rectangle 19"/>
          <p:cNvSpPr/>
          <p:nvPr/>
        </p:nvSpPr>
        <p:spPr>
          <a:xfrm>
            <a:off x="124366" y="2552700"/>
            <a:ext cx="8867234" cy="1708160"/>
          </a:xfrm>
          <a:prstGeom prst="rect">
            <a:avLst/>
          </a:prstGeom>
        </p:spPr>
        <p:txBody>
          <a:bodyPr wrap="square">
            <a:spAutoFit/>
          </a:bodyPr>
          <a:lstStyle/>
          <a:p>
            <a:pPr algn="just"/>
            <a:r>
              <a:rPr lang="vi-VN" sz="2100" dirty="0">
                <a:solidFill>
                  <a:srgbClr val="0000CC"/>
                </a:solidFill>
                <a:latin typeface="+mj-lt"/>
              </a:rPr>
              <a:t>hiện thật tài ba, phong phú. Chèo cạn, bài thai, hò đưa linh buồn bã, hò giã gạo, ru em, giã vôi, giã điệp, bài chòi, bài tiệm, nàng vung náo nức nồng hậu tình người. Hò lơ, hò ô, xay lúa, hò nện gần gũi với dân ca Nghệ Tĩnh. Hò Huế thể hiện lòng khao khát, nỗi mong chờ hoài vọng thiết tha của tâm hồn Huế. Ngoài ra còn có các điệu lí như: lí con sáo, lí hoài xuân, lí hoài nam.</a:t>
            </a:r>
            <a:endParaRPr lang="en-US" sz="2100" dirty="0">
              <a:solidFill>
                <a:srgbClr val="0000CC"/>
              </a:solidFill>
              <a:latin typeface="Times   New Roman"/>
            </a:endParaRPr>
          </a:p>
        </p:txBody>
      </p:sp>
      <p:sp>
        <p:nvSpPr>
          <p:cNvPr id="21" name="TextBox 20"/>
          <p:cNvSpPr txBox="1"/>
          <p:nvPr/>
        </p:nvSpPr>
        <p:spPr>
          <a:xfrm>
            <a:off x="2667000" y="5775"/>
            <a:ext cx="5562600" cy="646331"/>
          </a:xfrm>
          <a:prstGeom prst="rect">
            <a:avLst/>
          </a:prstGeom>
          <a:noFill/>
        </p:spPr>
        <p:txBody>
          <a:bodyPr wrap="square" rtlCol="0">
            <a:spAutoFit/>
          </a:bodyPr>
          <a:lstStyle/>
          <a:p>
            <a:r>
              <a:rPr lang="en-US" sz="3600" dirty="0">
                <a:solidFill>
                  <a:schemeClr val="accent6">
                    <a:lumMod val="50000"/>
                  </a:schemeClr>
                </a:solidFill>
                <a:latin typeface="#9Slide03 Philosopher Bold" panose="00000800000000000000" pitchFamily="2" charset="0"/>
                <a:cs typeface="Times New Roman" panose="02020603050405020304" pitchFamily="18" charset="0"/>
              </a:rPr>
              <a:t>Ca </a:t>
            </a:r>
            <a:r>
              <a:rPr lang="en-US" sz="3600" dirty="0" err="1">
                <a:solidFill>
                  <a:schemeClr val="accent6">
                    <a:lumMod val="50000"/>
                  </a:schemeClr>
                </a:solidFill>
                <a:latin typeface="#9Slide03 Philosopher Bold" panose="00000800000000000000" pitchFamily="2" charset="0"/>
                <a:cs typeface="Times New Roman" panose="02020603050405020304" pitchFamily="18" charset="0"/>
              </a:rPr>
              <a:t>Huế</a:t>
            </a:r>
            <a:r>
              <a:rPr lang="en-US" sz="3600" dirty="0">
                <a:solidFill>
                  <a:schemeClr val="accent6">
                    <a:lumMod val="50000"/>
                  </a:schemeClr>
                </a:solidFill>
                <a:latin typeface="#9Slide03 Philosopher Bold" panose="00000800000000000000" pitchFamily="2" charset="0"/>
                <a:cs typeface="Times New Roman" panose="02020603050405020304" pitchFamily="18" charset="0"/>
              </a:rPr>
              <a:t> </a:t>
            </a:r>
            <a:r>
              <a:rPr lang="en-US" sz="3600" dirty="0" err="1">
                <a:solidFill>
                  <a:schemeClr val="accent6">
                    <a:lumMod val="50000"/>
                  </a:schemeClr>
                </a:solidFill>
                <a:latin typeface="#9Slide03 Philosopher Bold" panose="00000800000000000000" pitchFamily="2" charset="0"/>
                <a:cs typeface="Times New Roman" panose="02020603050405020304" pitchFamily="18" charset="0"/>
              </a:rPr>
              <a:t>trên</a:t>
            </a:r>
            <a:r>
              <a:rPr lang="en-US" sz="3600" dirty="0">
                <a:solidFill>
                  <a:schemeClr val="accent6">
                    <a:lumMod val="50000"/>
                  </a:schemeClr>
                </a:solidFill>
                <a:latin typeface="#9Slide03 Philosopher Bold" panose="00000800000000000000" pitchFamily="2" charset="0"/>
                <a:cs typeface="Times New Roman" panose="02020603050405020304" pitchFamily="18" charset="0"/>
              </a:rPr>
              <a:t> </a:t>
            </a:r>
            <a:r>
              <a:rPr lang="en-US" sz="3600" dirty="0" err="1">
                <a:solidFill>
                  <a:schemeClr val="accent6">
                    <a:lumMod val="50000"/>
                  </a:schemeClr>
                </a:solidFill>
                <a:latin typeface="#9Slide03 Philosopher Bold" panose="00000800000000000000" pitchFamily="2" charset="0"/>
                <a:cs typeface="Times New Roman" panose="02020603050405020304" pitchFamily="18" charset="0"/>
              </a:rPr>
              <a:t>sông</a:t>
            </a:r>
            <a:r>
              <a:rPr lang="en-US" sz="3600" dirty="0">
                <a:solidFill>
                  <a:schemeClr val="accent6">
                    <a:lumMod val="50000"/>
                  </a:schemeClr>
                </a:solidFill>
                <a:latin typeface="#9Slide03 Philosopher Bold" panose="00000800000000000000" pitchFamily="2" charset="0"/>
                <a:cs typeface="Times New Roman" panose="02020603050405020304" pitchFamily="18" charset="0"/>
              </a:rPr>
              <a:t> </a:t>
            </a:r>
            <a:r>
              <a:rPr lang="en-US" sz="3600" dirty="0" err="1">
                <a:solidFill>
                  <a:schemeClr val="accent6">
                    <a:lumMod val="50000"/>
                  </a:schemeClr>
                </a:solidFill>
                <a:latin typeface="#9Slide03 Philosopher Bold" panose="00000800000000000000" pitchFamily="2" charset="0"/>
                <a:cs typeface="Times New Roman" panose="02020603050405020304" pitchFamily="18" charset="0"/>
              </a:rPr>
              <a:t>Hương</a:t>
            </a:r>
            <a:endParaRPr lang="en-US" sz="3600" dirty="0">
              <a:solidFill>
                <a:schemeClr val="accent6">
                  <a:lumMod val="50000"/>
                </a:schemeClr>
              </a:solidFill>
              <a:latin typeface="#9Slide03 Philosopher Bold" panose="00000800000000000000" pitchFamily="2" charset="0"/>
              <a:cs typeface="Times New Roman" panose="02020603050405020304" pitchFamily="18" charset="0"/>
            </a:endParaRPr>
          </a:p>
        </p:txBody>
      </p:sp>
      <p:pic>
        <p:nvPicPr>
          <p:cNvPr id="3" name="Ngõ 2 Ngọc Thụy 18">
            <a:hlinkClick r:id="" action="ppaction://media"/>
            <a:extLst>
              <a:ext uri="{FF2B5EF4-FFF2-40B4-BE49-F238E27FC236}">
                <a16:creationId xmlns:a16="http://schemas.microsoft.com/office/drawing/2014/main" id="{C6D1FB1A-5C6A-49F6-AF70-F9ECC18B813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645596" y="4322500"/>
            <a:ext cx="609600" cy="609600"/>
          </a:xfrm>
          <a:prstGeom prst="rect">
            <a:avLst/>
          </a:prstGeom>
        </p:spPr>
      </p:pic>
    </p:spTree>
    <p:custDataLst>
      <p:tags r:id="rId1"/>
    </p:custDataLst>
    <p:extLst>
      <p:ext uri="{BB962C8B-B14F-4D97-AF65-F5344CB8AC3E}">
        <p14:creationId xmlns:p14="http://schemas.microsoft.com/office/powerpoint/2010/main" val="925234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0FD96B08-FFC0-42E2-8B53-E554D0DB8C37}"/>
  <p:tag name="ISPRING_PROJECT_VERSION" val="9.3"/>
  <p:tag name="ISPRING_PROJECT_FOLDER_UPDATED" val="1"/>
  <p:tag name="ISPRING_RESOURCE_FOLDER" val="C:\Users\Admin\Desktop\E của T\2.12-eleảning\"/>
  <p:tag name="ISPRING_PRESENTATION_PATH" val="C:\Users\Admin\Desktop\E của T\2.12-eleảning.pptx"/>
  <p:tag name="ISPRING_SCREEN_RECS_UPDATED" val="C:\Users\Admin\Desktop\E của T\2.12-eleảning\"/>
  <p:tag name="ISPRING_LMS_API_VERSION" val="SCORM 2004 (2nd edition)"/>
  <p:tag name="ISPRING_ULTRA_SCORM_COURSE_ID" val="B0E4E8B6-85FA-4AFF-9C4C-A68B42645668"/>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t\u001B[\uFFFD{840DB09D-0A41-4496-B5BA-B0BB048A6D5E}&quot;,&quot;C:\\Users\\Admin\\Documents\\Zalo Received Files\\AM-MThuy\\Bài giảng gửi lên 2024&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Tiến-Ca Huế trên sông Hương- Ngữ Văn 8"/>
</p:tagLst>
</file>

<file path=ppt/tags/tag10.xml><?xml version="1.0" encoding="utf-8"?>
<p:tagLst xmlns:a="http://schemas.openxmlformats.org/drawingml/2006/main" xmlns:r="http://schemas.openxmlformats.org/officeDocument/2006/relationships" xmlns:p="http://schemas.openxmlformats.org/presentationml/2006/main">
  <p:tag name="GENSWF_SLIDE_UID" val="{BAE6D5D8-0F29-4A6D-AF83-58E71DC00320}:313"/>
</p:tagLst>
</file>

<file path=ppt/tags/tag11.xml><?xml version="1.0" encoding="utf-8"?>
<p:tagLst xmlns:a="http://schemas.openxmlformats.org/drawingml/2006/main" xmlns:r="http://schemas.openxmlformats.org/officeDocument/2006/relationships" xmlns:p="http://schemas.openxmlformats.org/presentationml/2006/main">
  <p:tag name="GENSWF_SLIDE_UID" val="{48BB2B01-ED47-4D9B-8A94-5102FC855BA3}:2007577343"/>
</p:tagLst>
</file>

<file path=ppt/tags/tag12.xml><?xml version="1.0" encoding="utf-8"?>
<p:tagLst xmlns:a="http://schemas.openxmlformats.org/drawingml/2006/main" xmlns:r="http://schemas.openxmlformats.org/officeDocument/2006/relationships" xmlns:p="http://schemas.openxmlformats.org/presentationml/2006/main">
  <p:tag name="GENSWF_SLIDE_UID" val="{C3522ED4-34A4-4F5D-8A45-EC51118A8258}:312"/>
</p:tagLst>
</file>

<file path=ppt/tags/tag13.xml><?xml version="1.0" encoding="utf-8"?>
<p:tagLst xmlns:a="http://schemas.openxmlformats.org/drawingml/2006/main" xmlns:r="http://schemas.openxmlformats.org/officeDocument/2006/relationships" xmlns:p="http://schemas.openxmlformats.org/presentationml/2006/main">
  <p:tag name="GENSWF_SLIDE_UID" val="{2C9CFA12-96B6-4973-9BA2-19A9C374225C}:297"/>
</p:tagLst>
</file>

<file path=ppt/tags/tag14.xml><?xml version="1.0" encoding="utf-8"?>
<p:tagLst xmlns:a="http://schemas.openxmlformats.org/drawingml/2006/main" xmlns:r="http://schemas.openxmlformats.org/officeDocument/2006/relationships" xmlns:p="http://schemas.openxmlformats.org/presentationml/2006/main">
  <p:tag name="GENSWF_SLIDE_UID" val="{6B785FF0-6374-4835-9745-FFDD0FFDA6CF}:298"/>
</p:tagLst>
</file>

<file path=ppt/tags/tag15.xml><?xml version="1.0" encoding="utf-8"?>
<p:tagLst xmlns:a="http://schemas.openxmlformats.org/drawingml/2006/main" xmlns:r="http://schemas.openxmlformats.org/officeDocument/2006/relationships" xmlns:p="http://schemas.openxmlformats.org/presentationml/2006/main">
  <p:tag name="GENSWF_SLIDE_UID" val="{202B50F9-37E4-410B-A86B-178C07F4B4B9}:334"/>
</p:tagLst>
</file>

<file path=ppt/tags/tag16.xml><?xml version="1.0" encoding="utf-8"?>
<p:tagLst xmlns:a="http://schemas.openxmlformats.org/drawingml/2006/main" xmlns:r="http://schemas.openxmlformats.org/officeDocument/2006/relationships" xmlns:p="http://schemas.openxmlformats.org/presentationml/2006/main">
  <p:tag name="GENSWF_SLIDE_UID" val="{4FD856EB-B683-4D15-B2DB-673B40757A1F}:306"/>
</p:tagLst>
</file>

<file path=ppt/tags/tag17.xml><?xml version="1.0" encoding="utf-8"?>
<p:tagLst xmlns:a="http://schemas.openxmlformats.org/drawingml/2006/main" xmlns:r="http://schemas.openxmlformats.org/officeDocument/2006/relationships" xmlns:p="http://schemas.openxmlformats.org/presentationml/2006/main">
  <p:tag name="GENSWF_SLIDE_UID" val="{E282B9B8-59AF-403B-847B-CBE380B1EFAB}:289"/>
</p:tagLst>
</file>

<file path=ppt/tags/tag18.xml><?xml version="1.0" encoding="utf-8"?>
<p:tagLst xmlns:a="http://schemas.openxmlformats.org/drawingml/2006/main" xmlns:r="http://schemas.openxmlformats.org/officeDocument/2006/relationships" xmlns:p="http://schemas.openxmlformats.org/presentationml/2006/main">
  <p:tag name="GENSWF_SLIDE_UID" val="{634C316C-52E1-4A71-BDF6-4F37FC99C535}:2007577360"/>
</p:tagLst>
</file>

<file path=ppt/tags/tag19.xml><?xml version="1.0" encoding="utf-8"?>
<p:tagLst xmlns:a="http://schemas.openxmlformats.org/drawingml/2006/main" xmlns:r="http://schemas.openxmlformats.org/officeDocument/2006/relationships" xmlns:p="http://schemas.openxmlformats.org/presentationml/2006/main">
  <p:tag name="GENSWF_SLIDE_UID" val="{810489A9-B235-4239-894E-122D813934BD}:309"/>
</p:tagLst>
</file>

<file path=ppt/tags/tag2.xml><?xml version="1.0" encoding="utf-8"?>
<p:tagLst xmlns:a="http://schemas.openxmlformats.org/drawingml/2006/main" xmlns:r="http://schemas.openxmlformats.org/officeDocument/2006/relationships" xmlns:p="http://schemas.openxmlformats.org/presentationml/2006/main">
  <p:tag name="GENSWF_SLIDE_UID" val="{92055382-CD29-4728-8561-FB484EA38A69}:283"/>
</p:tagLst>
</file>

<file path=ppt/tags/tag20.xml><?xml version="1.0" encoding="utf-8"?>
<p:tagLst xmlns:a="http://schemas.openxmlformats.org/drawingml/2006/main" xmlns:r="http://schemas.openxmlformats.org/officeDocument/2006/relationships" xmlns:p="http://schemas.openxmlformats.org/presentationml/2006/main">
  <p:tag name="GENSWF_SLIDE_UID" val="{A0D9B4CC-9E21-491B-8898-DF64B501AAAC}:2007577340"/>
</p:tagLst>
</file>

<file path=ppt/tags/tag21.xml><?xml version="1.0" encoding="utf-8"?>
<p:tagLst xmlns:a="http://schemas.openxmlformats.org/drawingml/2006/main" xmlns:r="http://schemas.openxmlformats.org/officeDocument/2006/relationships" xmlns:p="http://schemas.openxmlformats.org/presentationml/2006/main">
  <p:tag name="GENSWF_SLIDE_UID" val="{345CE20D-1383-4C4C-A4C5-103BF530BC2C}:294"/>
</p:tagLst>
</file>

<file path=ppt/tags/tag22.xml><?xml version="1.0" encoding="utf-8"?>
<p:tagLst xmlns:a="http://schemas.openxmlformats.org/drawingml/2006/main" xmlns:r="http://schemas.openxmlformats.org/officeDocument/2006/relationships" xmlns:p="http://schemas.openxmlformats.org/presentationml/2006/main">
  <p:tag name="GENSWF_SLIDE_UID" val="{7F1C7A07-8F40-4A2E-9E3F-416E2414EE5D}:295"/>
</p:tagLst>
</file>

<file path=ppt/tags/tag23.xml><?xml version="1.0" encoding="utf-8"?>
<p:tagLst xmlns:a="http://schemas.openxmlformats.org/drawingml/2006/main" xmlns:r="http://schemas.openxmlformats.org/officeDocument/2006/relationships" xmlns:p="http://schemas.openxmlformats.org/presentationml/2006/main">
  <p:tag name="GENSWF_SLIDE_UID" val="{6C601E44-62AE-499B-B2D3-71BD090539E5}:2007577335"/>
</p:tagLst>
</file>

<file path=ppt/tags/tag24.xml><?xml version="1.0" encoding="utf-8"?>
<p:tagLst xmlns:a="http://schemas.openxmlformats.org/drawingml/2006/main" xmlns:r="http://schemas.openxmlformats.org/officeDocument/2006/relationships" xmlns:p="http://schemas.openxmlformats.org/presentationml/2006/main">
  <p:tag name="GENSWF_SLIDE_UID" val="{A2AD1AB3-BAF3-4EDD-AF70-82CE383FD57D}:327"/>
</p:tagLst>
</file>

<file path=ppt/tags/tag25.xml><?xml version="1.0" encoding="utf-8"?>
<p:tagLst xmlns:a="http://schemas.openxmlformats.org/drawingml/2006/main" xmlns:r="http://schemas.openxmlformats.org/officeDocument/2006/relationships" xmlns:p="http://schemas.openxmlformats.org/presentationml/2006/main">
  <p:tag name="GENSWF_SLIDE_UID" val="{454CD83A-515B-403E-BBC6-0BE83C3F975C}:325"/>
</p:tagLst>
</file>

<file path=ppt/tags/tag26.xml><?xml version="1.0" encoding="utf-8"?>
<p:tagLst xmlns:a="http://schemas.openxmlformats.org/drawingml/2006/main" xmlns:r="http://schemas.openxmlformats.org/officeDocument/2006/relationships" xmlns:p="http://schemas.openxmlformats.org/presentationml/2006/main">
  <p:tag name="GENSWF_SLIDE_UID" val="{28D63118-9A90-4695-AEDA-9D8B88A21AE6}:331"/>
</p:tagLst>
</file>

<file path=ppt/tags/tag27.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3.quiz"/>
  <p:tag name="ISPRING_QUIZ_FULL_PATH" val="C:\Users\Admin\Desktop\E của T\2.12-eleảning\quiz\quiz3.quiz"/>
  <p:tag name="ISPRING_QUIZ_RELATIVE_PATH" val="2.12-eleảning\quiz\quiz3.quiz"/>
  <p:tag name="GENSWF_SLIDE_UID" val="{EF7C057F-69B7-4314-B875-EBC9E3AF79C8}:2007577361"/>
</p:tagLst>
</file>

<file path=ppt/tags/tag28.xml><?xml version="1.0" encoding="utf-8"?>
<p:tagLst xmlns:a="http://schemas.openxmlformats.org/drawingml/2006/main" xmlns:r="http://schemas.openxmlformats.org/officeDocument/2006/relationships" xmlns:p="http://schemas.openxmlformats.org/presentationml/2006/main">
  <p:tag name="GENSWF_SLIDE_UID" val="{C8A8C76E-84B5-4378-AA60-50101FE8086C}:2007577331"/>
</p:tagLst>
</file>

<file path=ppt/tags/tag29.xml><?xml version="1.0" encoding="utf-8"?>
<p:tagLst xmlns:a="http://schemas.openxmlformats.org/drawingml/2006/main" xmlns:r="http://schemas.openxmlformats.org/officeDocument/2006/relationships" xmlns:p="http://schemas.openxmlformats.org/presentationml/2006/main">
  <p:tag name="GENSWF_SLIDE_UID" val="{8C2CAF10-5281-40FD-AB32-663E1635F248}:281"/>
</p:tagLst>
</file>

<file path=ppt/tags/tag3.xml><?xml version="1.0" encoding="utf-8"?>
<p:tagLst xmlns:a="http://schemas.openxmlformats.org/drawingml/2006/main" xmlns:r="http://schemas.openxmlformats.org/officeDocument/2006/relationships" xmlns:p="http://schemas.openxmlformats.org/presentationml/2006/main">
  <p:tag name="GENSWF_SLIDE_UID" val="{FF521008-D758-4842-A382-1BB7FECB2E8D}:332"/>
</p:tagLst>
</file>

<file path=ppt/tags/tag30.xml><?xml version="1.0" encoding="utf-8"?>
<p:tagLst xmlns:a="http://schemas.openxmlformats.org/drawingml/2006/main" xmlns:r="http://schemas.openxmlformats.org/officeDocument/2006/relationships" xmlns:p="http://schemas.openxmlformats.org/presentationml/2006/main">
  <p:tag name="GENSWF_SLIDE_UID" val="{84915E68-D401-4978-9C14-FB609C7BFAB3}:2007577359"/>
</p:tagLst>
</file>

<file path=ppt/tags/tag4.xml><?xml version="1.0" encoding="utf-8"?>
<p:tagLst xmlns:a="http://schemas.openxmlformats.org/drawingml/2006/main" xmlns:r="http://schemas.openxmlformats.org/officeDocument/2006/relationships" xmlns:p="http://schemas.openxmlformats.org/presentationml/2006/main">
  <p:tag name="ISPRING_SLIDE_QUIZ_PROPERTIES" val="&lt;QuizProperties&gt;&lt;passAction&gt;&lt;action&gt;3&lt;/action&gt;&lt;/passAction&gt;&lt;failAction&gt;&lt;action&gt;3&lt;/action&gt;&lt;/failAction&gt;&lt;viewSlidesPolicy&gt;0&lt;/viewSlidesPolicy&gt;&lt;allowInterrupt&gt;1&lt;/allowInterrupt&gt;&lt;restartFailedQuiz&gt;0&lt;/restartFailedQuiz&gt;&lt;/QuizProperties&gt;&#10;"/>
  <p:tag name="ISPRING_QUIZ_SHAPES_ADDED" val="1"/>
  <p:tag name="ISPRING_RESOURCE_QUIZ" val="quiz1.quiz"/>
  <p:tag name="ISPRING_QUIZ_RELATIVE_PATH" val="2.12-eleảning\quiz\quiz1.quiz"/>
  <p:tag name="ISPRING_QUIZ_FULL_PATH" val="C:\Users\Admin\Desktop\E của T\2.12-eleảning\quiz\quiz1.quiz"/>
  <p:tag name="GENSWF_SLIDE_UID" val="{A793FA4C-FB10-4D4E-8881-D68F05EB03F5}:2007577342"/>
</p:tagLst>
</file>

<file path=ppt/tags/tag5.xml><?xml version="1.0" encoding="utf-8"?>
<p:tagLst xmlns:a="http://schemas.openxmlformats.org/drawingml/2006/main" xmlns:r="http://schemas.openxmlformats.org/officeDocument/2006/relationships" xmlns:p="http://schemas.openxmlformats.org/presentationml/2006/main">
  <p:tag name="GENSWF_SLIDE_UID" val="{01C9315B-A2A7-4B57-B8F5-A15DEF8807BA}:257"/>
</p:tagLst>
</file>

<file path=ppt/tags/tag6.xml><?xml version="1.0" encoding="utf-8"?>
<p:tagLst xmlns:a="http://schemas.openxmlformats.org/drawingml/2006/main" xmlns:r="http://schemas.openxmlformats.org/officeDocument/2006/relationships" xmlns:p="http://schemas.openxmlformats.org/presentationml/2006/main">
  <p:tag name="GENSWF_SLIDE_UID" val="{0388FF1F-020C-4CCD-A9A5-C1358EB4FDDC}:276"/>
</p:tagLst>
</file>

<file path=ppt/tags/tag7.xml><?xml version="1.0" encoding="utf-8"?>
<p:tagLst xmlns:a="http://schemas.openxmlformats.org/drawingml/2006/main" xmlns:r="http://schemas.openxmlformats.org/officeDocument/2006/relationships" xmlns:p="http://schemas.openxmlformats.org/presentationml/2006/main">
  <p:tag name="GENSWF_SLIDE_UID" val="{8BAE7F11-71D7-4191-8802-A6B8F454F047}:302"/>
</p:tagLst>
</file>

<file path=ppt/tags/tag8.xml><?xml version="1.0" encoding="utf-8"?>
<p:tagLst xmlns:a="http://schemas.openxmlformats.org/drawingml/2006/main" xmlns:r="http://schemas.openxmlformats.org/officeDocument/2006/relationships" xmlns:p="http://schemas.openxmlformats.org/presentationml/2006/main">
  <p:tag name="GENSWF_SLIDE_UID" val="{D0CDBA7C-D3BE-4BAF-94F0-FB423D4F4270}:303"/>
</p:tagLst>
</file>

<file path=ppt/tags/tag9.xml><?xml version="1.0" encoding="utf-8"?>
<p:tagLst xmlns:a="http://schemas.openxmlformats.org/drawingml/2006/main" xmlns:r="http://schemas.openxmlformats.org/officeDocument/2006/relationships" xmlns:p="http://schemas.openxmlformats.org/presentationml/2006/main">
  <p:tag name="GENSWF_SLIDE_UID" val="{36A3A838-B675-48C0-86F9-6F19C866CEFF}:3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2858</TotalTime>
  <Words>2067</Words>
  <Application>Microsoft Office PowerPoint</Application>
  <PresentationFormat>Trình chiếu Trên màn hình (16:9)</PresentationFormat>
  <Paragraphs>161</Paragraphs>
  <Slides>29</Slides>
  <Notes>10</Notes>
  <HiddenSlides>0</HiddenSlides>
  <MMClips>21</MMClips>
  <ScaleCrop>false</ScaleCrop>
  <HeadingPairs>
    <vt:vector size="6" baseType="variant">
      <vt:variant>
        <vt:lpstr>Phông được Dùng</vt:lpstr>
      </vt:variant>
      <vt:variant>
        <vt:i4>10</vt:i4>
      </vt:variant>
      <vt:variant>
        <vt:lpstr>Chủ đề</vt:lpstr>
      </vt:variant>
      <vt:variant>
        <vt:i4>2</vt:i4>
      </vt:variant>
      <vt:variant>
        <vt:lpstr>Tiêu đề Bản chiếu</vt:lpstr>
      </vt:variant>
      <vt:variant>
        <vt:i4>29</vt:i4>
      </vt:variant>
    </vt:vector>
  </HeadingPairs>
  <TitlesOfParts>
    <vt:vector size="41" baseType="lpstr">
      <vt:lpstr>#9Slide03 Philosopher Bold</vt:lpstr>
      <vt:lpstr>#9Slide05 Dear Saturday Bold</vt:lpstr>
      <vt:lpstr>Arial</vt:lpstr>
      <vt:lpstr>Calibri</vt:lpstr>
      <vt:lpstr>Segoe UI</vt:lpstr>
      <vt:lpstr>Segoe UI Semibold</vt:lpstr>
      <vt:lpstr>Sitka Small Semibold</vt:lpstr>
      <vt:lpstr>Times   New Roman</vt:lpstr>
      <vt:lpstr>Times  New Roman</vt:lpstr>
      <vt:lpstr>Times New Roman</vt:lpstr>
      <vt:lpstr>Office Theme</vt:lpstr>
      <vt:lpstr>1_Office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Tiến-Ca Huế trên sông Hương- Ngữ Văn 8</dc:title>
  <dc:creator>pc</dc:creator>
  <cp:lastModifiedBy>Ling Phạm</cp:lastModifiedBy>
  <cp:revision>238</cp:revision>
  <dcterms:created xsi:type="dcterms:W3CDTF">2023-09-29T08:47:02Z</dcterms:created>
  <dcterms:modified xsi:type="dcterms:W3CDTF">2024-01-16T09:35:32Z</dcterms:modified>
</cp:coreProperties>
</file>