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1"/>
  </p:notesMasterIdLst>
  <p:sldIdLst>
    <p:sldId id="270" r:id="rId2"/>
    <p:sldId id="272" r:id="rId3"/>
    <p:sldId id="273" r:id="rId4"/>
    <p:sldId id="275" r:id="rId5"/>
    <p:sldId id="280" r:id="rId6"/>
    <p:sldId id="274" r:id="rId7"/>
    <p:sldId id="279" r:id="rId8"/>
    <p:sldId id="281" r:id="rId9"/>
    <p:sldId id="295" r:id="rId10"/>
    <p:sldId id="282" r:id="rId11"/>
    <p:sldId id="286" r:id="rId12"/>
    <p:sldId id="287" r:id="rId13"/>
    <p:sldId id="311" r:id="rId14"/>
    <p:sldId id="312" r:id="rId15"/>
    <p:sldId id="324" r:id="rId16"/>
    <p:sldId id="289" r:id="rId17"/>
    <p:sldId id="321" r:id="rId18"/>
    <p:sldId id="322" r:id="rId19"/>
    <p:sldId id="323" r:id="rId20"/>
    <p:sldId id="290" r:id="rId21"/>
    <p:sldId id="314" r:id="rId22"/>
    <p:sldId id="316" r:id="rId23"/>
    <p:sldId id="315" r:id="rId24"/>
    <p:sldId id="317" r:id="rId25"/>
    <p:sldId id="313" r:id="rId26"/>
    <p:sldId id="318" r:id="rId27"/>
    <p:sldId id="319" r:id="rId28"/>
    <p:sldId id="320" r:id="rId29"/>
    <p:sldId id="30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FFCC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826677-0F4F-408D-A158-DAEB0ED731BA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DA8693-02CC-4B6C-B116-F39002D08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3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8E0572-9277-48E1-832A-C06EFD16F4E3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7D482C-813F-4FBD-8EA5-04AF4EABBE9E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096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2875C1-1250-4D59-A3E4-B6FF1EEB2EF2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081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3FD274-66F4-4A22-A8BC-E47FA09A9519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476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A8693-02CC-4B6C-B116-F39002D08E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1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A8693-02CC-4B6C-B116-F39002D08E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3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A8693-02CC-4B6C-B116-F39002D08E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6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6A38B-89DA-4A94-9D67-77CBFD0A2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6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D095-0ABD-44C5-B47C-D653B258C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D3EEA-A9F8-45DE-AD6F-E3A4E2DF68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9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57E42-275A-4333-99D1-03EE977EF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D29BA-5604-46CC-98BC-7DD4CC7A4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68026-A2DE-435B-9F3E-624D0C207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623B0-AB0B-4C8E-98BE-F0959AE7A3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43CE-9229-415A-9F13-0DCEBBC26B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6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C4579-8C93-43E4-BE07-ADC5C0BB3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8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C2FF0-25E6-4298-9AB1-37A5B75F7E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42BD-1938-48EA-8515-60E059700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B0DEA1-DE95-46B4-8791-2198E0C81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0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ong\Downloads\Nh&#7841;c%20n&#7873;n%20Game%20zing%20farm.mp3" TargetMode="External"/><Relationship Id="rId6" Type="http://schemas.openxmlformats.org/officeDocument/2006/relationships/image" Target="../media/image17.gif"/><Relationship Id="rId11" Type="http://schemas.openxmlformats.org/officeDocument/2006/relationships/slide" Target="slide6.xml"/><Relationship Id="rId5" Type="http://schemas.openxmlformats.org/officeDocument/2006/relationships/image" Target="../media/image3.wmf"/><Relationship Id="rId10" Type="http://schemas.openxmlformats.org/officeDocument/2006/relationships/slide" Target="slide8.xml"/><Relationship Id="rId4" Type="http://schemas.openxmlformats.org/officeDocument/2006/relationships/image" Target="../media/image4.wmf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wmf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ong\Downloads\Nh&#7841;c%20n&#7873;n%20Game%20zing%20farm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slide" Target="slide16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video" Target="../media/media1.mp4"/><Relationship Id="rId7" Type="http://schemas.openxmlformats.org/officeDocument/2006/relationships/slide" Target="slide10.xml"/><Relationship Id="rId12" Type="http://schemas.openxmlformats.org/officeDocument/2006/relationships/image" Target="../media/image16.png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slide" Target="slide9.xml"/><Relationship Id="rId11" Type="http://schemas.openxmlformats.org/officeDocument/2006/relationships/image" Target="../media/image1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9.xml"/><Relationship Id="rId5" Type="http://schemas.openxmlformats.org/officeDocument/2006/relationships/image" Target="../media/image3.wmf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3.w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ong\Downloads\Nh&#7841;c%20n&#7873;n%20Game%20zing%20farm.mp3" TargetMode="External"/><Relationship Id="rId6" Type="http://schemas.openxmlformats.org/officeDocument/2006/relationships/slide" Target="slide11.xml"/><Relationship Id="rId11" Type="http://schemas.openxmlformats.org/officeDocument/2006/relationships/image" Target="../media/image14.png"/><Relationship Id="rId5" Type="http://schemas.openxmlformats.org/officeDocument/2006/relationships/image" Target="../media/image3.wmf"/><Relationship Id="rId10" Type="http://schemas.openxmlformats.org/officeDocument/2006/relationships/slide" Target="slide6.xml"/><Relationship Id="rId4" Type="http://schemas.openxmlformats.org/officeDocument/2006/relationships/image" Target="../media/image4.wmf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026741"/>
            <a:ext cx="1979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OINSET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0" y="5026025"/>
            <a:ext cx="2000250" cy="1831975"/>
          </a:xfrm>
          <a:noFill/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5989605"/>
            <a:ext cx="9144000" cy="87312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</a:endParaRPr>
          </a:p>
        </p:txBody>
      </p:sp>
      <p:pic>
        <p:nvPicPr>
          <p:cNvPr id="7174" name="Picture 10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25385"/>
            <a:ext cx="14478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dov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dov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457200"/>
            <a:ext cx="2066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11" y="13995"/>
            <a:ext cx="1676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05000" y="1108282"/>
            <a:ext cx="5842000" cy="11430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TRƯỜNGTHCS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89013" y="1838325"/>
            <a:ext cx="26939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8623729">
            <a:off x="-629170" y="2422286"/>
            <a:ext cx="3237425" cy="7797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CHƯƠNG 2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862667" y="2812168"/>
            <a:ext cx="5833533" cy="17756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HÀM SỐ BẬC NHẤT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HÀ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6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38325"/>
            <a:ext cx="119538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l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4876800"/>
            <a:ext cx="2328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3813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-3110" y="2124476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 CHÚC MỪNG</a:t>
            </a:r>
          </a:p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TRẢ LỜI CỦA BẠN HOÀN TOÀN CHÍNH XÁC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914400" y="304800"/>
            <a:ext cx="1828800" cy="2133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467600" y="0"/>
            <a:ext cx="1295400" cy="2667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3262377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5092">
            <a:off x="2743200" y="3962400"/>
            <a:ext cx="12414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4800" y="5638800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010400" y="5638800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Exit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86000" y="6019800"/>
            <a:ext cx="762000" cy="4572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đ/a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341688" y="5980113"/>
            <a:ext cx="7620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đ/a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419600" y="5980113"/>
            <a:ext cx="7620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đ/a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Nhạc nền Game zing far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05 -0.42497 C -0.4283 -0.52393 -0.43437 -0.62312 -0.36649 -0.63769 C -0.29844 -0.65248 -0.10798 -0.57295 -0.01406 -0.51329 C 0.07952 -0.45387 0.1625 -0.36902 0.19601 -0.28139 C 0.22952 -0.19352 0.18768 -0.03537 0.18594 0.01411 " pathEditMode="relative" rAng="2308050" ptsTypes="aaa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1" y="67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144624" y="438262"/>
            <a:ext cx="90328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= ax + b (a ≠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 b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≠ 0):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 = ax +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AB.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021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KIẾN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 CẦN NHỚ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95400" y="1600200"/>
            <a:ext cx="5268686" cy="2506229"/>
            <a:chOff x="1370045" y="2312135"/>
            <a:chExt cx="5268686" cy="2506229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7268330"/>
                </p:ext>
              </p:extLst>
            </p:nvPr>
          </p:nvGraphicFramePr>
          <p:xfrm>
            <a:off x="5518653" y="2312135"/>
            <a:ext cx="487556" cy="83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2" name="Equation" r:id="rId3" imgW="228501" imgH="393529" progId="Equation.DSMT4">
                    <p:embed/>
                  </p:oleObj>
                </mc:Choice>
                <mc:Fallback>
                  <p:oleObj name="Equation" r:id="rId3" imgW="228501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8653" y="2312135"/>
                          <a:ext cx="487556" cy="8329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7704426"/>
                </p:ext>
              </p:extLst>
            </p:nvPr>
          </p:nvGraphicFramePr>
          <p:xfrm>
            <a:off x="5482885" y="3898984"/>
            <a:ext cx="487556" cy="83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3" name="Equation" r:id="rId5" imgW="228501" imgH="393529" progId="Equation.DSMT4">
                    <p:embed/>
                  </p:oleObj>
                </mc:Choice>
                <mc:Fallback>
                  <p:oleObj name="Equation" r:id="rId5" imgW="228501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2885" y="3898984"/>
                          <a:ext cx="487556" cy="8329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371600" y="2314046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3151947"/>
              <a:ext cx="176348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ax + b</a:t>
              </a:r>
            </a:p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0045" y="3982944"/>
              <a:ext cx="176348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33531" y="2314046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3531" y="3145043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86131" y="2316527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6131" y="3151947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24200" y="3978036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A(0; b)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86131" y="3987367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B(     ; 0)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400" y="4761375"/>
            <a:ext cx="90328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= ax (a ≠ 0):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+)  Cho x = 1 =&gt; y = a.1 = a =&gt; A(1; a)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089712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ax + b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A(x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ax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22897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1295400" y="179925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55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1" y="0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296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04800" y="1228914"/>
            <a:ext cx="8763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1(PHT)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ax + 3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 (1;2).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a?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 =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x +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b?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801672"/>
            <a:ext cx="33528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876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1(PHT)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ax + 3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 (1; 2) =&gt; x = 1 , y = 2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 = 1 , y =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ax + 3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2 = a.1 + 3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ó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a = 2 - 3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ó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a = -1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= - 1,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 = -x + 3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763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1(PHT)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 =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x +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=&gt; y = 3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 = 2 , y =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x + b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3 = 2 + b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ó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b = 3 - 2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ó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b = 1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 = 1,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 = x + 1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50" y="914400"/>
            <a:ext cx="888365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ax + b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A(x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ax + b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A(x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=&gt; x = x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 = y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x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 = y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ax + b, ta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(1)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a, b.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4" y="14482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806" y="429419"/>
            <a:ext cx="8633928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(PHT):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(m – 1)x +m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A(-1; 1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4" y="14482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806" y="429419"/>
            <a:ext cx="8633928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(PHT):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(m – 1)x +m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A(-1; 1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352800"/>
            <a:ext cx="3352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96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4" y="14482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806" y="429419"/>
            <a:ext cx="8633928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(PHT):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(m – 1)x +m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088" y="3037679"/>
            <a:ext cx="8633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B(2; 0) =&gt; x = 2, y = 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2, y = 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(m -1)x + m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0= (m – 1).2 + 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 2m – 2 + m = 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 3m = 2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 m = 2/3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 = 2/3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63207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806" y="6172200"/>
            <a:ext cx="878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8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4" y="14482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806" y="429419"/>
            <a:ext cx="8633928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(PHT):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(m – 1)x +m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(BTVN)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105" y="3262489"/>
            <a:ext cx="8379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C(0; -1)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x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63207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430" y="6022975"/>
            <a:ext cx="878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18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3813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954338" y="55563"/>
            <a:ext cx="3733800" cy="7493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660033"/>
            </a:solidFill>
            <a:round/>
            <a:headEnd/>
            <a:tailEnd/>
          </a:ln>
        </p:spPr>
        <p:txBody>
          <a:bodyPr wrap="none" lIns="85725" tIns="42863" rIns="85725" bIns="42863" anchor="ctr"/>
          <a:lstStyle/>
          <a:p>
            <a:pPr algn="ctr" defTabSz="857250"/>
            <a:endParaRPr lang="vi-VN" sz="1900">
              <a:solidFill>
                <a:srgbClr val="0000FF"/>
              </a:solidFill>
              <a:latin typeface=".VnTifani HeavyH" pitchFamily="34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98425" y="852488"/>
            <a:ext cx="8893175" cy="2667000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635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.VnHelvetInsH" pitchFamily="34" charset="0"/>
              </a:rPr>
              <a:t>       </a:t>
            </a:r>
            <a:endParaRPr lang="en-US" b="1" dirty="0">
              <a:solidFill>
                <a:srgbClr val="0000FF"/>
              </a:solidFill>
              <a:latin typeface=".VnHelvetInsH" pitchFamily="34" charset="0"/>
            </a:endParaRPr>
          </a:p>
        </p:txBody>
      </p:sp>
      <p:sp>
        <p:nvSpPr>
          <p:cNvPr id="1024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001000" y="5715000"/>
            <a:ext cx="609600" cy="990600"/>
          </a:xfrm>
          <a:prstGeom prst="irregularSeal2">
            <a:avLst/>
          </a:prstGeom>
          <a:noFill/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9933"/>
                </a:solidFill>
                <a:latin typeface=".VnAvant" pitchFamily="34" charset="0"/>
              </a:rPr>
              <a:t>Exit</a:t>
            </a:r>
          </a:p>
        </p:txBody>
      </p:sp>
      <p:pic>
        <p:nvPicPr>
          <p:cNvPr id="53255" name="Picture 7" descr="box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732213"/>
            <a:ext cx="25161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box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07" y="4116388"/>
            <a:ext cx="22590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box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819525"/>
            <a:ext cx="235426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35013" y="1323975"/>
            <a:ext cx="7848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Tím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chứa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suy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51" name="WordArt 5"/>
          <p:cNvSpPr>
            <a:spLocks noChangeArrowheads="1" noChangeShapeType="1" noTextEdit="1"/>
          </p:cNvSpPr>
          <p:nvPr/>
        </p:nvSpPr>
        <p:spPr bwMode="auto">
          <a:xfrm>
            <a:off x="3232150" y="171450"/>
            <a:ext cx="32766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>
                <a:ln w="1270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HỘP QUÀ MAY MẮN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135442" y="100014"/>
            <a:ext cx="3141158" cy="752475"/>
          </a:xfrm>
          <a:prstGeom prst="wedgeEllipseCallout">
            <a:avLst>
              <a:gd name="adj1" fmla="val 58880"/>
              <a:gd name="adj2" fmla="val -21004"/>
            </a:avLst>
          </a:prstGeom>
          <a:solidFill>
            <a:schemeClr val="accent3">
              <a:lumMod val="40000"/>
              <a:lumOff val="60000"/>
            </a:schemeClr>
          </a:solidFill>
          <a:ln w="349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7578725" y="171450"/>
            <a:ext cx="10318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nền Game zing far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253" grpId="0" animBg="1"/>
      <p:bldP spid="532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9688"/>
            <a:ext cx="8143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07716" y="42204"/>
            <a:ext cx="8153400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2: VẼ ĐỒ THỊ HÀM SỐ, TÌM TỌA ĐỘ GIAO ĐIỂM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116" y="762000"/>
            <a:ext cx="876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(PHT)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 SGK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x + 1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- x + 3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x + 1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- x + 3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tai 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Ox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A, B, C.</a:t>
            </a: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9688"/>
            <a:ext cx="8143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07716" y="42204"/>
            <a:ext cx="8153400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2: VẼ ĐỒ THỊ HÀM SỐ, TÌM TỌA ĐỘ GIAO ĐIỂM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16" y="6858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(PHT)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 SGK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</a:t>
            </a:r>
          </a:p>
          <a:p>
            <a:pPr marL="457200" indent="-457200">
              <a:spcBef>
                <a:spcPct val="50000"/>
              </a:spcBef>
              <a:buAutoNum type="alphaL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x + 1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- x + 3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514600"/>
            <a:ext cx="3352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6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103065" y="5127140"/>
            <a:ext cx="473551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032003" y="5079515"/>
            <a:ext cx="0" cy="9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714628" y="5079515"/>
            <a:ext cx="0" cy="9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649290" y="5109677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82540" y="5079515"/>
            <a:ext cx="0" cy="9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395165" y="5166827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2282453" y="5109677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398840" y="5079515"/>
            <a:ext cx="0" cy="9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493840" y="4766777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909890" y="4766777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rot="16200000" flipH="1">
            <a:off x="2359446" y="4740584"/>
            <a:ext cx="3978275" cy="619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rot="5400000">
            <a:off x="4332709" y="5793096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rot="5400000">
            <a:off x="4345409" y="6475721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rot="5400000">
            <a:off x="4348584" y="4396096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rot="5400000">
            <a:off x="4361284" y="3780146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rot="5400000" flipH="1" flipV="1">
            <a:off x="4322390" y="5120790"/>
            <a:ext cx="46037" cy="2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052515" y="365076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824807" y="4271477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096965" y="4255602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957265" y="534621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465140" y="5119202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3969965" y="602884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3969965" y="6268552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4852615" y="5158890"/>
            <a:ext cx="630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3954090" y="5657365"/>
            <a:ext cx="40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- 1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2785690" y="5112852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2060203" y="5131902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566990" y="514619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6265490" y="5163652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 rot="2514943">
            <a:off x="6392989" y="5846447"/>
            <a:ext cx="160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y =  -x + 3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008957" y="2629734"/>
            <a:ext cx="24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y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6654428" y="5047765"/>
            <a:ext cx="34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4024734" y="5112852"/>
            <a:ext cx="344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O</a:t>
            </a: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V="1">
            <a:off x="2693615" y="3631715"/>
            <a:ext cx="2460625" cy="24939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4003303" y="305862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rot="5400000">
            <a:off x="4326359" y="3137209"/>
            <a:ext cx="1587" cy="12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4136652" y="3057039"/>
            <a:ext cx="3023687" cy="274399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 rot="-2626889">
            <a:off x="2592846" y="5730384"/>
            <a:ext cx="111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y = x + 1</a:t>
            </a: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3347665" y="4784240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6284540" y="4773127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B</a:t>
            </a:r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553" y="5052527"/>
            <a:ext cx="12541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9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3915" y="5084277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0" y="56272"/>
            <a:ext cx="441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 y = x + 1  (a = 1; b = 1) TXĐ: R</a:t>
            </a:r>
          </a:p>
          <a:p>
            <a:pPr marL="457200" indent="-45720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 = x + 1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(0; 1)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(-1; 0).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28600" y="513472"/>
          <a:ext cx="3810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 = x + 1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(0; 1)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(-1; 0)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648200" y="93780"/>
            <a:ext cx="464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 y = - x + 3  (a = -1; b = 3) TXĐ: R</a:t>
            </a:r>
          </a:p>
          <a:p>
            <a:pPr marL="457200" indent="-45720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 = - x + 3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(0; 3)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(3; 0).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4876800" y="550980"/>
          <a:ext cx="3810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 = - x + 3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(0; 3)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(3; 0)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6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1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0" grpId="1" animBg="1"/>
      <p:bldP spid="3083" grpId="0" animBg="1"/>
      <p:bldP spid="3084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4" grpId="1" animBg="1"/>
      <p:bldP spid="3094" grpId="2" animBg="1"/>
      <p:bldP spid="3094" grpId="3" animBg="1"/>
      <p:bldP spid="3096" grpId="0"/>
      <p:bldP spid="3098" grpId="0"/>
      <p:bldP spid="3101" grpId="0"/>
      <p:bldP spid="3103" grpId="0"/>
      <p:bldP spid="3104" grpId="0"/>
      <p:bldP spid="3105" grpId="0"/>
      <p:bldP spid="3106" grpId="0"/>
      <p:bldP spid="3107" grpId="0"/>
      <p:bldP spid="3108" grpId="0"/>
      <p:bldP spid="3109" grpId="0"/>
      <p:bldP spid="3115" grpId="0"/>
      <p:bldP spid="3116" grpId="0"/>
      <p:bldP spid="3117" grpId="0"/>
      <p:bldP spid="3119" grpId="0" animBg="1"/>
      <p:bldP spid="3120" grpId="0"/>
      <p:bldP spid="3121" grpId="0" animBg="1"/>
      <p:bldP spid="3123" grpId="0" animBg="1"/>
      <p:bldP spid="3125" grpId="0"/>
      <p:bldP spid="3135" grpId="0"/>
      <p:bldP spid="31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9688"/>
            <a:ext cx="8143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07716" y="42204"/>
            <a:ext cx="8153400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2: VẼ ĐỒ THỊ HÀM SỐ, TÌM TỌA ĐỘ GIAO ĐIỂM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16" y="762000"/>
            <a:ext cx="87630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(PHT)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 SGK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x + 1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= - x + 3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tai 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Ox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A, B, C.</a:t>
            </a:r>
          </a:p>
        </p:txBody>
      </p:sp>
    </p:spTree>
    <p:extLst>
      <p:ext uri="{BB962C8B-B14F-4D97-AF65-F5344CB8AC3E}">
        <p14:creationId xmlns:p14="http://schemas.microsoft.com/office/powerpoint/2010/main" val="3249099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 descr="D:\Hình nền\Nen Toa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54152" y="2286000"/>
            <a:ext cx="3317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1206" y="1578114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A(-1;0)  ; B(3;0)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62400" y="39147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674080" y="2831120"/>
            <a:ext cx="3317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x + 1 = - x + 3</a:t>
            </a:r>
          </a:p>
          <a:p>
            <a:pPr>
              <a:buFont typeface="Wingdings" pitchFamily="2" charset="2"/>
              <a:buChar char="ó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x + x  = 3 – 1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 2x     = 2</a:t>
            </a:r>
          </a:p>
          <a:p>
            <a:pPr>
              <a:buFont typeface="Wingdings" pitchFamily="2" charset="2"/>
              <a:buChar char="ó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x    = 1</a:t>
            </a: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x = 1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 = x + 1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 = 1 + 1 = 2</a:t>
            </a: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Vậy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tọa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 (1; 2)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0660" y="152400"/>
            <a:ext cx="852854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(PHT)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 SGK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 = x + 1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 = - x + 3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tai C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Ox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A, B, C.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94727" y="3776662"/>
            <a:ext cx="473551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6823665" y="3729037"/>
            <a:ext cx="0" cy="9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>
            <a:off x="7506290" y="3729037"/>
            <a:ext cx="0" cy="9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5440952" y="3759199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4774202" y="3729037"/>
            <a:ext cx="0" cy="9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4186827" y="3816349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4074115" y="3759199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8190502" y="3729037"/>
            <a:ext cx="0" cy="9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6285502" y="3416299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7701552" y="3416299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16200000" flipH="1">
            <a:off x="4151108" y="3390106"/>
            <a:ext cx="3978275" cy="619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 rot="5400000">
            <a:off x="6124371" y="4442618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 rot="5400000">
            <a:off x="6137071" y="5125243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rot="5400000">
            <a:off x="6140246" y="3045618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rot="5400000">
            <a:off x="6152946" y="2429668"/>
            <a:ext cx="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 rot="5400000" flipH="1" flipV="1">
            <a:off x="6114052" y="3770312"/>
            <a:ext cx="46037" cy="2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5844177" y="230028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5616469" y="2920999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5888627" y="290512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5748927" y="3995737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5256802" y="3768724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77" name="Text Box 30"/>
          <p:cNvSpPr txBox="1">
            <a:spLocks noChangeArrowheads="1"/>
          </p:cNvSpPr>
          <p:nvPr/>
        </p:nvSpPr>
        <p:spPr bwMode="auto">
          <a:xfrm>
            <a:off x="5761627" y="467836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5761627" y="4918074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6644277" y="3808412"/>
            <a:ext cx="630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5745752" y="4306887"/>
            <a:ext cx="40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- 1</a:t>
            </a: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4577352" y="3762374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3851865" y="3781424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7358652" y="3795712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8057152" y="381317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auto">
          <a:xfrm rot="2514943">
            <a:off x="8184651" y="4495969"/>
            <a:ext cx="160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y =  -x + 3</a:t>
            </a:r>
          </a:p>
        </p:txBody>
      </p: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5800619" y="1279256"/>
            <a:ext cx="24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y</a:t>
            </a:r>
          </a:p>
        </p:txBody>
      </p:sp>
      <p:sp>
        <p:nvSpPr>
          <p:cNvPr id="87" name="Text Box 44"/>
          <p:cNvSpPr txBox="1">
            <a:spLocks noChangeArrowheads="1"/>
          </p:cNvSpPr>
          <p:nvPr/>
        </p:nvSpPr>
        <p:spPr bwMode="auto">
          <a:xfrm>
            <a:off x="8446090" y="3697287"/>
            <a:ext cx="34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5816396" y="3762374"/>
            <a:ext cx="344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O</a:t>
            </a:r>
          </a:p>
        </p:txBody>
      </p:sp>
      <p:sp>
        <p:nvSpPr>
          <p:cNvPr id="89" name="Line 47"/>
          <p:cNvSpPr>
            <a:spLocks noChangeShapeType="1"/>
          </p:cNvSpPr>
          <p:nvPr/>
        </p:nvSpPr>
        <p:spPr bwMode="auto">
          <a:xfrm flipV="1">
            <a:off x="4485277" y="1578114"/>
            <a:ext cx="3171825" cy="319708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Text Box 48"/>
          <p:cNvSpPr txBox="1">
            <a:spLocks noChangeArrowheads="1"/>
          </p:cNvSpPr>
          <p:nvPr/>
        </p:nvSpPr>
        <p:spPr bwMode="auto">
          <a:xfrm>
            <a:off x="5794965" y="1708149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91" name="Line 49"/>
          <p:cNvSpPr>
            <a:spLocks noChangeShapeType="1"/>
          </p:cNvSpPr>
          <p:nvPr/>
        </p:nvSpPr>
        <p:spPr bwMode="auto">
          <a:xfrm rot="5400000">
            <a:off x="6118021" y="1786731"/>
            <a:ext cx="1587" cy="12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51"/>
          <p:cNvSpPr>
            <a:spLocks noChangeShapeType="1"/>
          </p:cNvSpPr>
          <p:nvPr/>
        </p:nvSpPr>
        <p:spPr bwMode="auto">
          <a:xfrm>
            <a:off x="5928314" y="1706561"/>
            <a:ext cx="3023687" cy="274399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Text Box 53"/>
          <p:cNvSpPr txBox="1">
            <a:spLocks noChangeArrowheads="1"/>
          </p:cNvSpPr>
          <p:nvPr/>
        </p:nvSpPr>
        <p:spPr bwMode="auto">
          <a:xfrm rot="-2626889">
            <a:off x="4384508" y="4379906"/>
            <a:ext cx="111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y = x + 1</a:t>
            </a:r>
          </a:p>
        </p:txBody>
      </p:sp>
      <p:sp>
        <p:nvSpPr>
          <p:cNvPr id="94" name="Text Box 63"/>
          <p:cNvSpPr txBox="1">
            <a:spLocks noChangeArrowheads="1"/>
          </p:cNvSpPr>
          <p:nvPr/>
        </p:nvSpPr>
        <p:spPr bwMode="auto">
          <a:xfrm>
            <a:off x="5139327" y="3433762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95" name="Text Box 64"/>
          <p:cNvSpPr txBox="1">
            <a:spLocks noChangeArrowheads="1"/>
          </p:cNvSpPr>
          <p:nvPr/>
        </p:nvSpPr>
        <p:spPr bwMode="auto">
          <a:xfrm>
            <a:off x="8076202" y="3422649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B</a:t>
            </a:r>
          </a:p>
        </p:txBody>
      </p:sp>
      <p:pic>
        <p:nvPicPr>
          <p:cNvPr id="96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215" y="3702049"/>
            <a:ext cx="12541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5577" y="3733799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604590" y="1950839"/>
            <a:ext cx="79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>
            <a:endCxn id="57" idx="1"/>
          </p:cNvCxnSpPr>
          <p:nvPr/>
        </p:nvCxnSpPr>
        <p:spPr>
          <a:xfrm>
            <a:off x="6781800" y="2468562"/>
            <a:ext cx="41866" cy="13716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2" idx="3"/>
          </p:cNvCxnSpPr>
          <p:nvPr/>
        </p:nvCxnSpPr>
        <p:spPr>
          <a:xfrm>
            <a:off x="6129927" y="2468562"/>
            <a:ext cx="644525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53" grpId="0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2" grpId="0" animBg="1"/>
      <p:bldP spid="6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1" grpId="2" animBg="1"/>
      <p:bldP spid="71" grpId="3" animBg="1"/>
      <p:bldP spid="72" grpId="0"/>
      <p:bldP spid="74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89" grpId="0" animBg="1"/>
      <p:bldP spid="90" grpId="0"/>
      <p:bldP spid="91" grpId="0" animBg="1"/>
      <p:bldP spid="92" grpId="0" animBg="1"/>
      <p:bldP spid="93" grpId="0"/>
      <p:bldP spid="94" grpId="0"/>
      <p:bldP spid="9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30307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(d): y = ax + b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(d’): y =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a’x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b’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67958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2971800"/>
            <a:ext cx="85344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(d’):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b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a’x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b’    (1)</a:t>
            </a:r>
          </a:p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(d’)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7630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(PBT):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 +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-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763000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(PBT):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- 3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- 2x </a:t>
            </a:r>
          </a:p>
          <a:p>
            <a:pPr marL="514350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x - 3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- 2x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3352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763000" cy="166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(PBT):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438400"/>
            <a:ext cx="3352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0"/>
          <a:stretch>
            <a:fillRect/>
          </a:stretch>
        </p:blipFill>
        <p:spPr bwMode="auto">
          <a:xfrm>
            <a:off x="0" y="-1349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OXND">
            <a:hlinkClick r:id="" action="ppaction://macro?name=XOAHETCAUHOI"/>
          </p:cNvPr>
          <p:cNvSpPr/>
          <p:nvPr/>
        </p:nvSpPr>
        <p:spPr>
          <a:xfrm>
            <a:off x="144463" y="5768975"/>
            <a:ext cx="8897937" cy="9540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/>
          <a:lstStyle/>
          <a:p>
            <a:pPr>
              <a:defRPr/>
            </a:pPr>
            <a:endParaRPr lang="en-US" sz="2400" dirty="0">
              <a:solidFill>
                <a:srgbClr val="002060"/>
              </a:solidFill>
              <a:latin typeface="UTM Alberta Heavy" panose="02040603050506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3813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-97486" y="339019"/>
            <a:ext cx="9264650" cy="547396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100000">
                <a:srgbClr val="00FFFF"/>
              </a:gs>
            </a:gsLst>
            <a:lin ang="5400000" scaled="1"/>
          </a:gradFill>
          <a:ln w="635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HelvetInsH" pitchFamily="34" charset="0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540000" y="566738"/>
            <a:ext cx="39370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>
                <a:ln w="1270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HỘP QUÀ MÀU VÀNG</a:t>
            </a:r>
          </a:p>
        </p:txBody>
      </p:sp>
      <p:sp>
        <p:nvSpPr>
          <p:cNvPr id="11270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03964" y="5067299"/>
            <a:ext cx="1371600" cy="685800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Sai</a:t>
            </a:r>
          </a:p>
        </p:txBody>
      </p:sp>
      <p:sp>
        <p:nvSpPr>
          <p:cNvPr id="11271" name="Rectangl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71374" y="5057669"/>
            <a:ext cx="1371600" cy="685800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Đúng</a:t>
            </a:r>
          </a:p>
        </p:txBody>
      </p:sp>
      <p:sp>
        <p:nvSpPr>
          <p:cNvPr id="54298" name="AutoShape 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73" name="Rectangle 27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30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845976" y="1229606"/>
            <a:ext cx="7467600" cy="37548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 = ax + b (a ≠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0, 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≠ 0)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ight Arrow 30">
            <a:hlinkClick r:id="rId9" action="ppaction://hlinksldjump"/>
          </p:cNvPr>
          <p:cNvSpPr/>
          <p:nvPr/>
        </p:nvSpPr>
        <p:spPr>
          <a:xfrm>
            <a:off x="3352800" y="5638800"/>
            <a:ext cx="1752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Đáp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89790"/>
              </p:ext>
            </p:extLst>
          </p:nvPr>
        </p:nvGraphicFramePr>
        <p:xfrm>
          <a:off x="7139878" y="3621455"/>
          <a:ext cx="487556" cy="832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Equation" r:id="rId10" imgW="228501" imgH="393529" progId="Equation.DSMT4">
                  <p:embed/>
                </p:oleObj>
              </mc:Choice>
              <mc:Fallback>
                <p:oleObj name="Equation" r:id="rId10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9878" y="3621455"/>
                        <a:ext cx="487556" cy="832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ĐỒNG HỒ ĐẾM NGƯỢC 15s - MP4 (Phan Linh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38957" y="400906"/>
            <a:ext cx="2504880" cy="14150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3813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667000" y="386798"/>
            <a:ext cx="3733800" cy="7493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660033"/>
            </a:solidFill>
            <a:round/>
            <a:headEnd/>
            <a:tailEnd/>
          </a:ln>
        </p:spPr>
        <p:txBody>
          <a:bodyPr wrap="none" lIns="85725" tIns="42863" rIns="85725" bIns="42863" anchor="ctr"/>
          <a:lstStyle/>
          <a:p>
            <a:pPr algn="ctr" defTabSz="857250"/>
            <a:endParaRPr lang="vi-VN" sz="19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981844" y="516559"/>
            <a:ext cx="32766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>
                <a:ln w="1270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HỘP QUÀ MÀU TÍM</a:t>
            </a:r>
          </a:p>
        </p:txBody>
      </p:sp>
      <p:sp>
        <p:nvSpPr>
          <p:cNvPr id="12294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78498" y="3733800"/>
            <a:ext cx="1974202" cy="685800"/>
          </a:xfrm>
          <a:prstGeom prst="rect">
            <a:avLst/>
          </a:prstGeom>
          <a:solidFill>
            <a:srgbClr val="FFFF00"/>
          </a:solidFill>
          <a:ln w="635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 = 2x + 1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Rectangl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33400" y="2485689"/>
            <a:ext cx="2019300" cy="685800"/>
          </a:xfrm>
          <a:prstGeom prst="rect">
            <a:avLst/>
          </a:prstGeom>
          <a:solidFill>
            <a:srgbClr val="FFFF00"/>
          </a:solidFill>
          <a:ln w="635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 = x + 1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2" name="AutoShap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78725" y="4806368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Text Box 45"/>
          <p:cNvSpPr txBox="1">
            <a:spLocks noChangeArrowheads="1"/>
          </p:cNvSpPr>
          <p:nvPr/>
        </p:nvSpPr>
        <p:spPr bwMode="auto">
          <a:xfrm>
            <a:off x="382798" y="1661768"/>
            <a:ext cx="8537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A(1; 2)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301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29200" y="2487028"/>
            <a:ext cx="1991308" cy="685800"/>
          </a:xfrm>
          <a:prstGeom prst="rect">
            <a:avLst/>
          </a:prstGeom>
          <a:solidFill>
            <a:srgbClr val="FFFF00"/>
          </a:solidFill>
          <a:ln w="635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 = x - 1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29200" y="3733800"/>
            <a:ext cx="1991308" cy="685800"/>
          </a:xfrm>
          <a:prstGeom prst="rect">
            <a:avLst/>
          </a:prstGeom>
          <a:solidFill>
            <a:srgbClr val="FFFF00"/>
          </a:solidFill>
          <a:ln w="635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 = x + 2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ĐỒNG HỒ ĐẾM NGƯỢC 15s - MP4 (Phan Linh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31044" y="28092"/>
            <a:ext cx="2712956" cy="1532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3813"/>
            <a:ext cx="8143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699981" y="396868"/>
            <a:ext cx="3733800" cy="7493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660033"/>
            </a:solidFill>
            <a:round/>
            <a:headEnd/>
            <a:tailEnd/>
          </a:ln>
        </p:spPr>
        <p:txBody>
          <a:bodyPr wrap="none" lIns="85725" tIns="42863" rIns="85725" bIns="42863" anchor="ctr"/>
          <a:lstStyle/>
          <a:p>
            <a:pPr algn="ctr" defTabSz="857250"/>
            <a:endParaRPr lang="vi-VN" sz="19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998983" y="552450"/>
            <a:ext cx="32766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>
                <a:ln w="1270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HỘP QUÀ MÀU XANH</a:t>
            </a:r>
          </a:p>
        </p:txBody>
      </p:sp>
      <p:sp>
        <p:nvSpPr>
          <p:cNvPr id="13318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47800" y="3733800"/>
            <a:ext cx="1371600" cy="685800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13319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5011" y="3728363"/>
            <a:ext cx="1371600" cy="685800"/>
          </a:xfrm>
          <a:prstGeom prst="rect">
            <a:avLst/>
          </a:prstGeom>
          <a:solidFill>
            <a:srgbClr val="002060"/>
          </a:solidFill>
          <a:ln w="6350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Sai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6" name="AutoShape 2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05700" y="5559425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32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45"/>
          <p:cNvSpPr txBox="1">
            <a:spLocks noChangeArrowheads="1"/>
          </p:cNvSpPr>
          <p:nvPr/>
        </p:nvSpPr>
        <p:spPr bwMode="auto">
          <a:xfrm>
            <a:off x="457200" y="1457310"/>
            <a:ext cx="77231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 = ax (a ≠ 0)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O(0; 0)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A(1; 1)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184150" y="6022975"/>
            <a:ext cx="1752600" cy="879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ĐỒNG HỒ ĐẾM NGƯỢC 15s - MP4 (Phan Linh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57781" y="42227"/>
            <a:ext cx="2504880" cy="14150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43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152400" y="801882"/>
            <a:ext cx="8770937" cy="5016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= ax + b (a ≠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0, 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≠ 0):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= ax + 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AB.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106" y="6019800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23137" y="6019800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Exit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438400"/>
            <a:ext cx="5268686" cy="2506229"/>
            <a:chOff x="1370045" y="2312135"/>
            <a:chExt cx="5268686" cy="2506229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9803921"/>
                </p:ext>
              </p:extLst>
            </p:nvPr>
          </p:nvGraphicFramePr>
          <p:xfrm>
            <a:off x="5518653" y="2312135"/>
            <a:ext cx="487556" cy="83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2" name="Equation" r:id="rId6" imgW="228501" imgH="393529" progId="Equation.DSMT4">
                    <p:embed/>
                  </p:oleObj>
                </mc:Choice>
                <mc:Fallback>
                  <p:oleObj name="Equation" r:id="rId6" imgW="228501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8653" y="2312135"/>
                          <a:ext cx="487556" cy="8329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9678638"/>
                </p:ext>
              </p:extLst>
            </p:nvPr>
          </p:nvGraphicFramePr>
          <p:xfrm>
            <a:off x="5482885" y="3898984"/>
            <a:ext cx="487556" cy="83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3" name="Equation" r:id="rId8" imgW="228501" imgH="393529" progId="Equation.DSMT4">
                    <p:embed/>
                  </p:oleObj>
                </mc:Choice>
                <mc:Fallback>
                  <p:oleObj name="Equation" r:id="rId8" imgW="228501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2885" y="3898984"/>
                          <a:ext cx="487556" cy="8329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371600" y="2314046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0" y="3151947"/>
              <a:ext cx="176348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ax + b</a:t>
              </a:r>
            </a:p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70045" y="3982944"/>
              <a:ext cx="176348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3531" y="2314046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33531" y="3145043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6131" y="2316527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6131" y="3151947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24200" y="3987367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A(0; b)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86131" y="3987367"/>
              <a:ext cx="1752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B(     ; 0)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8477250" y="6421438"/>
            <a:ext cx="514350" cy="366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" y="5782517"/>
            <a:ext cx="2400300" cy="10414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72200" y="5734892"/>
            <a:ext cx="2633662" cy="1053258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Exit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096250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 =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x + 1,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= 1 + 1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A(1; 2)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x + 1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43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3063" y="5867400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hộp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61150" y="5897563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hlinkClick r:id="rId4" action="ppaction://hlinksldjump"/>
              </a:rPr>
              <a:t>Exit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457200" y="1457310"/>
            <a:ext cx="772318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 =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 = ax,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 = a.1 = a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 = ax (a ≠ 0)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O(0; 0)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A(1; 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4876800"/>
            <a:ext cx="2328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3813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04900" y="2590800"/>
            <a:ext cx="70659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914400" y="304800"/>
            <a:ext cx="1828800" cy="2133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467600" y="0"/>
            <a:ext cx="1295400" cy="2667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4800" y="5638800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010400" y="5638800"/>
            <a:ext cx="1600200" cy="838200"/>
          </a:xfrm>
          <a:prstGeom prst="star5">
            <a:avLst/>
          </a:prstGeom>
          <a:gradFill rotWithShape="1">
            <a:gsLst>
              <a:gs pos="0">
                <a:srgbClr val="6666FF"/>
              </a:gs>
              <a:gs pos="100000">
                <a:srgbClr val="00FFFF"/>
              </a:gs>
            </a:gsLst>
            <a:lin ang="5400000" scaled="1"/>
          </a:gradFill>
          <a:ln w="635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Exit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0" y="6019800"/>
            <a:ext cx="762000" cy="4572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đ/a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341688" y="5980113"/>
            <a:ext cx="7620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đ/a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419600" y="5980113"/>
            <a:ext cx="7620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đ/a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Nhạc nền Game zing far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2150</Words>
  <Application>Microsoft Office PowerPoint</Application>
  <PresentationFormat>On-screen Show (4:3)</PresentationFormat>
  <Paragraphs>271</Paragraphs>
  <Slides>29</Slides>
  <Notes>7</Notes>
  <HiddenSlides>0</HiddenSlides>
  <MMClips>6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.VnAvant</vt:lpstr>
      <vt:lpstr>.VnHelvetInsH</vt:lpstr>
      <vt:lpstr>.VnTifani HeavyH</vt:lpstr>
      <vt:lpstr>.VnTime</vt:lpstr>
      <vt:lpstr>Arial</vt:lpstr>
      <vt:lpstr>Calibri</vt:lpstr>
      <vt:lpstr>Calibri Light</vt:lpstr>
      <vt:lpstr>Symbol</vt:lpstr>
      <vt:lpstr>Times New Roman</vt:lpstr>
      <vt:lpstr>UTM Alberta Heavy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231</cp:revision>
  <dcterms:created xsi:type="dcterms:W3CDTF">2011-10-19T02:20:37Z</dcterms:created>
  <dcterms:modified xsi:type="dcterms:W3CDTF">2024-01-16T14:24:10Z</dcterms:modified>
</cp:coreProperties>
</file>