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0">
  <p:sldMasterIdLst>
    <p:sldMasterId id="2147483648" r:id="rId1"/>
  </p:sldMasterIdLst>
  <p:notesMasterIdLst>
    <p:notesMasterId r:id="rId27"/>
  </p:notesMasterIdLst>
  <p:sldIdLst>
    <p:sldId id="256" r:id="rId2"/>
    <p:sldId id="3224" r:id="rId3"/>
    <p:sldId id="295" r:id="rId4"/>
    <p:sldId id="3192" r:id="rId5"/>
    <p:sldId id="3225" r:id="rId6"/>
    <p:sldId id="3226" r:id="rId7"/>
    <p:sldId id="3227" r:id="rId8"/>
    <p:sldId id="3228" r:id="rId9"/>
    <p:sldId id="3229" r:id="rId10"/>
    <p:sldId id="3196" r:id="rId11"/>
    <p:sldId id="3166" r:id="rId12"/>
    <p:sldId id="3197" r:id="rId13"/>
    <p:sldId id="3199" r:id="rId14"/>
    <p:sldId id="3230" r:id="rId15"/>
    <p:sldId id="3231" r:id="rId16"/>
    <p:sldId id="3232" r:id="rId17"/>
    <p:sldId id="3233" r:id="rId18"/>
    <p:sldId id="3234" r:id="rId19"/>
    <p:sldId id="3238" r:id="rId20"/>
    <p:sldId id="3239" r:id="rId21"/>
    <p:sldId id="3235" r:id="rId22"/>
    <p:sldId id="3237" r:id="rId23"/>
    <p:sldId id="3083" r:id="rId24"/>
    <p:sldId id="3240" r:id="rId25"/>
    <p:sldId id="319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Segoe Print" panose="02000600000000000000" pitchFamily="2" charset="0"/>
      <p:regular r:id="rId32"/>
      <p:bold r:id="rId3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81BD"/>
    <a:srgbClr val="D8E2DF"/>
    <a:srgbClr val="AD2851"/>
    <a:srgbClr val="FF6600"/>
    <a:srgbClr val="D34CD6"/>
    <a:srgbClr val="E46C0A"/>
    <a:srgbClr val="E07235"/>
    <a:srgbClr val="FFFBCD"/>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6" autoAdjust="0"/>
    <p:restoredTop sz="94660"/>
  </p:normalViewPr>
  <p:slideViewPr>
    <p:cSldViewPr snapToGrid="0">
      <p:cViewPr varScale="1">
        <p:scale>
          <a:sx n="83" d="100"/>
          <a:sy n="83"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kkkk\Desktop\H&#7891;%20s&#417;%20giao%20nh&#7853;n%20Ban%20Duy%20T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Sheet4!$C$2</c:f>
              <c:strCache>
                <c:ptCount val="1"/>
                <c:pt idx="0">
                  <c:v>Số học sinh quan tâm</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0-507F-4FC6-9406-FB318FB7245B}"/>
            </c:ext>
          </c:extLst>
        </c:ser>
        <c:dLbls>
          <c:showLegendKey val="0"/>
          <c:showVal val="0"/>
          <c:showCatName val="0"/>
          <c:showSerName val="0"/>
          <c:showPercent val="0"/>
          <c:showBubbleSize val="0"/>
        </c:dLbls>
        <c:gapWidth val="100"/>
        <c:overlap val="-24"/>
        <c:axId val="1369065984"/>
        <c:axId val="1369069312"/>
      </c:barChart>
      <c:catAx>
        <c:axId val="1369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9312"/>
        <c:crosses val="autoZero"/>
        <c:auto val="1"/>
        <c:lblAlgn val="ctr"/>
        <c:lblOffset val="100"/>
        <c:noMultiLvlLbl val="0"/>
      </c:catAx>
      <c:valAx>
        <c:axId val="136906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90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0C4-4C53-B03C-2C02950A6DD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0C4-4C53-B03C-2C02950A6DD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0C4-4C53-B03C-2C02950A6DD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0C4-4C53-B03C-2C02950A6DD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0C4-4C53-B03C-2C02950A6DD3}"/>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0C4-4C53-B03C-2C02950A6DD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E0C4-4C53-B03C-2C02950A6DD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Sheet4!$C$2</c:f>
              <c:strCache>
                <c:ptCount val="1"/>
                <c:pt idx="0">
                  <c:v>Số học sinh quan tâm</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47C-411D-A67A-0FEA43B3EA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47C-411D-A67A-0FEA43B3EA1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47C-411D-A67A-0FEA43B3EA1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47C-411D-A67A-0FEA43B3EA1F}"/>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47C-411D-A67A-0FEA43B3EA1F}"/>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47C-411D-A67A-0FEA43B3EA1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Sheet4!$B$3:$B$8</c:f>
              <c:strCache>
                <c:ptCount val="6"/>
                <c:pt idx="0">
                  <c:v>Ngôn ngữ lập trình</c:v>
                </c:pt>
                <c:pt idx="1">
                  <c:v>Mạng máy tính</c:v>
                </c:pt>
                <c:pt idx="2">
                  <c:v>Đồ hoạ máy tính</c:v>
                </c:pt>
                <c:pt idx="3">
                  <c:v>Bảng tính điện tử</c:v>
                </c:pt>
                <c:pt idx="4">
                  <c:v>Soạn thảo văn bản</c:v>
                </c:pt>
                <c:pt idx="5">
                  <c:v>Phần mềm trình chiếu</c:v>
                </c:pt>
              </c:strCache>
            </c:strRef>
          </c:cat>
          <c:val>
            <c:numRef>
              <c:f>Sheet4!$C$3:$C$8</c:f>
              <c:numCache>
                <c:formatCode>General</c:formatCode>
                <c:ptCount val="6"/>
                <c:pt idx="0">
                  <c:v>8</c:v>
                </c:pt>
                <c:pt idx="1">
                  <c:v>7</c:v>
                </c:pt>
                <c:pt idx="2">
                  <c:v>15</c:v>
                </c:pt>
                <c:pt idx="3">
                  <c:v>4</c:v>
                </c:pt>
                <c:pt idx="4">
                  <c:v>2</c:v>
                </c:pt>
                <c:pt idx="5">
                  <c:v>5</c:v>
                </c:pt>
              </c:numCache>
            </c:numRef>
          </c:val>
          <c:extLst>
            <c:ext xmlns:c16="http://schemas.microsoft.com/office/drawing/2014/chart" uri="{C3380CC4-5D6E-409C-BE32-E72D297353CC}">
              <c16:uniqueId val="{0000000C-147C-411D-A67A-0FEA43B3EA1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layout>
        <c:manualLayout>
          <c:xMode val="edge"/>
          <c:yMode val="edge"/>
          <c:x val="2.6153323713287921E-3"/>
          <c:y val="2.7777777777777776E-2"/>
        </c:manualLayout>
      </c:layout>
      <c:overlay val="0"/>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'Sheet4 (2)'!$C$2</c:f>
              <c:strCache>
                <c:ptCount val="1"/>
                <c:pt idx="0">
                  <c:v>Triệu USD</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'Sheet4 (2)'!$B$3:$B$8</c:f>
              <c:numCache>
                <c:formatCode>General</c:formatCode>
                <c:ptCount val="6"/>
                <c:pt idx="0">
                  <c:v>2016</c:v>
                </c:pt>
                <c:pt idx="1">
                  <c:v>2017</c:v>
                </c:pt>
                <c:pt idx="2">
                  <c:v>2018</c:v>
                </c:pt>
                <c:pt idx="3">
                  <c:v>2019</c:v>
                </c:pt>
                <c:pt idx="4">
                  <c:v>2020</c:v>
                </c:pt>
              </c:numCache>
            </c:numRef>
          </c:cat>
          <c:val>
            <c:numRef>
              <c:f>'Sheet4 (2)'!$C$3:$C$8</c:f>
              <c:numCache>
                <c:formatCode>General</c:formatCode>
                <c:ptCount val="6"/>
                <c:pt idx="0">
                  <c:v>3038</c:v>
                </c:pt>
                <c:pt idx="1">
                  <c:v>3779</c:v>
                </c:pt>
                <c:pt idx="2">
                  <c:v>4447</c:v>
                </c:pt>
                <c:pt idx="3">
                  <c:v>4932</c:v>
                </c:pt>
                <c:pt idx="4">
                  <c:v>5439</c:v>
                </c:pt>
              </c:numCache>
            </c:numRef>
          </c:val>
          <c:extLst>
            <c:ext xmlns:c16="http://schemas.microsoft.com/office/drawing/2014/chart" uri="{C3380CC4-5D6E-409C-BE32-E72D297353CC}">
              <c16:uniqueId val="{00000000-6218-4E4E-8E6F-05FB2EFEAAE5}"/>
            </c:ext>
          </c:extLst>
        </c:ser>
        <c:dLbls>
          <c:dLblPos val="outEnd"/>
          <c:showLegendKey val="0"/>
          <c:showVal val="1"/>
          <c:showCatName val="0"/>
          <c:showSerName val="0"/>
          <c:showPercent val="0"/>
          <c:showBubbleSize val="0"/>
        </c:dLbls>
        <c:gapWidth val="100"/>
        <c:overlap val="-24"/>
        <c:axId val="1500135760"/>
        <c:axId val="1500144496"/>
      </c:barChart>
      <c:catAx>
        <c:axId val="1500135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44496"/>
        <c:crosses val="autoZero"/>
        <c:auto val="1"/>
        <c:lblAlgn val="ctr"/>
        <c:lblOffset val="100"/>
        <c:noMultiLvlLbl val="0"/>
      </c:catAx>
      <c:valAx>
        <c:axId val="150014449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50013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solidFill>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580097"/>
            <a:ext cx="9867486" cy="4773078"/>
            <a:chOff x="623255" y="927125"/>
            <a:chExt cx="7691377" cy="3871901"/>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6"/>
              <a:ext cx="7691377" cy="3825650"/>
              <a:chOff x="623255" y="973376"/>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6"/>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solidFill>
                <a:schemeClr val="accent1">
                  <a:lumMod val="50000"/>
                  <a:lumOff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a:t>
              </a:r>
              <a:r>
                <a:rPr lang="vi-VN" sz="3200">
                  <a:solidFill>
                    <a:schemeClr val="accent6">
                      <a:lumMod val="75000"/>
                    </a:schemeClr>
                  </a:solidFill>
                  <a:latin typeface="+mj-lt"/>
                </a:rPr>
                <a:t>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4819288" cy="707886"/>
          </a:xfrm>
          <a:prstGeom prst="rect">
            <a:avLst/>
          </a:prstGeom>
          <a:noFill/>
        </p:spPr>
        <p:txBody>
          <a:bodyPr wrap="square" rtlCol="0">
            <a:spAutoFit/>
          </a:bodyPr>
          <a:lstStyle/>
          <a:p>
            <a:pPr algn="ctr"/>
            <a:r>
              <a:rPr lang="en-US" sz="4000">
                <a:solidFill>
                  <a:schemeClr val="accent6">
                    <a:lumMod val="75000"/>
                  </a:schemeClr>
                </a:solidFill>
                <a:latin typeface="+mj-lt"/>
              </a:rPr>
              <a:t>ỨNG DỤNG TIN HỌC</a:t>
            </a:r>
            <a:endParaRPr lang="vi-VN" sz="4000"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133307" y="1366145"/>
            <a:ext cx="9430787" cy="4692695"/>
          </a:xfrm>
          <a:prstGeom prst="rect">
            <a:avLst/>
          </a:prstGeom>
          <a:noFill/>
          <a:ln>
            <a:noFill/>
          </a:ln>
        </p:spPr>
        <p:txBody>
          <a:bodyPr wrap="none" rtlCol="0">
            <a:spAutoFit/>
          </a:bodyPr>
          <a:lstStyle/>
          <a:p>
            <a:pPr algn="ctr">
              <a:lnSpc>
                <a:spcPct val="120000"/>
              </a:lnSpc>
            </a:pPr>
            <a:r>
              <a:rPr lang="en-US" sz="6600" b="1" dirty="0">
                <a:ln w="19050">
                  <a:solidFill>
                    <a:schemeClr val="bg1"/>
                  </a:solidFill>
                </a:ln>
                <a:solidFill>
                  <a:schemeClr val="accent6">
                    <a:lumMod val="50000"/>
                  </a:schemeClr>
                </a:solidFill>
                <a:latin typeface="+mj-lt"/>
              </a:rPr>
              <a:t>BÀI 7</a:t>
            </a:r>
            <a:r>
              <a:rPr lang="vi-VN" sz="6600" b="1" dirty="0">
                <a:ln w="19050">
                  <a:solidFill>
                    <a:schemeClr val="bg1"/>
                  </a:solidFill>
                </a:ln>
                <a:solidFill>
                  <a:schemeClr val="accent6">
                    <a:lumMod val="50000"/>
                  </a:schemeClr>
                </a:solidFill>
                <a:latin typeface="+mj-lt"/>
              </a:rPr>
              <a:t>. </a:t>
            </a:r>
            <a:endParaRPr lang="en-US" sz="6600" b="1" dirty="0">
              <a:ln w="19050">
                <a:solidFill>
                  <a:schemeClr val="bg1"/>
                </a:solidFill>
              </a:ln>
              <a:solidFill>
                <a:schemeClr val="accent6">
                  <a:lumMod val="50000"/>
                </a:schemeClr>
              </a:solidFill>
              <a:latin typeface="+mj-lt"/>
            </a:endParaRPr>
          </a:p>
          <a:p>
            <a:pPr algn="ctr">
              <a:lnSpc>
                <a:spcPct val="120000"/>
              </a:lnSpc>
            </a:pPr>
            <a:r>
              <a:rPr lang="en-US" sz="6600" b="1" dirty="0">
                <a:ln w="19050">
                  <a:solidFill>
                    <a:schemeClr val="bg1"/>
                  </a:solidFill>
                </a:ln>
                <a:solidFill>
                  <a:schemeClr val="accent6">
                    <a:lumMod val="50000"/>
                  </a:schemeClr>
                </a:solidFill>
                <a:latin typeface="+mj-lt"/>
              </a:rPr>
              <a:t>TRỰC QUAN HÓA DỮ LIỆU</a:t>
            </a:r>
          </a:p>
          <a:p>
            <a:pPr algn="ctr">
              <a:lnSpc>
                <a:spcPct val="120000"/>
              </a:lnSpc>
            </a:pPr>
            <a:r>
              <a:rPr lang="en-US" sz="4000" b="1" dirty="0">
                <a:ln w="19050">
                  <a:solidFill>
                    <a:schemeClr val="bg1"/>
                  </a:solidFill>
                </a:ln>
                <a:solidFill>
                  <a:srgbClr val="FF0000"/>
                </a:solidFill>
              </a:rPr>
              <a:t>GV: PHẠM THU THUỶ </a:t>
            </a:r>
          </a:p>
          <a:p>
            <a:pPr algn="ctr">
              <a:lnSpc>
                <a:spcPct val="120000"/>
              </a:lnSpc>
            </a:pPr>
            <a:r>
              <a:rPr lang="en-US" sz="4000" b="1" dirty="0">
                <a:ln w="19050">
                  <a:solidFill>
                    <a:schemeClr val="bg1"/>
                  </a:solidFill>
                </a:ln>
                <a:solidFill>
                  <a:srgbClr val="FF0000"/>
                </a:solidFill>
              </a:rPr>
              <a:t>TỔ: TOÁN – TIN</a:t>
            </a:r>
          </a:p>
          <a:p>
            <a:pPr algn="ctr">
              <a:lnSpc>
                <a:spcPct val="120000"/>
              </a:lnSpc>
            </a:pPr>
            <a:r>
              <a:rPr lang="en-US" sz="4000" b="1" dirty="0">
                <a:ln w="19050">
                  <a:solidFill>
                    <a:schemeClr val="bg1"/>
                  </a:solidFill>
                </a:ln>
                <a:solidFill>
                  <a:srgbClr val="FF0000"/>
                </a:solidFill>
              </a:rPr>
              <a:t>TRƯỜNG : THCS ÁI MỘ</a:t>
            </a:r>
            <a:endParaRPr lang="vi-VN" sz="6600" b="1" dirty="0">
              <a:ln w="19050">
                <a:solidFill>
                  <a:schemeClr val="bg1"/>
                </a:solidFill>
              </a:ln>
              <a:solidFill>
                <a:schemeClr val="accent6">
                  <a:lumMod val="50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B411771-5179-48C2-A196-50B31EABAC9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7">
            <a:extLst>
              <a:ext uri="{FF2B5EF4-FFF2-40B4-BE49-F238E27FC236}">
                <a16:creationId xmlns:a16="http://schemas.microsoft.com/office/drawing/2014/main" id="{8296FCAC-829E-4126-BBEA-1208121C08E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E10F1E61-30C4-4862-A21D-8DB8DE29A15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vi-VN" altLang="en-US" sz="1800" b="0" i="0" u="none" strike="noStrike" cap="none" normalizeH="0" baseline="0">
              <a:ln>
                <a:noFill/>
              </a:ln>
              <a:solidFill>
                <a:schemeClr val="tx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5A36C6C-CF2B-4F83-9E86-1A7D6DEF5BB0}"/>
              </a:ext>
            </a:extLst>
          </p:cNvPr>
          <p:cNvGrpSpPr/>
          <p:nvPr/>
        </p:nvGrpSpPr>
        <p:grpSpPr>
          <a:xfrm>
            <a:off x="569146" y="1166004"/>
            <a:ext cx="10554724" cy="1152524"/>
            <a:chOff x="601971" y="-1293296"/>
            <a:chExt cx="10554724" cy="1152524"/>
          </a:xfrm>
        </p:grpSpPr>
        <p:grpSp>
          <p:nvGrpSpPr>
            <p:cNvPr id="15" name="Group 14">
              <a:extLst>
                <a:ext uri="{FF2B5EF4-FFF2-40B4-BE49-F238E27FC236}">
                  <a16:creationId xmlns:a16="http://schemas.microsoft.com/office/drawing/2014/main" id="{E4BB802A-EF55-4F94-8474-FC07505EF596}"/>
                </a:ext>
              </a:extLst>
            </p:cNvPr>
            <p:cNvGrpSpPr/>
            <p:nvPr/>
          </p:nvGrpSpPr>
          <p:grpSpPr>
            <a:xfrm>
              <a:off x="1255762" y="-1026499"/>
              <a:ext cx="9900933" cy="885727"/>
              <a:chOff x="1264394" y="2799740"/>
              <a:chExt cx="9900933" cy="885727"/>
            </a:xfrm>
          </p:grpSpPr>
          <p:sp>
            <p:nvSpPr>
              <p:cNvPr id="18" name="Rectangle: Rounded Corners 17">
                <a:extLst>
                  <a:ext uri="{FF2B5EF4-FFF2-40B4-BE49-F238E27FC236}">
                    <a16:creationId xmlns:a16="http://schemas.microsoft.com/office/drawing/2014/main" id="{B718DEA7-E51D-4BB3-95E3-AE9F4E9382E3}"/>
                  </a:ext>
                </a:extLst>
              </p:cNvPr>
              <p:cNvSpPr/>
              <p:nvPr/>
            </p:nvSpPr>
            <p:spPr>
              <a:xfrm>
                <a:off x="1264394" y="2799740"/>
                <a:ext cx="9900933" cy="885727"/>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A7C17E-BAA9-4312-992E-9CCE3CEE2CF9}"/>
                  </a:ext>
                </a:extLst>
              </p:cNvPr>
              <p:cNvSpPr/>
              <p:nvPr/>
            </p:nvSpPr>
            <p:spPr>
              <a:xfrm>
                <a:off x="1456323" y="2913140"/>
                <a:ext cx="9598058"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Em hãy nêu một số tỉnh huống thực tế cần tạo biểu đồ.</a:t>
                </a:r>
                <a:endParaRPr lang="vi-VN" sz="2400">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B3A6C10B-9B0E-472E-B8BF-DE8B6D6D99A3}"/>
                </a:ext>
              </a:extLst>
            </p:cNvPr>
            <p:cNvPicPr>
              <a:picLocks noChangeAspect="1"/>
            </p:cNvPicPr>
            <p:nvPr/>
          </p:nvPicPr>
          <p:blipFill>
            <a:blip r:embed="rId2"/>
            <a:stretch>
              <a:fillRect/>
            </a:stretch>
          </p:blipFill>
          <p:spPr>
            <a:xfrm>
              <a:off x="601971" y="-1293296"/>
              <a:ext cx="903656" cy="885726"/>
            </a:xfrm>
            <a:prstGeom prst="rect">
              <a:avLst/>
            </a:prstGeom>
          </p:spPr>
        </p:pic>
      </p:grpSp>
    </p:spTree>
    <p:extLst>
      <p:ext uri="{BB962C8B-B14F-4D97-AF65-F5344CB8AC3E}">
        <p14:creationId xmlns:p14="http://schemas.microsoft.com/office/powerpoint/2010/main" val="177492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9881" y="1055524"/>
            <a:ext cx="8856910" cy="2521412"/>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37581" y="1064549"/>
            <a:ext cx="8356734" cy="2386038"/>
          </a:xfrm>
          <a:prstGeom prst="rect">
            <a:avLst/>
          </a:prstGeom>
          <a:noFill/>
        </p:spPr>
        <p:txBody>
          <a:bodyPr wrap="square" rtlCol="0">
            <a:spAutoFit/>
          </a:bodyPr>
          <a:lstStyle/>
          <a:p>
            <a:pPr marL="914400" indent="-914400" algn="ctr">
              <a:lnSpc>
                <a:spcPct val="150000"/>
              </a:lnSpc>
              <a:buAutoNum type="arabicPeriod" startAt="2"/>
            </a:pPr>
            <a:r>
              <a:rPr lang="vi-VN" sz="5400">
                <a:ln>
                  <a:solidFill>
                    <a:schemeClr val="bg1"/>
                  </a:solidFill>
                </a:ln>
                <a:solidFill>
                  <a:schemeClr val="accent6">
                    <a:lumMod val="50000"/>
                  </a:schemeClr>
                </a:solidFill>
                <a:latin typeface="+mj-lt"/>
              </a:rPr>
              <a:t>THỰC HÀNH: </a:t>
            </a:r>
            <a:endParaRPr lang="en-US" sz="5400">
              <a:ln>
                <a:solidFill>
                  <a:schemeClr val="bg1"/>
                </a:solidFill>
              </a:ln>
              <a:solidFill>
                <a:schemeClr val="accent6">
                  <a:lumMod val="50000"/>
                </a:schemeClr>
              </a:solidFill>
              <a:latin typeface="+mj-lt"/>
            </a:endParaRPr>
          </a:p>
          <a:p>
            <a:pPr algn="ctr">
              <a:lnSpc>
                <a:spcPct val="150000"/>
              </a:lnSpc>
            </a:pPr>
            <a:r>
              <a:rPr lang="vi-VN" sz="5400">
                <a:ln>
                  <a:solidFill>
                    <a:schemeClr val="bg1"/>
                  </a:solidFill>
                </a:ln>
                <a:solidFill>
                  <a:schemeClr val="accent6">
                    <a:lumMod val="50000"/>
                  </a:schemeClr>
                </a:solidFill>
                <a:latin typeface="+mj-lt"/>
              </a:rPr>
              <a:t>TẠO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6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3689793"/>
          </a:xfrm>
          <a:prstGeom prst="rect">
            <a:avLst/>
          </a:prstGeom>
          <a:noFill/>
        </p:spPr>
        <p:txBody>
          <a:bodyPr wrap="square" rtlCol="0">
            <a:spAutoFit/>
          </a:bodyPr>
          <a:lstStyle/>
          <a:p>
            <a:pPr indent="-742950" algn="ctr">
              <a:lnSpc>
                <a:spcPct val="150000"/>
              </a:lnSpc>
              <a:buAutoNum type="alphaLcParenR"/>
            </a:pPr>
            <a:r>
              <a:rPr lang="en-US" sz="3200" b="1">
                <a:latin typeface="UTM Avo" panose="02040603050506020204" pitchFamily="18" charset="0"/>
              </a:rPr>
              <a:t>Tạo biểu đồ cột</a:t>
            </a:r>
          </a:p>
          <a:p>
            <a:pPr algn="ctr">
              <a:lnSpc>
                <a:spcPct val="150000"/>
              </a:lnSpc>
            </a:pPr>
            <a:r>
              <a:rPr lang="vi-VN" sz="3200" b="1">
                <a:solidFill>
                  <a:schemeClr val="accent6">
                    <a:lumMod val="50000"/>
                  </a:schemeClr>
                </a:solidFill>
                <a:latin typeface="UTM Avo" panose="02040603050506020204" pitchFamily="18" charset="0"/>
              </a:rPr>
              <a:t>NHIỆM VỤ </a:t>
            </a:r>
            <a:endParaRPr lang="en-US" sz="3200" b="1">
              <a:solidFill>
                <a:schemeClr val="accent6">
                  <a:lumMod val="50000"/>
                </a:schemeClr>
              </a:solidFill>
              <a:latin typeface="UTM Avo" panose="02040603050506020204" pitchFamily="18" charset="0"/>
            </a:endParaRPr>
          </a:p>
          <a:p>
            <a:pPr algn="ctr">
              <a:lnSpc>
                <a:spcPct val="150000"/>
              </a:lnSpc>
            </a:pPr>
            <a:r>
              <a:rPr lang="vi-VN" sz="3200" b="1">
                <a:solidFill>
                  <a:schemeClr val="accent6">
                    <a:lumMod val="50000"/>
                  </a:schemeClr>
                </a:solidFill>
                <a:latin typeface="UTM Avo" panose="02040603050506020204" pitchFamily="18" charset="0"/>
              </a:rPr>
              <a:t>Tạo biểu đồ cột so sánh trực quan số học sinh quan tâm các nội dung Tin học như Hình 7.2.</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695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86994" y="2783938"/>
            <a:ext cx="5409006" cy="2235227"/>
          </a:xfrm>
          <a:prstGeom prst="rect">
            <a:avLst/>
          </a:prstGeom>
          <a:noFill/>
        </p:spPr>
        <p:txBody>
          <a:bodyPr wrap="square" rtlCol="0">
            <a:spAutoFit/>
          </a:bodyPr>
          <a:lstStyle/>
          <a:p>
            <a:pPr>
              <a:lnSpc>
                <a:spcPct val="150000"/>
              </a:lnSpc>
            </a:pPr>
            <a:r>
              <a:rPr lang="vi-VN" altLang="zh-CN" sz="2400" b="1">
                <a:latin typeface="UTM Avo" panose="02040603050506020204" pitchFamily="18" charset="0"/>
                <a:ea typeface="方正静蕾简体" panose="02000000000000000000" pitchFamily="2" charset="-122"/>
              </a:rPr>
              <a:t>Bước 1. </a:t>
            </a:r>
            <a:r>
              <a:rPr lang="vi-VN" altLang="zh-CN" sz="2400">
                <a:latin typeface="UTM Avo" panose="02040603050506020204" pitchFamily="18" charset="0"/>
                <a:ea typeface="方正静蕾简体" panose="02000000000000000000" pitchFamily="2" charset="-122"/>
              </a:rPr>
              <a:t>Khởi động phần mềm bảng tính và nhập dữ liệu như bảng trong Hình 7.1.</a:t>
            </a:r>
            <a:endParaRPr lang="en-US" altLang="zh-CN" sz="2400">
              <a:latin typeface="UTM Avo" panose="02040603050506020204" pitchFamily="18" charset="0"/>
              <a:ea typeface="方正静蕾简体" panose="02000000000000000000" pitchFamily="2" charset="-122"/>
            </a:endParaRPr>
          </a:p>
          <a:p>
            <a:pPr>
              <a:lnSpc>
                <a:spcPct val="150000"/>
              </a:lnSpc>
            </a:pPr>
            <a:r>
              <a:rPr lang="vi-VN" altLang="zh-CN" sz="2400" b="1">
                <a:latin typeface="UTM Avo" panose="02040603050506020204" pitchFamily="18" charset="0"/>
                <a:ea typeface="方正静蕾简体" panose="02000000000000000000" pitchFamily="2" charset="-122"/>
              </a:rPr>
              <a:t>Bước 2. </a:t>
            </a:r>
            <a:r>
              <a:rPr lang="vi-VN" altLang="zh-CN" sz="2400">
                <a:latin typeface="UTM Avo" panose="02040603050506020204" pitchFamily="18" charset="0"/>
                <a:ea typeface="方正静蕾简体" panose="02000000000000000000" pitchFamily="2" charset="-122"/>
              </a:rPr>
              <a:t>Chọn vùng dữ liệu </a:t>
            </a:r>
            <a:r>
              <a:rPr lang="vi-VN" altLang="zh-CN" sz="2400" b="1">
                <a:latin typeface="UTM Avo" panose="02040603050506020204" pitchFamily="18" charset="0"/>
                <a:ea typeface="方正静蕾简体" panose="02000000000000000000" pitchFamily="2" charset="-122"/>
              </a:rPr>
              <a:t>B2:C8</a:t>
            </a:r>
            <a:r>
              <a:rPr lang="vi-VN" altLang="zh-CN" sz="2400">
                <a:latin typeface="UTM Avo" panose="02040603050506020204" pitchFamily="18" charset="0"/>
                <a:ea typeface="方正静蕾简体" panose="02000000000000000000" pitchFamily="2" charset="-122"/>
              </a:rPr>
              <a:t>.</a:t>
            </a:r>
            <a:endParaRPr lang="zh-CN" altLang="en-US" sz="24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1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gtEl>
                                        <p:attrNameLst>
                                          <p:attrName>style.visibility</p:attrName>
                                        </p:attrNameLst>
                                      </p:cBhvr>
                                      <p:to>
                                        <p:strVal val="visible"/>
                                      </p:to>
                                    </p:set>
                                    <p:animEffect transition="in" filter="fade">
                                      <p:cBhvr>
                                        <p:cTn id="23" dur="5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32" presetClass="emph" presetSubtype="0" fill="hold" grpId="1" nodeType="withEffect">
                                  <p:stCondLst>
                                    <p:cond delay="0"/>
                                  </p:stCondLst>
                                  <p:childTnLst>
                                    <p:animRot by="120000">
                                      <p:cBhvr>
                                        <p:cTn id="33" dur="100" fill="hold">
                                          <p:stCondLst>
                                            <p:cond delay="0"/>
                                          </p:stCondLst>
                                        </p:cTn>
                                        <p:tgtEl>
                                          <p:spTgt spid="2"/>
                                        </p:tgtEl>
                                        <p:attrNameLst>
                                          <p:attrName>r</p:attrName>
                                        </p:attrNameLst>
                                      </p:cBhvr>
                                    </p:animRot>
                                    <p:animRot by="-240000">
                                      <p:cBhvr>
                                        <p:cTn id="34" dur="200" fill="hold">
                                          <p:stCondLst>
                                            <p:cond delay="200"/>
                                          </p:stCondLst>
                                        </p:cTn>
                                        <p:tgtEl>
                                          <p:spTgt spid="2"/>
                                        </p:tgtEl>
                                        <p:attrNameLst>
                                          <p:attrName>r</p:attrName>
                                        </p:attrNameLst>
                                      </p:cBhvr>
                                    </p:animRot>
                                    <p:animRot by="240000">
                                      <p:cBhvr>
                                        <p:cTn id="35" dur="200" fill="hold">
                                          <p:stCondLst>
                                            <p:cond delay="400"/>
                                          </p:stCondLst>
                                        </p:cTn>
                                        <p:tgtEl>
                                          <p:spTgt spid="2"/>
                                        </p:tgtEl>
                                        <p:attrNameLst>
                                          <p:attrName>r</p:attrName>
                                        </p:attrNameLst>
                                      </p:cBhvr>
                                    </p:animRot>
                                    <p:animRot by="-240000">
                                      <p:cBhvr>
                                        <p:cTn id="36" dur="200" fill="hold">
                                          <p:stCondLst>
                                            <p:cond delay="600"/>
                                          </p:stCondLst>
                                        </p:cTn>
                                        <p:tgtEl>
                                          <p:spTgt spid="2"/>
                                        </p:tgtEl>
                                        <p:attrNameLst>
                                          <p:attrName>r</p:attrName>
                                        </p:attrNameLst>
                                      </p:cBhvr>
                                    </p:animRot>
                                    <p:animRot by="120000">
                                      <p:cBhvr>
                                        <p:cTn id="37"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5559450" cy="4595874"/>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 </a:t>
            </a:r>
            <a:r>
              <a:rPr lang="vi-VN" altLang="zh-CN" sz="2200">
                <a:latin typeface="UTM Avo" panose="02040603050506020204" pitchFamily="18" charset="0"/>
                <a:ea typeface="方正静蕾简体" panose="02000000000000000000" pitchFamily="2" charset="-122"/>
              </a:rPr>
              <a:t>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Column or Bar Chart</a:t>
            </a:r>
            <a:r>
              <a:rPr lang="vi-VN" altLang="zh-CN" sz="2200">
                <a:latin typeface="UTM Avo" panose="02040603050506020204" pitchFamily="18" charset="0"/>
                <a:ea typeface="方正静蕾简体" panose="02000000000000000000" pitchFamily="2" charset="-122"/>
              </a:rPr>
              <a:t> (Hình 7.5), danh sách các loại biểu đồ sẽ xuất hiện.</a:t>
            </a:r>
          </a:p>
          <a:p>
            <a:pPr>
              <a:lnSpc>
                <a:spcPct val="150000"/>
              </a:lnSpc>
            </a:pPr>
            <a:r>
              <a:rPr lang="vi-VN" altLang="zh-CN" sz="2200" b="1">
                <a:latin typeface="UTM Avo" panose="02040603050506020204" pitchFamily="18" charset="0"/>
                <a:ea typeface="方正静蕾简体" panose="02000000000000000000" pitchFamily="2" charset="-122"/>
              </a:rPr>
              <a:t>B</a:t>
            </a:r>
            <a:r>
              <a:rPr lang="en-US" altLang="zh-CN" sz="2200" b="1">
                <a:latin typeface="UTM Avo" panose="02040603050506020204" pitchFamily="18" charset="0"/>
                <a:ea typeface="方正静蕾简体" panose="02000000000000000000" pitchFamily="2" charset="-122"/>
              </a:rPr>
              <a:t>ước </a:t>
            </a:r>
            <a:r>
              <a:rPr lang="vi-VN" altLang="zh-CN" sz="2200" b="1">
                <a:latin typeface="UTM Avo" panose="02040603050506020204" pitchFamily="18" charset="0"/>
                <a:ea typeface="方正静蕾简体" panose="02000000000000000000" pitchFamily="2" charset="-122"/>
              </a:rPr>
              <a:t>4</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Column</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Clustered Column</a:t>
            </a:r>
            <a:r>
              <a:rPr lang="vi-VN" altLang="zh-CN" sz="2200">
                <a:latin typeface="UTM Avo" panose="02040603050506020204" pitchFamily="18" charset="0"/>
                <a:ea typeface="方正静蕾简体" panose="02000000000000000000" pitchFamily="2" charset="-122"/>
              </a:rPr>
              <a:t>. Khi đó biểu đồ kết quả sẽ xuất hiện trong bảng tính. </a:t>
            </a:r>
          </a:p>
          <a:p>
            <a:pPr>
              <a:lnSpc>
                <a:spcPct val="150000"/>
              </a:lnSpc>
            </a:pPr>
            <a:r>
              <a:rPr lang="vi-VN" altLang="zh-CN" sz="2200" b="1">
                <a:latin typeface="UTM Avo" panose="02040603050506020204" pitchFamily="18" charset="0"/>
                <a:ea typeface="方正静蕾简体" panose="02000000000000000000" pitchFamily="2" charset="-122"/>
              </a:rPr>
              <a:t>Bước 5. </a:t>
            </a:r>
            <a:r>
              <a:rPr lang="vi-VN" altLang="zh-CN" sz="2200">
                <a:latin typeface="UTM Avo" panose="02040603050506020204" pitchFamily="18" charset="0"/>
                <a:ea typeface="方正静蕾简体" panose="02000000000000000000" pitchFamily="2" charset="-122"/>
              </a:rPr>
              <a:t>Bổ sung thông tin cho biểu đồ.</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1220" y="1678754"/>
            <a:ext cx="5144293" cy="1687458"/>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633000" y="1678754"/>
            <a:ext cx="740979" cy="54973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E2E3E82-FF46-4936-BA7B-61FEC3976312}"/>
              </a:ext>
            </a:extLst>
          </p:cNvPr>
          <p:cNvPicPr>
            <a:picLocks noChangeAspect="1"/>
          </p:cNvPicPr>
          <p:nvPr/>
        </p:nvPicPr>
        <p:blipFill>
          <a:blip r:embed="rId4"/>
          <a:stretch>
            <a:fillRect/>
          </a:stretch>
        </p:blipFill>
        <p:spPr>
          <a:xfrm>
            <a:off x="6191409" y="3522612"/>
            <a:ext cx="4224883" cy="2838593"/>
          </a:xfrm>
          <a:prstGeom prst="rect">
            <a:avLst/>
          </a:prstGeom>
        </p:spPr>
      </p:pic>
    </p:spTree>
    <p:extLst>
      <p:ext uri="{BB962C8B-B14F-4D97-AF65-F5344CB8AC3E}">
        <p14:creationId xmlns:p14="http://schemas.microsoft.com/office/powerpoint/2010/main" val="8134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57"/>
                                        </p:tgtEl>
                                        <p:attrNameLst>
                                          <p:attrName>style.visibility</p:attrName>
                                        </p:attrNameLst>
                                      </p:cBhvr>
                                      <p:to>
                                        <p:strVal val="visible"/>
                                      </p:to>
                                    </p:set>
                                    <p:animEffect transition="in" filter="fade">
                                      <p:cBhvr>
                                        <p:cTn id="21" dur="500"/>
                                        <p:tgtEl>
                                          <p:spTgt spid="15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up)">
                                      <p:cBhvr>
                                        <p:cTn id="26" dur="500"/>
                                        <p:tgtEl>
                                          <p:spTgt spid="1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32" presetClass="emph" presetSubtype="0" fill="hold" grpId="1" nodeType="withEffect">
                                  <p:stCondLst>
                                    <p:cond delay="0"/>
                                  </p:stCondLst>
                                  <p:childTnLst>
                                    <p:animRot by="120000">
                                      <p:cBhvr>
                                        <p:cTn id="31" dur="100" fill="hold">
                                          <p:stCondLst>
                                            <p:cond delay="0"/>
                                          </p:stCondLst>
                                        </p:cTn>
                                        <p:tgtEl>
                                          <p:spTgt spid="2"/>
                                        </p:tgtEl>
                                        <p:attrNameLst>
                                          <p:attrName>r</p:attrName>
                                        </p:attrNameLst>
                                      </p:cBhvr>
                                    </p:animRot>
                                    <p:animRot by="-240000">
                                      <p:cBhvr>
                                        <p:cTn id="32" dur="200" fill="hold">
                                          <p:stCondLst>
                                            <p:cond delay="200"/>
                                          </p:stCondLst>
                                        </p:cTn>
                                        <p:tgtEl>
                                          <p:spTgt spid="2"/>
                                        </p:tgtEl>
                                        <p:attrNameLst>
                                          <p:attrName>r</p:attrName>
                                        </p:attrNameLst>
                                      </p:cBhvr>
                                    </p:animRot>
                                    <p:animRot by="240000">
                                      <p:cBhvr>
                                        <p:cTn id="33" dur="200" fill="hold">
                                          <p:stCondLst>
                                            <p:cond delay="400"/>
                                          </p:stCondLst>
                                        </p:cTn>
                                        <p:tgtEl>
                                          <p:spTgt spid="2"/>
                                        </p:tgtEl>
                                        <p:attrNameLst>
                                          <p:attrName>r</p:attrName>
                                        </p:attrNameLst>
                                      </p:cBhvr>
                                    </p:animRot>
                                    <p:animRot by="-240000">
                                      <p:cBhvr>
                                        <p:cTn id="34" dur="200" fill="hold">
                                          <p:stCondLst>
                                            <p:cond delay="600"/>
                                          </p:stCondLst>
                                        </p:cTn>
                                        <p:tgtEl>
                                          <p:spTgt spid="2"/>
                                        </p:tgtEl>
                                        <p:attrNameLst>
                                          <p:attrName>r</p:attrName>
                                        </p:attrNameLst>
                                      </p:cBhvr>
                                    </p:animRot>
                                    <p:animRot by="120000">
                                      <p:cBhvr>
                                        <p:cTn id="35" dur="200" fill="hold">
                                          <p:stCondLst>
                                            <p:cond delay="800"/>
                                          </p:stCondLst>
                                        </p:cTn>
                                        <p:tgtEl>
                                          <p:spTgt spid="2"/>
                                        </p:tgtEl>
                                        <p:attrNameLst>
                                          <p:attrName>r</p:attrName>
                                        </p:attrNameLst>
                                      </p:cBhvr>
                                    </p:animRot>
                                  </p:childTnLst>
                                </p:cTn>
                              </p:par>
                            </p:childTnLst>
                          </p:cTn>
                        </p:par>
                        <p:par>
                          <p:cTn id="36" fill="hold">
                            <p:stCondLst>
                              <p:cond delay="1000"/>
                            </p:stCondLst>
                            <p:childTnLst>
                              <p:par>
                                <p:cTn id="37" presetID="10" presetClass="entr" presetSubtype="0" fill="hold" nodeType="afterEffect">
                                  <p:stCondLst>
                                    <p:cond delay="7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wipe(up)">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492509"/>
            <a:ext cx="10798230" cy="1543949"/>
          </a:xfrm>
          <a:prstGeom prst="rect">
            <a:avLst/>
          </a:prstGeom>
          <a:noFill/>
        </p:spPr>
        <p:txBody>
          <a:bodyPr wrap="square" rtlCol="0">
            <a:spAutoFit/>
          </a:bodyPr>
          <a:lstStyle/>
          <a:p>
            <a:pPr>
              <a:lnSpc>
                <a:spcPct val="150000"/>
              </a:lnSpc>
            </a:pPr>
            <a:r>
              <a:rPr lang="en-US" altLang="zh-CN" sz="2200">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Nháy chuột chọn biểu đồ, sau đó chọn nút lệnh </a:t>
            </a:r>
            <a:r>
              <a:rPr lang="vi-VN" altLang="zh-CN" sz="2200" b="1">
                <a:latin typeface="UTM Avo" panose="02040603050506020204" pitchFamily="18" charset="0"/>
                <a:ea typeface="方正静蕾简体" panose="02000000000000000000" pitchFamily="2" charset="-122"/>
              </a:rPr>
              <a:t>Chart Elements </a:t>
            </a:r>
            <a:r>
              <a:rPr lang="vi-VN" altLang="zh-CN" sz="2200">
                <a:latin typeface="UTM Avo" panose="02040603050506020204" pitchFamily="18" charset="0"/>
                <a:ea typeface="方正静蕾简体" panose="02000000000000000000" pitchFamily="2" charset="-122"/>
              </a:rPr>
              <a:t>ở góc trên bên phải của biểu đồ. Nháy chuột chọn các loại thông tin cho biểu đồ như minh hoạ trong Hình 7.6.</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2" name="Picutre 244">
            <a:extLst>
              <a:ext uri="{FF2B5EF4-FFF2-40B4-BE49-F238E27FC236}">
                <a16:creationId xmlns:a16="http://schemas.microsoft.com/office/drawing/2014/main" id="{1DD3D0B9-0E6F-43B8-AE58-830EF106C134}"/>
              </a:ext>
            </a:extLst>
          </p:cNvPr>
          <p:cNvPicPr/>
          <p:nvPr/>
        </p:nvPicPr>
        <p:blipFill>
          <a:blip r:embed="rId3">
            <a:extLst>
              <a:ext uri="{28A0092B-C50C-407E-A947-70E740481C1C}">
                <a14:useLocalDpi xmlns:a14="http://schemas.microsoft.com/office/drawing/2010/main" val="0"/>
              </a:ext>
            </a:extLst>
          </a:blip>
          <a:srcRect/>
          <a:stretch/>
        </p:blipFill>
        <p:spPr>
          <a:xfrm>
            <a:off x="2592685" y="3046700"/>
            <a:ext cx="7006628" cy="2830851"/>
          </a:xfrm>
          <a:prstGeom prst="rect">
            <a:avLst/>
          </a:prstGeom>
        </p:spPr>
      </p:pic>
      <p:sp>
        <p:nvSpPr>
          <p:cNvPr id="53" name="文本框 103">
            <a:extLst>
              <a:ext uri="{FF2B5EF4-FFF2-40B4-BE49-F238E27FC236}">
                <a16:creationId xmlns:a16="http://schemas.microsoft.com/office/drawing/2014/main" id="{292DEB5D-6C33-41AB-A26C-9B759798A045}"/>
              </a:ext>
            </a:extLst>
          </p:cNvPr>
          <p:cNvSpPr txBox="1"/>
          <p:nvPr/>
        </p:nvSpPr>
        <p:spPr>
          <a:xfrm>
            <a:off x="3246653" y="5944717"/>
            <a:ext cx="5698692" cy="430887"/>
          </a:xfrm>
          <a:prstGeom prst="rect">
            <a:avLst/>
          </a:prstGeom>
          <a:noFill/>
        </p:spPr>
        <p:txBody>
          <a:bodyPr wrap="square" rtlCol="0">
            <a:spAutoFit/>
          </a:bodyPr>
          <a:lstStyle/>
          <a:p>
            <a:pPr algn="ctr"/>
            <a:r>
              <a:rPr lang="vi-VN" sz="2200" i="1">
                <a:latin typeface="UTM Avo" panose="02040603050506020204" pitchFamily="18" charset="0"/>
                <a:ea typeface="方正静蕾简体" panose="02000000000000000000" pitchFamily="2" charset="-122"/>
              </a:rPr>
              <a:t>Hình 7.6. Bổ sung thông tin cho biểu </a:t>
            </a:r>
            <a:r>
              <a:rPr lang="en-US" sz="2200" i="1">
                <a:latin typeface="UTM Avo" panose="02040603050506020204" pitchFamily="18" charset="0"/>
                <a:ea typeface="方正静蕾简体" panose="02000000000000000000" pitchFamily="2" charset="-122"/>
              </a:rPr>
              <a:t>đồ</a:t>
            </a:r>
          </a:p>
        </p:txBody>
      </p:sp>
    </p:spTree>
    <p:extLst>
      <p:ext uri="{BB962C8B-B14F-4D97-AF65-F5344CB8AC3E}">
        <p14:creationId xmlns:p14="http://schemas.microsoft.com/office/powerpoint/2010/main" val="20748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3">
                                            <p:txEl>
                                              <p:pRg st="0" end="0"/>
                                            </p:txEl>
                                          </p:spTgt>
                                        </p:tgtEl>
                                        <p:attrNameLst>
                                          <p:attrName>style.visibility</p:attrName>
                                        </p:attrNameLst>
                                      </p:cBhvr>
                                      <p:to>
                                        <p:strVal val="visible"/>
                                      </p:to>
                                    </p:set>
                                    <p:animEffect transition="in" filter="wipe(up)">
                                      <p:cBhvr>
                                        <p:cTn id="23" dur="500"/>
                                        <p:tgtEl>
                                          <p:spTgt spid="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5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234378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danh sách thông tin ở nút lệnh </a:t>
            </a:r>
            <a:r>
              <a:rPr lang="vi-VN" sz="2800" b="1">
                <a:solidFill>
                  <a:srgbClr val="000000"/>
                </a:solidFill>
                <a:latin typeface="UTM Avo" panose="02040603050506020204" pitchFamily="18" charset="0"/>
                <a:cs typeface="Times New Roman" panose="02020603050405020304" pitchFamily="18" charset="0"/>
              </a:rPr>
              <a:t>Chart Elements</a:t>
            </a:r>
            <a:r>
              <a:rPr lang="vi-VN" sz="2800">
                <a:solidFill>
                  <a:srgbClr val="000000"/>
                </a:solidFill>
                <a:latin typeface="UTM Avo" panose="02040603050506020204" pitchFamily="18" charset="0"/>
                <a:cs typeface="Times New Roman" panose="02020603050405020304" pitchFamily="18" charset="0"/>
              </a:rPr>
              <a:t>, em hãy chọn thêm các lệnh khác và quan sát sự thay đổi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355742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364134"/>
            <a:ext cx="8356734" cy="5167120"/>
          </a:xfrm>
          <a:prstGeom prst="rect">
            <a:avLst/>
          </a:prstGeom>
          <a:noFill/>
        </p:spPr>
        <p:txBody>
          <a:bodyPr wrap="square" rtlCol="0">
            <a:spAutoFit/>
          </a:bodyPr>
          <a:lstStyle/>
          <a:p>
            <a:pPr marL="742950" indent="-742950" algn="ctr">
              <a:lnSpc>
                <a:spcPct val="150000"/>
              </a:lnSpc>
              <a:buAutoNum type="alphaLcParenR"/>
            </a:pPr>
            <a:r>
              <a:rPr lang="en-US" sz="3200" b="1">
                <a:latin typeface="UTM Avo" panose="02040603050506020204" pitchFamily="18" charset="0"/>
              </a:rPr>
              <a:t>Tạo biểu đồ hình quạt tròn</a:t>
            </a:r>
          </a:p>
          <a:p>
            <a:pPr algn="ctr">
              <a:lnSpc>
                <a:spcPct val="150000"/>
              </a:lnSpc>
            </a:pPr>
            <a:r>
              <a:rPr lang="vi-VN" sz="3200" b="1">
                <a:solidFill>
                  <a:schemeClr val="accent6">
                    <a:lumMod val="50000"/>
                  </a:schemeClr>
                </a:solidFill>
                <a:latin typeface="UTM Avo" panose="02040603050506020204" pitchFamily="18" charset="0"/>
              </a:rPr>
              <a:t>NHIỆM VỤ </a:t>
            </a:r>
          </a:p>
          <a:p>
            <a:pPr algn="ctr">
              <a:lnSpc>
                <a:spcPct val="150000"/>
              </a:lnSpc>
            </a:pPr>
            <a:r>
              <a:rPr lang="vi-VN" sz="3200" b="1">
                <a:solidFill>
                  <a:schemeClr val="accent6">
                    <a:lumMod val="50000"/>
                  </a:schemeClr>
                </a:solidFill>
                <a:latin typeface="UTM Avo" panose="02040603050506020204" pitchFamily="18" charset="0"/>
              </a:rPr>
              <a:t>Tạo biểu đồ hình quạt tròn như hình 7.4 để so sánh trực quan tỉ lệ phần trăm số học sinh của mỗi nội dung tin học trên tổng số học sinh khảo sát.</a:t>
            </a:r>
          </a:p>
          <a:p>
            <a:pPr marL="742950" indent="-742950" algn="ctr">
              <a:lnSpc>
                <a:spcPct val="150000"/>
              </a:lnSpc>
              <a:buAutoNum type="alphaLcParenR"/>
            </a:pPr>
            <a:endParaRPr lang="en-US" sz="3200" b="1">
              <a:latin typeface="UTM Avo" panose="02040603050506020204" pitchFamily="18" charset="0"/>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537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585705" y="2720422"/>
            <a:ext cx="5656402" cy="1036117"/>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a:t>
            </a:r>
            <a:r>
              <a:rPr lang="en-US" altLang="zh-CN" sz="2200" b="1">
                <a:latin typeface="UTM Avo" panose="02040603050506020204" pitchFamily="18" charset="0"/>
                <a:ea typeface="方正静蕾简体" panose="02000000000000000000" pitchFamily="2" charset="-122"/>
              </a:rPr>
              <a:t>1</a:t>
            </a:r>
            <a:r>
              <a:rPr lang="vi-VN" altLang="zh-CN" sz="2200" b="1">
                <a:latin typeface="UTM Avo" panose="02040603050506020204" pitchFamily="18" charset="0"/>
                <a:ea typeface="方正静蕾简体" panose="02000000000000000000" pitchFamily="2" charset="-122"/>
              </a:rPr>
              <a:t>. </a:t>
            </a:r>
            <a:r>
              <a:rPr lang="vi-VN" altLang="zh-CN" sz="2200">
                <a:latin typeface="UTM Avo" panose="02040603050506020204" pitchFamily="18" charset="0"/>
                <a:ea typeface="方正静蕾简体" panose="02000000000000000000" pitchFamily="2" charset="-122"/>
              </a:rPr>
              <a:t>Chọn vùng dữ liệu </a:t>
            </a:r>
            <a:r>
              <a:rPr lang="vi-VN" altLang="zh-CN" sz="2200" b="1">
                <a:latin typeface="UTM Avo" panose="02040603050506020204" pitchFamily="18" charset="0"/>
                <a:ea typeface="方正静蕾简体" panose="02000000000000000000" pitchFamily="2" charset="-122"/>
              </a:rPr>
              <a:t>B2:C8</a:t>
            </a:r>
            <a:r>
              <a:rPr lang="vi-VN" altLang="zh-CN" sz="2200">
                <a:latin typeface="UTM Avo" panose="02040603050506020204" pitchFamily="18" charset="0"/>
                <a:ea typeface="方正静蕾简体" panose="02000000000000000000" pitchFamily="2" charset="-122"/>
              </a:rPr>
              <a:t>.</a:t>
            </a:r>
            <a:endParaRPr lang="en-US" altLang="zh-CN" sz="2200">
              <a:latin typeface="UTM Avo" panose="02040603050506020204" pitchFamily="18" charset="0"/>
              <a:ea typeface="方正静蕾简体" panose="02000000000000000000" pitchFamily="2" charset="-122"/>
            </a:endParaRP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stretch>
            <a:fillRect/>
          </a:stretch>
        </p:blipFill>
        <p:spPr>
          <a:xfrm>
            <a:off x="6112011" y="1642339"/>
            <a:ext cx="5144293"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031421" y="2522483"/>
            <a:ext cx="4224883" cy="3036980"/>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200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2" presetClass="emph" presetSubtype="0" fill="hold" grpId="1" nodeType="with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03721" y="1396119"/>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2</a:t>
            </a:r>
            <a:r>
              <a:rPr lang="vi-VN" altLang="zh-CN" sz="2200">
                <a:latin typeface="UTM Avo" panose="02040603050506020204" pitchFamily="18" charset="0"/>
                <a:ea typeface="方正静蕾简体" panose="02000000000000000000" pitchFamily="2" charset="-122"/>
              </a:rPr>
              <a:t>. Trong thẻ </a:t>
            </a:r>
            <a:r>
              <a:rPr lang="vi-VN" altLang="zh-CN" sz="2200" b="1">
                <a:latin typeface="UTM Avo" panose="02040603050506020204" pitchFamily="18" charset="0"/>
                <a:ea typeface="方正静蕾简体" panose="02000000000000000000" pitchFamily="2" charset="-122"/>
              </a:rPr>
              <a:t>Insert</a:t>
            </a:r>
            <a:r>
              <a:rPr lang="vi-VN" altLang="zh-CN" sz="2200">
                <a:latin typeface="UTM Avo" panose="02040603050506020204" pitchFamily="18" charset="0"/>
                <a:ea typeface="方正静蕾简体" panose="02000000000000000000" pitchFamily="2" charset="-122"/>
              </a:rPr>
              <a:t>, tại nhóm </a:t>
            </a:r>
            <a:r>
              <a:rPr lang="vi-VN" altLang="zh-CN" sz="2200" b="1">
                <a:latin typeface="UTM Avo" panose="02040603050506020204" pitchFamily="18" charset="0"/>
                <a:ea typeface="方正静蕾简体" panose="02000000000000000000" pitchFamily="2" charset="-122"/>
              </a:rPr>
              <a:t>Charts</a:t>
            </a:r>
            <a:r>
              <a:rPr lang="vi-VN" altLang="zh-CN" sz="2200">
                <a:latin typeface="UTM Avo" panose="02040603050506020204" pitchFamily="18" charset="0"/>
                <a:ea typeface="方正静蕾简体" panose="02000000000000000000" pitchFamily="2" charset="-122"/>
              </a:rPr>
              <a:t>, chọn lệnh </a:t>
            </a:r>
            <a:r>
              <a:rPr lang="vi-VN" altLang="zh-CN" sz="2200" b="1">
                <a:latin typeface="UTM Avo" panose="02040603050506020204" pitchFamily="18" charset="0"/>
                <a:ea typeface="方正静蕾简体" panose="02000000000000000000" pitchFamily="2" charset="-122"/>
              </a:rPr>
              <a:t>Insert Pie or Doughnut Chart</a:t>
            </a:r>
            <a:r>
              <a:rPr lang="vi-VN" altLang="zh-CN" sz="2200">
                <a:latin typeface="UTM Avo" panose="02040603050506020204" pitchFamily="18" charset="0"/>
                <a:ea typeface="方正静蕾简体" panose="02000000000000000000" pitchFamily="2" charset="-122"/>
              </a:rPr>
              <a:t>. Danh sách các loại biểu đồ hình quạt tròn sẽ xuất hiện.</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157" name="Picture 156">
            <a:extLst>
              <a:ext uri="{FF2B5EF4-FFF2-40B4-BE49-F238E27FC236}">
                <a16:creationId xmlns:a16="http://schemas.microsoft.com/office/drawing/2014/main" id="{B32156F8-59CD-4774-8875-A551CED462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07264" y="1642339"/>
            <a:ext cx="3153786" cy="3917124"/>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7941286" y="2065283"/>
            <a:ext cx="583324" cy="346841"/>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7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fade">
                                      <p:cBhvr>
                                        <p:cTn id="11" dur="500"/>
                                        <p:tgtEl>
                                          <p:spTgt spid="15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32" presetClass="emph" presetSubtype="0" fill="hold" grpId="1" nodeType="with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1422143" y="369152"/>
            <a:ext cx="9767225" cy="1531637"/>
          </a:xfrm>
          <a:prstGeom prst="wedgeRoundRectCallout">
            <a:avLst>
              <a:gd name="adj1" fmla="val -7578"/>
              <a:gd name="adj2" fmla="val 4756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1326630" y="369153"/>
            <a:ext cx="9767225" cy="153163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Hình 7.1 và Hình 7.2 mô tả hai cách trình bày kết quả khảo sát những nội dung Tin học mà các bạn học sinh lớp 8A muốn tìm hiểu thêm. Em hãy nhận xét về hai cách trình bày này.</a:t>
            </a:r>
            <a:endParaRPr kumimoji="0" lang="en-US" sz="2400" i="0" u="none" strike="noStrike" kern="1200" cap="none" spc="0" normalizeH="0" baseline="0" noProof="0">
              <a:ln>
                <a:noFill/>
              </a:ln>
              <a:solidFill>
                <a:prstClr val="white"/>
              </a:solidFill>
              <a:effectLst/>
              <a:uLnTx/>
              <a:uFillTx/>
              <a:latin typeface="Arial"/>
            </a:endParaRPr>
          </a:p>
        </p:txBody>
      </p:sp>
      <p:pic>
        <p:nvPicPr>
          <p:cNvPr id="6" name="Picture 5">
            <a:extLst>
              <a:ext uri="{FF2B5EF4-FFF2-40B4-BE49-F238E27FC236}">
                <a16:creationId xmlns:a16="http://schemas.microsoft.com/office/drawing/2014/main" id="{8A96A13A-B024-4F3D-8902-4974FC9A297F}"/>
              </a:ext>
            </a:extLst>
          </p:cNvPr>
          <p:cNvPicPr>
            <a:picLocks noChangeAspect="1"/>
          </p:cNvPicPr>
          <p:nvPr/>
        </p:nvPicPr>
        <p:blipFill>
          <a:blip r:embed="rId2"/>
          <a:stretch>
            <a:fillRect/>
          </a:stretch>
        </p:blipFill>
        <p:spPr>
          <a:xfrm>
            <a:off x="533495" y="230527"/>
            <a:ext cx="888648" cy="903074"/>
          </a:xfrm>
          <a:prstGeom prst="rect">
            <a:avLst/>
          </a:prstGeom>
        </p:spPr>
      </p:pic>
      <p:pic>
        <p:nvPicPr>
          <p:cNvPr id="7" name="Shape 230">
            <a:extLst>
              <a:ext uri="{FF2B5EF4-FFF2-40B4-BE49-F238E27FC236}">
                <a16:creationId xmlns:a16="http://schemas.microsoft.com/office/drawing/2014/main" id="{21DBD5DA-0178-4914-B7D3-EA2B12C63612}"/>
              </a:ext>
            </a:extLst>
          </p:cNvPr>
          <p:cNvPicPr/>
          <p:nvPr/>
        </p:nvPicPr>
        <p:blipFill>
          <a:blip r:embed="rId3"/>
          <a:stretch/>
        </p:blipFill>
        <p:spPr>
          <a:xfrm>
            <a:off x="6305755" y="2167113"/>
            <a:ext cx="4788100" cy="3873614"/>
          </a:xfrm>
          <a:prstGeom prst="rect">
            <a:avLst/>
          </a:prstGeom>
        </p:spPr>
      </p:pic>
      <p:pic>
        <p:nvPicPr>
          <p:cNvPr id="9" name="Picture 8">
            <a:extLst>
              <a:ext uri="{FF2B5EF4-FFF2-40B4-BE49-F238E27FC236}">
                <a16:creationId xmlns:a16="http://schemas.microsoft.com/office/drawing/2014/main" id="{2D610A1D-5812-4419-B48C-1C1D301620BA}"/>
              </a:ext>
            </a:extLst>
          </p:cNvPr>
          <p:cNvPicPr>
            <a:picLocks noChangeAspect="1"/>
          </p:cNvPicPr>
          <p:nvPr/>
        </p:nvPicPr>
        <p:blipFill>
          <a:blip r:embed="rId4"/>
          <a:stretch>
            <a:fillRect/>
          </a:stretch>
        </p:blipFill>
        <p:spPr>
          <a:xfrm>
            <a:off x="895769" y="2123602"/>
            <a:ext cx="5144293" cy="3917124"/>
          </a:xfrm>
          <a:prstGeom prst="rect">
            <a:avLst/>
          </a:prstGeom>
        </p:spPr>
      </p:pic>
      <p:sp>
        <p:nvSpPr>
          <p:cNvPr id="10" name="文本框 103">
            <a:extLst>
              <a:ext uri="{FF2B5EF4-FFF2-40B4-BE49-F238E27FC236}">
                <a16:creationId xmlns:a16="http://schemas.microsoft.com/office/drawing/2014/main" id="{B594A52F-A044-436E-B3D1-031BF172337B}"/>
              </a:ext>
            </a:extLst>
          </p:cNvPr>
          <p:cNvSpPr txBox="1"/>
          <p:nvPr/>
        </p:nvSpPr>
        <p:spPr>
          <a:xfrm>
            <a:off x="758084" y="6076215"/>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7.1. Trình bày dữ liệu bằng bảng</a:t>
            </a:r>
          </a:p>
        </p:txBody>
      </p:sp>
      <p:sp>
        <p:nvSpPr>
          <p:cNvPr id="11" name="文本框 103">
            <a:extLst>
              <a:ext uri="{FF2B5EF4-FFF2-40B4-BE49-F238E27FC236}">
                <a16:creationId xmlns:a16="http://schemas.microsoft.com/office/drawing/2014/main" id="{A4D2A412-C53B-4AC2-AB91-51A7E30D3383}"/>
              </a:ext>
            </a:extLst>
          </p:cNvPr>
          <p:cNvSpPr txBox="1"/>
          <p:nvPr/>
        </p:nvSpPr>
        <p:spPr>
          <a:xfrm>
            <a:off x="6030847" y="6057221"/>
            <a:ext cx="5337916" cy="412632"/>
          </a:xfrm>
          <a:prstGeom prst="rect">
            <a:avLst/>
          </a:prstGeom>
          <a:noFill/>
        </p:spPr>
        <p:txBody>
          <a:bodyPr wrap="square" rtlCol="0">
            <a:spAutoFit/>
          </a:bodyPr>
          <a:lstStyle/>
          <a:p>
            <a:pPr algn="ctr"/>
            <a:r>
              <a:rPr lang="en-US" altLang="zh-CN" sz="2000">
                <a:latin typeface="UTM Avo" panose="02040603050506020204" pitchFamily="18" charset="0"/>
                <a:ea typeface="方正静蕾简体" panose="02000000000000000000" pitchFamily="2" charset="-122"/>
              </a:rPr>
              <a:t>Hình 7.2. Trình bày dữ liệu bằng biểu đồ</a:t>
            </a:r>
          </a:p>
        </p:txBody>
      </p:sp>
    </p:spTree>
    <p:extLst>
      <p:ext uri="{BB962C8B-B14F-4D97-AF65-F5344CB8AC3E}">
        <p14:creationId xmlns:p14="http://schemas.microsoft.com/office/powerpoint/2010/main" val="94386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500"/>
                                        <p:tgtEl>
                                          <p:spTgt spid="11">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21266" y="1884850"/>
            <a:ext cx="5656402" cy="2559611"/>
          </a:xfrm>
          <a:prstGeom prst="rect">
            <a:avLst/>
          </a:prstGeom>
          <a:noFill/>
        </p:spPr>
        <p:txBody>
          <a:bodyPr wrap="square" rtlCol="0">
            <a:spAutoFit/>
          </a:bodyPr>
          <a:lstStyle/>
          <a:p>
            <a:pPr>
              <a:lnSpc>
                <a:spcPct val="150000"/>
              </a:lnSpc>
            </a:pPr>
            <a:r>
              <a:rPr lang="vi-VN" altLang="zh-CN" sz="2200" b="1">
                <a:latin typeface="UTM Avo" panose="02040603050506020204" pitchFamily="18" charset="0"/>
                <a:ea typeface="方正静蕾简体" panose="02000000000000000000" pitchFamily="2" charset="-122"/>
              </a:rPr>
              <a:t>Bước 3</a:t>
            </a:r>
            <a:r>
              <a:rPr lang="vi-VN" altLang="zh-CN" sz="2200">
                <a:latin typeface="UTM Avo" panose="02040603050506020204" pitchFamily="18" charset="0"/>
                <a:ea typeface="方正静蕾简体" panose="02000000000000000000" pitchFamily="2" charset="-122"/>
              </a:rPr>
              <a:t>. Trong nhóm biểu đồ </a:t>
            </a:r>
            <a:r>
              <a:rPr lang="vi-VN" altLang="zh-CN" sz="2200" b="1">
                <a:latin typeface="UTM Avo" panose="02040603050506020204" pitchFamily="18" charset="0"/>
                <a:ea typeface="方正静蕾简体" panose="02000000000000000000" pitchFamily="2" charset="-122"/>
              </a:rPr>
              <a:t>2-D Pie</a:t>
            </a:r>
            <a:r>
              <a:rPr lang="vi-VN" altLang="zh-CN" sz="2200">
                <a:latin typeface="UTM Avo" panose="02040603050506020204" pitchFamily="18" charset="0"/>
                <a:ea typeface="方正静蕾简体" panose="02000000000000000000" pitchFamily="2" charset="-122"/>
              </a:rPr>
              <a:t>, chọn kiểu biểu đồ </a:t>
            </a:r>
            <a:r>
              <a:rPr lang="vi-VN" altLang="zh-CN" sz="2200" b="1">
                <a:latin typeface="UTM Avo" panose="02040603050506020204" pitchFamily="18" charset="0"/>
                <a:ea typeface="方正静蕾简体" panose="02000000000000000000" pitchFamily="2" charset="-122"/>
              </a:rPr>
              <a:t>Pie</a:t>
            </a:r>
            <a:r>
              <a:rPr lang="vi-VN" altLang="zh-CN" sz="2200">
                <a:latin typeface="UTM Avo" panose="02040603050506020204" pitchFamily="18" charset="0"/>
                <a:ea typeface="方正静蕾简体" panose="02000000000000000000" pitchFamily="2" charset="-122"/>
              </a:rPr>
              <a:t>. Biểu đồ kết quả sẽ xuất hiện trong bảng tính.</a:t>
            </a:r>
          </a:p>
          <a:p>
            <a:pPr>
              <a:lnSpc>
                <a:spcPct val="150000"/>
              </a:lnSpc>
            </a:pPr>
            <a:r>
              <a:rPr lang="vi-VN" altLang="zh-CN" sz="2200" b="1">
                <a:latin typeface="UTM Avo" panose="02040603050506020204" pitchFamily="18" charset="0"/>
                <a:ea typeface="方正静蕾简体" panose="02000000000000000000" pitchFamily="2" charset="-122"/>
              </a:rPr>
              <a:t>Bước 4. </a:t>
            </a:r>
            <a:r>
              <a:rPr lang="vi-VN" altLang="zh-CN" sz="2200">
                <a:latin typeface="UTM Avo" panose="02040603050506020204" pitchFamily="18" charset="0"/>
                <a:ea typeface="方正静蕾简体" panose="02000000000000000000" pitchFamily="2" charset="-122"/>
              </a:rPr>
              <a:t>Bổ sung thông tin cho biểu đồ.</a:t>
            </a:r>
          </a:p>
          <a:p>
            <a:pPr>
              <a:lnSpc>
                <a:spcPct val="150000"/>
              </a:lnSpc>
            </a:pPr>
            <a:endParaRPr lang="zh-CN" altLang="en-US" sz="2200" dirty="0">
              <a:latin typeface="UTM Avo" panose="02040603050506020204" pitchFamily="18" charset="0"/>
              <a:ea typeface="方正静蕾简体" panose="02000000000000000000" pitchFamily="2" charset="-122"/>
            </a:endParaRP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graphicFrame>
        <p:nvGraphicFramePr>
          <p:cNvPr id="51" name="Chart 50">
            <a:extLst>
              <a:ext uri="{FF2B5EF4-FFF2-40B4-BE49-F238E27FC236}">
                <a16:creationId xmlns:a16="http://schemas.microsoft.com/office/drawing/2014/main" id="{79D1FEE9-0692-4EE0-9EEB-1EDF83342A38}"/>
              </a:ext>
            </a:extLst>
          </p:cNvPr>
          <p:cNvGraphicFramePr>
            <a:graphicFrameLocks/>
          </p:cNvGraphicFramePr>
          <p:nvPr>
            <p:extLst>
              <p:ext uri="{D42A27DB-BD31-4B8C-83A1-F6EECF244321}">
                <p14:modId xmlns:p14="http://schemas.microsoft.com/office/powerpoint/2010/main" val="1440660631"/>
              </p:ext>
            </p:extLst>
          </p:nvPr>
        </p:nvGraphicFramePr>
        <p:xfrm>
          <a:off x="6502806" y="1585305"/>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78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up)">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up)">
                                      <p:cBhvr>
                                        <p:cTn id="23" dur="500"/>
                                        <p:tgtEl>
                                          <p:spTgt spid="11">
                                            <p:txEl>
                                              <p:pRg st="1" end="1"/>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Graphic spid="51"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3">
            <a:extLst>
              <a:ext uri="{FF2B5EF4-FFF2-40B4-BE49-F238E27FC236}">
                <a16:creationId xmlns:a16="http://schemas.microsoft.com/office/drawing/2014/main" id="{DC4B9F41-6540-4585-9CF6-3D71FBC4D88F}"/>
              </a:ext>
            </a:extLst>
          </p:cNvPr>
          <p:cNvSpPr txBox="1"/>
          <p:nvPr/>
        </p:nvSpPr>
        <p:spPr>
          <a:xfrm>
            <a:off x="631770" y="1227730"/>
            <a:ext cx="10694558" cy="1785104"/>
          </a:xfrm>
          <a:prstGeom prst="rect">
            <a:avLst/>
          </a:prstGeom>
          <a:noFill/>
        </p:spPr>
        <p:txBody>
          <a:bodyPr wrap="square" rtlCol="0">
            <a:spAutoFit/>
          </a:bodyPr>
          <a:lstStyle/>
          <a:p>
            <a:r>
              <a:rPr lang="vi-VN" altLang="zh-CN" sz="2200">
                <a:latin typeface="UTM Avo" panose="02040603050506020204" pitchFamily="18" charset="0"/>
                <a:ea typeface="方正静蕾简体" panose="02000000000000000000" pitchFamily="2" charset="-122"/>
              </a:rPr>
              <a:t>Trong Excel, biểu đồ hình tròn thường có thông tin mặc định gồm tiêu đề và chú giải (Legend). Để hiển thị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là tỉ lệ phần trăm, em chọn </a:t>
            </a:r>
            <a:r>
              <a:rPr lang="vi-VN" altLang="zh-CN" sz="2200" b="1">
                <a:latin typeface="UTM Avo" panose="02040603050506020204" pitchFamily="18" charset="0"/>
                <a:ea typeface="方正静蕾简体" panose="02000000000000000000" pitchFamily="2" charset="-122"/>
              </a:rPr>
              <a:t>More Options </a:t>
            </a:r>
            <a:r>
              <a:rPr lang="vi-VN" altLang="zh-CN" sz="2200">
                <a:latin typeface="UTM Avo" panose="02040603050506020204" pitchFamily="18" charset="0"/>
                <a:ea typeface="方正静蕾简体" panose="02000000000000000000" pitchFamily="2" charset="-122"/>
              </a:rPr>
              <a:t>như minh hoạ trong Hình 7.7. Khi đó các tuỳ chọn định dạng nh</a:t>
            </a:r>
            <a:r>
              <a:rPr lang="en-US" altLang="zh-CN" sz="2200">
                <a:latin typeface="UTM Avo" panose="02040603050506020204" pitchFamily="18" charset="0"/>
                <a:ea typeface="方正静蕾简体" panose="02000000000000000000" pitchFamily="2" charset="-122"/>
              </a:rPr>
              <a:t>ã</a:t>
            </a:r>
            <a:r>
              <a:rPr lang="vi-VN" altLang="zh-CN" sz="2200">
                <a:latin typeface="UTM Avo" panose="02040603050506020204" pitchFamily="18" charset="0"/>
                <a:ea typeface="方正静蕾简体" panose="02000000000000000000" pitchFamily="2" charset="-122"/>
              </a:rPr>
              <a:t>n dữ liệu (</a:t>
            </a:r>
            <a:r>
              <a:rPr lang="vi-VN" altLang="zh-CN" sz="2200" b="1">
                <a:latin typeface="UTM Avo" panose="02040603050506020204" pitchFamily="18" charset="0"/>
                <a:ea typeface="方正静蕾简体" panose="02000000000000000000" pitchFamily="2" charset="-122"/>
              </a:rPr>
              <a:t>Label Option</a:t>
            </a:r>
            <a:r>
              <a:rPr lang="vi-VN" altLang="zh-CN" sz="2200">
                <a:latin typeface="UTM Avo" panose="02040603050506020204" pitchFamily="18" charset="0"/>
                <a:ea typeface="方正静蕾简体" panose="02000000000000000000" pitchFamily="2" charset="-122"/>
              </a:rPr>
              <a:t>) sẽ xuất hiện ở khung làm việc bên phải. Em đánh dấu chọn </a:t>
            </a:r>
            <a:r>
              <a:rPr lang="vi-VN" altLang="zh-CN" sz="2200" b="1">
                <a:latin typeface="UTM Avo" panose="02040603050506020204" pitchFamily="18" charset="0"/>
                <a:ea typeface="方正静蕾简体" panose="02000000000000000000" pitchFamily="2" charset="-122"/>
              </a:rPr>
              <a:t>Percentage</a:t>
            </a:r>
            <a:r>
              <a:rPr lang="vi-VN" altLang="zh-CN" sz="2200">
                <a:latin typeface="UTM Avo" panose="02040603050506020204" pitchFamily="18" charset="0"/>
                <a:ea typeface="方正静蕾简体" panose="02000000000000000000" pitchFamily="2" charset="-122"/>
              </a:rPr>
              <a:t>.</a:t>
            </a:r>
          </a:p>
        </p:txBody>
      </p:sp>
      <p:grpSp>
        <p:nvGrpSpPr>
          <p:cNvPr id="109" name="组合 452">
            <a:extLst>
              <a:ext uri="{FF2B5EF4-FFF2-40B4-BE49-F238E27FC236}">
                <a16:creationId xmlns:a16="http://schemas.microsoft.com/office/drawing/2014/main" id="{95631D8A-0428-48C7-BB24-4CE45B4E0631}"/>
              </a:ext>
            </a:extLst>
          </p:cNvPr>
          <p:cNvGrpSpPr/>
          <p:nvPr/>
        </p:nvGrpSpPr>
        <p:grpSpPr>
          <a:xfrm>
            <a:off x="2936586" y="216537"/>
            <a:ext cx="1051806" cy="965786"/>
            <a:chOff x="4427538" y="954088"/>
            <a:chExt cx="3333750" cy="3729038"/>
          </a:xfrm>
        </p:grpSpPr>
        <p:sp>
          <p:nvSpPr>
            <p:cNvPr id="110" name="Freeform 5">
              <a:extLst>
                <a:ext uri="{FF2B5EF4-FFF2-40B4-BE49-F238E27FC236}">
                  <a16:creationId xmlns:a16="http://schemas.microsoft.com/office/drawing/2014/main" id="{5C827EEE-416E-46F9-8880-8BD94D407BA5}"/>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11" name="Freeform 6">
              <a:extLst>
                <a:ext uri="{FF2B5EF4-FFF2-40B4-BE49-F238E27FC236}">
                  <a16:creationId xmlns:a16="http://schemas.microsoft.com/office/drawing/2014/main" id="{3495FB10-858D-4FA2-AABD-11640D2A5E50}"/>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
              <a:extLst>
                <a:ext uri="{FF2B5EF4-FFF2-40B4-BE49-F238E27FC236}">
                  <a16:creationId xmlns:a16="http://schemas.microsoft.com/office/drawing/2014/main" id="{CBE4FD60-741D-489B-BF76-01EA4686B893}"/>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3" name="Freeform 8">
              <a:extLst>
                <a:ext uri="{FF2B5EF4-FFF2-40B4-BE49-F238E27FC236}">
                  <a16:creationId xmlns:a16="http://schemas.microsoft.com/office/drawing/2014/main" id="{4D072D16-D9EC-461A-9673-87787923BFB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4" name="Freeform 9">
              <a:extLst>
                <a:ext uri="{FF2B5EF4-FFF2-40B4-BE49-F238E27FC236}">
                  <a16:creationId xmlns:a16="http://schemas.microsoft.com/office/drawing/2014/main" id="{BF41A551-238D-4495-AAC5-425B5F888F9F}"/>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5" name="Freeform 10">
              <a:extLst>
                <a:ext uri="{FF2B5EF4-FFF2-40B4-BE49-F238E27FC236}">
                  <a16:creationId xmlns:a16="http://schemas.microsoft.com/office/drawing/2014/main" id="{067B400E-5277-4DCF-AB31-7EB9528D5234}"/>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6" name="Freeform 11">
              <a:extLst>
                <a:ext uri="{FF2B5EF4-FFF2-40B4-BE49-F238E27FC236}">
                  <a16:creationId xmlns:a16="http://schemas.microsoft.com/office/drawing/2014/main" id="{D43DCD63-0267-45C7-9F3D-96A3D60E15AA}"/>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7" name="Freeform 12">
              <a:extLst>
                <a:ext uri="{FF2B5EF4-FFF2-40B4-BE49-F238E27FC236}">
                  <a16:creationId xmlns:a16="http://schemas.microsoft.com/office/drawing/2014/main" id="{977FB819-150A-439E-BC58-304B477688D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8" name="Freeform 13">
              <a:extLst>
                <a:ext uri="{FF2B5EF4-FFF2-40B4-BE49-F238E27FC236}">
                  <a16:creationId xmlns:a16="http://schemas.microsoft.com/office/drawing/2014/main" id="{A3617D36-673B-43B8-99D3-40FFB9B38079}"/>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9" name="Freeform 14">
              <a:extLst>
                <a:ext uri="{FF2B5EF4-FFF2-40B4-BE49-F238E27FC236}">
                  <a16:creationId xmlns:a16="http://schemas.microsoft.com/office/drawing/2014/main" id="{06E786BD-75A6-4458-BE3F-3AF5604C0199}"/>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5">
              <a:extLst>
                <a:ext uri="{FF2B5EF4-FFF2-40B4-BE49-F238E27FC236}">
                  <a16:creationId xmlns:a16="http://schemas.microsoft.com/office/drawing/2014/main" id="{0F309FB5-06D8-40C2-8BCD-0B4629AF9E9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6">
              <a:extLst>
                <a:ext uri="{FF2B5EF4-FFF2-40B4-BE49-F238E27FC236}">
                  <a16:creationId xmlns:a16="http://schemas.microsoft.com/office/drawing/2014/main" id="{6914F9C2-0E18-49C0-AD74-AD5A0D3703E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7">
              <a:extLst>
                <a:ext uri="{FF2B5EF4-FFF2-40B4-BE49-F238E27FC236}">
                  <a16:creationId xmlns:a16="http://schemas.microsoft.com/office/drawing/2014/main" id="{2E91388A-EFC8-4126-8F1C-9C0194D00D33}"/>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3" name="Freeform 18">
              <a:extLst>
                <a:ext uri="{FF2B5EF4-FFF2-40B4-BE49-F238E27FC236}">
                  <a16:creationId xmlns:a16="http://schemas.microsoft.com/office/drawing/2014/main" id="{1E358085-1DFC-4C8A-92E9-1C9BA60FD4B6}"/>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4" name="Freeform 19">
              <a:extLst>
                <a:ext uri="{FF2B5EF4-FFF2-40B4-BE49-F238E27FC236}">
                  <a16:creationId xmlns:a16="http://schemas.microsoft.com/office/drawing/2014/main" id="{0D99F333-2A7A-44D6-82D0-6EF1504D0341}"/>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5" name="Freeform 20">
              <a:extLst>
                <a:ext uri="{FF2B5EF4-FFF2-40B4-BE49-F238E27FC236}">
                  <a16:creationId xmlns:a16="http://schemas.microsoft.com/office/drawing/2014/main" id="{644DAEC0-BC5A-41FF-955F-D64B9E3DE892}"/>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6" name="Freeform 21">
              <a:extLst>
                <a:ext uri="{FF2B5EF4-FFF2-40B4-BE49-F238E27FC236}">
                  <a16:creationId xmlns:a16="http://schemas.microsoft.com/office/drawing/2014/main" id="{7A2AA73B-B8A3-40DD-812D-F2F6BB5F0293}"/>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2">
              <a:extLst>
                <a:ext uri="{FF2B5EF4-FFF2-40B4-BE49-F238E27FC236}">
                  <a16:creationId xmlns:a16="http://schemas.microsoft.com/office/drawing/2014/main" id="{CF77CEC7-642E-4D7C-8879-EE937C2449AD}"/>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3">
              <a:extLst>
                <a:ext uri="{FF2B5EF4-FFF2-40B4-BE49-F238E27FC236}">
                  <a16:creationId xmlns:a16="http://schemas.microsoft.com/office/drawing/2014/main" id="{507D61A2-C968-4EF5-AFB9-ADF74E7502EA}"/>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29" name="Freeform 24">
              <a:extLst>
                <a:ext uri="{FF2B5EF4-FFF2-40B4-BE49-F238E27FC236}">
                  <a16:creationId xmlns:a16="http://schemas.microsoft.com/office/drawing/2014/main" id="{499734D2-57C9-4A36-89C8-93DCA065A476}"/>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0" name="Freeform 25">
              <a:extLst>
                <a:ext uri="{FF2B5EF4-FFF2-40B4-BE49-F238E27FC236}">
                  <a16:creationId xmlns:a16="http://schemas.microsoft.com/office/drawing/2014/main" id="{9569DF46-A59A-4652-8E14-3276F48DE61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6">
              <a:extLst>
                <a:ext uri="{FF2B5EF4-FFF2-40B4-BE49-F238E27FC236}">
                  <a16:creationId xmlns:a16="http://schemas.microsoft.com/office/drawing/2014/main" id="{51821AB8-31C3-4459-B1D7-75CEE7EA08AA}"/>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7">
              <a:extLst>
                <a:ext uri="{FF2B5EF4-FFF2-40B4-BE49-F238E27FC236}">
                  <a16:creationId xmlns:a16="http://schemas.microsoft.com/office/drawing/2014/main" id="{B95E306C-74BF-42CB-A273-953C2B9AE898}"/>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8">
              <a:extLst>
                <a:ext uri="{FF2B5EF4-FFF2-40B4-BE49-F238E27FC236}">
                  <a16:creationId xmlns:a16="http://schemas.microsoft.com/office/drawing/2014/main" id="{0A4BD2B4-CA1C-4801-A7F8-AEEF30E7F48B}"/>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4" name="Freeform 29">
              <a:extLst>
                <a:ext uri="{FF2B5EF4-FFF2-40B4-BE49-F238E27FC236}">
                  <a16:creationId xmlns:a16="http://schemas.microsoft.com/office/drawing/2014/main" id="{79DF3791-AE6E-4C2A-A879-5BD9F8B3D70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5" name="Freeform 30">
              <a:extLst>
                <a:ext uri="{FF2B5EF4-FFF2-40B4-BE49-F238E27FC236}">
                  <a16:creationId xmlns:a16="http://schemas.microsoft.com/office/drawing/2014/main" id="{87CE37AD-61DA-4062-B94B-A1ABC9D2DB48}"/>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6" name="Freeform 31">
              <a:extLst>
                <a:ext uri="{FF2B5EF4-FFF2-40B4-BE49-F238E27FC236}">
                  <a16:creationId xmlns:a16="http://schemas.microsoft.com/office/drawing/2014/main" id="{584AE1B8-8DE9-4357-B0E3-E267E0891124}"/>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7" name="Freeform 32">
              <a:extLst>
                <a:ext uri="{FF2B5EF4-FFF2-40B4-BE49-F238E27FC236}">
                  <a16:creationId xmlns:a16="http://schemas.microsoft.com/office/drawing/2014/main" id="{7B973EB9-1F28-4AF4-95E3-0BB49A700315}"/>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138" name="Freeform 33">
              <a:extLst>
                <a:ext uri="{FF2B5EF4-FFF2-40B4-BE49-F238E27FC236}">
                  <a16:creationId xmlns:a16="http://schemas.microsoft.com/office/drawing/2014/main" id="{2B2927C9-FF9E-450D-B091-B01E64626DB3}"/>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4">
              <a:extLst>
                <a:ext uri="{FF2B5EF4-FFF2-40B4-BE49-F238E27FC236}">
                  <a16:creationId xmlns:a16="http://schemas.microsoft.com/office/drawing/2014/main" id="{BBFF39F7-4342-43FA-B22F-154F259A0979}"/>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5">
              <a:extLst>
                <a:ext uri="{FF2B5EF4-FFF2-40B4-BE49-F238E27FC236}">
                  <a16:creationId xmlns:a16="http://schemas.microsoft.com/office/drawing/2014/main" id="{05D25650-7FEF-4290-B6F3-76660F6E1852}"/>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6">
              <a:extLst>
                <a:ext uri="{FF2B5EF4-FFF2-40B4-BE49-F238E27FC236}">
                  <a16:creationId xmlns:a16="http://schemas.microsoft.com/office/drawing/2014/main" id="{21EB2DB5-11CD-4738-A501-7847BEEEBECE}"/>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7">
              <a:extLst>
                <a:ext uri="{FF2B5EF4-FFF2-40B4-BE49-F238E27FC236}">
                  <a16:creationId xmlns:a16="http://schemas.microsoft.com/office/drawing/2014/main" id="{3430FBE0-8964-4432-9ADD-864781B251BD}"/>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8">
              <a:extLst>
                <a:ext uri="{FF2B5EF4-FFF2-40B4-BE49-F238E27FC236}">
                  <a16:creationId xmlns:a16="http://schemas.microsoft.com/office/drawing/2014/main" id="{BA134A1C-D9EA-4B72-934E-C03034A2363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9">
              <a:extLst>
                <a:ext uri="{FF2B5EF4-FFF2-40B4-BE49-F238E27FC236}">
                  <a16:creationId xmlns:a16="http://schemas.microsoft.com/office/drawing/2014/main" id="{0C15E606-DAFE-4FBB-B298-6E41FD5D032A}"/>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0">
              <a:extLst>
                <a:ext uri="{FF2B5EF4-FFF2-40B4-BE49-F238E27FC236}">
                  <a16:creationId xmlns:a16="http://schemas.microsoft.com/office/drawing/2014/main" id="{389C1ACF-8FAF-44FB-8A33-E9CAC765BA98}"/>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1">
              <a:extLst>
                <a:ext uri="{FF2B5EF4-FFF2-40B4-BE49-F238E27FC236}">
                  <a16:creationId xmlns:a16="http://schemas.microsoft.com/office/drawing/2014/main" id="{3F31F06C-E9A5-46E3-A061-98D5D99E99C1}"/>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2">
              <a:extLst>
                <a:ext uri="{FF2B5EF4-FFF2-40B4-BE49-F238E27FC236}">
                  <a16:creationId xmlns:a16="http://schemas.microsoft.com/office/drawing/2014/main" id="{9726AD97-E0A0-4E6A-982E-3A83E88AFA92}"/>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3">
              <a:extLst>
                <a:ext uri="{FF2B5EF4-FFF2-40B4-BE49-F238E27FC236}">
                  <a16:creationId xmlns:a16="http://schemas.microsoft.com/office/drawing/2014/main" id="{490C5F0E-DC12-48DE-BF92-6F72A1716B3A}"/>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a:extLst>
                <a:ext uri="{FF2B5EF4-FFF2-40B4-BE49-F238E27FC236}">
                  <a16:creationId xmlns:a16="http://schemas.microsoft.com/office/drawing/2014/main" id="{69FFB69A-108E-4A94-913A-309EE82045E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5">
              <a:extLst>
                <a:ext uri="{FF2B5EF4-FFF2-40B4-BE49-F238E27FC236}">
                  <a16:creationId xmlns:a16="http://schemas.microsoft.com/office/drawing/2014/main" id="{79A2FA38-8F71-46B5-80B4-4294860F75AB}"/>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a:extLst>
                <a:ext uri="{FF2B5EF4-FFF2-40B4-BE49-F238E27FC236}">
                  <a16:creationId xmlns:a16="http://schemas.microsoft.com/office/drawing/2014/main" id="{3BA6427D-C254-4C7A-B09E-2DB93646DDB0}"/>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2" name="组合 13">
            <a:extLst>
              <a:ext uri="{FF2B5EF4-FFF2-40B4-BE49-F238E27FC236}">
                <a16:creationId xmlns:a16="http://schemas.microsoft.com/office/drawing/2014/main" id="{E2090371-BF9F-4983-9472-FB1D24DFE336}"/>
              </a:ext>
            </a:extLst>
          </p:cNvPr>
          <p:cNvGrpSpPr/>
          <p:nvPr/>
        </p:nvGrpSpPr>
        <p:grpSpPr>
          <a:xfrm>
            <a:off x="4085960" y="431500"/>
            <a:ext cx="4438650" cy="793352"/>
            <a:chOff x="3876675" y="4762360"/>
            <a:chExt cx="4438650" cy="793352"/>
          </a:xfrm>
        </p:grpSpPr>
        <p:pic>
          <p:nvPicPr>
            <p:cNvPr id="153" name="图片 7">
              <a:extLst>
                <a:ext uri="{FF2B5EF4-FFF2-40B4-BE49-F238E27FC236}">
                  <a16:creationId xmlns:a16="http://schemas.microsoft.com/office/drawing/2014/main" id="{A1AE0D46-10F4-44BC-9D6B-94C9F183B88C}"/>
                </a:ext>
              </a:extLst>
            </p:cNvPr>
            <p:cNvPicPr>
              <a:picLocks noChangeAspect="1"/>
            </p:cNvPicPr>
            <p:nvPr/>
          </p:nvPicPr>
          <p:blipFill>
            <a:blip r:embed="rId2"/>
            <a:stretch>
              <a:fillRect/>
            </a:stretch>
          </p:blipFill>
          <p:spPr>
            <a:xfrm>
              <a:off x="3876675" y="4762360"/>
              <a:ext cx="4438650" cy="793352"/>
            </a:xfrm>
            <a:prstGeom prst="rect">
              <a:avLst/>
            </a:prstGeom>
          </p:spPr>
        </p:pic>
        <p:sp>
          <p:nvSpPr>
            <p:cNvPr id="154" name="文本框 5">
              <a:extLst>
                <a:ext uri="{FF2B5EF4-FFF2-40B4-BE49-F238E27FC236}">
                  <a16:creationId xmlns:a16="http://schemas.microsoft.com/office/drawing/2014/main" id="{D3E1A225-0726-45D1-ADE5-7BE348284A14}"/>
                </a:ext>
              </a:extLst>
            </p:cNvPr>
            <p:cNvSpPr txBox="1"/>
            <p:nvPr/>
          </p:nvSpPr>
          <p:spPr>
            <a:xfrm>
              <a:off x="5123618" y="4813256"/>
              <a:ext cx="1944763" cy="461665"/>
            </a:xfrm>
            <a:prstGeom prst="rect">
              <a:avLst/>
            </a:prstGeom>
            <a:noFill/>
          </p:spPr>
          <p:txBody>
            <a:bodyPr wrap="none" rtlCol="0">
              <a:spAutoFit/>
            </a:bodyPr>
            <a:lstStyle/>
            <a:p>
              <a:pPr algn="ctr"/>
              <a:r>
                <a:rPr kumimoji="0" lang="vi-VN" altLang="zh-CN" sz="2400" b="1" i="0" u="none" strike="noStrike" kern="1200" cap="none" spc="0" normalizeH="0" baseline="0" noProof="0">
                  <a:ln>
                    <a:noFill/>
                  </a:ln>
                  <a:effectLst/>
                  <a:uLnTx/>
                  <a:uFillTx/>
                  <a:latin typeface="UTM Avo" panose="02040603050506020204" pitchFamily="18" charset="0"/>
                  <a:ea typeface="+mn-ea"/>
                  <a:cs typeface="Times New Roman" panose="02020603050405020304" pitchFamily="18" charset="0"/>
                </a:rPr>
                <a:t>Hướ</a:t>
              </a:r>
              <a:r>
                <a:rPr lang="en-US" altLang="zh-CN" sz="2400" b="1">
                  <a:latin typeface="UTM Avo" panose="02040603050506020204" pitchFamily="18" charset="0"/>
                  <a:cs typeface="Times New Roman" panose="02020603050405020304" pitchFamily="18" charset="0"/>
                </a:rPr>
                <a:t>ng dẫn</a:t>
              </a:r>
              <a:endParaRPr lang="en-US" sz="2400" b="1"/>
            </a:p>
          </p:txBody>
        </p:sp>
      </p:grpSp>
      <p:pic>
        <p:nvPicPr>
          <p:cNvPr id="5" name="Picture 4">
            <a:extLst>
              <a:ext uri="{FF2B5EF4-FFF2-40B4-BE49-F238E27FC236}">
                <a16:creationId xmlns:a16="http://schemas.microsoft.com/office/drawing/2014/main" id="{32DBEC94-643B-4730-BECA-8FDD816321D7}"/>
              </a:ext>
            </a:extLst>
          </p:cNvPr>
          <p:cNvPicPr>
            <a:picLocks noChangeAspect="1"/>
          </p:cNvPicPr>
          <p:nvPr/>
        </p:nvPicPr>
        <p:blipFill>
          <a:blip r:embed="rId3"/>
          <a:stretch>
            <a:fillRect/>
          </a:stretch>
        </p:blipFill>
        <p:spPr>
          <a:xfrm>
            <a:off x="631770" y="3019789"/>
            <a:ext cx="10375692" cy="3406711"/>
          </a:xfrm>
          <a:prstGeom prst="rect">
            <a:avLst/>
          </a:prstGeom>
        </p:spPr>
      </p:pic>
      <p:sp>
        <p:nvSpPr>
          <p:cNvPr id="2" name="Rectangle 1">
            <a:extLst>
              <a:ext uri="{FF2B5EF4-FFF2-40B4-BE49-F238E27FC236}">
                <a16:creationId xmlns:a16="http://schemas.microsoft.com/office/drawing/2014/main" id="{A1C6E763-BE86-47E3-9435-DC6705B01D2E}"/>
              </a:ext>
            </a:extLst>
          </p:cNvPr>
          <p:cNvSpPr/>
          <p:nvPr/>
        </p:nvSpPr>
        <p:spPr>
          <a:xfrm>
            <a:off x="9273645" y="5829300"/>
            <a:ext cx="1489605" cy="382492"/>
          </a:xfrm>
          <a:prstGeom prst="rect">
            <a:avLst/>
          </a:prstGeom>
          <a:no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14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750"/>
                                        <p:tgtEl>
                                          <p:spTgt spid="109"/>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fade">
                                      <p:cBhvr>
                                        <p:cTn id="11" dur="1000"/>
                                        <p:tgtEl>
                                          <p:spTgt spid="152"/>
                                        </p:tgtEl>
                                      </p:cBhvr>
                                    </p:animEffect>
                                    <p:anim calcmode="lin" valueType="num">
                                      <p:cBhvr>
                                        <p:cTn id="12" dur="1000" fill="hold"/>
                                        <p:tgtEl>
                                          <p:spTgt spid="152"/>
                                        </p:tgtEl>
                                        <p:attrNameLst>
                                          <p:attrName>ppt_x</p:attrName>
                                        </p:attrNameLst>
                                      </p:cBhvr>
                                      <p:tavLst>
                                        <p:tav tm="0">
                                          <p:val>
                                            <p:strVal val="#ppt_x"/>
                                          </p:val>
                                        </p:tav>
                                        <p:tav tm="100000">
                                          <p:val>
                                            <p:strVal val="#ppt_x"/>
                                          </p:val>
                                        </p:tav>
                                      </p:tavLst>
                                    </p:anim>
                                    <p:anim calcmode="lin" valueType="num">
                                      <p:cBhvr>
                                        <p:cTn id="13" dur="1000" fill="hold"/>
                                        <p:tgtEl>
                                          <p:spTgt spid="15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25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32" presetClass="emph" presetSubtype="0" fill="hold" grpId="1" nodeType="withEffect">
                                  <p:stCondLst>
                                    <p:cond delay="0"/>
                                  </p:stCondLst>
                                  <p:childTnLst>
                                    <p:animRot by="120000">
                                      <p:cBhvr>
                                        <p:cTn id="22" dur="100" fill="hold">
                                          <p:stCondLst>
                                            <p:cond delay="0"/>
                                          </p:stCondLst>
                                        </p:cTn>
                                        <p:tgtEl>
                                          <p:spTgt spid="2"/>
                                        </p:tgtEl>
                                        <p:attrNameLst>
                                          <p:attrName>r</p:attrName>
                                        </p:attrNameLst>
                                      </p:cBhvr>
                                    </p:animRot>
                                    <p:animRot by="-240000">
                                      <p:cBhvr>
                                        <p:cTn id="23" dur="200" fill="hold">
                                          <p:stCondLst>
                                            <p:cond delay="200"/>
                                          </p:stCondLst>
                                        </p:cTn>
                                        <p:tgtEl>
                                          <p:spTgt spid="2"/>
                                        </p:tgtEl>
                                        <p:attrNameLst>
                                          <p:attrName>r</p:attrName>
                                        </p:attrNameLst>
                                      </p:cBhvr>
                                    </p:animRot>
                                    <p:animRot by="240000">
                                      <p:cBhvr>
                                        <p:cTn id="24" dur="200" fill="hold">
                                          <p:stCondLst>
                                            <p:cond delay="400"/>
                                          </p:stCondLst>
                                        </p:cTn>
                                        <p:tgtEl>
                                          <p:spTgt spid="2"/>
                                        </p:tgtEl>
                                        <p:attrNameLst>
                                          <p:attrName>r</p:attrName>
                                        </p:attrNameLst>
                                      </p:cBhvr>
                                    </p:animRot>
                                    <p:animRot by="-240000">
                                      <p:cBhvr>
                                        <p:cTn id="25" dur="200" fill="hold">
                                          <p:stCondLst>
                                            <p:cond delay="600"/>
                                          </p:stCondLst>
                                        </p:cTn>
                                        <p:tgtEl>
                                          <p:spTgt spid="2"/>
                                        </p:tgtEl>
                                        <p:attrNameLst>
                                          <p:attrName>r</p:attrName>
                                        </p:attrNameLst>
                                      </p:cBhvr>
                                    </p:animRot>
                                    <p:animRot by="120000">
                                      <p:cBhvr>
                                        <p:cTn id="2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7"/>
            <a:ext cx="8085803" cy="2931048"/>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721511"/>
            <a:ext cx="7875638" cy="2925481"/>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Trong khung làm việc </a:t>
            </a:r>
            <a:r>
              <a:rPr lang="vi-VN" sz="2800" b="1">
                <a:solidFill>
                  <a:srgbClr val="000000"/>
                </a:solidFill>
                <a:latin typeface="UTM Avo" panose="02040603050506020204" pitchFamily="18" charset="0"/>
                <a:cs typeface="Times New Roman" panose="02020603050405020304" pitchFamily="18" charset="0"/>
              </a:rPr>
              <a:t>Format Data Label </a:t>
            </a:r>
            <a:r>
              <a:rPr lang="vi-VN" sz="2800">
                <a:solidFill>
                  <a:srgbClr val="000000"/>
                </a:solidFill>
                <a:latin typeface="UTM Avo" panose="02040603050506020204" pitchFamily="18" charset="0"/>
                <a:cs typeface="Times New Roman" panose="02020603050405020304" pitchFamily="18" charset="0"/>
              </a:rPr>
              <a:t>còn có nhiều tuỳ chọn khác về nh</a:t>
            </a:r>
            <a:r>
              <a:rPr lang="en-US" sz="2800">
                <a:solidFill>
                  <a:srgbClr val="000000"/>
                </a:solidFill>
                <a:latin typeface="UTM Avo" panose="02040603050506020204" pitchFamily="18" charset="0"/>
                <a:cs typeface="Times New Roman" panose="02020603050405020304" pitchFamily="18" charset="0"/>
              </a:rPr>
              <a:t>ã</a:t>
            </a:r>
            <a:r>
              <a:rPr lang="vi-VN" sz="2800">
                <a:solidFill>
                  <a:srgbClr val="000000"/>
                </a:solidFill>
                <a:latin typeface="UTM Avo" panose="02040603050506020204" pitchFamily="18" charset="0"/>
                <a:cs typeface="Times New Roman" panose="02020603050405020304" pitchFamily="18" charset="0"/>
              </a:rPr>
              <a:t>n dữ liệu, em hãy chọn thêm các lệnh khác và quan sát sự thay đổi của biểu đồ.</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81333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4999830"/>
          </a:xfrm>
          <a:prstGeom prst="rect">
            <a:avLst/>
          </a:prstGeom>
        </p:spPr>
        <p:txBody>
          <a:bodyPr wrap="square">
            <a:spAutoFit/>
          </a:bodyPr>
          <a:lstStyle/>
          <a:p>
            <a:pPr marL="457200" indent="-457200" algn="just" defTabSz="342900">
              <a:lnSpc>
                <a:spcPct val="150000"/>
              </a:lnSpc>
              <a:buAutoNum type="arabicPeriod"/>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TGSDThietbiso.xlsx </a:t>
            </a:r>
            <a:r>
              <a:rPr lang="vi-VN" sz="2400">
                <a:latin typeface="UTM Avo" panose="02040603050506020204" pitchFamily="18" charset="0"/>
                <a:cs typeface="Times New Roman" panose="02020603050405020304" pitchFamily="18" charset="0"/>
              </a:rPr>
              <a:t>đã lưu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ở Bài 6. Dùng hàm </a:t>
            </a:r>
            <a:r>
              <a:rPr lang="vi-VN" sz="2400" b="1">
                <a:latin typeface="UTM Avo" panose="02040603050506020204" pitchFamily="18" charset="0"/>
                <a:cs typeface="Times New Roman" panose="02020603050405020304" pitchFamily="18" charset="0"/>
              </a:rPr>
              <a:t>SUM</a:t>
            </a:r>
            <a:r>
              <a:rPr lang="vi-VN" sz="2400">
                <a:latin typeface="UTM Avo" panose="02040603050506020204" pitchFamily="18" charset="0"/>
                <a:cs typeface="Times New Roman" panose="02020603050405020304" pitchFamily="18" charset="0"/>
              </a:rPr>
              <a:t> để tính tổng số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học sinh sử dụng thiết bị số trong mỗi khoảng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thời gian (kết quả tương tự như Hình 7.8) rồi thực hiện:</a:t>
            </a:r>
          </a:p>
          <a:p>
            <a:pPr algn="just" defTabSz="342900">
              <a:lnSpc>
                <a:spcPct val="150000"/>
              </a:lnSpc>
            </a:pPr>
            <a:r>
              <a:rPr lang="vi-VN" sz="2400">
                <a:latin typeface="UTM Avo" panose="02040603050506020204" pitchFamily="18" charset="0"/>
                <a:cs typeface="Times New Roman" panose="02020603050405020304" pitchFamily="18" charset="0"/>
              </a:rPr>
              <a:t>a) Vẽ biểu đồ cột thể hiện số học sinh sử dụng thiết bị số của mỗi khoảng thời gian. Từ biểu đồ kết quả, em có nhận xét gì về tình hình sử dụng thiết bị của học sinh khối 8?</a:t>
            </a:r>
          </a:p>
          <a:p>
            <a:pPr algn="just" defTabSz="342900">
              <a:lnSpc>
                <a:spcPct val="150000"/>
              </a:lnSpc>
            </a:pPr>
            <a:r>
              <a:rPr lang="vi-VN" sz="2400">
                <a:latin typeface="UTM Avo" panose="02040603050506020204" pitchFamily="18" charset="0"/>
                <a:cs typeface="Times New Roman" panose="02020603050405020304" pitchFamily="18" charset="0"/>
              </a:rPr>
              <a:t>b) Vẽ biểu đồ hình quạt tròn thể hiện tỉ lệ phần trăm của số học sinh sử dụng thiết bị số theo mỗi khoảng thời gian.</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A1983A5A-F973-4926-98A3-5E536E8687D3}"/>
              </a:ext>
            </a:extLst>
          </p:cNvPr>
          <p:cNvGraphicFramePr>
            <a:graphicFrameLocks noGrp="1"/>
          </p:cNvGraphicFramePr>
          <p:nvPr>
            <p:extLst>
              <p:ext uri="{D42A27DB-BD31-4B8C-83A1-F6EECF244321}">
                <p14:modId xmlns:p14="http://schemas.microsoft.com/office/powerpoint/2010/main" val="4266398400"/>
              </p:ext>
            </p:extLst>
          </p:nvPr>
        </p:nvGraphicFramePr>
        <p:xfrm>
          <a:off x="7841297" y="537527"/>
          <a:ext cx="3417253" cy="2633472"/>
        </p:xfrm>
        <a:graphic>
          <a:graphicData uri="http://schemas.openxmlformats.org/drawingml/2006/table">
            <a:tbl>
              <a:tblPr>
                <a:tableStyleId>{5C22544A-7EE6-4342-B048-85BDC9FD1C3A}</a:tableStyleId>
              </a:tblPr>
              <a:tblGrid>
                <a:gridCol w="2369503">
                  <a:extLst>
                    <a:ext uri="{9D8B030D-6E8A-4147-A177-3AD203B41FA5}">
                      <a16:colId xmlns:a16="http://schemas.microsoft.com/office/drawing/2014/main" val="264661768"/>
                    </a:ext>
                  </a:extLst>
                </a:gridCol>
                <a:gridCol w="1047750">
                  <a:extLst>
                    <a:ext uri="{9D8B030D-6E8A-4147-A177-3AD203B41FA5}">
                      <a16:colId xmlns:a16="http://schemas.microsoft.com/office/drawing/2014/main" val="2454598715"/>
                    </a:ext>
                  </a:extLst>
                </a:gridCol>
              </a:tblGrid>
              <a:tr h="214630">
                <a:tc>
                  <a:txBody>
                    <a:bodyPr/>
                    <a:lstStyle/>
                    <a:p>
                      <a:pPr indent="266700">
                        <a:lnSpc>
                          <a:spcPct val="120000"/>
                        </a:lnSpc>
                        <a:spcAft>
                          <a:spcPts val="400"/>
                        </a:spcAft>
                      </a:pPr>
                      <a:r>
                        <a:rPr lang="vi-VN" sz="2400" b="1">
                          <a:effectLst/>
                        </a:rPr>
                        <a:t>Thời gian</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20000"/>
                        </a:lnSpc>
                        <a:spcAft>
                          <a:spcPts val="400"/>
                        </a:spcAft>
                      </a:pPr>
                      <a:r>
                        <a:rPr lang="vi-VN" sz="2400" b="1">
                          <a:effectLst/>
                        </a:rPr>
                        <a:t>Số </a:t>
                      </a:r>
                      <a:r>
                        <a:rPr lang="en-US" sz="2400" b="1">
                          <a:effectLst/>
                        </a:rPr>
                        <a:t>HS</a:t>
                      </a:r>
                      <a:endParaRPr lang="en-US" sz="24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21345736"/>
                  </a:ext>
                </a:extLst>
              </a:tr>
              <a:tr h="209550">
                <a:tc>
                  <a:txBody>
                    <a:bodyPr/>
                    <a:lstStyle/>
                    <a:p>
                      <a:pPr>
                        <a:lnSpc>
                          <a:spcPct val="120000"/>
                        </a:lnSpc>
                        <a:spcAft>
                          <a:spcPts val="400"/>
                        </a:spcAft>
                      </a:pPr>
                      <a:r>
                        <a:rPr lang="vi-VN" sz="2400">
                          <a:effectLst/>
                        </a:rPr>
                        <a:t>Không sử dụng</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68</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889552"/>
                  </a:ext>
                </a:extLst>
              </a:tr>
              <a:tr h="209550">
                <a:tc>
                  <a:txBody>
                    <a:bodyPr/>
                    <a:lstStyle/>
                    <a:p>
                      <a:pPr>
                        <a:lnSpc>
                          <a:spcPct val="120000"/>
                        </a:lnSpc>
                        <a:spcAft>
                          <a:spcPts val="400"/>
                        </a:spcAft>
                      </a:pPr>
                      <a:r>
                        <a:rPr lang="vi-VN" sz="2400">
                          <a:effectLst/>
                        </a:rPr>
                        <a:t>Dưới 1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131</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686341"/>
                  </a:ext>
                </a:extLst>
              </a:tr>
              <a:tr h="214630">
                <a:tc>
                  <a:txBody>
                    <a:bodyPr/>
                    <a:lstStyle/>
                    <a:p>
                      <a:pPr>
                        <a:lnSpc>
                          <a:spcPct val="120000"/>
                        </a:lnSpc>
                        <a:spcAft>
                          <a:spcPts val="400"/>
                        </a:spcAft>
                      </a:pPr>
                      <a:r>
                        <a:rPr lang="vi-VN" sz="2400">
                          <a:effectLst/>
                        </a:rPr>
                        <a:t>1-2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146</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7568272"/>
                  </a:ext>
                </a:extLst>
              </a:tr>
              <a:tr h="209550">
                <a:tc>
                  <a:txBody>
                    <a:bodyPr/>
                    <a:lstStyle/>
                    <a:p>
                      <a:pPr>
                        <a:lnSpc>
                          <a:spcPct val="120000"/>
                        </a:lnSpc>
                        <a:spcAft>
                          <a:spcPts val="400"/>
                        </a:spcAft>
                      </a:pPr>
                      <a:r>
                        <a:rPr lang="vi-VN" sz="2400">
                          <a:effectLst/>
                        </a:rPr>
                        <a:t>3-4 giờ</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72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8384966"/>
                  </a:ext>
                </a:extLst>
              </a:tr>
              <a:tr h="219075">
                <a:tc>
                  <a:txBody>
                    <a:bodyPr/>
                    <a:lstStyle/>
                    <a:p>
                      <a:pPr>
                        <a:lnSpc>
                          <a:spcPct val="120000"/>
                        </a:lnSpc>
                        <a:spcAft>
                          <a:spcPts val="400"/>
                        </a:spcAft>
                      </a:pPr>
                      <a:r>
                        <a:rPr lang="vi-VN" sz="2400">
                          <a:effectLst/>
                        </a:rPr>
                        <a:t>Từ 5 giờ trở lên</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20000"/>
                        </a:lnSpc>
                        <a:spcAft>
                          <a:spcPts val="400"/>
                        </a:spcAft>
                      </a:pPr>
                      <a:r>
                        <a:rPr lang="vi-VN" sz="2400">
                          <a:effectLst/>
                        </a:rPr>
                        <a:t>12</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2412100"/>
                  </a:ext>
                </a:extLst>
              </a:tr>
            </a:tbl>
          </a:graphicData>
        </a:graphic>
      </p:graphicFrame>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fade">
                                      <p:cBhvr>
                                        <p:cTn id="13" dur="1000"/>
                                        <p:tgtEl>
                                          <p:spTgt spid="23">
                                            <p:txEl>
                                              <p:pRg st="1" end="1"/>
                                            </p:txEl>
                                          </p:spTgt>
                                        </p:tgtEl>
                                      </p:cBhvr>
                                    </p:animEffect>
                                    <p:anim calcmode="lin" valueType="num">
                                      <p:cBhvr>
                                        <p:cTn id="14"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Effect transition="in" filter="fade">
                                      <p:cBhvr>
                                        <p:cTn id="19" dur="1000"/>
                                        <p:tgtEl>
                                          <p:spTgt spid="23">
                                            <p:txEl>
                                              <p:pRg st="2" end="2"/>
                                            </p:txEl>
                                          </p:spTgt>
                                        </p:tgtEl>
                                      </p:cBhvr>
                                    </p:animEffect>
                                    <p:anim calcmode="lin" valueType="num">
                                      <p:cBhvr>
                                        <p:cTn id="2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Effect transition="in" filter="fade">
                                      <p:cBhvr>
                                        <p:cTn id="25" dur="1000"/>
                                        <p:tgtEl>
                                          <p:spTgt spid="23">
                                            <p:txEl>
                                              <p:pRg st="3" end="3"/>
                                            </p:txEl>
                                          </p:spTgt>
                                        </p:tgtEl>
                                      </p:cBhvr>
                                    </p:animEffect>
                                    <p:anim calcmode="lin" valueType="num">
                                      <p:cBhvr>
                                        <p:cTn id="26"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4" end="4"/>
                                            </p:txEl>
                                          </p:spTgt>
                                        </p:tgtEl>
                                        <p:attrNameLst>
                                          <p:attrName>style.visibility</p:attrName>
                                        </p:attrNameLst>
                                      </p:cBhvr>
                                      <p:to>
                                        <p:strVal val="visible"/>
                                      </p:to>
                                    </p:set>
                                    <p:animEffect transition="in" filter="fade">
                                      <p:cBhvr>
                                        <p:cTn id="36" dur="1000"/>
                                        <p:tgtEl>
                                          <p:spTgt spid="23">
                                            <p:txEl>
                                              <p:pRg st="4" end="4"/>
                                            </p:txEl>
                                          </p:spTgt>
                                        </p:tgtEl>
                                      </p:cBhvr>
                                    </p:animEffect>
                                    <p:anim calcmode="lin" valueType="num">
                                      <p:cBhvr>
                                        <p:cTn id="3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5" end="5"/>
                                            </p:txEl>
                                          </p:spTgt>
                                        </p:tgtEl>
                                        <p:attrNameLst>
                                          <p:attrName>style.visibility</p:attrName>
                                        </p:attrNameLst>
                                      </p:cBhvr>
                                      <p:to>
                                        <p:strVal val="visible"/>
                                      </p:to>
                                    </p:set>
                                    <p:animEffect transition="in" filter="fade">
                                      <p:cBhvr>
                                        <p:cTn id="43" dur="1000"/>
                                        <p:tgtEl>
                                          <p:spTgt spid="23">
                                            <p:txEl>
                                              <p:pRg st="5" end="5"/>
                                            </p:txEl>
                                          </p:spTgt>
                                        </p:tgtEl>
                                      </p:cBhvr>
                                    </p:animEffect>
                                    <p:anim calcmode="lin" valueType="num">
                                      <p:cBhvr>
                                        <p:cTn id="4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5624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2.	Cho biểu đồ về doanh thu công nghiệp phần mềm giai đoạn 2016 - 2020 như Hình 7.9.</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129506BC-98AC-4BB6-A6D9-E8BABA2554EA}"/>
              </a:ext>
            </a:extLst>
          </p:cNvPr>
          <p:cNvGrpSpPr/>
          <p:nvPr/>
        </p:nvGrpSpPr>
        <p:grpSpPr>
          <a:xfrm>
            <a:off x="5822008" y="2440708"/>
            <a:ext cx="5735463" cy="3241361"/>
            <a:chOff x="5822008" y="2440708"/>
            <a:chExt cx="5735463" cy="3241361"/>
          </a:xfrm>
        </p:grpSpPr>
        <p:graphicFrame>
          <p:nvGraphicFramePr>
            <p:cNvPr id="10" name="Chart 9">
              <a:extLst>
                <a:ext uri="{FF2B5EF4-FFF2-40B4-BE49-F238E27FC236}">
                  <a16:creationId xmlns:a16="http://schemas.microsoft.com/office/drawing/2014/main" id="{5793616C-6B9D-47D2-B2AA-A9A7A9FB52B2}"/>
                </a:ext>
              </a:extLst>
            </p:cNvPr>
            <p:cNvGraphicFramePr>
              <a:graphicFrameLocks/>
            </p:cNvGraphicFramePr>
            <p:nvPr>
              <p:extLst>
                <p:ext uri="{D42A27DB-BD31-4B8C-83A1-F6EECF244321}">
                  <p14:modId xmlns:p14="http://schemas.microsoft.com/office/powerpoint/2010/main" val="3778973174"/>
                </p:ext>
              </p:extLst>
            </p:nvPr>
          </p:nvGraphicFramePr>
          <p:xfrm>
            <a:off x="5822008" y="2440708"/>
            <a:ext cx="5269366" cy="324136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E4BD6EF-C79C-4C7B-BC2E-7F9E7CDA060B}"/>
                </a:ext>
              </a:extLst>
            </p:cNvPr>
            <p:cNvSpPr/>
            <p:nvPr/>
          </p:nvSpPr>
          <p:spPr>
            <a:xfrm>
              <a:off x="10350029" y="5098738"/>
              <a:ext cx="1207442" cy="496996"/>
            </a:xfrm>
            <a:prstGeom prst="rect">
              <a:avLst/>
            </a:prstGeom>
          </p:spPr>
          <p:txBody>
            <a:bodyPr wrap="square">
              <a:spAutoFit/>
            </a:bodyPr>
            <a:lstStyle/>
            <a:p>
              <a:pPr algn="just" defTabSz="342900">
                <a:lnSpc>
                  <a:spcPct val="150000"/>
                </a:lnSpc>
              </a:pPr>
              <a:r>
                <a:rPr lang="en-US" sz="2000">
                  <a:cs typeface="Times New Roman" panose="02020603050405020304" pitchFamily="18" charset="0"/>
                </a:rPr>
                <a:t>Năm</a:t>
              </a:r>
              <a:endParaRPr lang="vi-VN" sz="2000">
                <a:cs typeface="Times New Roman" panose="02020603050405020304" pitchFamily="18" charset="0"/>
              </a:endParaRPr>
            </a:p>
          </p:txBody>
        </p:sp>
      </p:grpSp>
      <p:sp>
        <p:nvSpPr>
          <p:cNvPr id="13" name="Rectangle 12">
            <a:extLst>
              <a:ext uri="{FF2B5EF4-FFF2-40B4-BE49-F238E27FC236}">
                <a16:creationId xmlns:a16="http://schemas.microsoft.com/office/drawing/2014/main" id="{D630C9CA-36E0-4763-B6CA-AF991EC2EE90}"/>
              </a:ext>
            </a:extLst>
          </p:cNvPr>
          <p:cNvSpPr/>
          <p:nvPr/>
        </p:nvSpPr>
        <p:spPr>
          <a:xfrm>
            <a:off x="602308" y="2778945"/>
            <a:ext cx="5052524" cy="3046988"/>
          </a:xfrm>
          <a:prstGeom prst="rect">
            <a:avLst/>
          </a:prstGeom>
        </p:spPr>
        <p:txBody>
          <a:bodyPr wrap="square">
            <a:spAutoFit/>
          </a:bodyPr>
          <a:lstStyle/>
          <a:p>
            <a:pPr algn="just" defTabSz="342900"/>
            <a:r>
              <a:rPr lang="vi-VN" sz="2400">
                <a:latin typeface="UTM Avo" panose="02040603050506020204" pitchFamily="18" charset="0"/>
                <a:cs typeface="Times New Roman" panose="02020603050405020304" pitchFamily="18" charset="0"/>
              </a:rPr>
              <a:t>a)	Từ biểu đồ, em có nhận xét g</a:t>
            </a:r>
            <a:r>
              <a:rPr lang="en-US" sz="2400">
                <a:latin typeface="UTM Avo" panose="02040603050506020204" pitchFamily="18" charset="0"/>
                <a:cs typeface="Times New Roman" panose="02020603050405020304" pitchFamily="18" charset="0"/>
              </a:rPr>
              <a:t>ì</a:t>
            </a:r>
            <a:r>
              <a:rPr lang="vi-VN" sz="2400">
                <a:latin typeface="UTM Avo" panose="02040603050506020204" pitchFamily="18" charset="0"/>
                <a:cs typeface="Times New Roman" panose="02020603050405020304" pitchFamily="18" charset="0"/>
              </a:rPr>
              <a:t> về doanh thu công nghiệp phần mềm giai đoạn 2016 - 2020?</a:t>
            </a:r>
          </a:p>
          <a:p>
            <a:pPr algn="just" defTabSz="342900"/>
            <a:r>
              <a:rPr lang="vi-VN" sz="2400">
                <a:latin typeface="UTM Avo" panose="02040603050506020204" pitchFamily="18" charset="0"/>
                <a:cs typeface="Times New Roman" panose="02020603050405020304" pitchFamily="18" charset="0"/>
              </a:rPr>
              <a:t>b)	Em hãy tạo bảng dữ liệu trong phần mềm bảng tính từ biểu đồ trên.</a:t>
            </a:r>
          </a:p>
          <a:p>
            <a:pPr algn="just" defTabSz="342900"/>
            <a:r>
              <a:rPr lang="vi-VN" sz="2400">
                <a:latin typeface="UTM Avo" panose="02040603050506020204" pitchFamily="18" charset="0"/>
                <a:cs typeface="Times New Roman" panose="02020603050405020304" pitchFamily="18" charset="0"/>
              </a:rPr>
              <a:t>c)	Em hãy tạo biểu đ</a:t>
            </a:r>
            <a:r>
              <a:rPr lang="en-US" sz="2400">
                <a:latin typeface="UTM Avo" panose="02040603050506020204" pitchFamily="18" charset="0"/>
                <a:cs typeface="Times New Roman" panose="02020603050405020304" pitchFamily="18" charset="0"/>
              </a:rPr>
              <a:t>ồ</a:t>
            </a:r>
            <a:r>
              <a:rPr lang="vi-VN" sz="2400">
                <a:latin typeface="UTM Avo" panose="02040603050506020204" pitchFamily="18" charset="0"/>
                <a:cs typeface="Times New Roman" panose="02020603050405020304" pitchFamily="18" charset="0"/>
              </a:rPr>
              <a:t> cột từ bảng dữ liệu có được ở câu b.</a:t>
            </a:r>
          </a:p>
        </p:txBody>
      </p:sp>
    </p:spTree>
    <p:extLst>
      <p:ext uri="{BB962C8B-B14F-4D97-AF65-F5344CB8AC3E}">
        <p14:creationId xmlns:p14="http://schemas.microsoft.com/office/powerpoint/2010/main" val="4808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1000"/>
                                        <p:tgtEl>
                                          <p:spTgt spid="13">
                                            <p:txEl>
                                              <p:pRg st="0" end="0"/>
                                            </p:txEl>
                                          </p:spTgt>
                                        </p:tgtEl>
                                      </p:cBhvr>
                                    </p:animEffect>
                                    <p:anim calcmode="lin" valueType="num">
                                      <p:cBhvr>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1000"/>
                                        <p:tgtEl>
                                          <p:spTgt spid="13">
                                            <p:txEl>
                                              <p:pRg st="1" end="1"/>
                                            </p:txEl>
                                          </p:spTgt>
                                        </p:tgtEl>
                                      </p:cBhvr>
                                    </p:animEffect>
                                    <p:anim calcmode="lin" valueType="num">
                                      <p:cBhvr>
                                        <p:cTn id="2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1000"/>
                                        <p:tgtEl>
                                          <p:spTgt spid="13">
                                            <p:txEl>
                                              <p:pRg st="2" end="2"/>
                                            </p:txEl>
                                          </p:spTgt>
                                        </p:tgtEl>
                                      </p:cBhvr>
                                    </p:animEffect>
                                    <p:anim calcmode="lin" valueType="num">
                                      <p:cBhvr>
                                        <p:cTn id="33"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spcAft>
                <a:spcPts val="600"/>
              </a:spcAft>
            </a:pPr>
            <a:r>
              <a:rPr lang="vi-VN" sz="2400">
                <a:latin typeface="UTM Avo" panose="02040603050506020204" pitchFamily="18" charset="0"/>
                <a:cs typeface="Times New Roman" panose="02020603050405020304" pitchFamily="18" charset="0"/>
              </a:rPr>
              <a:t>Từ bảng dữ liệu về doanh thu công nghiệp phần mềm giai đoạn 2016 - 2020 đã tạo ra trên phần mềm bảng tính ở Câu 2, phần Luyện tập, em hãy tạo biểu đồ đường thẳng, từ đó nhận xét xu hướng của dữ liệu.</a:t>
            </a:r>
          </a:p>
        </p:txBody>
      </p:sp>
      <p:pic>
        <p:nvPicPr>
          <p:cNvPr id="7" name="Picture 6">
            <a:extLst>
              <a:ext uri="{FF2B5EF4-FFF2-40B4-BE49-F238E27FC236}">
                <a16:creationId xmlns:a16="http://schemas.microsoft.com/office/drawing/2014/main" id="{6912133D-A9F3-4A66-8E87-6DA8BCAD898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DAD4E2F6-1F76-4474-9707-1C87608F7A9E}"/>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69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93968" y="918048"/>
            <a:ext cx="9578275" cy="4032740"/>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836003" y="56449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884120" y="1065938"/>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889498" y="1503942"/>
            <a:ext cx="9932677" cy="2640916"/>
          </a:xfrm>
          <a:prstGeom prst="rect">
            <a:avLst/>
          </a:prstGeom>
          <a:noFill/>
        </p:spPr>
        <p:txBody>
          <a:bodyPr wrap="square" rtlCol="0">
            <a:spAutoFit/>
          </a:bodyPr>
          <a:lstStyle/>
          <a:p>
            <a:pPr marL="914400" indent="-914400" algn="ctr">
              <a:lnSpc>
                <a:spcPct val="150000"/>
              </a:lnSpc>
              <a:buAutoNum type="arabicPeriod"/>
            </a:pPr>
            <a:r>
              <a:rPr lang="vi-VN" sz="6000">
                <a:ln>
                  <a:solidFill>
                    <a:schemeClr val="bg1"/>
                  </a:solidFill>
                </a:ln>
                <a:solidFill>
                  <a:schemeClr val="accent6">
                    <a:lumMod val="50000"/>
                  </a:schemeClr>
                </a:solidFill>
                <a:latin typeface="+mj-lt"/>
              </a:rPr>
              <a:t>TRỰC QUAN H</a:t>
            </a:r>
            <a:r>
              <a:rPr lang="en-US" sz="6000">
                <a:ln>
                  <a:solidFill>
                    <a:schemeClr val="bg1"/>
                  </a:solidFill>
                </a:ln>
                <a:solidFill>
                  <a:schemeClr val="accent6">
                    <a:lumMod val="50000"/>
                  </a:schemeClr>
                </a:solidFill>
                <a:latin typeface="+mj-lt"/>
              </a:rPr>
              <a:t>ÓA</a:t>
            </a:r>
            <a:r>
              <a:rPr lang="vi-VN" sz="6000">
                <a:ln>
                  <a:solidFill>
                    <a:schemeClr val="bg1"/>
                  </a:solidFill>
                </a:ln>
                <a:solidFill>
                  <a:schemeClr val="accent6">
                    <a:lumMod val="50000"/>
                  </a:schemeClr>
                </a:solidFill>
                <a:latin typeface="+mj-lt"/>
              </a:rPr>
              <a:t> DỮ LIỆU </a:t>
            </a:r>
            <a:endParaRPr lang="en-US" sz="6000">
              <a:ln>
                <a:solidFill>
                  <a:schemeClr val="bg1"/>
                </a:solidFill>
              </a:ln>
              <a:solidFill>
                <a:schemeClr val="accent6">
                  <a:lumMod val="50000"/>
                </a:schemeClr>
              </a:solidFill>
              <a:latin typeface="+mj-lt"/>
            </a:endParaRPr>
          </a:p>
          <a:p>
            <a:pPr algn="ctr">
              <a:lnSpc>
                <a:spcPct val="150000"/>
              </a:lnSpc>
            </a:pPr>
            <a:r>
              <a:rPr lang="vi-VN" sz="6000">
                <a:ln>
                  <a:solidFill>
                    <a:schemeClr val="bg1"/>
                  </a:solidFill>
                </a:ln>
                <a:solidFill>
                  <a:schemeClr val="accent6">
                    <a:lumMod val="50000"/>
                  </a:schemeClr>
                </a:solidFill>
                <a:latin typeface="+mj-lt"/>
              </a:rPr>
              <a:t>B</a:t>
            </a:r>
            <a:r>
              <a:rPr lang="en-US" sz="6000">
                <a:ln>
                  <a:solidFill>
                    <a:schemeClr val="bg1"/>
                  </a:solidFill>
                </a:ln>
                <a:solidFill>
                  <a:schemeClr val="accent6">
                    <a:lumMod val="50000"/>
                  </a:schemeClr>
                </a:solidFill>
                <a:latin typeface="+mj-lt"/>
              </a:rPr>
              <a:t>Ằ</a:t>
            </a:r>
            <a:r>
              <a:rPr lang="vi-VN" sz="6000">
                <a:ln>
                  <a:solidFill>
                    <a:schemeClr val="bg1"/>
                  </a:solidFill>
                </a:ln>
                <a:solidFill>
                  <a:schemeClr val="accent6">
                    <a:lumMod val="50000"/>
                  </a:schemeClr>
                </a:solidFill>
                <a:latin typeface="+mj-lt"/>
              </a:rPr>
              <a:t>NG BIỂU ĐỒ</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3" y="1115318"/>
            <a:ext cx="10567281" cy="3701672"/>
            <a:chOff x="1117599" y="3499627"/>
            <a:chExt cx="10824275" cy="1979067"/>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824275" cy="1979067"/>
              <a:chOff x="1493519" y="3862639"/>
              <a:chExt cx="10824275" cy="1979067"/>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6518559" cy="632409"/>
              </a:xfrm>
              <a:prstGeom prst="roundRect">
                <a:avLst>
                  <a:gd name="adj" fmla="val 24968"/>
                </a:avLst>
              </a:prstGeom>
              <a:solidFill>
                <a:schemeClr val="accent1">
                  <a:lumMod val="25000"/>
                  <a:lumOff val="75000"/>
                </a:schemeClr>
              </a:solidFill>
              <a:ln w="28575">
                <a:solidFill>
                  <a:schemeClr val="accent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824275" cy="1634018"/>
              </a:xfrm>
              <a:prstGeom prst="roundRect">
                <a:avLst>
                  <a:gd name="adj" fmla="val 12944"/>
                </a:avLst>
              </a:prstGeom>
              <a:solidFill>
                <a:schemeClr val="bg1"/>
              </a:solid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367422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04661"/>
              <a:ext cx="3674228"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Trực quan dữ liệu </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837541" y="1797702"/>
            <a:ext cx="10121247" cy="3019288"/>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1.	Trong hai cách trình bày dữ liệu ở Hình 7.1 và Hình 7.2, cách nào hiệu quả hơn để so sánh trực quan số học sinh quan tâm các nội dung Tin học?</a:t>
            </a: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2.	Nếu cần so sánh </a:t>
            </a:r>
            <a:r>
              <a:rPr lang="en-US" sz="2400">
                <a:solidFill>
                  <a:srgbClr val="000000"/>
                </a:solidFill>
                <a:latin typeface="UTM Avo" panose="02040603050506020204" pitchFamily="18" charset="0"/>
                <a:cs typeface="Times New Roman" panose="02020603050405020304" pitchFamily="18" charset="0"/>
              </a:rPr>
              <a:t>t</a:t>
            </a:r>
            <a:r>
              <a:rPr lang="vi-VN" sz="2400">
                <a:solidFill>
                  <a:srgbClr val="000000"/>
                </a:solidFill>
                <a:latin typeface="UTM Avo" panose="02040603050506020204" pitchFamily="18" charset="0"/>
                <a:cs typeface="Times New Roman" panose="02020603050405020304" pitchFamily="18" charset="0"/>
              </a:rPr>
              <a:t>ỉ lệ phần trăm số học sinh của mỗi nội dung Tin học trên tổng số học sinh được khảo sát, em sẽ dùng cách nào để thể hiện dữ liệu? </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spTree>
    <p:extLst>
      <p:ext uri="{BB962C8B-B14F-4D97-AF65-F5344CB8AC3E}">
        <p14:creationId xmlns:p14="http://schemas.microsoft.com/office/powerpoint/2010/main" val="22620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8" name="Picture 7" descr="A picture containing doll, toy&#10;&#10;Description automatically generated">
            <a:extLst>
              <a:ext uri="{FF2B5EF4-FFF2-40B4-BE49-F238E27FC236}">
                <a16:creationId xmlns:a16="http://schemas.microsoft.com/office/drawing/2014/main" id="{51889EA2-8F40-4410-BFD6-986EC37F7B6D}"/>
              </a:ext>
            </a:extLst>
          </p:cNvPr>
          <p:cNvPicPr>
            <a:picLocks noChangeAspect="1"/>
          </p:cNvPicPr>
          <p:nvPr/>
        </p:nvPicPr>
        <p:blipFill rotWithShape="1">
          <a:blip r:embed="rId3">
            <a:extLst>
              <a:ext uri="{28A0092B-C50C-407E-A947-70E740481C1C}">
                <a14:useLocalDpi xmlns:a14="http://schemas.microsoft.com/office/drawing/2010/main" val="0"/>
              </a:ext>
            </a:extLst>
          </a:blip>
          <a:srcRect l="69842" t="839" r="-5022" b="-839"/>
          <a:stretch/>
        </p:blipFill>
        <p:spPr>
          <a:xfrm>
            <a:off x="770833" y="3333909"/>
            <a:ext cx="1575582" cy="3053587"/>
          </a:xfrm>
          <a:prstGeom prst="rect">
            <a:avLst/>
          </a:prstGeom>
        </p:spPr>
      </p:pic>
      <p:sp>
        <p:nvSpPr>
          <p:cNvPr id="10" name="Thought Bubble: Cloud 9">
            <a:extLst>
              <a:ext uri="{FF2B5EF4-FFF2-40B4-BE49-F238E27FC236}">
                <a16:creationId xmlns:a16="http://schemas.microsoft.com/office/drawing/2014/main" id="{08BFFC42-0A62-4783-A37C-2FA741E3763C}"/>
              </a:ext>
            </a:extLst>
          </p:cNvPr>
          <p:cNvSpPr/>
          <p:nvPr/>
        </p:nvSpPr>
        <p:spPr>
          <a:xfrm>
            <a:off x="1058850" y="187665"/>
            <a:ext cx="6039782" cy="3053587"/>
          </a:xfrm>
          <a:prstGeom prst="cloudCallout">
            <a:avLst>
              <a:gd name="adj1" fmla="val -38717"/>
              <a:gd name="adj2" fmla="val 62059"/>
            </a:avLst>
          </a:prstGeom>
        </p:spPr>
        <p:style>
          <a:lnRef idx="1">
            <a:schemeClr val="accent6"/>
          </a:lnRef>
          <a:fillRef idx="3">
            <a:schemeClr val="accent6"/>
          </a:fillRef>
          <a:effectRef idx="2">
            <a:schemeClr val="accent6"/>
          </a:effectRef>
          <a:fontRef idx="minor">
            <a:schemeClr val="lt1"/>
          </a:fontRef>
        </p:style>
        <p:txBody>
          <a:bodyPr rtlCol="0" anchor="ctr"/>
          <a:lstStyle/>
          <a:p>
            <a:endParaRPr lang="en-US" b="1"/>
          </a:p>
        </p:txBody>
      </p:sp>
      <p:sp>
        <p:nvSpPr>
          <p:cNvPr id="11" name="TextBox 10">
            <a:extLst>
              <a:ext uri="{FF2B5EF4-FFF2-40B4-BE49-F238E27FC236}">
                <a16:creationId xmlns:a16="http://schemas.microsoft.com/office/drawing/2014/main" id="{1B167B2D-DBD6-4F6B-905C-C30C4C0C8894}"/>
              </a:ext>
            </a:extLst>
          </p:cNvPr>
          <p:cNvSpPr txBox="1"/>
          <p:nvPr/>
        </p:nvSpPr>
        <p:spPr>
          <a:xfrm>
            <a:off x="1788955" y="447105"/>
            <a:ext cx="4659971" cy="2538324"/>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Biểu </a:t>
            </a:r>
            <a:r>
              <a:rPr lang="vi-VN" sz="2000">
                <a:solidFill>
                  <a:srgbClr val="000000"/>
                </a:solidFill>
                <a:latin typeface="UTM Avo" panose="02040603050506020204" pitchFamily="18" charset="0"/>
                <a:cs typeface="Times New Roman" panose="02020603050405020304" pitchFamily="18" charset="0"/>
              </a:rPr>
              <a:t>đồ được </a:t>
            </a:r>
            <a:r>
              <a:rPr lang="en-US" sz="2000">
                <a:solidFill>
                  <a:srgbClr val="000000"/>
                </a:solidFill>
                <a:latin typeface="UTM Avo" panose="02040603050506020204" pitchFamily="18" charset="0"/>
                <a:cs typeface="Times New Roman" panose="02020603050405020304" pitchFamily="18" charset="0"/>
              </a:rPr>
              <a:t>sử</a:t>
            </a:r>
            <a:r>
              <a:rPr lang="vi-VN" sz="2000">
                <a:solidFill>
                  <a:srgbClr val="000000"/>
                </a:solidFill>
                <a:latin typeface="UTM Avo" panose="02040603050506020204" pitchFamily="18" charset="0"/>
                <a:cs typeface="Times New Roman" panose="02020603050405020304" pitchFamily="18" charset="0"/>
              </a:rPr>
              <a:t> dụng để minh hoạ dữ liệu một cách trực quan, giúp </a:t>
            </a:r>
            <a:r>
              <a:rPr lang="en-US" sz="2000">
                <a:solidFill>
                  <a:srgbClr val="000000"/>
                </a:solidFill>
                <a:latin typeface="UTM Avo" panose="02040603050506020204" pitchFamily="18" charset="0"/>
                <a:cs typeface="Times New Roman" panose="02020603050405020304" pitchFamily="18" charset="0"/>
              </a:rPr>
              <a:t>chúng ta</a:t>
            </a:r>
            <a:r>
              <a:rPr lang="vi-VN" sz="2000">
                <a:solidFill>
                  <a:srgbClr val="000000"/>
                </a:solidFill>
                <a:latin typeface="UTM Avo" panose="02040603050506020204" pitchFamily="18" charset="0"/>
                <a:cs typeface="Times New Roman" panose="02020603050405020304" pitchFamily="18" charset="0"/>
              </a:rPr>
              <a:t> dễ so sánh hoặc dự đoán xu hướng tăng hay giảm của dữ liệu. Có nhiều loại biểu đồ, mỗi loại có một ý nghĩa riêng.</a:t>
            </a:r>
            <a:endParaRPr kumimoji="0" lang="en-US" sz="2000" i="0" u="none" strike="noStrike" kern="1200" cap="none" spc="0" normalizeH="0" baseline="0" noProof="0">
              <a:ln>
                <a:noFill/>
              </a:ln>
              <a:solidFill>
                <a:prstClr val="white"/>
              </a:solidFill>
              <a:effectLst/>
              <a:uLnTx/>
              <a:uFillTx/>
              <a:latin typeface="Arial"/>
            </a:endParaRPr>
          </a:p>
        </p:txBody>
      </p:sp>
      <p:pic>
        <p:nvPicPr>
          <p:cNvPr id="9" name="图片 4">
            <a:extLst>
              <a:ext uri="{FF2B5EF4-FFF2-40B4-BE49-F238E27FC236}">
                <a16:creationId xmlns:a16="http://schemas.microsoft.com/office/drawing/2014/main" id="{45D70851-6D2D-4C48-B0E1-A4ECE6CC9CC0}"/>
              </a:ext>
            </a:extLst>
          </p:cNvPr>
          <p:cNvPicPr>
            <a:picLocks noChangeAspect="1"/>
          </p:cNvPicPr>
          <p:nvPr/>
        </p:nvPicPr>
        <p:blipFill>
          <a:blip r:embed="rId4"/>
          <a:stretch>
            <a:fillRect/>
          </a:stretch>
        </p:blipFill>
        <p:spPr>
          <a:xfrm>
            <a:off x="5769455" y="1714458"/>
            <a:ext cx="5651712" cy="4571321"/>
          </a:xfrm>
          <a:prstGeom prst="rect">
            <a:avLst/>
          </a:prstGeom>
        </p:spPr>
      </p:pic>
      <p:sp>
        <p:nvSpPr>
          <p:cNvPr id="12" name="TextBox 11">
            <a:extLst>
              <a:ext uri="{FF2B5EF4-FFF2-40B4-BE49-F238E27FC236}">
                <a16:creationId xmlns:a16="http://schemas.microsoft.com/office/drawing/2014/main" id="{CFE6D29D-0F65-4788-9608-0E28765FD077}"/>
              </a:ext>
            </a:extLst>
          </p:cNvPr>
          <p:cNvSpPr txBox="1"/>
          <p:nvPr/>
        </p:nvSpPr>
        <p:spPr>
          <a:xfrm>
            <a:off x="7248265" y="2238801"/>
            <a:ext cx="3903485" cy="2190215"/>
          </a:xfrm>
          <a:prstGeom prst="rect">
            <a:avLst/>
          </a:prstGeom>
          <a:noFill/>
        </p:spPr>
        <p:txBody>
          <a:bodyPr wrap="square">
            <a:spAutoFit/>
          </a:bodyPr>
          <a:lstStyle/>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cột</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đoạn thẳng</a:t>
            </a:r>
          </a:p>
          <a:p>
            <a:pPr lvl="0" defTabSz="342900">
              <a:lnSpc>
                <a:spcPct val="200000"/>
              </a:lnSpc>
              <a:defRPr/>
            </a:pPr>
            <a:r>
              <a:rPr lang="en-US" sz="2400" b="1">
                <a:solidFill>
                  <a:srgbClr val="000000"/>
                </a:solidFill>
                <a:latin typeface="UTM Avo" panose="02040603050506020204" pitchFamily="18" charset="0"/>
                <a:cs typeface="Times New Roman" panose="02020603050405020304" pitchFamily="18" charset="0"/>
              </a:rPr>
              <a:t>Biểu đồ hình quạt tròn</a:t>
            </a:r>
            <a:r>
              <a:rPr lang="en-US" sz="2000">
                <a:solidFill>
                  <a:srgbClr val="000000"/>
                </a:solidFill>
                <a:latin typeface="UTM Avo" panose="02040603050506020204" pitchFamily="18" charset="0"/>
                <a:cs typeface="Times New Roman" panose="02020603050405020304" pitchFamily="18" charset="0"/>
              </a:rPr>
              <a:t>   </a:t>
            </a:r>
            <a:endParaRPr kumimoji="0" lang="en-US" sz="2000" i="0"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9150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3000821"/>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so sánh dữ liệu. Ví dụ, từ biểu đồ hình cột ở Hình 7.2, dễ dàng thấy r</a:t>
            </a:r>
            <a:r>
              <a:rPr lang="en-US" sz="2000">
                <a:solidFill>
                  <a:srgbClr val="000000"/>
                </a:solidFill>
                <a:latin typeface="UTM Avo" panose="02040603050506020204" pitchFamily="18" charset="0"/>
                <a:cs typeface="Times New Roman" panose="02020603050405020304" pitchFamily="18" charset="0"/>
              </a:rPr>
              <a:t>ằ</a:t>
            </a:r>
            <a:r>
              <a:rPr lang="vi-VN" sz="2000">
                <a:solidFill>
                  <a:srgbClr val="000000"/>
                </a:solidFill>
                <a:latin typeface="UTM Avo" panose="02040603050506020204" pitchFamily="18" charset="0"/>
                <a:cs typeface="Times New Roman" panose="02020603050405020304" pitchFamily="18" charset="0"/>
              </a:rPr>
              <a:t>ng nội dung Đồ hoạ máy tính thu hút sự quan tâm nhiều nhất, sau đó là nội dung Ngôn ngữ </a:t>
            </a:r>
            <a:r>
              <a:rPr lang="en-US" sz="2000">
                <a:solidFill>
                  <a:srgbClr val="000000"/>
                </a:solidFill>
                <a:latin typeface="UTM Avo" panose="02040603050506020204" pitchFamily="18" charset="0"/>
                <a:cs typeface="Times New Roman" panose="02020603050405020304" pitchFamily="18" charset="0"/>
              </a:rPr>
              <a:t> </a:t>
            </a:r>
            <a:r>
              <a:rPr lang="vi-VN" sz="2000">
                <a:solidFill>
                  <a:srgbClr val="000000"/>
                </a:solidFill>
                <a:latin typeface="UTM Avo" panose="02040603050506020204" pitchFamily="18" charset="0"/>
                <a:cs typeface="Times New Roman" panose="02020603050405020304" pitchFamily="18" charset="0"/>
              </a:rPr>
              <a:t>lập trình. Nội dung Soạn thảo văn bản ít học sinh quan tâm nhất.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cột</a:t>
              </a:r>
            </a:p>
          </p:txBody>
        </p:sp>
      </p:grpSp>
      <p:graphicFrame>
        <p:nvGraphicFramePr>
          <p:cNvPr id="36" name="Chart 35">
            <a:extLst>
              <a:ext uri="{FF2B5EF4-FFF2-40B4-BE49-F238E27FC236}">
                <a16:creationId xmlns:a16="http://schemas.microsoft.com/office/drawing/2014/main" id="{2EE16E3E-650B-4756-B0F6-2C9BA8391EAE}"/>
              </a:ext>
            </a:extLst>
          </p:cNvPr>
          <p:cNvGraphicFramePr>
            <a:graphicFrameLocks/>
          </p:cNvGraphicFramePr>
          <p:nvPr>
            <p:extLst>
              <p:ext uri="{D42A27DB-BD31-4B8C-83A1-F6EECF244321}">
                <p14:modId xmlns:p14="http://schemas.microsoft.com/office/powerpoint/2010/main" val="2728794144"/>
              </p:ext>
            </p:extLst>
          </p:nvPr>
        </p:nvGraphicFramePr>
        <p:xfrm>
          <a:off x="6376683" y="2655027"/>
          <a:ext cx="4656083" cy="35787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7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306567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947025"/>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T</a:t>
            </a:r>
            <a:r>
              <a:rPr lang="vi-VN" sz="2000">
                <a:solidFill>
                  <a:srgbClr val="000000"/>
                </a:solidFill>
                <a:latin typeface="UTM Avo" panose="02040603050506020204" pitchFamily="18" charset="0"/>
                <a:cs typeface="Times New Roman" panose="02020603050405020304" pitchFamily="18" charset="0"/>
              </a:rPr>
              <a:t>hường được sử dụng để quan sát xu hướng tăng giảm của dữ liệu theo thời gian hay quá trình nào đó. Ví dụ, biểu đồ đoạn thẳng ở Hình 7.3 cho thấy số lượng ứng dụng được tải về từ các chợ ứng dụng từ năm 2017 đến 2020 có xu hướng tăng dần.</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đoạn thẳng </a:t>
              </a:r>
            </a:p>
          </p:txBody>
        </p:sp>
      </p:grpSp>
      <p:pic>
        <p:nvPicPr>
          <p:cNvPr id="36" name="Shape 236">
            <a:extLst>
              <a:ext uri="{FF2B5EF4-FFF2-40B4-BE49-F238E27FC236}">
                <a16:creationId xmlns:a16="http://schemas.microsoft.com/office/drawing/2014/main" id="{EAF5CDD0-9509-421F-8E41-7E66B47844BE}"/>
              </a:ext>
            </a:extLst>
          </p:cNvPr>
          <p:cNvPicPr/>
          <p:nvPr/>
        </p:nvPicPr>
        <p:blipFill>
          <a:blip r:embed="rId3"/>
          <a:stretch/>
        </p:blipFill>
        <p:spPr>
          <a:xfrm>
            <a:off x="6319320" y="2413616"/>
            <a:ext cx="4826896" cy="3806297"/>
          </a:xfrm>
          <a:prstGeom prst="rect">
            <a:avLst/>
          </a:prstGeom>
        </p:spPr>
      </p:pic>
    </p:spTree>
    <p:extLst>
      <p:ext uri="{BB962C8B-B14F-4D97-AF65-F5344CB8AC3E}">
        <p14:creationId xmlns:p14="http://schemas.microsoft.com/office/powerpoint/2010/main" val="834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5">
            <a:extLst>
              <a:ext uri="{FF2B5EF4-FFF2-40B4-BE49-F238E27FC236}">
                <a16:creationId xmlns:a16="http://schemas.microsoft.com/office/drawing/2014/main" id="{722DB0D7-F2B4-485C-9463-340D18869D5B}"/>
              </a:ext>
            </a:extLst>
          </p:cNvPr>
          <p:cNvSpPr/>
          <p:nvPr/>
        </p:nvSpPr>
        <p:spPr>
          <a:xfrm>
            <a:off x="614527" y="3369600"/>
            <a:ext cx="5481474" cy="2552832"/>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11" name="TextBox 10">
            <a:extLst>
              <a:ext uri="{FF2B5EF4-FFF2-40B4-BE49-F238E27FC236}">
                <a16:creationId xmlns:a16="http://schemas.microsoft.com/office/drawing/2014/main" id="{1B167B2D-DBD6-4F6B-905C-C30C4C0C8894}"/>
              </a:ext>
            </a:extLst>
          </p:cNvPr>
          <p:cNvSpPr txBox="1"/>
          <p:nvPr/>
        </p:nvSpPr>
        <p:spPr>
          <a:xfrm>
            <a:off x="735860" y="3390905"/>
            <a:ext cx="5069004" cy="2531527"/>
          </a:xfrm>
          <a:prstGeom prst="rect">
            <a:avLst/>
          </a:prstGeom>
          <a:noFill/>
        </p:spPr>
        <p:txBody>
          <a:bodyPr wrap="square">
            <a:spAutoFit/>
          </a:bodyPr>
          <a:lstStyle/>
          <a:p>
            <a:pPr lvl="0" algn="ctr" defTabSz="342900">
              <a:lnSpc>
                <a:spcPct val="135000"/>
              </a:lnSpc>
              <a:defRPr/>
            </a:pPr>
            <a:r>
              <a:rPr lang="en-US" sz="2000">
                <a:solidFill>
                  <a:srgbClr val="000000"/>
                </a:solidFill>
                <a:latin typeface="UTM Avo" panose="02040603050506020204" pitchFamily="18" charset="0"/>
                <a:cs typeface="Times New Roman" panose="02020603050405020304" pitchFamily="18" charset="0"/>
              </a:rPr>
              <a:t>R</a:t>
            </a:r>
            <a:r>
              <a:rPr lang="vi-VN" sz="2000">
                <a:solidFill>
                  <a:srgbClr val="000000"/>
                </a:solidFill>
                <a:latin typeface="UTM Avo" panose="02040603050506020204" pitchFamily="18" charset="0"/>
                <a:cs typeface="Times New Roman" panose="02020603050405020304" pitchFamily="18" charset="0"/>
              </a:rPr>
              <a:t>ất hữu ích trong trường hợp cần so sánh các phần với tổng thể. Ví dụ, biểu đồ ở Hình 7.4 so sánh </a:t>
            </a:r>
            <a:r>
              <a:rPr lang="en-US" sz="2000">
                <a:solidFill>
                  <a:srgbClr val="000000"/>
                </a:solidFill>
                <a:latin typeface="UTM Avo" panose="02040603050506020204" pitchFamily="18" charset="0"/>
                <a:cs typeface="Times New Roman" panose="02020603050405020304" pitchFamily="18" charset="0"/>
              </a:rPr>
              <a:t>tỉ</a:t>
            </a:r>
            <a:r>
              <a:rPr lang="vi-VN" sz="2000">
                <a:solidFill>
                  <a:srgbClr val="000000"/>
                </a:solidFill>
                <a:latin typeface="UTM Avo" panose="02040603050506020204" pitchFamily="18" charset="0"/>
                <a:cs typeface="Times New Roman" panose="02020603050405020304" pitchFamily="18" charset="0"/>
              </a:rPr>
              <a:t> lệ phần trăm số học sinh muốn tìm hiểu thêm mỗi nội dung Tin học trên tổng số học sinh khảo sát.</a:t>
            </a:r>
          </a:p>
        </p:txBody>
      </p:sp>
      <p:grpSp>
        <p:nvGrpSpPr>
          <p:cNvPr id="14" name="组合 30">
            <a:extLst>
              <a:ext uri="{FF2B5EF4-FFF2-40B4-BE49-F238E27FC236}">
                <a16:creationId xmlns:a16="http://schemas.microsoft.com/office/drawing/2014/main" id="{AE95112A-BB2E-4F5E-9567-7C05465B7833}"/>
              </a:ext>
            </a:extLst>
          </p:cNvPr>
          <p:cNvGrpSpPr/>
          <p:nvPr/>
        </p:nvGrpSpPr>
        <p:grpSpPr>
          <a:xfrm>
            <a:off x="1058850" y="49765"/>
            <a:ext cx="9018768" cy="2622998"/>
            <a:chOff x="1586616" y="1770243"/>
            <a:chExt cx="9018768" cy="2622998"/>
          </a:xfrm>
        </p:grpSpPr>
        <p:grpSp>
          <p:nvGrpSpPr>
            <p:cNvPr id="15" name="组合 10">
              <a:extLst>
                <a:ext uri="{FF2B5EF4-FFF2-40B4-BE49-F238E27FC236}">
                  <a16:creationId xmlns:a16="http://schemas.microsoft.com/office/drawing/2014/main" id="{7E5A939D-3A73-49D5-A8C9-8FD76B9E14A0}"/>
                </a:ext>
              </a:extLst>
            </p:cNvPr>
            <p:cNvGrpSpPr/>
            <p:nvPr/>
          </p:nvGrpSpPr>
          <p:grpSpPr>
            <a:xfrm>
              <a:off x="1586616" y="1770243"/>
              <a:ext cx="9018768" cy="2622998"/>
              <a:chOff x="2851167" y="3308681"/>
              <a:chExt cx="3021479" cy="878760"/>
            </a:xfrm>
          </p:grpSpPr>
          <p:grpSp>
            <p:nvGrpSpPr>
              <p:cNvPr id="17" name="组合 12">
                <a:extLst>
                  <a:ext uri="{FF2B5EF4-FFF2-40B4-BE49-F238E27FC236}">
                    <a16:creationId xmlns:a16="http://schemas.microsoft.com/office/drawing/2014/main" id="{7AE6E767-BFC6-41F2-A425-A967994F25D2}"/>
                  </a:ext>
                </a:extLst>
              </p:cNvPr>
              <p:cNvGrpSpPr/>
              <p:nvPr/>
            </p:nvGrpSpPr>
            <p:grpSpPr>
              <a:xfrm rot="20884910">
                <a:off x="2851167" y="3579378"/>
                <a:ext cx="2105831" cy="608063"/>
                <a:chOff x="3256489" y="3502442"/>
                <a:chExt cx="2105831" cy="608063"/>
              </a:xfrm>
            </p:grpSpPr>
            <p:sp>
              <p:nvSpPr>
                <p:cNvPr id="29" name="任意多边形 133">
                  <a:extLst>
                    <a:ext uri="{FF2B5EF4-FFF2-40B4-BE49-F238E27FC236}">
                      <a16:creationId xmlns:a16="http://schemas.microsoft.com/office/drawing/2014/main" id="{88FC4EF1-5160-4658-940E-DA0943090E55}"/>
                    </a:ext>
                  </a:extLst>
                </p:cNvPr>
                <p:cNvSpPr/>
                <p:nvPr/>
              </p:nvSpPr>
              <p:spPr>
                <a:xfrm>
                  <a:off x="5121814" y="3747154"/>
                  <a:ext cx="240506" cy="126206"/>
                </a:xfrm>
                <a:custGeom>
                  <a:avLst/>
                  <a:gdLst>
                    <a:gd name="connsiteX0" fmla="*/ 0 w 240506"/>
                    <a:gd name="connsiteY0" fmla="*/ 0 h 126206"/>
                    <a:gd name="connsiteX1" fmla="*/ 240506 w 240506"/>
                    <a:gd name="connsiteY1" fmla="*/ 28575 h 126206"/>
                    <a:gd name="connsiteX2" fmla="*/ 0 w 240506"/>
                    <a:gd name="connsiteY2" fmla="*/ 126206 h 126206"/>
                    <a:gd name="connsiteX3" fmla="*/ 0 w 240506"/>
                    <a:gd name="connsiteY3" fmla="*/ 126206 h 126206"/>
                  </a:gdLst>
                  <a:ahLst/>
                  <a:cxnLst>
                    <a:cxn ang="0">
                      <a:pos x="connsiteX0" y="connsiteY0"/>
                    </a:cxn>
                    <a:cxn ang="0">
                      <a:pos x="connsiteX1" y="connsiteY1"/>
                    </a:cxn>
                    <a:cxn ang="0">
                      <a:pos x="connsiteX2" y="connsiteY2"/>
                    </a:cxn>
                    <a:cxn ang="0">
                      <a:pos x="connsiteX3" y="connsiteY3"/>
                    </a:cxn>
                  </a:cxnLst>
                  <a:rect l="l" t="t" r="r" b="b"/>
                  <a:pathLst>
                    <a:path w="240506" h="126206">
                      <a:moveTo>
                        <a:pt x="0" y="0"/>
                      </a:moveTo>
                      <a:lnTo>
                        <a:pt x="240506" y="28575"/>
                      </a:lnTo>
                      <a:lnTo>
                        <a:pt x="0" y="126206"/>
                      </a:lnTo>
                      <a:lnTo>
                        <a:pt x="0" y="126206"/>
                      </a:lnTo>
                    </a:path>
                  </a:pathLst>
                </a:cu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30" name="组合 25">
                  <a:extLst>
                    <a:ext uri="{FF2B5EF4-FFF2-40B4-BE49-F238E27FC236}">
                      <a16:creationId xmlns:a16="http://schemas.microsoft.com/office/drawing/2014/main" id="{D6C7E0AC-88D1-4436-98ED-2585A68ED5FE}"/>
                    </a:ext>
                  </a:extLst>
                </p:cNvPr>
                <p:cNvGrpSpPr/>
                <p:nvPr/>
              </p:nvGrpSpPr>
              <p:grpSpPr>
                <a:xfrm>
                  <a:off x="3256489" y="3502442"/>
                  <a:ext cx="1870024" cy="608063"/>
                  <a:chOff x="-1283892" y="9484005"/>
                  <a:chExt cx="1259682" cy="409602"/>
                </a:xfrm>
              </p:grpSpPr>
              <p:sp>
                <p:nvSpPr>
                  <p:cNvPr id="31" name="任意多边形 135">
                    <a:extLst>
                      <a:ext uri="{FF2B5EF4-FFF2-40B4-BE49-F238E27FC236}">
                        <a16:creationId xmlns:a16="http://schemas.microsoft.com/office/drawing/2014/main" id="{0BC8D8BE-57E4-4FE2-9E0F-20102FE9D235}"/>
                      </a:ext>
                    </a:extLst>
                  </p:cNvPr>
                  <p:cNvSpPr/>
                  <p:nvPr/>
                </p:nvSpPr>
                <p:spPr>
                  <a:xfrm>
                    <a:off x="-1283892" y="9600495"/>
                    <a:ext cx="276226" cy="293112"/>
                  </a:xfrm>
                  <a:custGeom>
                    <a:avLst/>
                    <a:gdLst>
                      <a:gd name="connsiteX0" fmla="*/ 0 w 250031"/>
                      <a:gd name="connsiteY0" fmla="*/ 71437 h 292893"/>
                      <a:gd name="connsiteX1" fmla="*/ 242887 w 250031"/>
                      <a:gd name="connsiteY1" fmla="*/ 0 h 292893"/>
                      <a:gd name="connsiteX2" fmla="*/ 250031 w 250031"/>
                      <a:gd name="connsiteY2" fmla="*/ 252412 h 292893"/>
                      <a:gd name="connsiteX3" fmla="*/ 11906 w 250031"/>
                      <a:gd name="connsiteY3" fmla="*/ 292893 h 292893"/>
                      <a:gd name="connsiteX4" fmla="*/ 71437 w 250031"/>
                      <a:gd name="connsiteY4" fmla="*/ 169068 h 292893"/>
                      <a:gd name="connsiteX5" fmla="*/ 0 w 250031"/>
                      <a:gd name="connsiteY5" fmla="*/ 71437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293 h 292893"/>
                      <a:gd name="connsiteX1" fmla="*/ 254794 w 261938"/>
                      <a:gd name="connsiteY1" fmla="*/ 0 h 292893"/>
                      <a:gd name="connsiteX2" fmla="*/ 261938 w 261938"/>
                      <a:gd name="connsiteY2" fmla="*/ 252412 h 292893"/>
                      <a:gd name="connsiteX3" fmla="*/ 23813 w 261938"/>
                      <a:gd name="connsiteY3" fmla="*/ 292893 h 292893"/>
                      <a:gd name="connsiteX4" fmla="*/ 83344 w 261938"/>
                      <a:gd name="connsiteY4" fmla="*/ 169068 h 292893"/>
                      <a:gd name="connsiteX5" fmla="*/ 0 w 261938"/>
                      <a:gd name="connsiteY5" fmla="*/ 64293 h 292893"/>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61938"/>
                      <a:gd name="connsiteY0" fmla="*/ 64512 h 293112"/>
                      <a:gd name="connsiteX1" fmla="*/ 254794 w 261938"/>
                      <a:gd name="connsiteY1" fmla="*/ 219 h 293112"/>
                      <a:gd name="connsiteX2" fmla="*/ 261938 w 261938"/>
                      <a:gd name="connsiteY2" fmla="*/ 252631 h 293112"/>
                      <a:gd name="connsiteX3" fmla="*/ 23813 w 261938"/>
                      <a:gd name="connsiteY3" fmla="*/ 293112 h 293112"/>
                      <a:gd name="connsiteX4" fmla="*/ 83344 w 261938"/>
                      <a:gd name="connsiteY4" fmla="*/ 169287 h 293112"/>
                      <a:gd name="connsiteX5" fmla="*/ 0 w 261938"/>
                      <a:gd name="connsiteY5" fmla="*/ 64512 h 293112"/>
                      <a:gd name="connsiteX0" fmla="*/ 0 w 276226"/>
                      <a:gd name="connsiteY0" fmla="*/ 64512 h 293112"/>
                      <a:gd name="connsiteX1" fmla="*/ 269082 w 276226"/>
                      <a:gd name="connsiteY1" fmla="*/ 219 h 293112"/>
                      <a:gd name="connsiteX2" fmla="*/ 276226 w 276226"/>
                      <a:gd name="connsiteY2" fmla="*/ 252631 h 293112"/>
                      <a:gd name="connsiteX3" fmla="*/ 38101 w 276226"/>
                      <a:gd name="connsiteY3" fmla="*/ 293112 h 293112"/>
                      <a:gd name="connsiteX4" fmla="*/ 97632 w 276226"/>
                      <a:gd name="connsiteY4" fmla="*/ 169287 h 293112"/>
                      <a:gd name="connsiteX5" fmla="*/ 0 w 276226"/>
                      <a:gd name="connsiteY5" fmla="*/ 64512 h 29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6" h="293112">
                        <a:moveTo>
                          <a:pt x="0" y="64512"/>
                        </a:moveTo>
                        <a:cubicBezTo>
                          <a:pt x="65881" y="14506"/>
                          <a:pt x="184151" y="-2163"/>
                          <a:pt x="269082" y="219"/>
                        </a:cubicBezTo>
                        <a:lnTo>
                          <a:pt x="276226" y="252631"/>
                        </a:lnTo>
                        <a:cubicBezTo>
                          <a:pt x="208758" y="247075"/>
                          <a:pt x="112714" y="251043"/>
                          <a:pt x="38101" y="293112"/>
                        </a:cubicBezTo>
                        <a:lnTo>
                          <a:pt x="97632" y="169287"/>
                        </a:lnTo>
                        <a:lnTo>
                          <a:pt x="0" y="64512"/>
                        </a:lnTo>
                        <a:close/>
                      </a:path>
                    </a:pathLst>
                  </a:custGeom>
                  <a:solidFill>
                    <a:srgbClr val="EDE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2" name="任意多边形 136">
                    <a:extLst>
                      <a:ext uri="{FF2B5EF4-FFF2-40B4-BE49-F238E27FC236}">
                        <a16:creationId xmlns:a16="http://schemas.microsoft.com/office/drawing/2014/main" id="{B6632F17-9784-41EB-AA59-853710D86431}"/>
                      </a:ext>
                    </a:extLst>
                  </p:cNvPr>
                  <p:cNvSpPr/>
                  <p:nvPr/>
                </p:nvSpPr>
                <p:spPr>
                  <a:xfrm>
                    <a:off x="-1114823" y="9553089"/>
                    <a:ext cx="107156" cy="295275"/>
                  </a:xfrm>
                  <a:custGeom>
                    <a:avLst/>
                    <a:gdLst>
                      <a:gd name="connsiteX0" fmla="*/ 0 w 107156"/>
                      <a:gd name="connsiteY0" fmla="*/ 228600 h 295275"/>
                      <a:gd name="connsiteX1" fmla="*/ 107156 w 107156"/>
                      <a:gd name="connsiteY1" fmla="*/ 295275 h 295275"/>
                      <a:gd name="connsiteX2" fmla="*/ 104775 w 107156"/>
                      <a:gd name="connsiteY2" fmla="*/ 47625 h 295275"/>
                      <a:gd name="connsiteX3" fmla="*/ 4763 w 107156"/>
                      <a:gd name="connsiteY3" fmla="*/ 0 h 295275"/>
                      <a:gd name="connsiteX4" fmla="*/ 0 w 107156"/>
                      <a:gd name="connsiteY4" fmla="*/ 228600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56" h="295275">
                        <a:moveTo>
                          <a:pt x="0" y="228600"/>
                        </a:moveTo>
                        <a:lnTo>
                          <a:pt x="107156" y="295275"/>
                        </a:lnTo>
                        <a:cubicBezTo>
                          <a:pt x="106362" y="212725"/>
                          <a:pt x="105569" y="130175"/>
                          <a:pt x="104775" y="47625"/>
                        </a:cubicBezTo>
                        <a:lnTo>
                          <a:pt x="4763" y="0"/>
                        </a:lnTo>
                        <a:cubicBezTo>
                          <a:pt x="3175" y="76200"/>
                          <a:pt x="1588" y="152400"/>
                          <a:pt x="0" y="228600"/>
                        </a:cubicBezTo>
                        <a:close/>
                      </a:path>
                    </a:pathLst>
                  </a:custGeom>
                  <a:solidFill>
                    <a:srgbClr val="C5B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3" name="任意多边形 137">
                    <a:extLst>
                      <a:ext uri="{FF2B5EF4-FFF2-40B4-BE49-F238E27FC236}">
                        <a16:creationId xmlns:a16="http://schemas.microsoft.com/office/drawing/2014/main" id="{A0B40FF1-2137-4AB3-8810-67AD435C04AF}"/>
                      </a:ext>
                    </a:extLst>
                  </p:cNvPr>
                  <p:cNvSpPr/>
                  <p:nvPr/>
                </p:nvSpPr>
                <p:spPr>
                  <a:xfrm>
                    <a:off x="-1117204" y="9484005"/>
                    <a:ext cx="1092994" cy="323873"/>
                  </a:xfrm>
                  <a:custGeom>
                    <a:avLst/>
                    <a:gdLst>
                      <a:gd name="connsiteX0" fmla="*/ 2382 w 1092994"/>
                      <a:gd name="connsiteY0" fmla="*/ 0 h 252412"/>
                      <a:gd name="connsiteX1" fmla="*/ 1092994 w 1092994"/>
                      <a:gd name="connsiteY1" fmla="*/ 23812 h 252412"/>
                      <a:gd name="connsiteX2" fmla="*/ 1092994 w 1092994"/>
                      <a:gd name="connsiteY2" fmla="*/ 252412 h 252412"/>
                      <a:gd name="connsiteX3" fmla="*/ 0 w 1092994"/>
                      <a:gd name="connsiteY3" fmla="*/ 228600 h 252412"/>
                      <a:gd name="connsiteX4" fmla="*/ 2382 w 1092994"/>
                      <a:gd name="connsiteY4" fmla="*/ 0 h 252412"/>
                      <a:gd name="connsiteX0" fmla="*/ 2382 w 1092994"/>
                      <a:gd name="connsiteY0" fmla="*/ 46913 h 299325"/>
                      <a:gd name="connsiteX1" fmla="*/ 1092994 w 1092994"/>
                      <a:gd name="connsiteY1" fmla="*/ 70725 h 299325"/>
                      <a:gd name="connsiteX2" fmla="*/ 1092994 w 1092994"/>
                      <a:gd name="connsiteY2" fmla="*/ 299325 h 299325"/>
                      <a:gd name="connsiteX3" fmla="*/ 0 w 1092994"/>
                      <a:gd name="connsiteY3" fmla="*/ 275513 h 299325"/>
                      <a:gd name="connsiteX4" fmla="*/ 2382 w 1092994"/>
                      <a:gd name="connsiteY4" fmla="*/ 46913 h 299325"/>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68167 h 320579"/>
                      <a:gd name="connsiteX1" fmla="*/ 1092994 w 1092994"/>
                      <a:gd name="connsiteY1" fmla="*/ 91979 h 320579"/>
                      <a:gd name="connsiteX2" fmla="*/ 1092994 w 1092994"/>
                      <a:gd name="connsiteY2" fmla="*/ 320579 h 320579"/>
                      <a:gd name="connsiteX3" fmla="*/ 0 w 1092994"/>
                      <a:gd name="connsiteY3" fmla="*/ 296767 h 320579"/>
                      <a:gd name="connsiteX4" fmla="*/ 2382 w 1092994"/>
                      <a:gd name="connsiteY4" fmla="*/ 68167 h 320579"/>
                      <a:gd name="connsiteX0" fmla="*/ 2382 w 1092994"/>
                      <a:gd name="connsiteY0" fmla="*/ 71461 h 323873"/>
                      <a:gd name="connsiteX1" fmla="*/ 1092994 w 1092994"/>
                      <a:gd name="connsiteY1" fmla="*/ 95273 h 323873"/>
                      <a:gd name="connsiteX2" fmla="*/ 1092994 w 1092994"/>
                      <a:gd name="connsiteY2" fmla="*/ 323873 h 323873"/>
                      <a:gd name="connsiteX3" fmla="*/ 0 w 1092994"/>
                      <a:gd name="connsiteY3" fmla="*/ 300061 h 323873"/>
                      <a:gd name="connsiteX4" fmla="*/ 2382 w 1092994"/>
                      <a:gd name="connsiteY4" fmla="*/ 71461 h 3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994" h="323873">
                        <a:moveTo>
                          <a:pt x="2382" y="71461"/>
                        </a:moveTo>
                        <a:cubicBezTo>
                          <a:pt x="201612" y="-1565"/>
                          <a:pt x="703264" y="-53158"/>
                          <a:pt x="1092994" y="95273"/>
                        </a:cubicBezTo>
                        <a:lnTo>
                          <a:pt x="1092994" y="323873"/>
                        </a:lnTo>
                        <a:cubicBezTo>
                          <a:pt x="850107" y="237354"/>
                          <a:pt x="397668" y="184173"/>
                          <a:pt x="0" y="300061"/>
                        </a:cubicBezTo>
                        <a:lnTo>
                          <a:pt x="2382" y="71461"/>
                        </a:ln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nvGrpSpPr>
              <p:cNvPr id="18" name="组合 13">
                <a:extLst>
                  <a:ext uri="{FF2B5EF4-FFF2-40B4-BE49-F238E27FC236}">
                    <a16:creationId xmlns:a16="http://schemas.microsoft.com/office/drawing/2014/main" id="{70009543-74DC-46B2-9B2D-198B8E174362}"/>
                  </a:ext>
                </a:extLst>
              </p:cNvPr>
              <p:cNvGrpSpPr/>
              <p:nvPr/>
            </p:nvGrpSpPr>
            <p:grpSpPr>
              <a:xfrm>
                <a:off x="4803673" y="3308681"/>
                <a:ext cx="1068973" cy="429411"/>
                <a:chOff x="-116241" y="9612161"/>
                <a:chExt cx="1068973" cy="429411"/>
              </a:xfrm>
            </p:grpSpPr>
            <p:sp>
              <p:nvSpPr>
                <p:cNvPr id="19" name="椭圆 14">
                  <a:extLst>
                    <a:ext uri="{FF2B5EF4-FFF2-40B4-BE49-F238E27FC236}">
                      <a16:creationId xmlns:a16="http://schemas.microsoft.com/office/drawing/2014/main" id="{D3B09542-8C90-47F1-BB63-F8C624F29C0B}"/>
                    </a:ext>
                  </a:extLst>
                </p:cNvPr>
                <p:cNvSpPr/>
                <p:nvPr/>
              </p:nvSpPr>
              <p:spPr>
                <a:xfrm>
                  <a:off x="720443" y="9709029"/>
                  <a:ext cx="232289" cy="217174"/>
                </a:xfrm>
                <a:prstGeom prst="ellipse">
                  <a:avLst/>
                </a:pr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0" name="任意多边形 140">
                  <a:extLst>
                    <a:ext uri="{FF2B5EF4-FFF2-40B4-BE49-F238E27FC236}">
                      <a16:creationId xmlns:a16="http://schemas.microsoft.com/office/drawing/2014/main" id="{19B9BD14-A111-497C-AD30-DFD9DE75D89B}"/>
                    </a:ext>
                  </a:extLst>
                </p:cNvPr>
                <p:cNvSpPr/>
                <p:nvPr/>
              </p:nvSpPr>
              <p:spPr>
                <a:xfrm>
                  <a:off x="-2149" y="9716654"/>
                  <a:ext cx="900906" cy="324918"/>
                </a:xfrm>
                <a:custGeom>
                  <a:avLst/>
                  <a:gdLst>
                    <a:gd name="connsiteX0" fmla="*/ 800100 w 889000"/>
                    <a:gd name="connsiteY0" fmla="*/ 0 h 298450"/>
                    <a:gd name="connsiteX1" fmla="*/ 889000 w 889000"/>
                    <a:gd name="connsiteY1" fmla="*/ 200025 h 298450"/>
                    <a:gd name="connsiteX2" fmla="*/ 0 w 889000"/>
                    <a:gd name="connsiteY2" fmla="*/ 298450 h 298450"/>
                    <a:gd name="connsiteX3" fmla="*/ 800100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298450"/>
                    <a:gd name="connsiteX1" fmla="*/ 889000 w 889000"/>
                    <a:gd name="connsiteY1" fmla="*/ 200025 h 298450"/>
                    <a:gd name="connsiteX2" fmla="*/ 0 w 889000"/>
                    <a:gd name="connsiteY2" fmla="*/ 298450 h 298450"/>
                    <a:gd name="connsiteX3" fmla="*/ 821531 w 889000"/>
                    <a:gd name="connsiteY3" fmla="*/ 0 h 298450"/>
                    <a:gd name="connsiteX0" fmla="*/ 821531 w 889000"/>
                    <a:gd name="connsiteY0" fmla="*/ 0 h 305702"/>
                    <a:gd name="connsiteX1" fmla="*/ 889000 w 889000"/>
                    <a:gd name="connsiteY1" fmla="*/ 200025 h 305702"/>
                    <a:gd name="connsiteX2" fmla="*/ 0 w 889000"/>
                    <a:gd name="connsiteY2" fmla="*/ 298450 h 305702"/>
                    <a:gd name="connsiteX3" fmla="*/ 821531 w 889000"/>
                    <a:gd name="connsiteY3" fmla="*/ 0 h 305702"/>
                    <a:gd name="connsiteX0" fmla="*/ 833437 w 900906"/>
                    <a:gd name="connsiteY0" fmla="*/ 0 h 299577"/>
                    <a:gd name="connsiteX1" fmla="*/ 900906 w 900906"/>
                    <a:gd name="connsiteY1" fmla="*/ 200025 h 299577"/>
                    <a:gd name="connsiteX2" fmla="*/ 0 w 900906"/>
                    <a:gd name="connsiteY2" fmla="*/ 284163 h 299577"/>
                    <a:gd name="connsiteX3" fmla="*/ 833437 w 900906"/>
                    <a:gd name="connsiteY3" fmla="*/ 0 h 299577"/>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33437 w 900906"/>
                    <a:gd name="connsiteY0" fmla="*/ 0 h 332062"/>
                    <a:gd name="connsiteX1" fmla="*/ 900906 w 900906"/>
                    <a:gd name="connsiteY1" fmla="*/ 200025 h 332062"/>
                    <a:gd name="connsiteX2" fmla="*/ 0 w 900906"/>
                    <a:gd name="connsiteY2" fmla="*/ 284163 h 332062"/>
                    <a:gd name="connsiteX3" fmla="*/ 833437 w 900906"/>
                    <a:gd name="connsiteY3" fmla="*/ 0 h 332062"/>
                    <a:gd name="connsiteX0" fmla="*/ 828674 w 900906"/>
                    <a:gd name="connsiteY0" fmla="*/ 0 h 334443"/>
                    <a:gd name="connsiteX1" fmla="*/ 900906 w 900906"/>
                    <a:gd name="connsiteY1" fmla="*/ 202406 h 334443"/>
                    <a:gd name="connsiteX2" fmla="*/ 0 w 900906"/>
                    <a:gd name="connsiteY2" fmla="*/ 286544 h 334443"/>
                    <a:gd name="connsiteX3" fmla="*/ 828674 w 900906"/>
                    <a:gd name="connsiteY3" fmla="*/ 0 h 334443"/>
                    <a:gd name="connsiteX0" fmla="*/ 800099 w 900906"/>
                    <a:gd name="connsiteY0" fmla="*/ 0 h 341587"/>
                    <a:gd name="connsiteX1" fmla="*/ 900906 w 900906"/>
                    <a:gd name="connsiteY1" fmla="*/ 209550 h 341587"/>
                    <a:gd name="connsiteX2" fmla="*/ 0 w 900906"/>
                    <a:gd name="connsiteY2" fmla="*/ 293688 h 341587"/>
                    <a:gd name="connsiteX3" fmla="*/ 800099 w 900906"/>
                    <a:gd name="connsiteY3" fmla="*/ 0 h 341587"/>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826293 w 900906"/>
                    <a:gd name="connsiteY0" fmla="*/ 0 h 336824"/>
                    <a:gd name="connsiteX1" fmla="*/ 900906 w 900906"/>
                    <a:gd name="connsiteY1" fmla="*/ 204787 h 336824"/>
                    <a:gd name="connsiteX2" fmla="*/ 0 w 900906"/>
                    <a:gd name="connsiteY2" fmla="*/ 288925 h 336824"/>
                    <a:gd name="connsiteX3" fmla="*/ 826293 w 900906"/>
                    <a:gd name="connsiteY3" fmla="*/ 0 h 336824"/>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 name="connsiteX0" fmla="*/ 797718 w 900906"/>
                    <a:gd name="connsiteY0" fmla="*/ 0 h 324918"/>
                    <a:gd name="connsiteX1" fmla="*/ 900906 w 900906"/>
                    <a:gd name="connsiteY1" fmla="*/ 192881 h 324918"/>
                    <a:gd name="connsiteX2" fmla="*/ 0 w 900906"/>
                    <a:gd name="connsiteY2" fmla="*/ 277019 h 324918"/>
                    <a:gd name="connsiteX3" fmla="*/ 797718 w 900906"/>
                    <a:gd name="connsiteY3" fmla="*/ 0 h 324918"/>
                  </a:gdLst>
                  <a:ahLst/>
                  <a:cxnLst>
                    <a:cxn ang="0">
                      <a:pos x="connsiteX0" y="connsiteY0"/>
                    </a:cxn>
                    <a:cxn ang="0">
                      <a:pos x="connsiteX1" y="connsiteY1"/>
                    </a:cxn>
                    <a:cxn ang="0">
                      <a:pos x="connsiteX2" y="connsiteY2"/>
                    </a:cxn>
                    <a:cxn ang="0">
                      <a:pos x="connsiteX3" y="connsiteY3"/>
                    </a:cxn>
                  </a:cxnLst>
                  <a:rect l="l" t="t" r="r" b="b"/>
                  <a:pathLst>
                    <a:path w="900906" h="324918">
                      <a:moveTo>
                        <a:pt x="797718" y="0"/>
                      </a:moveTo>
                      <a:cubicBezTo>
                        <a:pt x="822590" y="111918"/>
                        <a:pt x="849841" y="159543"/>
                        <a:pt x="900906" y="192881"/>
                      </a:cubicBezTo>
                      <a:cubicBezTo>
                        <a:pt x="649816" y="375707"/>
                        <a:pt x="217752" y="332317"/>
                        <a:pt x="0" y="277019"/>
                      </a:cubicBezTo>
                      <a:cubicBezTo>
                        <a:pt x="275430" y="241829"/>
                        <a:pt x="586580" y="142345"/>
                        <a:pt x="797718" y="0"/>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1" name="任意多边形 141">
                  <a:extLst>
                    <a:ext uri="{FF2B5EF4-FFF2-40B4-BE49-F238E27FC236}">
                      <a16:creationId xmlns:a16="http://schemas.microsoft.com/office/drawing/2014/main" id="{40E8D18D-A865-41E8-BCF8-42106BC6DFBF}"/>
                    </a:ext>
                  </a:extLst>
                </p:cNvPr>
                <p:cNvSpPr/>
                <p:nvPr/>
              </p:nvSpPr>
              <p:spPr>
                <a:xfrm>
                  <a:off x="-41065" y="9612161"/>
                  <a:ext cx="844061" cy="417230"/>
                </a:xfrm>
                <a:custGeom>
                  <a:avLst/>
                  <a:gdLst>
                    <a:gd name="connsiteX0" fmla="*/ 0 w 812006"/>
                    <a:gd name="connsiteY0" fmla="*/ 378619 h 409575"/>
                    <a:gd name="connsiteX1" fmla="*/ 176213 w 812006"/>
                    <a:gd name="connsiteY1" fmla="*/ 159544 h 409575"/>
                    <a:gd name="connsiteX2" fmla="*/ 673894 w 812006"/>
                    <a:gd name="connsiteY2" fmla="*/ 0 h 409575"/>
                    <a:gd name="connsiteX3" fmla="*/ 790575 w 812006"/>
                    <a:gd name="connsiteY3" fmla="*/ 71438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8619 h 409575"/>
                    <a:gd name="connsiteX1" fmla="*/ 176213 w 812006"/>
                    <a:gd name="connsiteY1" fmla="*/ 159544 h 409575"/>
                    <a:gd name="connsiteX2" fmla="*/ 673894 w 812006"/>
                    <a:gd name="connsiteY2" fmla="*/ 0 h 409575"/>
                    <a:gd name="connsiteX3" fmla="*/ 809625 w 812006"/>
                    <a:gd name="connsiteY3" fmla="*/ 100013 h 409575"/>
                    <a:gd name="connsiteX4" fmla="*/ 812006 w 812006"/>
                    <a:gd name="connsiteY4" fmla="*/ 278606 h 409575"/>
                    <a:gd name="connsiteX5" fmla="*/ 421481 w 812006"/>
                    <a:gd name="connsiteY5" fmla="*/ 409575 h 409575"/>
                    <a:gd name="connsiteX6" fmla="*/ 0 w 812006"/>
                    <a:gd name="connsiteY6" fmla="*/ 378619 h 409575"/>
                    <a:gd name="connsiteX0" fmla="*/ 0 w 812006"/>
                    <a:gd name="connsiteY0" fmla="*/ 379654 h 410610"/>
                    <a:gd name="connsiteX1" fmla="*/ 176213 w 812006"/>
                    <a:gd name="connsiteY1" fmla="*/ 160579 h 410610"/>
                    <a:gd name="connsiteX2" fmla="*/ 673894 w 812006"/>
                    <a:gd name="connsiteY2" fmla="*/ 1035 h 410610"/>
                    <a:gd name="connsiteX3" fmla="*/ 809625 w 812006"/>
                    <a:gd name="connsiteY3" fmla="*/ 101048 h 410610"/>
                    <a:gd name="connsiteX4" fmla="*/ 812006 w 812006"/>
                    <a:gd name="connsiteY4" fmla="*/ 279641 h 410610"/>
                    <a:gd name="connsiteX5" fmla="*/ 421481 w 812006"/>
                    <a:gd name="connsiteY5" fmla="*/ 410610 h 410610"/>
                    <a:gd name="connsiteX6" fmla="*/ 0 w 812006"/>
                    <a:gd name="connsiteY6" fmla="*/ 379654 h 410610"/>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12006"/>
                    <a:gd name="connsiteY0" fmla="*/ 383901 h 414857"/>
                    <a:gd name="connsiteX1" fmla="*/ 176213 w 812006"/>
                    <a:gd name="connsiteY1" fmla="*/ 164826 h 414857"/>
                    <a:gd name="connsiteX2" fmla="*/ 673894 w 812006"/>
                    <a:gd name="connsiteY2" fmla="*/ 5282 h 414857"/>
                    <a:gd name="connsiteX3" fmla="*/ 809625 w 812006"/>
                    <a:gd name="connsiteY3" fmla="*/ 105295 h 414857"/>
                    <a:gd name="connsiteX4" fmla="*/ 812006 w 812006"/>
                    <a:gd name="connsiteY4" fmla="*/ 283888 h 414857"/>
                    <a:gd name="connsiteX5" fmla="*/ 421481 w 812006"/>
                    <a:gd name="connsiteY5" fmla="*/ 414857 h 414857"/>
                    <a:gd name="connsiteX6" fmla="*/ 0 w 812006"/>
                    <a:gd name="connsiteY6" fmla="*/ 383901 h 414857"/>
                    <a:gd name="connsiteX0" fmla="*/ 0 w 823135"/>
                    <a:gd name="connsiteY0" fmla="*/ 383901 h 414857"/>
                    <a:gd name="connsiteX1" fmla="*/ 176213 w 823135"/>
                    <a:gd name="connsiteY1" fmla="*/ 164826 h 414857"/>
                    <a:gd name="connsiteX2" fmla="*/ 673894 w 823135"/>
                    <a:gd name="connsiteY2" fmla="*/ 5282 h 414857"/>
                    <a:gd name="connsiteX3" fmla="*/ 809625 w 823135"/>
                    <a:gd name="connsiteY3" fmla="*/ 105295 h 414857"/>
                    <a:gd name="connsiteX4" fmla="*/ 812006 w 823135"/>
                    <a:gd name="connsiteY4" fmla="*/ 283888 h 414857"/>
                    <a:gd name="connsiteX5" fmla="*/ 421481 w 823135"/>
                    <a:gd name="connsiteY5" fmla="*/ 414857 h 414857"/>
                    <a:gd name="connsiteX6" fmla="*/ 0 w 823135"/>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3901 h 414857"/>
                    <a:gd name="connsiteX1" fmla="*/ 176213 w 819966"/>
                    <a:gd name="connsiteY1" fmla="*/ 164826 h 414857"/>
                    <a:gd name="connsiteX2" fmla="*/ 673894 w 819966"/>
                    <a:gd name="connsiteY2" fmla="*/ 5282 h 414857"/>
                    <a:gd name="connsiteX3" fmla="*/ 809625 w 819966"/>
                    <a:gd name="connsiteY3" fmla="*/ 105295 h 414857"/>
                    <a:gd name="connsiteX4" fmla="*/ 812006 w 819966"/>
                    <a:gd name="connsiteY4" fmla="*/ 283888 h 414857"/>
                    <a:gd name="connsiteX5" fmla="*/ 421481 w 819966"/>
                    <a:gd name="connsiteY5" fmla="*/ 414857 h 414857"/>
                    <a:gd name="connsiteX6" fmla="*/ 0 w 819966"/>
                    <a:gd name="connsiteY6" fmla="*/ 383901 h 414857"/>
                    <a:gd name="connsiteX0" fmla="*/ 0 w 819966"/>
                    <a:gd name="connsiteY0" fmla="*/ 382142 h 413098"/>
                    <a:gd name="connsiteX1" fmla="*/ 176213 w 819966"/>
                    <a:gd name="connsiteY1" fmla="*/ 163067 h 413098"/>
                    <a:gd name="connsiteX2" fmla="*/ 673894 w 819966"/>
                    <a:gd name="connsiteY2" fmla="*/ 3523 h 413098"/>
                    <a:gd name="connsiteX3" fmla="*/ 809625 w 819966"/>
                    <a:gd name="connsiteY3" fmla="*/ 103536 h 413098"/>
                    <a:gd name="connsiteX4" fmla="*/ 812006 w 819966"/>
                    <a:gd name="connsiteY4" fmla="*/ 282129 h 413098"/>
                    <a:gd name="connsiteX5" fmla="*/ 421481 w 819966"/>
                    <a:gd name="connsiteY5" fmla="*/ 413098 h 413098"/>
                    <a:gd name="connsiteX6" fmla="*/ 0 w 819966"/>
                    <a:gd name="connsiteY6" fmla="*/ 382142 h 413098"/>
                    <a:gd name="connsiteX0" fmla="*/ 0 w 819966"/>
                    <a:gd name="connsiteY0" fmla="*/ 383290 h 414246"/>
                    <a:gd name="connsiteX1" fmla="*/ 176213 w 819966"/>
                    <a:gd name="connsiteY1" fmla="*/ 164215 h 414246"/>
                    <a:gd name="connsiteX2" fmla="*/ 673894 w 819966"/>
                    <a:gd name="connsiteY2" fmla="*/ 4671 h 414246"/>
                    <a:gd name="connsiteX3" fmla="*/ 809625 w 819966"/>
                    <a:gd name="connsiteY3" fmla="*/ 104684 h 414246"/>
                    <a:gd name="connsiteX4" fmla="*/ 812006 w 819966"/>
                    <a:gd name="connsiteY4" fmla="*/ 283277 h 414246"/>
                    <a:gd name="connsiteX5" fmla="*/ 421481 w 819966"/>
                    <a:gd name="connsiteY5" fmla="*/ 414246 h 414246"/>
                    <a:gd name="connsiteX6" fmla="*/ 0 w 819966"/>
                    <a:gd name="connsiteY6" fmla="*/ 383290 h 414246"/>
                    <a:gd name="connsiteX0" fmla="*/ 0 w 819966"/>
                    <a:gd name="connsiteY0" fmla="*/ 387256 h 418212"/>
                    <a:gd name="connsiteX1" fmla="*/ 176213 w 819966"/>
                    <a:gd name="connsiteY1" fmla="*/ 168181 h 418212"/>
                    <a:gd name="connsiteX2" fmla="*/ 673894 w 819966"/>
                    <a:gd name="connsiteY2" fmla="*/ 8637 h 418212"/>
                    <a:gd name="connsiteX3" fmla="*/ 809625 w 819966"/>
                    <a:gd name="connsiteY3" fmla="*/ 108650 h 418212"/>
                    <a:gd name="connsiteX4" fmla="*/ 812006 w 819966"/>
                    <a:gd name="connsiteY4" fmla="*/ 287243 h 418212"/>
                    <a:gd name="connsiteX5" fmla="*/ 421481 w 819966"/>
                    <a:gd name="connsiteY5" fmla="*/ 418212 h 418212"/>
                    <a:gd name="connsiteX6" fmla="*/ 0 w 819966"/>
                    <a:gd name="connsiteY6" fmla="*/ 387256 h 418212"/>
                    <a:gd name="connsiteX0" fmla="*/ 0 w 819966"/>
                    <a:gd name="connsiteY0" fmla="*/ 385189 h 416145"/>
                    <a:gd name="connsiteX1" fmla="*/ 176213 w 819966"/>
                    <a:gd name="connsiteY1" fmla="*/ 166114 h 416145"/>
                    <a:gd name="connsiteX2" fmla="*/ 673894 w 819966"/>
                    <a:gd name="connsiteY2" fmla="*/ 6570 h 416145"/>
                    <a:gd name="connsiteX3" fmla="*/ 809625 w 819966"/>
                    <a:gd name="connsiteY3" fmla="*/ 106583 h 416145"/>
                    <a:gd name="connsiteX4" fmla="*/ 812006 w 819966"/>
                    <a:gd name="connsiteY4" fmla="*/ 285176 h 416145"/>
                    <a:gd name="connsiteX5" fmla="*/ 421481 w 819966"/>
                    <a:gd name="connsiteY5" fmla="*/ 416145 h 416145"/>
                    <a:gd name="connsiteX6" fmla="*/ 0 w 819966"/>
                    <a:gd name="connsiteY6" fmla="*/ 385189 h 416145"/>
                    <a:gd name="connsiteX0" fmla="*/ 0 w 819966"/>
                    <a:gd name="connsiteY0" fmla="*/ 382704 h 413660"/>
                    <a:gd name="connsiteX1" fmla="*/ 176213 w 819966"/>
                    <a:gd name="connsiteY1" fmla="*/ 163629 h 413660"/>
                    <a:gd name="connsiteX2" fmla="*/ 673894 w 819966"/>
                    <a:gd name="connsiteY2" fmla="*/ 4085 h 413660"/>
                    <a:gd name="connsiteX3" fmla="*/ 809625 w 819966"/>
                    <a:gd name="connsiteY3" fmla="*/ 104098 h 413660"/>
                    <a:gd name="connsiteX4" fmla="*/ 812006 w 819966"/>
                    <a:gd name="connsiteY4" fmla="*/ 282691 h 413660"/>
                    <a:gd name="connsiteX5" fmla="*/ 421481 w 819966"/>
                    <a:gd name="connsiteY5" fmla="*/ 413660 h 413660"/>
                    <a:gd name="connsiteX6" fmla="*/ 0 w 819966"/>
                    <a:gd name="connsiteY6" fmla="*/ 382704 h 413660"/>
                    <a:gd name="connsiteX0" fmla="*/ 14600 w 834566"/>
                    <a:gd name="connsiteY0" fmla="*/ 382704 h 413660"/>
                    <a:gd name="connsiteX1" fmla="*/ 190813 w 834566"/>
                    <a:gd name="connsiteY1" fmla="*/ 163629 h 413660"/>
                    <a:gd name="connsiteX2" fmla="*/ 688494 w 834566"/>
                    <a:gd name="connsiteY2" fmla="*/ 4085 h 413660"/>
                    <a:gd name="connsiteX3" fmla="*/ 824225 w 834566"/>
                    <a:gd name="connsiteY3" fmla="*/ 104098 h 413660"/>
                    <a:gd name="connsiteX4" fmla="*/ 826606 w 834566"/>
                    <a:gd name="connsiteY4" fmla="*/ 282691 h 413660"/>
                    <a:gd name="connsiteX5" fmla="*/ 436081 w 834566"/>
                    <a:gd name="connsiteY5" fmla="*/ 413660 h 413660"/>
                    <a:gd name="connsiteX6" fmla="*/ 14600 w 834566"/>
                    <a:gd name="connsiteY6" fmla="*/ 382704 h 413660"/>
                    <a:gd name="connsiteX0" fmla="*/ 22169 w 842135"/>
                    <a:gd name="connsiteY0" fmla="*/ 382704 h 413660"/>
                    <a:gd name="connsiteX1" fmla="*/ 198382 w 842135"/>
                    <a:gd name="connsiteY1" fmla="*/ 163629 h 413660"/>
                    <a:gd name="connsiteX2" fmla="*/ 696063 w 842135"/>
                    <a:gd name="connsiteY2" fmla="*/ 4085 h 413660"/>
                    <a:gd name="connsiteX3" fmla="*/ 831794 w 842135"/>
                    <a:gd name="connsiteY3" fmla="*/ 104098 h 413660"/>
                    <a:gd name="connsiteX4" fmla="*/ 834175 w 842135"/>
                    <a:gd name="connsiteY4" fmla="*/ 282691 h 413660"/>
                    <a:gd name="connsiteX5" fmla="*/ 443650 w 842135"/>
                    <a:gd name="connsiteY5" fmla="*/ 413660 h 413660"/>
                    <a:gd name="connsiteX6" fmla="*/ 22169 w 842135"/>
                    <a:gd name="connsiteY6" fmla="*/ 382704 h 413660"/>
                    <a:gd name="connsiteX0" fmla="*/ 30000 w 849966"/>
                    <a:gd name="connsiteY0" fmla="*/ 382704 h 413660"/>
                    <a:gd name="connsiteX1" fmla="*/ 206213 w 849966"/>
                    <a:gd name="connsiteY1" fmla="*/ 163629 h 413660"/>
                    <a:gd name="connsiteX2" fmla="*/ 703894 w 849966"/>
                    <a:gd name="connsiteY2" fmla="*/ 4085 h 413660"/>
                    <a:gd name="connsiteX3" fmla="*/ 839625 w 849966"/>
                    <a:gd name="connsiteY3" fmla="*/ 104098 h 413660"/>
                    <a:gd name="connsiteX4" fmla="*/ 842006 w 849966"/>
                    <a:gd name="connsiteY4" fmla="*/ 282691 h 413660"/>
                    <a:gd name="connsiteX5" fmla="*/ 451481 w 849966"/>
                    <a:gd name="connsiteY5" fmla="*/ 413660 h 413660"/>
                    <a:gd name="connsiteX6" fmla="*/ 30000 w 849966"/>
                    <a:gd name="connsiteY6" fmla="*/ 382704 h 413660"/>
                    <a:gd name="connsiteX0" fmla="*/ 30000 w 849966"/>
                    <a:gd name="connsiteY0" fmla="*/ 383528 h 414484"/>
                    <a:gd name="connsiteX1" fmla="*/ 206213 w 849966"/>
                    <a:gd name="connsiteY1" fmla="*/ 164453 h 414484"/>
                    <a:gd name="connsiteX2" fmla="*/ 703894 w 849966"/>
                    <a:gd name="connsiteY2" fmla="*/ 4909 h 414484"/>
                    <a:gd name="connsiteX3" fmla="*/ 839625 w 849966"/>
                    <a:gd name="connsiteY3" fmla="*/ 104922 h 414484"/>
                    <a:gd name="connsiteX4" fmla="*/ 842006 w 849966"/>
                    <a:gd name="connsiteY4" fmla="*/ 283515 h 414484"/>
                    <a:gd name="connsiteX5" fmla="*/ 451481 w 849966"/>
                    <a:gd name="connsiteY5" fmla="*/ 414484 h 414484"/>
                    <a:gd name="connsiteX6" fmla="*/ 30000 w 849966"/>
                    <a:gd name="connsiteY6" fmla="*/ 383528 h 414484"/>
                    <a:gd name="connsiteX0" fmla="*/ 9464 w 829430"/>
                    <a:gd name="connsiteY0" fmla="*/ 383528 h 414484"/>
                    <a:gd name="connsiteX1" fmla="*/ 185677 w 829430"/>
                    <a:gd name="connsiteY1" fmla="*/ 164453 h 414484"/>
                    <a:gd name="connsiteX2" fmla="*/ 683358 w 829430"/>
                    <a:gd name="connsiteY2" fmla="*/ 4909 h 414484"/>
                    <a:gd name="connsiteX3" fmla="*/ 819089 w 829430"/>
                    <a:gd name="connsiteY3" fmla="*/ 104922 h 414484"/>
                    <a:gd name="connsiteX4" fmla="*/ 821470 w 829430"/>
                    <a:gd name="connsiteY4" fmla="*/ 283515 h 414484"/>
                    <a:gd name="connsiteX5" fmla="*/ 430945 w 829430"/>
                    <a:gd name="connsiteY5" fmla="*/ 414484 h 414484"/>
                    <a:gd name="connsiteX6" fmla="*/ 9464 w 829430"/>
                    <a:gd name="connsiteY6" fmla="*/ 383528 h 414484"/>
                    <a:gd name="connsiteX0" fmla="*/ 11197 w 831163"/>
                    <a:gd name="connsiteY0" fmla="*/ 383712 h 414668"/>
                    <a:gd name="connsiteX1" fmla="*/ 187410 w 831163"/>
                    <a:gd name="connsiteY1" fmla="*/ 164637 h 414668"/>
                    <a:gd name="connsiteX2" fmla="*/ 685091 w 831163"/>
                    <a:gd name="connsiteY2" fmla="*/ 5093 h 414668"/>
                    <a:gd name="connsiteX3" fmla="*/ 820822 w 831163"/>
                    <a:gd name="connsiteY3" fmla="*/ 105106 h 414668"/>
                    <a:gd name="connsiteX4" fmla="*/ 823203 w 831163"/>
                    <a:gd name="connsiteY4" fmla="*/ 283699 h 414668"/>
                    <a:gd name="connsiteX5" fmla="*/ 432678 w 831163"/>
                    <a:gd name="connsiteY5" fmla="*/ 414668 h 414668"/>
                    <a:gd name="connsiteX6" fmla="*/ 11197 w 831163"/>
                    <a:gd name="connsiteY6" fmla="*/ 383712 h 414668"/>
                    <a:gd name="connsiteX0" fmla="*/ 27114 w 847080"/>
                    <a:gd name="connsiteY0" fmla="*/ 383712 h 414668"/>
                    <a:gd name="connsiteX1" fmla="*/ 203327 w 847080"/>
                    <a:gd name="connsiteY1" fmla="*/ 164637 h 414668"/>
                    <a:gd name="connsiteX2" fmla="*/ 701008 w 847080"/>
                    <a:gd name="connsiteY2" fmla="*/ 5093 h 414668"/>
                    <a:gd name="connsiteX3" fmla="*/ 836739 w 847080"/>
                    <a:gd name="connsiteY3" fmla="*/ 105106 h 414668"/>
                    <a:gd name="connsiteX4" fmla="*/ 839120 w 847080"/>
                    <a:gd name="connsiteY4" fmla="*/ 283699 h 414668"/>
                    <a:gd name="connsiteX5" fmla="*/ 448595 w 847080"/>
                    <a:gd name="connsiteY5" fmla="*/ 414668 h 414668"/>
                    <a:gd name="connsiteX6" fmla="*/ 27114 w 847080"/>
                    <a:gd name="connsiteY6" fmla="*/ 383712 h 414668"/>
                    <a:gd name="connsiteX0" fmla="*/ 26142 w 846108"/>
                    <a:gd name="connsiteY0" fmla="*/ 383712 h 414668"/>
                    <a:gd name="connsiteX1" fmla="*/ 202355 w 846108"/>
                    <a:gd name="connsiteY1" fmla="*/ 164637 h 414668"/>
                    <a:gd name="connsiteX2" fmla="*/ 700036 w 846108"/>
                    <a:gd name="connsiteY2" fmla="*/ 5093 h 414668"/>
                    <a:gd name="connsiteX3" fmla="*/ 835767 w 846108"/>
                    <a:gd name="connsiteY3" fmla="*/ 105106 h 414668"/>
                    <a:gd name="connsiteX4" fmla="*/ 838148 w 846108"/>
                    <a:gd name="connsiteY4" fmla="*/ 283699 h 414668"/>
                    <a:gd name="connsiteX5" fmla="*/ 447623 w 846108"/>
                    <a:gd name="connsiteY5" fmla="*/ 414668 h 414668"/>
                    <a:gd name="connsiteX6" fmla="*/ 26142 w 846108"/>
                    <a:gd name="connsiteY6" fmla="*/ 383712 h 414668"/>
                    <a:gd name="connsiteX0" fmla="*/ 26142 w 843997"/>
                    <a:gd name="connsiteY0" fmla="*/ 383712 h 414668"/>
                    <a:gd name="connsiteX1" fmla="*/ 202355 w 843997"/>
                    <a:gd name="connsiteY1" fmla="*/ 164637 h 414668"/>
                    <a:gd name="connsiteX2" fmla="*/ 700036 w 843997"/>
                    <a:gd name="connsiteY2" fmla="*/ 5093 h 414668"/>
                    <a:gd name="connsiteX3" fmla="*/ 835767 w 843997"/>
                    <a:gd name="connsiteY3" fmla="*/ 105106 h 414668"/>
                    <a:gd name="connsiteX4" fmla="*/ 838148 w 843997"/>
                    <a:gd name="connsiteY4" fmla="*/ 283699 h 414668"/>
                    <a:gd name="connsiteX5" fmla="*/ 447623 w 843997"/>
                    <a:gd name="connsiteY5" fmla="*/ 414668 h 414668"/>
                    <a:gd name="connsiteX6" fmla="*/ 26142 w 843997"/>
                    <a:gd name="connsiteY6" fmla="*/ 383712 h 414668"/>
                    <a:gd name="connsiteX0" fmla="*/ 26142 w 843997"/>
                    <a:gd name="connsiteY0" fmla="*/ 379762 h 410718"/>
                    <a:gd name="connsiteX1" fmla="*/ 202355 w 843997"/>
                    <a:gd name="connsiteY1" fmla="*/ 160687 h 410718"/>
                    <a:gd name="connsiteX2" fmla="*/ 700036 w 843997"/>
                    <a:gd name="connsiteY2" fmla="*/ 1143 h 410718"/>
                    <a:gd name="connsiteX3" fmla="*/ 835767 w 843997"/>
                    <a:gd name="connsiteY3" fmla="*/ 101156 h 410718"/>
                    <a:gd name="connsiteX4" fmla="*/ 838148 w 843997"/>
                    <a:gd name="connsiteY4" fmla="*/ 279749 h 410718"/>
                    <a:gd name="connsiteX5" fmla="*/ 447623 w 843997"/>
                    <a:gd name="connsiteY5" fmla="*/ 410718 h 410718"/>
                    <a:gd name="connsiteX6" fmla="*/ 26142 w 843997"/>
                    <a:gd name="connsiteY6" fmla="*/ 379762 h 410718"/>
                    <a:gd name="connsiteX0" fmla="*/ 22632 w 843654"/>
                    <a:gd name="connsiteY0" fmla="*/ 384205 h 415161"/>
                    <a:gd name="connsiteX1" fmla="*/ 198845 w 843654"/>
                    <a:gd name="connsiteY1" fmla="*/ 165130 h 415161"/>
                    <a:gd name="connsiteX2" fmla="*/ 687001 w 843654"/>
                    <a:gd name="connsiteY2" fmla="*/ 823 h 415161"/>
                    <a:gd name="connsiteX3" fmla="*/ 832257 w 843654"/>
                    <a:gd name="connsiteY3" fmla="*/ 105599 h 415161"/>
                    <a:gd name="connsiteX4" fmla="*/ 834638 w 843654"/>
                    <a:gd name="connsiteY4" fmla="*/ 284192 h 415161"/>
                    <a:gd name="connsiteX5" fmla="*/ 444113 w 843654"/>
                    <a:gd name="connsiteY5" fmla="*/ 415161 h 415161"/>
                    <a:gd name="connsiteX6" fmla="*/ 22632 w 843654"/>
                    <a:gd name="connsiteY6" fmla="*/ 384205 h 415161"/>
                    <a:gd name="connsiteX0" fmla="*/ 22632 w 843654"/>
                    <a:gd name="connsiteY0" fmla="*/ 386809 h 417765"/>
                    <a:gd name="connsiteX1" fmla="*/ 198845 w 843654"/>
                    <a:gd name="connsiteY1" fmla="*/ 167734 h 417765"/>
                    <a:gd name="connsiteX2" fmla="*/ 687001 w 843654"/>
                    <a:gd name="connsiteY2" fmla="*/ 3427 h 417765"/>
                    <a:gd name="connsiteX3" fmla="*/ 832257 w 843654"/>
                    <a:gd name="connsiteY3" fmla="*/ 108203 h 417765"/>
                    <a:gd name="connsiteX4" fmla="*/ 834638 w 843654"/>
                    <a:gd name="connsiteY4" fmla="*/ 286796 h 417765"/>
                    <a:gd name="connsiteX5" fmla="*/ 444113 w 843654"/>
                    <a:gd name="connsiteY5" fmla="*/ 417765 h 417765"/>
                    <a:gd name="connsiteX6" fmla="*/ 22632 w 843654"/>
                    <a:gd name="connsiteY6" fmla="*/ 386809 h 417765"/>
                    <a:gd name="connsiteX0" fmla="*/ 22632 w 843654"/>
                    <a:gd name="connsiteY0" fmla="*/ 386289 h 417245"/>
                    <a:gd name="connsiteX1" fmla="*/ 198845 w 843654"/>
                    <a:gd name="connsiteY1" fmla="*/ 167214 h 417245"/>
                    <a:gd name="connsiteX2" fmla="*/ 687001 w 843654"/>
                    <a:gd name="connsiteY2" fmla="*/ 2907 h 417245"/>
                    <a:gd name="connsiteX3" fmla="*/ 832257 w 843654"/>
                    <a:gd name="connsiteY3" fmla="*/ 107683 h 417245"/>
                    <a:gd name="connsiteX4" fmla="*/ 834638 w 843654"/>
                    <a:gd name="connsiteY4" fmla="*/ 286276 h 417245"/>
                    <a:gd name="connsiteX5" fmla="*/ 444113 w 843654"/>
                    <a:gd name="connsiteY5" fmla="*/ 417245 h 417245"/>
                    <a:gd name="connsiteX6" fmla="*/ 22632 w 843654"/>
                    <a:gd name="connsiteY6" fmla="*/ 386289 h 417245"/>
                    <a:gd name="connsiteX0" fmla="*/ 24190 w 828543"/>
                    <a:gd name="connsiteY0" fmla="*/ 381512 h 417230"/>
                    <a:gd name="connsiteX1" fmla="*/ 183734 w 828543"/>
                    <a:gd name="connsiteY1" fmla="*/ 167199 h 417230"/>
                    <a:gd name="connsiteX2" fmla="*/ 671890 w 828543"/>
                    <a:gd name="connsiteY2" fmla="*/ 2892 h 417230"/>
                    <a:gd name="connsiteX3" fmla="*/ 817146 w 828543"/>
                    <a:gd name="connsiteY3" fmla="*/ 107668 h 417230"/>
                    <a:gd name="connsiteX4" fmla="*/ 819527 w 828543"/>
                    <a:gd name="connsiteY4" fmla="*/ 286261 h 417230"/>
                    <a:gd name="connsiteX5" fmla="*/ 429002 w 828543"/>
                    <a:gd name="connsiteY5" fmla="*/ 417230 h 417230"/>
                    <a:gd name="connsiteX6" fmla="*/ 24190 w 828543"/>
                    <a:gd name="connsiteY6" fmla="*/ 381512 h 417230"/>
                    <a:gd name="connsiteX0" fmla="*/ 39708 w 844061"/>
                    <a:gd name="connsiteY0" fmla="*/ 381512 h 417230"/>
                    <a:gd name="connsiteX1" fmla="*/ 199252 w 844061"/>
                    <a:gd name="connsiteY1" fmla="*/ 167199 h 417230"/>
                    <a:gd name="connsiteX2" fmla="*/ 687408 w 844061"/>
                    <a:gd name="connsiteY2" fmla="*/ 2892 h 417230"/>
                    <a:gd name="connsiteX3" fmla="*/ 832664 w 844061"/>
                    <a:gd name="connsiteY3" fmla="*/ 107668 h 417230"/>
                    <a:gd name="connsiteX4" fmla="*/ 835045 w 844061"/>
                    <a:gd name="connsiteY4" fmla="*/ 286261 h 417230"/>
                    <a:gd name="connsiteX5" fmla="*/ 444520 w 844061"/>
                    <a:gd name="connsiteY5" fmla="*/ 417230 h 417230"/>
                    <a:gd name="connsiteX6" fmla="*/ 39708 w 844061"/>
                    <a:gd name="connsiteY6" fmla="*/ 381512 h 41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61" h="417230">
                      <a:moveTo>
                        <a:pt x="39708" y="381512"/>
                      </a:moveTo>
                      <a:cubicBezTo>
                        <a:pt x="-77370" y="354128"/>
                        <a:pt x="91302" y="230302"/>
                        <a:pt x="199252" y="167199"/>
                      </a:cubicBezTo>
                      <a:cubicBezTo>
                        <a:pt x="307202" y="104096"/>
                        <a:pt x="588982" y="-20524"/>
                        <a:pt x="687408" y="2892"/>
                      </a:cubicBezTo>
                      <a:cubicBezTo>
                        <a:pt x="785834" y="26308"/>
                        <a:pt x="808058" y="60440"/>
                        <a:pt x="832664" y="107668"/>
                      </a:cubicBezTo>
                      <a:cubicBezTo>
                        <a:pt x="857270" y="154896"/>
                        <a:pt x="834251" y="226730"/>
                        <a:pt x="835045" y="286261"/>
                      </a:cubicBezTo>
                      <a:lnTo>
                        <a:pt x="444520" y="417230"/>
                      </a:lnTo>
                      <a:lnTo>
                        <a:pt x="39708" y="381512"/>
                      </a:ln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2" name="任意多边形 142">
                  <a:extLst>
                    <a:ext uri="{FF2B5EF4-FFF2-40B4-BE49-F238E27FC236}">
                      <a16:creationId xmlns:a16="http://schemas.microsoft.com/office/drawing/2014/main" id="{8E4212BD-D5E8-4608-AC2C-FB4119765075}"/>
                    </a:ext>
                  </a:extLst>
                </p:cNvPr>
                <p:cNvSpPr/>
                <p:nvPr/>
              </p:nvSpPr>
              <p:spPr>
                <a:xfrm>
                  <a:off x="-116241" y="9672486"/>
                  <a:ext cx="307767" cy="264036"/>
                </a:xfrm>
                <a:custGeom>
                  <a:avLst/>
                  <a:gdLst>
                    <a:gd name="connsiteX0" fmla="*/ 0 w 295275"/>
                    <a:gd name="connsiteY0" fmla="*/ 0 h 250031"/>
                    <a:gd name="connsiteX1" fmla="*/ 295275 w 295275"/>
                    <a:gd name="connsiteY1" fmla="*/ 80962 h 250031"/>
                    <a:gd name="connsiteX2" fmla="*/ 128587 w 295275"/>
                    <a:gd name="connsiteY2" fmla="*/ 250031 h 250031"/>
                    <a:gd name="connsiteX3" fmla="*/ 0 w 295275"/>
                    <a:gd name="connsiteY3" fmla="*/ 0 h 250031"/>
                    <a:gd name="connsiteX0" fmla="*/ 0 w 295275"/>
                    <a:gd name="connsiteY0" fmla="*/ 14005 h 264036"/>
                    <a:gd name="connsiteX1" fmla="*/ 295275 w 295275"/>
                    <a:gd name="connsiteY1" fmla="*/ 94967 h 264036"/>
                    <a:gd name="connsiteX2" fmla="*/ 128587 w 295275"/>
                    <a:gd name="connsiteY2" fmla="*/ 264036 h 264036"/>
                    <a:gd name="connsiteX3" fmla="*/ 0 w 295275"/>
                    <a:gd name="connsiteY3" fmla="*/ 14005 h 264036"/>
                    <a:gd name="connsiteX0" fmla="*/ 12492 w 307767"/>
                    <a:gd name="connsiteY0" fmla="*/ 14005 h 264036"/>
                    <a:gd name="connsiteX1" fmla="*/ 307767 w 307767"/>
                    <a:gd name="connsiteY1" fmla="*/ 94967 h 264036"/>
                    <a:gd name="connsiteX2" fmla="*/ 141079 w 307767"/>
                    <a:gd name="connsiteY2" fmla="*/ 264036 h 264036"/>
                    <a:gd name="connsiteX3" fmla="*/ 12492 w 307767"/>
                    <a:gd name="connsiteY3" fmla="*/ 14005 h 264036"/>
                  </a:gdLst>
                  <a:ahLst/>
                  <a:cxnLst>
                    <a:cxn ang="0">
                      <a:pos x="connsiteX0" y="connsiteY0"/>
                    </a:cxn>
                    <a:cxn ang="0">
                      <a:pos x="connsiteX1" y="connsiteY1"/>
                    </a:cxn>
                    <a:cxn ang="0">
                      <a:pos x="connsiteX2" y="connsiteY2"/>
                    </a:cxn>
                    <a:cxn ang="0">
                      <a:pos x="connsiteX3" y="connsiteY3"/>
                    </a:cxn>
                  </a:cxnLst>
                  <a:rect l="l" t="t" r="r" b="b"/>
                  <a:pathLst>
                    <a:path w="307767" h="264036">
                      <a:moveTo>
                        <a:pt x="12492" y="14005"/>
                      </a:moveTo>
                      <a:cubicBezTo>
                        <a:pt x="96629" y="-37589"/>
                        <a:pt x="209342" y="67980"/>
                        <a:pt x="307767" y="94967"/>
                      </a:cubicBezTo>
                      <a:lnTo>
                        <a:pt x="141079" y="264036"/>
                      </a:lnTo>
                      <a:cubicBezTo>
                        <a:pt x="98217" y="180692"/>
                        <a:pt x="-42277" y="92586"/>
                        <a:pt x="12492" y="14005"/>
                      </a:cubicBezTo>
                      <a:close/>
                    </a:path>
                  </a:pathLst>
                </a:custGeom>
                <a:solidFill>
                  <a:srgbClr val="09B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3" name="任意多边形 143">
                  <a:extLst>
                    <a:ext uri="{FF2B5EF4-FFF2-40B4-BE49-F238E27FC236}">
                      <a16:creationId xmlns:a16="http://schemas.microsoft.com/office/drawing/2014/main" id="{5C401358-25FF-4330-894A-BAC4DB644A62}"/>
                    </a:ext>
                  </a:extLst>
                </p:cNvPr>
                <p:cNvSpPr/>
                <p:nvPr/>
              </p:nvSpPr>
              <p:spPr>
                <a:xfrm>
                  <a:off x="-56125" y="9628766"/>
                  <a:ext cx="850626" cy="350841"/>
                </a:xfrm>
                <a:custGeom>
                  <a:avLst/>
                  <a:gdLst>
                    <a:gd name="connsiteX0" fmla="*/ 711994 w 828675"/>
                    <a:gd name="connsiteY0" fmla="*/ 0 h 338138"/>
                    <a:gd name="connsiteX1" fmla="*/ 0 w 828675"/>
                    <a:gd name="connsiteY1" fmla="*/ 338138 h 338138"/>
                    <a:gd name="connsiteX2" fmla="*/ 828675 w 828675"/>
                    <a:gd name="connsiteY2" fmla="*/ 90488 h 338138"/>
                    <a:gd name="connsiteX3" fmla="*/ 711994 w 828675"/>
                    <a:gd name="connsiteY3" fmla="*/ 0 h 338138"/>
                    <a:gd name="connsiteX0" fmla="*/ 712001 w 828682"/>
                    <a:gd name="connsiteY0" fmla="*/ 0 h 369677"/>
                    <a:gd name="connsiteX1" fmla="*/ 7 w 828682"/>
                    <a:gd name="connsiteY1" fmla="*/ 338138 h 369677"/>
                    <a:gd name="connsiteX2" fmla="*/ 828682 w 828682"/>
                    <a:gd name="connsiteY2" fmla="*/ 90488 h 369677"/>
                    <a:gd name="connsiteX3" fmla="*/ 712001 w 828682"/>
                    <a:gd name="connsiteY3" fmla="*/ 0 h 369677"/>
                    <a:gd name="connsiteX0" fmla="*/ 717397 w 834078"/>
                    <a:gd name="connsiteY0" fmla="*/ 0 h 369677"/>
                    <a:gd name="connsiteX1" fmla="*/ 5403 w 834078"/>
                    <a:gd name="connsiteY1" fmla="*/ 338138 h 369677"/>
                    <a:gd name="connsiteX2" fmla="*/ 834078 w 834078"/>
                    <a:gd name="connsiteY2" fmla="*/ 90488 h 369677"/>
                    <a:gd name="connsiteX3" fmla="*/ 717397 w 834078"/>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0 h 369677"/>
                    <a:gd name="connsiteX1" fmla="*/ 5490 w 834165"/>
                    <a:gd name="connsiteY1" fmla="*/ 338138 h 369677"/>
                    <a:gd name="connsiteX2" fmla="*/ 834165 w 834165"/>
                    <a:gd name="connsiteY2" fmla="*/ 90488 h 369677"/>
                    <a:gd name="connsiteX3" fmla="*/ 717484 w 834165"/>
                    <a:gd name="connsiteY3" fmla="*/ 0 h 369677"/>
                    <a:gd name="connsiteX0" fmla="*/ 717484 w 834165"/>
                    <a:gd name="connsiteY0" fmla="*/ 12 h 369689"/>
                    <a:gd name="connsiteX1" fmla="*/ 5490 w 834165"/>
                    <a:gd name="connsiteY1" fmla="*/ 338150 h 369689"/>
                    <a:gd name="connsiteX2" fmla="*/ 834165 w 834165"/>
                    <a:gd name="connsiteY2" fmla="*/ 90500 h 369689"/>
                    <a:gd name="connsiteX3" fmla="*/ 717484 w 834165"/>
                    <a:gd name="connsiteY3" fmla="*/ 12 h 369689"/>
                    <a:gd name="connsiteX0" fmla="*/ 717484 w 834165"/>
                    <a:gd name="connsiteY0" fmla="*/ 12 h 377528"/>
                    <a:gd name="connsiteX1" fmla="*/ 5490 w 834165"/>
                    <a:gd name="connsiteY1" fmla="*/ 338150 h 377528"/>
                    <a:gd name="connsiteX2" fmla="*/ 834165 w 834165"/>
                    <a:gd name="connsiteY2" fmla="*/ 90500 h 377528"/>
                    <a:gd name="connsiteX3" fmla="*/ 717484 w 834165"/>
                    <a:gd name="connsiteY3" fmla="*/ 12 h 377528"/>
                    <a:gd name="connsiteX0" fmla="*/ 717484 w 834165"/>
                    <a:gd name="connsiteY0" fmla="*/ 12 h 368175"/>
                    <a:gd name="connsiteX1" fmla="*/ 5490 w 834165"/>
                    <a:gd name="connsiteY1" fmla="*/ 338150 h 368175"/>
                    <a:gd name="connsiteX2" fmla="*/ 834165 w 834165"/>
                    <a:gd name="connsiteY2" fmla="*/ 90500 h 368175"/>
                    <a:gd name="connsiteX3" fmla="*/ 717484 w 834165"/>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4123 w 830804"/>
                    <a:gd name="connsiteY0" fmla="*/ 12 h 368175"/>
                    <a:gd name="connsiteX1" fmla="*/ 2129 w 830804"/>
                    <a:gd name="connsiteY1" fmla="*/ 338150 h 368175"/>
                    <a:gd name="connsiteX2" fmla="*/ 830804 w 830804"/>
                    <a:gd name="connsiteY2" fmla="*/ 90500 h 368175"/>
                    <a:gd name="connsiteX3" fmla="*/ 714123 w 830804"/>
                    <a:gd name="connsiteY3" fmla="*/ 12 h 368175"/>
                    <a:gd name="connsiteX0" fmla="*/ 718613 w 835294"/>
                    <a:gd name="connsiteY0" fmla="*/ 12 h 368175"/>
                    <a:gd name="connsiteX1" fmla="*/ 6619 w 835294"/>
                    <a:gd name="connsiteY1" fmla="*/ 338150 h 368175"/>
                    <a:gd name="connsiteX2" fmla="*/ 835294 w 835294"/>
                    <a:gd name="connsiteY2" fmla="*/ 90500 h 368175"/>
                    <a:gd name="connsiteX3" fmla="*/ 718613 w 835294"/>
                    <a:gd name="connsiteY3" fmla="*/ 12 h 368175"/>
                    <a:gd name="connsiteX0" fmla="*/ 718613 w 835294"/>
                    <a:gd name="connsiteY0" fmla="*/ 12 h 350841"/>
                    <a:gd name="connsiteX1" fmla="*/ 6619 w 835294"/>
                    <a:gd name="connsiteY1" fmla="*/ 338150 h 350841"/>
                    <a:gd name="connsiteX2" fmla="*/ 835294 w 835294"/>
                    <a:gd name="connsiteY2" fmla="*/ 90500 h 350841"/>
                    <a:gd name="connsiteX3" fmla="*/ 718613 w 835294"/>
                    <a:gd name="connsiteY3" fmla="*/ 12 h 350841"/>
                  </a:gdLst>
                  <a:ahLst/>
                  <a:cxnLst>
                    <a:cxn ang="0">
                      <a:pos x="connsiteX0" y="connsiteY0"/>
                    </a:cxn>
                    <a:cxn ang="0">
                      <a:pos x="connsiteX1" y="connsiteY1"/>
                    </a:cxn>
                    <a:cxn ang="0">
                      <a:pos x="connsiteX2" y="connsiteY2"/>
                    </a:cxn>
                    <a:cxn ang="0">
                      <a:pos x="connsiteX3" y="connsiteY3"/>
                    </a:cxn>
                  </a:cxnLst>
                  <a:rect l="l" t="t" r="r" b="b"/>
                  <a:pathLst>
                    <a:path w="835294" h="350841">
                      <a:moveTo>
                        <a:pt x="718613" y="12"/>
                      </a:moveTo>
                      <a:cubicBezTo>
                        <a:pt x="471757" y="265125"/>
                        <a:pt x="-65612" y="239725"/>
                        <a:pt x="6619" y="338150"/>
                      </a:cubicBezTo>
                      <a:cubicBezTo>
                        <a:pt x="-2907" y="393712"/>
                        <a:pt x="720994" y="258775"/>
                        <a:pt x="835294" y="90500"/>
                      </a:cubicBezTo>
                      <a:cubicBezTo>
                        <a:pt x="813069" y="36525"/>
                        <a:pt x="767032" y="-781"/>
                        <a:pt x="718613" y="12"/>
                      </a:cubicBezTo>
                      <a:close/>
                    </a:path>
                  </a:pathLst>
                </a:custGeom>
                <a:solidFill>
                  <a:srgbClr val="F6F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字魂59号-创粗黑" panose="00000500000000000000" pitchFamily="2" charset="-122"/>
                    </a:rPr>
                    <a:t>                                                                </a:t>
                  </a:r>
                  <a:endParaRPr lang="zh-CN" altLang="en-US" dirty="0">
                    <a:latin typeface="字魂59号-创粗黑" panose="00000500000000000000" pitchFamily="2" charset="-122"/>
                  </a:endParaRPr>
                </a:p>
              </p:txBody>
            </p:sp>
            <p:sp>
              <p:nvSpPr>
                <p:cNvPr id="24" name="椭圆 369">
                  <a:extLst>
                    <a:ext uri="{FF2B5EF4-FFF2-40B4-BE49-F238E27FC236}">
                      <a16:creationId xmlns:a16="http://schemas.microsoft.com/office/drawing/2014/main" id="{CADEAA91-DD76-453D-85BE-673EA0EAFA42}"/>
                    </a:ext>
                  </a:extLst>
                </p:cNvPr>
                <p:cNvSpPr/>
                <p:nvPr/>
              </p:nvSpPr>
              <p:spPr>
                <a:xfrm rot="21151079">
                  <a:off x="167974" y="9851770"/>
                  <a:ext cx="427168" cy="109187"/>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5" name="椭圆 369">
                  <a:extLst>
                    <a:ext uri="{FF2B5EF4-FFF2-40B4-BE49-F238E27FC236}">
                      <a16:creationId xmlns:a16="http://schemas.microsoft.com/office/drawing/2014/main" id="{C3BE6DB1-9C4A-46C3-9511-7D8766F642B0}"/>
                    </a:ext>
                  </a:extLst>
                </p:cNvPr>
                <p:cNvSpPr/>
                <p:nvPr/>
              </p:nvSpPr>
              <p:spPr>
                <a:xfrm rot="21151079">
                  <a:off x="-53909" y="9884611"/>
                  <a:ext cx="178865" cy="45719"/>
                </a:xfrm>
                <a:custGeom>
                  <a:avLst/>
                  <a:gdLst>
                    <a:gd name="connsiteX0" fmla="*/ 0 w 434211"/>
                    <a:gd name="connsiteY0" fmla="*/ 39063 h 78125"/>
                    <a:gd name="connsiteX1" fmla="*/ 217106 w 434211"/>
                    <a:gd name="connsiteY1" fmla="*/ 0 h 78125"/>
                    <a:gd name="connsiteX2" fmla="*/ 434212 w 434211"/>
                    <a:gd name="connsiteY2" fmla="*/ 39063 h 78125"/>
                    <a:gd name="connsiteX3" fmla="*/ 217106 w 434211"/>
                    <a:gd name="connsiteY3" fmla="*/ 78126 h 78125"/>
                    <a:gd name="connsiteX4" fmla="*/ 0 w 434211"/>
                    <a:gd name="connsiteY4" fmla="*/ 39063 h 78125"/>
                    <a:gd name="connsiteX0" fmla="*/ 0 w 434212"/>
                    <a:gd name="connsiteY0" fmla="*/ 40692 h 79755"/>
                    <a:gd name="connsiteX1" fmla="*/ 217106 w 434212"/>
                    <a:gd name="connsiteY1" fmla="*/ 1629 h 79755"/>
                    <a:gd name="connsiteX2" fmla="*/ 434212 w 434212"/>
                    <a:gd name="connsiteY2" fmla="*/ 40692 h 79755"/>
                    <a:gd name="connsiteX3" fmla="*/ 217106 w 434212"/>
                    <a:gd name="connsiteY3" fmla="*/ 79755 h 79755"/>
                    <a:gd name="connsiteX4" fmla="*/ 0 w 434212"/>
                    <a:gd name="connsiteY4" fmla="*/ 40692 h 79755"/>
                    <a:gd name="connsiteX0" fmla="*/ 0 w 434224"/>
                    <a:gd name="connsiteY0" fmla="*/ 40692 h 80439"/>
                    <a:gd name="connsiteX1" fmla="*/ 217106 w 434224"/>
                    <a:gd name="connsiteY1" fmla="*/ 1629 h 80439"/>
                    <a:gd name="connsiteX2" fmla="*/ 434212 w 434224"/>
                    <a:gd name="connsiteY2" fmla="*/ 40692 h 80439"/>
                    <a:gd name="connsiteX3" fmla="*/ 217106 w 434224"/>
                    <a:gd name="connsiteY3" fmla="*/ 79755 h 80439"/>
                    <a:gd name="connsiteX4" fmla="*/ 0 w 434224"/>
                    <a:gd name="connsiteY4" fmla="*/ 40692 h 80439"/>
                    <a:gd name="connsiteX0" fmla="*/ 0 w 434224"/>
                    <a:gd name="connsiteY0" fmla="*/ 39748 h 79495"/>
                    <a:gd name="connsiteX1" fmla="*/ 217106 w 434224"/>
                    <a:gd name="connsiteY1" fmla="*/ 685 h 79495"/>
                    <a:gd name="connsiteX2" fmla="*/ 434212 w 434224"/>
                    <a:gd name="connsiteY2" fmla="*/ 39748 h 79495"/>
                    <a:gd name="connsiteX3" fmla="*/ 217106 w 434224"/>
                    <a:gd name="connsiteY3" fmla="*/ 78811 h 79495"/>
                    <a:gd name="connsiteX4" fmla="*/ 0 w 434224"/>
                    <a:gd name="connsiteY4" fmla="*/ 39748 h 79495"/>
                    <a:gd name="connsiteX0" fmla="*/ 0 w 475599"/>
                    <a:gd name="connsiteY0" fmla="*/ 44221 h 79496"/>
                    <a:gd name="connsiteX1" fmla="*/ 258484 w 475599"/>
                    <a:gd name="connsiteY1" fmla="*/ 986 h 79496"/>
                    <a:gd name="connsiteX2" fmla="*/ 475590 w 475599"/>
                    <a:gd name="connsiteY2" fmla="*/ 40049 h 79496"/>
                    <a:gd name="connsiteX3" fmla="*/ 258484 w 475599"/>
                    <a:gd name="connsiteY3" fmla="*/ 79112 h 79496"/>
                    <a:gd name="connsiteX4" fmla="*/ 0 w 475599"/>
                    <a:gd name="connsiteY4" fmla="*/ 44221 h 79496"/>
                    <a:gd name="connsiteX0" fmla="*/ 0 w 511944"/>
                    <a:gd name="connsiteY0" fmla="*/ 46830 h 79498"/>
                    <a:gd name="connsiteX1" fmla="*/ 294829 w 511944"/>
                    <a:gd name="connsiteY1" fmla="*/ 1163 h 79498"/>
                    <a:gd name="connsiteX2" fmla="*/ 511935 w 511944"/>
                    <a:gd name="connsiteY2" fmla="*/ 40226 h 79498"/>
                    <a:gd name="connsiteX3" fmla="*/ 294829 w 511944"/>
                    <a:gd name="connsiteY3" fmla="*/ 79289 h 79498"/>
                    <a:gd name="connsiteX4" fmla="*/ 0 w 511944"/>
                    <a:gd name="connsiteY4" fmla="*/ 46830 h 79498"/>
                    <a:gd name="connsiteX0" fmla="*/ 0 w 511942"/>
                    <a:gd name="connsiteY0" fmla="*/ 52013 h 89928"/>
                    <a:gd name="connsiteX1" fmla="*/ 294829 w 511942"/>
                    <a:gd name="connsiteY1" fmla="*/ 6346 h 89928"/>
                    <a:gd name="connsiteX2" fmla="*/ 511935 w 511942"/>
                    <a:gd name="connsiteY2" fmla="*/ 45409 h 89928"/>
                    <a:gd name="connsiteX3" fmla="*/ 294829 w 511942"/>
                    <a:gd name="connsiteY3" fmla="*/ 84472 h 89928"/>
                    <a:gd name="connsiteX4" fmla="*/ 0 w 511942"/>
                    <a:gd name="connsiteY4" fmla="*/ 52013 h 89928"/>
                    <a:gd name="connsiteX0" fmla="*/ 0 w 511935"/>
                    <a:gd name="connsiteY0" fmla="*/ 45704 h 97075"/>
                    <a:gd name="connsiteX1" fmla="*/ 294829 w 511935"/>
                    <a:gd name="connsiteY1" fmla="*/ 37 h 97075"/>
                    <a:gd name="connsiteX2" fmla="*/ 511935 w 511935"/>
                    <a:gd name="connsiteY2" fmla="*/ 39100 h 97075"/>
                    <a:gd name="connsiteX3" fmla="*/ 292349 w 511935"/>
                    <a:gd name="connsiteY3" fmla="*/ 97051 h 97075"/>
                    <a:gd name="connsiteX4" fmla="*/ 0 w 511935"/>
                    <a:gd name="connsiteY4" fmla="*/ 45704 h 97075"/>
                    <a:gd name="connsiteX0" fmla="*/ 0 w 511935"/>
                    <a:gd name="connsiteY0" fmla="*/ 48371 h 99742"/>
                    <a:gd name="connsiteX1" fmla="*/ 292779 w 511935"/>
                    <a:gd name="connsiteY1" fmla="*/ 33 h 99742"/>
                    <a:gd name="connsiteX2" fmla="*/ 511935 w 511935"/>
                    <a:gd name="connsiteY2" fmla="*/ 41767 h 99742"/>
                    <a:gd name="connsiteX3" fmla="*/ 292349 w 511935"/>
                    <a:gd name="connsiteY3" fmla="*/ 99718 h 99742"/>
                    <a:gd name="connsiteX4" fmla="*/ 0 w 511935"/>
                    <a:gd name="connsiteY4" fmla="*/ 48371 h 99742"/>
                    <a:gd name="connsiteX0" fmla="*/ 0 w 511935"/>
                    <a:gd name="connsiteY0" fmla="*/ 57808 h 109180"/>
                    <a:gd name="connsiteX1" fmla="*/ 294019 w 511935"/>
                    <a:gd name="connsiteY1" fmla="*/ 26 h 109180"/>
                    <a:gd name="connsiteX2" fmla="*/ 511935 w 511935"/>
                    <a:gd name="connsiteY2" fmla="*/ 51204 h 109180"/>
                    <a:gd name="connsiteX3" fmla="*/ 292349 w 511935"/>
                    <a:gd name="connsiteY3" fmla="*/ 109155 h 109180"/>
                    <a:gd name="connsiteX4" fmla="*/ 0 w 511935"/>
                    <a:gd name="connsiteY4" fmla="*/ 57808 h 109180"/>
                    <a:gd name="connsiteX0" fmla="*/ 0 w 511943"/>
                    <a:gd name="connsiteY0" fmla="*/ 58919 h 110291"/>
                    <a:gd name="connsiteX1" fmla="*/ 294019 w 511943"/>
                    <a:gd name="connsiteY1" fmla="*/ 1137 h 110291"/>
                    <a:gd name="connsiteX2" fmla="*/ 511935 w 511943"/>
                    <a:gd name="connsiteY2" fmla="*/ 52315 h 110291"/>
                    <a:gd name="connsiteX3" fmla="*/ 292349 w 511943"/>
                    <a:gd name="connsiteY3" fmla="*/ 110266 h 110291"/>
                    <a:gd name="connsiteX4" fmla="*/ 0 w 511943"/>
                    <a:gd name="connsiteY4" fmla="*/ 58919 h 110291"/>
                    <a:gd name="connsiteX0" fmla="*/ 0 w 511953"/>
                    <a:gd name="connsiteY0" fmla="*/ 58345 h 109717"/>
                    <a:gd name="connsiteX1" fmla="*/ 294019 w 511953"/>
                    <a:gd name="connsiteY1" fmla="*/ 563 h 109717"/>
                    <a:gd name="connsiteX2" fmla="*/ 511935 w 511953"/>
                    <a:gd name="connsiteY2" fmla="*/ 51741 h 109717"/>
                    <a:gd name="connsiteX3" fmla="*/ 292349 w 511953"/>
                    <a:gd name="connsiteY3" fmla="*/ 109692 h 109717"/>
                    <a:gd name="connsiteX4" fmla="*/ 0 w 511953"/>
                    <a:gd name="connsiteY4" fmla="*/ 58345 h 109717"/>
                    <a:gd name="connsiteX0" fmla="*/ 0 w 430767"/>
                    <a:gd name="connsiteY0" fmla="*/ 59036 h 110441"/>
                    <a:gd name="connsiteX1" fmla="*/ 294019 w 430767"/>
                    <a:gd name="connsiteY1" fmla="*/ 1254 h 110441"/>
                    <a:gd name="connsiteX2" fmla="*/ 430731 w 430767"/>
                    <a:gd name="connsiteY2" fmla="*/ 48973 h 110441"/>
                    <a:gd name="connsiteX3" fmla="*/ 292349 w 430767"/>
                    <a:gd name="connsiteY3" fmla="*/ 110383 h 110441"/>
                    <a:gd name="connsiteX4" fmla="*/ 0 w 430767"/>
                    <a:gd name="connsiteY4" fmla="*/ 59036 h 110441"/>
                    <a:gd name="connsiteX0" fmla="*/ 0 w 427168"/>
                    <a:gd name="connsiteY0" fmla="*/ 57797 h 109187"/>
                    <a:gd name="connsiteX1" fmla="*/ 294019 w 427168"/>
                    <a:gd name="connsiteY1" fmla="*/ 15 h 109187"/>
                    <a:gd name="connsiteX2" fmla="*/ 427130 w 427168"/>
                    <a:gd name="connsiteY2" fmla="*/ 56868 h 109187"/>
                    <a:gd name="connsiteX3" fmla="*/ 292349 w 427168"/>
                    <a:gd name="connsiteY3" fmla="*/ 109144 h 109187"/>
                    <a:gd name="connsiteX4" fmla="*/ 0 w 427168"/>
                    <a:gd name="connsiteY4" fmla="*/ 57797 h 10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168" h="109187">
                      <a:moveTo>
                        <a:pt x="0" y="57797"/>
                      </a:moveTo>
                      <a:cubicBezTo>
                        <a:pt x="278" y="39609"/>
                        <a:pt x="222831" y="170"/>
                        <a:pt x="294019" y="15"/>
                      </a:cubicBezTo>
                      <a:cubicBezTo>
                        <a:pt x="365207" y="-140"/>
                        <a:pt x="425285" y="-27"/>
                        <a:pt x="427130" y="56868"/>
                      </a:cubicBezTo>
                      <a:cubicBezTo>
                        <a:pt x="428975" y="113763"/>
                        <a:pt x="363537" y="108989"/>
                        <a:pt x="292349" y="109144"/>
                      </a:cubicBezTo>
                      <a:cubicBezTo>
                        <a:pt x="221161" y="109299"/>
                        <a:pt x="-278" y="75985"/>
                        <a:pt x="0" y="57797"/>
                      </a:cubicBezTo>
                      <a:close/>
                    </a:path>
                  </a:pathLst>
                </a:custGeom>
                <a:solidFill>
                  <a:srgbClr val="F16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nvGrpSpPr>
                <p:cNvPr id="26" name="组合 21">
                  <a:extLst>
                    <a:ext uri="{FF2B5EF4-FFF2-40B4-BE49-F238E27FC236}">
                      <a16:creationId xmlns:a16="http://schemas.microsoft.com/office/drawing/2014/main" id="{581EC399-EA8D-41C4-B95F-CC0F437374D9}"/>
                    </a:ext>
                  </a:extLst>
                </p:cNvPr>
                <p:cNvGrpSpPr/>
                <p:nvPr/>
              </p:nvGrpSpPr>
              <p:grpSpPr>
                <a:xfrm>
                  <a:off x="620531" y="9636924"/>
                  <a:ext cx="118084" cy="158131"/>
                  <a:chOff x="620531" y="9636924"/>
                  <a:chExt cx="118084" cy="158131"/>
                </a:xfrm>
              </p:grpSpPr>
              <p:sp>
                <p:nvSpPr>
                  <p:cNvPr id="27" name="任意多边形 147">
                    <a:extLst>
                      <a:ext uri="{FF2B5EF4-FFF2-40B4-BE49-F238E27FC236}">
                        <a16:creationId xmlns:a16="http://schemas.microsoft.com/office/drawing/2014/main" id="{AEE822B5-2EB4-44A9-913D-FD5F6BAF719C}"/>
                      </a:ext>
                    </a:extLst>
                  </p:cNvPr>
                  <p:cNvSpPr/>
                  <p:nvPr/>
                </p:nvSpPr>
                <p:spPr>
                  <a:xfrm rot="19056237">
                    <a:off x="620531" y="9676992"/>
                    <a:ext cx="83834"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28" name="任意多边形 148">
                    <a:extLst>
                      <a:ext uri="{FF2B5EF4-FFF2-40B4-BE49-F238E27FC236}">
                        <a16:creationId xmlns:a16="http://schemas.microsoft.com/office/drawing/2014/main" id="{D096DF14-9C70-4F1E-A09F-BF860F3D33C0}"/>
                      </a:ext>
                    </a:extLst>
                  </p:cNvPr>
                  <p:cNvSpPr/>
                  <p:nvPr/>
                </p:nvSpPr>
                <p:spPr>
                  <a:xfrm rot="19056237">
                    <a:off x="692896" y="9636924"/>
                    <a:ext cx="45719" cy="118063"/>
                  </a:xfrm>
                  <a:custGeom>
                    <a:avLst/>
                    <a:gdLst>
                      <a:gd name="connsiteX0" fmla="*/ 67854 w 83834"/>
                      <a:gd name="connsiteY0" fmla="*/ 5476 h 118063"/>
                      <a:gd name="connsiteX1" fmla="*/ 77024 w 83834"/>
                      <a:gd name="connsiteY1" fmla="*/ 23017 h 118063"/>
                      <a:gd name="connsiteX2" fmla="*/ 83834 w 83834"/>
                      <a:gd name="connsiteY2" fmla="*/ 67962 h 118063"/>
                      <a:gd name="connsiteX3" fmla="*/ 70008 w 83834"/>
                      <a:gd name="connsiteY3" fmla="*/ 118063 h 118063"/>
                      <a:gd name="connsiteX4" fmla="*/ 5891 w 83834"/>
                      <a:gd name="connsiteY4" fmla="*/ 115888 h 118063"/>
                      <a:gd name="connsiteX5" fmla="*/ 3485 w 83834"/>
                      <a:gd name="connsiteY5" fmla="*/ 115349 h 118063"/>
                      <a:gd name="connsiteX6" fmla="*/ 17044 w 83834"/>
                      <a:gd name="connsiteY6" fmla="*/ 66216 h 118063"/>
                      <a:gd name="connsiteX7" fmla="*/ 11617 w 83834"/>
                      <a:gd name="connsiteY7" fmla="*/ 25863 h 118063"/>
                      <a:gd name="connsiteX8" fmla="*/ 0 w 83834"/>
                      <a:gd name="connsiteY8" fmla="*/ 0 h 11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34" h="118063">
                        <a:moveTo>
                          <a:pt x="67854" y="5476"/>
                        </a:moveTo>
                        <a:lnTo>
                          <a:pt x="77024" y="23017"/>
                        </a:lnTo>
                        <a:cubicBezTo>
                          <a:pt x="81388" y="36614"/>
                          <a:pt x="83834" y="51859"/>
                          <a:pt x="83834" y="67962"/>
                        </a:cubicBezTo>
                        <a:lnTo>
                          <a:pt x="70008" y="118063"/>
                        </a:lnTo>
                        <a:lnTo>
                          <a:pt x="5891" y="115888"/>
                        </a:lnTo>
                        <a:lnTo>
                          <a:pt x="3485" y="115349"/>
                        </a:lnTo>
                        <a:lnTo>
                          <a:pt x="17044" y="66216"/>
                        </a:lnTo>
                        <a:cubicBezTo>
                          <a:pt x="17044" y="51903"/>
                          <a:pt x="15112" y="38266"/>
                          <a:pt x="11617" y="25863"/>
                        </a:cubicBezTo>
                        <a:lnTo>
                          <a:pt x="0" y="0"/>
                        </a:lnTo>
                        <a:close/>
                      </a:path>
                    </a:pathLst>
                  </a:custGeom>
                  <a:solidFill>
                    <a:srgbClr val="86C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grpSp>
          </p:grpSp>
        </p:grpSp>
        <p:sp>
          <p:nvSpPr>
            <p:cNvPr id="16" name="文本框 2">
              <a:extLst>
                <a:ext uri="{FF2B5EF4-FFF2-40B4-BE49-F238E27FC236}">
                  <a16:creationId xmlns:a16="http://schemas.microsoft.com/office/drawing/2014/main" id="{AC7E8A4B-6E1F-4001-8E6A-B9FFFEA8E53C}"/>
                </a:ext>
              </a:extLst>
            </p:cNvPr>
            <p:cNvSpPr txBox="1"/>
            <p:nvPr/>
          </p:nvSpPr>
          <p:spPr>
            <a:xfrm rot="20879296">
              <a:off x="2513256" y="3223015"/>
              <a:ext cx="4391492" cy="459144"/>
            </a:xfrm>
            <a:prstGeom prst="rect">
              <a:avLst/>
            </a:prstGeom>
            <a:noFill/>
          </p:spPr>
          <p:txBody>
            <a:bodyPr wrap="square" rtlCol="0">
              <a:prstTxWarp prst="textArchUp">
                <a:avLst/>
              </a:prstTxWarp>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lvl="0" algn="ctr" defTabSz="342900">
                <a:lnSpc>
                  <a:spcPct val="200000"/>
                </a:lnSpc>
                <a:defRPr/>
              </a:pPr>
              <a:r>
                <a:rPr lang="en-US" sz="3200" b="1">
                  <a:solidFill>
                    <a:srgbClr val="000000"/>
                  </a:solidFill>
                  <a:latin typeface="UTM Avo" panose="02040603050506020204" pitchFamily="18" charset="0"/>
                  <a:cs typeface="Times New Roman" panose="02020603050405020304" pitchFamily="18" charset="0"/>
                </a:rPr>
                <a:t>Biểu đồ hình quạt tròn </a:t>
              </a:r>
            </a:p>
          </p:txBody>
        </p:sp>
      </p:grpSp>
      <p:graphicFrame>
        <p:nvGraphicFramePr>
          <p:cNvPr id="37" name="Chart 36">
            <a:extLst>
              <a:ext uri="{FF2B5EF4-FFF2-40B4-BE49-F238E27FC236}">
                <a16:creationId xmlns:a16="http://schemas.microsoft.com/office/drawing/2014/main" id="{DD00F8C7-9172-4A97-90A1-235771E6F678}"/>
              </a:ext>
            </a:extLst>
          </p:cNvPr>
          <p:cNvGraphicFramePr>
            <a:graphicFrameLocks/>
          </p:cNvGraphicFramePr>
          <p:nvPr>
            <p:extLst>
              <p:ext uri="{D42A27DB-BD31-4B8C-83A1-F6EECF244321}">
                <p14:modId xmlns:p14="http://schemas.microsoft.com/office/powerpoint/2010/main" val="4125438090"/>
              </p:ext>
            </p:extLst>
          </p:nvPr>
        </p:nvGraphicFramePr>
        <p:xfrm>
          <a:off x="6376683" y="31792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1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strips(downLeft)">
                                      <p:cBhvr>
                                        <p:cTn id="17" dur="500"/>
                                        <p:tgtEl>
                                          <p:spTgt spid="3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1" grpId="0"/>
      <p:bldGraphic spid="3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78426"/>
            <a:ext cx="8085803" cy="4013875"/>
          </a:xfrm>
          <a:prstGeom prst="wedgeRoundRectCallout">
            <a:avLst>
              <a:gd name="adj1" fmla="val -56077"/>
              <a:gd name="adj2" fmla="val 3882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218836" y="927990"/>
            <a:ext cx="7875638" cy="3514745"/>
          </a:xfrm>
          <a:prstGeom prst="rect">
            <a:avLst/>
          </a:prstGeom>
          <a:noFill/>
        </p:spPr>
        <p:txBody>
          <a:bodyPr wrap="square">
            <a:spAutoFit/>
          </a:bodyPr>
          <a:lstStyle/>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Biểu đồ là cách minh hoạ dữ liệu </a:t>
            </a:r>
            <a:r>
              <a:rPr lang="vi-VN" sz="2800" b="1">
                <a:solidFill>
                  <a:srgbClr val="000000"/>
                </a:solidFill>
                <a:latin typeface="UTM Avo" panose="02040603050506020204" pitchFamily="18" charset="0"/>
                <a:cs typeface="Times New Roman" panose="02020603050405020304" pitchFamily="18" charset="0"/>
              </a:rPr>
              <a:t>trực quan</a:t>
            </a:r>
            <a:r>
              <a:rPr lang="vi-VN" sz="2800">
                <a:solidFill>
                  <a:srgbClr val="000000"/>
                </a:solidFill>
                <a:latin typeface="UTM Avo" panose="02040603050506020204" pitchFamily="18" charset="0"/>
                <a:cs typeface="Times New Roman" panose="02020603050405020304" pitchFamily="18" charset="0"/>
              </a:rPr>
              <a:t>. Nhờ biểu đồ, em </a:t>
            </a:r>
            <a:r>
              <a:rPr lang="vi-VN" sz="2800" b="1">
                <a:solidFill>
                  <a:srgbClr val="000000"/>
                </a:solidFill>
                <a:latin typeface="UTM Avo" panose="02040603050506020204" pitchFamily="18" charset="0"/>
                <a:cs typeface="Times New Roman" panose="02020603050405020304" pitchFamily="18" charset="0"/>
              </a:rPr>
              <a:t>dễ dàng </a:t>
            </a:r>
            <a:r>
              <a:rPr lang="vi-VN" sz="2800">
                <a:solidFill>
                  <a:srgbClr val="000000"/>
                </a:solidFill>
                <a:latin typeface="UTM Avo" panose="02040603050506020204" pitchFamily="18" charset="0"/>
                <a:cs typeface="Times New Roman" panose="02020603050405020304" pitchFamily="18" charset="0"/>
              </a:rPr>
              <a:t>so sánh, nhận định xu hướng thay đổi của dữ liệu.</a:t>
            </a: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	Cần sử dụng loại </a:t>
            </a:r>
            <a:r>
              <a:rPr lang="vi-VN" sz="2800" b="1">
                <a:solidFill>
                  <a:srgbClr val="000000"/>
                </a:solidFill>
                <a:latin typeface="UTM Avo" panose="02040603050506020204" pitchFamily="18" charset="0"/>
                <a:cs typeface="Times New Roman" panose="02020603050405020304" pitchFamily="18" charset="0"/>
              </a:rPr>
              <a:t>biểu đồ phù hợp </a:t>
            </a:r>
            <a:r>
              <a:rPr lang="vi-VN" sz="2800">
                <a:solidFill>
                  <a:srgbClr val="000000"/>
                </a:solidFill>
                <a:latin typeface="UTM Avo" panose="02040603050506020204" pitchFamily="18" charset="0"/>
                <a:cs typeface="Times New Roman" panose="02020603050405020304" pitchFamily="18" charset="0"/>
              </a:rPr>
              <a:t>với mục đích c</a:t>
            </a:r>
            <a:r>
              <a:rPr lang="en-US" sz="2800">
                <a:solidFill>
                  <a:srgbClr val="000000"/>
                </a:solidFill>
                <a:latin typeface="UTM Avo" panose="02040603050506020204" pitchFamily="18" charset="0"/>
                <a:cs typeface="Times New Roman" panose="02020603050405020304" pitchFamily="18" charset="0"/>
              </a:rPr>
              <a:t>ủ</a:t>
            </a:r>
            <a:r>
              <a:rPr lang="vi-VN" sz="2800">
                <a:solidFill>
                  <a:srgbClr val="000000"/>
                </a:solidFill>
                <a:latin typeface="UTM Avo" panose="02040603050506020204" pitchFamily="18" charset="0"/>
                <a:cs typeface="Times New Roman" panose="02020603050405020304" pitchFamily="18" charset="0"/>
              </a:rPr>
              <a:t>a việc biểu diễn và thể hiện dữ liệu.</a:t>
            </a:r>
          </a:p>
        </p:txBody>
      </p:sp>
      <p:pic>
        <p:nvPicPr>
          <p:cNvPr id="4" name="Picture 3">
            <a:extLst>
              <a:ext uri="{FF2B5EF4-FFF2-40B4-BE49-F238E27FC236}">
                <a16:creationId xmlns:a16="http://schemas.microsoft.com/office/drawing/2014/main" id="{0D6B7CEE-AEFD-4D9D-9FD1-667F03B50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12358"/>
            <a:ext cx="3429000" cy="3429000"/>
          </a:xfrm>
          <a:prstGeom prst="rect">
            <a:avLst/>
          </a:prstGeom>
        </p:spPr>
      </p:pic>
    </p:spTree>
    <p:extLst>
      <p:ext uri="{BB962C8B-B14F-4D97-AF65-F5344CB8AC3E}">
        <p14:creationId xmlns:p14="http://schemas.microsoft.com/office/powerpoint/2010/main" val="122325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54551"/>
      </a:dk2>
      <a:lt2>
        <a:srgbClr val="D8D9DC"/>
      </a:lt2>
      <a:accent1>
        <a:srgbClr val="EE81BD"/>
      </a:accent1>
      <a:accent2>
        <a:srgbClr val="F4D5F5"/>
      </a:accent2>
      <a:accent3>
        <a:srgbClr val="4EA6DC"/>
      </a:accent3>
      <a:accent4>
        <a:srgbClr val="4775E7"/>
      </a:accent4>
      <a:accent5>
        <a:srgbClr val="8971E1"/>
      </a:accent5>
      <a:accent6>
        <a:srgbClr val="D54773"/>
      </a:accent6>
      <a:hlink>
        <a:srgbClr val="6B9F25"/>
      </a:hlink>
      <a:folHlink>
        <a:srgbClr val="8C8C8C"/>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2876</TotalTime>
  <Words>1294</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方正静蕾简体</vt:lpstr>
      <vt:lpstr>Arial</vt:lpstr>
      <vt:lpstr>Calibri</vt:lpstr>
      <vt:lpstr>字魂59号-创粗黑</vt:lpstr>
      <vt:lpstr>Times New Roman</vt:lpstr>
      <vt:lpstr>汉仪小麦体简</vt:lpstr>
      <vt:lpstr>UTM Cookies</vt:lpstr>
      <vt:lpstr>UTM Avo</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283</cp:revision>
  <dcterms:created xsi:type="dcterms:W3CDTF">2021-06-02T01:34:28Z</dcterms:created>
  <dcterms:modified xsi:type="dcterms:W3CDTF">2023-12-12T08:06:03Z</dcterms:modified>
</cp:coreProperties>
</file>