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640" units="cm"/>
          <inkml:channel name="Y" type="integer" max="480" units="cm"/>
        </inkml:traceFormat>
        <inkml:channelProperties>
          <inkml:channelProperty channel="X" name="resolution" value="28.31858" units="1/cm"/>
          <inkml:channelProperty channel="Y" name="resolution" value="28.40237" units="1/cm"/>
        </inkml:channelProperties>
      </inkml:inkSource>
      <inkml:timestamp xml:id="ts0" timeString="2019-12-06T14:05:38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C9C8-FE7A-467F-9CF5-2A8E2ACA34A6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7AA4-100C-4885-A731-996CE961F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KLC67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469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81200"/>
            <a:ext cx="838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UNIT 1</a:t>
            </a:r>
            <a:r>
              <a:rPr lang="en-US" sz="4800" b="1" dirty="0" smtClean="0"/>
              <a:t>: LOCAL ENVIRONMENT</a:t>
            </a:r>
            <a:endParaRPr lang="en-US" sz="5400" b="1" dirty="0" smtClean="0"/>
          </a:p>
          <a:p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     A CLOSER LOOK 1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145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5b.</a:t>
            </a:r>
            <a:r>
              <a:rPr lang="en-US" sz="2800" dirty="0" smtClean="0"/>
              <a:t> </a:t>
            </a:r>
            <a:r>
              <a:rPr lang="en-US" sz="2800" b="1" dirty="0" smtClean="0"/>
              <a:t>Now listen, check, and repeat</a:t>
            </a:r>
            <a:endParaRPr lang="en-US" sz="2800" dirty="0"/>
          </a:p>
        </p:txBody>
      </p:sp>
      <p:pic>
        <p:nvPicPr>
          <p:cNvPr id="5" name="Picture 4" descr="U1-L2-5-2-b863808577d9e9a3a568cd11462499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39624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38200" y="4495800"/>
            <a:ext cx="7668510" cy="21544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1.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The craft village lies on the river bank. 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2.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This painting is embroidered. 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3.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What is this region famous for? 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4.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Drums aren’t made in my village. 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5.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A famous artisan carved this table beautifully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OTYJ2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2725"/>
            <a:ext cx="1495425" cy="295275"/>
          </a:xfrm>
          <a:prstGeom prst="rect">
            <a:avLst/>
          </a:prstGeom>
        </p:spPr>
      </p:pic>
      <p:pic>
        <p:nvPicPr>
          <p:cNvPr id="9" name="Picture 8" descr="OTYJ2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562725"/>
            <a:ext cx="1495425" cy="295275"/>
          </a:xfrm>
          <a:prstGeom prst="rect">
            <a:avLst/>
          </a:prstGeom>
        </p:spPr>
      </p:pic>
      <p:pic>
        <p:nvPicPr>
          <p:cNvPr id="10" name="Picture 9" descr="OTYJ2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562725"/>
            <a:ext cx="1495425" cy="295275"/>
          </a:xfrm>
          <a:prstGeom prst="rect">
            <a:avLst/>
          </a:prstGeom>
        </p:spPr>
      </p:pic>
      <p:pic>
        <p:nvPicPr>
          <p:cNvPr id="11" name="Picture 10" descr="OTYJ2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6562725"/>
            <a:ext cx="1495425" cy="295275"/>
          </a:xfrm>
          <a:prstGeom prst="rect">
            <a:avLst/>
          </a:prstGeom>
        </p:spPr>
      </p:pic>
      <p:pic>
        <p:nvPicPr>
          <p:cNvPr id="12" name="Picture 11" descr="OTYJ2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562725"/>
            <a:ext cx="1495425" cy="295275"/>
          </a:xfrm>
          <a:prstGeom prst="rect">
            <a:avLst/>
          </a:prstGeom>
        </p:spPr>
      </p:pic>
      <p:pic>
        <p:nvPicPr>
          <p:cNvPr id="13" name="Picture 12" descr="OTYJ2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6562725"/>
            <a:ext cx="1495425" cy="295275"/>
          </a:xfrm>
          <a:prstGeom prst="rect">
            <a:avLst/>
          </a:prstGeom>
        </p:spPr>
      </p:pic>
      <p:pic>
        <p:nvPicPr>
          <p:cNvPr id="14" name="Picture 13" descr="OTYJ2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6562725"/>
            <a:ext cx="1495425" cy="29527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VFWT825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8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6a.</a:t>
            </a:r>
            <a:r>
              <a:rPr lang="en-US" sz="2800" dirty="0" smtClean="0"/>
              <a:t> </a:t>
            </a:r>
            <a:r>
              <a:rPr lang="en-US" sz="2800" b="1" dirty="0" smtClean="0"/>
              <a:t>Underline the content words in the sentences. ...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1.The Arts Museum is a popular place of interest in my city.</a:t>
            </a:r>
          </a:p>
          <a:p>
            <a:endParaRPr lang="en-US" sz="2800" dirty="0" smtClean="0"/>
          </a:p>
          <a:p>
            <a:r>
              <a:rPr lang="en-US" sz="2800" dirty="0" smtClean="0"/>
              <a:t>2.This cinema attracts lots of youngsters.</a:t>
            </a:r>
          </a:p>
          <a:p>
            <a:endParaRPr lang="en-US" sz="2800" dirty="0" smtClean="0"/>
          </a:p>
          <a:p>
            <a:r>
              <a:rPr lang="en-US" sz="2800" dirty="0" smtClean="0"/>
              <a:t>3.The artisans mould clay to make traditional pots.</a:t>
            </a:r>
          </a:p>
          <a:p>
            <a:endParaRPr lang="en-US" sz="2800" dirty="0" smtClean="0"/>
          </a:p>
          <a:p>
            <a:r>
              <a:rPr lang="en-US" sz="2800" dirty="0" smtClean="0"/>
              <a:t>4.Where do you like going at weekends?</a:t>
            </a:r>
          </a:p>
          <a:p>
            <a:endParaRPr lang="en-US" sz="2800" dirty="0" smtClean="0"/>
          </a:p>
          <a:p>
            <a:r>
              <a:rPr lang="en-US" sz="2800" dirty="0" smtClean="0"/>
              <a:t>5.We shouldn’t destroy historical buildings.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9812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5200" y="20574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2057400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01000" y="20574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28194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2895600"/>
            <a:ext cx="1600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600" y="37338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37338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0400" y="3733800"/>
            <a:ext cx="45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45720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2200" y="45720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67200" y="4572000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54102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05200" y="5410200"/>
            <a:ext cx="2667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sang-tao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0"/>
            <a:ext cx="505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6b.</a:t>
            </a:r>
            <a:r>
              <a:rPr lang="en-US" sz="2800" dirty="0" smtClean="0"/>
              <a:t> </a:t>
            </a:r>
            <a:r>
              <a:rPr lang="en-US" sz="2800" b="1" dirty="0" smtClean="0"/>
              <a:t>Now listen, check and repeat</a:t>
            </a:r>
            <a:endParaRPr lang="en-US" sz="28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219200"/>
            <a:ext cx="9144000" cy="3447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1.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The Arts Museum is a popular place of interest in my city. 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2.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This cinema attracts lots of youngsters. 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3.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The artisans mould clay to make traditional pots. 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4.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Where do you like going at weekends? 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5.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We shouldn’t destroy historical buildings.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JOV584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FTVO51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 </a:t>
            </a:r>
            <a:r>
              <a:rPr lang="en-US" sz="3200" b="1" dirty="0"/>
              <a:t>Write the verbs in the box under the pictures. ...</a:t>
            </a:r>
            <a:endParaRPr lang="en-US" sz="3200" dirty="0"/>
          </a:p>
        </p:txBody>
      </p:sp>
      <p:pic>
        <p:nvPicPr>
          <p:cNvPr id="5" name="Picture 4" descr="U1-L2-1-1-325bd8022e0cc30b024c83fc36bf8a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133600" cy="1676400"/>
          </a:xfrm>
          <a:prstGeom prst="rect">
            <a:avLst/>
          </a:prstGeom>
        </p:spPr>
      </p:pic>
      <p:pic>
        <p:nvPicPr>
          <p:cNvPr id="12" name="Picture 11" descr="U1-L2-1-2-415803693adac258d14ff37c963577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600200"/>
            <a:ext cx="2286000" cy="1676400"/>
          </a:xfrm>
          <a:prstGeom prst="rect">
            <a:avLst/>
          </a:prstGeom>
        </p:spPr>
      </p:pic>
      <p:pic>
        <p:nvPicPr>
          <p:cNvPr id="13" name="Picture 12" descr="U1-L2-1-3-ec6499098a729a41ba6ed01b79ff61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600200"/>
            <a:ext cx="2514600" cy="1676400"/>
          </a:xfrm>
          <a:prstGeom prst="rect">
            <a:avLst/>
          </a:prstGeom>
        </p:spPr>
      </p:pic>
      <p:pic>
        <p:nvPicPr>
          <p:cNvPr id="14" name="Picture 13" descr="U1-L2-1-4-4c007c22f744c7c592f32979e495197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1600200"/>
            <a:ext cx="2209800" cy="1733550"/>
          </a:xfrm>
          <a:prstGeom prst="rect">
            <a:avLst/>
          </a:prstGeom>
        </p:spPr>
      </p:pic>
      <p:pic>
        <p:nvPicPr>
          <p:cNvPr id="15" name="Picture 14" descr="U1-L2-1-5-75874c60fdf451c9914e0568e7e66ca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114800"/>
            <a:ext cx="2457450" cy="1781175"/>
          </a:xfrm>
          <a:prstGeom prst="rect">
            <a:avLst/>
          </a:prstGeom>
        </p:spPr>
      </p:pic>
      <p:pic>
        <p:nvPicPr>
          <p:cNvPr id="16" name="Picture 15" descr="U1-L2-1-6-45613f0e9fef0cbe6803734d72e1dcf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114800"/>
            <a:ext cx="2457450" cy="1752600"/>
          </a:xfrm>
          <a:prstGeom prst="rect">
            <a:avLst/>
          </a:prstGeom>
        </p:spPr>
      </p:pic>
      <p:pic>
        <p:nvPicPr>
          <p:cNvPr id="18" name="Picture 17" descr="U1-L2-1-7-12a26c1c3e3aaf82e740971203693d4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14800"/>
            <a:ext cx="2457450" cy="17335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00" y="609600"/>
            <a:ext cx="762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cast</a:t>
            </a:r>
            <a:endParaRPr lang="en-US" sz="16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609600"/>
            <a:ext cx="97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carve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90800" y="533400"/>
            <a:ext cx="121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</a:t>
            </a:r>
            <a:r>
              <a:rPr lang="en-US" sz="2800" dirty="0"/>
              <a:t>weave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609600"/>
            <a:ext cx="82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 knit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609600"/>
            <a:ext cx="172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embroider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91400" y="609600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mould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" y="3352800"/>
            <a:ext cx="762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cast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2743200" y="3352800"/>
            <a:ext cx="97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carve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24400" y="3352800"/>
            <a:ext cx="172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embroider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67600" y="3352800"/>
            <a:ext cx="121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</a:t>
            </a:r>
            <a:r>
              <a:rPr lang="en-US" sz="2800" dirty="0"/>
              <a:t>weave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47800" y="6019800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mould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33800" y="6019800"/>
            <a:ext cx="121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</a:t>
            </a:r>
            <a:r>
              <a:rPr lang="en-US" sz="2800" dirty="0"/>
              <a:t>weave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77000" y="6096000"/>
            <a:ext cx="82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 knit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121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2a</a:t>
            </a:r>
            <a:r>
              <a:rPr lang="en-US" sz="2800" b="1" dirty="0"/>
              <a:t>.</a:t>
            </a:r>
            <a:r>
              <a:rPr lang="en-US" sz="2800" dirty="0"/>
              <a:t> </a:t>
            </a:r>
            <a:r>
              <a:rPr lang="en-US" sz="2800" b="1" dirty="0"/>
              <a:t>Match the verbs in column A with ...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62001"/>
          <a:ext cx="9144000" cy="609599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67000"/>
                <a:gridCol w="6477000"/>
              </a:tblGrid>
              <a:tr h="80299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      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                       B</a:t>
                      </a:r>
                      <a:endParaRPr lang="en-US" sz="4000" dirty="0"/>
                    </a:p>
                  </a:txBody>
                  <a:tcPr/>
                </a:tc>
              </a:tr>
              <a:tr h="8821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1. Carve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21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2. Cast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21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3. Weave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21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4.</a:t>
                      </a:r>
                      <a:r>
                        <a:rPr lang="en-US" sz="3600" baseline="0" dirty="0" smtClean="0"/>
                        <a:t> Embroider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21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5.</a:t>
                      </a:r>
                      <a:r>
                        <a:rPr lang="en-US" sz="3600" baseline="0" dirty="0" smtClean="0"/>
                        <a:t>Knit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21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6.</a:t>
                      </a:r>
                      <a:r>
                        <a:rPr lang="en-US" sz="3600" baseline="0" dirty="0" smtClean="0"/>
                        <a:t>Mould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1524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b. stone, wood, eggshells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438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d. bronze, gold, iron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352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e. baskets, carpets, silk, cloth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19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a. handkerchiefs, tablecloths, pictures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105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. sweaters, toys, hats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019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c. clay, cheese, chocolate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10202863"/>
              <a:ext cx="0" cy="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1325" y="102028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uper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589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b.</a:t>
            </a:r>
            <a:r>
              <a:rPr lang="en-US" sz="2800" dirty="0"/>
              <a:t> </a:t>
            </a:r>
            <a:r>
              <a:rPr lang="en-US" sz="2800" b="1" dirty="0"/>
              <a:t>Now write the correct verb forms ...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838202"/>
          <a:ext cx="9144000" cy="4419597"/>
        </p:xfrm>
        <a:graphic>
          <a:graphicData uri="http://schemas.openxmlformats.org/drawingml/2006/table">
            <a:tbl>
              <a:tblPr/>
              <a:tblGrid>
                <a:gridCol w="2813784"/>
                <a:gridCol w="3089748"/>
                <a:gridCol w="3240468"/>
              </a:tblGrid>
              <a:tr h="6313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/>
                        <a:t>Infinitive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/>
                        <a:t>Past tense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/>
                        <a:t>Past participle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1. to carve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 carved it.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/>
                        <a:t>It was carved.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/>
                        <a:t>2. to cast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 </a:t>
                      </a:r>
                      <a:r>
                        <a:rPr lang="en-US" sz="3200" dirty="0" smtClean="0"/>
                        <a:t>_________</a:t>
                      </a:r>
                      <a:r>
                        <a:rPr lang="en-US" sz="3200" dirty="0"/>
                        <a:t> it.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It was </a:t>
                      </a:r>
                      <a:r>
                        <a:rPr lang="en-US" sz="3200" dirty="0" smtClean="0"/>
                        <a:t>_________</a:t>
                      </a:r>
                      <a:endParaRPr lang="en-US" sz="3200" dirty="0"/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3. to weave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 </a:t>
                      </a:r>
                      <a:r>
                        <a:rPr lang="en-US" sz="3200" dirty="0" smtClean="0"/>
                        <a:t>_________</a:t>
                      </a:r>
                      <a:r>
                        <a:rPr lang="en-US" sz="3200" dirty="0"/>
                        <a:t> it.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It </a:t>
                      </a:r>
                      <a:r>
                        <a:rPr lang="en-US" sz="3200" dirty="0" smtClean="0"/>
                        <a:t>was _________</a:t>
                      </a:r>
                      <a:endParaRPr lang="en-US" sz="3200" dirty="0"/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/>
                        <a:t>4. to embroider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 </a:t>
                      </a:r>
                      <a:r>
                        <a:rPr lang="en-US" sz="3200" dirty="0" smtClean="0"/>
                        <a:t>__________</a:t>
                      </a:r>
                      <a:r>
                        <a:rPr lang="en-US" sz="3200" dirty="0"/>
                        <a:t> it.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It was </a:t>
                      </a:r>
                      <a:r>
                        <a:rPr lang="en-US" sz="3200" dirty="0" smtClean="0"/>
                        <a:t>_________</a:t>
                      </a:r>
                      <a:endParaRPr lang="en-US" sz="3200" dirty="0"/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/>
                        <a:t>5. to knit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 </a:t>
                      </a:r>
                      <a:r>
                        <a:rPr lang="en-US" sz="3200" dirty="0" smtClean="0"/>
                        <a:t>_________</a:t>
                      </a:r>
                      <a:r>
                        <a:rPr lang="en-US" sz="3200" dirty="0"/>
                        <a:t> it.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It was </a:t>
                      </a:r>
                      <a:r>
                        <a:rPr lang="en-US" sz="3200" dirty="0" smtClean="0"/>
                        <a:t>_________</a:t>
                      </a:r>
                      <a:endParaRPr lang="en-US" sz="3200" dirty="0"/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/>
                        <a:t>6. to mould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 </a:t>
                      </a:r>
                      <a:r>
                        <a:rPr lang="en-US" sz="3200" dirty="0" smtClean="0"/>
                        <a:t>_________</a:t>
                      </a:r>
                      <a:r>
                        <a:rPr lang="en-US" sz="3200" dirty="0"/>
                        <a:t> it.</a:t>
                      </a:r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dirty="0"/>
                        <a:t>It was </a:t>
                      </a:r>
                      <a:r>
                        <a:rPr lang="en-US" sz="3200" dirty="0" smtClean="0"/>
                        <a:t>_________</a:t>
                      </a:r>
                      <a:endParaRPr lang="en-US" sz="3200" dirty="0"/>
                    </a:p>
                  </a:txBody>
                  <a:tcPr marL="85618" marR="85618" marT="34247" marB="3424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57600" y="2133600"/>
            <a:ext cx="762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cast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2133600"/>
            <a:ext cx="762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2819400"/>
            <a:ext cx="961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wove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2819400"/>
            <a:ext cx="1150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woven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352800"/>
            <a:ext cx="208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embroidered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1" y="342900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embroidered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4038600"/>
            <a:ext cx="1299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 knitted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91400" y="4038600"/>
            <a:ext cx="1299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 knitted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4648200"/>
            <a:ext cx="1716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moulded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5200" y="4648200"/>
            <a:ext cx="1487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moulded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1-L2-3-1-c12e1969e2c5197c9f3358831da8f2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489753"/>
          </a:xfrm>
          <a:prstGeom prst="rect">
            <a:avLst/>
          </a:prstGeom>
        </p:spPr>
      </p:pic>
      <p:pic>
        <p:nvPicPr>
          <p:cNvPr id="8" name="Picture 7" descr="601558Barres_etoiles__3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72925" cy="228600"/>
          </a:xfrm>
          <a:prstGeom prst="rect">
            <a:avLst/>
          </a:prstGeom>
        </p:spPr>
      </p:pic>
      <p:pic>
        <p:nvPicPr>
          <p:cNvPr id="9" name="Picture 8" descr="601558Barres_etoiles__3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0" y="6629400"/>
            <a:ext cx="11972925" cy="228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KQ60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3.</a:t>
            </a:r>
            <a:r>
              <a:rPr lang="en-US" sz="2800" dirty="0"/>
              <a:t> </a:t>
            </a:r>
            <a:r>
              <a:rPr lang="en-US" sz="2800" b="1" dirty="0"/>
              <a:t>What are some places of interest in your area? </a:t>
            </a:r>
            <a:r>
              <a:rPr lang="en-US" sz="2800" b="1" dirty="0" smtClean="0"/>
              <a:t>…</a:t>
            </a:r>
            <a:endParaRPr lang="en-US" sz="2800" dirty="0"/>
          </a:p>
        </p:txBody>
      </p:sp>
      <p:pic>
        <p:nvPicPr>
          <p:cNvPr id="5" name="Picture 4" descr="U1-L2-3-2-d298b81c5023a50a44941eda4cd0c9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5800"/>
            <a:ext cx="4724400" cy="495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541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Entertaining</a:t>
            </a:r>
            <a:r>
              <a:rPr lang="en-US" sz="2800" dirty="0" smtClean="0"/>
              <a:t>: cinema, department store, restaurant, café, theatre, opera house, club, park, zoo...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2057400"/>
            <a:ext cx="54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Cultural</a:t>
            </a:r>
            <a:r>
              <a:rPr lang="en-US" sz="2800" dirty="0" smtClean="0"/>
              <a:t>: opera house, museum, craft village, historical building, theatre, market, craft village...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5181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Educational</a:t>
            </a:r>
            <a:r>
              <a:rPr lang="en-US" sz="2800" dirty="0" smtClean="0"/>
              <a:t>: library, museum, theatre...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4495800"/>
            <a:ext cx="556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Historical</a:t>
            </a:r>
            <a:r>
              <a:rPr lang="en-US" sz="2800" dirty="0" smtClean="0"/>
              <a:t>: building, temple, shopping district, market, beauty spot, craft village...</a:t>
            </a:r>
            <a:endParaRPr lang="en-US" sz="28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nh-nen-powerpoint-don-gian-20-458x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14400"/>
            <a:ext cx="9161145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709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4.</a:t>
            </a:r>
            <a:r>
              <a:rPr lang="en-US" sz="2800" dirty="0" smtClean="0"/>
              <a:t> </a:t>
            </a:r>
            <a:r>
              <a:rPr lang="en-US" sz="2800" b="1" dirty="0" smtClean="0"/>
              <a:t>Complete the </a:t>
            </a:r>
            <a:r>
              <a:rPr lang="en-US" sz="2800" b="1" dirty="0" err="1" smtClean="0"/>
              <a:t>pasage</a:t>
            </a:r>
            <a:r>
              <a:rPr lang="en-US" sz="2800" b="1" dirty="0" smtClean="0"/>
              <a:t> by filling each blank …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Some people say that a place of interest is a place famous for its scenery or a well-known (1)________ site. I don’t think it has to be so limited. In my opinion, a place of interest is simply one that people like going to.</a:t>
            </a:r>
          </a:p>
          <a:p>
            <a:r>
              <a:rPr lang="en-US" sz="2800" dirty="0" smtClean="0"/>
              <a:t>       In my town, the park is a(n) (2)________ because many people love spending time there. Old people do (3)_______ and walk in the park. Children play games there while their parents sit and talk with each other. Another place of interest in my town is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Binh</a:t>
            </a:r>
            <a:r>
              <a:rPr lang="en-US" sz="2800" dirty="0" smtClean="0"/>
              <a:t> market. It’s a(n) (4)________  market with a lot of things to see. I love to go there to buy food and clothes, and watch other people buying and selling. Foreign tourists also like this market because they can experience the (5)_________  of Vietnamese people, and buy woven cloth and other (6)___________  as souvenirs.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953000" y="7620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historical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0574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attraction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895600"/>
            <a:ext cx="1600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exercise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1910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traditional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486400"/>
            <a:ext cx="121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culture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867400"/>
            <a:ext cx="1896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 handicrafts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KLV515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914400"/>
            <a:ext cx="6997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5a.</a:t>
            </a:r>
            <a:r>
              <a:rPr lang="en-US" sz="2800" dirty="0" smtClean="0"/>
              <a:t> </a:t>
            </a:r>
            <a:r>
              <a:rPr lang="en-US" sz="2800" b="1" dirty="0" smtClean="0"/>
              <a:t>Listen to the speaker read the following ...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7696200" cy="44012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1. The craft village lies on the river bank.</a:t>
            </a:r>
            <a:br>
              <a:rPr lang="en-US" sz="4000" dirty="0" smtClean="0"/>
            </a:br>
            <a:r>
              <a:rPr lang="en-US" sz="4000" dirty="0" smtClean="0"/>
              <a:t>2. This painting is embroidered.</a:t>
            </a:r>
            <a:br>
              <a:rPr lang="en-US" sz="4000" dirty="0" smtClean="0"/>
            </a:br>
            <a:r>
              <a:rPr lang="en-US" sz="4000" dirty="0" smtClean="0"/>
              <a:t>3. What is this region famous for?</a:t>
            </a:r>
            <a:br>
              <a:rPr lang="en-US" sz="4000" dirty="0" smtClean="0"/>
            </a:br>
            <a:r>
              <a:rPr lang="en-US" sz="4000" dirty="0" smtClean="0"/>
              <a:t>4. Drums aren’t made in my village.</a:t>
            </a:r>
            <a:br>
              <a:rPr lang="en-US" sz="4000" dirty="0" smtClean="0"/>
            </a:br>
            <a:r>
              <a:rPr lang="en-US" sz="4000" dirty="0" smtClean="0"/>
              <a:t>5. A famous artisan carved this table beautifully.</a:t>
            </a:r>
            <a:endParaRPr lang="en-US" sz="4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hinh-nen-powerpoint-sang-tao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1.Which words are louder and clearer than the others?</a:t>
            </a:r>
          </a:p>
          <a:p>
            <a:r>
              <a:rPr lang="en-US" sz="2400" dirty="0" smtClean="0"/>
              <a:t>Sentence 1: </a:t>
            </a:r>
            <a:br>
              <a:rPr lang="en-US" sz="2400" dirty="0" smtClean="0"/>
            </a:br>
            <a:r>
              <a:rPr lang="en-US" sz="2400" dirty="0" smtClean="0"/>
              <a:t>Sentence 2: </a:t>
            </a:r>
            <a:br>
              <a:rPr lang="en-US" sz="2400" dirty="0" smtClean="0"/>
            </a:br>
            <a:r>
              <a:rPr lang="en-US" sz="2400" dirty="0" smtClean="0"/>
              <a:t>Sentence 3: </a:t>
            </a:r>
            <a:br>
              <a:rPr lang="en-US" sz="2400" dirty="0" smtClean="0"/>
            </a:br>
            <a:r>
              <a:rPr lang="en-US" sz="2400" dirty="0" smtClean="0"/>
              <a:t>Sentence 4: </a:t>
            </a:r>
            <a:br>
              <a:rPr lang="en-US" sz="2400" dirty="0" smtClean="0"/>
            </a:br>
            <a:r>
              <a:rPr lang="en-US" sz="2400" dirty="0" smtClean="0"/>
              <a:t>Sentence 5: 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76400" y="381000"/>
            <a:ext cx="378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 craft, village, lies, river, bank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762000"/>
            <a:ext cx="313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painting, embroidered.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1430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 what, region, famous.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447800"/>
            <a:ext cx="3667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drums, aren’t, made, village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828800"/>
            <a:ext cx="5412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famous, artisan, carved, table, beautifully.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0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2.What kinds of words are they?</a:t>
            </a:r>
          </a:p>
          <a:p>
            <a:r>
              <a:rPr lang="en-US" sz="2400" dirty="0" smtClean="0"/>
              <a:t>They are: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219200" y="25908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nouns, verbs, adjectives, adverbs, </a:t>
            </a:r>
            <a:r>
              <a:rPr lang="en-US" sz="2400" dirty="0" err="1" smtClean="0">
                <a:solidFill>
                  <a:srgbClr val="FF0000"/>
                </a:solidFill>
              </a:rPr>
              <a:t>wh</a:t>
            </a:r>
            <a:r>
              <a:rPr lang="en-US" sz="2400" dirty="0" smtClean="0">
                <a:solidFill>
                  <a:srgbClr val="FF0000"/>
                </a:solidFill>
              </a:rPr>
              <a:t>-question words, and negative auxiliaries.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352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3.Which words are not as loud and clear as the others?</a:t>
            </a:r>
          </a:p>
          <a:p>
            <a:r>
              <a:rPr lang="en-US" sz="2400" dirty="0" smtClean="0"/>
              <a:t>Sentence 1: </a:t>
            </a:r>
            <a:br>
              <a:rPr lang="en-US" sz="2400" dirty="0" smtClean="0"/>
            </a:br>
            <a:r>
              <a:rPr lang="en-US" sz="2400" dirty="0" smtClean="0"/>
              <a:t>Sentence 2: </a:t>
            </a:r>
            <a:br>
              <a:rPr lang="en-US" sz="2400" dirty="0" smtClean="0"/>
            </a:br>
            <a:r>
              <a:rPr lang="en-US" sz="2400" dirty="0" smtClean="0"/>
              <a:t>Sentence 3: </a:t>
            </a:r>
            <a:br>
              <a:rPr lang="en-US" sz="2400" dirty="0" smtClean="0"/>
            </a:br>
            <a:r>
              <a:rPr lang="en-US" sz="2400" dirty="0" smtClean="0"/>
              <a:t>Sentence 4: </a:t>
            </a:r>
            <a:br>
              <a:rPr lang="en-US" sz="2400" dirty="0" smtClean="0"/>
            </a:br>
            <a:r>
              <a:rPr lang="en-US" sz="2400" dirty="0" smtClean="0"/>
              <a:t>Sentence 5: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676400" y="3733800"/>
            <a:ext cx="163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the, on, the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4114800"/>
            <a:ext cx="97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this, 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4419600"/>
            <a:ext cx="1479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is, this, for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48006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in, my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5181600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a,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5626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4.What kinds of words are they?</a:t>
            </a:r>
          </a:p>
          <a:p>
            <a:r>
              <a:rPr lang="en-US" sz="2400" dirty="0" smtClean="0"/>
              <a:t>They are: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295400" y="59436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articles, prepositions, pronouns, and possessive adjectives.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446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Administrator</cp:lastModifiedBy>
  <cp:revision>17</cp:revision>
  <dcterms:created xsi:type="dcterms:W3CDTF">2019-08-31T14:32:24Z</dcterms:created>
  <dcterms:modified xsi:type="dcterms:W3CDTF">2022-09-08T14:54:35Z</dcterms:modified>
</cp:coreProperties>
</file>