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65" r:id="rId3"/>
  </p:sldMasterIdLst>
  <p:notesMasterIdLst>
    <p:notesMasterId r:id="rId14"/>
  </p:notesMasterIdLst>
  <p:sldIdLst>
    <p:sldId id="374" r:id="rId4"/>
    <p:sldId id="367" r:id="rId5"/>
    <p:sldId id="368" r:id="rId6"/>
    <p:sldId id="370" r:id="rId7"/>
    <p:sldId id="371" r:id="rId8"/>
    <p:sldId id="378" r:id="rId9"/>
    <p:sldId id="372" r:id="rId10"/>
    <p:sldId id="380" r:id="rId11"/>
    <p:sldId id="382" r:id="rId12"/>
    <p:sldId id="375" r:id="rId1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A3C8BD"/>
    <a:srgbClr val="C0B6B4"/>
    <a:srgbClr val="E6E2E1"/>
    <a:srgbClr val="CDC5C3"/>
    <a:srgbClr val="90634C"/>
    <a:srgbClr val="C6AD97"/>
    <a:srgbClr val="C8DC9B"/>
    <a:srgbClr val="759D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98" autoAdjust="0"/>
    <p:restoredTop sz="96314" autoAdjust="0"/>
  </p:normalViewPr>
  <p:slideViewPr>
    <p:cSldViewPr snapToGrid="0">
      <p:cViewPr>
        <p:scale>
          <a:sx n="89" d="100"/>
          <a:sy n="89" d="100"/>
        </p:scale>
        <p:origin x="456" y="-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89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CA6C4B-4468-4645-8A93-D85E56530D0E}" type="datetimeFigureOut">
              <a:rPr lang="zh-CN" altLang="en-US" smtClean="0"/>
              <a:t>2023/7/23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529C35-2621-456A-9AE5-6C2518139B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2052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29C35-2621-456A-9AE5-6C2518139BE2}" type="slidenum">
              <a:rPr lang="zh-CN" altLang="en-US" smtClean="0">
                <a:solidFill>
                  <a:prstClr val="black"/>
                </a:solidFill>
              </a:rPr>
              <a:pPr/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8765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29C35-2621-456A-9AE5-6C2518139BE2}" type="slidenum">
              <a:rPr lang="zh-CN" altLang="en-US" smtClean="0">
                <a:solidFill>
                  <a:prstClr val="black"/>
                </a:solidFill>
              </a:rPr>
              <a:pPr/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7742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29C35-2621-456A-9AE5-6C2518139BE2}" type="slidenum">
              <a:rPr lang="zh-CN" altLang="en-US" smtClean="0">
                <a:solidFill>
                  <a:prstClr val="black"/>
                </a:solidFill>
              </a:rPr>
              <a:pPr/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3634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29C35-2621-456A-9AE5-6C2518139BE2}" type="slidenum">
              <a:rPr lang="zh-CN" altLang="en-US" smtClean="0">
                <a:solidFill>
                  <a:prstClr val="black"/>
                </a:solidFill>
              </a:rPr>
              <a:pPr/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5384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29C35-2621-456A-9AE5-6C2518139BE2}" type="slidenum">
              <a:rPr lang="zh-CN" altLang="en-US" smtClean="0">
                <a:solidFill>
                  <a:prstClr val="black"/>
                </a:solidFill>
              </a:rPr>
              <a:pPr/>
              <a:t>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1280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/>
              <a:t>6</a:t>
            </a:fld>
            <a:endParaRPr lang="zh-CN" altLang="en-US" sz="120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190274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/>
              <a:t>8</a:t>
            </a:fld>
            <a:endParaRPr lang="zh-CN" altLang="en-US" sz="120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190274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/>
              <a:t>9</a:t>
            </a:fld>
            <a:endParaRPr lang="zh-CN" altLang="en-US" sz="120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19027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FE9D9A1A-D5FC-4E7E-B94F-2448012087D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6E2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670002C5-A61E-4AA4-8A45-EB146055C3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grayscl/>
          </a:blip>
          <a:stretch>
            <a:fillRect/>
          </a:stretch>
        </p:blipFill>
        <p:spPr>
          <a:xfrm>
            <a:off x="109209" y="100295"/>
            <a:ext cx="11973582" cy="665740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E3C0661F-80A1-4496-9A33-69D40F6B40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5" r="1252" b="21339"/>
          <a:stretch/>
        </p:blipFill>
        <p:spPr>
          <a:xfrm>
            <a:off x="109209" y="2082441"/>
            <a:ext cx="11973582" cy="4675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007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3E1D930-AD72-4899-A3B3-2BD2C6823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44E20FF8-72A4-4C5D-8297-69547DAD02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8CCA5B7E-71C0-4C51-BDEB-23513AAF26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9505447-E827-4D76-AAC6-18A5B8AF1E6A}" type="datetimeFigureOut">
              <a:rPr lang="zh-CN" altLang="en-US" smtClean="0"/>
              <a:t>2023/7/23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CE96DE2C-785F-4751-9D6E-C0F58EE77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CA023D21-4316-493E-8080-389755D9E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422F570-271F-4C32-8608-FBF91FC2C7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071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14D166B5-1809-46FD-B93D-1273FA85CC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AD64450C-08C4-49E1-A680-57F487C8DC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02D1A2A9-89FF-4129-A3DC-FF56447F59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9505447-E827-4D76-AAC6-18A5B8AF1E6A}" type="datetimeFigureOut">
              <a:rPr lang="zh-CN" altLang="en-US" smtClean="0"/>
              <a:t>2023/7/23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81479813-5E6E-41D6-8C07-317FAE289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F0A4D8E2-6EF6-46BF-851B-AFA062ABD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422F570-271F-4C32-8608-FBF91FC2C7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85544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2023/7/23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6270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2023/7/23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1893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76972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886847D-1CF6-46BA-B46B-48BED0604A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 cap="all" spc="1500" baseline="0">
                <a:latin typeface="+mj-lt"/>
                <a:ea typeface="Source Sans Pro SemiBold" panose="020B0603030403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FB4F5A5-C931-4A4C-B6B1-EF4C95965B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cap="all" spc="4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xmlns="" id="{8A351602-3772-4279-B0D3-A523F6F6EAB3}"/>
              </a:ext>
            </a:extLst>
          </p:cNvPr>
          <p:cNvGrpSpPr/>
          <p:nvPr/>
        </p:nvGrpSpPr>
        <p:grpSpPr>
          <a:xfrm>
            <a:off x="10999565" y="5987150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A5AAAA75-5FFB-4C07-AD4A-3146773E6CDD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1479895E-3847-44BB-8404-28F14219FB70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50E02F68-8149-4236-8D9F-6B550F78B932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956FCAAB-F073-4561-A484-42C7DD10DC26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6CF8DB94-87A3-43E9-9BBB-301CFF0FB05B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5DE4AEC-B6E4-439C-B716-EBE3D4D1D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FF81C-1FCB-4DBA-8044-F1A0FCFD45A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478BC18-102E-45BF-8FEA-801E9C59D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AA8BF5F-B1F8-461F-9B3D-7D50D0242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7D6BF779-0B8C-4CC2-9268-9506AD0C5331}"/>
              </a:ext>
            </a:extLst>
          </p:cNvPr>
          <p:cNvSpPr/>
          <p:nvPr/>
        </p:nvSpPr>
        <p:spPr>
          <a:xfrm>
            <a:off x="320736" y="652980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5352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F88500-1605-41EA-A15F-9B79DF7E4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9B14AC8-25A5-4D7F-BF23-CB20AA2ECF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xmlns="" id="{8997F1B7-1EE7-4EA5-A5A4-866F9A810C9F}"/>
              </a:ext>
            </a:extLst>
          </p:cNvPr>
          <p:cNvGrpSpPr/>
          <p:nvPr/>
        </p:nvGrpSpPr>
        <p:grpSpPr>
          <a:xfrm>
            <a:off x="10999565" y="5987150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B5E13483-2FB6-4753-8402-06FDC3498E06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88F0DF22-F640-4002-B783-DF1C6A9473F6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9C2787B8-7984-4332-B611-D3D3DE898FE0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5AF3646C-B3D7-4F57-8FD2-CD93CEB39214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C65FA7DA-93A0-43A4-834C-0F1BB9806A8C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1995D22-0146-4DE2-9E78-4C00333D4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7773D-8987-489A-A650-3D6F7D5C7C3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459717A-A1FE-485D-AFFF-2C7026C71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76DB88B-64CF-4100-8F07-D191DD793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104332FF-8349-42A5-B5C8-5EE3825CE252}"/>
              </a:ext>
            </a:extLst>
          </p:cNvPr>
          <p:cNvSpPr/>
          <p:nvPr/>
        </p:nvSpPr>
        <p:spPr>
          <a:xfrm>
            <a:off x="320736" y="652980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3609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02BFE6C-EBF1-47DE-8468-E7125172B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82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4104992-D139-48DC-BCCE-D71EA23CA2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54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xmlns="" id="{A8C5E768-0E62-4DE7-A0AF-93121DA8439E}"/>
              </a:ext>
            </a:extLst>
          </p:cNvPr>
          <p:cNvGrpSpPr/>
          <p:nvPr/>
        </p:nvGrpSpPr>
        <p:grpSpPr>
          <a:xfrm>
            <a:off x="10999565" y="5987150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6402845F-9E8A-41E1-B051-1AAA46C997A2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AA45C410-5FD0-4339-A3BC-A865DE4190AF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C7B0B703-8BA8-483C-A433-C44C809687DE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ECCFA03D-B879-419B-88B9-F4F3645C8AF5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B6B0260A-6B2D-4F54-8614-60BC3103E166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51AB8F6-0796-47E9-B1D4-760B7CCFC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150C1-1D78-4D80-810D-E9E86F6E88A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7886FC0-7327-44D9-B689-0AE73FD25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219D265-BFBA-4C93-9B1A-B9483AE6B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464F5FEB-DE92-47DA-8C46-DC088E8960A4}"/>
              </a:ext>
            </a:extLst>
          </p:cNvPr>
          <p:cNvSpPr/>
          <p:nvPr/>
        </p:nvSpPr>
        <p:spPr>
          <a:xfrm>
            <a:off x="320736" y="652980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9495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C7637BE-B22F-40EE-94F0-04549BC56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AA71582-4BAF-4211-AD4A-476ED6EB11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99DCF6B-C800-4345-BAE9-EE9FA65903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xmlns="" id="{E6190A1E-5381-43C4-B058-7758339984D6}"/>
              </a:ext>
            </a:extLst>
          </p:cNvPr>
          <p:cNvGrpSpPr/>
          <p:nvPr/>
        </p:nvGrpSpPr>
        <p:grpSpPr>
          <a:xfrm>
            <a:off x="10999565" y="5987150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F7E35469-0BEA-4E5E-955F-1AA300A62DE5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58F650BE-565E-4A52-8143-7A87700FC5F5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286A3F89-AA2A-44E5-915E-C47A069EB685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5C57F514-AB27-4489-8D3C-01DD1025DDAD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0141169F-1C39-4D04-AF32-D0D14D004B05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3087465-759F-4895-8FC6-DD464FB91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CBD8-1588-4B6B-B74D-87480DDE94C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2F1AA18-D8A5-44D9-881C-522258ED5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C1BA574-A76A-4F4C-8CBD-768278B66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2793E083-ADC4-4391-83DD-781529A66110}"/>
              </a:ext>
            </a:extLst>
          </p:cNvPr>
          <p:cNvSpPr/>
          <p:nvPr/>
        </p:nvSpPr>
        <p:spPr>
          <a:xfrm>
            <a:off x="320736" y="652980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0734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31B666-D6BE-4FA8-9CF1-F15FD58B0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BCE4B4A-DE64-4563-83CD-C40B1D681D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1DA0314-0202-4E6D-8352-C28376A9C0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7B56083-87B4-4603-B6FF-A9EB68E3E6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133708CF-F028-4917-A9CB-59BF5248A2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grpSp>
        <p:nvGrpSpPr>
          <p:cNvPr id="10" name="Graphic 185">
            <a:extLst>
              <a:ext uri="{FF2B5EF4-FFF2-40B4-BE49-F238E27FC236}">
                <a16:creationId xmlns:a16="http://schemas.microsoft.com/office/drawing/2014/main" xmlns="" id="{81B934BF-E239-47E1-93E9-EA3182162D21}"/>
              </a:ext>
            </a:extLst>
          </p:cNvPr>
          <p:cNvGrpSpPr/>
          <p:nvPr/>
        </p:nvGrpSpPr>
        <p:grpSpPr>
          <a:xfrm>
            <a:off x="10999565" y="5987150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C3BBF177-5044-426A-93ED-64BDC84BF184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74270648-77F5-4D28-B691-DA57AA28FD73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6086B770-2F70-4B7B-9525-286BBD63AD72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57DDC14D-7AE3-41CD-ADFC-A3601D4F9DF3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42181834-8401-4B66-85EE-1CBF57807DAB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433C091-3B62-4087-9A97-63BBE28CF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94440-721C-4D75-BD4F-4CFB3D51CDC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70710C3-2723-4847-BCAF-96D9FAE50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6618B2C-95AC-4438-97FD-07ACF297B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D6B0F5A7-6E8A-4BCD-8F1F-233ECD21B262}"/>
              </a:ext>
            </a:extLst>
          </p:cNvPr>
          <p:cNvSpPr/>
          <p:nvPr/>
        </p:nvSpPr>
        <p:spPr>
          <a:xfrm>
            <a:off x="320736" y="652980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010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xmlns="" id="{D0F7D933-1CCA-4539-872D-02414D4E2A2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6E2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F4D09891-9DED-4AAA-BB87-87C8949B1F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grayscl/>
          </a:blip>
          <a:stretch>
            <a:fillRect/>
          </a:stretch>
        </p:blipFill>
        <p:spPr>
          <a:xfrm>
            <a:off x="109209" y="100295"/>
            <a:ext cx="11973582" cy="665740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B80FBBD2-C361-44E2-90EC-E7DC7935C4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" t="7272" r="468"/>
          <a:stretch/>
        </p:blipFill>
        <p:spPr>
          <a:xfrm>
            <a:off x="109209" y="100295"/>
            <a:ext cx="11973582" cy="4266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7122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429CF7F-748D-4598-983E-96A2BE269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6" name="Graphic 185">
            <a:extLst>
              <a:ext uri="{FF2B5EF4-FFF2-40B4-BE49-F238E27FC236}">
                <a16:creationId xmlns:a16="http://schemas.microsoft.com/office/drawing/2014/main" xmlns="" id="{DFD4D3BE-80D4-4E69-9C76-F0D8517DF690}"/>
              </a:ext>
            </a:extLst>
          </p:cNvPr>
          <p:cNvGrpSpPr/>
          <p:nvPr/>
        </p:nvGrpSpPr>
        <p:grpSpPr>
          <a:xfrm>
            <a:off x="10999565" y="5987150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A0B6E97F-00E1-4372-8978-8BCBDC9026E6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CC7651B7-7A30-4AFA-A4D7-0B0C5D2DDAAF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FD2FC5CA-556B-4409-B084-34753A1F04E6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3E63FB41-EE1F-4889-9096-3A38936330D5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0DD19F3B-7B3E-4861-8FDA-D0116C96C16E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10A2C46-C908-4010-AAE2-9FA41B145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01A64-483B-4532-94FB-D8F90CB6DEE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7CF5279-7D37-4D98-9A70-987C84F62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896FAD0-59EF-49AA-BBC6-A0EC184DD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876EB399-18D2-46D5-8757-35FCFF8EA80D}"/>
              </a:ext>
            </a:extLst>
          </p:cNvPr>
          <p:cNvSpPr/>
          <p:nvPr/>
        </p:nvSpPr>
        <p:spPr>
          <a:xfrm>
            <a:off x="320736" y="652980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3351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aphic 185">
            <a:extLst>
              <a:ext uri="{FF2B5EF4-FFF2-40B4-BE49-F238E27FC236}">
                <a16:creationId xmlns:a16="http://schemas.microsoft.com/office/drawing/2014/main" xmlns="" id="{773CCE17-EE0F-40E0-B7AE-CF7677B64709}"/>
              </a:ext>
            </a:extLst>
          </p:cNvPr>
          <p:cNvGrpSpPr/>
          <p:nvPr/>
        </p:nvGrpSpPr>
        <p:grpSpPr>
          <a:xfrm>
            <a:off x="10999565" y="5987150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xmlns="" id="{B0AC6C4E-6EA5-454A-AB84-8B94D8B585EC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B4329338-925B-4677-BA6E-4357D37DB545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334C0A08-043F-4818-BA1D-BCC9F811A873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DCB185DD-ED0D-4633-8098-95C4A6F177CC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2AD50526-B611-40B6-BB45-AE82F0EF5992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708C302-4224-4668-8CAC-3267172A0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FB39-20FB-4E2E-B861-45B709B9C3C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0C8FC22-AEB6-4BAF-BF93-41A2C757C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52CA88A-5462-4F17-AFA0-52721ADDB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70CCC791-94D7-4BB8-9EDF-423CEA1F6215}"/>
              </a:ext>
            </a:extLst>
          </p:cNvPr>
          <p:cNvSpPr/>
          <p:nvPr/>
        </p:nvSpPr>
        <p:spPr>
          <a:xfrm>
            <a:off x="320736" y="652980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1633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E6AC37-C5B5-462A-BE4A-E55CEBF2A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A4B007F-32A8-4688-BBEF-4FCB99DF5E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51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DF2E2EB-BF8A-44A4-8AE0-BD6C31B1D9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xmlns="" id="{FC9E188F-54C8-4547-9F8C-525712AD7DB6}"/>
              </a:ext>
            </a:extLst>
          </p:cNvPr>
          <p:cNvGrpSpPr/>
          <p:nvPr/>
        </p:nvGrpSpPr>
        <p:grpSpPr>
          <a:xfrm>
            <a:off x="10999565" y="5987150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B99C4538-3939-47A9-A590-09FF21960653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7541CA75-5D05-4996-A26D-CE0C909CD5F7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86305856-26BC-4BCC-BEF3-5E9CED941775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BC69651C-AC37-4CD2-8367-19297D7E2389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C3E9031B-BA8D-4D9D-9BB3-A16F7A80F854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69840A2-CF60-4C47-B955-E65BC451F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8AC19-8BD6-476C-9770-8884373BCF0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179DC6E-CC55-47AB-A405-5FB7EE2D1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D5D5E7D-EBA7-4DB0-8C78-7EB8A85FA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C5B051DE-636E-4B3C-9886-2055CE23E49A}"/>
              </a:ext>
            </a:extLst>
          </p:cNvPr>
          <p:cNvSpPr/>
          <p:nvPr/>
        </p:nvSpPr>
        <p:spPr>
          <a:xfrm>
            <a:off x="320736" y="652980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6272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F1D355-3146-41D1-B7DC-20B8ACE39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FAD4AAFB-E8F8-4FD1-8C6A-ED2C3FAD50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51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E051AF1-B16F-43B9-95CC-C17B570DEC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xmlns="" id="{C8B77273-9FF7-4B93-8385-AD09A5F86AE5}"/>
              </a:ext>
            </a:extLst>
          </p:cNvPr>
          <p:cNvGrpSpPr/>
          <p:nvPr/>
        </p:nvGrpSpPr>
        <p:grpSpPr>
          <a:xfrm>
            <a:off x="10999565" y="5987150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3117A673-3729-4EAD-9E8C-52BEBF74B857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EE8DB752-94CD-4A94-BDE3-DD285EB89F3F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32F8DDFC-E5CA-4F36-B2BE-BCE49D4F6C95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0BB589AE-2F9C-4C83-8DC7-1205CB037525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7AC9A2DE-3C9E-4CD0-8C7A-CC5F9F9942E4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68C8714-2467-4715-934E-6787C84F7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68C53-8AD1-4F09-9486-FB3406B99CF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46F13D6-03EC-4D31-8BB1-9FFDE3633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C65D4DD-A2A4-4DF6-9527-E5F12FEB9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FD202F3A-9FDE-4E11-B865-FBAEC415F880}"/>
              </a:ext>
            </a:extLst>
          </p:cNvPr>
          <p:cNvSpPr/>
          <p:nvPr/>
        </p:nvSpPr>
        <p:spPr>
          <a:xfrm>
            <a:off x="320736" y="652980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6885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F3A871-D377-4EC0-9ACF-86842F01E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3D53202-92A9-45A3-B812-777DB9578B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xmlns="" id="{7196FB0C-3A9D-4892-90C9-21F3459AAD9E}"/>
              </a:ext>
            </a:extLst>
          </p:cNvPr>
          <p:cNvGrpSpPr/>
          <p:nvPr/>
        </p:nvGrpSpPr>
        <p:grpSpPr>
          <a:xfrm>
            <a:off x="10999565" y="5987150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16938C96-CF0F-4B69-A695-913F11BFC6F0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3CA7E6BB-6B60-4BF5-9D3E-A3FE782EF5B0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3F693EDA-57B3-4AEB-863B-B198C2A5A8E3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B3A04A96-045F-4B6E-AEEE-11A2FA01B4FC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7FB357DC-5AD3-44F4-879B-5AD6B18AC36F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A2CA47F-83AD-4BE3-AC2F-6C17883F7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092B3-2D87-4CDF-B84B-C46E5F5D31F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1118A72-3200-4597-A9C5-0D9ECFF3E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D70055A-71D4-49B4-8A8F-19AFDB84E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0B0E5D27-C447-432F-982D-B60FDD6F34AD}"/>
              </a:ext>
            </a:extLst>
          </p:cNvPr>
          <p:cNvSpPr/>
          <p:nvPr/>
        </p:nvSpPr>
        <p:spPr>
          <a:xfrm>
            <a:off x="320736" y="652980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8205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F8C59DBB-9256-464D-8A6A-8BDA71541D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A25E310-E6CB-4838-8E9B-B288DA5527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xmlns="" id="{BCF412A8-E798-47AD-ABD9-98D76A55D30B}"/>
              </a:ext>
            </a:extLst>
          </p:cNvPr>
          <p:cNvGrpSpPr/>
          <p:nvPr/>
        </p:nvGrpSpPr>
        <p:grpSpPr>
          <a:xfrm>
            <a:off x="10999565" y="5987150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E70160C5-475D-401A-AEE2-2C04E99A1518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07CC7CE9-9C7F-49C2-8609-47BF523390F5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726FD5F1-978C-45AF-9086-D5DBE1F01681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3873AB1C-723A-4FB4-9B23-65BAF5074833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61DE5510-5094-4FA4-96E5-AD4841D1C38A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7CE2202-679F-48B0-B2DD-F6F547112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69E57-47B1-47B0-B526-3153E4B1E72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07BC83D-E4C0-49E1-ADA1-1AF403984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1BF211E-B2EA-4CDC-9E84-B68983949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1FE2F5FD-5D31-4C1D-82F8-93624C7B0A3C}"/>
              </a:ext>
            </a:extLst>
          </p:cNvPr>
          <p:cNvSpPr/>
          <p:nvPr/>
        </p:nvSpPr>
        <p:spPr>
          <a:xfrm>
            <a:off x="320736" y="652980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7155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5" t="25449" r="-48" b="17034"/>
          <a:stretch/>
        </p:blipFill>
        <p:spPr>
          <a:xfrm>
            <a:off x="-2" y="-78659"/>
            <a:ext cx="12231331" cy="692191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50517"/>
            <a:ext cx="12190992" cy="4307484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0" y="626540"/>
            <a:ext cx="12190992" cy="5977467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8" name="五边形 7"/>
          <p:cNvSpPr/>
          <p:nvPr userDrawn="1"/>
        </p:nvSpPr>
        <p:spPr>
          <a:xfrm>
            <a:off x="0" y="355686"/>
            <a:ext cx="4487333" cy="592667"/>
          </a:xfrm>
          <a:prstGeom prst="homePlate">
            <a:avLst/>
          </a:prstGeom>
          <a:solidFill>
            <a:srgbClr val="E1E8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667" dirty="0">
                <a:solidFill>
                  <a:srgbClr val="00B050"/>
                </a:solidFill>
              </a:rPr>
              <a:t>单击此处添加文字标题</a:t>
            </a:r>
          </a:p>
        </p:txBody>
      </p:sp>
    </p:spTree>
    <p:extLst>
      <p:ext uri="{BB962C8B-B14F-4D97-AF65-F5344CB8AC3E}">
        <p14:creationId xmlns:p14="http://schemas.microsoft.com/office/powerpoint/2010/main" val="2176575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:split orient="vert"/>
      </p:transition>
    </mc:Choice>
    <mc:Fallback xmlns="">
      <p:transition spd="slow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="" id="{26CD1787-4FE7-47F7-A1DC-21ADFCD1E5F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6E2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F4D09891-9DED-4AAA-BB87-87C8949B1F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grayscl/>
          </a:blip>
          <a:stretch>
            <a:fillRect/>
          </a:stretch>
        </p:blipFill>
        <p:spPr>
          <a:xfrm>
            <a:off x="109209" y="100295"/>
            <a:ext cx="11973582" cy="665740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2125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2918B3FA-DE3C-4990-A0D3-30028D9D7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49F6B4CD-EAD5-491F-A6FD-74038B2C45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C7B90515-3DB4-4F90-B36E-3B631AAC64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0AA756C6-FF25-46C9-A306-33602C4781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9505447-E827-4D76-AAC6-18A5B8AF1E6A}" type="datetimeFigureOut">
              <a:rPr lang="zh-CN" altLang="en-US" smtClean="0"/>
              <a:t>2023/7/23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C9A8692D-606E-40C9-9C23-E95D5625D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445298C6-E140-4ADF-8D91-8686AA394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422F570-271F-4C32-8608-FBF91FC2C7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1377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306F1789-465D-49A5-A460-8635FCB34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38ECBFC4-10B0-4DF2-8252-7E3E165B6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C7E9A87B-BAB9-4AB4-900F-8069B53F99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374D61F5-28B1-41CE-8D9A-459B0F6004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09D22A1D-CCF1-4769-97EA-DFA087724B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5C7F2FBA-5838-465D-A34A-584877EFBA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9505447-E827-4D76-AAC6-18A5B8AF1E6A}" type="datetimeFigureOut">
              <a:rPr lang="zh-CN" altLang="en-US" smtClean="0"/>
              <a:t>2023/7/23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58F1F4B5-DCC9-42B3-B567-9A2014D08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3C24DBA8-E711-4534-A1D2-5191DF75B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422F570-271F-4C32-8608-FBF91FC2C74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2234276" y="6515783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59244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257AFAD6-71C6-4234-9F66-BB4F1ADFA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65749CD9-E9CE-49FA-B6A2-2FB5493904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9505447-E827-4D76-AAC6-18A5B8AF1E6A}" type="datetimeFigureOut">
              <a:rPr lang="zh-CN" altLang="en-US" smtClean="0"/>
              <a:t>2023/7/23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6DD9E387-64B5-476E-9C46-2911C4140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319FFF13-5935-48EA-B8CA-5948E1B1A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422F570-271F-4C32-8608-FBF91FC2C7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4601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文框 5">
            <a:extLst>
              <a:ext uri="{FF2B5EF4-FFF2-40B4-BE49-F238E27FC236}">
                <a16:creationId xmlns:a16="http://schemas.microsoft.com/office/drawing/2014/main" xmlns="" id="{C94028A3-3FD7-49CA-87AE-E58C6792402C}"/>
              </a:ext>
            </a:extLst>
          </p:cNvPr>
          <p:cNvSpPr/>
          <p:nvPr userDrawn="1"/>
        </p:nvSpPr>
        <p:spPr>
          <a:xfrm>
            <a:off x="353931" y="342821"/>
            <a:ext cx="11479731" cy="6172357"/>
          </a:xfrm>
          <a:prstGeom prst="frame">
            <a:avLst>
              <a:gd name="adj1" fmla="val 772"/>
            </a:avLst>
          </a:prstGeom>
          <a:solidFill>
            <a:srgbClr val="A3C8BD"/>
          </a:solidFill>
          <a:ln>
            <a:noFill/>
          </a:ln>
          <a:effectLst>
            <a:outerShdw blurRad="101600" algn="ctr" rotWithShape="0">
              <a:prstClr val="black">
                <a:alpha val="4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思源黑体 CN Regular" panose="020B0500000000000000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60231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11E5DB7-BE39-43D9-9778-4EE870855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7501D448-3743-4944-B307-D11A2B5CC1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CB807D2B-F7D9-4803-897E-457CC3EE76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267D55BB-A060-40D1-882D-A35357E355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9505447-E827-4D76-AAC6-18A5B8AF1E6A}" type="datetimeFigureOut">
              <a:rPr lang="zh-CN" altLang="en-US" smtClean="0"/>
              <a:t>2023/7/23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A4610963-D9CF-4F68-A654-28ABECD0E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8C262AA8-93D2-4C64-8A2B-5590F2106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422F570-271F-4C32-8608-FBF91FC2C7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3634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EECA83B-0DD5-4A0F-99DC-794EE7E36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345D6E6D-F9BB-4700-AB9D-0E8FFBA579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67424FEB-E766-417C-879D-DF3F074845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398B5C76-F483-4A86-A529-4EDF5B09F0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9505447-E827-4D76-AAC6-18A5B8AF1E6A}" type="datetimeFigureOut">
              <a:rPr lang="zh-CN" altLang="en-US" smtClean="0"/>
              <a:t>2023/7/23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A59DB63B-CD40-4BC5-98A7-71FB0185F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A06B17B4-58E0-40D0-AB7A-90B4575A3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422F570-271F-4C32-8608-FBF91FC2C7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8867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2393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5990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1633F5C3-CD4B-4472-B59A-49D460CB1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772236B-AB2C-4D6F-AE15-700992DA9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090F509-07BE-4446-8772-F44E09936B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43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fld id="{BA543EDD-D0D2-447F-B24F-3717AF4B109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01B927E-3833-4F85-99B5-56B5F1E540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43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628CB64-4E98-43DE-B543-7BE5B329DB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43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fld id="{F3450C42-9A0B-4425-92C2-70FCF7C457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180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4F5EB0F6-2C2D-45CD-806C-425E035A85DA}"/>
              </a:ext>
            </a:extLst>
          </p:cNvPr>
          <p:cNvSpPr txBox="1"/>
          <p:nvPr/>
        </p:nvSpPr>
        <p:spPr>
          <a:xfrm>
            <a:off x="2518648" y="3760117"/>
            <a:ext cx="7833179" cy="255454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914377"/>
            <a:r>
              <a:rPr lang="vi-VN" altLang="zh-CN" sz="8000" dirty="0" smtClean="0">
                <a:ln w="9525">
                  <a:noFill/>
                </a:ln>
                <a:solidFill>
                  <a:srgbClr val="A3C8BD"/>
                </a:solidFill>
                <a:latin typeface="Times New Roman" panose="02020603050405020304" pitchFamily="18" charset="0"/>
                <a:ea typeface="方正正黑简体" panose="02000000000000000000" pitchFamily="2" charset="-122"/>
                <a:cs typeface="Times New Roman" panose="02020603050405020304" pitchFamily="18" charset="0"/>
                <a:sym typeface="+mn-lt"/>
              </a:rPr>
              <a:t>THỰC HÀNH TIẾNG VIỆT</a:t>
            </a:r>
            <a:endParaRPr lang="en-US" altLang="zh-CN" sz="8000" dirty="0">
              <a:ln w="9525">
                <a:noFill/>
              </a:ln>
              <a:solidFill>
                <a:srgbClr val="A3C8BD"/>
              </a:solidFill>
              <a:latin typeface="Times New Roman" panose="02020603050405020304" pitchFamily="18" charset="0"/>
              <a:ea typeface="方正正黑简体" panose="02000000000000000000" pitchFamily="2" charset="-122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B546FB33-57EB-4521-9AD4-85D643E3183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8" t="12407" r="75113" b="72037"/>
          <a:stretch/>
        </p:blipFill>
        <p:spPr>
          <a:xfrm rot="20820866">
            <a:off x="8083550" y="2285589"/>
            <a:ext cx="1092200" cy="1369325"/>
          </a:xfrm>
          <a:custGeom>
            <a:avLst/>
            <a:gdLst>
              <a:gd name="connsiteX0" fmla="*/ 0 w 1092200"/>
              <a:gd name="connsiteY0" fmla="*/ 0 h 1369325"/>
              <a:gd name="connsiteX1" fmla="*/ 1092200 w 1092200"/>
              <a:gd name="connsiteY1" fmla="*/ 0 h 1369325"/>
              <a:gd name="connsiteX2" fmla="*/ 1092200 w 1092200"/>
              <a:gd name="connsiteY2" fmla="*/ 1073151 h 1369325"/>
              <a:gd name="connsiteX3" fmla="*/ 914400 w 1092200"/>
              <a:gd name="connsiteY3" fmla="*/ 1225551 h 1369325"/>
              <a:gd name="connsiteX4" fmla="*/ 514350 w 1092200"/>
              <a:gd name="connsiteY4" fmla="*/ 1295401 h 1369325"/>
              <a:gd name="connsiteX5" fmla="*/ 469900 w 1092200"/>
              <a:gd name="connsiteY5" fmla="*/ 1352551 h 1369325"/>
              <a:gd name="connsiteX6" fmla="*/ 476807 w 1092200"/>
              <a:gd name="connsiteY6" fmla="*/ 1369325 h 1369325"/>
              <a:gd name="connsiteX7" fmla="*/ 0 w 1092200"/>
              <a:gd name="connsiteY7" fmla="*/ 1369325 h 136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92200" h="1369325">
                <a:moveTo>
                  <a:pt x="0" y="0"/>
                </a:moveTo>
                <a:lnTo>
                  <a:pt x="1092200" y="0"/>
                </a:lnTo>
                <a:lnTo>
                  <a:pt x="1092200" y="1073151"/>
                </a:lnTo>
                <a:lnTo>
                  <a:pt x="914400" y="1225551"/>
                </a:lnTo>
                <a:lnTo>
                  <a:pt x="514350" y="1295401"/>
                </a:lnTo>
                <a:lnTo>
                  <a:pt x="469900" y="1352551"/>
                </a:lnTo>
                <a:lnTo>
                  <a:pt x="476807" y="1369325"/>
                </a:lnTo>
                <a:lnTo>
                  <a:pt x="0" y="1369325"/>
                </a:lnTo>
                <a:close/>
              </a:path>
            </a:pathLst>
          </a:cu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CBAED2DC-955E-4271-86A2-42837489E2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641084" y="4659783"/>
            <a:ext cx="1877564" cy="189768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717279" y="3127761"/>
            <a:ext cx="32263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A3C8BD"/>
                </a:solidFill>
                <a:latin typeface="Times New Roman" pitchFamily="18" charset="0"/>
                <a:cs typeface="Times New Roman" pitchFamily="18" charset="0"/>
              </a:rPr>
              <a:t>TIẾT 76</a:t>
            </a:r>
            <a:endParaRPr lang="en-US" sz="5400" dirty="0">
              <a:solidFill>
                <a:srgbClr val="A3C8BD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3087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800"/>
                            </p:stCondLst>
                            <p:childTnLst>
                              <p:par>
                                <p:cTn id="1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7">
            <a:extLst>
              <a:ext uri="{FF2B5EF4-FFF2-40B4-BE49-F238E27FC236}">
                <a16:creationId xmlns:a16="http://schemas.microsoft.com/office/drawing/2014/main" xmlns="" id="{35D1D00B-6D8F-49C0-99F3-DC4B5CF9252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50" r="24992" b="9822"/>
          <a:stretch/>
        </p:blipFill>
        <p:spPr>
          <a:xfrm>
            <a:off x="0" y="104111"/>
            <a:ext cx="2789432" cy="549728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59100" y="407879"/>
            <a:ext cx="6896100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3600" b="1" dirty="0" smtClean="0">
                <a:latin typeface="Times New Roman" pitchFamily="18" charset="0"/>
                <a:cs typeface="Times New Roman" pitchFamily="18" charset="0"/>
              </a:rPr>
              <a:t>HƯỚNG DẪN HỌC BÀI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0D3352E-DE64-4EE4-81F8-033343F4B6EA}"/>
              </a:ext>
            </a:extLst>
          </p:cNvPr>
          <p:cNvSpPr txBox="1"/>
          <p:nvPr/>
        </p:nvSpPr>
        <p:spPr>
          <a:xfrm>
            <a:off x="3196127" y="1124745"/>
            <a:ext cx="7942254" cy="3314750"/>
          </a:xfrm>
          <a:prstGeom prst="rect">
            <a:avLst/>
          </a:prstGeom>
          <a:solidFill>
            <a:schemeClr val="bg1"/>
          </a:solidFill>
        </p:spPr>
        <p:txBody>
          <a:bodyPr wrap="square" lIns="121917" tIns="60958" rIns="121917" bIns="60958" rtlCol="0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SG" sz="4400" dirty="0">
                <a:latin typeface="Times New Roman"/>
                <a:ea typeface="Calibri"/>
                <a:cs typeface="Times New Roman"/>
              </a:rPr>
              <a:t>- HS </a:t>
            </a:r>
            <a:r>
              <a:rPr lang="en-SG" sz="4400" dirty="0" err="1">
                <a:latin typeface="Times New Roman"/>
                <a:ea typeface="Calibri"/>
                <a:cs typeface="Times New Roman"/>
              </a:rPr>
              <a:t>học</a:t>
            </a:r>
            <a:r>
              <a:rPr lang="en-SG" sz="4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SG" sz="4400" dirty="0" err="1">
                <a:latin typeface="Times New Roman"/>
                <a:ea typeface="Calibri"/>
                <a:cs typeface="Times New Roman"/>
              </a:rPr>
              <a:t>bài</a:t>
            </a:r>
            <a:r>
              <a:rPr lang="en-SG" sz="4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SG" sz="4400" dirty="0" err="1">
                <a:latin typeface="Times New Roman"/>
                <a:ea typeface="Calibri"/>
                <a:cs typeface="Times New Roman"/>
              </a:rPr>
              <a:t>cũ</a:t>
            </a:r>
            <a:r>
              <a:rPr lang="en-SG" sz="4400" dirty="0">
                <a:latin typeface="Times New Roman"/>
                <a:ea typeface="Calibri"/>
                <a:cs typeface="Times New Roman"/>
              </a:rPr>
              <a:t>, </a:t>
            </a:r>
            <a:r>
              <a:rPr lang="en-SG" sz="4400" dirty="0" err="1">
                <a:latin typeface="Times New Roman"/>
                <a:ea typeface="Calibri"/>
                <a:cs typeface="Times New Roman"/>
              </a:rPr>
              <a:t>nhớ</a:t>
            </a:r>
            <a:r>
              <a:rPr lang="en-SG" sz="4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SG" sz="4400" dirty="0" err="1">
                <a:latin typeface="Times New Roman"/>
                <a:ea typeface="Calibri"/>
                <a:cs typeface="Times New Roman"/>
              </a:rPr>
              <a:t>kiến</a:t>
            </a:r>
            <a:r>
              <a:rPr lang="en-SG" sz="4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SG" sz="4400" dirty="0" err="1">
                <a:latin typeface="Times New Roman"/>
                <a:ea typeface="Calibri"/>
                <a:cs typeface="Times New Roman"/>
              </a:rPr>
              <a:t>thức</a:t>
            </a:r>
            <a:r>
              <a:rPr lang="en-SG" sz="4400" dirty="0">
                <a:latin typeface="Times New Roman"/>
                <a:ea typeface="Calibri"/>
                <a:cs typeface="Times New Roman"/>
              </a:rPr>
              <a:t>, </a:t>
            </a:r>
            <a:r>
              <a:rPr lang="en-SG" sz="4400" dirty="0" err="1">
                <a:latin typeface="Times New Roman"/>
                <a:ea typeface="Calibri"/>
                <a:cs typeface="Times New Roman"/>
              </a:rPr>
              <a:t>vận</a:t>
            </a:r>
            <a:r>
              <a:rPr lang="en-SG" sz="4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SG" sz="4400" dirty="0" err="1">
                <a:latin typeface="Times New Roman"/>
                <a:ea typeface="Calibri"/>
                <a:cs typeface="Times New Roman"/>
              </a:rPr>
              <a:t>dụng</a:t>
            </a:r>
            <a:r>
              <a:rPr lang="en-SG" sz="4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SG" sz="4400" dirty="0" err="1">
                <a:latin typeface="Times New Roman"/>
                <a:ea typeface="Calibri"/>
                <a:cs typeface="Times New Roman"/>
              </a:rPr>
              <a:t>giải</a:t>
            </a:r>
            <a:r>
              <a:rPr lang="en-SG" sz="4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SG" sz="4400" dirty="0" err="1">
                <a:latin typeface="Times New Roman"/>
                <a:ea typeface="Calibri"/>
                <a:cs typeface="Times New Roman"/>
              </a:rPr>
              <a:t>quyết</a:t>
            </a:r>
            <a:r>
              <a:rPr lang="en-SG" sz="4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SG" sz="4400" dirty="0" err="1">
                <a:latin typeface="Times New Roman"/>
                <a:ea typeface="Calibri"/>
                <a:cs typeface="Times New Roman"/>
              </a:rPr>
              <a:t>các</a:t>
            </a:r>
            <a:r>
              <a:rPr lang="en-SG" sz="4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SG" sz="4400" dirty="0" err="1">
                <a:latin typeface="Times New Roman"/>
                <a:ea typeface="Calibri"/>
                <a:cs typeface="Times New Roman"/>
              </a:rPr>
              <a:t>bài</a:t>
            </a:r>
            <a:r>
              <a:rPr lang="en-SG" sz="4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SG" sz="4400" dirty="0" err="1">
                <a:latin typeface="Times New Roman"/>
                <a:ea typeface="Calibri"/>
                <a:cs typeface="Times New Roman"/>
              </a:rPr>
              <a:t>tập</a:t>
            </a:r>
            <a:endParaRPr lang="en-US" sz="36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SG" sz="4400" dirty="0">
                <a:latin typeface="Times New Roman"/>
                <a:ea typeface="Calibri"/>
                <a:cs typeface="Times New Roman"/>
              </a:rPr>
              <a:t>- </a:t>
            </a:r>
            <a:r>
              <a:rPr lang="en-SG" sz="4400" dirty="0" err="1">
                <a:latin typeface="Times New Roman"/>
                <a:ea typeface="Calibri"/>
                <a:cs typeface="Times New Roman"/>
              </a:rPr>
              <a:t>Soạn</a:t>
            </a:r>
            <a:r>
              <a:rPr lang="en-SG" sz="4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SG" sz="4400" dirty="0" err="1">
                <a:latin typeface="Times New Roman"/>
                <a:ea typeface="Calibri"/>
                <a:cs typeface="Times New Roman"/>
              </a:rPr>
              <a:t>bài</a:t>
            </a:r>
            <a:r>
              <a:rPr lang="en-SG" sz="4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SG" sz="4400" b="1" i="1" dirty="0">
                <a:latin typeface="Times New Roman"/>
                <a:ea typeface="Calibri"/>
                <a:cs typeface="Times New Roman"/>
              </a:rPr>
              <a:t>“</a:t>
            </a:r>
            <a:r>
              <a:rPr lang="en-SG" sz="4400" b="1" i="1" dirty="0" err="1">
                <a:latin typeface="Times New Roman"/>
                <a:ea typeface="Calibri"/>
                <a:cs typeface="Times New Roman"/>
              </a:rPr>
              <a:t>Sơn</a:t>
            </a:r>
            <a:r>
              <a:rPr lang="en-SG" sz="4400" b="1" i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SG" sz="4400" b="1" i="1" dirty="0" err="1">
                <a:latin typeface="Times New Roman"/>
                <a:ea typeface="Calibri"/>
                <a:cs typeface="Times New Roman"/>
              </a:rPr>
              <a:t>Tinh</a:t>
            </a:r>
            <a:r>
              <a:rPr lang="en-SG" sz="4400" b="1" i="1" dirty="0">
                <a:latin typeface="Times New Roman"/>
                <a:ea typeface="Calibri"/>
                <a:cs typeface="Times New Roman"/>
              </a:rPr>
              <a:t>, </a:t>
            </a:r>
            <a:r>
              <a:rPr lang="en-SG" sz="4400" b="1" i="1" dirty="0" err="1">
                <a:latin typeface="Times New Roman"/>
                <a:ea typeface="Calibri"/>
                <a:cs typeface="Times New Roman"/>
              </a:rPr>
              <a:t>Thủy</a:t>
            </a:r>
            <a:r>
              <a:rPr lang="en-SG" sz="4400" b="1" i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SG" sz="4400" b="1" i="1" dirty="0" err="1">
                <a:latin typeface="Times New Roman"/>
                <a:ea typeface="Calibri"/>
                <a:cs typeface="Times New Roman"/>
              </a:rPr>
              <a:t>Tinh</a:t>
            </a:r>
            <a:r>
              <a:rPr lang="en-SG" sz="4400" b="1" i="1" dirty="0">
                <a:latin typeface="Times New Roman"/>
                <a:ea typeface="Calibri"/>
                <a:cs typeface="Times New Roman"/>
              </a:rPr>
              <a:t>”</a:t>
            </a:r>
            <a:endParaRPr lang="en-US" sz="36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53212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8B469003-9A4D-4378-B3FA-077DF93063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7460" y="19229"/>
            <a:ext cx="3276534" cy="3276534"/>
          </a:xfrm>
          <a:prstGeom prst="rect">
            <a:avLst/>
          </a:prstGeom>
        </p:spPr>
      </p:pic>
      <p:sp>
        <p:nvSpPr>
          <p:cNvPr id="27" name="Google Shape;1285;p47"/>
          <p:cNvSpPr/>
          <p:nvPr/>
        </p:nvSpPr>
        <p:spPr>
          <a:xfrm>
            <a:off x="1937864" y="108046"/>
            <a:ext cx="9289918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>
              <a:buClr>
                <a:srgbClr val="000000"/>
              </a:buClr>
              <a:buFont typeface="Arial"/>
              <a:buNone/>
              <a:defRPr/>
            </a:pPr>
            <a:r>
              <a:rPr lang="en-US" sz="5400" kern="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TRÒ CHƠI TIẾP SỨC</a:t>
            </a:r>
            <a:endParaRPr sz="5400" kern="0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68823" y="1919046"/>
            <a:ext cx="2346377" cy="584775"/>
          </a:xfrm>
          <a:prstGeom prst="rect">
            <a:avLst/>
          </a:prstGeom>
          <a:solidFill>
            <a:srgbClr val="A3C8BD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xâm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phạm</a:t>
            </a:r>
            <a:endParaRPr lang="en-US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181568" y="3294708"/>
            <a:ext cx="3843635" cy="954107"/>
          </a:xfrm>
          <a:prstGeom prst="rect">
            <a:avLst/>
          </a:prstGeom>
          <a:solidFill>
            <a:srgbClr val="A3C8BD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các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tiếng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có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quan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hệ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với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nhau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về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nghĩa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.</a:t>
            </a:r>
            <a:endParaRPr lang="en-US" sz="28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8355757" y="1909713"/>
            <a:ext cx="2376601" cy="1384995"/>
          </a:xfrm>
          <a:prstGeom prst="rect">
            <a:avLst/>
          </a:prstGeom>
          <a:solidFill>
            <a:srgbClr val="A3C8BD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các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tiếng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có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quan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hệ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về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mặt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ngữ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âm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.</a:t>
            </a:r>
            <a:endParaRPr lang="en-US" sz="28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87715" y="1939217"/>
            <a:ext cx="2346377" cy="584775"/>
          </a:xfrm>
          <a:prstGeom prst="rect">
            <a:avLst/>
          </a:prstGeom>
          <a:solidFill>
            <a:srgbClr val="A3C8BD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m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ặt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mũi</a:t>
            </a:r>
            <a:endParaRPr lang="en-US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18993" y="2612034"/>
            <a:ext cx="2346377" cy="584775"/>
          </a:xfrm>
          <a:prstGeom prst="rect">
            <a:avLst/>
          </a:prstGeom>
          <a:solidFill>
            <a:srgbClr val="A3C8BD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l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o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sợ</a:t>
            </a:r>
            <a:endParaRPr lang="en-US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634092" y="2602953"/>
            <a:ext cx="2346377" cy="584775"/>
          </a:xfrm>
          <a:prstGeom prst="rect">
            <a:avLst/>
          </a:prstGeom>
          <a:solidFill>
            <a:srgbClr val="A3C8BD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tài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giỏi</a:t>
            </a:r>
            <a:endParaRPr lang="en-US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61204" y="3294708"/>
            <a:ext cx="2346377" cy="584775"/>
          </a:xfrm>
          <a:prstGeom prst="rect">
            <a:avLst/>
          </a:prstGeom>
          <a:solidFill>
            <a:srgbClr val="A3C8BD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v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ội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vàng</a:t>
            </a:r>
            <a:endParaRPr lang="en-US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906607" y="1941890"/>
            <a:ext cx="2346377" cy="584775"/>
          </a:xfrm>
          <a:prstGeom prst="rect">
            <a:avLst/>
          </a:prstGeom>
          <a:solidFill>
            <a:srgbClr val="A3C8BD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g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om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góp</a:t>
            </a:r>
            <a:endParaRPr lang="en-US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399190" y="3447442"/>
            <a:ext cx="2346377" cy="584775"/>
          </a:xfrm>
          <a:prstGeom prst="rect">
            <a:avLst/>
          </a:prstGeom>
          <a:solidFill>
            <a:srgbClr val="A3C8BD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h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ốt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hoảng</a:t>
            </a:r>
            <a:endParaRPr lang="en-US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02225" y="2620525"/>
            <a:ext cx="2346377" cy="584775"/>
          </a:xfrm>
          <a:prstGeom prst="rect">
            <a:avLst/>
          </a:prstGeom>
          <a:solidFill>
            <a:srgbClr val="A3C8BD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đ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ền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đáp</a:t>
            </a:r>
            <a:endParaRPr lang="en-US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" name="Google Shape;1306;p48"/>
          <p:cNvGraphicFramePr/>
          <p:nvPr>
            <p:extLst/>
          </p:nvPr>
        </p:nvGraphicFramePr>
        <p:xfrm>
          <a:off x="436807" y="4399690"/>
          <a:ext cx="11177436" cy="225417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84668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8705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4370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24303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u="none" strike="noStrike" cap="non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 </a:t>
                      </a:r>
                      <a:endParaRPr sz="2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solidFill>
                      <a:srgbClr val="A3C8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u="none" strike="noStrike" cap="none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Từ ghép </a:t>
                      </a:r>
                      <a:endParaRPr sz="24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solidFill>
                      <a:srgbClr val="A3C8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u="none" strike="noStrike" cap="none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Từ</a:t>
                      </a:r>
                      <a:r>
                        <a:rPr lang="en-US" sz="3600" u="none" strike="noStrike" cap="non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en-US" sz="3600" u="none" strike="noStrike" cap="none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láy</a:t>
                      </a:r>
                      <a:r>
                        <a:rPr lang="en-US" sz="3600" u="none" strike="noStrike" cap="non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endParaRPr sz="2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solidFill>
                      <a:srgbClr val="A3C8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15496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Ví</a:t>
                      </a:r>
                      <a:r>
                        <a:rPr lang="en-US" sz="28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en-US" sz="2800" u="none" strike="noStrike" cap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dụ</a:t>
                      </a:r>
                      <a:r>
                        <a:rPr lang="en-US" sz="28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en-US" sz="2800" u="none" strike="noStrike" cap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cụ</a:t>
                      </a:r>
                      <a:r>
                        <a:rPr lang="en-US" sz="28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en-US" sz="2800" u="none" strike="noStrike" cap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thể</a:t>
                      </a:r>
                      <a:r>
                        <a:rPr lang="en-US" sz="2800" u="none" strike="noStrike" cap="non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: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90040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Cơ</a:t>
                      </a:r>
                      <a:r>
                        <a:rPr lang="en-US" sz="28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en-US" sz="2800" u="none" strike="noStrike" cap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sở</a:t>
                      </a:r>
                      <a:r>
                        <a:rPr lang="en-US" sz="28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en-US" sz="2800" u="none" strike="noStrike" cap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để</a:t>
                      </a:r>
                      <a:r>
                        <a:rPr lang="en-US" sz="28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en-US" sz="2800" u="none" strike="noStrike" cap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xác</a:t>
                      </a:r>
                      <a:r>
                        <a:rPr lang="en-US" sz="28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en-US" sz="2800" u="none" strike="noStrike" cap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định</a:t>
                      </a:r>
                      <a:r>
                        <a:rPr lang="en-US" sz="28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: </a:t>
                      </a:r>
                      <a:r>
                        <a:rPr lang="en-US" sz="2800" u="none" strike="noStrike" cap="none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Dựa</a:t>
                      </a:r>
                      <a:r>
                        <a:rPr lang="en-US" sz="2800" u="none" strike="noStrike" cap="non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en-US" sz="2800" u="none" strike="noStrike" cap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vào</a:t>
                      </a:r>
                      <a:r>
                        <a:rPr lang="en-US" sz="28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en-US" sz="2800" u="sng" strike="noStrike" cap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mối</a:t>
                      </a:r>
                      <a:r>
                        <a:rPr lang="en-US" sz="2800" u="sng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en-US" sz="2800" u="sng" strike="noStrike" cap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quan</a:t>
                      </a:r>
                      <a:r>
                        <a:rPr lang="en-US" sz="2800" u="sng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en-US" sz="2800" u="sng" strike="noStrike" cap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hệ</a:t>
                      </a:r>
                      <a:r>
                        <a:rPr lang="en-US" sz="28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en-US" sz="2800" u="none" strike="noStrike" cap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giữa</a:t>
                      </a:r>
                      <a:r>
                        <a:rPr lang="en-US" sz="28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en-US" sz="2800" u="none" strike="noStrike" cap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các</a:t>
                      </a:r>
                      <a:r>
                        <a:rPr lang="en-US" sz="28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en-US" sz="2800" u="none" strike="noStrike" cap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tiếng</a:t>
                      </a:r>
                      <a:r>
                        <a:rPr lang="en-US" sz="28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en-US" sz="2800" u="none" strike="noStrike" cap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trong</a:t>
                      </a:r>
                      <a:r>
                        <a:rPr lang="en-US" sz="28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en-US" sz="2800" u="none" strike="noStrike" cap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từ</a:t>
                      </a:r>
                      <a:r>
                        <a:rPr lang="en-US" sz="28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 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8" name="Google Shape;1285;p47"/>
          <p:cNvSpPr/>
          <p:nvPr/>
        </p:nvSpPr>
        <p:spPr>
          <a:xfrm>
            <a:off x="224864" y="1021217"/>
            <a:ext cx="11002918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>
              <a:buClr>
                <a:srgbClr val="000000"/>
              </a:buClr>
              <a:buFont typeface="Arial"/>
              <a:buNone/>
              <a:defRPr/>
            </a:pPr>
            <a:r>
              <a:rPr lang="en-US" sz="3200" kern="0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Yêu</a:t>
            </a:r>
            <a:r>
              <a:rPr lang="en-US" sz="3200" kern="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kern="0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cầu</a:t>
            </a:r>
            <a:r>
              <a:rPr lang="en-US" sz="3200" kern="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en-US" sz="3200" kern="0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ghép</a:t>
            </a:r>
            <a:r>
              <a:rPr lang="en-US" sz="3200" kern="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kern="0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những</a:t>
            </a:r>
            <a:r>
              <a:rPr lang="en-US" sz="3200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kern="0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đáp</a:t>
            </a:r>
            <a:r>
              <a:rPr lang="en-US" sz="3200" kern="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kern="0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án</a:t>
            </a:r>
            <a:r>
              <a:rPr lang="en-US" sz="3200" kern="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kern="0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sau</a:t>
            </a:r>
            <a:r>
              <a:rPr lang="en-US" sz="3200" kern="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kern="0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vào</a:t>
            </a:r>
            <a:r>
              <a:rPr lang="en-US" sz="3200" kern="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kern="0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bảng</a:t>
            </a:r>
            <a:r>
              <a:rPr lang="en-US" sz="3200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kern="0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để</a:t>
            </a:r>
            <a:r>
              <a:rPr lang="en-US" sz="3200" kern="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kern="0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được</a:t>
            </a:r>
            <a:r>
              <a:rPr lang="en-US" sz="3200" kern="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kern="0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đáp</a:t>
            </a:r>
            <a:r>
              <a:rPr lang="en-US" sz="3200" kern="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kern="0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án</a:t>
            </a:r>
            <a:r>
              <a:rPr lang="en-US" sz="3200" kern="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kern="0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đúng</a:t>
            </a:r>
            <a:endParaRPr sz="3200" kern="0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03154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0">
        <p14:pan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" grpId="0" animBg="1"/>
      <p:bldP spid="29" grpId="0" animBg="1"/>
      <p:bldP spid="30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8B469003-9A4D-4378-B3FA-077DF93063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2561" y="0"/>
            <a:ext cx="3276534" cy="3276534"/>
          </a:xfrm>
          <a:prstGeom prst="rect">
            <a:avLst/>
          </a:prstGeom>
        </p:spPr>
      </p:pic>
      <p:sp>
        <p:nvSpPr>
          <p:cNvPr id="27" name="Google Shape;1285;p47"/>
          <p:cNvSpPr/>
          <p:nvPr/>
        </p:nvSpPr>
        <p:spPr>
          <a:xfrm>
            <a:off x="1937864" y="230984"/>
            <a:ext cx="9289918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>
              <a:buClr>
                <a:srgbClr val="000000"/>
              </a:buClr>
              <a:buFont typeface="Arial"/>
              <a:buNone/>
              <a:defRPr/>
            </a:pPr>
            <a:r>
              <a:rPr lang="en-US" sz="5400" kern="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TRÒ CHƠI TIẾP SỨC</a:t>
            </a:r>
            <a:endParaRPr sz="5400" kern="0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28" name="Google Shape;1306;p48"/>
          <p:cNvGraphicFramePr/>
          <p:nvPr>
            <p:extLst/>
          </p:nvPr>
        </p:nvGraphicFramePr>
        <p:xfrm>
          <a:off x="616897" y="2953022"/>
          <a:ext cx="10858525" cy="310896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618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618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6213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55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u="none" strike="noStrike" cap="non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 </a:t>
                      </a:r>
                      <a:endParaRPr sz="2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solidFill>
                      <a:srgbClr val="A3C8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u="none" strike="noStrike" cap="none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Từ</a:t>
                      </a:r>
                      <a:r>
                        <a:rPr lang="en-US" sz="3600" u="none" strike="noStrike" cap="non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en-US" sz="3600" u="none" strike="noStrike" cap="none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ghép</a:t>
                      </a:r>
                      <a:r>
                        <a:rPr lang="en-US" sz="3600" u="none" strike="noStrike" cap="non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endParaRPr sz="2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solidFill>
                      <a:srgbClr val="A3C8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u="none" strike="noStrike" cap="none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Từ</a:t>
                      </a:r>
                      <a:r>
                        <a:rPr lang="en-US" sz="3600" u="none" strike="noStrike" cap="non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en-US" sz="3600" u="none" strike="noStrike" cap="none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láy</a:t>
                      </a:r>
                      <a:r>
                        <a:rPr lang="en-US" sz="3600" u="none" strike="noStrike" cap="non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endParaRPr sz="2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solidFill>
                      <a:srgbClr val="A3C8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Ví</a:t>
                      </a:r>
                      <a:r>
                        <a:rPr lang="en-US" sz="28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en-US" sz="2800" u="none" strike="noStrike" cap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dụ</a:t>
                      </a:r>
                      <a:r>
                        <a:rPr lang="en-US" sz="28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en-US" sz="2800" u="none" strike="noStrike" cap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cụ</a:t>
                      </a:r>
                      <a:r>
                        <a:rPr lang="en-US" sz="28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en-US" sz="2800" u="none" strike="noStrike" cap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thể</a:t>
                      </a:r>
                      <a:r>
                        <a:rPr lang="en-US" sz="2800" u="none" strike="noStrike" cap="non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:</a:t>
                      </a:r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2800" u="none" strike="noStrike" cap="none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Times New Roman"/>
                      </a:endParaRPr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2800" u="none" strike="noStrike" cap="none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Cơ sở để xác định: </a:t>
                      </a:r>
                      <a:endParaRPr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Dựa vào </a:t>
                      </a:r>
                      <a:r>
                        <a:rPr lang="en-US" sz="2800" u="sng" strike="noStrike" cap="none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mối quan hệ</a:t>
                      </a:r>
                      <a:r>
                        <a:rPr lang="en-US" sz="2800" u="none" strike="noStrike" cap="none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giữa các tiếng trong từ  </a:t>
                      </a:r>
                      <a:endParaRPr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4363225" y="3424443"/>
            <a:ext cx="311822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xâm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phạm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tài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giỏi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, lo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sợ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gom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góp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mặt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mũi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đền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đáp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.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103209" y="3852646"/>
            <a:ext cx="31245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vội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vàng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hoảng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hốt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.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471369" y="4743213"/>
            <a:ext cx="290193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các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tiếng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quan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hệ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với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nhau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về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nghĩa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.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8067742" y="4809438"/>
            <a:ext cx="32681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các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tiếng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quan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hệ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về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mặt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ngữ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âm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.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Google Shape;1285;p47"/>
          <p:cNvSpPr/>
          <p:nvPr/>
        </p:nvSpPr>
        <p:spPr>
          <a:xfrm>
            <a:off x="496846" y="1228248"/>
            <a:ext cx="9588850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Xác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định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từ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ghép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trong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từ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sau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mặt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mũi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xâm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phạm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lo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sợ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tài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giỏi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vội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vàng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gom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góp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hoảng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hốt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đền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đáp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Cho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biết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cơ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sở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để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xác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định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như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vậy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800" dirty="0">
              <a:solidFill>
                <a:prstClr val="black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69783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0">
        <p14:pan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29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84F5CCCD-ECAA-43D1-82C7-D1F38C586991}"/>
              </a:ext>
            </a:extLst>
          </p:cNvPr>
          <p:cNvSpPr txBox="1"/>
          <p:nvPr/>
        </p:nvSpPr>
        <p:spPr>
          <a:xfrm>
            <a:off x="3048000" y="1325095"/>
            <a:ext cx="6314365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US" altLang="zh-CN" sz="4800" b="1" dirty="0" smtClean="0">
                <a:ln w="9525">
                  <a:noFill/>
                </a:ln>
                <a:solidFill>
                  <a:srgbClr val="A3C8BD"/>
                </a:solidFill>
                <a:latin typeface="Times New Roman" panose="02020603050405020304" pitchFamily="18" charset="0"/>
                <a:ea typeface="方正正黑简体" panose="02000000000000000000" pitchFamily="2" charset="-122"/>
                <a:cs typeface="Times New Roman" panose="02020603050405020304" pitchFamily="18" charset="0"/>
                <a:sym typeface="+mn-lt"/>
              </a:rPr>
              <a:t>I. </a:t>
            </a:r>
            <a:r>
              <a:rPr lang="en-US" altLang="zh-CN" sz="4800" b="1" dirty="0" err="1" smtClean="0">
                <a:ln w="9525">
                  <a:noFill/>
                </a:ln>
                <a:solidFill>
                  <a:srgbClr val="A3C8BD"/>
                </a:solidFill>
                <a:latin typeface="Times New Roman" panose="02020603050405020304" pitchFamily="18" charset="0"/>
                <a:ea typeface="方正正黑简体" panose="02000000000000000000" pitchFamily="2" charset="-122"/>
                <a:cs typeface="Times New Roman" panose="02020603050405020304" pitchFamily="18" charset="0"/>
                <a:sym typeface="+mn-lt"/>
              </a:rPr>
              <a:t>Củng</a:t>
            </a:r>
            <a:r>
              <a:rPr lang="en-US" altLang="zh-CN" sz="4800" b="1" dirty="0" smtClean="0">
                <a:ln w="9525">
                  <a:noFill/>
                </a:ln>
                <a:solidFill>
                  <a:srgbClr val="A3C8BD"/>
                </a:solidFill>
                <a:latin typeface="Times New Roman" panose="02020603050405020304" pitchFamily="18" charset="0"/>
                <a:ea typeface="方正正黑简体" panose="02000000000000000000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800" b="1" dirty="0" err="1" smtClean="0">
                <a:ln w="9525">
                  <a:noFill/>
                </a:ln>
                <a:solidFill>
                  <a:srgbClr val="A3C8BD"/>
                </a:solidFill>
                <a:latin typeface="Times New Roman" panose="02020603050405020304" pitchFamily="18" charset="0"/>
                <a:ea typeface="方正正黑简体" panose="02000000000000000000" pitchFamily="2" charset="-122"/>
                <a:cs typeface="Times New Roman" panose="02020603050405020304" pitchFamily="18" charset="0"/>
                <a:sym typeface="+mn-lt"/>
              </a:rPr>
              <a:t>cố</a:t>
            </a:r>
            <a:r>
              <a:rPr lang="en-US" altLang="zh-CN" sz="4800" b="1" dirty="0" smtClean="0">
                <a:ln w="9525">
                  <a:noFill/>
                </a:ln>
                <a:solidFill>
                  <a:srgbClr val="A3C8BD"/>
                </a:solidFill>
                <a:latin typeface="Times New Roman" panose="02020603050405020304" pitchFamily="18" charset="0"/>
                <a:ea typeface="方正正黑简体" panose="02000000000000000000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800" b="1" dirty="0" err="1" smtClean="0">
                <a:ln w="9525">
                  <a:noFill/>
                </a:ln>
                <a:solidFill>
                  <a:srgbClr val="A3C8BD"/>
                </a:solidFill>
                <a:latin typeface="Times New Roman" panose="02020603050405020304" pitchFamily="18" charset="0"/>
                <a:ea typeface="方正正黑简体" panose="02000000000000000000" pitchFamily="2" charset="-122"/>
                <a:cs typeface="Times New Roman" panose="02020603050405020304" pitchFamily="18" charset="0"/>
                <a:sym typeface="+mn-lt"/>
              </a:rPr>
              <a:t>kiến</a:t>
            </a:r>
            <a:r>
              <a:rPr lang="en-US" altLang="zh-CN" sz="4800" b="1" dirty="0" smtClean="0">
                <a:ln w="9525">
                  <a:noFill/>
                </a:ln>
                <a:solidFill>
                  <a:srgbClr val="A3C8BD"/>
                </a:solidFill>
                <a:latin typeface="Times New Roman" panose="02020603050405020304" pitchFamily="18" charset="0"/>
                <a:ea typeface="方正正黑简体" panose="02000000000000000000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800" b="1" dirty="0" err="1" smtClean="0">
                <a:ln w="9525">
                  <a:noFill/>
                </a:ln>
                <a:solidFill>
                  <a:srgbClr val="A3C8BD"/>
                </a:solidFill>
                <a:latin typeface="Times New Roman" panose="02020603050405020304" pitchFamily="18" charset="0"/>
                <a:ea typeface="方正正黑简体" panose="02000000000000000000" pitchFamily="2" charset="-122"/>
                <a:cs typeface="Times New Roman" panose="02020603050405020304" pitchFamily="18" charset="0"/>
                <a:sym typeface="+mn-lt"/>
              </a:rPr>
              <a:t>thức</a:t>
            </a:r>
            <a:endParaRPr lang="zh-CN" altLang="en-US" sz="4800" b="1" dirty="0">
              <a:ln w="9525">
                <a:noFill/>
              </a:ln>
              <a:solidFill>
                <a:srgbClr val="A3C8BD"/>
              </a:solidFill>
              <a:latin typeface="Times New Roman" panose="02020603050405020304" pitchFamily="18" charset="0"/>
              <a:ea typeface="方正正黑简体" panose="02000000000000000000" pitchFamily="2" charset="-122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8CCE5CC5-DC06-4FFA-8FB0-2837CBD28B3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8" t="12407" r="75113" b="72037"/>
          <a:stretch/>
        </p:blipFill>
        <p:spPr>
          <a:xfrm rot="20820866">
            <a:off x="10033000" y="804394"/>
            <a:ext cx="1092200" cy="1369325"/>
          </a:xfrm>
          <a:custGeom>
            <a:avLst/>
            <a:gdLst>
              <a:gd name="connsiteX0" fmla="*/ 0 w 1092200"/>
              <a:gd name="connsiteY0" fmla="*/ 0 h 1369325"/>
              <a:gd name="connsiteX1" fmla="*/ 1092200 w 1092200"/>
              <a:gd name="connsiteY1" fmla="*/ 0 h 1369325"/>
              <a:gd name="connsiteX2" fmla="*/ 1092200 w 1092200"/>
              <a:gd name="connsiteY2" fmla="*/ 1073151 h 1369325"/>
              <a:gd name="connsiteX3" fmla="*/ 914400 w 1092200"/>
              <a:gd name="connsiteY3" fmla="*/ 1225551 h 1369325"/>
              <a:gd name="connsiteX4" fmla="*/ 514350 w 1092200"/>
              <a:gd name="connsiteY4" fmla="*/ 1295401 h 1369325"/>
              <a:gd name="connsiteX5" fmla="*/ 469900 w 1092200"/>
              <a:gd name="connsiteY5" fmla="*/ 1352551 h 1369325"/>
              <a:gd name="connsiteX6" fmla="*/ 476807 w 1092200"/>
              <a:gd name="connsiteY6" fmla="*/ 1369325 h 1369325"/>
              <a:gd name="connsiteX7" fmla="*/ 0 w 1092200"/>
              <a:gd name="connsiteY7" fmla="*/ 1369325 h 136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92200" h="1369325">
                <a:moveTo>
                  <a:pt x="0" y="0"/>
                </a:moveTo>
                <a:lnTo>
                  <a:pt x="1092200" y="0"/>
                </a:lnTo>
                <a:lnTo>
                  <a:pt x="1092200" y="1073151"/>
                </a:lnTo>
                <a:lnTo>
                  <a:pt x="914400" y="1225551"/>
                </a:lnTo>
                <a:lnTo>
                  <a:pt x="514350" y="1295401"/>
                </a:lnTo>
                <a:lnTo>
                  <a:pt x="469900" y="1352551"/>
                </a:lnTo>
                <a:lnTo>
                  <a:pt x="476807" y="1369325"/>
                </a:lnTo>
                <a:lnTo>
                  <a:pt x="0" y="1369325"/>
                </a:lnTo>
                <a:close/>
              </a:path>
            </a:pathLst>
          </a:cu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5DF77106-6F18-4F2A-99A8-10B08A091A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4844375" y="-347294"/>
            <a:ext cx="1877564" cy="189768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594930" y="2278922"/>
            <a:ext cx="5767435" cy="2742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vi-VN" sz="3200" dirty="0">
                <a:latin typeface="Times New Roman" pitchFamily="18" charset="0"/>
                <a:ea typeface="Calibri"/>
                <a:cs typeface="Times New Roman" pitchFamily="18" charset="0"/>
              </a:rPr>
              <a:t>- Nghĩa của từ</a:t>
            </a:r>
            <a:endParaRPr lang="en-US" sz="2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vi-VN" sz="3200" dirty="0">
                <a:latin typeface="Times New Roman" pitchFamily="18" charset="0"/>
                <a:ea typeface="Calibri"/>
                <a:cs typeface="Times New Roman" pitchFamily="18" charset="0"/>
              </a:rPr>
              <a:t>- Từ ghép và từ láy</a:t>
            </a:r>
            <a:endParaRPr lang="en-US" sz="2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vi-VN" sz="3200" dirty="0">
                <a:latin typeface="Times New Roman" pitchFamily="18" charset="0"/>
                <a:ea typeface="Calibri"/>
                <a:cs typeface="Times New Roman" pitchFamily="18" charset="0"/>
              </a:rPr>
              <a:t>- Cụm từ </a:t>
            </a:r>
            <a:endParaRPr lang="en-US" sz="2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vi-VN" sz="3200" dirty="0">
                <a:latin typeface="Times New Roman" pitchFamily="18" charset="0"/>
                <a:ea typeface="Calibri"/>
                <a:cs typeface="Times New Roman" pitchFamily="18" charset="0"/>
              </a:rPr>
              <a:t>- So sánh</a:t>
            </a:r>
            <a:endParaRPr lang="en-US" sz="24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171372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2" presetClass="entr" presetSubtype="3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84F5CCCD-ECAA-43D1-82C7-D1F38C586991}"/>
              </a:ext>
            </a:extLst>
          </p:cNvPr>
          <p:cNvSpPr txBox="1"/>
          <p:nvPr/>
        </p:nvSpPr>
        <p:spPr>
          <a:xfrm>
            <a:off x="2734101" y="1447925"/>
            <a:ext cx="7282096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US" altLang="zh-CN" sz="4800" b="1" dirty="0" smtClean="0">
                <a:ln w="9525">
                  <a:noFill/>
                </a:ln>
                <a:solidFill>
                  <a:srgbClr val="A3C8BD"/>
                </a:solidFill>
                <a:latin typeface="Times New Roman" panose="02020603050405020304" pitchFamily="18" charset="0"/>
                <a:ea typeface="方正正黑简体" panose="02000000000000000000" pitchFamily="2" charset="-122"/>
                <a:cs typeface="Times New Roman" panose="02020603050405020304" pitchFamily="18" charset="0"/>
                <a:sym typeface="+mn-lt"/>
              </a:rPr>
              <a:t>II. LUYỆN TẬP</a:t>
            </a:r>
            <a:endParaRPr lang="zh-CN" altLang="en-US" sz="4800" b="1" dirty="0">
              <a:ln w="9525">
                <a:noFill/>
              </a:ln>
              <a:solidFill>
                <a:srgbClr val="A3C8BD"/>
              </a:solidFill>
              <a:latin typeface="Times New Roman" panose="02020603050405020304" pitchFamily="18" charset="0"/>
              <a:ea typeface="方正正黑简体" panose="02000000000000000000" pitchFamily="2" charset="-122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8CCE5CC5-DC06-4FFA-8FB0-2837CBD28B3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8" t="12407" r="75113" b="72037"/>
          <a:stretch/>
        </p:blipFill>
        <p:spPr>
          <a:xfrm rot="20820866">
            <a:off x="10033000" y="804394"/>
            <a:ext cx="1092200" cy="1369325"/>
          </a:xfrm>
          <a:custGeom>
            <a:avLst/>
            <a:gdLst>
              <a:gd name="connsiteX0" fmla="*/ 0 w 1092200"/>
              <a:gd name="connsiteY0" fmla="*/ 0 h 1369325"/>
              <a:gd name="connsiteX1" fmla="*/ 1092200 w 1092200"/>
              <a:gd name="connsiteY1" fmla="*/ 0 h 1369325"/>
              <a:gd name="connsiteX2" fmla="*/ 1092200 w 1092200"/>
              <a:gd name="connsiteY2" fmla="*/ 1073151 h 1369325"/>
              <a:gd name="connsiteX3" fmla="*/ 914400 w 1092200"/>
              <a:gd name="connsiteY3" fmla="*/ 1225551 h 1369325"/>
              <a:gd name="connsiteX4" fmla="*/ 514350 w 1092200"/>
              <a:gd name="connsiteY4" fmla="*/ 1295401 h 1369325"/>
              <a:gd name="connsiteX5" fmla="*/ 469900 w 1092200"/>
              <a:gd name="connsiteY5" fmla="*/ 1352551 h 1369325"/>
              <a:gd name="connsiteX6" fmla="*/ 476807 w 1092200"/>
              <a:gd name="connsiteY6" fmla="*/ 1369325 h 1369325"/>
              <a:gd name="connsiteX7" fmla="*/ 0 w 1092200"/>
              <a:gd name="connsiteY7" fmla="*/ 1369325 h 136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92200" h="1369325">
                <a:moveTo>
                  <a:pt x="0" y="0"/>
                </a:moveTo>
                <a:lnTo>
                  <a:pt x="1092200" y="0"/>
                </a:lnTo>
                <a:lnTo>
                  <a:pt x="1092200" y="1073151"/>
                </a:lnTo>
                <a:lnTo>
                  <a:pt x="914400" y="1225551"/>
                </a:lnTo>
                <a:lnTo>
                  <a:pt x="514350" y="1295401"/>
                </a:lnTo>
                <a:lnTo>
                  <a:pt x="469900" y="1352551"/>
                </a:lnTo>
                <a:lnTo>
                  <a:pt x="476807" y="1369325"/>
                </a:lnTo>
                <a:lnTo>
                  <a:pt x="0" y="1369325"/>
                </a:lnTo>
                <a:close/>
              </a:path>
            </a:pathLst>
          </a:cu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5DF77106-6F18-4F2A-99A8-10B08A091A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4844375" y="-347294"/>
            <a:ext cx="1877564" cy="1897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414811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" presetClass="entr" presetSubtype="3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5" t="25449" r="-48" b="17034"/>
          <a:stretch/>
        </p:blipFill>
        <p:spPr>
          <a:xfrm>
            <a:off x="-39331" y="-63912"/>
            <a:ext cx="12231331" cy="692191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147" y="-11264"/>
            <a:ext cx="3603940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2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/SGK T9</a:t>
            </a:r>
            <a:r>
              <a:rPr lang="vi-VN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vi-VN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0817629"/>
              </p:ext>
            </p:extLst>
          </p:nvPr>
        </p:nvGraphicFramePr>
        <p:xfrm>
          <a:off x="654756" y="1034031"/>
          <a:ext cx="10645423" cy="5363449"/>
        </p:xfrm>
        <a:graphic>
          <a:graphicData uri="http://schemas.openxmlformats.org/drawingml/2006/table">
            <a:tbl>
              <a:tblPr firstRow="1" firstCol="1" bandRow="1"/>
              <a:tblGrid>
                <a:gridCol w="1500437">
                  <a:extLst>
                    <a:ext uri="{9D8B030D-6E8A-4147-A177-3AD203B41FA5}">
                      <a16:colId xmlns:a16="http://schemas.microsoft.com/office/drawing/2014/main" xmlns="" val="1897901471"/>
                    </a:ext>
                  </a:extLst>
                </a:gridCol>
                <a:gridCol w="1929805">
                  <a:extLst>
                    <a:ext uri="{9D8B030D-6E8A-4147-A177-3AD203B41FA5}">
                      <a16:colId xmlns:a16="http://schemas.microsoft.com/office/drawing/2014/main" xmlns="" val="966842787"/>
                    </a:ext>
                  </a:extLst>
                </a:gridCol>
                <a:gridCol w="1988144">
                  <a:extLst>
                    <a:ext uri="{9D8B030D-6E8A-4147-A177-3AD203B41FA5}">
                      <a16:colId xmlns:a16="http://schemas.microsoft.com/office/drawing/2014/main" xmlns="" val="1829672192"/>
                    </a:ext>
                  </a:extLst>
                </a:gridCol>
                <a:gridCol w="5227037">
                  <a:extLst>
                    <a:ext uri="{9D8B030D-6E8A-4147-A177-3AD203B41FA5}">
                      <a16:colId xmlns:a16="http://schemas.microsoft.com/office/drawing/2014/main" xmlns="" val="3980532989"/>
                    </a:ext>
                  </a:extLst>
                </a:gridCol>
              </a:tblGrid>
              <a:tr h="8702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STT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621" marR="46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 kern="1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Yếu tố HV A</a:t>
                      </a:r>
                      <a:endParaRPr lang="en-US" sz="24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621" marR="46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 kern="1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Từ </a:t>
                      </a:r>
                      <a:r>
                        <a:rPr lang="nl-NL" sz="2400" kern="10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HV A+</a:t>
                      </a:r>
                      <a:r>
                        <a:rPr lang="nl-NL" sz="2400" kern="100" baseline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giả</a:t>
                      </a:r>
                      <a:endParaRPr lang="en-US" sz="24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621" marR="46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 kern="1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Nghĩa của từ</a:t>
                      </a:r>
                      <a:endParaRPr lang="en-US" sz="24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621" marR="46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85929905"/>
                  </a:ext>
                </a:extLst>
              </a:tr>
              <a:tr h="43513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 kern="1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endParaRPr lang="en-US" sz="24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621" marR="46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 kern="1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Tác</a:t>
                      </a:r>
                      <a:endParaRPr lang="en-US" sz="24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621" marR="46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 kern="1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Tác giả</a:t>
                      </a:r>
                      <a:endParaRPr lang="en-US" sz="24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621" marR="46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 kern="1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Người tạo ra tác phẩm, bài thơ</a:t>
                      </a:r>
                      <a:endParaRPr lang="en-US" sz="24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621" marR="46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78496227"/>
                  </a:ext>
                </a:extLst>
              </a:tr>
              <a:tr h="43513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 kern="1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endParaRPr lang="en-US" sz="24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621" marR="46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 kern="1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Độc</a:t>
                      </a:r>
                      <a:endParaRPr lang="en-US" sz="24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621" marR="46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 kern="1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Độc giả</a:t>
                      </a:r>
                      <a:endParaRPr lang="en-US" sz="24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621" marR="46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 kern="1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Người đọc</a:t>
                      </a:r>
                      <a:endParaRPr lang="en-US" sz="24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621" marR="46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92623796"/>
                  </a:ext>
                </a:extLst>
              </a:tr>
              <a:tr h="43513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 kern="1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3</a:t>
                      </a:r>
                      <a:endParaRPr lang="en-US" sz="24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621" marR="46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 kern="1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Thính </a:t>
                      </a:r>
                      <a:endParaRPr lang="en-US" sz="24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621" marR="46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 kern="1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Thính giả</a:t>
                      </a:r>
                      <a:endParaRPr lang="en-US" sz="24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621" marR="46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 kern="1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Người nghe</a:t>
                      </a:r>
                      <a:endParaRPr lang="en-US" sz="24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621" marR="46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10429464"/>
                  </a:ext>
                </a:extLst>
              </a:tr>
              <a:tr h="43513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4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621" marR="46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 kern="1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Khán</a:t>
                      </a:r>
                      <a:endParaRPr lang="en-US" sz="24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621" marR="46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 kern="1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Khán giả</a:t>
                      </a:r>
                      <a:endParaRPr lang="en-US" sz="24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621" marR="46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 kern="1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Người xem</a:t>
                      </a:r>
                      <a:endParaRPr lang="en-US" sz="24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621" marR="46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28672782"/>
                  </a:ext>
                </a:extLst>
              </a:tr>
              <a:tr h="43513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 kern="1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5</a:t>
                      </a:r>
                      <a:endParaRPr lang="en-US" sz="24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621" marR="46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 kern="1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Diễn</a:t>
                      </a:r>
                      <a:endParaRPr lang="en-US" sz="24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621" marR="46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 kern="1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Diễn giả</a:t>
                      </a:r>
                      <a:endParaRPr lang="en-US" sz="24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621" marR="46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 kern="1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Người nói</a:t>
                      </a:r>
                      <a:endParaRPr lang="en-US" sz="24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621" marR="46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45777498"/>
                  </a:ext>
                </a:extLst>
              </a:tr>
              <a:tr h="65270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 kern="1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6</a:t>
                      </a:r>
                      <a:endParaRPr lang="en-US" sz="24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621" marR="46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 kern="1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Dịch</a:t>
                      </a:r>
                      <a:endParaRPr lang="en-US" sz="24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621" marR="46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 kern="1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Dịch giả</a:t>
                      </a:r>
                      <a:endParaRPr lang="en-US" sz="24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621" marR="46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 kern="1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Người dịch tác phẩm sang ngôn ngữ khác</a:t>
                      </a:r>
                      <a:endParaRPr lang="en-US" sz="24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621" marR="46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88847257"/>
                  </a:ext>
                </a:extLst>
              </a:tr>
              <a:tr h="43513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 kern="1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7</a:t>
                      </a:r>
                      <a:endParaRPr lang="en-US" sz="24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621" marR="46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 kern="1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Kí</a:t>
                      </a:r>
                      <a:endParaRPr lang="en-US" sz="24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621" marR="46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 kern="1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Kí giả</a:t>
                      </a:r>
                      <a:endParaRPr lang="en-US" sz="24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621" marR="46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 kern="1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Người tao ra sản phẩm báo chí</a:t>
                      </a:r>
                      <a:endParaRPr lang="en-US" sz="24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621" marR="46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77392734"/>
                  </a:ext>
                </a:extLst>
              </a:tr>
              <a:tr h="21756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 kern="1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...</a:t>
                      </a:r>
                      <a:endParaRPr lang="en-US" sz="24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621" marR="46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 kern="1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...</a:t>
                      </a:r>
                      <a:endParaRPr lang="en-US" sz="24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621" marR="46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 kern="1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...</a:t>
                      </a:r>
                      <a:endParaRPr lang="en-US" sz="24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621" marR="46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...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621" marR="46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603396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7951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59;p46"/>
          <p:cNvSpPr/>
          <p:nvPr/>
        </p:nvSpPr>
        <p:spPr>
          <a:xfrm>
            <a:off x="5198357" y="572641"/>
            <a:ext cx="2791084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>
              <a:lnSpc>
                <a:spcPct val="150000"/>
              </a:lnSpc>
              <a:buClr>
                <a:srgbClr val="000000"/>
              </a:buClr>
              <a:buFont typeface="Arial"/>
              <a:buNone/>
              <a:defRPr/>
            </a:pPr>
            <a:r>
              <a:rPr lang="en-US" sz="3200" b="1" u="sng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</a:t>
            </a:r>
            <a:r>
              <a:rPr lang="en-US" sz="3200" b="1" u="sng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u="sng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tập</a:t>
            </a:r>
            <a:r>
              <a:rPr lang="en-US" sz="3200" b="1" u="sng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u="sng" kern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2/</a:t>
            </a:r>
            <a:r>
              <a:rPr lang="en-US" sz="3200" b="1" u="sng" kern="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</a:t>
            </a:r>
            <a:r>
              <a:rPr lang="en-US" sz="3200" b="1" u="sng" kern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u="sng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</a:t>
            </a:r>
            <a:endParaRPr sz="3200" kern="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22049" y="2617496"/>
            <a:ext cx="9297824" cy="2791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SG" sz="4000" i="1" dirty="0">
                <a:latin typeface="Times New Roman" pitchFamily="18" charset="0"/>
                <a:ea typeface="Calibri"/>
                <a:cs typeface="Times New Roman" pitchFamily="18" charset="0"/>
              </a:rPr>
              <a:t>- </a:t>
            </a:r>
            <a:r>
              <a:rPr lang="en-SG" sz="4000" i="1" dirty="0" err="1">
                <a:latin typeface="Times New Roman" pitchFamily="18" charset="0"/>
                <a:ea typeface="Calibri"/>
                <a:cs typeface="Times New Roman" pitchFamily="18" charset="0"/>
              </a:rPr>
              <a:t>Từ</a:t>
            </a:r>
            <a:r>
              <a:rPr lang="en-SG" sz="4000" i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SG" sz="4000" i="1" dirty="0" err="1">
                <a:latin typeface="Times New Roman" pitchFamily="18" charset="0"/>
                <a:ea typeface="Calibri"/>
                <a:cs typeface="Times New Roman" pitchFamily="18" charset="0"/>
              </a:rPr>
              <a:t>ghép</a:t>
            </a:r>
            <a:r>
              <a:rPr lang="en-SG" sz="4000" i="1" dirty="0">
                <a:latin typeface="Times New Roman" pitchFamily="18" charset="0"/>
                <a:ea typeface="Calibri"/>
                <a:cs typeface="Times New Roman" pitchFamily="18" charset="0"/>
              </a:rPr>
              <a:t>: </a:t>
            </a:r>
            <a:r>
              <a:rPr lang="en-SG" sz="4000" i="1" dirty="0" err="1">
                <a:latin typeface="Times New Roman" pitchFamily="18" charset="0"/>
                <a:ea typeface="Calibri"/>
                <a:cs typeface="Times New Roman" pitchFamily="18" charset="0"/>
              </a:rPr>
              <a:t>xâm</a:t>
            </a:r>
            <a:r>
              <a:rPr lang="en-SG" sz="4000" i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SG" sz="4000" i="1" dirty="0" err="1">
                <a:latin typeface="Times New Roman" pitchFamily="18" charset="0"/>
                <a:ea typeface="Calibri"/>
                <a:cs typeface="Times New Roman" pitchFamily="18" charset="0"/>
              </a:rPr>
              <a:t>phạm</a:t>
            </a:r>
            <a:r>
              <a:rPr lang="en-SG" sz="4000" i="1" dirty="0"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r>
              <a:rPr lang="en-SG" sz="4000" i="1" dirty="0" err="1">
                <a:latin typeface="Times New Roman" pitchFamily="18" charset="0"/>
                <a:ea typeface="Calibri"/>
                <a:cs typeface="Times New Roman" pitchFamily="18" charset="0"/>
              </a:rPr>
              <a:t>tài</a:t>
            </a:r>
            <a:r>
              <a:rPr lang="en-SG" sz="4000" i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SG" sz="4000" i="1" dirty="0" err="1">
                <a:latin typeface="Times New Roman" pitchFamily="18" charset="0"/>
                <a:ea typeface="Calibri"/>
                <a:cs typeface="Times New Roman" pitchFamily="18" charset="0"/>
              </a:rPr>
              <a:t>giỏi</a:t>
            </a:r>
            <a:r>
              <a:rPr lang="en-SG" sz="4000" i="1" dirty="0">
                <a:latin typeface="Times New Roman" pitchFamily="18" charset="0"/>
                <a:ea typeface="Calibri"/>
                <a:cs typeface="Times New Roman" pitchFamily="18" charset="0"/>
              </a:rPr>
              <a:t>, lo </a:t>
            </a:r>
            <a:r>
              <a:rPr lang="en-SG" sz="4000" i="1" dirty="0" err="1">
                <a:latin typeface="Times New Roman" pitchFamily="18" charset="0"/>
                <a:ea typeface="Calibri"/>
                <a:cs typeface="Times New Roman" pitchFamily="18" charset="0"/>
              </a:rPr>
              <a:t>sợ</a:t>
            </a:r>
            <a:r>
              <a:rPr lang="en-SG" sz="4000" i="1" dirty="0"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r>
              <a:rPr lang="en-SG" sz="4000" i="1" dirty="0" err="1">
                <a:latin typeface="Times New Roman" pitchFamily="18" charset="0"/>
                <a:ea typeface="Calibri"/>
                <a:cs typeface="Times New Roman" pitchFamily="18" charset="0"/>
              </a:rPr>
              <a:t>gom</a:t>
            </a:r>
            <a:r>
              <a:rPr lang="en-SG" sz="4000" i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SG" sz="4000" i="1" dirty="0" err="1">
                <a:latin typeface="Times New Roman" pitchFamily="18" charset="0"/>
                <a:ea typeface="Calibri"/>
                <a:cs typeface="Times New Roman" pitchFamily="18" charset="0"/>
              </a:rPr>
              <a:t>góp</a:t>
            </a:r>
            <a:r>
              <a:rPr lang="en-SG" sz="4000" i="1" dirty="0"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r>
              <a:rPr lang="en-SG" sz="4000" i="1" dirty="0" err="1">
                <a:latin typeface="Times New Roman" pitchFamily="18" charset="0"/>
                <a:ea typeface="Calibri"/>
                <a:cs typeface="Times New Roman" pitchFamily="18" charset="0"/>
              </a:rPr>
              <a:t>mặt</a:t>
            </a:r>
            <a:r>
              <a:rPr lang="en-SG" sz="4000" i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SG" sz="4000" i="1" dirty="0" err="1">
                <a:latin typeface="Times New Roman" pitchFamily="18" charset="0"/>
                <a:ea typeface="Calibri"/>
                <a:cs typeface="Times New Roman" pitchFamily="18" charset="0"/>
              </a:rPr>
              <a:t>mũi</a:t>
            </a:r>
            <a:r>
              <a:rPr lang="en-SG" sz="4000" i="1" dirty="0"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r>
              <a:rPr lang="en-SG" sz="4000" i="1" dirty="0" err="1">
                <a:latin typeface="Times New Roman" pitchFamily="18" charset="0"/>
                <a:ea typeface="Calibri"/>
                <a:cs typeface="Times New Roman" pitchFamily="18" charset="0"/>
              </a:rPr>
              <a:t>đền</a:t>
            </a:r>
            <a:r>
              <a:rPr lang="en-SG" sz="4000" i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SG" sz="4000" i="1" dirty="0" err="1">
                <a:latin typeface="Times New Roman" pitchFamily="18" charset="0"/>
                <a:ea typeface="Calibri"/>
                <a:cs typeface="Times New Roman" pitchFamily="18" charset="0"/>
              </a:rPr>
              <a:t>đáp</a:t>
            </a:r>
            <a:r>
              <a:rPr lang="en-SG" sz="4000" i="1" dirty="0"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SG" sz="4000" i="1" dirty="0">
                <a:latin typeface="Times New Roman" pitchFamily="18" charset="0"/>
                <a:ea typeface="Calibri"/>
                <a:cs typeface="Times New Roman" pitchFamily="18" charset="0"/>
              </a:rPr>
              <a:t>- </a:t>
            </a:r>
            <a:r>
              <a:rPr lang="en-SG" sz="4000" i="1" dirty="0" err="1">
                <a:latin typeface="Times New Roman" pitchFamily="18" charset="0"/>
                <a:ea typeface="Calibri"/>
                <a:cs typeface="Times New Roman" pitchFamily="18" charset="0"/>
              </a:rPr>
              <a:t>Từ</a:t>
            </a:r>
            <a:r>
              <a:rPr lang="en-SG" sz="4000" i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SG" sz="4000" i="1" dirty="0" err="1">
                <a:latin typeface="Times New Roman" pitchFamily="18" charset="0"/>
                <a:ea typeface="Calibri"/>
                <a:cs typeface="Times New Roman" pitchFamily="18" charset="0"/>
              </a:rPr>
              <a:t>láy</a:t>
            </a:r>
            <a:r>
              <a:rPr lang="en-SG" sz="4000" i="1" dirty="0">
                <a:latin typeface="Times New Roman" pitchFamily="18" charset="0"/>
                <a:ea typeface="Calibri"/>
                <a:cs typeface="Times New Roman" pitchFamily="18" charset="0"/>
              </a:rPr>
              <a:t>: </a:t>
            </a:r>
            <a:r>
              <a:rPr lang="en-SG" sz="4000" i="1" dirty="0" err="1">
                <a:latin typeface="Times New Roman" pitchFamily="18" charset="0"/>
                <a:ea typeface="Calibri"/>
                <a:cs typeface="Times New Roman" pitchFamily="18" charset="0"/>
              </a:rPr>
              <a:t>vội</a:t>
            </a:r>
            <a:r>
              <a:rPr lang="en-SG" sz="4000" i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SG" sz="4000" i="1" dirty="0" err="1">
                <a:latin typeface="Times New Roman" pitchFamily="18" charset="0"/>
                <a:ea typeface="Calibri"/>
                <a:cs typeface="Times New Roman" pitchFamily="18" charset="0"/>
              </a:rPr>
              <a:t>vàng</a:t>
            </a:r>
            <a:r>
              <a:rPr lang="en-SG" sz="4000" i="1" dirty="0"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r>
              <a:rPr lang="en-SG" sz="4000" i="1" dirty="0" err="1">
                <a:latin typeface="Times New Roman" pitchFamily="18" charset="0"/>
                <a:ea typeface="Calibri"/>
                <a:cs typeface="Times New Roman" pitchFamily="18" charset="0"/>
              </a:rPr>
              <a:t>hoảng</a:t>
            </a:r>
            <a:r>
              <a:rPr lang="en-SG" sz="4000" i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SG" sz="4000" i="1" dirty="0" err="1">
                <a:latin typeface="Times New Roman" pitchFamily="18" charset="0"/>
                <a:ea typeface="Calibri"/>
                <a:cs typeface="Times New Roman" pitchFamily="18" charset="0"/>
              </a:rPr>
              <a:t>hốt</a:t>
            </a:r>
            <a:r>
              <a:rPr lang="en-SG" sz="4000" i="1" dirty="0"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SG" b="1" i="1" dirty="0">
                <a:latin typeface="Times New Roman"/>
                <a:ea typeface="Calibri"/>
                <a:cs typeface="Times New Roman"/>
              </a:rPr>
              <a:t> </a:t>
            </a:r>
            <a:endParaRPr lang="en-US" sz="14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4" name="图片 27">
            <a:extLst>
              <a:ext uri="{FF2B5EF4-FFF2-40B4-BE49-F238E27FC236}">
                <a16:creationId xmlns:a16="http://schemas.microsoft.com/office/drawing/2014/main" xmlns="" id="{35D1D00B-6D8F-49C0-99F3-DC4B5CF9252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50" r="24992" b="9822"/>
          <a:stretch/>
        </p:blipFill>
        <p:spPr>
          <a:xfrm>
            <a:off x="457200" y="286422"/>
            <a:ext cx="1451090" cy="2859744"/>
          </a:xfrm>
          <a:prstGeom prst="rect">
            <a:avLst/>
          </a:prstGeom>
        </p:spPr>
      </p:pic>
      <p:pic>
        <p:nvPicPr>
          <p:cNvPr id="5" name="图片 27">
            <a:extLst>
              <a:ext uri="{FF2B5EF4-FFF2-40B4-BE49-F238E27FC236}">
                <a16:creationId xmlns:a16="http://schemas.microsoft.com/office/drawing/2014/main" xmlns="" id="{35D1D00B-6D8F-49C0-99F3-DC4B5CF9252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50" r="24992" b="9822"/>
          <a:stretch/>
        </p:blipFill>
        <p:spPr>
          <a:xfrm>
            <a:off x="10723819" y="3677678"/>
            <a:ext cx="1451090" cy="2859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4321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5" t="25449" r="-48" b="17034"/>
          <a:stretch/>
        </p:blipFill>
        <p:spPr>
          <a:xfrm>
            <a:off x="-39331" y="-63912"/>
            <a:ext cx="12231331" cy="692191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145" y="-11264"/>
            <a:ext cx="3900155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2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3/SGK T9</a:t>
            </a:r>
            <a:r>
              <a:rPr lang="vi-VN" sz="32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vi-VN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45" y="1051518"/>
            <a:ext cx="1056570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3200" dirty="0">
                <a:latin typeface="Times New Roman"/>
                <a:ea typeface="Calibri"/>
                <a:cs typeface="Times New Roman"/>
              </a:rPr>
              <a:t>a</a:t>
            </a:r>
            <a:r>
              <a:rPr lang="en-US" sz="3200">
                <a:latin typeface="Times New Roman"/>
                <a:ea typeface="Calibri"/>
                <a:cs typeface="Times New Roman"/>
              </a:rPr>
              <a:t>. </a:t>
            </a:r>
            <a:r>
              <a:rPr lang="vi-VN" sz="3200">
                <a:latin typeface="Times New Roman"/>
                <a:ea typeface="Calibri"/>
                <a:cs typeface="Times New Roman"/>
              </a:rPr>
              <a:t>- Cụm </a:t>
            </a:r>
            <a:r>
              <a:rPr lang="vi-VN" sz="3200" smtClean="0">
                <a:latin typeface="Times New Roman"/>
                <a:ea typeface="Calibri"/>
                <a:cs typeface="Times New Roman"/>
              </a:rPr>
              <a:t>đ</a:t>
            </a:r>
            <a:r>
              <a:rPr lang="en-US" sz="3200" smtClean="0">
                <a:latin typeface="Times New Roman"/>
                <a:ea typeface="Calibri"/>
                <a:cs typeface="Times New Roman"/>
              </a:rPr>
              <a:t>ộ</a:t>
            </a:r>
            <a:r>
              <a:rPr lang="vi-VN" sz="3200" smtClean="0">
                <a:latin typeface="Times New Roman"/>
                <a:ea typeface="Calibri"/>
                <a:cs typeface="Times New Roman"/>
              </a:rPr>
              <a:t>ng </a:t>
            </a:r>
            <a:r>
              <a:rPr lang="vi-VN" sz="3200">
                <a:latin typeface="Times New Roman"/>
                <a:ea typeface="Calibri"/>
                <a:cs typeface="Times New Roman"/>
              </a:rPr>
              <a:t>từ: xâm phạm/bờ cõi, cất/tiếng nói, lớn /nhanh như thổi, chạy/nhờ.</a:t>
            </a:r>
            <a:endParaRPr lang="vi-VN" sz="3200" dirty="0">
              <a:latin typeface="Times New Roman"/>
              <a:ea typeface="Calibri"/>
              <a:cs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716" y="2605158"/>
            <a:ext cx="6096000" cy="74251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en-US" sz="3200">
                <a:solidFill>
                  <a:prstClr val="black"/>
                </a:solidFill>
                <a:latin typeface="Times New Roman"/>
                <a:ea typeface="Calibri"/>
                <a:cs typeface="Times New Roman"/>
                <a:sym typeface="Wingdings"/>
              </a:rPr>
              <a:t>- Cụm tính từ: chăm/làm </a:t>
            </a:r>
            <a:r>
              <a:rPr lang="en-US" sz="320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  <a:sym typeface="Wingdings"/>
              </a:rPr>
              <a:t>ăn</a:t>
            </a:r>
            <a:endParaRPr lang="en-US" sz="3200">
              <a:solidFill>
                <a:prstClr val="black"/>
              </a:solidFill>
              <a:latin typeface="Times New Roman"/>
              <a:ea typeface="Calibri"/>
              <a:cs typeface="Times New Roman"/>
              <a:sym typeface="Wingding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45" y="3321109"/>
            <a:ext cx="29076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en-US" sz="3200">
                <a:solidFill>
                  <a:prstClr val="black"/>
                </a:solidFill>
                <a:latin typeface="Times New Roman"/>
                <a:ea typeface="Calibri"/>
                <a:cs typeface="Times New Roman"/>
                <a:sym typeface="Wingdings"/>
              </a:rPr>
              <a:t>- Đặt câu: </a:t>
            </a:r>
          </a:p>
        </p:txBody>
      </p:sp>
      <p:sp>
        <p:nvSpPr>
          <p:cNvPr id="10" name="Rectangle 9"/>
          <p:cNvSpPr/>
          <p:nvPr/>
        </p:nvSpPr>
        <p:spPr>
          <a:xfrm>
            <a:off x="7716" y="4014235"/>
            <a:ext cx="94689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en-US" sz="3200">
                <a:solidFill>
                  <a:prstClr val="black"/>
                </a:solidFill>
                <a:latin typeface="Times New Roman"/>
                <a:ea typeface="Calibri"/>
                <a:cs typeface="Times New Roman"/>
                <a:sym typeface="Wingdings"/>
              </a:rPr>
              <a:t>+ Gia đình em rất vui mỗi khi em Bi cất tiếng </a:t>
            </a:r>
            <a:r>
              <a:rPr lang="en-US" sz="320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  <a:sym typeface="Wingdings"/>
              </a:rPr>
              <a:t>nói.</a:t>
            </a:r>
            <a:endParaRPr lang="en-US" sz="3200">
              <a:solidFill>
                <a:prstClr val="black"/>
              </a:solidFill>
              <a:latin typeface="Times New Roman"/>
              <a:ea typeface="Calibri"/>
              <a:cs typeface="Times New Roman"/>
              <a:sym typeface="Wingding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716" y="4852037"/>
            <a:ext cx="118439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en-US" sz="3200">
                <a:solidFill>
                  <a:prstClr val="black"/>
                </a:solidFill>
                <a:latin typeface="Times New Roman"/>
                <a:ea typeface="Calibri"/>
                <a:cs typeface="Times New Roman"/>
                <a:sym typeface="Wingdings"/>
              </a:rPr>
              <a:t>+ Mỗi khi cô chủ nhiệm cất tiếng nói các bạn đều ngồi im phăng </a:t>
            </a:r>
            <a:r>
              <a:rPr lang="en-US" sz="320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  <a:sym typeface="Wingdings"/>
              </a:rPr>
              <a:t>phắc.</a:t>
            </a:r>
            <a:endParaRPr lang="en-US" sz="3200">
              <a:solidFill>
                <a:prstClr val="black"/>
              </a:solidFill>
              <a:latin typeface="Times New Roman"/>
              <a:ea typeface="Calibri"/>
              <a:cs typeface="Times New Roman"/>
              <a:sym typeface="Wingding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716" y="5602115"/>
            <a:ext cx="70034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vi-VN" sz="3200">
                <a:solidFill>
                  <a:prstClr val="black"/>
                </a:solidFill>
                <a:latin typeface="Times New Roman"/>
                <a:ea typeface="Calibri"/>
                <a:cs typeface="Times New Roman"/>
                <a:sym typeface="Wingdings"/>
              </a:rPr>
              <a:t>+ Con cún nhà em lớn nhanh như thổi</a:t>
            </a:r>
          </a:p>
        </p:txBody>
      </p:sp>
    </p:spTree>
    <p:extLst>
      <p:ext uri="{BB962C8B-B14F-4D97-AF65-F5344CB8AC3E}">
        <p14:creationId xmlns:p14="http://schemas.microsoft.com/office/powerpoint/2010/main" val="3533460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3" grpId="0"/>
      <p:bldP spid="9" grpId="0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5" t="25449" r="-48" b="17034"/>
          <a:stretch/>
        </p:blipFill>
        <p:spPr>
          <a:xfrm>
            <a:off x="-39331" y="-63912"/>
            <a:ext cx="12231331" cy="692191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" y="-26356"/>
            <a:ext cx="3938791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2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4/SGK T9</a:t>
            </a:r>
            <a:r>
              <a:rPr lang="vi-VN" sz="32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vi-VN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6905" y="854844"/>
            <a:ext cx="788696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3200" dirty="0" smtClean="0">
                <a:latin typeface="Times New Roman"/>
                <a:ea typeface="Calibri"/>
                <a:cs typeface="Times New Roman"/>
              </a:rPr>
              <a:t>- </a:t>
            </a:r>
            <a:r>
              <a:rPr lang="vi-VN" sz="3200" dirty="0" smtClean="0">
                <a:latin typeface="Times New Roman"/>
                <a:ea typeface="Calibri"/>
                <a:cs typeface="Times New Roman"/>
              </a:rPr>
              <a:t>Biện </a:t>
            </a:r>
            <a:r>
              <a:rPr lang="vi-VN" sz="3200" dirty="0">
                <a:latin typeface="Times New Roman"/>
                <a:ea typeface="Calibri"/>
                <a:cs typeface="Times New Roman"/>
              </a:rPr>
              <a:t>pháp nghệ thuật so sánh: lớn nhanh như thổi và chết như ngả dạ ( Cấu trúc: A như B)</a:t>
            </a:r>
          </a:p>
        </p:txBody>
      </p:sp>
      <p:sp>
        <p:nvSpPr>
          <p:cNvPr id="3" name="Rectangle 2"/>
          <p:cNvSpPr/>
          <p:nvPr/>
        </p:nvSpPr>
        <p:spPr>
          <a:xfrm>
            <a:off x="266905" y="2386068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vi-VN" sz="3200" smtClean="0">
                <a:latin typeface="Times New Roman"/>
                <a:ea typeface="Calibri"/>
                <a:cs typeface="Times New Roman"/>
                <a:sym typeface="Wingdings"/>
              </a:rPr>
              <a:t>- </a:t>
            </a:r>
            <a:r>
              <a:rPr lang="vi-VN" sz="3200">
                <a:latin typeface="Times New Roman"/>
                <a:ea typeface="Calibri"/>
                <a:cs typeface="Times New Roman"/>
                <a:sym typeface="Wingdings"/>
              </a:rPr>
              <a:t>Vận dụng biện pháp tu từ so sánh trong Thánh </a:t>
            </a:r>
            <a:r>
              <a:rPr lang="vi-VN" sz="3200" smtClean="0">
                <a:latin typeface="Times New Roman"/>
                <a:ea typeface="Calibri"/>
                <a:cs typeface="Times New Roman"/>
                <a:sym typeface="Wingdings"/>
              </a:rPr>
              <a:t>Gióng</a:t>
            </a:r>
            <a:r>
              <a:rPr lang="en-US" sz="3200" smtClean="0">
                <a:latin typeface="Times New Roman"/>
                <a:ea typeface="Calibri"/>
                <a:cs typeface="Times New Roman"/>
                <a:sym typeface="Wingdings"/>
              </a:rPr>
              <a:t>.</a:t>
            </a:r>
            <a:endParaRPr lang="vi-VN" sz="3200">
              <a:latin typeface="Times New Roman"/>
              <a:ea typeface="Calibri"/>
              <a:cs typeface="Times New Roman"/>
              <a:sym typeface="Wingding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1176" y="3757911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vi-VN" sz="3200">
                <a:solidFill>
                  <a:prstClr val="black"/>
                </a:solidFill>
                <a:latin typeface="Times New Roman"/>
                <a:ea typeface="Calibri"/>
                <a:cs typeface="Times New Roman"/>
                <a:sym typeface="Wingdings"/>
              </a:rPr>
              <a:t>+ Giặc Ân chết như ngả </a:t>
            </a:r>
            <a:r>
              <a:rPr lang="vi-VN" sz="320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  <a:sym typeface="Wingdings"/>
              </a:rPr>
              <a:t>rạ</a:t>
            </a:r>
            <a:r>
              <a:rPr lang="en-US" sz="320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  <a:sym typeface="Wingdings"/>
              </a:rPr>
              <a:t>.</a:t>
            </a:r>
            <a:endParaRPr lang="vi-VN" sz="3200">
              <a:solidFill>
                <a:prstClr val="black"/>
              </a:solidFill>
              <a:latin typeface="Times New Roman"/>
              <a:ea typeface="Calibri"/>
              <a:cs typeface="Times New Roman"/>
              <a:sym typeface="Wingding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4858" y="4494878"/>
            <a:ext cx="601055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vi-VN" sz="3200">
                <a:solidFill>
                  <a:prstClr val="black"/>
                </a:solidFill>
                <a:latin typeface="Times New Roman"/>
                <a:ea typeface="Calibri"/>
                <a:cs typeface="Times New Roman"/>
                <a:sym typeface="Wingdings"/>
              </a:rPr>
              <a:t>+ Thánh Gióng lớn nhanh như </a:t>
            </a:r>
            <a:r>
              <a:rPr lang="vi-VN" sz="320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  <a:sym typeface="Wingdings"/>
              </a:rPr>
              <a:t>thổi</a:t>
            </a:r>
            <a:r>
              <a:rPr lang="en-US" sz="320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  <a:sym typeface="Wingdings"/>
              </a:rPr>
              <a:t>.</a:t>
            </a:r>
            <a:endParaRPr lang="vi-VN" sz="3200" dirty="0">
              <a:solidFill>
                <a:prstClr val="black"/>
              </a:solidFill>
              <a:latin typeface="Times New Roman"/>
              <a:ea typeface="Calibri"/>
              <a:cs typeface="Times New Roman"/>
              <a:sym typeface="Wingding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2756" y="1708045"/>
            <a:ext cx="3803462" cy="26681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2905" y="4129166"/>
            <a:ext cx="3776518" cy="2491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858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3" grpId="0"/>
      <p:bldP spid="4" grpId="0"/>
      <p:bldP spid="6" grpId="0"/>
    </p:bldLst>
  </p:timing>
</p:sld>
</file>

<file path=ppt/theme/theme1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w453z2z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7_1.6 CTST-Thực hành tiếng Việt - Thành ngữ">
  <a:themeElements>
    <a:clrScheme name="Custom 15">
      <a:dk1>
        <a:sysClr val="windowText" lastClr="000000"/>
      </a:dk1>
      <a:lt1>
        <a:sysClr val="window" lastClr="FFFFFF"/>
      </a:lt1>
      <a:dk2>
        <a:srgbClr val="2D2D2D"/>
      </a:dk2>
      <a:lt2>
        <a:srgbClr val="F3FFF8"/>
      </a:lt2>
      <a:accent1>
        <a:srgbClr val="FF80BD"/>
      </a:accent1>
      <a:accent2>
        <a:srgbClr val="1EB9D3"/>
      </a:accent2>
      <a:accent3>
        <a:srgbClr val="21C46B"/>
      </a:accent3>
      <a:accent4>
        <a:srgbClr val="EA9600"/>
      </a:accent4>
      <a:accent5>
        <a:srgbClr val="F43B56"/>
      </a:accent5>
      <a:accent6>
        <a:srgbClr val="4B56E8"/>
      </a:accent6>
      <a:hlink>
        <a:srgbClr val="8F61FF"/>
      </a:hlink>
      <a:folHlink>
        <a:srgbClr val="F900A0"/>
      </a:folHlink>
    </a:clrScheme>
    <a:fontScheme name="Source Sans Pro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unkyShapesVTI" id="{A7F40C41-3FB2-45B0-B0D6-DFB7FDD9B7AD}" vid="{C49381A0-09CD-46EE-B141-E2CDD87ABFE3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1929</TotalTime>
  <Words>525</Words>
  <Application>Microsoft Office PowerPoint</Application>
  <PresentationFormat>Custom</PresentationFormat>
  <Paragraphs>101</Paragraphs>
  <Slides>10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www.freeppt7.com</vt:lpstr>
      <vt:lpstr>www.jpppt.com</vt:lpstr>
      <vt:lpstr>7_1.6 CTST-Thực hành tiếng Việt - Thành ngữ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www.freeppt7.com</Manager>
  <Company>www.freeppt7.com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www.freeppt7.com</cp:keywords>
  <dc:description>www.freeppt7.com</dc:description>
  <cp:lastModifiedBy>ADMIN</cp:lastModifiedBy>
  <cp:revision>350</cp:revision>
  <dcterms:created xsi:type="dcterms:W3CDTF">2020-04-06T05:27:43Z</dcterms:created>
  <dcterms:modified xsi:type="dcterms:W3CDTF">2023-07-24T05:34:12Z</dcterms:modified>
</cp:coreProperties>
</file>