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1"/>
  </p:notesMasterIdLst>
  <p:sldIdLst>
    <p:sldId id="280" r:id="rId2"/>
    <p:sldId id="301" r:id="rId3"/>
    <p:sldId id="302" r:id="rId4"/>
    <p:sldId id="300" r:id="rId5"/>
    <p:sldId id="304" r:id="rId6"/>
    <p:sldId id="306" r:id="rId7"/>
    <p:sldId id="307" r:id="rId8"/>
    <p:sldId id="308" r:id="rId9"/>
    <p:sldId id="3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20297-323A-4151-89C7-71C52C3FE42F}"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5F919-6C12-41AF-8132-3BC89812D99C}" type="slidenum">
              <a:rPr lang="en-US" smtClean="0"/>
              <a:t>‹#›</a:t>
            </a:fld>
            <a:endParaRPr lang="en-US"/>
          </a:p>
        </p:txBody>
      </p:sp>
    </p:spTree>
    <p:extLst>
      <p:ext uri="{BB962C8B-B14F-4D97-AF65-F5344CB8AC3E}">
        <p14:creationId xmlns:p14="http://schemas.microsoft.com/office/powerpoint/2010/main" val="329156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9157-4B2C-456F-9FDA-FD573F72CD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578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66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083905-BC15-4741-8538-1D40B0425E1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346845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83905-BC15-4741-8538-1D40B0425E1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105252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83905-BC15-4741-8538-1D40B0425E1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249509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83905-BC15-4741-8538-1D40B0425E1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3530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83905-BC15-4741-8538-1D40B0425E1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245189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083905-BC15-4741-8538-1D40B0425E1C}"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233523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083905-BC15-4741-8538-1D40B0425E1C}"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109957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83905-BC15-4741-8538-1D40B0425E1C}"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225815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83905-BC15-4741-8538-1D40B0425E1C}"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61846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083905-BC15-4741-8538-1D40B0425E1C}"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289401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083905-BC15-4741-8538-1D40B0425E1C}"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13680-43B5-447E-9335-B314D95265F8}" type="slidenum">
              <a:rPr lang="en-US" smtClean="0"/>
              <a:t>‹#›</a:t>
            </a:fld>
            <a:endParaRPr lang="en-US"/>
          </a:p>
        </p:txBody>
      </p:sp>
    </p:spTree>
    <p:extLst>
      <p:ext uri="{BB962C8B-B14F-4D97-AF65-F5344CB8AC3E}">
        <p14:creationId xmlns:p14="http://schemas.microsoft.com/office/powerpoint/2010/main" val="14639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83905-BC15-4741-8538-1D40B0425E1C}"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13680-43B5-447E-9335-B314D95265F8}" type="slidenum">
              <a:rPr lang="en-US" smtClean="0"/>
              <a:t>‹#›</a:t>
            </a:fld>
            <a:endParaRPr lang="en-US"/>
          </a:p>
        </p:txBody>
      </p:sp>
    </p:spTree>
    <p:extLst>
      <p:ext uri="{BB962C8B-B14F-4D97-AF65-F5344CB8AC3E}">
        <p14:creationId xmlns:p14="http://schemas.microsoft.com/office/powerpoint/2010/main" val="2003235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pic>
        <p:nvPicPr>
          <p:cNvPr id="3"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9226666" y="3810841"/>
            <a:ext cx="2588403" cy="25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p:cNvGrpSpPr>
            <a:grpSpLocks noChangeAspect="1"/>
          </p:cNvGrpSpPr>
          <p:nvPr/>
        </p:nvGrpSpPr>
        <p:grpSpPr bwMode="auto">
          <a:xfrm>
            <a:off x="6549606" y="3948190"/>
            <a:ext cx="5642394" cy="3371903"/>
            <a:chOff x="0" y="0"/>
            <a:chExt cx="5460" cy="3810"/>
          </a:xfrm>
        </p:grpSpPr>
        <p:sp>
          <p:nvSpPr>
            <p:cNvPr id="5"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5" name="Rounded Rectangle 24"/>
          <p:cNvSpPr/>
          <p:nvPr/>
        </p:nvSpPr>
        <p:spPr>
          <a:xfrm>
            <a:off x="224248" y="197045"/>
            <a:ext cx="11746079" cy="37145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CHỦ ĐỀ PHẨM CHẤT NGƯỜI LAO ĐỘNG</a:t>
            </a:r>
          </a:p>
          <a:p>
            <a:pPr algn="ctr"/>
            <a:endParaRPr lang="en-US" sz="3200" dirty="0">
              <a:latin typeface="Times New Roman" panose="02020603050405020304" pitchFamily="18" charset="0"/>
              <a:cs typeface="Times New Roman" panose="02020603050405020304" pitchFamily="18" charset="0"/>
            </a:endParaRPr>
          </a:p>
          <a:p>
            <a:pPr algn="ctr"/>
            <a:r>
              <a:rPr lang="en-US" sz="3200" i="1" dirty="0">
                <a:solidFill>
                  <a:srgbClr val="FF0000"/>
                </a:solidFill>
                <a:latin typeface="Times New Roman" panose="02020603050405020304" pitchFamily="18" charset="0"/>
                <a:cs typeface="Times New Roman" panose="02020603050405020304" pitchFamily="18" charset="0"/>
              </a:rPr>
              <a:t>BÀI 8: NĂNG ĐỘNG SÁNG TẠO</a:t>
            </a:r>
          </a:p>
          <a:p>
            <a:pPr algn="ctr"/>
            <a:r>
              <a:rPr lang="en-US" sz="3200" i="1" dirty="0">
                <a:solidFill>
                  <a:srgbClr val="FF0000"/>
                </a:solidFill>
                <a:latin typeface="Times New Roman" panose="02020603050405020304" pitchFamily="18" charset="0"/>
                <a:cs typeface="Times New Roman" panose="02020603050405020304" pitchFamily="18" charset="0"/>
              </a:rPr>
              <a:t>+ BÀI 9: LÀM VIỆC CÓ NĂNG SUẤT, CHẤT LƯỢNG, HIỆU QUẢ</a:t>
            </a:r>
          </a:p>
        </p:txBody>
      </p:sp>
    </p:spTree>
    <p:extLst>
      <p:ext uri="{BB962C8B-B14F-4D97-AF65-F5344CB8AC3E}">
        <p14:creationId xmlns:p14="http://schemas.microsoft.com/office/powerpoint/2010/main" val="314013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9" name="Freeform 5"/>
          <p:cNvSpPr>
            <a:spLocks noEditPoints="1" noChangeArrowheads="1"/>
          </p:cNvSpPr>
          <p:nvPr/>
        </p:nvSpPr>
        <p:spPr bwMode="auto">
          <a:xfrm>
            <a:off x="4949795" y="444340"/>
            <a:ext cx="7242205"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TextBox 5"/>
          <p:cNvSpPr txBox="1"/>
          <p:nvPr/>
        </p:nvSpPr>
        <p:spPr>
          <a:xfrm>
            <a:off x="5082257" y="1481902"/>
            <a:ext cx="6977279" cy="15696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black"/>
                </a:solidFill>
                <a:effectLst/>
                <a:uLnTx/>
                <a:uFillTx/>
                <a:latin typeface="Times New Roman" panose="02020603050405020304" pitchFamily="18" charset="0"/>
                <a:ea typeface="落落补 汤圆" pitchFamily="2" charset="-128"/>
                <a:cs typeface="Times New Roman" panose="02020603050405020304" pitchFamily="18" charset="0"/>
              </a:rPr>
              <a:t>II – NỘI DUNG BÀI HỌC</a:t>
            </a:r>
            <a:endParaRPr kumimoji="0" lang="zh-CN" altLang="en-US" sz="4800" b="1" i="0" u="none" strike="noStrike" kern="1200" cap="none" spc="0" normalizeH="0" baseline="0" noProof="0" dirty="0">
              <a:ln>
                <a:noFill/>
              </a:ln>
              <a:solidFill>
                <a:prstClr val="black"/>
              </a:solidFill>
              <a:effectLst/>
              <a:uLnTx/>
              <a:uFillTx/>
              <a:latin typeface="Times New Roman" panose="02020603050405020304" pitchFamily="18" charset="0"/>
              <a:ea typeface="落落补 汤圆" pitchFamily="2" charset="-128"/>
              <a:cs typeface="Times New Roman" panose="02020603050405020304" pitchFamily="18" charset="0"/>
            </a:endParaRPr>
          </a:p>
        </p:txBody>
      </p:sp>
      <p:pic>
        <p:nvPicPr>
          <p:cNvPr id="4" name="Google Shape;164;p9"/>
          <p:cNvPicPr preferRelativeResize="0"/>
          <p:nvPr/>
        </p:nvPicPr>
        <p:blipFill rotWithShape="1">
          <a:blip r:embed="rId5">
            <a:alphaModFix/>
          </a:blip>
          <a:srcRect l="15285" t="10430" r="46645" b="11190"/>
          <a:stretch/>
        </p:blipFill>
        <p:spPr>
          <a:xfrm>
            <a:off x="-409647" y="1776262"/>
            <a:ext cx="5918745" cy="3808071"/>
          </a:xfrm>
          <a:prstGeom prst="rect">
            <a:avLst/>
          </a:prstGeom>
          <a:noFill/>
          <a:ln>
            <a:noFill/>
          </a:ln>
        </p:spPr>
      </p:pic>
      <p:sp>
        <p:nvSpPr>
          <p:cNvPr id="11" name="PA_菱形 1"/>
          <p:cNvSpPr/>
          <p:nvPr>
            <p:custDataLst>
              <p:tags r:id="rId1"/>
            </p:custDataLst>
          </p:nvPr>
        </p:nvSpPr>
        <p:spPr>
          <a:xfrm>
            <a:off x="570226" y="1950936"/>
            <a:ext cx="3834635"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Lato Light"/>
              <a:ea typeface="宋体" panose="02010600030101010101" pitchFamily="2" charset="-122"/>
              <a:cs typeface="+mn-cs"/>
            </a:endParaRPr>
          </a:p>
        </p:txBody>
      </p:sp>
      <p:pic>
        <p:nvPicPr>
          <p:cNvPr id="13" name="图片 2"/>
          <p:cNvPicPr>
            <a:picLocks noChangeAspect="1"/>
          </p:cNvPicPr>
          <p:nvPr/>
        </p:nvPicPr>
        <p:blipFill>
          <a:blip r:embed="rId6">
            <a:extLst>
              <a:ext uri="{28A0092B-C50C-407E-A947-70E740481C1C}">
                <a14:useLocalDpi xmlns:a14="http://schemas.microsoft.com/office/drawing/2010/main" val="0"/>
              </a:ext>
            </a:extLst>
          </a:blip>
          <a:srcRect l="50168" t="20952" r="548" b="27864"/>
          <a:stretch>
            <a:fillRect/>
          </a:stretch>
        </p:blipFill>
        <p:spPr bwMode="auto">
          <a:xfrm>
            <a:off x="8386354" y="4591724"/>
            <a:ext cx="3557114" cy="22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96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230" y="121189"/>
            <a:ext cx="9259159" cy="7438945"/>
          </a:xfrm>
          <a:prstGeom prst="rect">
            <a:avLst/>
          </a:prstGeom>
          <a:effectLst>
            <a:softEdge rad="939800"/>
          </a:effectLst>
        </p:spPr>
      </p:pic>
      <p:sp>
        <p:nvSpPr>
          <p:cNvPr id="2" name="Title 1"/>
          <p:cNvSpPr>
            <a:spLocks noGrp="1"/>
          </p:cNvSpPr>
          <p:nvPr>
            <p:ph type="title"/>
          </p:nvPr>
        </p:nvSpPr>
        <p:spPr>
          <a:xfrm>
            <a:off x="849704" y="-225031"/>
            <a:ext cx="10515600" cy="1325563"/>
          </a:xfrm>
        </p:spPr>
        <p:txBody>
          <a:bodyPr/>
          <a:lstStyle/>
          <a:p>
            <a:r>
              <a:rPr lang="en-US" u="sng" dirty="0">
                <a:solidFill>
                  <a:srgbClr val="0000FF"/>
                </a:solidFill>
                <a:latin typeface="#9Slide05 Habano" panose="02040603050506020204" pitchFamily="18" charset="0"/>
              </a:rPr>
              <a:t>1. </a:t>
            </a:r>
            <a:r>
              <a:rPr lang="en-US" u="sng" dirty="0" err="1">
                <a:solidFill>
                  <a:srgbClr val="0000FF"/>
                </a:solidFill>
                <a:latin typeface="#9Slide05 Habano" panose="02040603050506020204" pitchFamily="18" charset="0"/>
              </a:rPr>
              <a:t>Thế</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nào</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là</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năng</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động</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sáng</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tạo</a:t>
            </a:r>
            <a:r>
              <a:rPr lang="en-US" u="sng" dirty="0">
                <a:solidFill>
                  <a:srgbClr val="0000FF"/>
                </a:solidFill>
                <a:latin typeface="#9Slide05 Habano" panose="02040603050506020204" pitchFamily="18" charset="0"/>
              </a:rPr>
              <a:t>?</a:t>
            </a:r>
          </a:p>
        </p:txBody>
      </p:sp>
      <p:grpSp>
        <p:nvGrpSpPr>
          <p:cNvPr id="4" name="组合 5"/>
          <p:cNvGrpSpPr/>
          <p:nvPr/>
        </p:nvGrpSpPr>
        <p:grpSpPr>
          <a:xfrm>
            <a:off x="0" y="2460961"/>
            <a:ext cx="2011267" cy="1798212"/>
            <a:chOff x="6208713" y="1243013"/>
            <a:chExt cx="706438" cy="620713"/>
          </a:xfrm>
          <a:solidFill>
            <a:schemeClr val="tx1"/>
          </a:solidFill>
        </p:grpSpPr>
        <p:sp>
          <p:nvSpPr>
            <p:cNvPr id="5" name="Freeform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Freeform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Freeform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Freeform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Freeform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 name="Freeform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Freeform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Freeform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Freeform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Freeform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Freeform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Freeform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Freeform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Freeform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 name="Freeform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0" name="Freeform 29"/>
          <p:cNvSpPr>
            <a:spLocks noEditPoints="1"/>
          </p:cNvSpPr>
          <p:nvPr/>
        </p:nvSpPr>
        <p:spPr bwMode="auto">
          <a:xfrm>
            <a:off x="513779" y="2103183"/>
            <a:ext cx="1277861" cy="2513768"/>
          </a:xfrm>
          <a:custGeom>
            <a:avLst/>
            <a:gdLst>
              <a:gd name="T0" fmla="*/ 64 w 129"/>
              <a:gd name="T1" fmla="*/ 0 h 186"/>
              <a:gd name="T2" fmla="*/ 129 w 129"/>
              <a:gd name="T3" fmla="*/ 50 h 186"/>
              <a:gd name="T4" fmla="*/ 121 w 129"/>
              <a:gd name="T5" fmla="*/ 82 h 186"/>
              <a:gd name="T6" fmla="*/ 95 w 129"/>
              <a:gd name="T7" fmla="*/ 103 h 186"/>
              <a:gd name="T8" fmla="*/ 80 w 129"/>
              <a:gd name="T9" fmla="*/ 120 h 186"/>
              <a:gd name="T10" fmla="*/ 69 w 129"/>
              <a:gd name="T11" fmla="*/ 128 h 186"/>
              <a:gd name="T12" fmla="*/ 37 w 129"/>
              <a:gd name="T13" fmla="*/ 128 h 186"/>
              <a:gd name="T14" fmla="*/ 29 w 129"/>
              <a:gd name="T15" fmla="*/ 119 h 186"/>
              <a:gd name="T16" fmla="*/ 29 w 129"/>
              <a:gd name="T17" fmla="*/ 113 h 186"/>
              <a:gd name="T18" fmla="*/ 30 w 129"/>
              <a:gd name="T19" fmla="*/ 96 h 186"/>
              <a:gd name="T20" fmla="*/ 54 w 129"/>
              <a:gd name="T21" fmla="*/ 73 h 186"/>
              <a:gd name="T22" fmla="*/ 74 w 129"/>
              <a:gd name="T23" fmla="*/ 51 h 186"/>
              <a:gd name="T24" fmla="*/ 62 w 129"/>
              <a:gd name="T25" fmla="*/ 38 h 186"/>
              <a:gd name="T26" fmla="*/ 50 w 129"/>
              <a:gd name="T27" fmla="*/ 58 h 186"/>
              <a:gd name="T28" fmla="*/ 42 w 129"/>
              <a:gd name="T29" fmla="*/ 66 h 186"/>
              <a:gd name="T30" fmla="*/ 8 w 129"/>
              <a:gd name="T31" fmla="*/ 66 h 186"/>
              <a:gd name="T32" fmla="*/ 0 w 129"/>
              <a:gd name="T33" fmla="*/ 57 h 186"/>
              <a:gd name="T34" fmla="*/ 0 w 129"/>
              <a:gd name="T35" fmla="*/ 28 h 186"/>
              <a:gd name="T36" fmla="*/ 7 w 129"/>
              <a:gd name="T37" fmla="*/ 16 h 186"/>
              <a:gd name="T38" fmla="*/ 64 w 129"/>
              <a:gd name="T39" fmla="*/ 0 h 186"/>
              <a:gd name="T40" fmla="*/ 56 w 129"/>
              <a:gd name="T41" fmla="*/ 138 h 186"/>
              <a:gd name="T42" fmla="*/ 80 w 129"/>
              <a:gd name="T43" fmla="*/ 162 h 186"/>
              <a:gd name="T44" fmla="*/ 56 w 129"/>
              <a:gd name="T45" fmla="*/ 186 h 186"/>
              <a:gd name="T46" fmla="*/ 32 w 129"/>
              <a:gd name="T47" fmla="*/ 162 h 186"/>
              <a:gd name="T48" fmla="*/ 56 w 129"/>
              <a:gd name="T49" fmla="*/ 138 h 186"/>
              <a:gd name="T50" fmla="*/ 0 w 129"/>
              <a:gd name="T51" fmla="*/ 0 h 186"/>
              <a:gd name="T52" fmla="*/ 129 w 129"/>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129" h="186">
                <a:moveTo>
                  <a:pt x="64" y="0"/>
                </a:moveTo>
                <a:cubicBezTo>
                  <a:pt x="97" y="0"/>
                  <a:pt x="129" y="11"/>
                  <a:pt x="129" y="50"/>
                </a:cubicBezTo>
                <a:cubicBezTo>
                  <a:pt x="129" y="60"/>
                  <a:pt x="127" y="74"/>
                  <a:pt x="121" y="82"/>
                </a:cubicBezTo>
                <a:cubicBezTo>
                  <a:pt x="115" y="92"/>
                  <a:pt x="105" y="98"/>
                  <a:pt x="95" y="103"/>
                </a:cubicBezTo>
                <a:cubicBezTo>
                  <a:pt x="84" y="109"/>
                  <a:pt x="80" y="120"/>
                  <a:pt x="80" y="120"/>
                </a:cubicBezTo>
                <a:cubicBezTo>
                  <a:pt x="78" y="124"/>
                  <a:pt x="73" y="128"/>
                  <a:pt x="69" y="128"/>
                </a:cubicBezTo>
                <a:cubicBezTo>
                  <a:pt x="37" y="128"/>
                  <a:pt x="37" y="128"/>
                  <a:pt x="37" y="128"/>
                </a:cubicBezTo>
                <a:cubicBezTo>
                  <a:pt x="32" y="128"/>
                  <a:pt x="29" y="124"/>
                  <a:pt x="29" y="119"/>
                </a:cubicBezTo>
                <a:cubicBezTo>
                  <a:pt x="29" y="113"/>
                  <a:pt x="29" y="113"/>
                  <a:pt x="29" y="113"/>
                </a:cubicBezTo>
                <a:cubicBezTo>
                  <a:pt x="29" y="108"/>
                  <a:pt x="29" y="101"/>
                  <a:pt x="30" y="96"/>
                </a:cubicBezTo>
                <a:cubicBezTo>
                  <a:pt x="30" y="96"/>
                  <a:pt x="33" y="84"/>
                  <a:pt x="54" y="73"/>
                </a:cubicBezTo>
                <a:cubicBezTo>
                  <a:pt x="63" y="68"/>
                  <a:pt x="74" y="63"/>
                  <a:pt x="74" y="51"/>
                </a:cubicBezTo>
                <a:cubicBezTo>
                  <a:pt x="74" y="43"/>
                  <a:pt x="70" y="38"/>
                  <a:pt x="62" y="38"/>
                </a:cubicBezTo>
                <a:cubicBezTo>
                  <a:pt x="51" y="38"/>
                  <a:pt x="50" y="50"/>
                  <a:pt x="50" y="58"/>
                </a:cubicBezTo>
                <a:cubicBezTo>
                  <a:pt x="50" y="62"/>
                  <a:pt x="47" y="66"/>
                  <a:pt x="42" y="66"/>
                </a:cubicBezTo>
                <a:cubicBezTo>
                  <a:pt x="8" y="66"/>
                  <a:pt x="8" y="66"/>
                  <a:pt x="8" y="66"/>
                </a:cubicBezTo>
                <a:cubicBezTo>
                  <a:pt x="3" y="66"/>
                  <a:pt x="0" y="62"/>
                  <a:pt x="0" y="57"/>
                </a:cubicBezTo>
                <a:cubicBezTo>
                  <a:pt x="0" y="28"/>
                  <a:pt x="0" y="28"/>
                  <a:pt x="0" y="28"/>
                </a:cubicBezTo>
                <a:cubicBezTo>
                  <a:pt x="0" y="23"/>
                  <a:pt x="3" y="18"/>
                  <a:pt x="7" y="16"/>
                </a:cubicBezTo>
                <a:cubicBezTo>
                  <a:pt x="7" y="16"/>
                  <a:pt x="40" y="0"/>
                  <a:pt x="64" y="0"/>
                </a:cubicBezTo>
                <a:moveTo>
                  <a:pt x="56" y="138"/>
                </a:moveTo>
                <a:cubicBezTo>
                  <a:pt x="69" y="138"/>
                  <a:pt x="80" y="148"/>
                  <a:pt x="80" y="162"/>
                </a:cubicBezTo>
                <a:cubicBezTo>
                  <a:pt x="80" y="176"/>
                  <a:pt x="69" y="186"/>
                  <a:pt x="56" y="186"/>
                </a:cubicBezTo>
                <a:cubicBezTo>
                  <a:pt x="43" y="186"/>
                  <a:pt x="32" y="176"/>
                  <a:pt x="32" y="162"/>
                </a:cubicBezTo>
                <a:cubicBezTo>
                  <a:pt x="32" y="148"/>
                  <a:pt x="43" y="138"/>
                  <a:pt x="56" y="138"/>
                </a:cubicBezTo>
              </a:path>
            </a:pathLst>
          </a:custGeom>
          <a:solidFill>
            <a:srgbClr val="FF0000"/>
          </a:solidFill>
          <a:ln w="73025" cap="flat" cmpd="sng">
            <a:solidFill>
              <a:schemeClr val="tx1"/>
            </a:solidFill>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0000"/>
              </a:solidFill>
              <a:effectLst/>
              <a:uLnTx/>
              <a:uFillTx/>
              <a:latin typeface="Calibri"/>
              <a:ea typeface="宋体" panose="02010600030101010101" pitchFamily="2" charset="-122"/>
              <a:cs typeface="+mn-cs"/>
            </a:endParaRPr>
          </a:p>
        </p:txBody>
      </p:sp>
      <p:sp>
        <p:nvSpPr>
          <p:cNvPr id="37" name="Teardrop 36"/>
          <p:cNvSpPr/>
          <p:nvPr/>
        </p:nvSpPr>
        <p:spPr>
          <a:xfrm rot="2700000">
            <a:off x="2153307" y="1611138"/>
            <a:ext cx="3217313" cy="3217313"/>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38" name="Group 37"/>
          <p:cNvGrpSpPr/>
          <p:nvPr/>
        </p:nvGrpSpPr>
        <p:grpSpPr>
          <a:xfrm>
            <a:off x="2259846" y="1682306"/>
            <a:ext cx="3010915" cy="3010595"/>
            <a:chOff x="833940" y="1669338"/>
            <a:chExt cx="3010915" cy="3010595"/>
          </a:xfrm>
        </p:grpSpPr>
        <p:sp>
          <p:nvSpPr>
            <p:cNvPr id="39" name="Oval 38"/>
            <p:cNvSpPr/>
            <p:nvPr/>
          </p:nvSpPr>
          <p:spPr>
            <a:xfrm>
              <a:off x="833940" y="1669338"/>
              <a:ext cx="3010915" cy="3010595"/>
            </a:xfrm>
            <a:prstGeom prst="ellipse">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Oval 5"/>
            <p:cNvSpPr txBox="1"/>
            <p:nvPr/>
          </p:nvSpPr>
          <p:spPr>
            <a:xfrm>
              <a:off x="1264370" y="2099504"/>
              <a:ext cx="2150054" cy="21502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400">
                  <a:latin typeface="Times New Roman" panose="02020603050405020304" pitchFamily="18" charset="0"/>
                  <a:cs typeface="Times New Roman" panose="02020603050405020304" pitchFamily="18" charset="0"/>
                </a:rPr>
                <a:t>Năng động là tích cực, chủ động, dám nghĩ, dám làm.</a:t>
              </a:r>
              <a:endParaRPr lang="en-US" sz="2400" kern="1200" dirty="0">
                <a:latin typeface="Times New Roman" panose="02020603050405020304" pitchFamily="18" charset="0"/>
                <a:cs typeface="Times New Roman" panose="02020603050405020304" pitchFamily="18" charset="0"/>
              </a:endParaRPr>
            </a:p>
          </p:txBody>
        </p:sp>
      </p:grpSp>
      <p:sp>
        <p:nvSpPr>
          <p:cNvPr id="41" name="Teardrop 40"/>
          <p:cNvSpPr/>
          <p:nvPr/>
        </p:nvSpPr>
        <p:spPr>
          <a:xfrm rot="2700000">
            <a:off x="6010283" y="897242"/>
            <a:ext cx="4720921" cy="4665734"/>
          </a:xfrm>
          <a:prstGeom prst="teardrop">
            <a:avLst>
              <a:gd name="adj" fmla="val 118509"/>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42" name="Group 41"/>
          <p:cNvGrpSpPr/>
          <p:nvPr/>
        </p:nvGrpSpPr>
        <p:grpSpPr>
          <a:xfrm>
            <a:off x="6171854" y="1732893"/>
            <a:ext cx="4953826" cy="3010595"/>
            <a:chOff x="833940" y="1669338"/>
            <a:chExt cx="3010915" cy="3010595"/>
          </a:xfrm>
        </p:grpSpPr>
        <p:sp>
          <p:nvSpPr>
            <p:cNvPr id="43" name="Oval 42"/>
            <p:cNvSpPr/>
            <p:nvPr/>
          </p:nvSpPr>
          <p:spPr>
            <a:xfrm>
              <a:off x="833940" y="1669338"/>
              <a:ext cx="3010915" cy="3010595"/>
            </a:xfrm>
            <a:prstGeom prst="ellipse">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Oval 5"/>
            <p:cNvSpPr txBox="1"/>
            <p:nvPr/>
          </p:nvSpPr>
          <p:spPr>
            <a:xfrm>
              <a:off x="1264370" y="2099504"/>
              <a:ext cx="2150054" cy="21502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Sáng tạo là say mê nghiên cứu, tìm tòi để tạo ra những giá trị mới về vật chất, tinh thần hoặc tìm ra cái mới, cách giải quyết mới mà không bị gò bó phụ thuộc vào những cái đẫ có.</a:t>
              </a:r>
              <a:endParaRPr lang="en-US" sz="24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4398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BB2648-8FB7-42AB-A569-55870B68E99A}"/>
              </a:ext>
            </a:extLst>
          </p:cNvPr>
          <p:cNvPicPr>
            <a:picLocks noChangeAspect="1"/>
          </p:cNvPicPr>
          <p:nvPr/>
        </p:nvPicPr>
        <p:blipFill>
          <a:blip r:embed="rId2"/>
          <a:stretch>
            <a:fillRect/>
          </a:stretch>
        </p:blipFill>
        <p:spPr>
          <a:xfrm>
            <a:off x="200025" y="1015059"/>
            <a:ext cx="4791075" cy="4206432"/>
          </a:xfrm>
          <a:prstGeom prst="rect">
            <a:avLst/>
          </a:prstGeom>
        </p:spPr>
      </p:pic>
      <p:sp>
        <p:nvSpPr>
          <p:cNvPr id="9" name="TextBox 8">
            <a:extLst>
              <a:ext uri="{FF2B5EF4-FFF2-40B4-BE49-F238E27FC236}">
                <a16:creationId xmlns:a16="http://schemas.microsoft.com/office/drawing/2014/main" id="{223557BE-82F6-47FA-B663-DE58CAC9B499}"/>
              </a:ext>
            </a:extLst>
          </p:cNvPr>
          <p:cNvSpPr txBox="1"/>
          <p:nvPr/>
        </p:nvSpPr>
        <p:spPr>
          <a:xfrm>
            <a:off x="576260" y="2200274"/>
            <a:ext cx="3218856" cy="1200329"/>
          </a:xfrm>
          <a:prstGeom prst="rect">
            <a:avLst/>
          </a:prstGeom>
          <a:noFill/>
        </p:spPr>
        <p:txBody>
          <a:bodyPr wrap="square">
            <a:spAutoFit/>
          </a:bodyPr>
          <a:lstStyle/>
          <a:p>
            <a:pPr marL="0" marR="0" algn="just">
              <a:spcBef>
                <a:spcPts val="0"/>
              </a:spcBef>
              <a:spcAft>
                <a:spcPts val="0"/>
              </a:spcAft>
              <a:tabLst>
                <a:tab pos="1285875"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VnTime"/>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4A102A2-2444-4387-AC8C-D9FC1DC2EE71}"/>
              </a:ext>
            </a:extLst>
          </p:cNvPr>
          <p:cNvPicPr>
            <a:picLocks noChangeAspect="1"/>
          </p:cNvPicPr>
          <p:nvPr/>
        </p:nvPicPr>
        <p:blipFill>
          <a:blip r:embed="rId3"/>
          <a:stretch>
            <a:fillRect/>
          </a:stretch>
        </p:blipFill>
        <p:spPr>
          <a:xfrm>
            <a:off x="4921192" y="-1"/>
            <a:ext cx="7270808" cy="6943725"/>
          </a:xfrm>
          <a:prstGeom prst="rect">
            <a:avLst/>
          </a:prstGeom>
        </p:spPr>
      </p:pic>
      <p:sp>
        <p:nvSpPr>
          <p:cNvPr id="14" name="TextBox 13">
            <a:extLst>
              <a:ext uri="{FF2B5EF4-FFF2-40B4-BE49-F238E27FC236}">
                <a16:creationId xmlns:a16="http://schemas.microsoft.com/office/drawing/2014/main" id="{2A1677A7-C59D-443C-9FC9-B252B3060CCA}"/>
              </a:ext>
            </a:extLst>
          </p:cNvPr>
          <p:cNvSpPr txBox="1"/>
          <p:nvPr/>
        </p:nvSpPr>
        <p:spPr>
          <a:xfrm>
            <a:off x="9534525" y="3657600"/>
            <a:ext cx="2276475" cy="830997"/>
          </a:xfrm>
          <a:prstGeom prst="rect">
            <a:avLst/>
          </a:prstGeom>
          <a:noFill/>
        </p:spPr>
        <p:txBody>
          <a:bodyPr wrap="square">
            <a:spAutoFit/>
          </a:bodyPr>
          <a:lstStyle/>
          <a:p>
            <a:pPr algn="ctr"/>
            <a:r>
              <a:rPr lang="en-US" sz="2400" dirty="0" err="1">
                <a:latin typeface="Times New Roman" panose="02020603050405020304" pitchFamily="18" charset="0"/>
                <a:ea typeface="Times New Roman" panose="02020603050405020304" pitchFamily="18" charset="0"/>
              </a:rPr>
              <a:t>Tạ</a:t>
            </a:r>
            <a:r>
              <a:rPr lang="en-US" sz="2400" dirty="0" err="1">
                <a:effectLst/>
                <a:latin typeface="Times New Roman" panose="02020603050405020304" pitchFamily="18" charset="0"/>
                <a:ea typeface="Times New Roman" panose="02020603050405020304" pitchFamily="18" charset="0"/>
              </a:rPr>
              <a:t>o</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endParaRPr lang="en-US" sz="2400" dirty="0"/>
          </a:p>
        </p:txBody>
      </p:sp>
      <p:sp>
        <p:nvSpPr>
          <p:cNvPr id="16" name="TextBox 15">
            <a:extLst>
              <a:ext uri="{FF2B5EF4-FFF2-40B4-BE49-F238E27FC236}">
                <a16:creationId xmlns:a16="http://schemas.microsoft.com/office/drawing/2014/main" id="{5D1A34C5-6D0C-490E-B369-571B575EAD18}"/>
              </a:ext>
            </a:extLst>
          </p:cNvPr>
          <p:cNvSpPr txBox="1"/>
          <p:nvPr/>
        </p:nvSpPr>
        <p:spPr>
          <a:xfrm>
            <a:off x="5614988" y="2702777"/>
            <a:ext cx="3043237" cy="830997"/>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endParaRPr lang="en-US" sz="2400" dirty="0"/>
          </a:p>
        </p:txBody>
      </p:sp>
      <p:sp>
        <p:nvSpPr>
          <p:cNvPr id="18" name="TextBox 17">
            <a:extLst>
              <a:ext uri="{FF2B5EF4-FFF2-40B4-BE49-F238E27FC236}">
                <a16:creationId xmlns:a16="http://schemas.microsoft.com/office/drawing/2014/main" id="{61D045D4-A71B-43D4-900A-2524B613F12A}"/>
              </a:ext>
            </a:extLst>
          </p:cNvPr>
          <p:cNvSpPr txBox="1"/>
          <p:nvPr/>
        </p:nvSpPr>
        <p:spPr>
          <a:xfrm>
            <a:off x="7953374" y="900096"/>
            <a:ext cx="2162175" cy="635751"/>
          </a:xfrm>
          <a:prstGeom prst="rect">
            <a:avLst/>
          </a:prstGeom>
          <a:noFill/>
        </p:spPr>
        <p:txBody>
          <a:bodyPr wrap="square">
            <a:spAutoFit/>
          </a:bodyPr>
          <a:lstStyle/>
          <a:p>
            <a:pPr marL="0" marR="0" algn="just">
              <a:lnSpc>
                <a:spcPts val="2100"/>
              </a:lnSpc>
              <a:spcBef>
                <a:spcPts val="0"/>
              </a:spcBef>
              <a:spcAft>
                <a:spcPts val="0"/>
              </a:spcAft>
              <a:tabLst>
                <a:tab pos="1285875"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925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grpSp>
        <p:nvGrpSpPr>
          <p:cNvPr id="9" name="Group 8"/>
          <p:cNvGrpSpPr/>
          <p:nvPr/>
        </p:nvGrpSpPr>
        <p:grpSpPr>
          <a:xfrm>
            <a:off x="-269556" y="0"/>
            <a:ext cx="12461556" cy="6995997"/>
            <a:chOff x="-409647" y="-16497"/>
            <a:chExt cx="12461556" cy="6995997"/>
          </a:xfrm>
        </p:grpSpPr>
        <p:pic>
          <p:nvPicPr>
            <p:cNvPr id="164" name="Google Shape;164;p9"/>
            <p:cNvPicPr preferRelativeResize="0"/>
            <p:nvPr/>
          </p:nvPicPr>
          <p:blipFill rotWithShape="1">
            <a:blip r:embed="rId5">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6">
              <a:alphaModFix/>
            </a:blip>
            <a:srcRect l="18975" t="9789" r="12467"/>
            <a:stretch/>
          </p:blipFill>
          <p:spPr>
            <a:xfrm>
              <a:off x="3637184" y="4250687"/>
              <a:ext cx="2046842" cy="1899370"/>
            </a:xfrm>
            <a:prstGeom prst="rect">
              <a:avLst/>
            </a:prstGeom>
            <a:noFill/>
            <a:ln>
              <a:noFill/>
            </a:ln>
          </p:spPr>
        </p:pic>
        <p:pic>
          <p:nvPicPr>
            <p:cNvPr id="2" name="Picture 1"/>
            <p:cNvPicPr>
              <a:picLocks noChangeAspect="1"/>
            </p:cNvPicPr>
            <p:nvPr/>
          </p:nvPicPr>
          <p:blipFill>
            <a:blip r:embed="rId7"/>
            <a:stretch>
              <a:fillRect/>
            </a:stretch>
          </p:blipFill>
          <p:spPr>
            <a:xfrm>
              <a:off x="4132164" y="-16497"/>
              <a:ext cx="7556253" cy="4066384"/>
            </a:xfrm>
            <a:prstGeom prst="rect">
              <a:avLst/>
            </a:prstGeom>
          </p:spPr>
        </p:pic>
        <p:sp>
          <p:nvSpPr>
            <p:cNvPr id="6" name="文本框 6"/>
            <p:cNvSpPr txBox="1"/>
            <p:nvPr/>
          </p:nvSpPr>
          <p:spPr>
            <a:xfrm>
              <a:off x="4295810" y="1198080"/>
              <a:ext cx="6805320" cy="2308324"/>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TÌM HIỂU BIỂU HIỆN, Ý NGHĨA, </a:t>
              </a:r>
            </a:p>
            <a:p>
              <a:pPr algn="ctr"/>
              <a:r>
                <a:rPr lang="en-US" sz="4800" dirty="0">
                  <a:solidFill>
                    <a:srgbClr val="FF0000"/>
                  </a:solidFill>
                  <a:latin typeface="Times New Roman" panose="02020603050405020304" pitchFamily="18" charset="0"/>
                  <a:cs typeface="Times New Roman" panose="02020603050405020304" pitchFamily="18" charset="0"/>
                </a:rPr>
                <a:t>TRÁCH NHIỆM</a:t>
              </a:r>
            </a:p>
          </p:txBody>
        </p:sp>
        <p:grpSp>
          <p:nvGrpSpPr>
            <p:cNvPr id="3" name="Group 2"/>
            <p:cNvGrpSpPr/>
            <p:nvPr/>
          </p:nvGrpSpPr>
          <p:grpSpPr>
            <a:xfrm>
              <a:off x="461175" y="2028686"/>
              <a:ext cx="3834635" cy="3406471"/>
              <a:chOff x="286247" y="1977062"/>
              <a:chExt cx="3834635" cy="3406471"/>
            </a:xfrm>
          </p:grpSpPr>
          <p:sp>
            <p:nvSpPr>
              <p:cNvPr id="5" name="PA_菱形 1"/>
              <p:cNvSpPr/>
              <p:nvPr>
                <p:custDataLst>
                  <p:tags r:id="rId1"/>
                </p:custDataLst>
              </p:nvPr>
            </p:nvSpPr>
            <p:spPr>
              <a:xfrm>
                <a:off x="286247" y="1977062"/>
                <a:ext cx="3834635"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10"/>
              <p:cNvSpPr txBox="1"/>
              <p:nvPr/>
            </p:nvSpPr>
            <p:spPr>
              <a:xfrm>
                <a:off x="726877" y="2808449"/>
                <a:ext cx="2953373"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TIẾT 2</a:t>
                </a:r>
                <a:endParaRPr kumimoji="0" lang="zh-CN" altLang="en-US" sz="3600" b="0" i="0" u="none" strike="noStrike" kern="1200" cap="none" spc="0" normalizeH="0" baseline="0" noProof="0" dirty="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grpSp>
        <p:pic>
          <p:nvPicPr>
            <p:cNvPr id="8" name="图片 2"/>
            <p:cNvPicPr>
              <a:picLocks noChangeAspect="1"/>
            </p:cNvPicPr>
            <p:nvPr/>
          </p:nvPicPr>
          <p:blipFill>
            <a:blip r:embed="rId8">
              <a:extLst>
                <a:ext uri="{28A0092B-C50C-407E-A947-70E740481C1C}">
                  <a14:useLocalDpi xmlns:a14="http://schemas.microsoft.com/office/drawing/2010/main" val="0"/>
                </a:ext>
              </a:extLst>
            </a:blip>
            <a:srcRect l="50168" t="20952" r="548" b="27864"/>
            <a:stretch>
              <a:fillRect/>
            </a:stretch>
          </p:blipFill>
          <p:spPr bwMode="auto">
            <a:xfrm>
              <a:off x="6165459" y="3183239"/>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4645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3" name="Oval 2"/>
          <p:cNvSpPr/>
          <p:nvPr/>
        </p:nvSpPr>
        <p:spPr>
          <a:xfrm>
            <a:off x="4326107" y="2286791"/>
            <a:ext cx="3257550" cy="2152650"/>
          </a:xfrm>
          <a:prstGeom prst="ellipse">
            <a:avLst/>
          </a:prstGeom>
          <a:solidFill>
            <a:sysClr val="window" lastClr="FFFFFF"/>
          </a:solidFill>
          <a:ln w="571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BIỂU HIỆN</a:t>
            </a:r>
          </a:p>
        </p:txBody>
      </p:sp>
      <p:sp>
        <p:nvSpPr>
          <p:cNvPr id="6" name="Oval 5"/>
          <p:cNvSpPr/>
          <p:nvPr/>
        </p:nvSpPr>
        <p:spPr>
          <a:xfrm>
            <a:off x="8686799" y="2659975"/>
            <a:ext cx="2521131" cy="2019300"/>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 name="Oval 6"/>
          <p:cNvSpPr/>
          <p:nvPr/>
        </p:nvSpPr>
        <p:spPr>
          <a:xfrm>
            <a:off x="6999337" y="4840050"/>
            <a:ext cx="3154388" cy="2017950"/>
          </a:xfrm>
          <a:prstGeom prst="ellipse">
            <a:avLst/>
          </a:prstGeom>
          <a:solidFill>
            <a:schemeClr val="accent6">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rPr>
              <a:t>Không</a:t>
            </a:r>
            <a:r>
              <a:rPr kumimoji="0" lang="en-US" sz="2400" b="1" i="0" u="none" strike="noStrike" kern="0" cap="none" spc="0" normalizeH="0" noProof="0">
                <a:ln>
                  <a:noFill/>
                </a:ln>
                <a:solidFill>
                  <a:prstClr val="white"/>
                </a:solidFill>
                <a:effectLst/>
                <a:uLnTx/>
                <a:uFillTx/>
                <a:latin typeface="Times New Roman" pitchFamily="18" charset="0"/>
                <a:ea typeface="+mn-ea"/>
                <a:cs typeface="Times New Roman" pitchFamily="18" charset="0"/>
              </a:rPr>
              <a:t> thỏa mãn với điều đã biết</a:t>
            </a:r>
            <a:endParaRPr kumimoji="0" lang="en-US" sz="24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Oval 7"/>
          <p:cNvSpPr/>
          <p:nvPr/>
        </p:nvSpPr>
        <p:spPr>
          <a:xfrm>
            <a:off x="1219613" y="4300466"/>
            <a:ext cx="2973148" cy="2309340"/>
          </a:xfrm>
          <a:prstGeom prst="ellipse">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9" name="Oval 8"/>
          <p:cNvSpPr/>
          <p:nvPr/>
        </p:nvSpPr>
        <p:spPr>
          <a:xfrm>
            <a:off x="0" y="2358012"/>
            <a:ext cx="3353213" cy="1866900"/>
          </a:xfrm>
          <a:prstGeom prst="ellipse">
            <a:avLst/>
          </a:prstGeom>
          <a:solidFill>
            <a:sysClr val="window" lastClr="FFFFFF">
              <a:lumMod val="50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rPr>
              <a:t>Tìm</a:t>
            </a:r>
            <a:r>
              <a:rPr kumimoji="0" lang="en-US" sz="2400" b="1" i="0" u="none" strike="noStrike" kern="0" cap="none" spc="0" normalizeH="0" noProof="0">
                <a:ln>
                  <a:noFill/>
                </a:ln>
                <a:solidFill>
                  <a:prstClr val="white"/>
                </a:solidFill>
                <a:effectLst/>
                <a:uLnTx/>
                <a:uFillTx/>
                <a:latin typeface="Times New Roman" pitchFamily="18" charset="0"/>
                <a:ea typeface="+mn-ea"/>
                <a:cs typeface="Times New Roman" pitchFamily="18" charset="0"/>
              </a:rPr>
              <a:t> ra cái mới, cách làm mới</a:t>
            </a:r>
            <a:endParaRPr kumimoji="0" lang="en-US" sz="24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0" name="Up Arrow 9"/>
          <p:cNvSpPr/>
          <p:nvPr/>
        </p:nvSpPr>
        <p:spPr>
          <a:xfrm rot="19744618">
            <a:off x="5003599" y="1694887"/>
            <a:ext cx="396240" cy="759905"/>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Up Arrow 11"/>
          <p:cNvSpPr/>
          <p:nvPr/>
        </p:nvSpPr>
        <p:spPr>
          <a:xfrm rot="5400000">
            <a:off x="7918671" y="2890705"/>
            <a:ext cx="477520" cy="1058737"/>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Up Arrow 12"/>
          <p:cNvSpPr/>
          <p:nvPr/>
        </p:nvSpPr>
        <p:spPr>
          <a:xfrm rot="8235613">
            <a:off x="7230749" y="4023580"/>
            <a:ext cx="477520" cy="939488"/>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Up Arrow 13"/>
          <p:cNvSpPr/>
          <p:nvPr/>
        </p:nvSpPr>
        <p:spPr>
          <a:xfrm rot="13511267">
            <a:off x="4051985" y="3891087"/>
            <a:ext cx="477520" cy="919830"/>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Up Arrow 14"/>
          <p:cNvSpPr/>
          <p:nvPr/>
        </p:nvSpPr>
        <p:spPr>
          <a:xfrm rot="16493360">
            <a:off x="3557437" y="2818165"/>
            <a:ext cx="477520" cy="1058737"/>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7014844" y="29502"/>
            <a:ext cx="2758362" cy="1885950"/>
          </a:xfrm>
          <a:prstGeom prst="ellipse">
            <a:avLst/>
          </a:prstGeom>
          <a:solidFill>
            <a:srgbClr val="00FFCC"/>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Kiên</a:t>
            </a:r>
            <a:r>
              <a:rPr kumimoji="0" lang="en-US" sz="2400" b="1" i="0" u="none" strike="noStrike" kern="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0" cap="none" spc="0" normalizeH="0" noProof="0" dirty="0" err="1">
                <a:ln>
                  <a:noFill/>
                </a:ln>
                <a:solidFill>
                  <a:prstClr val="white"/>
                </a:solidFill>
                <a:effectLst/>
                <a:uLnTx/>
                <a:uFillTx/>
                <a:latin typeface="Times New Roman" pitchFamily="18" charset="0"/>
                <a:ea typeface="+mn-ea"/>
                <a:cs typeface="Times New Roman" pitchFamily="18" charset="0"/>
              </a:rPr>
              <a:t>trì</a:t>
            </a:r>
            <a:r>
              <a:rPr kumimoji="0" lang="en-US" sz="2400" b="1" i="0" u="none" strike="noStrike" kern="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0" cap="none" spc="0" normalizeH="0" noProof="0" dirty="0" err="1">
                <a:ln>
                  <a:noFill/>
                </a:ln>
                <a:solidFill>
                  <a:prstClr val="white"/>
                </a:solidFill>
                <a:effectLst/>
                <a:uLnTx/>
                <a:uFillTx/>
                <a:latin typeface="Times New Roman" pitchFamily="18" charset="0"/>
                <a:ea typeface="+mn-ea"/>
                <a:cs typeface="Times New Roman" pitchFamily="18" charset="0"/>
              </a:rPr>
              <a:t>nhẫn</a:t>
            </a:r>
            <a:r>
              <a:rPr kumimoji="0" lang="en-US" sz="2400" b="1" i="0" u="none" strike="noStrike" kern="0" cap="none" spc="0" normalizeH="0" noProof="0" dirty="0">
                <a:ln>
                  <a:noFill/>
                </a:ln>
                <a:solidFill>
                  <a:prstClr val="white"/>
                </a:solidFill>
                <a:effectLst/>
                <a:uLnTx/>
                <a:uFillTx/>
                <a:latin typeface="Times New Roman" pitchFamily="18" charset="0"/>
                <a:ea typeface="+mn-ea"/>
                <a:cs typeface="Times New Roman" pitchFamily="18" charset="0"/>
              </a:rPr>
              <a:t> </a:t>
            </a:r>
            <a:r>
              <a:rPr lang="en-US" sz="2400" b="1" kern="0" dirty="0" err="1">
                <a:solidFill>
                  <a:prstClr val="white"/>
                </a:solidFill>
                <a:latin typeface="Times New Roman" pitchFamily="18" charset="0"/>
                <a:cs typeface="Times New Roman" pitchFamily="18" charset="0"/>
              </a:rPr>
              <a:t>nại</a:t>
            </a:r>
            <a:r>
              <a:rPr lang="en-US" sz="2400" b="1" kern="0" dirty="0">
                <a:solidFill>
                  <a:prstClr val="white"/>
                </a:solidFill>
                <a:latin typeface="Times New Roman" pitchFamily="18" charset="0"/>
                <a:cs typeface="Times New Roman" pitchFamily="18" charset="0"/>
              </a:rPr>
              <a:t> </a:t>
            </a:r>
            <a:r>
              <a:rPr kumimoji="0" lang="en-US" sz="2400" b="1" i="0" u="none" strike="noStrike" kern="0" cap="none" spc="0" normalizeH="0" noProof="0" dirty="0" err="1">
                <a:ln>
                  <a:noFill/>
                </a:ln>
                <a:solidFill>
                  <a:prstClr val="white"/>
                </a:solidFill>
                <a:effectLst/>
                <a:uLnTx/>
                <a:uFillTx/>
                <a:latin typeface="Times New Roman" pitchFamily="18" charset="0"/>
                <a:ea typeface="+mn-ea"/>
                <a:cs typeface="Times New Roman" pitchFamily="18" charset="0"/>
              </a:rPr>
              <a:t>phát</a:t>
            </a:r>
            <a:r>
              <a:rPr kumimoji="0" lang="en-US" sz="2400" b="1" i="0" u="none" strike="noStrike" kern="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0" cap="none" spc="0" normalizeH="0" noProof="0" dirty="0" err="1">
                <a:ln>
                  <a:noFill/>
                </a:ln>
                <a:solidFill>
                  <a:prstClr val="white"/>
                </a:solidFill>
                <a:effectLst/>
                <a:uLnTx/>
                <a:uFillTx/>
                <a:latin typeface="Times New Roman" pitchFamily="18" charset="0"/>
                <a:ea typeface="+mn-ea"/>
                <a:cs typeface="Times New Roman" pitchFamily="18" charset="0"/>
              </a:rPr>
              <a:t>hiện</a:t>
            </a:r>
            <a:r>
              <a:rPr kumimoji="0" lang="en-US" sz="2400" b="1" i="0" u="none" strike="noStrike" kern="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0" cap="none" spc="0" normalizeH="0" noProof="0" dirty="0" err="1">
                <a:ln>
                  <a:noFill/>
                </a:ln>
                <a:solidFill>
                  <a:prstClr val="white"/>
                </a:solidFill>
                <a:effectLst/>
                <a:uLnTx/>
                <a:uFillTx/>
                <a:latin typeface="Times New Roman" pitchFamily="18" charset="0"/>
                <a:ea typeface="+mn-ea"/>
                <a:cs typeface="Times New Roman" pitchFamily="18" charset="0"/>
              </a:rPr>
              <a:t>cái</a:t>
            </a:r>
            <a:r>
              <a:rPr kumimoji="0" lang="en-US" sz="2400" b="1" i="0" u="none" strike="noStrike" kern="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0" cap="none" spc="0" normalizeH="0" noProof="0" dirty="0" err="1">
                <a:ln>
                  <a:noFill/>
                </a:ln>
                <a:solidFill>
                  <a:prstClr val="white"/>
                </a:solidFill>
                <a:effectLst/>
                <a:uLnTx/>
                <a:uFillTx/>
                <a:latin typeface="Times New Roman" pitchFamily="18" charset="0"/>
                <a:ea typeface="+mn-ea"/>
                <a:cs typeface="Times New Roman" pitchFamily="18" charset="0"/>
              </a:rPr>
              <a:t>mới</a:t>
            </a:r>
            <a:endParaRPr kumimoji="0" lang="en-US" sz="24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7" name="Up Arrow 16"/>
          <p:cNvSpPr/>
          <p:nvPr/>
        </p:nvSpPr>
        <p:spPr>
          <a:xfrm rot="3322112">
            <a:off x="7350928" y="1699763"/>
            <a:ext cx="477520" cy="1174056"/>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4230861" y="5185019"/>
            <a:ext cx="2601631" cy="1687365"/>
          </a:xfrm>
          <a:prstGeom prst="ellipse">
            <a:avLst/>
          </a:prstGeom>
          <a:solidFill>
            <a:srgbClr val="FFCC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Linh hoạt</a:t>
            </a:r>
            <a:r>
              <a:rPr kumimoji="0" lang="en-US" sz="2400" b="1" i="0" u="none" strike="noStrike" kern="0" cap="none" spc="0" normalizeH="0" noProof="0">
                <a:ln>
                  <a:noFill/>
                </a:ln>
                <a:solidFill>
                  <a:srgbClr val="FF0000"/>
                </a:solidFill>
                <a:effectLst/>
                <a:uLnTx/>
                <a:uFillTx/>
                <a:latin typeface="Times New Roman" pitchFamily="18" charset="0"/>
                <a:ea typeface="+mn-ea"/>
                <a:cs typeface="Times New Roman" pitchFamily="18" charset="0"/>
              </a:rPr>
              <a:t> xử lí tình huống</a:t>
            </a:r>
            <a:endParaRPr kumimoji="0" lang="en-US" sz="24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9" name="Up Arrow 18"/>
          <p:cNvSpPr/>
          <p:nvPr/>
        </p:nvSpPr>
        <p:spPr>
          <a:xfrm rot="11893995">
            <a:off x="5473855" y="4400300"/>
            <a:ext cx="477520" cy="783532"/>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888274" y="438642"/>
            <a:ext cx="2706678" cy="1866900"/>
          </a:xfrm>
          <a:prstGeom prst="ellipse">
            <a:avLst/>
          </a:prstGeom>
          <a:solidFill>
            <a:schemeClr val="bg2">
              <a:lumMod val="40000"/>
              <a:lumOff val="6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latin typeface="Times New Roman" pitchFamily="18" charset="0"/>
                <a:ea typeface="+mn-ea"/>
                <a:cs typeface="Times New Roman" pitchFamily="18" charset="0"/>
              </a:rPr>
              <a:t>............</a:t>
            </a:r>
            <a:r>
              <a:rPr kumimoji="0" lang="en-US" sz="24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p:sp>
        <p:nvSpPr>
          <p:cNvPr id="21" name="Up Arrow 20"/>
          <p:cNvSpPr/>
          <p:nvPr/>
        </p:nvSpPr>
        <p:spPr>
          <a:xfrm rot="17448776">
            <a:off x="3773227" y="1888476"/>
            <a:ext cx="477520" cy="1186596"/>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3623120" y="119509"/>
            <a:ext cx="2585367" cy="1714500"/>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dirty="0" err="1">
                <a:solidFill>
                  <a:prstClr val="white"/>
                </a:solidFill>
                <a:latin typeface="Times New Roman" pitchFamily="18" charset="0"/>
                <a:cs typeface="Times New Roman" pitchFamily="18" charset="0"/>
              </a:rPr>
              <a:t>Phương</a:t>
            </a:r>
            <a:r>
              <a:rPr lang="en-US" sz="2400" b="1" kern="0" dirty="0">
                <a:solidFill>
                  <a:prstClr val="white"/>
                </a:solidFill>
                <a:latin typeface="Times New Roman" pitchFamily="18" charset="0"/>
                <a:cs typeface="Times New Roman" pitchFamily="18" charset="0"/>
              </a:rPr>
              <a:t> </a:t>
            </a:r>
            <a:r>
              <a:rPr lang="en-US" sz="2400" b="1" kern="0" dirty="0" err="1">
                <a:solidFill>
                  <a:prstClr val="white"/>
                </a:solidFill>
                <a:latin typeface="Times New Roman" pitchFamily="18" charset="0"/>
                <a:cs typeface="Times New Roman" pitchFamily="18" charset="0"/>
              </a:rPr>
              <a:t>pháp</a:t>
            </a:r>
            <a:r>
              <a:rPr lang="en-US" sz="2400" b="1" kern="0" dirty="0">
                <a:solidFill>
                  <a:prstClr val="white"/>
                </a:solidFill>
                <a:latin typeface="Times New Roman" pitchFamily="18" charset="0"/>
                <a:cs typeface="Times New Roman" pitchFamily="18" charset="0"/>
              </a:rPr>
              <a:t> </a:t>
            </a:r>
            <a:r>
              <a:rPr lang="en-US" sz="2400" b="1" kern="0" dirty="0" err="1">
                <a:solidFill>
                  <a:prstClr val="white"/>
                </a:solidFill>
                <a:latin typeface="Times New Roman" pitchFamily="18" charset="0"/>
                <a:cs typeface="Times New Roman" pitchFamily="18" charset="0"/>
              </a:rPr>
              <a:t>học</a:t>
            </a:r>
            <a:r>
              <a:rPr lang="en-US" sz="2400" b="1" kern="0" dirty="0">
                <a:solidFill>
                  <a:prstClr val="white"/>
                </a:solidFill>
                <a:latin typeface="Times New Roman" pitchFamily="18" charset="0"/>
                <a:cs typeface="Times New Roman" pitchFamily="18" charset="0"/>
              </a:rPr>
              <a:t> </a:t>
            </a:r>
            <a:r>
              <a:rPr lang="en-US" sz="2400" b="1" kern="0" dirty="0" err="1">
                <a:solidFill>
                  <a:prstClr val="white"/>
                </a:solidFill>
                <a:latin typeface="Times New Roman" pitchFamily="18" charset="0"/>
                <a:cs typeface="Times New Roman" pitchFamily="18" charset="0"/>
              </a:rPr>
              <a:t>tập</a:t>
            </a:r>
            <a:r>
              <a:rPr lang="en-US" sz="2400" b="1" kern="0" dirty="0">
                <a:solidFill>
                  <a:prstClr val="white"/>
                </a:solidFill>
                <a:latin typeface="Times New Roman" pitchFamily="18" charset="0"/>
                <a:cs typeface="Times New Roman" pitchFamily="18" charset="0"/>
              </a:rPr>
              <a:t> </a:t>
            </a:r>
            <a:r>
              <a:rPr lang="en-US" sz="2400" b="1" kern="0" dirty="0" err="1">
                <a:solidFill>
                  <a:prstClr val="white"/>
                </a:solidFill>
                <a:latin typeface="Times New Roman" pitchFamily="18" charset="0"/>
                <a:cs typeface="Times New Roman" pitchFamily="18" charset="0"/>
              </a:rPr>
              <a:t>khoa</a:t>
            </a:r>
            <a:r>
              <a:rPr lang="en-US" sz="2400" b="1" kern="0" dirty="0">
                <a:solidFill>
                  <a:prstClr val="white"/>
                </a:solidFill>
                <a:latin typeface="Times New Roman" pitchFamily="18" charset="0"/>
                <a:cs typeface="Times New Roman" pitchFamily="18" charset="0"/>
              </a:rPr>
              <a:t> </a:t>
            </a:r>
            <a:r>
              <a:rPr lang="en-US" sz="2400" b="1" kern="0" dirty="0" err="1">
                <a:solidFill>
                  <a:prstClr val="white"/>
                </a:solidFill>
                <a:latin typeface="Times New Roman" pitchFamily="18" charset="0"/>
                <a:cs typeface="Times New Roman" pitchFamily="18" charset="0"/>
              </a:rPr>
              <a:t>học</a:t>
            </a:r>
            <a:endParaRPr kumimoji="0" lang="en-US" sz="2400" b="1" i="0" u="none" strike="noStrike" kern="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23" name="Rectangle 22"/>
          <p:cNvSpPr/>
          <p:nvPr/>
        </p:nvSpPr>
        <p:spPr>
          <a:xfrm>
            <a:off x="8949278" y="3024583"/>
            <a:ext cx="2066061"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Say mê</a:t>
            </a:r>
            <a:r>
              <a:rPr kumimoji="0" lang="en-US" sz="2400" b="1" i="0" u="none" strike="noStrike" kern="1200" cap="none" spc="0" normalizeH="0" noProof="0">
                <a:ln>
                  <a:noFill/>
                </a:ln>
                <a:solidFill>
                  <a:prstClr val="white"/>
                </a:solidFill>
                <a:effectLst/>
                <a:uLnTx/>
                <a:uFillTx/>
                <a:latin typeface="Times New Roman" pitchFamily="18" charset="0"/>
                <a:ea typeface="+mn-ea"/>
                <a:cs typeface="Times New Roman" pitchFamily="18" charset="0"/>
              </a:rPr>
              <a:t> tìm tòi, dám nghĩ, dám làm</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24" name="Rectangle 23"/>
          <p:cNvSpPr/>
          <p:nvPr/>
        </p:nvSpPr>
        <p:spPr>
          <a:xfrm>
            <a:off x="1274553" y="4939660"/>
            <a:ext cx="290125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Luôn</a:t>
            </a:r>
            <a:r>
              <a:rPr kumimoji="0" lang="en-US" sz="2400" b="1" i="0" u="none" strike="noStrike" kern="1200" cap="none" spc="0" normalizeH="0" noProof="0">
                <a:ln>
                  <a:noFill/>
                </a:ln>
                <a:solidFill>
                  <a:prstClr val="white"/>
                </a:solidFill>
                <a:effectLst/>
                <a:uLnTx/>
                <a:uFillTx/>
                <a:latin typeface="Times New Roman" pitchFamily="18" charset="0"/>
                <a:ea typeface="+mn-ea"/>
                <a:cs typeface="Times New Roman" pitchFamily="18" charset="0"/>
              </a:rPr>
              <a:t> phấn đấu để đạt mục đích tốt đẹp</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3298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arn(inVertical)">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inVertical)">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6C51BB9-A571-4613-A9F5-795F579ADB4E}"/>
              </a:ext>
            </a:extLst>
          </p:cNvPr>
          <p:cNvPicPr>
            <a:picLocks noChangeAspect="1"/>
          </p:cNvPicPr>
          <p:nvPr/>
        </p:nvPicPr>
        <p:blipFill>
          <a:blip r:embed="rId2"/>
          <a:stretch>
            <a:fillRect/>
          </a:stretch>
        </p:blipFill>
        <p:spPr>
          <a:xfrm>
            <a:off x="6324600" y="2532161"/>
            <a:ext cx="3571878" cy="4138612"/>
          </a:xfrm>
          <a:prstGeom prst="rect">
            <a:avLst/>
          </a:prstGeom>
        </p:spPr>
      </p:pic>
      <p:pic>
        <p:nvPicPr>
          <p:cNvPr id="12" name="Picture 11">
            <a:extLst>
              <a:ext uri="{FF2B5EF4-FFF2-40B4-BE49-F238E27FC236}">
                <a16:creationId xmlns:a16="http://schemas.microsoft.com/office/drawing/2014/main" id="{D23F7514-7C8D-4A98-8EE2-F85A4A0978F8}"/>
              </a:ext>
            </a:extLst>
          </p:cNvPr>
          <p:cNvPicPr>
            <a:picLocks noChangeAspect="1"/>
          </p:cNvPicPr>
          <p:nvPr/>
        </p:nvPicPr>
        <p:blipFill>
          <a:blip r:embed="rId3"/>
          <a:stretch>
            <a:fillRect/>
          </a:stretch>
        </p:blipFill>
        <p:spPr>
          <a:xfrm>
            <a:off x="2696958" y="2532161"/>
            <a:ext cx="3571878" cy="4138612"/>
          </a:xfrm>
          <a:prstGeom prst="rect">
            <a:avLst/>
          </a:prstGeom>
        </p:spPr>
      </p:pic>
      <p:pic>
        <p:nvPicPr>
          <p:cNvPr id="5" name="Picture 4">
            <a:extLst>
              <a:ext uri="{FF2B5EF4-FFF2-40B4-BE49-F238E27FC236}">
                <a16:creationId xmlns:a16="http://schemas.microsoft.com/office/drawing/2014/main" id="{F529391B-48FE-4710-9CD1-21124E9C5FC3}"/>
              </a:ext>
            </a:extLst>
          </p:cNvPr>
          <p:cNvPicPr>
            <a:picLocks noChangeAspect="1"/>
          </p:cNvPicPr>
          <p:nvPr/>
        </p:nvPicPr>
        <p:blipFill>
          <a:blip r:embed="rId4"/>
          <a:stretch>
            <a:fillRect/>
          </a:stretch>
        </p:blipFill>
        <p:spPr>
          <a:xfrm>
            <a:off x="533399" y="466725"/>
            <a:ext cx="2162175" cy="4814887"/>
          </a:xfrm>
          <a:prstGeom prst="rect">
            <a:avLst/>
          </a:prstGeom>
        </p:spPr>
      </p:pic>
      <p:pic>
        <p:nvPicPr>
          <p:cNvPr id="6" name="Picture 5">
            <a:extLst>
              <a:ext uri="{FF2B5EF4-FFF2-40B4-BE49-F238E27FC236}">
                <a16:creationId xmlns:a16="http://schemas.microsoft.com/office/drawing/2014/main" id="{FAF57B55-2D1E-490B-BCAA-08D452282DAD}"/>
              </a:ext>
            </a:extLst>
          </p:cNvPr>
          <p:cNvPicPr>
            <a:picLocks noChangeAspect="1"/>
          </p:cNvPicPr>
          <p:nvPr/>
        </p:nvPicPr>
        <p:blipFill>
          <a:blip r:embed="rId5"/>
          <a:stretch>
            <a:fillRect/>
          </a:stretch>
        </p:blipFill>
        <p:spPr>
          <a:xfrm>
            <a:off x="9515474" y="466725"/>
            <a:ext cx="2676526" cy="5086349"/>
          </a:xfrm>
          <a:prstGeom prst="rect">
            <a:avLst/>
          </a:prstGeom>
        </p:spPr>
      </p:pic>
      <p:pic>
        <p:nvPicPr>
          <p:cNvPr id="7" name="Picture 6">
            <a:extLst>
              <a:ext uri="{FF2B5EF4-FFF2-40B4-BE49-F238E27FC236}">
                <a16:creationId xmlns:a16="http://schemas.microsoft.com/office/drawing/2014/main" id="{A5F88AF5-11FF-4B1E-A90B-72094BDC195E}"/>
              </a:ext>
            </a:extLst>
          </p:cNvPr>
          <p:cNvPicPr>
            <a:picLocks noChangeAspect="1"/>
          </p:cNvPicPr>
          <p:nvPr/>
        </p:nvPicPr>
        <p:blipFill rotWithShape="1">
          <a:blip r:embed="rId6"/>
          <a:srcRect t="7995" b="19647"/>
          <a:stretch/>
        </p:blipFill>
        <p:spPr>
          <a:xfrm>
            <a:off x="2590801" y="0"/>
            <a:ext cx="7086599" cy="2543175"/>
          </a:xfrm>
          <a:prstGeom prst="rect">
            <a:avLst/>
          </a:prstGeom>
        </p:spPr>
      </p:pic>
      <p:sp>
        <p:nvSpPr>
          <p:cNvPr id="8" name="Rectangle 7">
            <a:extLst>
              <a:ext uri="{FF2B5EF4-FFF2-40B4-BE49-F238E27FC236}">
                <a16:creationId xmlns:a16="http://schemas.microsoft.com/office/drawing/2014/main" id="{81C85EBD-CD7F-45BF-863D-351EF87F2DA9}"/>
              </a:ext>
            </a:extLst>
          </p:cNvPr>
          <p:cNvSpPr/>
          <p:nvPr/>
        </p:nvSpPr>
        <p:spPr>
          <a:xfrm>
            <a:off x="3619200" y="881360"/>
            <a:ext cx="4953600" cy="769441"/>
          </a:xfrm>
          <a:prstGeom prst="rect">
            <a:avLst/>
          </a:prstGeom>
          <a:noFill/>
        </p:spPr>
        <p:txBody>
          <a:bodyPr wrap="none" lIns="91440" tIns="45720" rIns="91440" bIns="45720">
            <a:spAutoFit/>
          </a:bodyPr>
          <a:lstStyle/>
          <a:p>
            <a:pPr algn="ctr"/>
            <a:r>
              <a:rPr lang="en-US" sz="4400" b="1" dirty="0">
                <a:ln w="0"/>
                <a:solidFill>
                  <a:schemeClr val="tx1">
                    <a:lumMod val="95000"/>
                    <a:lumOff val="5000"/>
                  </a:schemeClr>
                </a:solidFill>
                <a:effectLst>
                  <a:outerShdw blurRad="38100" dist="25400" dir="5400000" algn="ctr" rotWithShape="0">
                    <a:srgbClr val="6E747A">
                      <a:alpha val="43000"/>
                    </a:srgbClr>
                  </a:outerShdw>
                </a:effectLst>
              </a:rPr>
              <a:t>KÌ PHÙNG ĐỊCH THỦ</a:t>
            </a:r>
            <a:endParaRPr lang="en-US" sz="4400" b="1" cap="none" spc="0" dirty="0">
              <a:ln w="0"/>
              <a:solidFill>
                <a:schemeClr val="tx1">
                  <a:lumMod val="95000"/>
                  <a:lumOff val="5000"/>
                </a:schemeClr>
              </a:solidFill>
              <a:effectLst>
                <a:outerShdw blurRad="38100" dist="25400" dir="5400000" algn="ctr" rotWithShape="0">
                  <a:srgbClr val="6E747A">
                    <a:alpha val="43000"/>
                  </a:srgbClr>
                </a:outerShdw>
              </a:effectLst>
            </a:endParaRPr>
          </a:p>
        </p:txBody>
      </p:sp>
      <p:sp>
        <p:nvSpPr>
          <p:cNvPr id="14" name="TextBox 13">
            <a:extLst>
              <a:ext uri="{FF2B5EF4-FFF2-40B4-BE49-F238E27FC236}">
                <a16:creationId xmlns:a16="http://schemas.microsoft.com/office/drawing/2014/main" id="{433C8EFB-136D-43C8-A75B-E7CE8CC51FF6}"/>
              </a:ext>
            </a:extLst>
          </p:cNvPr>
          <p:cNvSpPr txBox="1"/>
          <p:nvPr/>
        </p:nvSpPr>
        <p:spPr>
          <a:xfrm>
            <a:off x="3919162" y="2825233"/>
            <a:ext cx="877163" cy="461665"/>
          </a:xfrm>
          <a:prstGeom prst="rect">
            <a:avLst/>
          </a:prstGeom>
          <a:noFill/>
        </p:spPr>
        <p:txBody>
          <a:bodyPr wrap="none" rtlCol="0">
            <a:spAutoFit/>
          </a:bodyPr>
          <a:lstStyle/>
          <a:p>
            <a:r>
              <a:rPr lang="en-US" sz="2400" b="1" dirty="0" err="1">
                <a:solidFill>
                  <a:srgbClr val="FF0000"/>
                </a:solidFill>
              </a:rPr>
              <a:t>Đội</a:t>
            </a:r>
            <a:r>
              <a:rPr lang="en-US" sz="2400" b="1" dirty="0">
                <a:solidFill>
                  <a:srgbClr val="FF0000"/>
                </a:solidFill>
              </a:rPr>
              <a:t> A</a:t>
            </a:r>
          </a:p>
        </p:txBody>
      </p:sp>
      <p:sp>
        <p:nvSpPr>
          <p:cNvPr id="15" name="TextBox 14">
            <a:extLst>
              <a:ext uri="{FF2B5EF4-FFF2-40B4-BE49-F238E27FC236}">
                <a16:creationId xmlns:a16="http://schemas.microsoft.com/office/drawing/2014/main" id="{14D47F00-36E7-45DA-9ABF-DAD4F85A9169}"/>
              </a:ext>
            </a:extLst>
          </p:cNvPr>
          <p:cNvSpPr txBox="1"/>
          <p:nvPr/>
        </p:nvSpPr>
        <p:spPr>
          <a:xfrm>
            <a:off x="7678369" y="2821541"/>
            <a:ext cx="864339" cy="461665"/>
          </a:xfrm>
          <a:prstGeom prst="rect">
            <a:avLst/>
          </a:prstGeom>
          <a:noFill/>
        </p:spPr>
        <p:txBody>
          <a:bodyPr wrap="none" rtlCol="0">
            <a:spAutoFit/>
          </a:bodyPr>
          <a:lstStyle/>
          <a:p>
            <a:r>
              <a:rPr lang="en-US" sz="2400" b="1" dirty="0" err="1">
                <a:solidFill>
                  <a:srgbClr val="FF0000"/>
                </a:solidFill>
              </a:rPr>
              <a:t>Đội</a:t>
            </a:r>
            <a:r>
              <a:rPr lang="en-US" sz="2400" b="1" dirty="0">
                <a:solidFill>
                  <a:srgbClr val="FF0000"/>
                </a:solidFill>
              </a:rPr>
              <a:t> B</a:t>
            </a:r>
          </a:p>
        </p:txBody>
      </p:sp>
      <p:sp>
        <p:nvSpPr>
          <p:cNvPr id="16" name="TextBox 15">
            <a:extLst>
              <a:ext uri="{FF2B5EF4-FFF2-40B4-BE49-F238E27FC236}">
                <a16:creationId xmlns:a16="http://schemas.microsoft.com/office/drawing/2014/main" id="{67FB4B34-9959-470B-93DC-144EB466AF3B}"/>
              </a:ext>
            </a:extLst>
          </p:cNvPr>
          <p:cNvSpPr txBox="1"/>
          <p:nvPr/>
        </p:nvSpPr>
        <p:spPr>
          <a:xfrm>
            <a:off x="3024579" y="3286898"/>
            <a:ext cx="2997606" cy="2585323"/>
          </a:xfrm>
          <a:prstGeom prst="rect">
            <a:avLst/>
          </a:prstGeom>
          <a:noFill/>
        </p:spPr>
        <p:txBody>
          <a:bodyPr wrap="square" rtlCol="0">
            <a:spAutoFit/>
          </a:bodyPr>
          <a:lstStyle/>
          <a:p>
            <a:pPr marL="0" marR="0" algn="just">
              <a:spcBef>
                <a:spcPts val="0"/>
              </a:spcBef>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latin typeface=".VnTime"/>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p>
            <a:endParaRPr lang="en-US" dirty="0"/>
          </a:p>
        </p:txBody>
      </p:sp>
      <p:sp>
        <p:nvSpPr>
          <p:cNvPr id="17" name="TextBox 16">
            <a:extLst>
              <a:ext uri="{FF2B5EF4-FFF2-40B4-BE49-F238E27FC236}">
                <a16:creationId xmlns:a16="http://schemas.microsoft.com/office/drawing/2014/main" id="{0951A304-E513-4B10-BC4F-82DAD46F122F}"/>
              </a:ext>
            </a:extLst>
          </p:cNvPr>
          <p:cNvSpPr txBox="1"/>
          <p:nvPr/>
        </p:nvSpPr>
        <p:spPr>
          <a:xfrm>
            <a:off x="6577015" y="3424535"/>
            <a:ext cx="3067048" cy="2585323"/>
          </a:xfrm>
          <a:prstGeom prst="rect">
            <a:avLst/>
          </a:prstGeom>
          <a:noFill/>
        </p:spPr>
        <p:txBody>
          <a:bodyPr wrap="square" rtlCol="0">
            <a:spAutoFit/>
          </a:bodyPr>
          <a:lstStyle/>
          <a:p>
            <a:pPr marL="0" marR="0" algn="just">
              <a:spcBef>
                <a:spcPts val="0"/>
              </a:spcBef>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latin typeface=".VnTime"/>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700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585096-A01B-4F1F-B27F-FE59F2A684C6}"/>
              </a:ext>
            </a:extLst>
          </p:cNvPr>
          <p:cNvPicPr>
            <a:picLocks noChangeAspect="1"/>
          </p:cNvPicPr>
          <p:nvPr/>
        </p:nvPicPr>
        <p:blipFill>
          <a:blip r:embed="rId2"/>
          <a:stretch>
            <a:fillRect/>
          </a:stretch>
        </p:blipFill>
        <p:spPr>
          <a:xfrm>
            <a:off x="1" y="114300"/>
            <a:ext cx="2265514" cy="6720578"/>
          </a:xfrm>
          <a:prstGeom prst="rect">
            <a:avLst/>
          </a:prstGeom>
        </p:spPr>
      </p:pic>
      <p:pic>
        <p:nvPicPr>
          <p:cNvPr id="7" name="Picture 6">
            <a:extLst>
              <a:ext uri="{FF2B5EF4-FFF2-40B4-BE49-F238E27FC236}">
                <a16:creationId xmlns:a16="http://schemas.microsoft.com/office/drawing/2014/main" id="{0DF35547-DDFF-4BFD-8C68-BE4690CB8D1A}"/>
              </a:ext>
            </a:extLst>
          </p:cNvPr>
          <p:cNvPicPr>
            <a:picLocks noChangeAspect="1"/>
          </p:cNvPicPr>
          <p:nvPr/>
        </p:nvPicPr>
        <p:blipFill rotWithShape="1">
          <a:blip r:embed="rId3"/>
          <a:srcRect l="6629" t="4723" r="6815" b="74722"/>
          <a:stretch/>
        </p:blipFill>
        <p:spPr>
          <a:xfrm>
            <a:off x="2351904" y="23122"/>
            <a:ext cx="9563100" cy="1857930"/>
          </a:xfrm>
          <a:prstGeom prst="rect">
            <a:avLst/>
          </a:prstGeom>
        </p:spPr>
      </p:pic>
      <p:pic>
        <p:nvPicPr>
          <p:cNvPr id="8" name="Picture 7">
            <a:extLst>
              <a:ext uri="{FF2B5EF4-FFF2-40B4-BE49-F238E27FC236}">
                <a16:creationId xmlns:a16="http://schemas.microsoft.com/office/drawing/2014/main" id="{3D9F18B9-1795-4AC2-8907-11FC1A4AB2CC}"/>
              </a:ext>
            </a:extLst>
          </p:cNvPr>
          <p:cNvPicPr>
            <a:picLocks noChangeAspect="1"/>
          </p:cNvPicPr>
          <p:nvPr/>
        </p:nvPicPr>
        <p:blipFill rotWithShape="1">
          <a:blip r:embed="rId3"/>
          <a:srcRect l="8623" t="52778" r="6176" b="28472"/>
          <a:stretch/>
        </p:blipFill>
        <p:spPr>
          <a:xfrm>
            <a:off x="2340025" y="1819230"/>
            <a:ext cx="9659989" cy="2971798"/>
          </a:xfrm>
          <a:prstGeom prst="rect">
            <a:avLst/>
          </a:prstGeom>
        </p:spPr>
      </p:pic>
      <p:pic>
        <p:nvPicPr>
          <p:cNvPr id="9" name="Picture 8">
            <a:extLst>
              <a:ext uri="{FF2B5EF4-FFF2-40B4-BE49-F238E27FC236}">
                <a16:creationId xmlns:a16="http://schemas.microsoft.com/office/drawing/2014/main" id="{6E8FDD62-2742-4CEC-AFEA-50602955C2D9}"/>
              </a:ext>
            </a:extLst>
          </p:cNvPr>
          <p:cNvPicPr>
            <a:picLocks noChangeAspect="1"/>
          </p:cNvPicPr>
          <p:nvPr/>
        </p:nvPicPr>
        <p:blipFill rotWithShape="1">
          <a:blip r:embed="rId3"/>
          <a:srcRect l="6760" t="76389" r="4905" b="4722"/>
          <a:stretch/>
        </p:blipFill>
        <p:spPr>
          <a:xfrm>
            <a:off x="2457449" y="4813337"/>
            <a:ext cx="9820276" cy="2257424"/>
          </a:xfrm>
          <a:prstGeom prst="rect">
            <a:avLst/>
          </a:prstGeom>
        </p:spPr>
      </p:pic>
      <p:sp>
        <p:nvSpPr>
          <p:cNvPr id="6" name="TextBox 5">
            <a:extLst>
              <a:ext uri="{FF2B5EF4-FFF2-40B4-BE49-F238E27FC236}">
                <a16:creationId xmlns:a16="http://schemas.microsoft.com/office/drawing/2014/main" id="{6F6171A9-F547-4E61-8FB9-A563CB483C3C}"/>
              </a:ext>
            </a:extLst>
          </p:cNvPr>
          <p:cNvSpPr txBox="1"/>
          <p:nvPr/>
        </p:nvSpPr>
        <p:spPr>
          <a:xfrm>
            <a:off x="5685654" y="703967"/>
            <a:ext cx="6096000" cy="830612"/>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Làm</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kinh</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tế</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giỏi</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Nuôi</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dạy</a:t>
            </a:r>
            <a:r>
              <a:rPr lang="en-US" sz="1800" dirty="0">
                <a:effectLst/>
                <a:latin typeface="Arial" panose="020B0604020202020204" pitchFamily="34" charset="0"/>
                <a:ea typeface="Arial" panose="020B0604020202020204" pitchFamily="34" charset="0"/>
                <a:cs typeface="Times New Roman" panose="02020603050405020304" pitchFamily="18" charset="0"/>
              </a:rPr>
              <a:t> con </a:t>
            </a:r>
            <a:r>
              <a:rPr lang="en-US" sz="1800" dirty="0" err="1">
                <a:effectLst/>
                <a:latin typeface="Arial" panose="020B0604020202020204" pitchFamily="34" charset="0"/>
                <a:ea typeface="Arial" panose="020B0604020202020204" pitchFamily="34" charset="0"/>
                <a:cs typeface="Times New Roman" panose="02020603050405020304" pitchFamily="18" charset="0"/>
              </a:rPr>
              <a:t>cái</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ngoan</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ngõan</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học</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giỏi</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5CE026B-D3B4-4586-8567-3A94F4CF6B89}"/>
              </a:ext>
            </a:extLst>
          </p:cNvPr>
          <p:cNvSpPr txBox="1"/>
          <p:nvPr/>
        </p:nvSpPr>
        <p:spPr>
          <a:xfrm>
            <a:off x="5534845" y="2587541"/>
            <a:ext cx="6152330" cy="1983107"/>
          </a:xfrm>
          <a:prstGeom prst="rect">
            <a:avLst/>
          </a:prstGeom>
          <a:noFill/>
        </p:spPr>
        <p:txBody>
          <a:bodyPr wrap="square">
            <a:spAutoFit/>
          </a:bodyPr>
          <a:lstStyle/>
          <a:p>
            <a:pPr marL="0" marR="0" algn="just">
              <a:lnSpc>
                <a:spcPct val="115000"/>
              </a:lnSpc>
            </a:pPr>
            <a:r>
              <a:rPr lang="fr-FR" sz="1800" dirty="0">
                <a:effectLst/>
                <a:latin typeface="Arial" panose="020B0604020202020204" pitchFamily="34" charset="0"/>
                <a:ea typeface="Arial" panose="020B0604020202020204" pitchFamily="34" charset="0"/>
                <a:cs typeface="Times New Roman" panose="02020603050405020304" pitchFamily="18" charset="0"/>
              </a:rPr>
              <a:t>- Thi </a:t>
            </a:r>
            <a:r>
              <a:rPr lang="fr-FR" sz="1800" dirty="0" err="1">
                <a:effectLst/>
                <a:latin typeface="Arial" panose="020B0604020202020204" pitchFamily="34" charset="0"/>
                <a:ea typeface="Arial" panose="020B0604020202020204" pitchFamily="34" charset="0"/>
                <a:cs typeface="Times New Roman" panose="02020603050405020304" pitchFamily="18" charset="0"/>
              </a:rPr>
              <a:t>đua</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dạy</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tốt</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học</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tốt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pP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Cải</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tiến</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phương</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pháp</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giảng</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dạy</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nâng</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cao</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chất</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lượng</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học</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sinh</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pP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Giáo</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dục</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đạo</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tạo</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lối</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sống</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có</a:t>
            </a:r>
            <a:r>
              <a:rPr lang="fr-FR" sz="1800" dirty="0">
                <a:effectLst/>
                <a:latin typeface="Arial" panose="020B0604020202020204" pitchFamily="34" charset="0"/>
                <a:ea typeface="Arial" panose="020B0604020202020204" pitchFamily="34" charset="0"/>
                <a:cs typeface="Times New Roman" panose="02020603050405020304" pitchFamily="18" charset="0"/>
              </a:rPr>
              <a:t> ý </a:t>
            </a:r>
            <a:r>
              <a:rPr lang="fr-FR" sz="1800" dirty="0" err="1">
                <a:effectLst/>
                <a:latin typeface="Arial" panose="020B0604020202020204" pitchFamily="34" charset="0"/>
                <a:ea typeface="Arial" panose="020B0604020202020204" pitchFamily="34" charset="0"/>
                <a:cs typeface="Times New Roman" panose="02020603050405020304" pitchFamily="18" charset="0"/>
              </a:rPr>
              <a:t>thức</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trách</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nhiệm</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của</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công</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dân</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pP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Học</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tập</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tốt</a:t>
            </a:r>
            <a:r>
              <a:rPr lang="fr-FR" sz="1800" dirty="0">
                <a:effectLst/>
                <a:latin typeface="Arial" panose="020B0604020202020204" pitchFamily="34" charset="0"/>
                <a:ea typeface="Arial" panose="020B0604020202020204" pitchFamily="34" charset="0"/>
                <a:cs typeface="Times New Roman" panose="02020603050405020304" pitchFamily="18" charset="0"/>
              </a:rPr>
              <a:t>, lao </a:t>
            </a:r>
            <a:r>
              <a:rPr lang="fr-FR" sz="1800" dirty="0" err="1">
                <a:effectLst/>
                <a:latin typeface="Arial" panose="020B0604020202020204" pitchFamily="34" charset="0"/>
                <a:ea typeface="Arial" panose="020B0604020202020204" pitchFamily="34" charset="0"/>
                <a:cs typeface="Times New Roman" panose="02020603050405020304" pitchFamily="18" charset="0"/>
              </a:rPr>
              <a:t>động</a:t>
            </a:r>
            <a:r>
              <a:rPr lang="fr-FR" sz="1800" dirty="0">
                <a:effectLst/>
                <a:latin typeface="Arial" panose="020B0604020202020204" pitchFamily="34" charset="0"/>
                <a:ea typeface="Arial" panose="020B0604020202020204" pitchFamily="34" charset="0"/>
                <a:cs typeface="Times New Roman" panose="02020603050405020304" pitchFamily="18" charset="0"/>
              </a:rPr>
              <a:t> </a:t>
            </a:r>
            <a:r>
              <a:rPr lang="fr-FR" sz="1800" dirty="0" err="1">
                <a:effectLst/>
                <a:latin typeface="Arial" panose="020B0604020202020204" pitchFamily="34" charset="0"/>
                <a:ea typeface="Arial" panose="020B0604020202020204" pitchFamily="34" charset="0"/>
                <a:cs typeface="Times New Roman" panose="02020603050405020304" pitchFamily="18" charset="0"/>
              </a:rPr>
              <a:t>tốt</a:t>
            </a:r>
            <a:r>
              <a:rPr lang="fr-FR" sz="1800" dirty="0">
                <a:effectLst/>
                <a:latin typeface="Arial" panose="020B0604020202020204" pitchFamily="34" charset="0"/>
                <a:ea typeface="Arial" panose="020B0604020202020204" pitchFamily="34" charset="0"/>
                <a:cs typeface="Times New Roman" panose="02020603050405020304" pitchFamily="18" charset="0"/>
              </a:rPr>
              <a:t>…</a:t>
            </a:r>
            <a:endParaRPr lang="en-US" dirty="0"/>
          </a:p>
        </p:txBody>
      </p:sp>
      <p:sp>
        <p:nvSpPr>
          <p:cNvPr id="11" name="TextBox 10">
            <a:extLst>
              <a:ext uri="{FF2B5EF4-FFF2-40B4-BE49-F238E27FC236}">
                <a16:creationId xmlns:a16="http://schemas.microsoft.com/office/drawing/2014/main" id="{D706A01F-D761-4FC4-8CF1-6C5DAAC7C563}"/>
              </a:ext>
            </a:extLst>
          </p:cNvPr>
          <p:cNvSpPr txBox="1"/>
          <p:nvPr/>
        </p:nvSpPr>
        <p:spPr>
          <a:xfrm>
            <a:off x="5904014" y="5346460"/>
            <a:ext cx="6096000" cy="1324978"/>
          </a:xfrm>
          <a:prstGeom prst="rect">
            <a:avLst/>
          </a:prstGeom>
          <a:noFill/>
        </p:spPr>
        <p:txBody>
          <a:bodyPr wrap="square">
            <a:spAutoFit/>
          </a:bodyPr>
          <a:lstStyle/>
          <a:p>
            <a:pPr marL="0" marR="0" algn="just">
              <a:lnSpc>
                <a:spcPct val="115000"/>
              </a:lnSpc>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Tinh</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thần</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lao</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động</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tự</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giác</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Máy</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móc</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kĩ</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thuật</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công</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nghệ</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hiện</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đại</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Chất</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lượng</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hàng</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hóa</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mẫu</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má</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tốt</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giá</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thành</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phù</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hợp</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Thái</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độ</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phục</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vụ</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khách</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hàng</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tốt</a:t>
            </a:r>
            <a:endParaRPr lang="en-US" dirty="0"/>
          </a:p>
        </p:txBody>
      </p:sp>
      <p:sp>
        <p:nvSpPr>
          <p:cNvPr id="5" name="TextBox 4">
            <a:extLst>
              <a:ext uri="{FF2B5EF4-FFF2-40B4-BE49-F238E27FC236}">
                <a16:creationId xmlns:a16="http://schemas.microsoft.com/office/drawing/2014/main" id="{01504FEF-E284-402F-A44B-DD73D0666198}"/>
              </a:ext>
            </a:extLst>
          </p:cNvPr>
          <p:cNvSpPr txBox="1"/>
          <p:nvPr/>
        </p:nvSpPr>
        <p:spPr>
          <a:xfrm>
            <a:off x="2836096" y="624030"/>
            <a:ext cx="1798890" cy="584775"/>
          </a:xfrm>
          <a:prstGeom prst="rect">
            <a:avLst/>
          </a:prstGeom>
          <a:noFill/>
        </p:spPr>
        <p:txBody>
          <a:bodyPr wrap="none" rtlCol="0">
            <a:spAutoFit/>
          </a:bodyPr>
          <a:lstStyle/>
          <a:p>
            <a:r>
              <a:rPr lang="en-US" sz="3200" b="1" dirty="0"/>
              <a:t>GIA ĐÌNH</a:t>
            </a:r>
          </a:p>
        </p:txBody>
      </p:sp>
      <p:sp>
        <p:nvSpPr>
          <p:cNvPr id="12" name="TextBox 11">
            <a:extLst>
              <a:ext uri="{FF2B5EF4-FFF2-40B4-BE49-F238E27FC236}">
                <a16:creationId xmlns:a16="http://schemas.microsoft.com/office/drawing/2014/main" id="{26F043C3-5248-486E-81E7-8D3AB599CA05}"/>
              </a:ext>
            </a:extLst>
          </p:cNvPr>
          <p:cNvSpPr txBox="1"/>
          <p:nvPr/>
        </p:nvSpPr>
        <p:spPr>
          <a:xfrm>
            <a:off x="2543225" y="2909455"/>
            <a:ext cx="2613023" cy="584775"/>
          </a:xfrm>
          <a:prstGeom prst="rect">
            <a:avLst/>
          </a:prstGeom>
          <a:noFill/>
        </p:spPr>
        <p:txBody>
          <a:bodyPr wrap="none" rtlCol="0">
            <a:spAutoFit/>
          </a:bodyPr>
          <a:lstStyle/>
          <a:p>
            <a:r>
              <a:rPr lang="en-US" sz="3200" b="1" dirty="0"/>
              <a:t>NHÀ TRƯỜNG</a:t>
            </a:r>
          </a:p>
        </p:txBody>
      </p:sp>
      <p:sp>
        <p:nvSpPr>
          <p:cNvPr id="13" name="TextBox 12">
            <a:extLst>
              <a:ext uri="{FF2B5EF4-FFF2-40B4-BE49-F238E27FC236}">
                <a16:creationId xmlns:a16="http://schemas.microsoft.com/office/drawing/2014/main" id="{59810F0A-1904-4492-9D7A-DCCAC4BEFF7D}"/>
              </a:ext>
            </a:extLst>
          </p:cNvPr>
          <p:cNvSpPr txBox="1"/>
          <p:nvPr/>
        </p:nvSpPr>
        <p:spPr>
          <a:xfrm>
            <a:off x="3021887" y="5424174"/>
            <a:ext cx="2043316" cy="584775"/>
          </a:xfrm>
          <a:prstGeom prst="rect">
            <a:avLst/>
          </a:prstGeom>
          <a:noFill/>
        </p:spPr>
        <p:txBody>
          <a:bodyPr wrap="none" rtlCol="0">
            <a:spAutoFit/>
          </a:bodyPr>
          <a:lstStyle/>
          <a:p>
            <a:r>
              <a:rPr lang="en-US" sz="3200" b="1" dirty="0"/>
              <a:t>LAO ĐỘNG</a:t>
            </a:r>
          </a:p>
        </p:txBody>
      </p:sp>
      <p:sp>
        <p:nvSpPr>
          <p:cNvPr id="16" name="TextBox 15">
            <a:extLst>
              <a:ext uri="{FF2B5EF4-FFF2-40B4-BE49-F238E27FC236}">
                <a16:creationId xmlns:a16="http://schemas.microsoft.com/office/drawing/2014/main" id="{D697D2AA-C2B0-474D-BE0A-665D9F317977}"/>
              </a:ext>
            </a:extLst>
          </p:cNvPr>
          <p:cNvSpPr txBox="1"/>
          <p:nvPr/>
        </p:nvSpPr>
        <p:spPr>
          <a:xfrm>
            <a:off x="888338" y="2468046"/>
            <a:ext cx="1173976" cy="3785652"/>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8066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5"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585096-A01B-4F1F-B27F-FE59F2A684C6}"/>
              </a:ext>
            </a:extLst>
          </p:cNvPr>
          <p:cNvPicPr>
            <a:picLocks noChangeAspect="1"/>
          </p:cNvPicPr>
          <p:nvPr/>
        </p:nvPicPr>
        <p:blipFill>
          <a:blip r:embed="rId2"/>
          <a:stretch>
            <a:fillRect/>
          </a:stretch>
        </p:blipFill>
        <p:spPr>
          <a:xfrm>
            <a:off x="1" y="114300"/>
            <a:ext cx="2265514" cy="6720578"/>
          </a:xfrm>
          <a:prstGeom prst="rect">
            <a:avLst/>
          </a:prstGeom>
        </p:spPr>
      </p:pic>
      <p:pic>
        <p:nvPicPr>
          <p:cNvPr id="7" name="Picture 6">
            <a:extLst>
              <a:ext uri="{FF2B5EF4-FFF2-40B4-BE49-F238E27FC236}">
                <a16:creationId xmlns:a16="http://schemas.microsoft.com/office/drawing/2014/main" id="{0DF35547-DDFF-4BFD-8C68-BE4690CB8D1A}"/>
              </a:ext>
            </a:extLst>
          </p:cNvPr>
          <p:cNvPicPr>
            <a:picLocks noChangeAspect="1"/>
          </p:cNvPicPr>
          <p:nvPr/>
        </p:nvPicPr>
        <p:blipFill rotWithShape="1">
          <a:blip r:embed="rId3"/>
          <a:srcRect l="6629" t="4723" r="6815" b="74722"/>
          <a:stretch/>
        </p:blipFill>
        <p:spPr>
          <a:xfrm>
            <a:off x="2351904" y="23122"/>
            <a:ext cx="9563100" cy="1857930"/>
          </a:xfrm>
          <a:prstGeom prst="rect">
            <a:avLst/>
          </a:prstGeom>
        </p:spPr>
      </p:pic>
      <p:pic>
        <p:nvPicPr>
          <p:cNvPr id="8" name="Picture 7">
            <a:extLst>
              <a:ext uri="{FF2B5EF4-FFF2-40B4-BE49-F238E27FC236}">
                <a16:creationId xmlns:a16="http://schemas.microsoft.com/office/drawing/2014/main" id="{3D9F18B9-1795-4AC2-8907-11FC1A4AB2CC}"/>
              </a:ext>
            </a:extLst>
          </p:cNvPr>
          <p:cNvPicPr>
            <a:picLocks noChangeAspect="1"/>
          </p:cNvPicPr>
          <p:nvPr/>
        </p:nvPicPr>
        <p:blipFill rotWithShape="1">
          <a:blip r:embed="rId3"/>
          <a:srcRect l="8623" t="52778" r="6176" b="28472"/>
          <a:stretch/>
        </p:blipFill>
        <p:spPr>
          <a:xfrm>
            <a:off x="2340025" y="1841539"/>
            <a:ext cx="9659989" cy="2971798"/>
          </a:xfrm>
          <a:prstGeom prst="rect">
            <a:avLst/>
          </a:prstGeom>
        </p:spPr>
      </p:pic>
      <p:pic>
        <p:nvPicPr>
          <p:cNvPr id="9" name="Picture 8">
            <a:extLst>
              <a:ext uri="{FF2B5EF4-FFF2-40B4-BE49-F238E27FC236}">
                <a16:creationId xmlns:a16="http://schemas.microsoft.com/office/drawing/2014/main" id="{6E8FDD62-2742-4CEC-AFEA-50602955C2D9}"/>
              </a:ext>
            </a:extLst>
          </p:cNvPr>
          <p:cNvPicPr>
            <a:picLocks noChangeAspect="1"/>
          </p:cNvPicPr>
          <p:nvPr/>
        </p:nvPicPr>
        <p:blipFill rotWithShape="1">
          <a:blip r:embed="rId3"/>
          <a:srcRect l="6760" t="76389" r="4905" b="4722"/>
          <a:stretch/>
        </p:blipFill>
        <p:spPr>
          <a:xfrm>
            <a:off x="2457449" y="4813337"/>
            <a:ext cx="9820276" cy="2257424"/>
          </a:xfrm>
          <a:prstGeom prst="rect">
            <a:avLst/>
          </a:prstGeom>
        </p:spPr>
      </p:pic>
      <p:sp>
        <p:nvSpPr>
          <p:cNvPr id="6" name="TextBox 5">
            <a:extLst>
              <a:ext uri="{FF2B5EF4-FFF2-40B4-BE49-F238E27FC236}">
                <a16:creationId xmlns:a16="http://schemas.microsoft.com/office/drawing/2014/main" id="{6F6171A9-F547-4E61-8FB9-A563CB483C3C}"/>
              </a:ext>
            </a:extLst>
          </p:cNvPr>
          <p:cNvSpPr txBox="1"/>
          <p:nvPr/>
        </p:nvSpPr>
        <p:spPr>
          <a:xfrm>
            <a:off x="5733279" y="562260"/>
            <a:ext cx="6096000" cy="938719"/>
          </a:xfrm>
          <a:prstGeom prst="rect">
            <a:avLst/>
          </a:prstGeom>
          <a:noFill/>
        </p:spPr>
        <p:txBody>
          <a:bodyPr wrap="square">
            <a:spAutoFit/>
          </a:bodyPr>
          <a:lstStyle/>
          <a:p>
            <a:pPr marL="285750" marR="0" indent="-285750" algn="just">
              <a:lnSpc>
                <a:spcPts val="2160"/>
              </a:lnSpc>
              <a:buFontTx/>
              <a:buChar char="-"/>
            </a:pPr>
            <a:r>
              <a:rPr lang="en-US" sz="2000" dirty="0">
                <a:effectLst/>
                <a:latin typeface="Arial" panose="020B0604020202020204" pitchFamily="34" charset="0"/>
                <a:ea typeface="Arial" panose="020B0604020202020204" pitchFamily="34" charset="0"/>
                <a:cs typeface="Times New Roman" panose="02020603050405020304" pitchFamily="18" charset="0"/>
              </a:rPr>
              <a:t>Ỷ </a:t>
            </a:r>
            <a:r>
              <a:rPr lang="en-US" sz="2000" dirty="0" err="1">
                <a:effectLst/>
                <a:latin typeface="Arial" panose="020B0604020202020204" pitchFamily="34" charset="0"/>
                <a:ea typeface="Arial" panose="020B0604020202020204" pitchFamily="34" charset="0"/>
                <a:cs typeface="Times New Roman" panose="02020603050405020304" pitchFamily="18" charset="0"/>
              </a:rPr>
              <a:t>lại</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lười</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nhác</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trông</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chờ</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vận</a:t>
            </a:r>
            <a:r>
              <a:rPr lang="en-US" sz="2000" dirty="0">
                <a:effectLst/>
                <a:latin typeface="Arial" panose="020B0604020202020204" pitchFamily="34" charset="0"/>
                <a:ea typeface="Arial" panose="020B0604020202020204" pitchFamily="34" charset="0"/>
                <a:cs typeface="Times New Roman" panose="02020603050405020304" pitchFamily="18" charset="0"/>
              </a:rPr>
              <a:t> may</a:t>
            </a:r>
            <a:endParaRPr lang="en-US" sz="2000" dirty="0">
              <a:latin typeface="Arial" panose="020B0604020202020204" pitchFamily="34" charset="0"/>
              <a:ea typeface="Arial" panose="020B0604020202020204" pitchFamily="34" charset="0"/>
              <a:cs typeface="Times New Roman" panose="02020603050405020304" pitchFamily="18" charset="0"/>
            </a:endParaRPr>
          </a:p>
          <a:p>
            <a:pPr marR="0" algn="just">
              <a:lnSpc>
                <a:spcPts val="2160"/>
              </a:lnSpc>
            </a:pPr>
            <a:r>
              <a:rPr lang="en-US" sz="2000" dirty="0">
                <a:effectLst/>
                <a:latin typeface="Arial" panose="020B0604020202020204" pitchFamily="34" charset="0"/>
                <a:ea typeface="Arial" panose="020B0604020202020204" pitchFamily="34" charset="0"/>
                <a:cs typeface="Times New Roman" panose="02020603050405020304" pitchFamily="18" charset="0"/>
              </a:rPr>
              <a:t> - </a:t>
            </a:r>
            <a:r>
              <a:rPr lang="en-US" sz="2000" dirty="0" err="1">
                <a:effectLst/>
                <a:latin typeface="Arial" panose="020B0604020202020204" pitchFamily="34" charset="0"/>
                <a:ea typeface="Arial" panose="020B0604020202020204" pitchFamily="34" charset="0"/>
                <a:cs typeface="Times New Roman" panose="02020603050405020304" pitchFamily="18" charset="0"/>
              </a:rPr>
              <a:t>Làm</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giàu</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bằng</a:t>
            </a:r>
            <a:r>
              <a:rPr lang="en-US" sz="2000" dirty="0">
                <a:effectLst/>
                <a:latin typeface="Arial" panose="020B0604020202020204" pitchFamily="34" charset="0"/>
                <a:ea typeface="Arial" panose="020B0604020202020204" pitchFamily="34" charset="0"/>
                <a:cs typeface="Times New Roman" panose="02020603050405020304" pitchFamily="18" charset="0"/>
              </a:rPr>
              <a:t> con </a:t>
            </a:r>
            <a:r>
              <a:rPr lang="en-US" sz="2000" dirty="0" err="1">
                <a:effectLst/>
                <a:latin typeface="Arial" panose="020B0604020202020204" pitchFamily="34" charset="0"/>
                <a:ea typeface="Arial" panose="020B0604020202020204" pitchFamily="34" charset="0"/>
                <a:cs typeface="Times New Roman" panose="02020603050405020304" pitchFamily="18" charset="0"/>
              </a:rPr>
              <a:t>đường</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bất</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chính</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buôn</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lậu</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ghi</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đề</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cá</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độ</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làm</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hàng</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err="1">
                <a:effectLst/>
                <a:latin typeface="Arial" panose="020B0604020202020204" pitchFamily="34" charset="0"/>
                <a:ea typeface="Arial" panose="020B0604020202020204" pitchFamily="34" charset="0"/>
                <a:cs typeface="Times New Roman" panose="02020603050405020304" pitchFamily="18" charset="0"/>
              </a:rPr>
              <a:t>giả</a:t>
            </a:r>
            <a:r>
              <a:rPr lang="en-US" sz="2000" dirty="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C5CE026B-D3B4-4586-8567-3A94F4CF6B89}"/>
              </a:ext>
            </a:extLst>
          </p:cNvPr>
          <p:cNvSpPr txBox="1"/>
          <p:nvPr/>
        </p:nvSpPr>
        <p:spPr>
          <a:xfrm>
            <a:off x="5676949" y="3010936"/>
            <a:ext cx="6152330" cy="938719"/>
          </a:xfrm>
          <a:prstGeom prst="rect">
            <a:avLst/>
          </a:prstGeom>
          <a:noFill/>
        </p:spPr>
        <p:txBody>
          <a:bodyPr wrap="square">
            <a:spAutoFit/>
          </a:bodyPr>
          <a:lstStyle/>
          <a:p>
            <a:pPr marL="0" marR="0" algn="just">
              <a:lnSpc>
                <a:spcPts val="2160"/>
              </a:lnSpc>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Chạy</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theo</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thành</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tích</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điểm</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số</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ts val="2160"/>
              </a:lnSpc>
            </a:pPr>
            <a:r>
              <a:rPr lang="pt-BR" sz="2200" dirty="0">
                <a:effectLst/>
                <a:latin typeface="Arial" panose="020B0604020202020204" pitchFamily="34" charset="0"/>
                <a:ea typeface="Arial" panose="020B0604020202020204" pitchFamily="34" charset="0"/>
                <a:cs typeface="Times New Roman" panose="02020603050405020304" pitchFamily="18" charset="0"/>
              </a:rPr>
              <a:t>- Học sinh học tủ, học vẹt, xa rời thực tế</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p>
            <a:pPr>
              <a:lnSpc>
                <a:spcPts val="2160"/>
              </a:lnSpc>
            </a:pPr>
            <a:r>
              <a:rPr lang="pt-BR" sz="2200" dirty="0">
                <a:effectLst/>
                <a:latin typeface="Arial" panose="020B0604020202020204" pitchFamily="34" charset="0"/>
                <a:ea typeface="Arial" panose="020B0604020202020204" pitchFamily="34" charset="0"/>
                <a:cs typeface="Times New Roman" panose="02020603050405020304" pitchFamily="18" charset="0"/>
              </a:rPr>
              <a:t>- Lười học đua đòi...</a:t>
            </a:r>
            <a:endParaRPr lang="en-US" sz="2200" dirty="0"/>
          </a:p>
        </p:txBody>
      </p:sp>
      <p:sp>
        <p:nvSpPr>
          <p:cNvPr id="11" name="TextBox 10">
            <a:extLst>
              <a:ext uri="{FF2B5EF4-FFF2-40B4-BE49-F238E27FC236}">
                <a16:creationId xmlns:a16="http://schemas.microsoft.com/office/drawing/2014/main" id="{D706A01F-D761-4FC4-8CF1-6C5DAAC7C563}"/>
              </a:ext>
            </a:extLst>
          </p:cNvPr>
          <p:cNvSpPr txBox="1"/>
          <p:nvPr/>
        </p:nvSpPr>
        <p:spPr>
          <a:xfrm>
            <a:off x="5733279" y="5422320"/>
            <a:ext cx="6096000" cy="1502976"/>
          </a:xfrm>
          <a:prstGeom prst="rect">
            <a:avLst/>
          </a:prstGeom>
          <a:noFill/>
        </p:spPr>
        <p:txBody>
          <a:bodyPr wrap="square">
            <a:spAutoFit/>
          </a:bodyPr>
          <a:lstStyle/>
          <a:p>
            <a:pPr marL="0" marR="0" algn="just">
              <a:lnSpc>
                <a:spcPts val="2160"/>
              </a:lnSpc>
            </a:pP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Làm</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bừa</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làm</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ẩu</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ts val="2160"/>
              </a:lnSpc>
            </a:pP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Chạy</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theo</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năng</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suất</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ts val="2160"/>
              </a:lnSpc>
            </a:pP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Chất</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lượng</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hàng</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hóa</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kém</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không</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tiêu</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thụ</a:t>
            </a:r>
            <a:r>
              <a:rPr lang="en-US" sz="2200" dirty="0">
                <a:effectLst/>
                <a:latin typeface="Arial" panose="020B0604020202020204" pitchFamily="34" charset="0"/>
                <a:ea typeface="Arial" panose="020B0604020202020204" pitchFamily="34" charset="0"/>
                <a:cs typeface="Times New Roman" panose="02020603050405020304" pitchFamily="18" charset="0"/>
              </a:rPr>
              <a:t> </a:t>
            </a:r>
            <a:r>
              <a:rPr lang="en-US" sz="2200" dirty="0" err="1">
                <a:effectLst/>
                <a:latin typeface="Arial" panose="020B0604020202020204" pitchFamily="34" charset="0"/>
                <a:ea typeface="Arial" panose="020B0604020202020204" pitchFamily="34" charset="0"/>
                <a:cs typeface="Times New Roman" panose="02020603050405020304" pitchFamily="18" charset="0"/>
              </a:rPr>
              <a:t>được</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p>
            <a:pPr>
              <a:lnSpc>
                <a:spcPts val="2160"/>
              </a:lnSpc>
            </a:pPr>
            <a:r>
              <a:rPr lang="pt-BR" sz="2200" dirty="0">
                <a:effectLst/>
                <a:latin typeface="Arial" panose="020B0604020202020204" pitchFamily="34" charset="0"/>
                <a:ea typeface="Arial" panose="020B0604020202020204" pitchFamily="34" charset="0"/>
                <a:cs typeface="Times New Roman" panose="02020603050405020304" pitchFamily="18" charset="0"/>
              </a:rPr>
              <a:t>- Làm hàng giả, hàng nhái, </a:t>
            </a:r>
            <a:endParaRPr lang="en-US" sz="2200" dirty="0"/>
          </a:p>
        </p:txBody>
      </p:sp>
      <p:sp>
        <p:nvSpPr>
          <p:cNvPr id="5" name="TextBox 4">
            <a:extLst>
              <a:ext uri="{FF2B5EF4-FFF2-40B4-BE49-F238E27FC236}">
                <a16:creationId xmlns:a16="http://schemas.microsoft.com/office/drawing/2014/main" id="{01504FEF-E284-402F-A44B-DD73D0666198}"/>
              </a:ext>
            </a:extLst>
          </p:cNvPr>
          <p:cNvSpPr txBox="1"/>
          <p:nvPr/>
        </p:nvSpPr>
        <p:spPr>
          <a:xfrm>
            <a:off x="2836096" y="624030"/>
            <a:ext cx="1798890" cy="584775"/>
          </a:xfrm>
          <a:prstGeom prst="rect">
            <a:avLst/>
          </a:prstGeom>
          <a:noFill/>
        </p:spPr>
        <p:txBody>
          <a:bodyPr wrap="none" rtlCol="0">
            <a:spAutoFit/>
          </a:bodyPr>
          <a:lstStyle/>
          <a:p>
            <a:r>
              <a:rPr lang="en-US" sz="3200" b="1" dirty="0"/>
              <a:t>GIA ĐÌNH</a:t>
            </a:r>
          </a:p>
        </p:txBody>
      </p:sp>
      <p:sp>
        <p:nvSpPr>
          <p:cNvPr id="12" name="TextBox 11">
            <a:extLst>
              <a:ext uri="{FF2B5EF4-FFF2-40B4-BE49-F238E27FC236}">
                <a16:creationId xmlns:a16="http://schemas.microsoft.com/office/drawing/2014/main" id="{26F043C3-5248-486E-81E7-8D3AB599CA05}"/>
              </a:ext>
            </a:extLst>
          </p:cNvPr>
          <p:cNvSpPr txBox="1"/>
          <p:nvPr/>
        </p:nvSpPr>
        <p:spPr>
          <a:xfrm>
            <a:off x="2543225" y="2909455"/>
            <a:ext cx="2613023" cy="584775"/>
          </a:xfrm>
          <a:prstGeom prst="rect">
            <a:avLst/>
          </a:prstGeom>
          <a:noFill/>
        </p:spPr>
        <p:txBody>
          <a:bodyPr wrap="none" rtlCol="0">
            <a:spAutoFit/>
          </a:bodyPr>
          <a:lstStyle/>
          <a:p>
            <a:r>
              <a:rPr lang="en-US" sz="3200" b="1" dirty="0"/>
              <a:t>NHÀ TRƯỜNG</a:t>
            </a:r>
          </a:p>
        </p:txBody>
      </p:sp>
      <p:sp>
        <p:nvSpPr>
          <p:cNvPr id="13" name="TextBox 12">
            <a:extLst>
              <a:ext uri="{FF2B5EF4-FFF2-40B4-BE49-F238E27FC236}">
                <a16:creationId xmlns:a16="http://schemas.microsoft.com/office/drawing/2014/main" id="{59810F0A-1904-4492-9D7A-DCCAC4BEFF7D}"/>
              </a:ext>
            </a:extLst>
          </p:cNvPr>
          <p:cNvSpPr txBox="1"/>
          <p:nvPr/>
        </p:nvSpPr>
        <p:spPr>
          <a:xfrm>
            <a:off x="3021887" y="5424174"/>
            <a:ext cx="2043316" cy="584775"/>
          </a:xfrm>
          <a:prstGeom prst="rect">
            <a:avLst/>
          </a:prstGeom>
          <a:noFill/>
        </p:spPr>
        <p:txBody>
          <a:bodyPr wrap="none" rtlCol="0">
            <a:spAutoFit/>
          </a:bodyPr>
          <a:lstStyle/>
          <a:p>
            <a:r>
              <a:rPr lang="en-US" sz="3200" b="1" dirty="0"/>
              <a:t>LAO ĐỘNG</a:t>
            </a:r>
          </a:p>
        </p:txBody>
      </p:sp>
      <p:sp>
        <p:nvSpPr>
          <p:cNvPr id="16" name="TextBox 15">
            <a:extLst>
              <a:ext uri="{FF2B5EF4-FFF2-40B4-BE49-F238E27FC236}">
                <a16:creationId xmlns:a16="http://schemas.microsoft.com/office/drawing/2014/main" id="{D697D2AA-C2B0-474D-BE0A-665D9F317977}"/>
              </a:ext>
            </a:extLst>
          </p:cNvPr>
          <p:cNvSpPr txBox="1"/>
          <p:nvPr/>
        </p:nvSpPr>
        <p:spPr>
          <a:xfrm>
            <a:off x="605045" y="2669573"/>
            <a:ext cx="1422141" cy="3046988"/>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7284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5"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504</Words>
  <Application>Microsoft Office PowerPoint</Application>
  <PresentationFormat>Widescreen</PresentationFormat>
  <Paragraphs>57</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#9Slide05 Habano</vt:lpstr>
      <vt:lpstr>.VnTime</vt:lpstr>
      <vt:lpstr>Arial</vt:lpstr>
      <vt:lpstr>Calibri</vt:lpstr>
      <vt:lpstr>Calibri Light</vt:lpstr>
      <vt:lpstr>Lato Light</vt:lpstr>
      <vt:lpstr>Times New Roman</vt:lpstr>
      <vt:lpstr>Trebuchet MS</vt:lpstr>
      <vt:lpstr>Wingdings 3</vt:lpstr>
      <vt:lpstr>Office Theme</vt:lpstr>
      <vt:lpstr>PowerPoint Presentation</vt:lpstr>
      <vt:lpstr>PowerPoint Presentation</vt:lpstr>
      <vt:lpstr>1. Thế nào là năng động, sáng tạo?</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68</cp:revision>
  <dcterms:created xsi:type="dcterms:W3CDTF">2021-08-18T02:28:35Z</dcterms:created>
  <dcterms:modified xsi:type="dcterms:W3CDTF">2024-01-16T11:08:30Z</dcterms:modified>
</cp:coreProperties>
</file>