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64" r:id="rId2"/>
    <p:sldId id="266" r:id="rId3"/>
    <p:sldId id="267" r:id="rId4"/>
    <p:sldId id="268" r:id="rId5"/>
    <p:sldId id="259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3" r:id="rId19"/>
    <p:sldId id="258" r:id="rId20"/>
    <p:sldId id="284" r:id="rId21"/>
    <p:sldId id="285" r:id="rId22"/>
    <p:sldId id="286" r:id="rId23"/>
    <p:sldId id="291" r:id="rId24"/>
    <p:sldId id="292" r:id="rId25"/>
    <p:sldId id="293" r:id="rId26"/>
    <p:sldId id="294" r:id="rId27"/>
    <p:sldId id="295" r:id="rId28"/>
    <p:sldId id="296" r:id="rId29"/>
    <p:sldId id="29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9C063-64D3-4F6A-8A89-91C9CC841195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1DF47-A7FF-4A9E-8B69-390EDA7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7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23F9CE2-7B6D-477C-86D5-A77ACB8DE80E}" type="slidenum">
              <a:rPr lang="en-US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fld id="{8630CF40-E5DC-4CB2-86A0-39487C1FB2D7}" type="slidenum">
              <a:rPr lang="en-US" altLang="en-US" sz="1200">
                <a:latin typeface="Arial" charset="0"/>
              </a:rPr>
              <a:pPr eaLnBrk="0" hangingPunct="0"/>
              <a:t>12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27C2111-40A3-46EB-B730-BEAF824036BB}" type="slidenum">
              <a:rPr lang="en-US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DF47-A7FF-4A9E-8B69-390EDA71EF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3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5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4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4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7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5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5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8F101-7146-4FC0-945B-374DB087E2D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6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22" y="0"/>
            <a:ext cx="5562599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04748" y="3657600"/>
            <a:ext cx="801440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379991" y="5094962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379991" y="591518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457200" y="5197163"/>
            <a:ext cx="386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Hơi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khí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khác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829507" y="6060425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Khí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nitơ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4601922" y="5094962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5958224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4826679" y="5206891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B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oxy .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4826679" y="6060425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Clr>
                <a:schemeClr val="bg1"/>
              </a:buClr>
              <a:defRPr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863860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478694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074156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630412"/>
            <a:ext cx="365522" cy="48736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-14591" y="-21633"/>
            <a:ext cx="3222688" cy="859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khiapkethuyng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827463" cy="487680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3200400" y="5562600"/>
            <a:ext cx="5943600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5029200" y="2286000"/>
            <a:ext cx="0" cy="2209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5181600" y="22098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760 mm</a:t>
            </a:r>
          </a:p>
        </p:txBody>
      </p:sp>
      <p:pic>
        <p:nvPicPr>
          <p:cNvPr id="20487" name="Picture 12" descr="Pictur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7338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Line 12"/>
          <p:cNvSpPr>
            <a:spLocks noChangeShapeType="1"/>
          </p:cNvSpPr>
          <p:nvPr/>
        </p:nvSpPr>
        <p:spPr bwMode="auto">
          <a:xfrm flipV="1">
            <a:off x="2819400" y="2362200"/>
            <a:ext cx="76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>
            <a:off x="1676400" y="2438400"/>
            <a:ext cx="6096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6"/>
          <p:cNvSpPr>
            <a:spLocks noChangeShapeType="1"/>
          </p:cNvSpPr>
          <p:nvPr/>
        </p:nvSpPr>
        <p:spPr bwMode="auto">
          <a:xfrm flipV="1">
            <a:off x="2895600" y="15240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352800" y="914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1013milibar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010400" y="49530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Mặt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biển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04800" y="7620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Khí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áp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kế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kim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loại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1981200" y="106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105400" y="228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Khí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áp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kế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thuỷ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ngân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H="1">
            <a:off x="6248400" y="5334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62000" y="6017567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1013milibar≈760mmHg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4191000" y="624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9052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6" grpId="0"/>
      <p:bldP spid="20488" grpId="0" animBg="1"/>
      <p:bldP spid="20489" grpId="0" animBg="1"/>
      <p:bldP spid="20490" grpId="0" animBg="1"/>
      <p:bldP spid="20493" grpId="0"/>
      <p:bldP spid="20494" grpId="0"/>
      <p:bldP spid="20495" grpId="0"/>
      <p:bldP spid="20496" grpId="0" animBg="1"/>
      <p:bldP spid="20497" grpId="0"/>
      <p:bldP spid="20499" grpId="0" animBg="1"/>
      <p:bldP spid="20501" grpId="0"/>
      <p:bldP spid="205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1014918"/>
            <a:ext cx="0" cy="5690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353" y="1845914"/>
            <a:ext cx="4377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97277" y="3097904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886" y="3561587"/>
            <a:ext cx="4092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1013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3596" y="11534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https://lh3.googleusercontent.com/NvIBR4AXzQMIIAVBtepSAizVTShp4dS-bvnEtw62L2l1L2Gn8jU2L5A4B6x6-4Bt5ndbqY5zVz7xFuB03ymvzlVEEMjUNd1PmOE7DmYPvJ8bYRx6TOhdYcw9dqfZh0_yPj57H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76747"/>
            <a:ext cx="3733800" cy="31048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4554166" y="1615082"/>
            <a:ext cx="4649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8353" y="968750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khiapkethuyng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8274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5410200" y="9144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Khí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áp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kế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thủy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ngân</a:t>
            </a:r>
            <a:endParaRPr lang="en-US" altLang="zh-CN" sz="2400" b="1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200400" y="5562600"/>
            <a:ext cx="5943600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172200" y="4876800"/>
            <a:ext cx="2808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Mặt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biển</a:t>
            </a:r>
            <a:endParaRPr lang="en-US" altLang="zh-CN" sz="2400" b="1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5029200" y="2286000"/>
            <a:ext cx="0" cy="2209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181600" y="228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257800" y="20574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760 mm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18630" y="1828800"/>
            <a:ext cx="4467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Khí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áp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trung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bình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chuẩn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:760mm Hg</a:t>
            </a:r>
          </a:p>
          <a:p>
            <a:pPr eaLnBrk="1" hangingPunct="1">
              <a:defRPr/>
            </a:pP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pt-BR" altLang="en-US" sz="2400" b="1" dirty="0">
                <a:latin typeface="Times New Roman" pitchFamily="18" charset="0"/>
                <a:cs typeface="Times New Roman" pitchFamily="18" charset="0"/>
              </a:rPr>
              <a:t>Nếu khí áp &gt; </a:t>
            </a:r>
            <a:r>
              <a:rPr lang="pt-BR" altLang="en-US" sz="2400" b="1" dirty="0" smtClean="0">
                <a:latin typeface="Times New Roman" pitchFamily="18" charset="0"/>
                <a:cs typeface="Times New Roman" pitchFamily="18" charset="0"/>
              </a:rPr>
              <a:t>760mm </a:t>
            </a:r>
            <a:r>
              <a:rPr lang="pt-BR" altLang="en-US" sz="2400" b="1" dirty="0">
                <a:latin typeface="Times New Roman" pitchFamily="18" charset="0"/>
                <a:cs typeface="Times New Roman" pitchFamily="18" charset="0"/>
              </a:rPr>
              <a:t>Hg: áp cao.</a:t>
            </a:r>
            <a:endParaRPr lang="en-US" altLang="zh-CN" sz="2400" b="1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pt-BR" altLang="en-US" sz="2400" b="1" dirty="0">
                <a:latin typeface="Times New Roman" pitchFamily="18" charset="0"/>
                <a:cs typeface="Times New Roman" pitchFamily="18" charset="0"/>
              </a:rPr>
              <a:t>Nếu khí áp &lt; 760mm Hg: áp thấp</a:t>
            </a:r>
            <a:r>
              <a:rPr lang="pt-BR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49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1014918"/>
            <a:ext cx="0" cy="5690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324" y="1807453"/>
            <a:ext cx="4377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352" y="2307580"/>
            <a:ext cx="3978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27" y="914400"/>
            <a:ext cx="4450403" cy="368423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4657927" y="45986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ở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độ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927" y="28904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53064" y="5562600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xích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596" y="443009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(T)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60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(C)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  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352" y="968750"/>
            <a:ext cx="5063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6" grpId="1"/>
      <p:bldP spid="17" grpId="0"/>
      <p:bldP spid="20" grpId="0"/>
      <p:bldP spid="20" grpId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14918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1014918"/>
            <a:ext cx="0" cy="5690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353" y="1476583"/>
            <a:ext cx="4377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742" y="1919802"/>
            <a:ext cx="3978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4983" y="30292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thấp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076" y="23814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980" y="55052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/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24983" y="123542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140" y="357675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(T)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60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(C)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 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5218" y="2150634"/>
            <a:ext cx="4401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7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7" grpId="0"/>
      <p:bldP spid="17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93596" y="1167318"/>
            <a:ext cx="0" cy="5690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8498" y="42295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583" y="1014918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457200" y="1295400"/>
            <a:ext cx="1981200" cy="1752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6477000" y="1371600"/>
            <a:ext cx="2286000" cy="18288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7772400" y="1752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7696200" y="1981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7086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78486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7924800" y="2438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>
            <a:off x="7924800" y="2667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8153400" y="1981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7772400" y="2286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6934200" y="18288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6705600" y="22098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71628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77724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0" name="AutoShape 17"/>
          <p:cNvSpPr>
            <a:spLocks noChangeArrowheads="1"/>
          </p:cNvSpPr>
          <p:nvPr/>
        </p:nvSpPr>
        <p:spPr bwMode="auto">
          <a:xfrm>
            <a:off x="7162800" y="1981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1" name="AutoShape 18"/>
          <p:cNvSpPr>
            <a:spLocks noChangeArrowheads="1"/>
          </p:cNvSpPr>
          <p:nvPr/>
        </p:nvSpPr>
        <p:spPr bwMode="auto">
          <a:xfrm>
            <a:off x="7467600" y="1676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2" name="AutoShape 19"/>
          <p:cNvSpPr>
            <a:spLocks noChangeArrowheads="1"/>
          </p:cNvSpPr>
          <p:nvPr/>
        </p:nvSpPr>
        <p:spPr bwMode="auto">
          <a:xfrm>
            <a:off x="1219200" y="14478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3" name="AutoShape 20"/>
          <p:cNvSpPr>
            <a:spLocks noChangeArrowheads="1"/>
          </p:cNvSpPr>
          <p:nvPr/>
        </p:nvSpPr>
        <p:spPr bwMode="auto">
          <a:xfrm>
            <a:off x="762000" y="1905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4" name="AutoShape 21"/>
          <p:cNvSpPr>
            <a:spLocks noChangeArrowheads="1"/>
          </p:cNvSpPr>
          <p:nvPr/>
        </p:nvSpPr>
        <p:spPr bwMode="auto">
          <a:xfrm>
            <a:off x="1143000" y="2362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5" name="AutoShape 22"/>
          <p:cNvSpPr>
            <a:spLocks noChangeArrowheads="1"/>
          </p:cNvSpPr>
          <p:nvPr/>
        </p:nvSpPr>
        <p:spPr bwMode="auto">
          <a:xfrm>
            <a:off x="1828800" y="1600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6" name="AutoShape 23"/>
          <p:cNvSpPr>
            <a:spLocks noChangeArrowheads="1"/>
          </p:cNvSpPr>
          <p:nvPr/>
        </p:nvSpPr>
        <p:spPr bwMode="auto">
          <a:xfrm>
            <a:off x="1905000" y="2362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7" name="AutoShape 24"/>
          <p:cNvSpPr>
            <a:spLocks noChangeArrowheads="1"/>
          </p:cNvSpPr>
          <p:nvPr/>
        </p:nvSpPr>
        <p:spPr bwMode="auto">
          <a:xfrm>
            <a:off x="7162800" y="2286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8" name="AutoShape 25"/>
          <p:cNvSpPr>
            <a:spLocks noChangeArrowheads="1"/>
          </p:cNvSpPr>
          <p:nvPr/>
        </p:nvSpPr>
        <p:spPr bwMode="auto">
          <a:xfrm>
            <a:off x="7467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14" name="Text Box 26"/>
          <p:cNvSpPr txBox="1">
            <a:spLocks noChangeArrowheads="1"/>
          </p:cNvSpPr>
          <p:nvPr/>
        </p:nvSpPr>
        <p:spPr bwMode="auto">
          <a:xfrm>
            <a:off x="609600" y="320040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Khu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khí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áp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thấp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14715" name="Text Box 27"/>
          <p:cNvSpPr txBox="1">
            <a:spLocks noChangeArrowheads="1"/>
          </p:cNvSpPr>
          <p:nvPr/>
        </p:nvSpPr>
        <p:spPr bwMode="auto">
          <a:xfrm>
            <a:off x="5791200" y="3276600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 smtClean="0">
                <a:latin typeface="Times New Roman" pitchFamily="18" charset="0"/>
              </a:rPr>
              <a:t>Khu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khí</a:t>
            </a: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</a:rPr>
              <a:t>áp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cao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14718" name="AutoShape 30"/>
          <p:cNvSpPr>
            <a:spLocks noChangeArrowheads="1"/>
          </p:cNvSpPr>
          <p:nvPr/>
        </p:nvSpPr>
        <p:spPr bwMode="auto">
          <a:xfrm>
            <a:off x="3505200" y="2743200"/>
            <a:ext cx="609600" cy="457200"/>
          </a:xfrm>
          <a:prstGeom prst="left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19" name="Rectangle 31"/>
          <p:cNvSpPr>
            <a:spLocks noChangeArrowheads="1"/>
          </p:cNvSpPr>
          <p:nvPr/>
        </p:nvSpPr>
        <p:spPr bwMode="auto">
          <a:xfrm>
            <a:off x="4114800" y="2854325"/>
            <a:ext cx="4572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20" name="Rectangle 32"/>
          <p:cNvSpPr>
            <a:spLocks noChangeArrowheads="1"/>
          </p:cNvSpPr>
          <p:nvPr/>
        </p:nvSpPr>
        <p:spPr bwMode="auto">
          <a:xfrm>
            <a:off x="4565650" y="2854325"/>
            <a:ext cx="4572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7921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21" name="Rectangle 33"/>
          <p:cNvSpPr>
            <a:spLocks noChangeArrowheads="1"/>
          </p:cNvSpPr>
          <p:nvPr/>
        </p:nvSpPr>
        <p:spPr bwMode="auto">
          <a:xfrm>
            <a:off x="5016500" y="2854325"/>
            <a:ext cx="457200" cy="228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686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29" name="AutoShape 41"/>
          <p:cNvSpPr>
            <a:spLocks noChangeArrowheads="1"/>
          </p:cNvSpPr>
          <p:nvPr/>
        </p:nvSpPr>
        <p:spPr bwMode="auto">
          <a:xfrm>
            <a:off x="36576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0" name="AutoShape 42"/>
          <p:cNvSpPr>
            <a:spLocks noChangeArrowheads="1"/>
          </p:cNvSpPr>
          <p:nvPr/>
        </p:nvSpPr>
        <p:spPr bwMode="auto">
          <a:xfrm>
            <a:off x="42672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1" name="AutoShape 43"/>
          <p:cNvSpPr>
            <a:spLocks noChangeArrowheads="1"/>
          </p:cNvSpPr>
          <p:nvPr/>
        </p:nvSpPr>
        <p:spPr bwMode="auto">
          <a:xfrm>
            <a:off x="48768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2" name="AutoShape 44"/>
          <p:cNvSpPr>
            <a:spLocks noChangeArrowheads="1"/>
          </p:cNvSpPr>
          <p:nvPr/>
        </p:nvSpPr>
        <p:spPr bwMode="auto">
          <a:xfrm>
            <a:off x="55626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3" name="AutoShape 45"/>
          <p:cNvSpPr>
            <a:spLocks noChangeArrowheads="1"/>
          </p:cNvSpPr>
          <p:nvPr/>
        </p:nvSpPr>
        <p:spPr bwMode="auto">
          <a:xfrm>
            <a:off x="61722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5" name="AutoShape 47"/>
          <p:cNvSpPr>
            <a:spLocks noChangeArrowheads="1"/>
          </p:cNvSpPr>
          <p:nvPr/>
        </p:nvSpPr>
        <p:spPr bwMode="auto">
          <a:xfrm>
            <a:off x="32004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6" name="AutoShape 48"/>
          <p:cNvSpPr>
            <a:spLocks noChangeArrowheads="1"/>
          </p:cNvSpPr>
          <p:nvPr/>
        </p:nvSpPr>
        <p:spPr bwMode="auto">
          <a:xfrm>
            <a:off x="38100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7" name="AutoShape 49"/>
          <p:cNvSpPr>
            <a:spLocks noChangeArrowheads="1"/>
          </p:cNvSpPr>
          <p:nvPr/>
        </p:nvSpPr>
        <p:spPr bwMode="auto">
          <a:xfrm>
            <a:off x="4419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8" name="AutoShape 50"/>
          <p:cNvSpPr>
            <a:spLocks noChangeArrowheads="1"/>
          </p:cNvSpPr>
          <p:nvPr/>
        </p:nvSpPr>
        <p:spPr bwMode="auto">
          <a:xfrm>
            <a:off x="51054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9" name="AutoShape 51"/>
          <p:cNvSpPr>
            <a:spLocks noChangeArrowheads="1"/>
          </p:cNvSpPr>
          <p:nvPr/>
        </p:nvSpPr>
        <p:spPr bwMode="auto">
          <a:xfrm>
            <a:off x="57150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40" name="Text Box 52"/>
          <p:cNvSpPr txBox="1">
            <a:spLocks noChangeArrowheads="1"/>
          </p:cNvSpPr>
          <p:nvPr/>
        </p:nvSpPr>
        <p:spPr bwMode="auto">
          <a:xfrm>
            <a:off x="5181600" y="2743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Gió</a:t>
            </a:r>
          </a:p>
        </p:txBody>
      </p:sp>
      <p:sp>
        <p:nvSpPr>
          <p:cNvPr id="26666" name="AutoShape 53"/>
          <p:cNvSpPr>
            <a:spLocks noChangeArrowheads="1"/>
          </p:cNvSpPr>
          <p:nvPr/>
        </p:nvSpPr>
        <p:spPr bwMode="auto">
          <a:xfrm>
            <a:off x="1524000" y="18288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1022350" y="533400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65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2.22222E-6 L -0.1625 -2.22222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22222E-6 L -0.25 -2.22222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0.25 -2.2222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0.25 -2.22222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2.22222E-6 L -0.25 -2.22222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2.22222E-6 L -0.12083 2.22222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2.22222E-6 L -0.19584 2.22222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22222E-6 L -0.25 2.22222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22222E-6 L -0.25 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2.22222E-6 L -0.25 2.22222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1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2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0" dur="5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2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3" dur="5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2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2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9" dur="5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5" presetClass="path" presetSubtype="0" repeatCount="indefinite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7.40741E-7 L -0.22083 0.004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20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" presetClass="entr" presetSubtype="10" repeatCount="indefinite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repeatCount="indefinite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repeatCount="indefinite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repeatCount="indefinite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repeatCount="indefinite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repeatCount="indefinite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repeatCount="indefinite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repeatCount="indefinite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repeatCount="indefinite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repeatCount="indefinite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5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33333E-6 4.44444E-6 L -0.72917 4.44444E-6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58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667 -2.60749E-6 L -0.69583 -2.60749E-6 " pathEditMode="relative" rAng="0" ptsTypes="AA">
                                      <p:cBhvr>
                                        <p:cTn id="135" dur="5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58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35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33333E-6 2.22222E-6 L -0.67083 2.22222E-6 " pathEditMode="relative" rAng="0" ptsTypes="AA">
                                      <p:cBhvr>
                                        <p:cTn id="137" dur="5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42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-2.22222E-6 L -0.69583 -2.22222E-6 " pathEditMode="relative" rAng="0" ptsTypes="AA">
                                      <p:cBhvr>
                                        <p:cTn id="139" dur="5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33333E-6 4.44444E-6 L -0.7375 4.44444E-6 " pathEditMode="relative" rAng="0" ptsTypes="AA">
                                      <p:cBhvr>
                                        <p:cTn id="141" dur="5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43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3000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30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3000"/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/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30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3000"/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/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30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3000"/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/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30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0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0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0"/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0"/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0"/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/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0"/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0"/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0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0"/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0"/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0"/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/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0"/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0"/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0"/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0"/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0"/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0"/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0"/>
                                        <p:tgtEl>
                                          <p:spTgt spid="114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  <p:bldP spid="114694" grpId="0" animBg="1"/>
      <p:bldP spid="114695" grpId="0" animBg="1"/>
      <p:bldP spid="114696" grpId="0" animBg="1"/>
      <p:bldP spid="114697" grpId="0" animBg="1"/>
      <p:bldP spid="114714" grpId="0"/>
      <p:bldP spid="114715" grpId="0"/>
      <p:bldP spid="114718" grpId="0" animBg="1"/>
      <p:bldP spid="114718" grpId="1" animBg="1"/>
      <p:bldP spid="114719" grpId="0" animBg="1"/>
      <p:bldP spid="114719" grpId="1" animBg="1"/>
      <p:bldP spid="114720" grpId="0" animBg="1"/>
      <p:bldP spid="114720" grpId="1" animBg="1"/>
      <p:bldP spid="114721" grpId="0" animBg="1"/>
      <p:bldP spid="114721" grpId="1" animBg="1"/>
      <p:bldP spid="114729" grpId="0" animBg="1"/>
      <p:bldP spid="114729" grpId="1" animBg="1"/>
      <p:bldP spid="114729" grpId="2" animBg="1"/>
      <p:bldP spid="114729" grpId="3" animBg="1"/>
      <p:bldP spid="114729" grpId="4" animBg="1"/>
      <p:bldP spid="114730" grpId="0" animBg="1"/>
      <p:bldP spid="114730" grpId="1" animBg="1"/>
      <p:bldP spid="114730" grpId="2" animBg="1"/>
      <p:bldP spid="114730" grpId="3" animBg="1"/>
      <p:bldP spid="114730" grpId="4" animBg="1"/>
      <p:bldP spid="114731" grpId="0" animBg="1"/>
      <p:bldP spid="114731" grpId="1" animBg="1"/>
      <p:bldP spid="114731" grpId="2" animBg="1"/>
      <p:bldP spid="114731" grpId="3" animBg="1"/>
      <p:bldP spid="114731" grpId="4" animBg="1"/>
      <p:bldP spid="114732" grpId="0" animBg="1"/>
      <p:bldP spid="114732" grpId="1" animBg="1"/>
      <p:bldP spid="114732" grpId="2" animBg="1"/>
      <p:bldP spid="114732" grpId="3" animBg="1"/>
      <p:bldP spid="114732" grpId="4" animBg="1"/>
      <p:bldP spid="114733" grpId="0" animBg="1"/>
      <p:bldP spid="114733" grpId="1" animBg="1"/>
      <p:bldP spid="114733" grpId="2" animBg="1"/>
      <p:bldP spid="114733" grpId="3" animBg="1"/>
      <p:bldP spid="114733" grpId="4" animBg="1"/>
      <p:bldP spid="114735" grpId="0" animBg="1"/>
      <p:bldP spid="114735" grpId="1" animBg="1"/>
      <p:bldP spid="114735" grpId="2" animBg="1"/>
      <p:bldP spid="114735" grpId="3" animBg="1"/>
      <p:bldP spid="114735" grpId="4" animBg="1"/>
      <p:bldP spid="114736" grpId="0" animBg="1"/>
      <p:bldP spid="114736" grpId="1" animBg="1"/>
      <p:bldP spid="114736" grpId="2" animBg="1"/>
      <p:bldP spid="114736" grpId="3" animBg="1"/>
      <p:bldP spid="114736" grpId="4" animBg="1"/>
      <p:bldP spid="114737" grpId="0" animBg="1"/>
      <p:bldP spid="114737" grpId="1" animBg="1"/>
      <p:bldP spid="114737" grpId="2" animBg="1"/>
      <p:bldP spid="114737" grpId="3" animBg="1"/>
      <p:bldP spid="114737" grpId="4" animBg="1"/>
      <p:bldP spid="114738" grpId="0" animBg="1"/>
      <p:bldP spid="114738" grpId="1" animBg="1"/>
      <p:bldP spid="114738" grpId="2" animBg="1"/>
      <p:bldP spid="114738" grpId="3" animBg="1"/>
      <p:bldP spid="114738" grpId="4" animBg="1"/>
      <p:bldP spid="114739" grpId="0" animBg="1"/>
      <p:bldP spid="114739" grpId="1" animBg="1"/>
      <p:bldP spid="114739" grpId="2" animBg="1"/>
      <p:bldP spid="114739" grpId="3" animBg="1"/>
      <p:bldP spid="114739" grpId="4" animBg="1"/>
      <p:bldP spid="114740" grpId="0"/>
      <p:bldP spid="114740" grpId="1"/>
      <p:bldP spid="11474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14800" y="1014918"/>
            <a:ext cx="0" cy="58430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8498" y="42295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583" y="1014918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375" y="2325826"/>
            <a:ext cx="427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Gió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là sự chuyển động của không khí từ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cao về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thấp.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1583" y="1857371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a. </a:t>
            </a:r>
            <a:r>
              <a:rPr lang="en-US" sz="2400" b="1" i="1" dirty="0" err="1">
                <a:latin typeface="Times New Roman" pitchFamily="18" charset="0"/>
              </a:rPr>
              <a:t>Gió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4194242" y="968751"/>
            <a:ext cx="50551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4335294" y="1425715"/>
            <a:ext cx="46563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Do </a:t>
            </a:r>
            <a:r>
              <a:rPr lang="en-US" sz="2400" b="1" dirty="0" err="1">
                <a:latin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chênh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lệch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thấp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ra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2235635"/>
            <a:ext cx="354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tốc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518498" y="2620833"/>
            <a:ext cx="397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m/s hay km/s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77447" y="30824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4277736" y="3525976"/>
            <a:ext cx="41367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hướng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nơi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xuất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nơi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gió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thổi</a:t>
            </a:r>
            <a:r>
              <a:rPr lang="en-US" sz="2400" b="1" dirty="0" smtClean="0">
                <a:latin typeface="Times New Roman" pitchFamily="18" charset="0"/>
              </a:rPr>
              <a:t> : VD ĐB- TN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7736" y="42757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chênh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lệch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hưởng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93949" y="5120422"/>
            <a:ext cx="4402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chênh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lệch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</a:rPr>
              <a:t>khu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khí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càng</a:t>
            </a:r>
            <a:r>
              <a:rPr lang="en-US" sz="2400" b="1" smtClean="0">
                <a:latin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-&gt; </a:t>
            </a:r>
            <a:r>
              <a:rPr lang="en-US" sz="2400" b="1" dirty="0" err="1">
                <a:latin typeface="Times New Roman" pitchFamily="18" charset="0"/>
              </a:rPr>
              <a:t>Tốc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gió</a:t>
            </a: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</a:rPr>
              <a:t>càng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ngược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49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2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1014918"/>
            <a:ext cx="0" cy="5690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8498" y="42295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583" y="1014918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375" y="2325826"/>
            <a:ext cx="4773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Khái niệm: Gió là sự chuyển động của không khí từ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cao về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thấp.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1583" y="1857371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a. </a:t>
            </a:r>
            <a:r>
              <a:rPr lang="en-US" sz="2400" b="1" i="1" dirty="0" err="1" smtClean="0">
                <a:latin typeface="Times New Roman" pitchFamily="18" charset="0"/>
              </a:rPr>
              <a:t>Gió</a:t>
            </a:r>
            <a:r>
              <a:rPr lang="en-US" sz="2400" b="1" i="1" dirty="0" smtClean="0">
                <a:latin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81583" y="3525976"/>
            <a:ext cx="2362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b. </a:t>
            </a:r>
            <a:r>
              <a:rPr lang="en-US" sz="2400" b="1" i="1" dirty="0" err="1">
                <a:latin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loại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gió</a:t>
            </a:r>
            <a:r>
              <a:rPr lang="en-US" sz="2400" b="1" i="1" dirty="0" smtClean="0">
                <a:latin typeface="Times New Roman" pitchFamily="18" charset="0"/>
              </a:rPr>
              <a:t>. </a:t>
            </a:r>
            <a:endParaRPr lang="en-US" sz="24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MỘT SỐ KĨ THUẬT DẠY HỌC TÍCH CỰ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87038" y="40962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Thảo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7930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38377" y="566446"/>
            <a:ext cx="6429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B3EE0F7-4A11-4094-AEE0-DF5A8AC077D1}"/>
              </a:ext>
            </a:extLst>
          </p:cNvPr>
          <p:cNvSpPr txBox="1"/>
          <p:nvPr/>
        </p:nvSpPr>
        <p:spPr>
          <a:xfrm>
            <a:off x="2572424" y="1752600"/>
            <a:ext cx="617220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5143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Thời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gian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#9Slide03 Roboto Condensed" panose="02000000000000000000" pitchFamily="2" charset="0"/>
              <a:cs typeface="Times New Roman" pitchFamily="18" charset="0"/>
            </a:endParaRPr>
          </a:p>
          <a:p>
            <a:pPr marL="285750" lvl="0" indent="-285750" defTabSz="51435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3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nhóm</a:t>
            </a:r>
            <a:endParaRPr lang="en-US" sz="2400" b="1" dirty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#9Slide03 Roboto Condensed" panose="02000000000000000000" pitchFamily="2" charset="0"/>
              <a:cs typeface="Times New Roman" pitchFamily="18" charset="0"/>
            </a:endParaRPr>
          </a:p>
          <a:p>
            <a:pPr marL="285750" lvl="0" indent="-285750" defTabSz="51435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4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phẩm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Times New Roman" pitchFamily="18" charset="0"/>
              <a:ea typeface="#9Slide03 Roboto Condensed" panose="02000000000000000000" pitchFamily="2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36767"/>
              </p:ext>
            </p:extLst>
          </p:nvPr>
        </p:nvGraphicFramePr>
        <p:xfrm>
          <a:off x="307974" y="3352800"/>
          <a:ext cx="7540626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5226"/>
                <a:gridCol w="1752600"/>
                <a:gridCol w="1828800"/>
                <a:gridCol w="1524000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Mậu</a:t>
                      </a:r>
                      <a:r>
                        <a:rPr lang="en-US" sz="24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Dịch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đới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Thổi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áp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áp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07975" y="3367390"/>
            <a:ext cx="2359025" cy="11284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6237"/>
            <a:ext cx="5867400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29" y="3584278"/>
            <a:ext cx="8154143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38688" y="3616547"/>
            <a:ext cx="70377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03457" y="5961292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828214" y="6063493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Vùng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vĩ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thấp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26679" y="5197162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biển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đại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dương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5958224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9507" y="5197162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Vùng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đất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liền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4826679" y="6060425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Vùng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vĩ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cao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863860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478694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074156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630412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9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38226"/>
              </p:ext>
            </p:extLst>
          </p:nvPr>
        </p:nvGraphicFramePr>
        <p:xfrm>
          <a:off x="304800" y="1676400"/>
          <a:ext cx="8534400" cy="4424362"/>
        </p:xfrm>
        <a:graphic>
          <a:graphicData uri="http://schemas.openxmlformats.org/drawingml/2006/table">
            <a:tbl>
              <a:tblPr firstRow="1" firstCol="1" bandRow="1"/>
              <a:tblGrid>
                <a:gridCol w="2438400"/>
                <a:gridCol w="2133600"/>
                <a:gridCol w="2057400"/>
                <a:gridCol w="1905000"/>
              </a:tblGrid>
              <a:tr h="99060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    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Gió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048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Mậu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dịch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048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Tây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ôn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đới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048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Đông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cực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đới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591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Thổi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áp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cao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…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áp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thấp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….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5176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0480" marR="30480" algn="just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Hướng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gió</a:t>
                      </a:r>
                      <a:endParaRPr lang="en-US" sz="2400" b="1" kern="12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1000" y="1752600"/>
            <a:ext cx="2133600" cy="914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19400" y="2667000"/>
            <a:ext cx="190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cận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chí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tuyến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thấp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xích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đạo</a:t>
            </a:r>
            <a:r>
              <a:rPr lang="en-US" sz="2400" b="1" dirty="0" smtClean="0">
                <a:latin typeface="Times New Roman" pitchFamily="18" charset="0"/>
              </a:rPr>
              <a:t>.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59528" y="2688077"/>
            <a:ext cx="2201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cận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chí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tuyến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thấp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ôn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đới</a:t>
            </a:r>
            <a:r>
              <a:rPr lang="en-US" sz="2400" b="1" dirty="0" smtClean="0">
                <a:latin typeface="Times New Roman" pitchFamily="18" charset="0"/>
              </a:rPr>
              <a:t> .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2847" y="2704981"/>
            <a:ext cx="1896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cực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thấp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ôn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đới</a:t>
            </a:r>
            <a:r>
              <a:rPr lang="en-US" sz="2400" b="1" dirty="0" smtClean="0">
                <a:latin typeface="Times New Roman" pitchFamily="18" charset="0"/>
              </a:rPr>
              <a:t> .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4249630"/>
            <a:ext cx="205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Đông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</a:rPr>
              <a:t>Đông</a:t>
            </a:r>
            <a:r>
              <a:rPr lang="en-US" sz="2400" b="1" dirty="0" smtClean="0">
                <a:latin typeface="Times New Roman" pitchFamily="18" charset="0"/>
              </a:rPr>
              <a:t> Nam ở Nam </a:t>
            </a:r>
            <a:r>
              <a:rPr lang="en-US" sz="2400" b="1" dirty="0" err="1" smtClean="0">
                <a:latin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</a:rPr>
              <a:t>.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11409" y="4343400"/>
            <a:ext cx="2162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Tây</a:t>
            </a:r>
            <a:r>
              <a:rPr lang="en-US" sz="2400" b="1" dirty="0" smtClean="0">
                <a:latin typeface="Times New Roman" pitchFamily="18" charset="0"/>
              </a:rPr>
              <a:t> Nam ở </a:t>
            </a:r>
            <a:r>
              <a:rPr lang="en-US" sz="2400" b="1" dirty="0" err="1" smtClean="0">
                <a:latin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</a:rPr>
              <a:t>Tây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</a:rPr>
              <a:t> ở Nam </a:t>
            </a:r>
            <a:r>
              <a:rPr lang="en-US" sz="2400" b="1" dirty="0" err="1" smtClean="0">
                <a:latin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</a:rPr>
              <a:t> .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2847" y="4264486"/>
            <a:ext cx="1820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Đông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</a:rPr>
              <a:t>Đông</a:t>
            </a:r>
            <a:r>
              <a:rPr lang="en-US" sz="2400" b="1" dirty="0" smtClean="0">
                <a:latin typeface="Times New Roman" pitchFamily="18" charset="0"/>
              </a:rPr>
              <a:t> Nam ở Nam </a:t>
            </a:r>
            <a:r>
              <a:rPr lang="en-US" sz="2400" b="1" dirty="0" err="1" smtClean="0">
                <a:latin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</a:rPr>
              <a:t>.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2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612" y="457200"/>
            <a:ext cx="8594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28600" y="918865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 smtClean="0">
                <a:latin typeface="Times New Roman" pitchFamily="18" charset="0"/>
              </a:rPr>
              <a:t>b.Các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loại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gió</a:t>
            </a:r>
            <a:r>
              <a:rPr lang="en-US" sz="2400" b="1" i="1" dirty="0" smtClean="0">
                <a:latin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152400"/>
            <a:ext cx="802694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noProof="1" smtClean="0">
                <a:solidFill>
                  <a:srgbClr val="0204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noProof="1" smtClean="0">
                <a:solidFill>
                  <a:srgbClr val="02040A"/>
                </a:solidFill>
                <a:cs typeface="Times New Roman" panose="02020603050405020304" pitchFamily="18" charset="0"/>
              </a:rPr>
              <a:t>Quan sát 1 số hình ảnh và nêu tác động của gió </a:t>
            </a:r>
          </a:p>
        </p:txBody>
      </p:sp>
      <p:pic>
        <p:nvPicPr>
          <p:cNvPr id="5" name="Picture 3" descr="Picture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2222"/>
          <a:stretch>
            <a:fillRect/>
          </a:stretch>
        </p:blipFill>
        <p:spPr bwMode="auto">
          <a:xfrm>
            <a:off x="0" y="576364"/>
            <a:ext cx="4415299" cy="30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99" y="579607"/>
            <a:ext cx="4652501" cy="300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ictur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98" y="3657601"/>
            <a:ext cx="4652502" cy="307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ictur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1"/>
            <a:ext cx="4343400" cy="30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4600" y="3074785"/>
            <a:ext cx="3581400" cy="3063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noProof="1" smtClean="0">
                <a:solidFill>
                  <a:srgbClr val="0204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noProof="1" smtClean="0">
                <a:solidFill>
                  <a:srgbClr val="02040A"/>
                </a:solidFill>
                <a:cs typeface="Times New Roman" panose="02020603050405020304" pitchFamily="18" charset="0"/>
              </a:rPr>
              <a:t>Tác động tích cực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69549" y="6324600"/>
            <a:ext cx="3581400" cy="3063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noProof="1" smtClean="0">
                <a:solidFill>
                  <a:srgbClr val="0204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noProof="1" smtClean="0">
                <a:solidFill>
                  <a:srgbClr val="02040A"/>
                </a:solidFill>
                <a:cs typeface="Times New Roman" panose="02020603050405020304" pitchFamily="18" charset="0"/>
              </a:rPr>
              <a:t>Tác động tiêu cực</a:t>
            </a:r>
          </a:p>
        </p:txBody>
      </p:sp>
    </p:spTree>
    <p:extLst>
      <p:ext uri="{BB962C8B-B14F-4D97-AF65-F5344CB8AC3E}">
        <p14:creationId xmlns:p14="http://schemas.microsoft.com/office/powerpoint/2010/main" val="18166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LUYỆN TẬP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0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: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cụ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áp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là: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A.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áp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kế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</a:rPr>
              <a:t>B.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Nhiệt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kế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endParaRPr lang="vi-VN" sz="2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</a:rPr>
              <a:t>C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Vũ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kê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́ </a:t>
            </a:r>
            <a:endParaRPr lang="vi-VN" sz="2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</a:rPr>
              <a:t>D.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Ẩm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kế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endParaRPr lang="vi-VN" sz="28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974822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88348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994792"/>
            <a:ext cx="60355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5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0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Ở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2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974822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88348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026494"/>
            <a:ext cx="603557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0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Không khí luôn luôn chuyển động </a:t>
            </a: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5961" y="1943443"/>
            <a:ext cx="397936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 áp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 nơi áp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953535"/>
            <a:ext cx="401263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5961" y="2789791"/>
            <a:ext cx="397936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842707"/>
            <a:ext cx="401263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 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về nơi áp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974822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88348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994792"/>
            <a:ext cx="60355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0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/>
              <a:t>Gió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Mậu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dịch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còn 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được gọi là gió gì?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vượt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núi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</a:rPr>
              <a:t>B.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Tây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ôn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đới</a:t>
            </a:r>
            <a:endParaRPr lang="vi-VN" sz="2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tín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phong</a:t>
            </a:r>
            <a:endParaRPr lang="vi-VN" sz="2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</a:t>
            </a:r>
            <a:r>
              <a:rPr lang="vi-VN" sz="2800" b="1" dirty="0">
                <a:solidFill>
                  <a:prstClr val="black"/>
                </a:solidFill>
                <a:latin typeface="+mj-lt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Đông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cực</a:t>
            </a:r>
            <a:endParaRPr lang="vi-VN" sz="28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974822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902112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88348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026494"/>
            <a:ext cx="549444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8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6174" y="29183"/>
            <a:ext cx="8448225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 bề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 đất có bao nhiêu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/>
              <a:t>đai khí áp: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B.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7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C.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4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D.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5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974822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88348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026494"/>
            <a:ext cx="603557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VẬN DỤNG.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8084"/>
            <a:ext cx="7467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15111" y="4578459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Nam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2:Quan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ban. </a:t>
            </a:r>
          </a:p>
        </p:txBody>
      </p:sp>
    </p:spTree>
    <p:extLst>
      <p:ext uri="{BB962C8B-B14F-4D97-AF65-F5344CB8AC3E}">
        <p14:creationId xmlns:p14="http://schemas.microsoft.com/office/powerpoint/2010/main" val="27141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" y="0"/>
            <a:ext cx="9133463" cy="689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00350" y="762000"/>
            <a:ext cx="511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3300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003300"/>
                </a:solidFill>
              </a:rPr>
              <a:t>Hướng</a:t>
            </a:r>
            <a:r>
              <a:rPr lang="en-US" altLang="vi-VN" sz="3200" b="1" dirty="0" smtClean="0">
                <a:solidFill>
                  <a:srgbClr val="003300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003300"/>
                </a:solidFill>
              </a:rPr>
              <a:t>dẫn</a:t>
            </a:r>
            <a:r>
              <a:rPr lang="en-US" altLang="vi-VN" sz="3200" b="1" dirty="0" smtClean="0">
                <a:solidFill>
                  <a:srgbClr val="003300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003300"/>
                </a:solidFill>
              </a:rPr>
              <a:t>về</a:t>
            </a:r>
            <a:r>
              <a:rPr lang="en-US" altLang="vi-VN" sz="3200" b="1" dirty="0" smtClean="0">
                <a:solidFill>
                  <a:srgbClr val="003300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003300"/>
                </a:solidFill>
              </a:rPr>
              <a:t>nhà</a:t>
            </a:r>
            <a:r>
              <a:rPr lang="en-US" altLang="vi-VN" sz="3200" b="1" dirty="0" smtClean="0">
                <a:solidFill>
                  <a:srgbClr val="003300"/>
                </a:solidFill>
              </a:rPr>
              <a:t>.</a:t>
            </a:r>
            <a:endParaRPr lang="en-US" altLang="vi-VN" sz="3200" b="1" dirty="0">
              <a:solidFill>
                <a:srgbClr val="0033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7086600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09600" indent="-609600">
              <a:spcBef>
                <a:spcPct val="20000"/>
              </a:spcBef>
            </a:pPr>
            <a:r>
              <a:rPr lang="en-US" altLang="vi-VN" sz="3200" b="1" dirty="0" smtClean="0">
                <a:solidFill>
                  <a:srgbClr val="003300"/>
                </a:solidFill>
              </a:rPr>
              <a:t> </a:t>
            </a:r>
            <a:r>
              <a:rPr lang="en-US" altLang="vi-VN" sz="3600" dirty="0">
                <a:solidFill>
                  <a:srgbClr val="663300"/>
                </a:solidFill>
              </a:rPr>
              <a:t>- </a:t>
            </a:r>
            <a:r>
              <a:rPr lang="en-US" altLang="vi-VN" sz="3200" b="1" dirty="0" err="1">
                <a:cs typeface="Times New Roman" pitchFamily="18" charset="0"/>
              </a:rPr>
              <a:t>Học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bài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và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làm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bài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tập</a:t>
            </a:r>
            <a:r>
              <a:rPr lang="en-US" altLang="vi-VN" sz="3200" b="1" dirty="0">
                <a:cs typeface="Times New Roman" pitchFamily="18" charset="0"/>
              </a:rPr>
              <a:t> .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vi-VN" sz="3200" b="1" dirty="0">
                <a:cs typeface="Times New Roman" pitchFamily="18" charset="0"/>
              </a:rPr>
              <a:t> - </a:t>
            </a:r>
            <a:r>
              <a:rPr lang="en-US" altLang="vi-VN" sz="3200" b="1" dirty="0" err="1">
                <a:cs typeface="Times New Roman" pitchFamily="18" charset="0"/>
              </a:rPr>
              <a:t>Đọc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trước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bài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mới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tìm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hiểu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cs typeface="Times New Roman" pitchFamily="18" charset="0"/>
              </a:rPr>
              <a:t>bài</a:t>
            </a:r>
            <a:r>
              <a:rPr lang="en-US" altLang="vi-VN" sz="3200" b="1" dirty="0" smtClean="0">
                <a:cs typeface="Times New Roman" pitchFamily="18" charset="0"/>
              </a:rPr>
              <a:t> 16  </a:t>
            </a:r>
            <a:endParaRPr lang="en-US" altLang="vi-VN" sz="3200" b="1" dirty="0"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200" b="1" dirty="0">
                <a:cs typeface="Times New Roman" pitchFamily="18" charset="0"/>
              </a:rPr>
              <a:t>+ </a:t>
            </a:r>
            <a:r>
              <a:rPr lang="en-US" sz="3200" b="1" dirty="0" err="1">
                <a:cs typeface="Times New Roman" pitchFamily="18" charset="0"/>
              </a:rPr>
              <a:t>Tìm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hiểu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nhiệt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độ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không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khí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endParaRPr lang="en-US" sz="3200" b="1" dirty="0"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200" b="1" dirty="0">
                <a:cs typeface="Times New Roman" pitchFamily="18" charset="0"/>
              </a:rPr>
              <a:t>+ </a:t>
            </a:r>
            <a:r>
              <a:rPr lang="en-US" sz="3200" b="1" dirty="0" err="1">
                <a:cs typeface="Times New Roman" pitchFamily="18" charset="0"/>
              </a:rPr>
              <a:t>Tìm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hiểu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mây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và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mưa</a:t>
            </a:r>
            <a:r>
              <a:rPr lang="en-US" sz="3200" b="1" dirty="0" smtClean="0">
                <a:cs typeface="Times New Roman" pitchFamily="18" charset="0"/>
              </a:rPr>
              <a:t>.</a:t>
            </a:r>
            <a:endParaRPr lang="en-US" sz="3200" b="1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3300"/>
                </a:solidFill>
              </a:rPr>
              <a:t>.</a:t>
            </a:r>
            <a:endParaRPr lang="en-US" altLang="vi-VN" sz="32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5152"/>
            <a:ext cx="543831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29" y="3584278"/>
            <a:ext cx="8154143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38688" y="3616547"/>
            <a:ext cx="703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Ở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tầng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nhiệt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4601922" y="5958223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5094960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4826679" y="6060424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Tầng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lưu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26679" y="5197161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Tầng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đối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lưu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04749" y="5958223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9507" y="5197162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tầng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cao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quyển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829507" y="6060424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Đáp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án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A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D.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863860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478694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074156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630412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0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6237"/>
            <a:ext cx="5867400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29" y="3584278"/>
            <a:ext cx="8154143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38688" y="3616547"/>
            <a:ext cx="70377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03457" y="5961292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828214" y="6063493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Tương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đối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.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26679" y="5197162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Tương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ẩm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5958224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9507" y="5197162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Nhiệt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tương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đối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cao</a:t>
            </a:r>
            <a:r>
              <a:rPr lang="en-US" sz="2000" b="1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4826679" y="6060425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Nhiệt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tương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thấp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863860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478694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074156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630412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1014918"/>
            <a:ext cx="0" cy="5690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8366" y="914400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Oval 2"/>
          <p:cNvSpPr>
            <a:spLocks noChangeArrowheads="1"/>
          </p:cNvSpPr>
          <p:nvPr/>
        </p:nvSpPr>
        <p:spPr bwMode="auto">
          <a:xfrm>
            <a:off x="3352800" y="3810000"/>
            <a:ext cx="2209800" cy="685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4343400" y="1600200"/>
            <a:ext cx="228600" cy="2514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rot="5400000">
            <a:off x="4267200" y="1524000"/>
            <a:ext cx="381000" cy="1143000"/>
          </a:xfrm>
          <a:prstGeom prst="moon">
            <a:avLst>
              <a:gd name="adj" fmla="val 50000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4384675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2400">
              <a:solidFill>
                <a:srgbClr val="0000FF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 bwMode="auto">
          <a:xfrm>
            <a:off x="7543800" y="2514600"/>
            <a:ext cx="1066800" cy="1828800"/>
            <a:chOff x="4752" y="1584"/>
            <a:chExt cx="672" cy="1152"/>
          </a:xfrm>
          <a:solidFill>
            <a:srgbClr val="0070C0"/>
          </a:solidFill>
        </p:grpSpPr>
        <p:sp>
          <p:nvSpPr>
            <p:cNvPr id="3091" name="AutoShape 7" descr="20%"/>
            <p:cNvSpPr>
              <a:spLocks noChangeArrowheads="1"/>
            </p:cNvSpPr>
            <p:nvPr/>
          </p:nvSpPr>
          <p:spPr bwMode="auto">
            <a:xfrm>
              <a:off x="4752" y="1584"/>
              <a:ext cx="672" cy="1152"/>
            </a:xfrm>
            <a:prstGeom prst="can">
              <a:avLst>
                <a:gd name="adj" fmla="val 42857"/>
              </a:avLst>
            </a:prstGeom>
            <a:solidFill>
              <a:schemeClr val="tx1">
                <a:lumMod val="60000"/>
                <a:lumOff val="40000"/>
              </a:schemeClr>
            </a:solidFill>
            <a:ln w="9525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FF"/>
                </a:solidFill>
              </a:endParaRPr>
            </a:p>
          </p:txBody>
        </p:sp>
        <p:sp>
          <p:nvSpPr>
            <p:cNvPr id="3092" name="Text Box 8"/>
            <p:cNvSpPr txBox="1">
              <a:spLocks noChangeArrowheads="1"/>
            </p:cNvSpPr>
            <p:nvPr/>
          </p:nvSpPr>
          <p:spPr bwMode="auto">
            <a:xfrm>
              <a:off x="4935" y="2090"/>
              <a:ext cx="384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b="1" smtClean="0">
                  <a:latin typeface="VNI-Times" pitchFamily="2" charset="0"/>
                </a:rPr>
                <a:t>B</a:t>
              </a:r>
            </a:p>
          </p:txBody>
        </p:sp>
      </p:grpSp>
      <p:grpSp>
        <p:nvGrpSpPr>
          <p:cNvPr id="7175" name="Group 9"/>
          <p:cNvGrpSpPr>
            <a:grpSpLocks/>
          </p:cNvGrpSpPr>
          <p:nvPr/>
        </p:nvGrpSpPr>
        <p:grpSpPr bwMode="auto">
          <a:xfrm>
            <a:off x="2009775" y="1981200"/>
            <a:ext cx="5029200" cy="762000"/>
            <a:chOff x="1248" y="1248"/>
            <a:chExt cx="3168" cy="480"/>
          </a:xfrm>
        </p:grpSpPr>
        <p:sp>
          <p:nvSpPr>
            <p:cNvPr id="7183" name="AutoShape 10"/>
            <p:cNvSpPr>
              <a:spLocks noChangeArrowheads="1"/>
            </p:cNvSpPr>
            <p:nvPr/>
          </p:nvSpPr>
          <p:spPr bwMode="auto">
            <a:xfrm rot="-5400000">
              <a:off x="3792" y="1008"/>
              <a:ext cx="288" cy="960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 sz="2400">
                <a:solidFill>
                  <a:srgbClr val="0000FF"/>
                </a:solidFill>
              </a:endParaRPr>
            </a:p>
          </p:txBody>
        </p:sp>
        <p:sp>
          <p:nvSpPr>
            <p:cNvPr id="7184" name="AutoShape 11"/>
            <p:cNvSpPr>
              <a:spLocks noChangeArrowheads="1"/>
            </p:cNvSpPr>
            <p:nvPr/>
          </p:nvSpPr>
          <p:spPr bwMode="auto">
            <a:xfrm>
              <a:off x="2736" y="1248"/>
              <a:ext cx="122" cy="419"/>
            </a:xfrm>
            <a:prstGeom prst="upArrow">
              <a:avLst>
                <a:gd name="adj1" fmla="val 50000"/>
                <a:gd name="adj2" fmla="val 85845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 sz="2400">
                <a:solidFill>
                  <a:srgbClr val="0000FF"/>
                </a:solidFill>
              </a:endParaRPr>
            </a:p>
          </p:txBody>
        </p:sp>
        <p:sp>
          <p:nvSpPr>
            <p:cNvPr id="185356" name="Rectangle 12"/>
            <p:cNvSpPr>
              <a:spLocks noChangeArrowheads="1"/>
            </p:cNvSpPr>
            <p:nvPr/>
          </p:nvSpPr>
          <p:spPr bwMode="auto">
            <a:xfrm>
              <a:off x="1344" y="1632"/>
              <a:ext cx="2976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FF"/>
                </a:solidFill>
              </a:endParaRPr>
            </a:p>
          </p:txBody>
        </p:sp>
        <p:sp>
          <p:nvSpPr>
            <p:cNvPr id="7186" name="AutoShape 13"/>
            <p:cNvSpPr>
              <a:spLocks noChangeArrowheads="1"/>
            </p:cNvSpPr>
            <p:nvPr/>
          </p:nvSpPr>
          <p:spPr bwMode="auto">
            <a:xfrm rot="-5400000">
              <a:off x="1584" y="1008"/>
              <a:ext cx="288" cy="960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 sz="240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3400" y="2514600"/>
            <a:ext cx="1066800" cy="1828800"/>
            <a:chOff x="336" y="1584"/>
            <a:chExt cx="672" cy="1152"/>
          </a:xfrm>
        </p:grpSpPr>
        <p:grpSp>
          <p:nvGrpSpPr>
            <p:cNvPr id="7179" name="Group 15"/>
            <p:cNvGrpSpPr>
              <a:grpSpLocks/>
            </p:cNvGrpSpPr>
            <p:nvPr/>
          </p:nvGrpSpPr>
          <p:grpSpPr bwMode="auto">
            <a:xfrm>
              <a:off x="336" y="1584"/>
              <a:ext cx="672" cy="1152"/>
              <a:chOff x="1200" y="336"/>
              <a:chExt cx="672" cy="1152"/>
            </a:xfrm>
          </p:grpSpPr>
          <p:sp>
            <p:nvSpPr>
              <p:cNvPr id="7181" name="AutoShape 16"/>
              <p:cNvSpPr>
                <a:spLocks noChangeArrowheads="1"/>
              </p:cNvSpPr>
              <p:nvPr/>
            </p:nvSpPr>
            <p:spPr bwMode="auto">
              <a:xfrm>
                <a:off x="1200" y="336"/>
                <a:ext cx="672" cy="1152"/>
              </a:xfrm>
              <a:prstGeom prst="can">
                <a:avLst>
                  <a:gd name="adj" fmla="val 4285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 sz="2400">
                  <a:solidFill>
                    <a:srgbClr val="0000FF"/>
                  </a:solidFill>
                </a:endParaRPr>
              </a:p>
            </p:txBody>
          </p:sp>
          <p:sp>
            <p:nvSpPr>
              <p:cNvPr id="7182" name="Text Box 17"/>
              <p:cNvSpPr txBox="1">
                <a:spLocks noChangeArrowheads="1"/>
              </p:cNvSpPr>
              <p:nvPr/>
            </p:nvSpPr>
            <p:spPr bwMode="auto">
              <a:xfrm>
                <a:off x="1392" y="86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latin typeface="VNI-Times" pitchFamily="2" charset="0"/>
                  </a:rPr>
                  <a:t>A</a:t>
                </a:r>
              </a:p>
            </p:txBody>
          </p:sp>
        </p:grpSp>
        <p:sp>
          <p:nvSpPr>
            <p:cNvPr id="7180" name="Oval 18"/>
            <p:cNvSpPr>
              <a:spLocks noChangeArrowheads="1"/>
            </p:cNvSpPr>
            <p:nvPr/>
          </p:nvSpPr>
          <p:spPr bwMode="auto">
            <a:xfrm>
              <a:off x="336" y="1584"/>
              <a:ext cx="672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sz="2400">
                <a:solidFill>
                  <a:srgbClr val="0000FF"/>
                </a:solidFill>
              </a:endParaRPr>
            </a:p>
          </p:txBody>
        </p:sp>
      </p:grp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595745" y="4343400"/>
            <a:ext cx="243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/>
              <a:t>Không</a:t>
            </a:r>
            <a:r>
              <a:rPr lang="en-US" altLang="en-US" b="1" dirty="0"/>
              <a:t> </a:t>
            </a:r>
            <a:r>
              <a:rPr lang="en-US" altLang="en-US" b="1" dirty="0" err="1"/>
              <a:t>có</a:t>
            </a:r>
            <a:r>
              <a:rPr lang="en-US" altLang="en-US" b="1" dirty="0"/>
              <a:t> </a:t>
            </a:r>
            <a:r>
              <a:rPr lang="en-US" altLang="en-US" b="1" dirty="0" err="1"/>
              <a:t>không</a:t>
            </a:r>
            <a:r>
              <a:rPr lang="en-US" altLang="en-US" b="1" dirty="0"/>
              <a:t> </a:t>
            </a:r>
            <a:r>
              <a:rPr lang="en-US" altLang="en-US" b="1" dirty="0" err="1"/>
              <a:t>khí</a:t>
            </a:r>
            <a:endParaRPr lang="en-US" altLang="en-US" b="1" dirty="0"/>
          </a:p>
        </p:txBody>
      </p:sp>
      <p:sp>
        <p:nvSpPr>
          <p:cNvPr id="7178" name="Text Box 21"/>
          <p:cNvSpPr txBox="1">
            <a:spLocks noChangeArrowheads="1"/>
          </p:cNvSpPr>
          <p:nvPr/>
        </p:nvSpPr>
        <p:spPr bwMode="auto">
          <a:xfrm>
            <a:off x="7239000" y="4490893"/>
            <a:ext cx="1676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không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khí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333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96532E-6 C -0.01476 -0.09341 -0.02969 -0.18659 0.00208 -0.23468 C 0.03402 -0.28277 0.16007 -0.27977 0.19166 -0.2885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80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6532E-6 C 0.01841 -0.09341 0.03681 -0.18659 0.00486 -0.23445 C -0.02708 -0.28254 -0.15902 -0.27977 -0.19166 -0.28855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7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Oval 2"/>
          <p:cNvSpPr>
            <a:spLocks noChangeArrowheads="1"/>
          </p:cNvSpPr>
          <p:nvPr/>
        </p:nvSpPr>
        <p:spPr bwMode="auto">
          <a:xfrm>
            <a:off x="3352800" y="3810000"/>
            <a:ext cx="2209800" cy="685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4343400" y="1600200"/>
            <a:ext cx="228600" cy="2514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5400000">
            <a:off x="4267200" y="1524000"/>
            <a:ext cx="381000" cy="1143000"/>
          </a:xfrm>
          <a:prstGeom prst="moon">
            <a:avLst>
              <a:gd name="adj" fmla="val 50000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 altLang="en-US" sz="2400">
              <a:solidFill>
                <a:srgbClr val="0000FF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1200" y="533400"/>
            <a:ext cx="5029200" cy="2209800"/>
            <a:chOff x="1266" y="336"/>
            <a:chExt cx="3168" cy="1392"/>
          </a:xfrm>
        </p:grpSpPr>
        <p:grpSp>
          <p:nvGrpSpPr>
            <p:cNvPr id="8203" name="Group 6"/>
            <p:cNvGrpSpPr>
              <a:grpSpLocks/>
            </p:cNvGrpSpPr>
            <p:nvPr/>
          </p:nvGrpSpPr>
          <p:grpSpPr bwMode="auto">
            <a:xfrm>
              <a:off x="1266" y="336"/>
              <a:ext cx="3168" cy="1392"/>
              <a:chOff x="1248" y="336"/>
              <a:chExt cx="3168" cy="1392"/>
            </a:xfrm>
          </p:grpSpPr>
          <p:sp>
            <p:nvSpPr>
              <p:cNvPr id="8205" name="Oval 7"/>
              <p:cNvSpPr>
                <a:spLocks noChangeArrowheads="1"/>
              </p:cNvSpPr>
              <p:nvPr/>
            </p:nvSpPr>
            <p:spPr bwMode="auto">
              <a:xfrm>
                <a:off x="2762" y="16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 sz="240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8206" name="Group 8"/>
              <p:cNvGrpSpPr>
                <a:grpSpLocks/>
              </p:cNvGrpSpPr>
              <p:nvPr/>
            </p:nvGrpSpPr>
            <p:grpSpPr bwMode="auto">
              <a:xfrm>
                <a:off x="3600" y="336"/>
                <a:ext cx="672" cy="1152"/>
                <a:chOff x="3408" y="336"/>
                <a:chExt cx="672" cy="1152"/>
              </a:xfrm>
            </p:grpSpPr>
            <p:sp>
              <p:nvSpPr>
                <p:cNvPr id="3" name="AutoShape 9" descr="20%"/>
                <p:cNvSpPr>
                  <a:spLocks noChangeArrowheads="1"/>
                </p:cNvSpPr>
                <p:nvPr/>
              </p:nvSpPr>
              <p:spPr bwMode="auto">
                <a:xfrm>
                  <a:off x="3408" y="336"/>
                  <a:ext cx="672" cy="1152"/>
                </a:xfrm>
                <a:prstGeom prst="can">
                  <a:avLst>
                    <a:gd name="adj" fmla="val 42857"/>
                  </a:avLst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591" y="842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3366CC"/>
                      </a:solidFill>
                      <a:latin typeface="VNI-Times" pitchFamily="2" charset="0"/>
                    </a:rPr>
                    <a:t>B</a:t>
                  </a:r>
                </a:p>
              </p:txBody>
            </p:sp>
          </p:grpSp>
          <p:grpSp>
            <p:nvGrpSpPr>
              <p:cNvPr id="8207" name="Group 11"/>
              <p:cNvGrpSpPr>
                <a:grpSpLocks/>
              </p:cNvGrpSpPr>
              <p:nvPr/>
            </p:nvGrpSpPr>
            <p:grpSpPr bwMode="auto">
              <a:xfrm>
                <a:off x="1392" y="336"/>
                <a:ext cx="672" cy="1152"/>
                <a:chOff x="1200" y="336"/>
                <a:chExt cx="672" cy="1152"/>
              </a:xfrm>
            </p:grpSpPr>
            <p:sp>
              <p:nvSpPr>
                <p:cNvPr id="8213" name="AutoShape 12"/>
                <p:cNvSpPr>
                  <a:spLocks noChangeArrowheads="1"/>
                </p:cNvSpPr>
                <p:nvPr/>
              </p:nvSpPr>
              <p:spPr bwMode="auto">
                <a:xfrm>
                  <a:off x="1200" y="336"/>
                  <a:ext cx="672" cy="1152"/>
                </a:xfrm>
                <a:prstGeom prst="can">
                  <a:avLst>
                    <a:gd name="adj" fmla="val 42857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92" y="864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 b="1" dirty="0">
                      <a:latin typeface="VNI-Times" pitchFamily="2" charset="0"/>
                    </a:rPr>
                    <a:t>A</a:t>
                  </a:r>
                </a:p>
              </p:txBody>
            </p:sp>
          </p:grpSp>
          <p:grpSp>
            <p:nvGrpSpPr>
              <p:cNvPr id="8208" name="Group 14"/>
              <p:cNvGrpSpPr>
                <a:grpSpLocks/>
              </p:cNvGrpSpPr>
              <p:nvPr/>
            </p:nvGrpSpPr>
            <p:grpSpPr bwMode="auto">
              <a:xfrm>
                <a:off x="1248" y="1248"/>
                <a:ext cx="3168" cy="480"/>
                <a:chOff x="1248" y="1248"/>
                <a:chExt cx="3168" cy="480"/>
              </a:xfrm>
            </p:grpSpPr>
            <p:sp>
              <p:nvSpPr>
                <p:cNvPr id="8209" name="AutoShape 15"/>
                <p:cNvSpPr>
                  <a:spLocks noChangeArrowheads="1"/>
                </p:cNvSpPr>
                <p:nvPr/>
              </p:nvSpPr>
              <p:spPr bwMode="auto">
                <a:xfrm rot="-5400000">
                  <a:off x="3792" y="1008"/>
                  <a:ext cx="288" cy="96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0" name="AutoShape 16"/>
                <p:cNvSpPr>
                  <a:spLocks noChangeArrowheads="1"/>
                </p:cNvSpPr>
                <p:nvPr/>
              </p:nvSpPr>
              <p:spPr bwMode="auto">
                <a:xfrm>
                  <a:off x="2736" y="1248"/>
                  <a:ext cx="122" cy="419"/>
                </a:xfrm>
                <a:prstGeom prst="upArrow">
                  <a:avLst>
                    <a:gd name="adj1" fmla="val 50000"/>
                    <a:gd name="adj2" fmla="val 85845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6385" name="Rectangle 17"/>
                <p:cNvSpPr>
                  <a:spLocks noChangeArrowheads="1"/>
                </p:cNvSpPr>
                <p:nvPr/>
              </p:nvSpPr>
              <p:spPr bwMode="auto">
                <a:xfrm>
                  <a:off x="1344" y="1632"/>
                  <a:ext cx="2976" cy="9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2" name="AutoShape 18"/>
                <p:cNvSpPr>
                  <a:spLocks noChangeArrowheads="1"/>
                </p:cNvSpPr>
                <p:nvPr/>
              </p:nvSpPr>
              <p:spPr bwMode="auto">
                <a:xfrm rot="-5400000">
                  <a:off x="1584" y="1008"/>
                  <a:ext cx="288" cy="96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8204" name="Oval 19"/>
            <p:cNvSpPr>
              <a:spLocks noChangeArrowheads="1"/>
            </p:cNvSpPr>
            <p:nvPr/>
          </p:nvSpPr>
          <p:spPr bwMode="auto">
            <a:xfrm>
              <a:off x="1404" y="336"/>
              <a:ext cx="672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sz="2400">
                <a:solidFill>
                  <a:srgbClr val="0000FF"/>
                </a:solidFill>
              </a:endParaRPr>
            </a:p>
          </p:txBody>
        </p:sp>
      </p:grp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1439694" y="29718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/>
              <a:t>Không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có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khí</a:t>
            </a:r>
            <a:endParaRPr lang="en-US" altLang="en-US" sz="2000" b="1" dirty="0"/>
          </a:p>
        </p:txBody>
      </p:sp>
      <p:sp>
        <p:nvSpPr>
          <p:cNvPr id="8199" name="Text Box 21"/>
          <p:cNvSpPr txBox="1">
            <a:spLocks noChangeArrowheads="1"/>
          </p:cNvSpPr>
          <p:nvPr/>
        </p:nvSpPr>
        <p:spPr bwMode="auto">
          <a:xfrm>
            <a:off x="5867400" y="28575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/>
              <a:t>Có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khí</a:t>
            </a:r>
            <a:endParaRPr lang="en-US" altLang="en-US" sz="2000" b="1" dirty="0"/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4343400" y="19812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CC0099"/>
          </a:solidFill>
          <a:ln w="9525">
            <a:solidFill>
              <a:srgbClr val="CC0099"/>
            </a:solidFill>
            <a:miter lim="800000"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 algn="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97027" y="4485746"/>
            <a:ext cx="4627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2153" y="4922366"/>
            <a:ext cx="8264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6312" y="4460701"/>
            <a:ext cx="3583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372894" y="5384031"/>
            <a:ext cx="8466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1912" y="5943599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971800" y="5943301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4" grpId="0"/>
      <p:bldP spid="4" grpId="1"/>
      <p:bldP spid="27" grpId="0"/>
      <p:bldP spid="27" grpId="1"/>
      <p:bldP spid="28" grpId="0"/>
      <p:bldP spid="28" grpId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Oval 2"/>
          <p:cNvSpPr>
            <a:spLocks noChangeArrowheads="1"/>
          </p:cNvSpPr>
          <p:nvPr/>
        </p:nvSpPr>
        <p:spPr bwMode="auto">
          <a:xfrm>
            <a:off x="3352800" y="3810000"/>
            <a:ext cx="2209800" cy="685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4343400" y="1600200"/>
            <a:ext cx="228600" cy="2514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5400000">
            <a:off x="4267200" y="1524000"/>
            <a:ext cx="381000" cy="1143000"/>
          </a:xfrm>
          <a:prstGeom prst="moon">
            <a:avLst>
              <a:gd name="adj" fmla="val 50000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 altLang="en-US" sz="2400">
              <a:solidFill>
                <a:srgbClr val="0000FF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1200" y="533400"/>
            <a:ext cx="5029200" cy="2209800"/>
            <a:chOff x="1266" y="336"/>
            <a:chExt cx="3168" cy="1392"/>
          </a:xfrm>
        </p:grpSpPr>
        <p:grpSp>
          <p:nvGrpSpPr>
            <p:cNvPr id="8203" name="Group 6"/>
            <p:cNvGrpSpPr>
              <a:grpSpLocks/>
            </p:cNvGrpSpPr>
            <p:nvPr/>
          </p:nvGrpSpPr>
          <p:grpSpPr bwMode="auto">
            <a:xfrm>
              <a:off x="1266" y="336"/>
              <a:ext cx="3168" cy="1392"/>
              <a:chOff x="1248" y="336"/>
              <a:chExt cx="3168" cy="1392"/>
            </a:xfrm>
          </p:grpSpPr>
          <p:sp>
            <p:nvSpPr>
              <p:cNvPr id="8205" name="Oval 7"/>
              <p:cNvSpPr>
                <a:spLocks noChangeArrowheads="1"/>
              </p:cNvSpPr>
              <p:nvPr/>
            </p:nvSpPr>
            <p:spPr bwMode="auto">
              <a:xfrm>
                <a:off x="2762" y="16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 sz="240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8206" name="Group 8"/>
              <p:cNvGrpSpPr>
                <a:grpSpLocks/>
              </p:cNvGrpSpPr>
              <p:nvPr/>
            </p:nvGrpSpPr>
            <p:grpSpPr bwMode="auto">
              <a:xfrm>
                <a:off x="3600" y="336"/>
                <a:ext cx="672" cy="1152"/>
                <a:chOff x="3408" y="336"/>
                <a:chExt cx="672" cy="1152"/>
              </a:xfrm>
            </p:grpSpPr>
            <p:sp>
              <p:nvSpPr>
                <p:cNvPr id="3" name="AutoShape 9" descr="20%"/>
                <p:cNvSpPr>
                  <a:spLocks noChangeArrowheads="1"/>
                </p:cNvSpPr>
                <p:nvPr/>
              </p:nvSpPr>
              <p:spPr bwMode="auto">
                <a:xfrm>
                  <a:off x="3408" y="336"/>
                  <a:ext cx="672" cy="1152"/>
                </a:xfrm>
                <a:prstGeom prst="can">
                  <a:avLst>
                    <a:gd name="adj" fmla="val 42857"/>
                  </a:avLst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591" y="842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3366CC"/>
                      </a:solidFill>
                      <a:latin typeface="VNI-Times" pitchFamily="2" charset="0"/>
                    </a:rPr>
                    <a:t>B</a:t>
                  </a:r>
                </a:p>
              </p:txBody>
            </p:sp>
          </p:grpSp>
          <p:grpSp>
            <p:nvGrpSpPr>
              <p:cNvPr id="8207" name="Group 11"/>
              <p:cNvGrpSpPr>
                <a:grpSpLocks/>
              </p:cNvGrpSpPr>
              <p:nvPr/>
            </p:nvGrpSpPr>
            <p:grpSpPr bwMode="auto">
              <a:xfrm>
                <a:off x="1392" y="336"/>
                <a:ext cx="672" cy="1152"/>
                <a:chOff x="1200" y="336"/>
                <a:chExt cx="672" cy="1152"/>
              </a:xfrm>
            </p:grpSpPr>
            <p:sp>
              <p:nvSpPr>
                <p:cNvPr id="8213" name="AutoShape 12"/>
                <p:cNvSpPr>
                  <a:spLocks noChangeArrowheads="1"/>
                </p:cNvSpPr>
                <p:nvPr/>
              </p:nvSpPr>
              <p:spPr bwMode="auto">
                <a:xfrm>
                  <a:off x="1200" y="336"/>
                  <a:ext cx="672" cy="1152"/>
                </a:xfrm>
                <a:prstGeom prst="can">
                  <a:avLst>
                    <a:gd name="adj" fmla="val 42857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92" y="864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 b="1" dirty="0">
                      <a:latin typeface="VNI-Times" pitchFamily="2" charset="0"/>
                    </a:rPr>
                    <a:t>A</a:t>
                  </a:r>
                </a:p>
              </p:txBody>
            </p:sp>
          </p:grpSp>
          <p:grpSp>
            <p:nvGrpSpPr>
              <p:cNvPr id="8208" name="Group 14"/>
              <p:cNvGrpSpPr>
                <a:grpSpLocks/>
              </p:cNvGrpSpPr>
              <p:nvPr/>
            </p:nvGrpSpPr>
            <p:grpSpPr bwMode="auto">
              <a:xfrm>
                <a:off x="1248" y="1248"/>
                <a:ext cx="3168" cy="480"/>
                <a:chOff x="1248" y="1248"/>
                <a:chExt cx="3168" cy="480"/>
              </a:xfrm>
            </p:grpSpPr>
            <p:sp>
              <p:nvSpPr>
                <p:cNvPr id="8209" name="AutoShape 15"/>
                <p:cNvSpPr>
                  <a:spLocks noChangeArrowheads="1"/>
                </p:cNvSpPr>
                <p:nvPr/>
              </p:nvSpPr>
              <p:spPr bwMode="auto">
                <a:xfrm rot="-5400000">
                  <a:off x="3792" y="1008"/>
                  <a:ext cx="288" cy="96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0" name="AutoShape 16"/>
                <p:cNvSpPr>
                  <a:spLocks noChangeArrowheads="1"/>
                </p:cNvSpPr>
                <p:nvPr/>
              </p:nvSpPr>
              <p:spPr bwMode="auto">
                <a:xfrm>
                  <a:off x="2736" y="1248"/>
                  <a:ext cx="122" cy="419"/>
                </a:xfrm>
                <a:prstGeom prst="upArrow">
                  <a:avLst>
                    <a:gd name="adj1" fmla="val 50000"/>
                    <a:gd name="adj2" fmla="val 85845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6385" name="Rectangle 17"/>
                <p:cNvSpPr>
                  <a:spLocks noChangeArrowheads="1"/>
                </p:cNvSpPr>
                <p:nvPr/>
              </p:nvSpPr>
              <p:spPr bwMode="auto">
                <a:xfrm>
                  <a:off x="1344" y="1632"/>
                  <a:ext cx="2976" cy="9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2" name="AutoShape 18"/>
                <p:cNvSpPr>
                  <a:spLocks noChangeArrowheads="1"/>
                </p:cNvSpPr>
                <p:nvPr/>
              </p:nvSpPr>
              <p:spPr bwMode="auto">
                <a:xfrm rot="-5400000">
                  <a:off x="1584" y="1008"/>
                  <a:ext cx="288" cy="96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8204" name="Oval 19"/>
            <p:cNvSpPr>
              <a:spLocks noChangeArrowheads="1"/>
            </p:cNvSpPr>
            <p:nvPr/>
          </p:nvSpPr>
          <p:spPr bwMode="auto">
            <a:xfrm>
              <a:off x="1404" y="336"/>
              <a:ext cx="672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sz="2400">
                <a:solidFill>
                  <a:srgbClr val="0000FF"/>
                </a:solidFill>
              </a:endParaRPr>
            </a:p>
          </p:txBody>
        </p:sp>
      </p:grp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762000" y="2864427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/>
              <a:t>Không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có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khí</a:t>
            </a:r>
            <a:endParaRPr lang="en-US" altLang="en-US" sz="2000" b="1" dirty="0"/>
          </a:p>
        </p:txBody>
      </p:sp>
      <p:sp>
        <p:nvSpPr>
          <p:cNvPr id="8199" name="Text Box 21"/>
          <p:cNvSpPr txBox="1">
            <a:spLocks noChangeArrowheads="1"/>
          </p:cNvSpPr>
          <p:nvPr/>
        </p:nvSpPr>
        <p:spPr bwMode="auto">
          <a:xfrm>
            <a:off x="5943600" y="2912918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/>
              <a:t>Có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khí</a:t>
            </a:r>
            <a:endParaRPr lang="en-US" altLang="en-US" sz="2000" b="1" dirty="0"/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4343400" y="19812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CC0099"/>
          </a:solidFill>
          <a:ln w="9525">
            <a:solidFill>
              <a:srgbClr val="CC0099"/>
            </a:solidFill>
            <a:miter lim="800000"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 algn="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44952" y="5943600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3581400" y="6036297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14918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1014918"/>
            <a:ext cx="0" cy="5690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43400" y="121981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353" y="1832515"/>
            <a:ext cx="4225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1707415"/>
            <a:ext cx="4862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132461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0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9" grpId="0"/>
      <p:bldP spid="9" grpId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1601</Words>
  <Application>Microsoft Office PowerPoint</Application>
  <PresentationFormat>On-screen Show (4:3)</PresentationFormat>
  <Paragraphs>216</Paragraphs>
  <Slides>29</Slides>
  <Notes>4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99</cp:revision>
  <dcterms:created xsi:type="dcterms:W3CDTF">2021-08-16T06:48:23Z</dcterms:created>
  <dcterms:modified xsi:type="dcterms:W3CDTF">2021-08-20T01:37:43Z</dcterms:modified>
</cp:coreProperties>
</file>