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259" r:id="rId3"/>
    <p:sldId id="256" r:id="rId4"/>
    <p:sldId id="263" r:id="rId5"/>
    <p:sldId id="265" r:id="rId6"/>
    <p:sldId id="264" r:id="rId7"/>
    <p:sldId id="267" r:id="rId8"/>
    <p:sldId id="269" r:id="rId9"/>
    <p:sldId id="270" r:id="rId10"/>
    <p:sldId id="271" r:id="rId11"/>
    <p:sldId id="273" r:id="rId12"/>
    <p:sldId id="278" r:id="rId13"/>
    <p:sldId id="299" r:id="rId14"/>
    <p:sldId id="275" r:id="rId15"/>
    <p:sldId id="279" r:id="rId16"/>
    <p:sldId id="280" r:id="rId17"/>
    <p:sldId id="293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5" r:id="rId27"/>
    <p:sldId id="296" r:id="rId28"/>
    <p:sldId id="297" r:id="rId29"/>
    <p:sldId id="298" r:id="rId30"/>
    <p:sldId id="25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57" autoAdjust="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B667C-2E27-4FDD-8AAC-0FBCD2BC078C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8CD9D-175D-4BC1-AD2F-602DA0F20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86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diều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smtClean="0"/>
              <a:t>Tick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8CD9D-175D-4BC1-AD2F-602DA0F204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2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r>
              <a:rPr lang="en-US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đc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link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trực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web.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8CD9D-175D-4BC1-AD2F-602DA0F204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6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8CD9D-175D-4BC1-AD2F-602DA0F204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03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8CD9D-175D-4BC1-AD2F-602DA0F204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03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15A8475-0645-4C21-91D7-4EA53520BF2F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31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E03A-A507-46FC-8E9A-91CAE2EE5D9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A6C-A803-45AC-9CF0-95D0C7B5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5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E03A-A507-46FC-8E9A-91CAE2EE5D9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A6C-A803-45AC-9CF0-95D0C7B5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4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E03A-A507-46FC-8E9A-91CAE2EE5D9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A6C-A803-45AC-9CF0-95D0C7B5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0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8633D-CF9F-4D21-A8A1-8A61E6A47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10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E03A-A507-46FC-8E9A-91CAE2EE5D9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A6C-A803-45AC-9CF0-95D0C7B5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6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E03A-A507-46FC-8E9A-91CAE2EE5D9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A6C-A803-45AC-9CF0-95D0C7B5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9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E03A-A507-46FC-8E9A-91CAE2EE5D9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A6C-A803-45AC-9CF0-95D0C7B5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2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E03A-A507-46FC-8E9A-91CAE2EE5D9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A6C-A803-45AC-9CF0-95D0C7B5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4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E03A-A507-46FC-8E9A-91CAE2EE5D9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A6C-A803-45AC-9CF0-95D0C7B5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E03A-A507-46FC-8E9A-91CAE2EE5D9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A6C-A803-45AC-9CF0-95D0C7B5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2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E03A-A507-46FC-8E9A-91CAE2EE5D9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A6C-A803-45AC-9CF0-95D0C7B5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1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E03A-A507-46FC-8E9A-91CAE2EE5D9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A6C-A803-45AC-9CF0-95D0C7B5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14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9E03A-A507-46FC-8E9A-91CAE2EE5D9D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06A6C-A803-45AC-9CF0-95D0C7B5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9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vnexpress.net/vi-sao-co-lo-hong-tren-tang-ozone-3856641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slide" Target="slide21.xml"/><Relationship Id="rId3" Type="http://schemas.openxmlformats.org/officeDocument/2006/relationships/slide" Target="slide22.xml"/><Relationship Id="rId7" Type="http://schemas.openxmlformats.org/officeDocument/2006/relationships/slide" Target="slide20.xml"/><Relationship Id="rId12" Type="http://schemas.openxmlformats.org/officeDocument/2006/relationships/image" Target="../media/image17.gif"/><Relationship Id="rId17" Type="http://schemas.openxmlformats.org/officeDocument/2006/relationships/slide" Target="slide12.xml"/><Relationship Id="rId2" Type="http://schemas.openxmlformats.org/officeDocument/2006/relationships/image" Target="../media/image12.png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slide" Target="slide25.xml"/><Relationship Id="rId5" Type="http://schemas.openxmlformats.org/officeDocument/2006/relationships/slide" Target="slide26.xml"/><Relationship Id="rId15" Type="http://schemas.openxmlformats.org/officeDocument/2006/relationships/slide" Target="slide23.xml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slide" Target="slide24.xml"/><Relationship Id="rId1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jIGJGHw_L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24.gif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0381308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52400"/>
            <a:ext cx="8159875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3792" y="5375409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5984" y="6020528"/>
            <a:ext cx="777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 descr="https://lh4.googleusercontent.com/JcSSK5J3C2UvDfP5g0f6AT03RN4ZKBG49i4RH6l9jRN6Mn8ca1WCd9WifSGwlJSFe9nNrGpwp0oEck_nwEvlPiw-8I47Khl-acCQnWskJnkN2Say1fjs9OzdZ8moZPwPYnHgKj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68" y="5257800"/>
            <a:ext cx="1600200" cy="14078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triped Right Arrow 7">
            <a:hlinkClick r:id="rId7" action="ppaction://hlinksldjump"/>
          </p:cNvPr>
          <p:cNvSpPr/>
          <p:nvPr/>
        </p:nvSpPr>
        <p:spPr>
          <a:xfrm>
            <a:off x="8464675" y="6218956"/>
            <a:ext cx="609600" cy="533400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8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538977"/>
              </p:ext>
            </p:extLst>
          </p:nvPr>
        </p:nvGraphicFramePr>
        <p:xfrm>
          <a:off x="291830" y="2307077"/>
          <a:ext cx="8699771" cy="426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83119"/>
                <a:gridCol w="2966766"/>
                <a:gridCol w="2174943"/>
                <a:gridCol w="2174943"/>
              </a:tblGrid>
              <a:tr h="1344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quyển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quyển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30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– 16 km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– 50 km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50 km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31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</a:t>
                      </a:r>
                      <a:endParaRPr lang="en-US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giảm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cứ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100m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giảm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0,6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thẳng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luồng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cực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loãng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băng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cực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 trò</a:t>
                      </a:r>
                      <a:endParaRPr lang="en-US" sz="20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mây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sấm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sét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 =&gt;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ô-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zôn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TĐ,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ngăn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cực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MT.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trưc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76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15: LỚP VỎ KHÍ CỦA TRÁI ĐẤT. KHÍ ÁP VÀ GIÓ(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61932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1095635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762" y="1968437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446" y="1829937"/>
            <a:ext cx="4477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61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6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15: LỚP VỎ KHÍ CỦA TRÁI ĐẤT. KHÍ ÁP VÀ GIÓ(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619326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1095635"/>
            <a:ext cx="4381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762" y="1968437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2305016"/>
            <a:ext cx="4477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43400" y="1023026"/>
            <a:ext cx="38100" cy="5715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38245" y="95277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video: 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vnexpress.net/vi-sao-co-lo-hong-tren-tang-ozone-3856641.html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SGK,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12189" y="2845599"/>
            <a:ext cx="46550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ô-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91455" y="36765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ô-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902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15: LỚP VỎ KHÍ CỦA TRÁI ĐẤT. KHÍ ÁP VÀ GIÓ(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60" y="605506"/>
            <a:ext cx="2209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38600" y="914400"/>
            <a:ext cx="0" cy="58203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267200" y="93194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26374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43400" y="183294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67200" y="274734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3511" y="1173032"/>
            <a:ext cx="39375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khối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15: LỚP VỎ KHÍ CỦA TRÁI ĐẤT. KHÍ ÁP VÀ GIÓ(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60" y="605506"/>
            <a:ext cx="2209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860" y="1173032"/>
            <a:ext cx="91498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bảng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mẫu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797654"/>
              </p:ext>
            </p:extLst>
          </p:nvPr>
        </p:nvGraphicFramePr>
        <p:xfrm>
          <a:off x="342900" y="1828800"/>
          <a:ext cx="7315200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1650"/>
                <a:gridCol w="2647950"/>
                <a:gridCol w="289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nóng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Khối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lạnh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Khối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đại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dương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79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15: LỚP VỎ KHÍ CỦA TRÁI ĐẤT. KHÍ ÁP VÀ GIÓ(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60" y="605506"/>
            <a:ext cx="2209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860" y="1173032"/>
            <a:ext cx="91498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khối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149511"/>
              </p:ext>
            </p:extLst>
          </p:nvPr>
        </p:nvGraphicFramePr>
        <p:xfrm>
          <a:off x="342900" y="1828800"/>
          <a:ext cx="7315200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1650"/>
                <a:gridCol w="2647950"/>
                <a:gridCol w="289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nóng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trên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vùng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vĩ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thấp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tương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cao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 </a:t>
                      </a: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Khối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lạnh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trên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vùng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vĩ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cao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tương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thấp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Khối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đại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dương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trên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biển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đại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dương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ẩm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lớn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trên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vùng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đất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liền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tính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chất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tương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khô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15: LỚP VỎ KHÍ CỦA TRÁI ĐẤT. KHÍ ÁP VÀ GIÓ(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60" y="605506"/>
            <a:ext cx="2209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38600" y="914400"/>
            <a:ext cx="0" cy="582038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-76200" y="1116607"/>
            <a:ext cx="39375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khối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4800" y="88792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SGK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38600" y="1828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191000" y="2819400"/>
            <a:ext cx="4572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khối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khí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không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</a:rPr>
              <a:t>đứng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yên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luôn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di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chuyển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qua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bề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mặt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đệm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sẽ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bị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thay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đổi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tính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chất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nó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cũng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thay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đổi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n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</a:rPr>
              <a:t>ơi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chúng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</a:rPr>
              <a:t>đ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i qua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biến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tính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2923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7078" y="0"/>
            <a:ext cx="68935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60960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 GIẢI CỨU ĐẠI DƯƠNG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24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152401" y="5373688"/>
            <a:ext cx="845185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altLang="en-US" sz="2400" b="1" dirty="0">
                <a:latin typeface="+mj-lt"/>
              </a:rPr>
              <a:t>Tên phù thủy độc ác, nham hiểm đã bắt cóc hết sinh vật biển</a:t>
            </a:r>
            <a:endParaRPr lang="en-US" alt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031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nh dán tường hoạt hình nàng tiên cá và chú cá vàng K02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91440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19800"/>
            <a:ext cx="89916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531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402748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6837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80029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5484813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7" y="1133966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7451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4073484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8875" y="4194"/>
            <a:ext cx="7024688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86200" y="4038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3530769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: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u="sng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www.youtube.com/watch?v=DjIGJGHw_L0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https://lh4.googleusercontent.com/JcSSK5J3C2UvDfP5g0f6AT03RN4ZKBG49i4RH6l9jRN6Mn8ca1WCd9WifSGwlJSFe9nNrGpwp0oEck_nwEvlPiw-8I47Khl-acCQnWskJnkN2Say1fjs9OzdZ8moZPwPYnHgKj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49553"/>
            <a:ext cx="6096000" cy="2622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066800" y="4800600"/>
            <a:ext cx="7772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" y="4449554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683EB2-BD44-43CB-8DAF-B791A7A10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9" y="854533"/>
            <a:ext cx="2324911" cy="24982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3FC23BE-A8AB-4EF2-A61D-F6F222D5B05F}"/>
              </a:ext>
            </a:extLst>
          </p:cNvPr>
          <p:cNvSpPr txBox="1"/>
          <p:nvPr/>
        </p:nvSpPr>
        <p:spPr>
          <a:xfrm rot="19953217">
            <a:off x="-173095" y="869709"/>
            <a:ext cx="1880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C2415"/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Baloo 2"/>
              </a:rPr>
              <a:t>Xem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C2415"/>
                </a:solidFill>
                <a:effectLst/>
                <a:uLnTx/>
                <a:uFillTx/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Baloo 2"/>
              </a:rPr>
              <a:t> Video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C2415"/>
              </a:solidFill>
              <a:effectLst/>
              <a:uLnTx/>
              <a:uFillTx/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8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3" grpId="0"/>
      <p:bldP spid="7" grpId="0"/>
      <p:bldP spid="8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1908175" y="914400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7171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7161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7091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7660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=""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900113" y="762000"/>
            <a:ext cx="3900487" cy="2209800"/>
          </a:xfrm>
          <a:prstGeom prst="wedgeEllipseCallout">
            <a:avLst>
              <a:gd name="adj1" fmla="val -39013"/>
              <a:gd name="adj2" fmla="val 8545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=""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2362201" y="3505200"/>
            <a:ext cx="3124200" cy="2286000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78%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8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=""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533400" y="0"/>
            <a:ext cx="4096543" cy="2362200"/>
          </a:xfrm>
          <a:prstGeom prst="wedgeEllipseCallout">
            <a:avLst>
              <a:gd name="adj1" fmla="val -33038"/>
              <a:gd name="adj2" fmla="val 100971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chia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=""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2895600" y="4113988"/>
            <a:ext cx="3621087" cy="2514601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06" y="3581400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59368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727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=""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900113" y="381000"/>
            <a:ext cx="3367087" cy="2362200"/>
          </a:xfrm>
          <a:prstGeom prst="wedgeEllipseCallout">
            <a:avLst>
              <a:gd name="adj1" fmla="val -45256"/>
              <a:gd name="adj2" fmla="val 79024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361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5300580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51099" y="609600"/>
            <a:ext cx="3443287" cy="2590800"/>
          </a:xfrm>
          <a:prstGeom prst="wedgeEllipseCallout">
            <a:avLst>
              <a:gd name="adj1" fmla="val -71381"/>
              <a:gd name="adj2" fmla="val 11655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=""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2451099" y="4191000"/>
            <a:ext cx="3621087" cy="1620838"/>
          </a:xfrm>
          <a:prstGeom prst="wedgeEllipseCallout">
            <a:avLst>
              <a:gd name="adj1" fmla="val -53429"/>
              <a:gd name="adj2" fmla="val 56330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38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1000" y="4038600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900113" y="0"/>
            <a:ext cx="4205287" cy="2514600"/>
          </a:xfrm>
          <a:prstGeom prst="wedgeEllipseCallout">
            <a:avLst>
              <a:gd name="adj1" fmla="val -40159"/>
              <a:gd name="adj2" fmla="val 120866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=""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3099713" y="4038600"/>
            <a:ext cx="2843888" cy="2703513"/>
          </a:xfrm>
          <a:prstGeom prst="wedgeEllipseCallout">
            <a:avLst>
              <a:gd name="adj1" fmla="val -102624"/>
              <a:gd name="adj2" fmla="val -10703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217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=""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209800" y="457200"/>
            <a:ext cx="4724400" cy="2362200"/>
          </a:xfrm>
          <a:prstGeom prst="wedgeEllipseCallout">
            <a:avLst>
              <a:gd name="adj1" fmla="val -58937"/>
              <a:gd name="adj2" fmla="val 126794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400" b="1" dirty="0">
                <a:solidFill>
                  <a:schemeClr val="tx1"/>
                </a:solidFill>
                <a:latin typeface="+mj-lt"/>
              </a:rPr>
              <a:t>Trong tầng đối lưu, trung bình cứ lên cao 100 m, thì nhiệt độ giảm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chemeClr val="tx1"/>
                </a:solidFill>
                <a:latin typeface="+mj-lt"/>
              </a:rPr>
              <a:t>   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=""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3132139" y="4419601"/>
            <a:ext cx="2963862" cy="1905000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0,6</a:t>
            </a:r>
            <a:r>
              <a:rPr lang="vi-VN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071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ChangeArrowheads="1" noChangeShapeType="1" noTextEdit="1"/>
          </p:cNvSpPr>
          <p:nvPr/>
        </p:nvSpPr>
        <p:spPr bwMode="auto"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=""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624718" y="0"/>
            <a:ext cx="3960813" cy="2811463"/>
          </a:xfrm>
          <a:prstGeom prst="cloudCallout">
            <a:avLst>
              <a:gd name="adj1" fmla="val -39363"/>
              <a:gd name="adj2" fmla="val 576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400" dirty="0"/>
          </a:p>
        </p:txBody>
      </p:sp>
      <p:sp>
        <p:nvSpPr>
          <p:cNvPr id="6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66171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20930384"/>
              </p:ext>
            </p:extLst>
          </p:nvPr>
        </p:nvGraphicFramePr>
        <p:xfrm>
          <a:off x="76200" y="762000"/>
          <a:ext cx="31242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1" name="Image" r:id="rId3" imgW="3123810" imgH="2095238" progId="Photoshop.Image.6">
                  <p:embed/>
                </p:oleObj>
              </mc:Choice>
              <mc:Fallback>
                <p:oleObj name="Image" r:id="rId3" imgW="3123810" imgH="2095238" progId="Photoshop.Image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762000"/>
                        <a:ext cx="31242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22"/>
          <p:cNvSpPr txBox="1">
            <a:spLocks noChangeArrowheads="1"/>
          </p:cNvSpPr>
          <p:nvPr/>
        </p:nvSpPr>
        <p:spPr bwMode="auto">
          <a:xfrm>
            <a:off x="190500" y="5486400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 err="1">
                <a:latin typeface="Times New Roman" pitchFamily="18" charset="0"/>
              </a:rPr>
              <a:t>Quan</a:t>
            </a:r>
            <a:r>
              <a:rPr lang="en-US" sz="22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sát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ảnh</a:t>
            </a:r>
            <a:r>
              <a:rPr lang="en-US" sz="2000" b="1" dirty="0">
                <a:latin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+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l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</a:rPr>
              <a:t>ớp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quyển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nay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+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Hậu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quả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t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</a:rPr>
              <a:t>ượng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?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Theo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bảo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vệ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l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</a:rPr>
              <a:t>ớp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quyển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28" name="TextBox 15"/>
          <p:cNvSpPr txBox="1">
            <a:spLocks noChangeArrowheads="1"/>
          </p:cNvSpPr>
          <p:nvPr/>
        </p:nvSpPr>
        <p:spPr bwMode="auto">
          <a:xfrm>
            <a:off x="3505200" y="1447800"/>
            <a:ext cx="27432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latin typeface="Times New Roman" pitchFamily="18" charset="0"/>
              </a:rPr>
              <a:t>Hoạt động của núi lửa</a:t>
            </a:r>
            <a:r>
              <a:rPr lang="en-US" sz="2800" b="1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0" descr="Racth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1"/>
            <a:ext cx="3124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2" descr="oto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1538"/>
          <a:stretch>
            <a:fillRect/>
          </a:stretch>
        </p:blipFill>
        <p:spPr bwMode="auto">
          <a:xfrm>
            <a:off x="6324600" y="762001"/>
            <a:ext cx="2743200" cy="4648199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0" y="147935"/>
            <a:ext cx="3809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9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6248400"/>
            <a:ext cx="9144000" cy="461963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</a:rPr>
              <a:t>Thủng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</a:rPr>
              <a:t> Ô </a:t>
            </a:r>
            <a:r>
              <a:rPr lang="en-US" sz="2400" b="1" dirty="0" err="1">
                <a:latin typeface="Times New Roman" pitchFamily="18" charset="0"/>
              </a:rPr>
              <a:t>dôn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bệnh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</a:rPr>
              <a:t>đườ</a:t>
            </a:r>
            <a:r>
              <a:rPr lang="en-US" sz="2400" b="1" dirty="0" err="1">
                <a:latin typeface="Times New Roman" pitchFamily="18" charset="0"/>
              </a:rPr>
              <a:t>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hô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hấp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trái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</a:rPr>
              <a:t>đất </a:t>
            </a:r>
            <a:r>
              <a:rPr lang="en-US" sz="2400" b="1" dirty="0" err="1">
                <a:latin typeface="Times New Roman" pitchFamily="18" charset="0"/>
              </a:rPr>
              <a:t>nóng</a:t>
            </a:r>
            <a:r>
              <a:rPr lang="en-US" sz="2400" b="1" dirty="0">
                <a:latin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</a:rPr>
              <a:t>lên</a:t>
            </a:r>
            <a:r>
              <a:rPr lang="en-US" sz="2400" b="1" dirty="0">
                <a:latin typeface="Times New Roman" pitchFamily="18" charset="0"/>
              </a:rPr>
              <a:t>….</a:t>
            </a:r>
          </a:p>
        </p:txBody>
      </p:sp>
      <p:pic>
        <p:nvPicPr>
          <p:cNvPr id="40967" name="Picture 7" descr="0ozone62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72000" cy="2819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20111003164451_oz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"/>
            <a:ext cx="4267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hậu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quả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lớp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quyển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</a:rPr>
              <a:t> ô </a:t>
            </a:r>
            <a:r>
              <a:rPr lang="en-US" sz="2400" b="1" dirty="0" err="1">
                <a:latin typeface="Times New Roman" pitchFamily="18" charset="0"/>
              </a:rPr>
              <a:t>nhiễm</a:t>
            </a:r>
            <a:r>
              <a:rPr lang="en-US" sz="2400" b="1" dirty="0">
                <a:latin typeface="Times New Roman" pitchFamily="18" charset="0"/>
              </a:rPr>
              <a:t>… </a:t>
            </a:r>
          </a:p>
        </p:txBody>
      </p:sp>
      <p:pic>
        <p:nvPicPr>
          <p:cNvPr id="9" name="Picture 2" descr="Kết quả hình ảnh cho hình ảnh hậu quả ô nhiễm không k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9718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Kết quả hình ảnh cho hình ảnh hậu quả ô nhiễm không k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400"/>
            <a:ext cx="2667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1" descr="Kết quả hình ảnh cho hình ảnh hậu quả ô nhiễm không k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81400"/>
            <a:ext cx="3124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57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latin typeface="Times New Roman" pitchFamily="18" charset="0"/>
              </a:rPr>
              <a:t>  </a:t>
            </a:r>
            <a:r>
              <a:rPr lang="en-US" sz="2200" b="1" dirty="0" err="1" smtClean="0">
                <a:latin typeface="Times New Roman" pitchFamily="18" charset="0"/>
              </a:rPr>
              <a:t>Các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giải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pháp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</a:rPr>
              <a:t>để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</a:rPr>
              <a:t>bảo</a:t>
            </a:r>
            <a:r>
              <a:rPr lang="en-US" sz="2200" b="1" dirty="0">
                <a:latin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</a:rPr>
              <a:t>vệ</a:t>
            </a:r>
            <a:r>
              <a:rPr lang="en-US" sz="2200" b="1" dirty="0">
                <a:latin typeface="Times New Roman" pitchFamily="18" charset="0"/>
              </a:rPr>
              <a:t> l</a:t>
            </a:r>
            <a:r>
              <a:rPr lang="vi-VN" sz="2200" b="1" dirty="0">
                <a:latin typeface="Times New Roman" pitchFamily="18" charset="0"/>
              </a:rPr>
              <a:t>ớp</a:t>
            </a:r>
            <a:r>
              <a:rPr lang="en-US" sz="2200" b="1" dirty="0">
                <a:latin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</a:rPr>
              <a:t>khí</a:t>
            </a:r>
            <a:r>
              <a:rPr lang="en-US" sz="2200" b="1" dirty="0">
                <a:latin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</a:rPr>
              <a:t>quyển</a:t>
            </a:r>
            <a:r>
              <a:rPr lang="en-US" sz="2200" b="1" dirty="0">
                <a:latin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</a:rPr>
              <a:t>trái</a:t>
            </a:r>
            <a:r>
              <a:rPr lang="en-US" sz="2200" b="1" dirty="0">
                <a:latin typeface="Times New Roman" pitchFamily="18" charset="0"/>
              </a:rPr>
              <a:t> </a:t>
            </a:r>
            <a:r>
              <a:rPr lang="vi-VN" sz="2200" b="1" dirty="0" smtClean="0">
                <a:latin typeface="Times New Roman" pitchFamily="18" charset="0"/>
              </a:rPr>
              <a:t>đất</a:t>
            </a:r>
            <a:r>
              <a:rPr lang="en-US" sz="2200" b="1" dirty="0" smtClean="0">
                <a:latin typeface="Times New Roman" pitchFamily="18" charset="0"/>
              </a:rPr>
              <a:t> </a:t>
            </a:r>
            <a:endParaRPr lang="en-US" sz="2200" b="1" dirty="0">
              <a:latin typeface="Times New Roman" pitchFamily="18" charset="0"/>
            </a:endParaRPr>
          </a:p>
        </p:txBody>
      </p:sp>
      <p:pic>
        <p:nvPicPr>
          <p:cNvPr id="61442" name="Picture 2" descr="Kết quả hình ảnh cho hình ảnh hậu quả ô nhiễm không k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76600"/>
            <a:ext cx="480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3810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87948"/>
            <a:ext cx="3810000" cy="341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85800"/>
            <a:ext cx="4800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16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22098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68362"/>
            <a:ext cx="9144000" cy="175432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15: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 VỎ KHÍ CỦA TRÁI ĐẤT. 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ÁP VÀ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 (2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2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iện pháp khắc phục - BINH FM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95400" y="1295400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dirty="0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37677" y="1143000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dirty="0" smtClean="0">
                <a:solidFill>
                  <a:srgbClr val="003300"/>
                </a:solidFill>
              </a:rPr>
              <a:t> </a:t>
            </a:r>
            <a:endParaRPr lang="en-US" altLang="vi-VN" sz="3200" b="1" dirty="0">
              <a:solidFill>
                <a:srgbClr val="0033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3408" y="1828800"/>
            <a:ext cx="4843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spcBef>
                <a:spcPct val="20000"/>
              </a:spcBef>
            </a:pPr>
            <a:r>
              <a:rPr lang="en-US" altLang="vi-VN" sz="2400" dirty="0">
                <a:solidFill>
                  <a:srgbClr val="663300"/>
                </a:solidFill>
              </a:rPr>
              <a:t>-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altLang="vi-VN" sz="2000" b="1" dirty="0" err="1" smtClean="0">
                <a:latin typeface="Times New Roman" pitchFamily="18" charset="0"/>
                <a:cs typeface="Times New Roman" pitchFamily="18" charset="0"/>
              </a:rPr>
              <a:t>tiêt</a:t>
            </a:r>
            <a:r>
              <a:rPr lang="en-US" altLang="vi-VN" sz="2000" b="1" dirty="0" smtClean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marL="609600" indent="-609600">
              <a:spcBef>
                <a:spcPct val="20000"/>
              </a:spcBef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>
              <a:spcBef>
                <a:spcPct val="20000"/>
              </a:spcBef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67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15: LỚP VỎ KHÍ CỦA TRÁI ĐẤT. KHÍ ÁP VÀ GIÓ(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99420"/>
            <a:ext cx="441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43400" y="1014918"/>
            <a:ext cx="0" cy="56906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14" descr="hinhphankk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894" y="59942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2000" y="48768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45: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1430417"/>
            <a:ext cx="419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Nitơ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78%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21%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cac-bo-nic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1%.</a:t>
            </a:r>
          </a:p>
        </p:txBody>
      </p:sp>
    </p:spTree>
    <p:extLst>
      <p:ext uri="{BB962C8B-B14F-4D97-AF65-F5344CB8AC3E}">
        <p14:creationId xmlns:p14="http://schemas.microsoft.com/office/powerpoint/2010/main" val="346539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15: LỚP VỎ KHÍ CỦA TRÁI ĐẤT. KHÍ ÁP VÀ GIÓ(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99420"/>
            <a:ext cx="441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43400" y="1014918"/>
            <a:ext cx="0" cy="56906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6200" y="1430417"/>
            <a:ext cx="419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Nitơ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78%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21%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cac-bo-nic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1%.</a:t>
            </a:r>
          </a:p>
        </p:txBody>
      </p:sp>
      <p:sp>
        <p:nvSpPr>
          <p:cNvPr id="2" name="Rectangle 1"/>
          <p:cNvSpPr/>
          <p:nvPr/>
        </p:nvSpPr>
        <p:spPr>
          <a:xfrm>
            <a:off x="69715" y="3369409"/>
            <a:ext cx="4197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2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5029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256162" y="2895600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1,2 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oxy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3,4 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5, 6 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cac-bo-nic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B3EE0F7-4A11-4094-AEE0-DF5A8AC077D1}"/>
              </a:ext>
            </a:extLst>
          </p:cNvPr>
          <p:cNvSpPr txBox="1"/>
          <p:nvPr/>
        </p:nvSpPr>
        <p:spPr>
          <a:xfrm>
            <a:off x="256162" y="4800600"/>
            <a:ext cx="6172200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51435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Thời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gian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#9Slide03 Roboto Condensed" panose="02000000000000000000" pitchFamily="2" charset="0"/>
              <a:cs typeface="Times New Roman" pitchFamily="18" charset="0"/>
            </a:endParaRPr>
          </a:p>
          <a:p>
            <a:pPr marL="285750" lvl="0" indent="-285750" defTabSz="51435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2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nhóm</a:t>
            </a:r>
            <a:endParaRPr lang="en-US" sz="2400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ea typeface="#9Slide03 Roboto Condensed" panose="02000000000000000000" pitchFamily="2" charset="0"/>
              <a:cs typeface="Times New Roman" pitchFamily="18" charset="0"/>
            </a:endParaRPr>
          </a:p>
          <a:p>
            <a:pPr marL="285750" lvl="0" indent="-285750" defTabSz="51435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5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bày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itchFamily="18" charset="0"/>
              <a:ea typeface="#9Slide03 Roboto Condensed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5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15: LỚP VỎ KHÍ CỦA TRÁI ĐẤT. KHÍ ÁP VÀ GIÓ(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99420"/>
            <a:ext cx="441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43400" y="1014918"/>
            <a:ext cx="0" cy="56906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6200" y="1430417"/>
            <a:ext cx="419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Nitơ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78%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21%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cac-bo-nic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1%.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369409"/>
            <a:ext cx="4197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0" y="113167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cac-bo-nic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-14592" y="4179038"/>
            <a:ext cx="4357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Ô-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70769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15: LỚP VỎ KHÍ CỦA TRÁI ĐẤT. KHÍ ÁP VÀ GIÓ(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99420"/>
            <a:ext cx="441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343400" y="1014918"/>
            <a:ext cx="0" cy="56906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1430417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10" y="592935"/>
            <a:ext cx="4463133" cy="43997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468480" y="5005891"/>
            <a:ext cx="4779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55510" y="583885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" y="1892082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quyển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0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276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3048000" y="152400"/>
            <a:ext cx="6096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1,2: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3,4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5,6: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B3EE0F7-4A11-4094-AEE0-DF5A8AC077D1}"/>
              </a:ext>
            </a:extLst>
          </p:cNvPr>
          <p:cNvSpPr txBox="1"/>
          <p:nvPr/>
        </p:nvSpPr>
        <p:spPr>
          <a:xfrm>
            <a:off x="16212" y="2488424"/>
            <a:ext cx="5374532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51435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Thời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gian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#9Slide03 Roboto Condensed" panose="02000000000000000000" pitchFamily="2" charset="0"/>
              <a:cs typeface="Times New Roman" pitchFamily="18" charset="0"/>
            </a:endParaRPr>
          </a:p>
          <a:p>
            <a:pPr marL="285750" lvl="0" indent="-285750" defTabSz="51435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3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nhóm</a:t>
            </a:r>
            <a:endParaRPr lang="en-US" sz="2400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itchFamily="18" charset="0"/>
              <a:ea typeface="#9Slide03 Roboto Condensed" panose="02000000000000000000" pitchFamily="2" charset="0"/>
              <a:cs typeface="Times New Roman" pitchFamily="18" charset="0"/>
            </a:endParaRPr>
          </a:p>
          <a:p>
            <a:pPr marL="285750" lvl="0" indent="-285750" defTabSz="51435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5</a:t>
            </a:r>
            <a:r>
              <a:rPr lang="en-US" sz="24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bày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itchFamily="18" charset="0"/>
              <a:ea typeface="#9Slide03 Roboto Condensed" panose="02000000000000000000" pitchFamily="2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322791"/>
              </p:ext>
            </p:extLst>
          </p:nvPr>
        </p:nvGraphicFramePr>
        <p:xfrm>
          <a:off x="304800" y="4267200"/>
          <a:ext cx="8229600" cy="248145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31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quyển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endParaRPr lang="en-US" sz="2400" b="1" dirty="0"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endParaRPr lang="en-US" sz="24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quyển</a:t>
                      </a:r>
                      <a:endParaRPr 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30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184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8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1675</Words>
  <Application>Microsoft Office PowerPoint</Application>
  <PresentationFormat>On-screen Show (4:3)</PresentationFormat>
  <Paragraphs>197</Paragraphs>
  <Slides>30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Image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Windows User</dc:creator>
  <cp:lastModifiedBy>HP</cp:lastModifiedBy>
  <cp:revision>92</cp:revision>
  <dcterms:created xsi:type="dcterms:W3CDTF">2021-08-15T13:39:55Z</dcterms:created>
  <dcterms:modified xsi:type="dcterms:W3CDTF">2023-01-04T01:16:37Z</dcterms:modified>
</cp:coreProperties>
</file>