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9" r:id="rId4"/>
    <p:sldId id="277" r:id="rId5"/>
    <p:sldId id="259" r:id="rId6"/>
    <p:sldId id="260" r:id="rId7"/>
    <p:sldId id="262" r:id="rId8"/>
    <p:sldId id="261" r:id="rId9"/>
    <p:sldId id="263" r:id="rId10"/>
    <p:sldId id="266" r:id="rId11"/>
    <p:sldId id="264" r:id="rId12"/>
    <p:sldId id="265" r:id="rId13"/>
    <p:sldId id="280" r:id="rId14"/>
    <p:sldId id="267" r:id="rId15"/>
    <p:sldId id="268" r:id="rId16"/>
    <p:sldId id="28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8" autoAdjust="0"/>
  </p:normalViewPr>
  <p:slideViewPr>
    <p:cSldViewPr>
      <p:cViewPr varScale="1">
        <p:scale>
          <a:sx n="64" d="100"/>
          <a:sy n="64" d="100"/>
        </p:scale>
        <p:origin x="-102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B03F4-03E6-46C4-B8D6-F9D02DDFA519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538B1-74DA-42D6-9988-67FF19F4D3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70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2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538B1-74DA-42D6-9988-67FF19F4D3CB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336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44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67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98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69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63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98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75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357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25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09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16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5D42A-E6F3-4CA3-A8A5-2A863532F660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CD9D8-E9DC-424D-8447-A6651C66B9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34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9"/>
          <a:stretch/>
        </p:blipFill>
        <p:spPr bwMode="auto">
          <a:xfrm>
            <a:off x="70139" y="31900"/>
            <a:ext cx="2188152" cy="187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23" y="13913"/>
            <a:ext cx="2143125" cy="15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52" y="1883735"/>
            <a:ext cx="2132531" cy="167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93" y="3581960"/>
            <a:ext cx="2250951" cy="148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" y="1916832"/>
            <a:ext cx="2282530" cy="164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" y="3566089"/>
            <a:ext cx="2202506" cy="151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7"/>
          <a:stretch/>
        </p:blipFill>
        <p:spPr bwMode="auto">
          <a:xfrm>
            <a:off x="4544668" y="3566089"/>
            <a:ext cx="2146492" cy="151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52" y="5088745"/>
            <a:ext cx="2322084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83" y="1821708"/>
            <a:ext cx="2252857" cy="17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37" y="1688076"/>
            <a:ext cx="21463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86" y="1"/>
            <a:ext cx="2139950" cy="168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27" y="46883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14" y="5030794"/>
            <a:ext cx="2182813" cy="17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27" y="3535465"/>
            <a:ext cx="2208181" cy="155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88" y="5052510"/>
            <a:ext cx="2468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14" y="5079220"/>
            <a:ext cx="23225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2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" y="0"/>
            <a:ext cx="9148899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22" y="3654616"/>
            <a:ext cx="4056227" cy="320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5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5718"/>
            <a:ext cx="46288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6"/>
          <a:stretch/>
        </p:blipFill>
        <p:spPr bwMode="auto">
          <a:xfrm>
            <a:off x="5364088" y="-171400"/>
            <a:ext cx="32403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449175"/>
            <a:ext cx="7200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Xác định vùng có diện tích và sản lượng lúa nhiều nhất cả nước.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24935"/>
            <a:ext cx="842493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vi-VN" sz="2400" dirty="0" smtClean="0"/>
              <a:t>Hai </a:t>
            </a:r>
            <a:r>
              <a:rPr lang="vi-VN" sz="2400" dirty="0"/>
              <a:t>vùng trọng điểm lúa là </a:t>
            </a:r>
            <a:r>
              <a:rPr lang="vi-VN" sz="2400" dirty="0" smtClean="0"/>
              <a:t>ĐB.S.Hồng </a:t>
            </a:r>
            <a:r>
              <a:rPr lang="vi-VN" sz="2400" dirty="0"/>
              <a:t>và </a:t>
            </a:r>
            <a:r>
              <a:rPr lang="vi-VN" sz="2400" dirty="0" smtClean="0"/>
              <a:t>ĐB.S.Cửu </a:t>
            </a:r>
            <a:r>
              <a:rPr lang="vi-VN" sz="2400" dirty="0"/>
              <a:t>Long</a:t>
            </a:r>
          </a:p>
        </p:txBody>
      </p:sp>
    </p:spTree>
    <p:extLst>
      <p:ext uri="{BB962C8B-B14F-4D97-AF65-F5344CB8AC3E}">
        <p14:creationId xmlns:p14="http://schemas.microsoft.com/office/powerpoint/2010/main" val="7529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á»± bÃ¡o toÃ n cáº£nh thá» trÆ°á»ng lÃºa gáº¡o tháº¿ giá»i nÄm 2019/2020 - áº¢nh 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647"/>
            <a:ext cx="885698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897408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vi-VN" sz="2800" b="1" dirty="0" smtClean="0"/>
              <a:t>VN là nước xuất khẩu gạo lớn thứ 3 trên thế giới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2595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7"/>
            <a:ext cx="9144000" cy="685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60648"/>
            <a:ext cx="4797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9675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2132856"/>
            <a:ext cx="1440160" cy="7200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4221088"/>
            <a:ext cx="1440160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35696" y="2852936"/>
            <a:ext cx="648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35696" y="4936018"/>
            <a:ext cx="648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51720" y="239127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Cao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9322" y="4474353"/>
            <a:ext cx="72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31" y="1052736"/>
            <a:ext cx="8496944" cy="40626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vi-VN" sz="3200" b="1" dirty="0" smtClean="0">
                <a:solidFill>
                  <a:srgbClr val="FF0000"/>
                </a:solidFill>
              </a:rPr>
              <a:t>Ý </a:t>
            </a:r>
            <a:r>
              <a:rPr lang="vi-VN" sz="3200" b="1" dirty="0">
                <a:solidFill>
                  <a:srgbClr val="FF0000"/>
                </a:solidFill>
              </a:rPr>
              <a:t>nghĩa: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 dirty="0" smtClean="0"/>
              <a:t>Cung </a:t>
            </a:r>
            <a:r>
              <a:rPr lang="vi-VN" sz="2800" b="1" dirty="0"/>
              <a:t>cấp nguyên liệu cho công nghiệp chế </a:t>
            </a:r>
            <a:r>
              <a:rPr lang="vi-VN" sz="2800" b="1" dirty="0" smtClean="0"/>
              <a:t>  biến </a:t>
            </a:r>
            <a:r>
              <a:rPr lang="vi-VN" sz="2800" b="1" dirty="0"/>
              <a:t>và xuất </a:t>
            </a:r>
            <a:r>
              <a:rPr lang="vi-VN" sz="2800" b="1" dirty="0" smtClean="0"/>
              <a:t>khẩu.</a:t>
            </a:r>
            <a:endParaRPr lang="vi-VN" sz="2800" b="1" dirty="0"/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 dirty="0" smtClean="0"/>
              <a:t> Phá </a:t>
            </a:r>
            <a:r>
              <a:rPr lang="vi-VN" sz="2800" b="1" dirty="0"/>
              <a:t>thế độc canh cây </a:t>
            </a:r>
            <a:r>
              <a:rPr lang="vi-VN" sz="2800" b="1" dirty="0" smtClean="0"/>
              <a:t>lúa.</a:t>
            </a:r>
            <a:endParaRPr lang="vi-VN" sz="2800" b="1" dirty="0"/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 dirty="0" smtClean="0"/>
              <a:t>Tận </a:t>
            </a:r>
            <a:r>
              <a:rPr lang="vi-VN" sz="2800" b="1" dirty="0"/>
              <a:t>dụng tài </a:t>
            </a:r>
            <a:r>
              <a:rPr lang="vi-VN" sz="2800" b="1" dirty="0" smtClean="0"/>
              <a:t>nguyên.</a:t>
            </a:r>
            <a:endParaRPr lang="vi-VN" sz="2800" b="1" dirty="0"/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 dirty="0" smtClean="0"/>
              <a:t> Bảo </a:t>
            </a:r>
            <a:r>
              <a:rPr lang="vi-VN" sz="2800" b="1" dirty="0"/>
              <a:t>vệ môi </a:t>
            </a:r>
            <a:r>
              <a:rPr lang="vi-VN" sz="2800" b="1" dirty="0" smtClean="0"/>
              <a:t>trường.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11439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724128" cy="684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296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Phân bố: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9522"/>
            <a:ext cx="6660232" cy="67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8552" y="1899185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Nêu sự phân bố các cây công nghiệp?</a:t>
            </a:r>
            <a:endParaRPr lang="vi-VN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11560" y="1286279"/>
            <a:ext cx="820891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trung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Tây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Nam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Bộ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.</a:t>
            </a:r>
            <a:endParaRPr lang="vi-VN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44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60648"/>
            <a:ext cx="4797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6006" y="1338348"/>
            <a:ext cx="7796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Trồng </a:t>
            </a:r>
            <a:r>
              <a:rPr lang="vi-VN" sz="2400" b="1" dirty="0"/>
              <a:t>nhiều ở </a:t>
            </a:r>
            <a:r>
              <a:rPr lang="vi-VN" sz="2400" b="1" dirty="0" smtClean="0"/>
              <a:t>ĐB.S. Cửu </a:t>
            </a:r>
            <a:r>
              <a:rPr lang="vi-VN" sz="2400" b="1" dirty="0"/>
              <a:t>Long và Đông Nam </a:t>
            </a:r>
            <a:r>
              <a:rPr lang="vi-VN" sz="2400" b="1" dirty="0" smtClean="0"/>
              <a:t>Bộ.</a:t>
            </a:r>
            <a:endParaRPr lang="vi-VN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8" y="2276872"/>
            <a:ext cx="6667500" cy="416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06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0240" y="-173990"/>
            <a:ext cx="8856984" cy="1465140"/>
            <a:chOff x="4364675" y="-4853635"/>
            <a:chExt cx="3976613" cy="4770955"/>
          </a:xfrm>
          <a:solidFill>
            <a:srgbClr val="00B050"/>
          </a:solidFill>
        </p:grpSpPr>
        <p:sp>
          <p:nvSpPr>
            <p:cNvPr id="5" name="Up Arrow 4"/>
            <p:cNvSpPr/>
            <p:nvPr/>
          </p:nvSpPr>
          <p:spPr>
            <a:xfrm rot="5400000">
              <a:off x="3967504" y="-4456464"/>
              <a:ext cx="4770955" cy="3976613"/>
            </a:xfrm>
            <a:prstGeom prst="up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Up Arrow 4"/>
            <p:cNvSpPr/>
            <p:nvPr/>
          </p:nvSpPr>
          <p:spPr>
            <a:xfrm>
              <a:off x="4364675" y="-3959393"/>
              <a:ext cx="3793176" cy="298246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4264" tIns="334264" rIns="334264" bIns="334264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r>
                <a:rPr lang="en-US" sz="2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Ngành</a:t>
              </a:r>
              <a:r>
                <a:rPr lang="en-US" sz="2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chăn</a:t>
              </a:r>
              <a:r>
                <a:rPr lang="en-US" sz="2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vi-VN" sz="2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8026" y="1045663"/>
            <a:ext cx="809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 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508" y="2356989"/>
            <a:ext cx="820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8" y="364502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" y="524522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56" y="3582991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55" y="5172075"/>
            <a:ext cx="28479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61" y="4043675"/>
            <a:ext cx="3001999" cy="22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4285" y="2926923"/>
            <a:ext cx="7944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Hình </a:t>
            </a:r>
            <a:r>
              <a:rPr lang="vi-VN" sz="2400" b="1" dirty="0"/>
              <a:t>thức chăn nuôi công nghiệp được mở </a:t>
            </a:r>
            <a:r>
              <a:rPr lang="vi-VN" sz="2400" b="1" dirty="0" smtClean="0"/>
              <a:t>rộng.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0108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85" y="25880"/>
            <a:ext cx="2219263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1877016"/>
            <a:ext cx="2145779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26" y="1877016"/>
            <a:ext cx="209073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63" y="1897798"/>
            <a:ext cx="2312271" cy="187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94" y="0"/>
            <a:ext cx="20907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03" y="25880"/>
            <a:ext cx="2054277" cy="182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4" y="1887406"/>
            <a:ext cx="2362200" cy="18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4932" y="3907895"/>
            <a:ext cx="780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565" y="4581128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986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1. Chăn nuôi trâu, bò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900" y="2988652"/>
            <a:ext cx="35283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1" dirty="0" smtClean="0">
                <a:solidFill>
                  <a:srgbClr val="0070C0"/>
                </a:solidFill>
              </a:rPr>
              <a:t>3 </a:t>
            </a:r>
            <a:r>
              <a:rPr lang="vi-VN" sz="2400" b="1" dirty="0" smtClean="0"/>
              <a:t>triệu con (2002)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0070C0"/>
                </a:solidFill>
              </a:rPr>
              <a:t>2,4</a:t>
            </a:r>
            <a:r>
              <a:rPr lang="vi-VN" sz="2400" b="1" dirty="0" smtClean="0"/>
              <a:t> triệu con (2018)</a:t>
            </a:r>
            <a:endParaRPr lang="vi-V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1803" y="4165647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 smtClean="0"/>
              <a:t>Trung du và miền núi Bắc Bộ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 smtClean="0"/>
              <a:t>Duyên hải Nam Trung Bộ</a:t>
            </a:r>
            <a:endParaRPr lang="vi-VN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17182"/>
            <a:ext cx="4464496" cy="67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2" y="94674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900" y="2948982"/>
            <a:ext cx="4032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0070C0"/>
                </a:solidFill>
              </a:rPr>
              <a:t>4 </a:t>
            </a:r>
            <a:r>
              <a:rPr lang="vi-VN" sz="2400" b="1" dirty="0" smtClean="0"/>
              <a:t>triệu con (2002)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0070C0"/>
                </a:solidFill>
              </a:rPr>
              <a:t>5,8</a:t>
            </a:r>
            <a:r>
              <a:rPr lang="vi-VN" sz="2400" b="1" dirty="0" smtClean="0"/>
              <a:t> triệu con (2018)</a:t>
            </a:r>
            <a:endParaRPr lang="vi-VN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4127425"/>
            <a:ext cx="444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 smtClean="0"/>
              <a:t>Duyên hải Nam Trung Bộ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 smtClean="0"/>
              <a:t>Bò sữa phát triển ở ven các TP.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4057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18" y="17940"/>
            <a:ext cx="5838957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" y="4149080"/>
            <a:ext cx="4114743" cy="243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76" y="4149080"/>
            <a:ext cx="4259382" cy="243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3720" y="1196752"/>
            <a:ext cx="2870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Kể tên một số hãng sữa bò ở Việt Nam?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2. Chăn nuôi lợn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95" y="0"/>
            <a:ext cx="4627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271303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933972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0070C0"/>
                </a:solidFill>
              </a:rPr>
              <a:t>23</a:t>
            </a:r>
            <a:r>
              <a:rPr lang="vi-VN" sz="2400" b="1" dirty="0" smtClean="0"/>
              <a:t> triệu con (2002)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0070C0"/>
                </a:solidFill>
              </a:rPr>
              <a:t>28,2</a:t>
            </a:r>
            <a:r>
              <a:rPr lang="vi-VN" sz="2400" b="1" dirty="0" smtClean="0"/>
              <a:t> triệu con (2018)</a:t>
            </a:r>
            <a:endParaRPr lang="vi-V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221087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 smtClean="0"/>
              <a:t>ĐB.S. Hồng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 smtClean="0"/>
              <a:t>ĐB.S. Cửu Long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2343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8" y="94931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700528" y="3349482"/>
            <a:ext cx="1819275" cy="225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836712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1" dirty="0" smtClean="0">
                <a:solidFill>
                  <a:srgbClr val="0070C0"/>
                </a:solidFill>
              </a:rPr>
              <a:t>230</a:t>
            </a:r>
            <a:r>
              <a:rPr lang="vi-VN" sz="2800" b="1" dirty="0" smtClean="0"/>
              <a:t> triệu con (2002)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1" dirty="0" smtClean="0">
                <a:solidFill>
                  <a:srgbClr val="0070C0"/>
                </a:solidFill>
              </a:rPr>
              <a:t>409</a:t>
            </a:r>
            <a:r>
              <a:rPr lang="vi-VN" sz="2800" b="1" dirty="0" smtClean="0"/>
              <a:t> triệu con (2018)</a:t>
            </a:r>
            <a:endParaRPr lang="vi-VN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334948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B050"/>
                </a:solidFill>
              </a:rPr>
              <a:t>Đồng bằng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3. Chăn nuôi gia cầm.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844" y="1052736"/>
            <a:ext cx="8640960" cy="56323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Nông nghiệp gồm các ngành nào?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Ngành trồng trọt gồm những nhóm cây nào? Cây lương thực chính là cây gì?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Kể tên một số cây công nghiệp lâu năm?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Chè, cao su được trồng nhiều nhất ở đâu?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Dừa được trồng nhiều nhất ở đâu?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Ngành chăn nuôi gồm các con nào?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Trâu, bò được nuôi nhiều ở đâu?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Lợn được nuôi nhiều ở đâu?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vi-VN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0024" y="180332"/>
            <a:ext cx="54006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Củng cố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0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800091"/>
            <a:ext cx="10641632" cy="7866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3697" y="1246621"/>
            <a:ext cx="2081981" cy="667241"/>
          </a:xfrm>
          <a:prstGeom prst="rect">
            <a:avLst/>
          </a:prstGeom>
          <a:solidFill>
            <a:srgbClr val="FFFF00"/>
          </a:solidFill>
        </p:spPr>
        <p:txBody>
          <a:bodyPr wrap="square" lIns="51188" tIns="25594" rIns="51188" bIns="25594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r="26332" b="12854"/>
          <a:stretch/>
        </p:blipFill>
        <p:spPr>
          <a:xfrm>
            <a:off x="8305800" y="0"/>
            <a:ext cx="838200" cy="2119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41" b="10294"/>
          <a:stretch/>
        </p:blipFill>
        <p:spPr>
          <a:xfrm>
            <a:off x="8134705" y="2469476"/>
            <a:ext cx="1021995" cy="1140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/>
        </p:blipFill>
        <p:spPr>
          <a:xfrm>
            <a:off x="8467" y="5003021"/>
            <a:ext cx="1352612" cy="1249111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14010"/>
          <a:stretch/>
        </p:blipFill>
        <p:spPr>
          <a:xfrm>
            <a:off x="8467" y="3462701"/>
            <a:ext cx="1057918" cy="1596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3" b="13541"/>
          <a:stretch/>
        </p:blipFill>
        <p:spPr>
          <a:xfrm>
            <a:off x="0" y="0"/>
            <a:ext cx="900887" cy="1111692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2EB536-AA8A-46DC-9B4D-44265F3AAB07}"/>
              </a:ext>
            </a:extLst>
          </p:cNvPr>
          <p:cNvSpPr txBox="1"/>
          <p:nvPr/>
        </p:nvSpPr>
        <p:spPr>
          <a:xfrm>
            <a:off x="1649839" y="2475737"/>
            <a:ext cx="5689696" cy="2267679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VÀ PHÂN BỐ </a:t>
            </a:r>
          </a:p>
          <a:p>
            <a:pPr algn="ctr"/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 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6317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1"/>
            <a:ext cx="9144552" cy="63979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59" y="-152400"/>
            <a:ext cx="5391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6">
            <a:extLst>
              <a:ext uri="{FF2B5EF4-FFF2-40B4-BE49-F238E27FC236}">
                <a16:creationId xmlns="" xmlns:a16="http://schemas.microsoft.com/office/drawing/2014/main" id="{0C31DA90-B8A4-4D24-A065-2D4800FDF6C5}"/>
              </a:ext>
            </a:extLst>
          </p:cNvPr>
          <p:cNvSpPr txBox="1"/>
          <p:nvPr/>
        </p:nvSpPr>
        <p:spPr>
          <a:xfrm>
            <a:off x="461794" y="1710843"/>
            <a:ext cx="2201351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12" name="Rounded Rectangle 4"/>
          <p:cNvSpPr/>
          <p:nvPr/>
        </p:nvSpPr>
        <p:spPr>
          <a:xfrm>
            <a:off x="2671384" y="1066800"/>
            <a:ext cx="6244016" cy="3098799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3" name="Rounded Rectangle 4"/>
          <p:cNvSpPr/>
          <p:nvPr/>
        </p:nvSpPr>
        <p:spPr>
          <a:xfrm>
            <a:off x="2671384" y="3928534"/>
            <a:ext cx="6244016" cy="914400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marL="457200" indent="-45720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4"/>
          <p:cNvSpPr/>
          <p:nvPr/>
        </p:nvSpPr>
        <p:spPr>
          <a:xfrm>
            <a:off x="2671384" y="4814712"/>
            <a:ext cx="6244016" cy="829732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5" name="Hình ảnh 5">
            <a:extLst>
              <a:ext uri="{FF2B5EF4-FFF2-40B4-BE49-F238E27FC236}">
                <a16:creationId xmlns="" xmlns:a16="http://schemas.microsoft.com/office/drawing/2014/main" id="{7A7BDB95-54DD-4A62-9AFC-057A554F1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5" y="2831054"/>
            <a:ext cx="1746878" cy="198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6257" y="116632"/>
            <a:ext cx="7920880" cy="1152128"/>
            <a:chOff x="0" y="0"/>
            <a:chExt cx="6096000" cy="1404156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6096000" cy="1404156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0" y="0"/>
              <a:ext cx="6096000" cy="1404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65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5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endParaRPr lang="vi-VN" sz="6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7585" y="1268760"/>
            <a:ext cx="2736304" cy="2880320"/>
            <a:chOff x="0" y="1404156"/>
            <a:chExt cx="3047999" cy="2948727"/>
          </a:xfrm>
          <a:scene3d>
            <a:camera prst="orthographicFront"/>
            <a:lightRig rig="flat" dir="t"/>
          </a:scene3d>
        </p:grpSpPr>
        <p:sp>
          <p:nvSpPr>
            <p:cNvPr id="11" name="Rectangle 10"/>
            <p:cNvSpPr/>
            <p:nvPr/>
          </p:nvSpPr>
          <p:spPr>
            <a:xfrm>
              <a:off x="0" y="1404156"/>
              <a:ext cx="3047999" cy="2948727"/>
            </a:xfrm>
            <a:prstGeom prst="rect">
              <a:avLst/>
            </a:prstGeom>
            <a:solidFill>
              <a:srgbClr val="FFFF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0" y="1404156"/>
              <a:ext cx="3047999" cy="29487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4790" tIns="224790" rIns="224790" bIns="224790" numCol="1" spcCol="1270" anchor="ctr" anchorCtr="0">
              <a:no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Ngành</a:t>
              </a:r>
              <a:r>
                <a:rPr lang="en-US" sz="4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4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trọt</a:t>
              </a:r>
              <a:endParaRPr lang="vi-VN" sz="4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92080" y="1300839"/>
            <a:ext cx="2711863" cy="2848241"/>
            <a:chOff x="3048000" y="1404156"/>
            <a:chExt cx="3047999" cy="2948727"/>
          </a:xfrm>
          <a:scene3d>
            <a:camera prst="orthographicFront"/>
            <a:lightRig rig="flat" dir="t"/>
          </a:scene3d>
        </p:grpSpPr>
        <p:sp>
          <p:nvSpPr>
            <p:cNvPr id="9" name="Rectangle 8"/>
            <p:cNvSpPr/>
            <p:nvPr/>
          </p:nvSpPr>
          <p:spPr>
            <a:xfrm>
              <a:off x="3048000" y="1404156"/>
              <a:ext cx="3047999" cy="2948727"/>
            </a:xfrm>
            <a:prstGeom prst="rect">
              <a:avLst/>
            </a:prstGeom>
            <a:solidFill>
              <a:srgbClr val="FF66FF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048000" y="1404156"/>
              <a:ext cx="3047999" cy="29487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4790" tIns="224790" rIns="224790" bIns="224790" numCol="1" spcCol="1270" anchor="ctr" anchorCtr="0">
              <a:no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Ngành</a:t>
              </a:r>
              <a:r>
                <a:rPr lang="en-US" sz="4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chăn</a:t>
              </a:r>
              <a:r>
                <a:rPr lang="en-US" sz="4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vi-VN" sz="4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56256" y="4488935"/>
            <a:ext cx="1080121" cy="22322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9671" y="4485456"/>
            <a:ext cx="1080121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9792" y="4482155"/>
            <a:ext cx="1080121" cy="22322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6056" y="4468866"/>
            <a:ext cx="1080121" cy="22322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39471" y="4465387"/>
            <a:ext cx="1080121" cy="22322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19592" y="4462086"/>
            <a:ext cx="1080121" cy="22322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0240" y="-173990"/>
            <a:ext cx="8856984" cy="1465140"/>
            <a:chOff x="4364675" y="-4853635"/>
            <a:chExt cx="3976613" cy="4770955"/>
          </a:xfrm>
          <a:solidFill>
            <a:srgbClr val="00B050"/>
          </a:solidFill>
        </p:grpSpPr>
        <p:sp>
          <p:nvSpPr>
            <p:cNvPr id="5" name="Up Arrow 4"/>
            <p:cNvSpPr/>
            <p:nvPr/>
          </p:nvSpPr>
          <p:spPr>
            <a:xfrm rot="5400000">
              <a:off x="3967504" y="-4456464"/>
              <a:ext cx="4770955" cy="3976613"/>
            </a:xfrm>
            <a:prstGeom prst="up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Up Arrow 4"/>
            <p:cNvSpPr/>
            <p:nvPr/>
          </p:nvSpPr>
          <p:spPr>
            <a:xfrm>
              <a:off x="4364675" y="-3959393"/>
              <a:ext cx="3793176" cy="298246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4264" tIns="334264" rIns="334264" bIns="334264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I. </a:t>
              </a:r>
              <a:r>
                <a:rPr lang="en-US" sz="2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Ngành</a:t>
              </a:r>
              <a:r>
                <a:rPr lang="en-US" sz="2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trọt</a:t>
              </a:r>
              <a:endParaRPr lang="vi-VN" sz="2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7" y="1484782"/>
            <a:ext cx="8064896" cy="403958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717" y="5661248"/>
            <a:ext cx="8214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01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9047" y="779911"/>
            <a:ext cx="3884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1" dirty="0" smtClean="0"/>
              <a:t>Là </a:t>
            </a:r>
            <a:r>
              <a:rPr lang="vi-VN" sz="3600" b="1" dirty="0"/>
              <a:t>ngành chính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7624" y="1725486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FF0000"/>
                </a:solidFill>
              </a:rPr>
              <a:t>Đang </a:t>
            </a:r>
            <a:r>
              <a:rPr lang="vi-VN" sz="3200" b="1" dirty="0">
                <a:solidFill>
                  <a:srgbClr val="FF0000"/>
                </a:solidFill>
              </a:rPr>
              <a:t>thay đổi cơ cấu cây trồng: </a:t>
            </a:r>
            <a:endParaRPr lang="vi-VN" sz="32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 smtClean="0"/>
              <a:t>      Tỉ trọng </a:t>
            </a:r>
            <a:r>
              <a:rPr lang="vi-VN" sz="3200" dirty="0"/>
              <a:t>cây lương </a:t>
            </a:r>
            <a:r>
              <a:rPr lang="vi-VN" sz="3200" dirty="0" smtClean="0"/>
              <a:t>thực.</a:t>
            </a:r>
          </a:p>
          <a:p>
            <a:pPr>
              <a:lnSpc>
                <a:spcPct val="150000"/>
              </a:lnSpc>
            </a:pPr>
            <a:endParaRPr lang="vi-VN" sz="3200" dirty="0" smtClean="0"/>
          </a:p>
          <a:p>
            <a:pPr>
              <a:lnSpc>
                <a:spcPct val="150000"/>
              </a:lnSpc>
            </a:pPr>
            <a:r>
              <a:rPr lang="vi-VN" sz="3200" dirty="0" smtClean="0"/>
              <a:t>       Tỉ </a:t>
            </a:r>
            <a:r>
              <a:rPr lang="vi-VN" sz="3200" dirty="0"/>
              <a:t>trọng cây công </a:t>
            </a:r>
            <a:r>
              <a:rPr lang="vi-VN" sz="3200" dirty="0" smtClean="0"/>
              <a:t>nghiệp.</a:t>
            </a:r>
            <a:endParaRPr lang="vi-VN" sz="3200" dirty="0"/>
          </a:p>
        </p:txBody>
      </p:sp>
      <p:sp>
        <p:nvSpPr>
          <p:cNvPr id="6" name="Down Arrow 5"/>
          <p:cNvSpPr/>
          <p:nvPr/>
        </p:nvSpPr>
        <p:spPr>
          <a:xfrm>
            <a:off x="1403648" y="2852936"/>
            <a:ext cx="50405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Up Arrow 6"/>
          <p:cNvSpPr/>
          <p:nvPr/>
        </p:nvSpPr>
        <p:spPr>
          <a:xfrm>
            <a:off x="1396779" y="4002742"/>
            <a:ext cx="504056" cy="87779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73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6" y="1985447"/>
            <a:ext cx="4108422" cy="2631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260648"/>
            <a:ext cx="479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54" y="3169990"/>
            <a:ext cx="3160419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9" y="4437112"/>
            <a:ext cx="309108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0630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- Gồm: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444" y="1063060"/>
            <a:ext cx="3456384" cy="210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8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báº£ng 8.2 Äá»a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9198"/>
            <a:ext cx="7848872" cy="40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42513"/>
              </p:ext>
            </p:extLst>
          </p:nvPr>
        </p:nvGraphicFramePr>
        <p:xfrm>
          <a:off x="8028384" y="980727"/>
          <a:ext cx="887760" cy="29312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7760"/>
              </a:tblGrid>
              <a:tr h="707329">
                <a:tc>
                  <a:txBody>
                    <a:bodyPr/>
                    <a:lstStyle/>
                    <a:p>
                      <a:endParaRPr lang="vi-VN" b="1" dirty="0" smtClean="0"/>
                    </a:p>
                    <a:p>
                      <a:r>
                        <a:rPr lang="vi-VN" b="1" dirty="0" smtClean="0"/>
                        <a:t>2018</a:t>
                      </a:r>
                      <a:endParaRPr lang="vi-VN" b="1" dirty="0"/>
                    </a:p>
                  </a:txBody>
                  <a:tcPr/>
                </a:tc>
              </a:tr>
              <a:tr h="732831">
                <a:tc>
                  <a:txBody>
                    <a:bodyPr/>
                    <a:lstStyle/>
                    <a:p>
                      <a:endParaRPr lang="vi-VN" b="1" dirty="0" smtClean="0"/>
                    </a:p>
                    <a:p>
                      <a:r>
                        <a:rPr lang="vi-VN" b="1" dirty="0" smtClean="0"/>
                        <a:t>7570</a:t>
                      </a:r>
                      <a:endParaRPr lang="vi-VN" b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vi-VN" b="1" dirty="0" smtClean="0"/>
                        <a:t>58,1</a:t>
                      </a:r>
                      <a:endParaRPr lang="vi-VN" b="1" dirty="0"/>
                    </a:p>
                  </a:txBody>
                  <a:tcPr/>
                </a:tc>
              </a:tr>
              <a:tr h="482865">
                <a:tc>
                  <a:txBody>
                    <a:bodyPr/>
                    <a:lstStyle/>
                    <a:p>
                      <a:r>
                        <a:rPr lang="vi-VN" b="1" dirty="0" smtClean="0"/>
                        <a:t>43,9</a:t>
                      </a:r>
                      <a:endParaRPr lang="vi-VN" b="1" dirty="0"/>
                    </a:p>
                  </a:txBody>
                  <a:tcPr/>
                </a:tc>
              </a:tr>
              <a:tr h="504127">
                <a:tc>
                  <a:txBody>
                    <a:bodyPr/>
                    <a:lstStyle/>
                    <a:p>
                      <a:r>
                        <a:rPr lang="vi-VN" b="1" dirty="0" smtClean="0"/>
                        <a:t>579</a:t>
                      </a:r>
                      <a:endParaRPr lang="vi-VN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1296" y="445462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Nhận xét diện tích, năng suất và sản lượng lúa cả năm thời kì 1980 – 2018     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5171" y="4537163"/>
            <a:ext cx="6426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vi-VN" sz="2400" b="1" dirty="0" smtClean="0"/>
              <a:t>Năng </a:t>
            </a:r>
            <a:r>
              <a:rPr lang="vi-VN" sz="2400" b="1" dirty="0"/>
              <a:t>suất và sản lượng tăng liên tục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1565" y="5424753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Tại sao năng suất lúa lại tăng nhiều?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7242</TotalTime>
  <Words>638</Words>
  <Application>Microsoft Office PowerPoint</Application>
  <PresentationFormat>On-screen Show (4:3)</PresentationFormat>
  <Paragraphs>96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HP</cp:lastModifiedBy>
  <cp:revision>42</cp:revision>
  <dcterms:created xsi:type="dcterms:W3CDTF">2019-08-20T01:13:18Z</dcterms:created>
  <dcterms:modified xsi:type="dcterms:W3CDTF">2021-09-28T02:01:11Z</dcterms:modified>
</cp:coreProperties>
</file>