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96" r:id="rId2"/>
  </p:sldMasterIdLst>
  <p:notesMasterIdLst>
    <p:notesMasterId r:id="rId29"/>
  </p:notesMasterIdLst>
  <p:sldIdLst>
    <p:sldId id="335" r:id="rId3"/>
    <p:sldId id="342" r:id="rId4"/>
    <p:sldId id="317" r:id="rId5"/>
    <p:sldId id="343" r:id="rId6"/>
    <p:sldId id="420" r:id="rId7"/>
    <p:sldId id="318" r:id="rId8"/>
    <p:sldId id="340" r:id="rId9"/>
    <p:sldId id="341" r:id="rId10"/>
    <p:sldId id="344" r:id="rId11"/>
    <p:sldId id="292" r:id="rId12"/>
    <p:sldId id="345" r:id="rId13"/>
    <p:sldId id="348" r:id="rId14"/>
    <p:sldId id="347" r:id="rId15"/>
    <p:sldId id="350" r:id="rId16"/>
    <p:sldId id="351" r:id="rId17"/>
    <p:sldId id="411" r:id="rId18"/>
    <p:sldId id="352" r:id="rId19"/>
    <p:sldId id="353" r:id="rId20"/>
    <p:sldId id="354" r:id="rId21"/>
    <p:sldId id="355" r:id="rId22"/>
    <p:sldId id="356" r:id="rId23"/>
    <p:sldId id="361" r:id="rId24"/>
    <p:sldId id="415" r:id="rId25"/>
    <p:sldId id="357" r:id="rId26"/>
    <p:sldId id="362" r:id="rId27"/>
    <p:sldId id="363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39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62" algn="l" defTabSz="9139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50" algn="l" defTabSz="9139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99" algn="l" defTabSz="9139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860" algn="l" defTabSz="9139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822" algn="l" defTabSz="9139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771" algn="l" defTabSz="9139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6DD"/>
    <a:srgbClr val="FFF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13" autoAdjust="0"/>
    <p:restoredTop sz="94640"/>
  </p:normalViewPr>
  <p:slideViewPr>
    <p:cSldViewPr>
      <p:cViewPr varScale="1">
        <p:scale>
          <a:sx n="90" d="100"/>
          <a:sy n="90" d="100"/>
        </p:scale>
        <p:origin x="105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8EDF8-E22C-4D79-9B7B-D2700DDDFEDF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E08DF-DA78-46F4-852F-0D5173D95A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9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2" algn="l" defTabSz="9139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50" algn="l" defTabSz="9139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9" algn="l" defTabSz="9139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60" algn="l" defTabSz="9139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22" algn="l" defTabSz="9139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71" algn="l" defTabSz="9139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342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91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19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12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3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"Giáo án do Nguyễn Nhâm soạn _0981713891"</a:t>
            </a:r>
            <a:endParaRPr lang="zh-CN" altLang="en-US" sz="12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99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12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12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12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1" y="1597842"/>
            <a:ext cx="7772400" cy="1102519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2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2" y="20481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31"/>
            <a:ext cx="3008312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62" indent="0">
              <a:buNone/>
              <a:defRPr sz="1200"/>
            </a:lvl2pPr>
            <a:lvl3pPr marL="913950" indent="0">
              <a:buNone/>
              <a:defRPr sz="1000"/>
            </a:lvl3pPr>
            <a:lvl4pPr marL="1370920" indent="0">
              <a:buNone/>
              <a:defRPr sz="900"/>
            </a:lvl4pPr>
            <a:lvl5pPr marL="1827899" indent="0">
              <a:buNone/>
              <a:defRPr sz="900"/>
            </a:lvl5pPr>
            <a:lvl6pPr marL="2284860" indent="0">
              <a:buNone/>
              <a:defRPr sz="900"/>
            </a:lvl6pPr>
            <a:lvl7pPr marL="2741822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62" indent="0">
              <a:buNone/>
              <a:defRPr sz="2800"/>
            </a:lvl2pPr>
            <a:lvl3pPr marL="913950" indent="0">
              <a:buNone/>
              <a:defRPr sz="2400"/>
            </a:lvl3pPr>
            <a:lvl4pPr marL="1370920" indent="0">
              <a:buNone/>
              <a:defRPr sz="2000"/>
            </a:lvl4pPr>
            <a:lvl5pPr marL="1827899" indent="0">
              <a:buNone/>
              <a:defRPr sz="2000"/>
            </a:lvl5pPr>
            <a:lvl6pPr marL="2284860" indent="0">
              <a:buNone/>
              <a:defRPr sz="2000"/>
            </a:lvl6pPr>
            <a:lvl7pPr marL="2741822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62" indent="0">
              <a:buNone/>
              <a:defRPr sz="1200"/>
            </a:lvl2pPr>
            <a:lvl3pPr marL="913950" indent="0">
              <a:buNone/>
              <a:defRPr sz="1000"/>
            </a:lvl3pPr>
            <a:lvl4pPr marL="1370920" indent="0">
              <a:buNone/>
              <a:defRPr sz="900"/>
            </a:lvl4pPr>
            <a:lvl5pPr marL="1827899" indent="0">
              <a:buNone/>
              <a:defRPr sz="900"/>
            </a:lvl5pPr>
            <a:lvl6pPr marL="2284860" indent="0">
              <a:buNone/>
              <a:defRPr sz="900"/>
            </a:lvl6pPr>
            <a:lvl7pPr marL="2741822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2" y="154783"/>
            <a:ext cx="2057401" cy="329088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877" y="1024729"/>
            <a:ext cx="9405257" cy="7070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9751" y="1869253"/>
            <a:ext cx="7745506" cy="8429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37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6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062" y="2119711"/>
            <a:ext cx="9405257" cy="65515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4062" y="1398122"/>
            <a:ext cx="9405257" cy="7215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28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253" y="769693"/>
            <a:ext cx="4887045" cy="21769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4714" y="769693"/>
            <a:ext cx="4887045" cy="21769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3250" y="738386"/>
            <a:ext cx="4888967" cy="3077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3250" y="1046110"/>
            <a:ext cx="4888967" cy="19005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0874" y="738386"/>
            <a:ext cx="4890887" cy="3077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20874" y="1046110"/>
            <a:ext cx="4890887" cy="19005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41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3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95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253" y="131339"/>
            <a:ext cx="3640312" cy="55894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111" y="131337"/>
            <a:ext cx="6185647" cy="28153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253" y="690280"/>
            <a:ext cx="3640312" cy="22563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75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8819" y="2309077"/>
            <a:ext cx="6639005" cy="272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68819" y="294743"/>
            <a:ext cx="6639005" cy="19792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8819" y="2581679"/>
            <a:ext cx="6639005" cy="3871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11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0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2131" y="132100"/>
            <a:ext cx="2489627" cy="28145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3250" y="132100"/>
            <a:ext cx="7284464" cy="281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2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1" y="-626892"/>
            <a:ext cx="9985924" cy="11824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1" y="4515967"/>
            <a:ext cx="1800253" cy="71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1" y="4515967"/>
            <a:ext cx="1800253" cy="719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1" y="-626892"/>
            <a:ext cx="9985924" cy="11824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3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3750967"/>
            <a:ext cx="2142463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09" y="-55789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59"/>
            <a:ext cx="9144000" cy="261937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426109" y="-55789"/>
            <a:ext cx="11474420" cy="1558327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50" indent="0">
              <a:buNone/>
              <a:defRPr sz="1800" b="1"/>
            </a:lvl3pPr>
            <a:lvl4pPr marL="1370920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60" indent="0">
              <a:buNone/>
              <a:defRPr sz="1600" b="1"/>
            </a:lvl6pPr>
            <a:lvl7pPr marL="2741822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7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50" indent="0">
              <a:buNone/>
              <a:defRPr sz="1800" b="1"/>
            </a:lvl3pPr>
            <a:lvl4pPr marL="1370920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60" indent="0">
              <a:buNone/>
              <a:defRPr sz="1600" b="1"/>
            </a:lvl6pPr>
            <a:lvl7pPr marL="2741822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0" tIns="45700" rIns="91400" bIns="4570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0" tIns="45700" rIns="91400" bIns="457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2" y="4767264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9139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2" indent="-342722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9" indent="-285610" algn="l" defTabSz="913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1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9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6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9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3250" y="132100"/>
            <a:ext cx="9958508" cy="549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3250" y="769693"/>
            <a:ext cx="9958508" cy="2176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3253" y="3057390"/>
            <a:ext cx="2581835" cy="1756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0546" y="3057390"/>
            <a:ext cx="3503919" cy="1756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9924" y="3057390"/>
            <a:ext cx="2581835" cy="1756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1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51" y="2610798"/>
            <a:ext cx="1465012" cy="25266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84855"/>
            <a:ext cx="2222512" cy="196787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286000" y="380715"/>
            <a:ext cx="5007156" cy="2014749"/>
            <a:chOff x="2987824" y="-39334"/>
            <a:chExt cx="4092755" cy="3413637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987824" y="1229164"/>
              <a:ext cx="4092755" cy="2145139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I. </a:t>
              </a:r>
              <a:r>
                <a:rPr lang="en-US" altLang="zh-CN" sz="5400" kern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Đọc</a:t>
              </a:r>
              <a:r>
                <a:rPr lang="en-US" altLang="zh-CN" sz="5400" kern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văn bản</a:t>
              </a:r>
              <a:endParaRPr lang="zh-CN" altLang="en-US" sz="5400" kern="0" dirty="0">
                <a:solidFill>
                  <a:srgbClr val="FFFFFF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72" y="3408509"/>
            <a:ext cx="2203536" cy="19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2919833" y="1329761"/>
            <a:ext cx="1160118" cy="3528902"/>
            <a:chOff x="2102024" y="-1714093"/>
            <a:chExt cx="1143795" cy="3479248"/>
          </a:xfrm>
        </p:grpSpPr>
        <p:grpSp>
          <p:nvGrpSpPr>
            <p:cNvPr id="65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6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四</a:t>
                </a: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67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2919833" y="194119"/>
            <a:ext cx="1160118" cy="3528902"/>
            <a:chOff x="2102024" y="-1714093"/>
            <a:chExt cx="1143795" cy="3479248"/>
          </a:xfrm>
        </p:grpSpPr>
        <p:grpSp>
          <p:nvGrpSpPr>
            <p:cNvPr id="55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6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三</a:t>
                </a: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2889420" y="-957152"/>
            <a:ext cx="1160118" cy="3528902"/>
            <a:chOff x="2102024" y="-1714093"/>
            <a:chExt cx="1143795" cy="3479248"/>
          </a:xfrm>
        </p:grpSpPr>
        <p:grpSp>
          <p:nvGrpSpPr>
            <p:cNvPr id="4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6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二</a:t>
                </a: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9521" y="2302088"/>
            <a:ext cx="2812517" cy="272857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294332" y="488841"/>
            <a:ext cx="4849668" cy="676957"/>
            <a:chOff x="2110311" y="1130909"/>
            <a:chExt cx="9336142" cy="987418"/>
          </a:xfrm>
        </p:grpSpPr>
        <p:sp>
          <p:nvSpPr>
            <p:cNvPr id="16" name="圆角矩形 1"/>
            <p:cNvSpPr/>
            <p:nvPr/>
          </p:nvSpPr>
          <p:spPr>
            <a:xfrm>
              <a:off x="2110311" y="1130909"/>
              <a:ext cx="9189449" cy="987418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 dirty="0">
                <a:solidFill>
                  <a:srgbClr val="00206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59558" y="1149244"/>
              <a:ext cx="8886895" cy="835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en-US" altLang="zh-CN" sz="2400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- </a:t>
              </a:r>
              <a:r>
                <a:rPr lang="en-US" altLang="zh-CN" sz="2400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Họ</a:t>
              </a:r>
              <a:r>
                <a:rPr lang="en-US" altLang="zh-CN" sz="2400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400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tên</a:t>
              </a:r>
              <a:r>
                <a:rPr lang="en-US" altLang="zh-CN" sz="2400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: </a:t>
              </a:r>
              <a:r>
                <a:rPr lang="en-US" altLang="zh-CN" sz="2400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Nguyễn</a:t>
              </a:r>
              <a:r>
                <a:rPr lang="en-US" altLang="zh-CN" sz="2400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400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Tuân</a:t>
              </a:r>
              <a:r>
                <a:rPr lang="en-US" altLang="zh-CN" sz="2400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(1910-1987);</a:t>
              </a:r>
              <a:endParaRPr lang="zh-CN" altLang="en-US" sz="2400" kern="0" dirty="0">
                <a:solidFill>
                  <a:srgbClr val="00206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852566" y="-2068422"/>
            <a:ext cx="1160120" cy="3528902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6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一</a:t>
                </a: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4294332" y="1671043"/>
            <a:ext cx="4849668" cy="747245"/>
            <a:chOff x="2110311" y="1307541"/>
            <a:chExt cx="9336143" cy="1089940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933614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 dirty="0">
                <a:solidFill>
                  <a:srgbClr val="00206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351466" y="1307541"/>
              <a:ext cx="9094985" cy="835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en-US" altLang="zh-CN" sz="2400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- </a:t>
              </a:r>
              <a:r>
                <a:rPr lang="en-US" altLang="zh-CN" sz="2400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Quê</a:t>
              </a:r>
              <a:r>
                <a:rPr lang="en-US" altLang="zh-CN" sz="2400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400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quán</a:t>
              </a:r>
              <a:r>
                <a:rPr lang="en-US" altLang="zh-CN" sz="2400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: </a:t>
              </a:r>
              <a:r>
                <a:rPr lang="en-US" altLang="zh-CN" sz="2400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Hà</a:t>
              </a:r>
              <a:r>
                <a:rPr lang="en-US" altLang="zh-CN" sz="2400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400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Nội</a:t>
              </a:r>
              <a:r>
                <a:rPr lang="en-US" altLang="zh-CN" sz="2400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;</a:t>
              </a:r>
              <a:endParaRPr lang="zh-CN" altLang="en-US" sz="2400" kern="0" dirty="0">
                <a:solidFill>
                  <a:srgbClr val="00206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294332" y="2560641"/>
            <a:ext cx="4773468" cy="1052596"/>
            <a:chOff x="2110311" y="1307541"/>
            <a:chExt cx="9189449" cy="1162985"/>
          </a:xfrm>
        </p:grpSpPr>
        <p:sp>
          <p:nvSpPr>
            <p:cNvPr id="62" name="圆角矩形 1"/>
            <p:cNvSpPr/>
            <p:nvPr/>
          </p:nvSpPr>
          <p:spPr>
            <a:xfrm>
              <a:off x="2110311" y="1329732"/>
              <a:ext cx="9189449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 dirty="0">
                <a:solidFill>
                  <a:srgbClr val="00206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681017" y="1307541"/>
              <a:ext cx="8281234" cy="1162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vi-VN" altLang="zh-CN" sz="2400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Phong cách độc đáo, lối viết tài hoa, cách dùng từ ngữ đặc sắc.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294334" y="4016202"/>
            <a:ext cx="4925869" cy="1052596"/>
            <a:chOff x="2110311" y="1307541"/>
            <a:chExt cx="9482836" cy="1244318"/>
          </a:xfrm>
        </p:grpSpPr>
        <p:sp>
          <p:nvSpPr>
            <p:cNvPr id="72" name="圆角矩形 1"/>
            <p:cNvSpPr/>
            <p:nvPr/>
          </p:nvSpPr>
          <p:spPr>
            <a:xfrm>
              <a:off x="2110311" y="1329732"/>
              <a:ext cx="9189449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 dirty="0">
                <a:solidFill>
                  <a:srgbClr val="00206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2681017" y="1307541"/>
              <a:ext cx="8912130" cy="1244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en-US" altLang="zh-CN" sz="2400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S</a:t>
              </a:r>
              <a:r>
                <a:rPr lang="vi-VN" altLang="zh-CN" sz="2400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ở trường của ông là kí, truyện ngắn</a:t>
              </a:r>
              <a:r>
                <a:rPr lang="en-US" altLang="zh-CN" sz="2400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.</a:t>
              </a:r>
              <a:endParaRPr lang="zh-CN" altLang="en-US" sz="2400" kern="0" dirty="0">
                <a:solidFill>
                  <a:srgbClr val="00206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78030" y="553063"/>
            <a:ext cx="1782715" cy="523180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49394" y="2172852"/>
            <a:ext cx="3733800" cy="1603444"/>
          </a:xfrm>
          <a:prstGeom prst="wedgeRoundRectCallout">
            <a:avLst>
              <a:gd name="adj1" fmla="val 71153"/>
              <a:gd name="adj2" fmla="val 995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spcCol="0"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 của Nguyễn Tuân cho thấy tác giả có vốn kiến thức sâu rộng về nhiều lĩnh vực đời sống.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984"/>
            <a:ext cx="2376264" cy="3421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3505260" y="182765"/>
            <a:ext cx="2750084" cy="5107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00" tIns="45700" rIns="91400" bIns="45700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 err="1">
                <a:solidFill>
                  <a:srgbClr val="EC707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2400" b="1" kern="0" dirty="0">
                <a:solidFill>
                  <a:srgbClr val="EC70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EC707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b="1" kern="0" dirty="0">
                <a:solidFill>
                  <a:srgbClr val="EC70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EC707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zh-CN" sz="2400" b="1" kern="0" dirty="0">
                <a:solidFill>
                  <a:srgbClr val="EC70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EC707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endParaRPr lang="zh-CN" altLang="en-US" sz="2400" b="1" kern="0" dirty="0">
              <a:solidFill>
                <a:srgbClr val="EC70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5" y="1186519"/>
            <a:ext cx="2517093" cy="2265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3" b="93011" l="18429" r="79429">
                        <a14:foregroundMark x1="36429" y1="4122" x2="36429" y2="4122"/>
                        <a14:foregroundMark x1="50000" y1="1613" x2="50000" y2="1613"/>
                        <a14:foregroundMark x1="44714" y1="93011" x2="44714" y2="93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2" y="1170699"/>
            <a:ext cx="3590926" cy="2649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299" y="1311282"/>
            <a:ext cx="2405793" cy="2368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3" y="2495551"/>
            <a:ext cx="3028950" cy="2102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624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82099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2" y="1244794"/>
            <a:ext cx="2261778" cy="270016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04791" y="669295"/>
            <a:ext cx="3186410" cy="1989773"/>
          </a:xfrm>
          <a:prstGeom prst="rect">
            <a:avLst/>
          </a:prstGeom>
          <a:solidFill>
            <a:schemeClr val="bg1"/>
          </a:solidFill>
          <a:effectLst>
            <a:outerShdw blurRad="444500" dist="177800" dir="4140000" algn="t" rotWithShape="0">
              <a:prstClr val="black">
                <a:alpha val="40000"/>
              </a:prstClr>
            </a:outerShdw>
          </a:effectLst>
        </p:spPr>
        <p:txBody>
          <a:bodyPr wrap="square" lIns="68550" tIns="34289" rIns="68550" bIns="34289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 Tô được viết nhân một chuyến ra thăm đảo của nhà văn.</a:t>
            </a:r>
            <a:endParaRPr lang="zh-CN" altLang="en-US" sz="2400" dirty="0">
              <a:solidFill>
                <a:srgbClr val="000000">
                  <a:lumMod val="75000"/>
                  <a:lumOff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42890" y="2843626"/>
            <a:ext cx="3148310" cy="1509642"/>
          </a:xfrm>
          <a:prstGeom prst="rect">
            <a:avLst/>
          </a:prstGeom>
          <a:solidFill>
            <a:schemeClr val="bg1"/>
          </a:solidFill>
          <a:effectLst>
            <a:outerShdw blurRad="444500" dist="177800" dir="4140000" algn="t" rotWithShape="0">
              <a:prstClr val="black">
                <a:alpha val="40000"/>
              </a:prstClr>
            </a:outerShdw>
          </a:effectLst>
        </p:spPr>
        <p:txBody>
          <a:bodyPr wrap="square" lIns="68550" tIns="34289" rIns="68550" bIns="34289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kí được in trong </a:t>
            </a:r>
            <a:r>
              <a:rPr lang="vi-VN" altLang="zh-CN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en-US" altLang="zh-CN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altLang="zh-CN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zh-CN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altLang="zh-CN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xuất bản lần đầu năm 1976.</a:t>
            </a:r>
            <a:endParaRPr lang="zh-CN" altLang="en-US" sz="2400" dirty="0">
              <a:solidFill>
                <a:srgbClr val="000000">
                  <a:lumMod val="75000"/>
                  <a:lumOff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113" y="3944958"/>
            <a:ext cx="2238994" cy="36929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00" tIns="45700" rIns="91400" bIns="45700" rtlCol="0">
            <a:spAutoFit/>
          </a:bodyPr>
          <a:lstStyle/>
          <a:p>
            <a:r>
              <a:rPr lang="en-US" altLang="zh-CN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zh-CN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zh-CN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zh-CN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zh-CN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endParaRPr lang="zh-CN" altLang="en-US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45" y="590552"/>
            <a:ext cx="2891075" cy="190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30" y="2611194"/>
            <a:ext cx="2980487" cy="194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643" y="9528"/>
            <a:ext cx="2512723" cy="8309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30" algn="l"/>
                <a:tab pos="180250" algn="l"/>
              </a:tabLst>
            </a:pPr>
            <a:r>
              <a:rPr lang="en-US" sz="3200" b="1" dirty="0">
                <a:latin typeface="Times New Roman"/>
                <a:ea typeface="Calibri"/>
                <a:cs typeface="Times New Roman"/>
              </a:rPr>
              <a:t>b.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568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51" y="2610798"/>
            <a:ext cx="1465012" cy="25266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84855"/>
            <a:ext cx="2222512" cy="196787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384244" y="-39334"/>
            <a:ext cx="4326826" cy="2081028"/>
            <a:chOff x="2987824" y="-39334"/>
            <a:chExt cx="4326826" cy="2081028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987824" y="1229164"/>
              <a:ext cx="4326826" cy="81253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II. </a:t>
              </a:r>
              <a:r>
                <a:rPr lang="en-US" altLang="zh-CN" sz="3600" kern="0" dirty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Khám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3600" kern="0" dirty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phá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3600" kern="0" dirty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văn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3600" kern="0" dirty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bản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:</a:t>
              </a:r>
              <a:endParaRPr lang="zh-CN" altLang="en-US" sz="3600" kern="0" dirty="0">
                <a:solidFill>
                  <a:srgbClr val="FFFFFF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72" y="3408509"/>
            <a:ext cx="2203536" cy="19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0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51" y="2610798"/>
            <a:ext cx="1465012" cy="25266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84855"/>
            <a:ext cx="2222512" cy="196787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219200" y="-39334"/>
            <a:ext cx="6340197" cy="2066710"/>
            <a:chOff x="1822777" y="-39334"/>
            <a:chExt cx="6340199" cy="2066710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22777" y="1214846"/>
              <a:ext cx="6340199" cy="81253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vi-VN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1. Cảnh bão biển trên đảo Cô Tô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:</a:t>
              </a:r>
              <a:endParaRPr lang="zh-CN" altLang="en-US" sz="3600" kern="0" dirty="0">
                <a:solidFill>
                  <a:srgbClr val="FFFFFF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72" y="3408509"/>
            <a:ext cx="2203536" cy="19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541134"/>
              </p:ext>
            </p:extLst>
          </p:nvPr>
        </p:nvGraphicFramePr>
        <p:xfrm>
          <a:off x="533403" y="133350"/>
          <a:ext cx="8280401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" r:id="rId3" imgW="7562617" imgH="10432616" progId="Word.Document.12">
                  <p:embed/>
                </p:oleObj>
              </mc:Choice>
              <mc:Fallback>
                <p:oleObj name="Document" r:id="rId3" imgW="7562617" imgH="104326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3" y="133350"/>
                        <a:ext cx="8280401" cy="487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0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56" y="285766"/>
            <a:ext cx="6662467" cy="5047495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just"/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lọt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gáy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buốt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đạn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rát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chập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đạn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lia</a:t>
            </a: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lịa</a:t>
            </a: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luồng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bạt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chừng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đát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rênbãi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rền</a:t>
            </a: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rền</a:t>
            </a: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300" dirty="0" err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21" y="361949"/>
            <a:ext cx="2133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 descr="C:\Users\DELL\Desktop\biển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21" y="2647955"/>
            <a:ext cx="21336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99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1" y="514371"/>
            <a:ext cx="5181600" cy="3277780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just"/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Gác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dồn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bung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ghê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rợn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thốc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vuốt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gờ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ô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rít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rú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quỷ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khốc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504827"/>
            <a:ext cx="3238499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49" y="3028972"/>
            <a:ext cx="3158047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22" y="3475485"/>
            <a:ext cx="2791831" cy="157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5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2" y="285755"/>
            <a:ext cx="5638798" cy="923289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/>
                <a:ea typeface="Times New Roman"/>
                <a:cs typeface="Times New Roman"/>
              </a:rPr>
              <a:t>* </a:t>
            </a:r>
            <a:r>
              <a:rPr lang="en-US" b="1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b="1">
                <a:latin typeface="Times New Roman"/>
                <a:ea typeface="Times New Roman"/>
                <a:cs typeface="Times New Roman"/>
              </a:rPr>
              <a:t> ngữ: động từ mạnh, tính từ, từ Hán Việt, các từ liên quan đến chiến trận…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577" y="1160471"/>
            <a:ext cx="5610225" cy="878855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30" algn="l"/>
                <a:tab pos="18025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mạnh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thanh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quạt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lia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lịa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thúc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rền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rền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vỡ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tung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rít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lên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rú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lên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vây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dồn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bung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hết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ép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vỡ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tung</a:t>
            </a:r>
            <a:endParaRPr lang="en-US" sz="1400" i="1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2650" y="1940895"/>
            <a:ext cx="6934200" cy="463356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30" algn="l"/>
                <a:tab pos="18025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buốt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rát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trắng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mù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mù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</a:t>
            </a:r>
            <a:endParaRPr lang="en-US" sz="1400" i="1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868" y="2442467"/>
            <a:ext cx="5448301" cy="507791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30" algn="l"/>
                <a:tab pos="18025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cụm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Hán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Việt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 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thủy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tộc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quỷ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khốc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thần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linh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en-US" sz="14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2" y="2990856"/>
            <a:ext cx="5029200" cy="878855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30" algn="l"/>
                <a:tab pos="18025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chiến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trận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trận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địa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hỏa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lực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viên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đạn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băng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đạn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thanh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thả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hơi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ngạt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endParaRPr lang="en-US" sz="1400" i="1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918061"/>
            <a:ext cx="6248399" cy="923289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30" algn="l"/>
                <a:tab pos="180250" algn="l"/>
              </a:tabLst>
            </a:pPr>
            <a:r>
              <a:rPr lang="en-US" b="1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Wingdings"/>
              </a:rPr>
              <a:t></a:t>
            </a:r>
            <a:r>
              <a:rPr lang="en-US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Gây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ấn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tượng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mạnh</a:t>
            </a:r>
            <a:r>
              <a:rPr lang="en-US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các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ngữ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trường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chiến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trận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diễn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tả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đe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dọa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sức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mạnh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hủy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diệt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cơn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bão</a:t>
            </a:r>
            <a:endParaRPr lang="en-US" sz="1400" b="1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23" y="631227"/>
            <a:ext cx="2652714" cy="2285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49741"/>
            <a:ext cx="2362200" cy="1638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6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51" y="2610798"/>
            <a:ext cx="1465012" cy="25266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84855"/>
            <a:ext cx="2222512" cy="196787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384262" y="-39334"/>
            <a:ext cx="4016557" cy="2081028"/>
            <a:chOff x="2987823" y="-39334"/>
            <a:chExt cx="4016557" cy="2081028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987823" y="1229164"/>
              <a:ext cx="4016557" cy="81253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1. </a:t>
              </a:r>
              <a:r>
                <a:rPr lang="en-US" altLang="zh-CN" sz="3600" kern="0" dirty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Đọc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:</a:t>
              </a:r>
              <a:endParaRPr lang="zh-CN" altLang="en-US" sz="3600" kern="0" dirty="0">
                <a:solidFill>
                  <a:srgbClr val="FFFFFF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72" y="3408509"/>
            <a:ext cx="2203536" cy="19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6" y="675340"/>
            <a:ext cx="4572000" cy="738623"/>
          </a:xfrm>
          <a:prstGeom prst="rect">
            <a:avLst/>
          </a:prstGeom>
        </p:spPr>
        <p:txBody>
          <a:bodyPr lIns="91400" tIns="45700" rIns="91400" bIns="4570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ea typeface="Times New Roman"/>
                <a:cs typeface="Times New Roman" pitchFamily="18" charset="0"/>
              </a:rPr>
              <a:t>* </a:t>
            </a:r>
            <a:r>
              <a:rPr lang="en-US" sz="28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gian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0" y="675339"/>
            <a:ext cx="4572000" cy="738623"/>
          </a:xfrm>
          <a:prstGeom prst="rect">
            <a:avLst/>
          </a:prstGeom>
        </p:spPr>
        <p:txBody>
          <a:bodyPr lIns="91400" tIns="45700" rIns="91400" bIns="4570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Buổi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đêm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khuya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6725" y="1877961"/>
            <a:ext cx="4572000" cy="1384954"/>
          </a:xfrm>
          <a:prstGeom prst="rect">
            <a:avLst/>
          </a:prstGeom>
        </p:spPr>
        <p:txBody>
          <a:bodyPr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30" algn="l"/>
                <a:tab pos="1802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đậm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hiểm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bão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4" y="47422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83928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6" y="320307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2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" y="-71912"/>
            <a:ext cx="2162691" cy="7386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30" algn="l"/>
                <a:tab pos="180250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Nghệ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thuật</a:t>
            </a:r>
            <a:endParaRPr lang="en-US" sz="28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90801" y="28575"/>
            <a:ext cx="35052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0" tIns="45700" rIns="91400" bIns="45700" spcCol="0" rtlCol="0" anchor="ctr"/>
          <a:lstStyle/>
          <a:p>
            <a:pPr algn="just">
              <a:lnSpc>
                <a:spcPct val="150000"/>
              </a:lnSpc>
              <a:tabLst>
                <a:tab pos="90130" algn="l"/>
                <a:tab pos="180250" algn="l"/>
              </a:tabLst>
            </a:pP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Mỗi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viên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viên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đạn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mũi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kim</a:t>
            </a:r>
            <a:endParaRPr lang="en-US" sz="14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90800" y="1095375"/>
            <a:ext cx="3581400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00" tIns="45700" rIns="91400" bIns="45700" spcCol="0" rtlCol="0" anchor="ctr"/>
          <a:lstStyle/>
          <a:p>
            <a:pPr algn="just">
              <a:lnSpc>
                <a:spcPct val="150000"/>
              </a:lnSpc>
              <a:tabLst>
                <a:tab pos="90130" algn="l"/>
                <a:tab pos="180250" algn="l"/>
              </a:tabLst>
            </a:pP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Chốc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chốc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gió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ngừng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tắc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thay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băng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đạn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en-US" sz="14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90800" y="2267203"/>
            <a:ext cx="3657600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00" tIns="45700" rIns="91400" bIns="45700" spcCol="0" rtlCol="0" anchor="ctr"/>
          <a:lstStyle/>
          <a:p>
            <a:pPr algn="just">
              <a:lnSpc>
                <a:spcPct val="150000"/>
              </a:lnSpc>
              <a:tabLst>
                <a:tab pos="90130" algn="l"/>
                <a:tab pos="180250" algn="l"/>
              </a:tabLst>
            </a:pP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Trời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đất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trắng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mù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mù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kẻ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thù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bắt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đầu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thả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hơi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ngạt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14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90800" y="4133850"/>
            <a:ext cx="3657600" cy="10096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00" tIns="45700" rIns="91400" bIns="45700" spcCol="0" rtlCol="0" anchor="ctr"/>
          <a:lstStyle/>
          <a:p>
            <a:pPr algn="just">
              <a:lnSpc>
                <a:spcPct val="150000"/>
              </a:lnSpc>
              <a:tabLst>
                <a:tab pos="90130" algn="l"/>
                <a:tab pos="180250" algn="l"/>
              </a:tabLst>
            </a:pP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Sóng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thúc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lẫn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rền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rền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vua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thủy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en-US" sz="14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tabLst>
                <a:tab pos="90130" algn="l"/>
                <a:tab pos="180250" algn="l"/>
              </a:tabLst>
            </a:pPr>
            <a:endParaRPr lang="en-US" sz="14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90800" y="3333750"/>
            <a:ext cx="3657600" cy="6477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0" tIns="45700" rIns="91400" bIns="45700" spcCol="0" rtlCol="0" anchor="ctr"/>
          <a:lstStyle/>
          <a:p>
            <a:pPr algn="just">
              <a:lnSpc>
                <a:spcPct val="150000"/>
              </a:lnSpc>
              <a:tabLst>
                <a:tab pos="90130" algn="l"/>
                <a:tab pos="180250" algn="l"/>
              </a:tabLst>
            </a:pP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Gió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rú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rít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quỷ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khốc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thần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linh</a:t>
            </a:r>
            <a:endParaRPr lang="en-US" sz="14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8600" y="1919540"/>
            <a:ext cx="1676400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0" tIns="45700" rIns="91400" bIns="45700" spcCol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05000" y="666750"/>
            <a:ext cx="685801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8" idx="1"/>
          </p:cNvCxnSpPr>
          <p:nvPr/>
        </p:nvCxnSpPr>
        <p:spPr>
          <a:xfrm>
            <a:off x="1905000" y="2190754"/>
            <a:ext cx="685801" cy="2447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6" idx="1"/>
          </p:cNvCxnSpPr>
          <p:nvPr/>
        </p:nvCxnSpPr>
        <p:spPr>
          <a:xfrm flipV="1">
            <a:off x="1905000" y="1552580"/>
            <a:ext cx="685801" cy="638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7" idx="1"/>
          </p:cNvCxnSpPr>
          <p:nvPr/>
        </p:nvCxnSpPr>
        <p:spPr>
          <a:xfrm>
            <a:off x="1905000" y="2190773"/>
            <a:ext cx="685801" cy="5336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905000" y="2267207"/>
            <a:ext cx="685801" cy="11475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Rounded Rectangular Callout 36"/>
          <p:cNvSpPr/>
          <p:nvPr/>
        </p:nvSpPr>
        <p:spPr>
          <a:xfrm>
            <a:off x="2348766" y="-28998"/>
            <a:ext cx="4029075" cy="1811274"/>
          </a:xfrm>
          <a:prstGeom prst="wedgeRoundRectCallout">
            <a:avLst>
              <a:gd name="adj1" fmla="val 58334"/>
              <a:gd name="adj2" fmla="val 766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spcCol="0" rtlCol="0" anchor="ctr"/>
          <a:lstStyle/>
          <a:p>
            <a:pPr algn="just">
              <a:lnSpc>
                <a:spcPct val="150000"/>
              </a:lnSpc>
              <a:tabLst>
                <a:tab pos="90130" algn="l"/>
                <a:tab pos="18025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So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sánh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nổi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bật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kì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quái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rùng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rợn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trận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gió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-9521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 descr="Dây đạn giả to 6,5cm dài 75cm - Súng đồ chơi đạn thạch cao cấ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0864" y="2014537"/>
            <a:ext cx="2140744" cy="15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23" y="3657600"/>
            <a:ext cx="2133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ular Callout 42"/>
          <p:cNvSpPr/>
          <p:nvPr/>
        </p:nvSpPr>
        <p:spPr>
          <a:xfrm>
            <a:off x="2326944" y="1775426"/>
            <a:ext cx="3962400" cy="2158427"/>
          </a:xfrm>
          <a:prstGeom prst="wedgeRoundRectCallout">
            <a:avLst>
              <a:gd name="adj1" fmla="val -61607"/>
              <a:gd name="adj2" fmla="val 85638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spcCol="0" rtlCol="0" anchor="ctr"/>
          <a:lstStyle/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nhìn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độc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đáo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trận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bão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biển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Miêu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cơn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bão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trận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dữ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dội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đe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dọa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sức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hủy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diệt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cơn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bão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3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37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51" y="2610798"/>
            <a:ext cx="1465012" cy="25266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84855"/>
            <a:ext cx="2222512" cy="196787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812270" y="-39334"/>
            <a:ext cx="5339923" cy="2136237"/>
            <a:chOff x="2415828" y="-39334"/>
            <a:chExt cx="5339923" cy="2136237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415828" y="1284373"/>
              <a:ext cx="5339923" cy="81253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2</a:t>
              </a:r>
              <a:r>
                <a:rPr lang="vi-VN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. Cảnh Cô Tô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3600" kern="0" dirty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sau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3600" kern="0" dirty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cơn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3600" kern="0" dirty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bão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:</a:t>
              </a:r>
              <a:endParaRPr lang="zh-CN" altLang="en-US" sz="3600" kern="0" dirty="0">
                <a:solidFill>
                  <a:srgbClr val="FFFFFF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72" y="3408509"/>
            <a:ext cx="2203536" cy="19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79758"/>
            <a:ext cx="9144000" cy="1230801"/>
            <a:chOff x="0" y="0"/>
            <a:chExt cx="1913890" cy="6219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621958"/>
            </a:xfrm>
            <a:custGeom>
              <a:avLst/>
              <a:gdLst/>
              <a:ahLst/>
              <a:cxnLst/>
              <a:rect l="l" t="t" r="r" b="b"/>
              <a:pathLst>
                <a:path w="1913890" h="621958">
                  <a:moveTo>
                    <a:pt x="0" y="0"/>
                  </a:moveTo>
                  <a:lnTo>
                    <a:pt x="1913890" y="0"/>
                  </a:lnTo>
                  <a:lnTo>
                    <a:pt x="1913890" y="621958"/>
                  </a:lnTo>
                  <a:lnTo>
                    <a:pt x="0" y="621958"/>
                  </a:lnTo>
                  <a:close/>
                </a:path>
              </a:pathLst>
            </a:custGeom>
            <a:solidFill>
              <a:srgbClr val="FDECE3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815" y="-215220"/>
            <a:ext cx="3027017" cy="78960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116504" y="760232"/>
            <a:ext cx="210002" cy="8347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7B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13400" y="760232"/>
            <a:ext cx="210002" cy="8347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7B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275876" y="760232"/>
            <a:ext cx="210002" cy="8347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7B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78775" y="760232"/>
            <a:ext cx="210002" cy="8347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7B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334552" y="801968"/>
            <a:ext cx="210002" cy="8347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7B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883509" y="760232"/>
            <a:ext cx="210002" cy="8347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7B6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445984" y="760232"/>
            <a:ext cx="210002" cy="83474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7B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9" name="AutoShape 19"/>
          <p:cNvSpPr/>
          <p:nvPr/>
        </p:nvSpPr>
        <p:spPr>
          <a:xfrm>
            <a:off x="513387" y="3164419"/>
            <a:ext cx="3870583" cy="0"/>
          </a:xfrm>
          <a:prstGeom prst="line">
            <a:avLst/>
          </a:prstGeom>
          <a:ln w="38100" cap="rnd">
            <a:solidFill>
              <a:srgbClr val="545454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VN"/>
          </a:p>
        </p:txBody>
      </p:sp>
      <p:sp>
        <p:nvSpPr>
          <p:cNvPr id="20" name="AutoShape 20"/>
          <p:cNvSpPr/>
          <p:nvPr/>
        </p:nvSpPr>
        <p:spPr>
          <a:xfrm>
            <a:off x="513383" y="3371470"/>
            <a:ext cx="3742028" cy="0"/>
          </a:xfrm>
          <a:prstGeom prst="line">
            <a:avLst/>
          </a:prstGeom>
          <a:ln w="38100" cap="rnd">
            <a:solidFill>
              <a:srgbClr val="545454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VN"/>
          </a:p>
        </p:txBody>
      </p:sp>
      <p:sp>
        <p:nvSpPr>
          <p:cNvPr id="21" name="AutoShape 21"/>
          <p:cNvSpPr/>
          <p:nvPr/>
        </p:nvSpPr>
        <p:spPr>
          <a:xfrm>
            <a:off x="513387" y="3583572"/>
            <a:ext cx="3243605" cy="0"/>
          </a:xfrm>
          <a:prstGeom prst="line">
            <a:avLst/>
          </a:prstGeom>
          <a:ln w="38100" cap="rnd">
            <a:solidFill>
              <a:srgbClr val="545454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VN"/>
          </a:p>
        </p:txBody>
      </p:sp>
      <p:sp>
        <p:nvSpPr>
          <p:cNvPr id="22" name="AutoShape 22"/>
          <p:cNvSpPr/>
          <p:nvPr/>
        </p:nvSpPr>
        <p:spPr>
          <a:xfrm>
            <a:off x="448826" y="3785566"/>
            <a:ext cx="3308162" cy="0"/>
          </a:xfrm>
          <a:prstGeom prst="line">
            <a:avLst/>
          </a:prstGeom>
          <a:ln w="38100" cap="rnd">
            <a:solidFill>
              <a:srgbClr val="545454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VN"/>
          </a:p>
        </p:txBody>
      </p:sp>
      <p:sp>
        <p:nvSpPr>
          <p:cNvPr id="23" name="AutoShape 23"/>
          <p:cNvSpPr/>
          <p:nvPr/>
        </p:nvSpPr>
        <p:spPr>
          <a:xfrm>
            <a:off x="448826" y="3992617"/>
            <a:ext cx="3059153" cy="0"/>
          </a:xfrm>
          <a:prstGeom prst="line">
            <a:avLst/>
          </a:prstGeom>
          <a:ln w="38100" cap="rnd">
            <a:solidFill>
              <a:srgbClr val="545454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VN"/>
          </a:p>
        </p:txBody>
      </p:sp>
      <p:grpSp>
        <p:nvGrpSpPr>
          <p:cNvPr id="24" name="Group 24"/>
          <p:cNvGrpSpPr/>
          <p:nvPr/>
        </p:nvGrpSpPr>
        <p:grpSpPr>
          <a:xfrm>
            <a:off x="89642" y="1480805"/>
            <a:ext cx="3725014" cy="1304026"/>
            <a:chOff x="0" y="0"/>
            <a:chExt cx="4438316" cy="390885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438316" cy="3908852"/>
            </a:xfrm>
            <a:custGeom>
              <a:avLst/>
              <a:gdLst/>
              <a:ahLst/>
              <a:cxnLst/>
              <a:rect l="l" t="t" r="r" b="b"/>
              <a:pathLst>
                <a:path w="4438316" h="3908852">
                  <a:moveTo>
                    <a:pt x="0" y="0"/>
                  </a:moveTo>
                  <a:lnTo>
                    <a:pt x="4438316" y="0"/>
                  </a:lnTo>
                  <a:lnTo>
                    <a:pt x="4438316" y="3908852"/>
                  </a:lnTo>
                  <a:lnTo>
                    <a:pt x="0" y="3908852"/>
                  </a:lnTo>
                  <a:close/>
                </a:path>
              </a:pathLst>
            </a:custGeom>
            <a:solidFill>
              <a:srgbClr val="FDECE3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116508" y="1544116"/>
            <a:ext cx="3576586" cy="1432743"/>
            <a:chOff x="0" y="0"/>
            <a:chExt cx="2553350" cy="257325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553350" cy="2573254"/>
            </a:xfrm>
            <a:custGeom>
              <a:avLst/>
              <a:gdLst/>
              <a:ahLst/>
              <a:cxnLst/>
              <a:rect l="l" t="t" r="r" b="b"/>
              <a:pathLst>
                <a:path w="2553350" h="2573254">
                  <a:moveTo>
                    <a:pt x="0" y="0"/>
                  </a:moveTo>
                  <a:lnTo>
                    <a:pt x="0" y="2573254"/>
                  </a:lnTo>
                  <a:lnTo>
                    <a:pt x="2553350" y="2573254"/>
                  </a:lnTo>
                  <a:lnTo>
                    <a:pt x="2553350" y="0"/>
                  </a:lnTo>
                  <a:lnTo>
                    <a:pt x="0" y="0"/>
                  </a:lnTo>
                  <a:close/>
                  <a:moveTo>
                    <a:pt x="2492390" y="2512294"/>
                  </a:moveTo>
                  <a:lnTo>
                    <a:pt x="59690" y="2512294"/>
                  </a:lnTo>
                  <a:lnTo>
                    <a:pt x="59690" y="59690"/>
                  </a:lnTo>
                  <a:lnTo>
                    <a:pt x="2492390" y="59690"/>
                  </a:lnTo>
                  <a:lnTo>
                    <a:pt x="2492390" y="2512294"/>
                  </a:lnTo>
                  <a:close/>
                </a:path>
              </a:pathLst>
            </a:custGeom>
            <a:solidFill>
              <a:srgbClr val="FDECE3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815303" y="2592803"/>
            <a:ext cx="970444" cy="384056"/>
            <a:chOff x="0" y="0"/>
            <a:chExt cx="369137" cy="36752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69137" cy="367523"/>
            </a:xfrm>
            <a:custGeom>
              <a:avLst/>
              <a:gdLst/>
              <a:ahLst/>
              <a:cxnLst/>
              <a:rect l="l" t="t" r="r" b="b"/>
              <a:pathLst>
                <a:path w="369137" h="367523">
                  <a:moveTo>
                    <a:pt x="0" y="0"/>
                  </a:moveTo>
                  <a:lnTo>
                    <a:pt x="369137" y="0"/>
                  </a:lnTo>
                  <a:lnTo>
                    <a:pt x="369137" y="367523"/>
                  </a:lnTo>
                  <a:lnTo>
                    <a:pt x="0" y="3675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54758" y="2628863"/>
            <a:ext cx="1239165" cy="42113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82432">
            <a:off x="3725638" y="2579261"/>
            <a:ext cx="1676068" cy="1595741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674692" y="53348"/>
            <a:ext cx="812643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00">
              <a:lnSpc>
                <a:spcPts val="4601"/>
              </a:lnSpc>
            </a:pPr>
            <a:r>
              <a:rPr lang="en-US" sz="3802" spc="52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CÔ TÔ</a:t>
            </a:r>
          </a:p>
          <a:p>
            <a:pPr algn="ctr" defTabSz="914400">
              <a:lnSpc>
                <a:spcPts val="4601"/>
              </a:lnSpc>
            </a:pPr>
            <a:r>
              <a:rPr lang="en-US" sz="3802" spc="52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CƠN BÃO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627" y="2901686"/>
            <a:ext cx="477599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00">
              <a:lnSpc>
                <a:spcPts val="2665"/>
              </a:lnSpc>
            </a:pPr>
            <a:r>
              <a:rPr lang="en-US" sz="2202" b="1" spc="306" dirty="0">
                <a:solidFill>
                  <a:srgbClr val="6D47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CỦA TÁC GIẢ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069684" y="1311174"/>
            <a:ext cx="3828187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00">
              <a:lnSpc>
                <a:spcPts val="2636"/>
              </a:lnSpc>
            </a:pPr>
            <a:r>
              <a:rPr lang="en-US" sz="2178" b="1" spc="302" dirty="0">
                <a:solidFill>
                  <a:srgbClr val="6D47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631" y="1231416"/>
            <a:ext cx="3870583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00">
              <a:lnSpc>
                <a:spcPts val="2665"/>
              </a:lnSpc>
            </a:pPr>
            <a:r>
              <a:rPr lang="en-US" sz="2202" b="1" spc="306" dirty="0">
                <a:solidFill>
                  <a:srgbClr val="6D47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448826" y="4288699"/>
            <a:ext cx="8102156" cy="744895"/>
            <a:chOff x="0" y="0"/>
            <a:chExt cx="20249418" cy="4683593"/>
          </a:xfrm>
        </p:grpSpPr>
        <p:sp>
          <p:nvSpPr>
            <p:cNvPr id="37" name="Freeform 37"/>
            <p:cNvSpPr/>
            <p:nvPr/>
          </p:nvSpPr>
          <p:spPr>
            <a:xfrm>
              <a:off x="31750" y="31750"/>
              <a:ext cx="20185918" cy="4620094"/>
            </a:xfrm>
            <a:custGeom>
              <a:avLst/>
              <a:gdLst/>
              <a:ahLst/>
              <a:cxnLst/>
              <a:rect l="l" t="t" r="r" b="b"/>
              <a:pathLst>
                <a:path w="20185918" h="4620094">
                  <a:moveTo>
                    <a:pt x="20093208" y="4620094"/>
                  </a:moveTo>
                  <a:lnTo>
                    <a:pt x="92710" y="4620094"/>
                  </a:lnTo>
                  <a:cubicBezTo>
                    <a:pt x="41910" y="4620094"/>
                    <a:pt x="0" y="4578183"/>
                    <a:pt x="0" y="452738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091938" y="0"/>
                  </a:lnTo>
                  <a:cubicBezTo>
                    <a:pt x="20142738" y="0"/>
                    <a:pt x="20184649" y="41910"/>
                    <a:pt x="20184649" y="92710"/>
                  </a:cubicBezTo>
                  <a:lnTo>
                    <a:pt x="20184649" y="4526113"/>
                  </a:lnTo>
                  <a:cubicBezTo>
                    <a:pt x="20185918" y="4578183"/>
                    <a:pt x="20144009" y="4620094"/>
                    <a:pt x="20093209" y="4620094"/>
                  </a:cubicBezTo>
                  <a:close/>
                </a:path>
              </a:pathLst>
            </a:custGeom>
            <a:solidFill>
              <a:srgbClr val="FDECE3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0" y="0"/>
              <a:ext cx="20249418" cy="4683594"/>
            </a:xfrm>
            <a:custGeom>
              <a:avLst/>
              <a:gdLst/>
              <a:ahLst/>
              <a:cxnLst/>
              <a:rect l="l" t="t" r="r" b="b"/>
              <a:pathLst>
                <a:path w="20249418" h="4683594">
                  <a:moveTo>
                    <a:pt x="20124958" y="59690"/>
                  </a:moveTo>
                  <a:cubicBezTo>
                    <a:pt x="20160518" y="59690"/>
                    <a:pt x="20189729" y="88900"/>
                    <a:pt x="20189729" y="124460"/>
                  </a:cubicBezTo>
                  <a:lnTo>
                    <a:pt x="20189729" y="4559133"/>
                  </a:lnTo>
                  <a:cubicBezTo>
                    <a:pt x="20189729" y="4594694"/>
                    <a:pt x="20160518" y="4623903"/>
                    <a:pt x="20124958" y="4623903"/>
                  </a:cubicBezTo>
                  <a:lnTo>
                    <a:pt x="124460" y="4623903"/>
                  </a:lnTo>
                  <a:cubicBezTo>
                    <a:pt x="88900" y="4623903"/>
                    <a:pt x="59690" y="4594694"/>
                    <a:pt x="59690" y="455913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124959" y="59690"/>
                  </a:lnTo>
                  <a:moveTo>
                    <a:pt x="201249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559133"/>
                  </a:lnTo>
                  <a:cubicBezTo>
                    <a:pt x="0" y="4627714"/>
                    <a:pt x="55880" y="4683594"/>
                    <a:pt x="124460" y="4683594"/>
                  </a:cubicBezTo>
                  <a:lnTo>
                    <a:pt x="20124959" y="4683594"/>
                  </a:lnTo>
                  <a:cubicBezTo>
                    <a:pt x="20193538" y="4683594"/>
                    <a:pt x="20249418" y="4627714"/>
                    <a:pt x="20249418" y="4559133"/>
                  </a:cubicBezTo>
                  <a:lnTo>
                    <a:pt x="20249418" y="124460"/>
                  </a:lnTo>
                  <a:cubicBezTo>
                    <a:pt x="20249418" y="55880"/>
                    <a:pt x="20193538" y="0"/>
                    <a:pt x="20124959" y="0"/>
                  </a:cubicBezTo>
                  <a:close/>
                </a:path>
              </a:pathLst>
            </a:custGeom>
            <a:solidFill>
              <a:srgbClr val="2340A4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2544143" y="4293280"/>
            <a:ext cx="3836732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00">
              <a:lnSpc>
                <a:spcPts val="2641"/>
              </a:lnSpc>
            </a:pPr>
            <a:r>
              <a:rPr lang="en-US" sz="2183" b="1" spc="303" dirty="0">
                <a:solidFill>
                  <a:srgbClr val="6D47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3297123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7" y="285247"/>
            <a:ext cx="2667000" cy="1402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44" y="133370"/>
            <a:ext cx="2143455" cy="830956"/>
          </a:xfrm>
          <a:prstGeom prst="rect">
            <a:avLst/>
          </a:prstGeom>
        </p:spPr>
        <p:txBody>
          <a:bodyPr wrap="none"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30" algn="l"/>
                <a:tab pos="180250" algn="l"/>
              </a:tabLst>
            </a:pPr>
            <a:r>
              <a:rPr lang="en-US" sz="3200" b="1" dirty="0">
                <a:latin typeface="Times New Roman"/>
                <a:ea typeface="Calibri"/>
                <a:cs typeface="Times New Roman"/>
              </a:rPr>
              <a:t>*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Hình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ảnh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819151"/>
            <a:ext cx="7315200" cy="738623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tabLst>
                <a:tab pos="90130" algn="l"/>
                <a:tab pos="180250" algn="l"/>
              </a:tabLst>
            </a:pP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Bầu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trẻo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sủa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582" y="1374530"/>
            <a:ext cx="6248400" cy="738623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tabLst>
                <a:tab pos="90130" algn="l"/>
                <a:tab pos="1802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mượt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5582" y="2026540"/>
            <a:ext cx="6219825" cy="738623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tabLst>
                <a:tab pos="90130" algn="l"/>
                <a:tab pos="1802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 lam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biếc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đặm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đà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582" y="2647950"/>
            <a:ext cx="6096000" cy="738623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tabLst>
                <a:tab pos="90130" algn="l"/>
                <a:tab pos="1802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giòn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5582" y="3219523"/>
            <a:ext cx="5334000" cy="738623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tabLst>
                <a:tab pos="90130" algn="l"/>
                <a:tab pos="1802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43056"/>
            <a:ext cx="2743198" cy="1478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05" y="3321655"/>
            <a:ext cx="2572291" cy="1450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6" y="3891459"/>
            <a:ext cx="2514599" cy="1118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7" descr="Công ty Tuấn Nguyễ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3" y="3834311"/>
            <a:ext cx="2438400" cy="1233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22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887" y="6351"/>
            <a:ext cx="2514601" cy="8309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00" tIns="45700" rIns="91400" bIns="457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ea typeface="Calibri"/>
                <a:cs typeface="Times New Roman" pitchFamily="18" charset="0"/>
              </a:rPr>
              <a:t>* </a:t>
            </a:r>
            <a:r>
              <a:rPr lang="en-US" sz="3200" b="1" dirty="0" err="1">
                <a:latin typeface="Times New Roman" pitchFamily="18" charset="0"/>
                <a:ea typeface="Calibri"/>
                <a:cs typeface="Times New Roman" pitchFamily="18" charset="0"/>
              </a:rPr>
              <a:t>Nghệ</a:t>
            </a:r>
            <a:r>
              <a:rPr lang="en-US" sz="32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/>
                <a:cs typeface="Times New Roman" pitchFamily="18" charset="0"/>
              </a:rPr>
              <a:t>thuật</a:t>
            </a:r>
            <a:r>
              <a:rPr lang="en-US" sz="32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4133" y="2236611"/>
            <a:ext cx="4572000" cy="2308284"/>
          </a:xfrm>
          <a:prstGeom prst="rect">
            <a:avLst/>
          </a:prstGeom>
        </p:spPr>
        <p:txBody>
          <a:bodyPr lIns="91400" tIns="45700" rIns="91400" bIns="4570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giàu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tươi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yên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ả,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giàu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tiềm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3158" y="1028700"/>
            <a:ext cx="363502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0" tIns="45700" rIns="91400" bIns="45700" spcCol="0" rtlCol="0" anchor="ctr"/>
          <a:lstStyle/>
          <a:p>
            <a:pPr lvl="0" algn="just">
              <a:lnSpc>
                <a:spcPct val="107000"/>
              </a:lnSpc>
            </a:pPr>
            <a:r>
              <a:rPr lang="nb-NO" sz="2400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Dùng một loạt các tính từ, từ láy  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3157" y="2236611"/>
            <a:ext cx="363502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00" tIns="45700" rIns="91400" bIns="45700" spcCol="0" rtlCol="0" anchor="ctr"/>
          <a:lstStyle/>
          <a:p>
            <a:pPr lvl="0" algn="just">
              <a:lnSpc>
                <a:spcPct val="107000"/>
              </a:lnSpc>
            </a:pPr>
            <a:r>
              <a:rPr lang="nb-NO" sz="2400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Phép ẩn dụ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158" y="3418564"/>
            <a:ext cx="3635021" cy="1524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00" tIns="45700" rIns="91400" bIns="45700" spcCol="0" rtlCol="0" anchor="ctr"/>
          <a:lstStyle/>
          <a:p>
            <a:pPr lvl="0" algn="just">
              <a:lnSpc>
                <a:spcPct val="107000"/>
              </a:lnSpc>
            </a:pPr>
            <a:r>
              <a:rPr lang="nb-NO" sz="2400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Sử dụng các từ ngữ chỉ mức độ ngày càng tăng: </a:t>
            </a:r>
            <a:r>
              <a:rPr lang="nb-NO" sz="2400" b="1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thêm, hơn, càng, lại</a:t>
            </a:r>
            <a:r>
              <a:rPr lang="nb-NO" sz="2400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)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3728154" y="1049240"/>
            <a:ext cx="762000" cy="3944203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91400" tIns="45700" rIns="91400" bIns="45700" spcCol="0"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54" y="82954"/>
            <a:ext cx="2667000" cy="1402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1" y="745331"/>
            <a:ext cx="2736849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228489" y="2148277"/>
            <a:ext cx="4953000" cy="1855838"/>
          </a:xfrm>
          <a:prstGeom prst="wedgeRoundRectCallout">
            <a:avLst>
              <a:gd name="adj1" fmla="val -76043"/>
              <a:gd name="adj2" fmla="val 856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spcCol="0" rtlCol="0" anchor="ctr"/>
          <a:lstStyle/>
          <a:p>
            <a:pPr lvl="0" algn="just">
              <a:lnSpc>
                <a:spcPct val="150000"/>
              </a:lnSpc>
            </a:pPr>
            <a:r>
              <a:rPr lang="nb-NO" sz="2400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Cảnh trước cơn bão đã đẹp nhưng sau cơn bão, cảnh càng đẹp hơn.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6" grpId="0" animBg="1"/>
      <p:bldP spid="7" grpId="0" animBg="1"/>
      <p:bldP spid="8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1" y="438150"/>
            <a:ext cx="3733800" cy="738623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30" algn="l"/>
                <a:tab pos="180250" algn="l"/>
              </a:tabLst>
            </a:pPr>
            <a:r>
              <a:rPr lang="en-US" sz="2800" b="1" dirty="0">
                <a:latin typeface="Times New Roman" pitchFamily="18" charset="0"/>
                <a:ea typeface="Calibri"/>
                <a:cs typeface="Times New Roman" pitchFamily="18" charset="0"/>
              </a:rPr>
              <a:t>* </a:t>
            </a:r>
            <a:r>
              <a:rPr lang="en-US" sz="2800" b="1" dirty="0" err="1"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28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/>
                <a:cs typeface="Times New Roman" pitchFamily="18" charset="0"/>
              </a:rPr>
              <a:t>xúc</a:t>
            </a:r>
            <a:r>
              <a:rPr lang="en-US" sz="28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/>
                <a:cs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/>
                <a:cs typeface="Times New Roman" pitchFamily="18" charset="0"/>
              </a:rPr>
              <a:t>giả</a:t>
            </a:r>
            <a:r>
              <a:rPr lang="en-US" sz="2800" b="1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804" y="1339144"/>
            <a:ext cx="5232400" cy="1014340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</a:t>
            </a:r>
            <a:r>
              <a:rPr lang="nb-NO" sz="2800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Tác giả yêu mến, gần gũi và coi Cô Tô như quê hương của mình.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804" y="2383713"/>
            <a:ext cx="5232400" cy="1384954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lvl="0" algn="just"/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</a:t>
            </a:r>
            <a:r>
              <a:rPr lang="nb-NO" sz="2800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Bức tranh thiên nhiên trên đảo Cô Tô sau trận bão hiện lên tươi sáng, phong phú, độc đáo.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473793"/>
            <a:ext cx="2479946" cy="1645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 descr="Các Điểm Du Lịch Tại Đảo Cô Tô | VIETS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2" y="2395207"/>
            <a:ext cx="2400300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02" y="3714750"/>
            <a:ext cx="3288217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3604689" y="75858"/>
            <a:ext cx="4434417" cy="2191092"/>
          </a:xfrm>
          <a:prstGeom prst="wedgeRoundRectCallout">
            <a:avLst>
              <a:gd name="adj1" fmla="val -67188"/>
              <a:gd name="adj2" fmla="val -170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spcCol="0"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àng thấy yêu mến hòn đảo như bất cứ người chài nào đã từng đẻ ra và lớn lên theo mùa sóng ở đây</a:t>
            </a:r>
          </a:p>
        </p:txBody>
      </p:sp>
    </p:spTree>
    <p:extLst>
      <p:ext uri="{BB962C8B-B14F-4D97-AF65-F5344CB8AC3E}">
        <p14:creationId xmlns:p14="http://schemas.microsoft.com/office/powerpoint/2010/main" val="23419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3"/>
            <a:ext cx="9144000" cy="26193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33" y="4287002"/>
            <a:ext cx="2686050" cy="6572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63" y="256155"/>
            <a:ext cx="1551947" cy="1015622"/>
          </a:xfrm>
          <a:prstGeom prst="rect">
            <a:avLst/>
          </a:prstGeom>
        </p:spPr>
        <p:txBody>
          <a:bodyPr wrap="none" lIns="91400" tIns="45700" rIns="91400" bIns="457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1.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Đọc</a:t>
            </a:r>
            <a:endParaRPr lang="en-US" sz="4000" dirty="0"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1" y="1517947"/>
            <a:ext cx="7620000" cy="1077178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Chú ý các tính từ, động từ miêu tả, các so sánh, ẩn dụ, hoán dụ, mới lạ, đặc sắc.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2690804"/>
            <a:ext cx="7467600" cy="584735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Đọc giọng vui tươi hồ hởi;</a:t>
            </a:r>
          </a:p>
        </p:txBody>
      </p:sp>
    </p:spTree>
    <p:extLst>
      <p:ext uri="{BB962C8B-B14F-4D97-AF65-F5344CB8AC3E}">
        <p14:creationId xmlns:p14="http://schemas.microsoft.com/office/powerpoint/2010/main" val="17665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15" y="2610798"/>
            <a:ext cx="1465012" cy="25266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84855"/>
            <a:ext cx="2222512" cy="196787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384265" y="-39334"/>
            <a:ext cx="3940357" cy="2081028"/>
            <a:chOff x="2987823" y="-39334"/>
            <a:chExt cx="3940357" cy="2081028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987823" y="1229164"/>
              <a:ext cx="3940357" cy="81253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2. </a:t>
              </a:r>
              <a:r>
                <a:rPr lang="en-US" altLang="zh-CN" sz="3600" kern="0" dirty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Chú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3600" kern="0" dirty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thích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:</a:t>
              </a:r>
              <a:endParaRPr lang="zh-CN" altLang="en-US" sz="3600" kern="0" dirty="0">
                <a:solidFill>
                  <a:srgbClr val="FFFFFF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72" y="3408509"/>
            <a:ext cx="2203536" cy="19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8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3"/>
            <a:ext cx="9144000" cy="26193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490739"/>
            <a:ext cx="2686050" cy="657225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FB963565-B94E-435D-8CD5-2F85A5F77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11064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52A28C-22E9-455E-9246-824E955A0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1563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4D49A-703D-4BCB-9148-C4F2635A7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079856"/>
              </p:ext>
            </p:extLst>
          </p:nvPr>
        </p:nvGraphicFramePr>
        <p:xfrm>
          <a:off x="381000" y="824827"/>
          <a:ext cx="8447474" cy="3518536"/>
        </p:xfrm>
        <a:graphic>
          <a:graphicData uri="http://schemas.openxmlformats.org/drawingml/2006/table">
            <a:tbl>
              <a:tblPr firstRow="1" firstCol="1" bandRow="1"/>
              <a:tblGrid>
                <a:gridCol w="2586593">
                  <a:extLst>
                    <a:ext uri="{9D8B030D-6E8A-4147-A177-3AD203B41FA5}">
                      <a16:colId xmlns:a16="http://schemas.microsoft.com/office/drawing/2014/main" val="1511872703"/>
                    </a:ext>
                  </a:extLst>
                </a:gridCol>
                <a:gridCol w="839259">
                  <a:extLst>
                    <a:ext uri="{9D8B030D-6E8A-4147-A177-3AD203B41FA5}">
                      <a16:colId xmlns:a16="http://schemas.microsoft.com/office/drawing/2014/main" val="2953850877"/>
                    </a:ext>
                  </a:extLst>
                </a:gridCol>
                <a:gridCol w="1364022">
                  <a:extLst>
                    <a:ext uri="{9D8B030D-6E8A-4147-A177-3AD203B41FA5}">
                      <a16:colId xmlns:a16="http://schemas.microsoft.com/office/drawing/2014/main" val="3839482065"/>
                    </a:ext>
                  </a:extLst>
                </a:gridCol>
                <a:gridCol w="175219">
                  <a:extLst>
                    <a:ext uri="{9D8B030D-6E8A-4147-A177-3AD203B41FA5}">
                      <a16:colId xmlns:a16="http://schemas.microsoft.com/office/drawing/2014/main" val="4228150221"/>
                    </a:ext>
                  </a:extLst>
                </a:gridCol>
                <a:gridCol w="1800765">
                  <a:extLst>
                    <a:ext uri="{9D8B030D-6E8A-4147-A177-3AD203B41FA5}">
                      <a16:colId xmlns:a16="http://schemas.microsoft.com/office/drawing/2014/main" val="3593893221"/>
                    </a:ext>
                  </a:extLst>
                </a:gridCol>
                <a:gridCol w="694479">
                  <a:extLst>
                    <a:ext uri="{9D8B030D-6E8A-4147-A177-3AD203B41FA5}">
                      <a16:colId xmlns:a16="http://schemas.microsoft.com/office/drawing/2014/main" val="1411099187"/>
                    </a:ext>
                  </a:extLst>
                </a:gridCol>
                <a:gridCol w="987137">
                  <a:extLst>
                    <a:ext uri="{9D8B030D-6E8A-4147-A177-3AD203B41FA5}">
                      <a16:colId xmlns:a16="http://schemas.microsoft.com/office/drawing/2014/main" val="551933557"/>
                    </a:ext>
                  </a:extLst>
                </a:gridCol>
              </a:tblGrid>
              <a:tr h="7883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                                          </a:t>
                      </a: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6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Giã</a:t>
                      </a:r>
                      <a:r>
                        <a:rPr lang="en-US" sz="16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16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                              </a:t>
                      </a:r>
                      <a:endParaRPr lang="en-US" sz="16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14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Ngấn</a:t>
                      </a: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                          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257514"/>
                  </a:ext>
                </a:extLst>
              </a:tr>
              <a:tr h="8485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b.  </a:t>
                      </a:r>
                      <a:r>
                        <a:rPr lang="en-US" sz="16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16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sâm</a:t>
                      </a:r>
                      <a:endParaRPr lang="en-US" sz="16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en-US" sz="14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nén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826803"/>
                  </a:ext>
                </a:extLst>
              </a:tr>
              <a:tr h="8485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6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sz="16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6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                                </a:t>
                      </a:r>
                      <a:endParaRPr lang="en-US" sz="16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  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14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                   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050337"/>
                  </a:ext>
                </a:extLst>
              </a:tr>
              <a:tr h="8485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d. Ang </a:t>
                      </a:r>
                      <a:endParaRPr lang="en-US" sz="16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h. </a:t>
                      </a:r>
                      <a:r>
                        <a:rPr lang="en-US" sz="14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400" b="1" i="1" kern="1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1" kern="100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34" marR="566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3293135"/>
                  </a:ext>
                </a:extLst>
              </a:tr>
            </a:tbl>
          </a:graphicData>
        </a:graphic>
      </p:graphicFrame>
      <p:pic>
        <p:nvPicPr>
          <p:cNvPr id="2056" name="Picture 127">
            <a:extLst>
              <a:ext uri="{FF2B5EF4-FFF2-40B4-BE49-F238E27FC236}">
                <a16:creationId xmlns:a16="http://schemas.microsoft.com/office/drawing/2014/main" id="{31F8419D-B226-4BB0-B639-53D11E6E0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159" y="837406"/>
            <a:ext cx="1474241" cy="75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132">
            <a:extLst>
              <a:ext uri="{FF2B5EF4-FFF2-40B4-BE49-F238E27FC236}">
                <a16:creationId xmlns:a16="http://schemas.microsoft.com/office/drawing/2014/main" id="{3994BF0E-29F3-478E-8165-BDDDF5AAE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3552731"/>
            <a:ext cx="1447799" cy="75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128">
            <a:extLst>
              <a:ext uri="{FF2B5EF4-FFF2-40B4-BE49-F238E27FC236}">
                <a16:creationId xmlns:a16="http://schemas.microsoft.com/office/drawing/2014/main" id="{2FEA5B42-DB58-4144-B37A-BAD338BC4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158" y="1674369"/>
            <a:ext cx="1474241" cy="75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133">
            <a:extLst>
              <a:ext uri="{FF2B5EF4-FFF2-40B4-BE49-F238E27FC236}">
                <a16:creationId xmlns:a16="http://schemas.microsoft.com/office/drawing/2014/main" id="{28CA0F6B-87B7-436F-BA60-23FCCCAE0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1704334"/>
            <a:ext cx="1447798" cy="72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129">
            <a:extLst>
              <a:ext uri="{FF2B5EF4-FFF2-40B4-BE49-F238E27FC236}">
                <a16:creationId xmlns:a16="http://schemas.microsoft.com/office/drawing/2014/main" id="{B5443671-9EDA-4353-9BB7-C2AFD625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47" y="2571750"/>
            <a:ext cx="1447799" cy="82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134">
            <a:extLst>
              <a:ext uri="{FF2B5EF4-FFF2-40B4-BE49-F238E27FC236}">
                <a16:creationId xmlns:a16="http://schemas.microsoft.com/office/drawing/2014/main" id="{5986F865-1EBC-4B56-A78D-9F7AD4730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36904"/>
            <a:ext cx="1447799" cy="8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30">
            <a:extLst>
              <a:ext uri="{FF2B5EF4-FFF2-40B4-BE49-F238E27FC236}">
                <a16:creationId xmlns:a16="http://schemas.microsoft.com/office/drawing/2014/main" id="{47C02A07-667D-4A6A-9087-2050AF40E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47" y="3478166"/>
            <a:ext cx="1418751" cy="86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36" descr="Ngày vía Thần Tài mua bạc thay vàng có hao tốn tiền của hay không? - Tin  Mới Sự kiện hàng ngày">
            <a:extLst>
              <a:ext uri="{FF2B5EF4-FFF2-40B4-BE49-F238E27FC236}">
                <a16:creationId xmlns:a16="http://schemas.microsoft.com/office/drawing/2014/main" id="{76FA43EF-43A6-4503-8A38-E15D7C726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37407"/>
            <a:ext cx="1447799" cy="75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42A70083-B0B1-4CF0-B95C-6D164C3FD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11064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764A54C0-FEF0-495C-8DC8-3B5E4AF5A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1563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ounded Rectangular Callout 28">
            <a:extLst>
              <a:ext uri="{FF2B5EF4-FFF2-40B4-BE49-F238E27FC236}">
                <a16:creationId xmlns:a16="http://schemas.microsoft.com/office/drawing/2014/main" id="{DD87EB61-C073-4DE9-85E2-D45F7A0206A5}"/>
              </a:ext>
            </a:extLst>
          </p:cNvPr>
          <p:cNvSpPr/>
          <p:nvPr/>
        </p:nvSpPr>
        <p:spPr>
          <a:xfrm>
            <a:off x="3637816" y="1097231"/>
            <a:ext cx="3803650" cy="1353158"/>
          </a:xfrm>
          <a:prstGeom prst="wedgeRoundRectCallout">
            <a:avLst>
              <a:gd name="adj1" fmla="val -45833"/>
              <a:gd name="adj2" fmla="val 137127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spcCol="0" rtlCol="0" anchor="ctr"/>
          <a:lstStyle/>
          <a:p>
            <a:pPr algn="just">
              <a:lnSpc>
                <a:spcPct val="150000"/>
              </a:lnSpc>
            </a:pPr>
            <a:r>
              <a:rPr lang="en-US" sz="24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Hãy</a:t>
            </a:r>
            <a:r>
              <a:rPr lang="en-US" sz="24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nối</a:t>
            </a:r>
            <a:r>
              <a:rPr lang="en-US" sz="24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hình</a:t>
            </a:r>
            <a:r>
              <a:rPr lang="en-US" sz="24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ảnh</a:t>
            </a:r>
            <a:r>
              <a:rPr lang="en-US" sz="24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và</a:t>
            </a:r>
            <a:r>
              <a:rPr lang="en-US" sz="24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các</a:t>
            </a:r>
            <a:r>
              <a:rPr lang="en-US" sz="24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khái</a:t>
            </a:r>
            <a:r>
              <a:rPr lang="en-US" sz="24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niệm</a:t>
            </a:r>
            <a:r>
              <a:rPr lang="en-US" sz="24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sao</a:t>
            </a:r>
            <a:r>
              <a:rPr lang="en-US" sz="24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cho</a:t>
            </a:r>
            <a:r>
              <a:rPr lang="en-US" sz="24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phù</a:t>
            </a:r>
            <a:r>
              <a:rPr lang="en-US" sz="24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hợp</a:t>
            </a:r>
            <a:endParaRPr lang="en-US" sz="2400" b="1" dirty="0">
              <a:ea typeface="Calibri"/>
              <a:cs typeface="Times New Roman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EAAEB71-8271-4901-A25F-EDA216099802}"/>
              </a:ext>
            </a:extLst>
          </p:cNvPr>
          <p:cNvCxnSpPr/>
          <p:nvPr/>
        </p:nvCxnSpPr>
        <p:spPr>
          <a:xfrm>
            <a:off x="2983863" y="1089504"/>
            <a:ext cx="784615" cy="178536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0E6B57F-E3F8-47D2-BF19-0C9EDAA9540C}"/>
              </a:ext>
            </a:extLst>
          </p:cNvPr>
          <p:cNvCxnSpPr>
            <a:cxnSpLocks/>
          </p:cNvCxnSpPr>
          <p:nvPr/>
        </p:nvCxnSpPr>
        <p:spPr>
          <a:xfrm>
            <a:off x="2966848" y="1954544"/>
            <a:ext cx="801630" cy="189620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D364796-EEF4-448B-9544-7482EC25C63B}"/>
              </a:ext>
            </a:extLst>
          </p:cNvPr>
          <p:cNvCxnSpPr>
            <a:cxnSpLocks/>
          </p:cNvCxnSpPr>
          <p:nvPr/>
        </p:nvCxnSpPr>
        <p:spPr>
          <a:xfrm flipV="1">
            <a:off x="2966848" y="1214086"/>
            <a:ext cx="839645" cy="172382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EB58EE1-2566-4F9A-898E-EAA4BD8EC7A0}"/>
              </a:ext>
            </a:extLst>
          </p:cNvPr>
          <p:cNvCxnSpPr>
            <a:cxnSpLocks/>
          </p:cNvCxnSpPr>
          <p:nvPr/>
        </p:nvCxnSpPr>
        <p:spPr>
          <a:xfrm flipV="1">
            <a:off x="3000025" y="2065867"/>
            <a:ext cx="759175" cy="197261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2610E2E-E27A-41B7-9F07-4CD2FA2C2BF1}"/>
              </a:ext>
            </a:extLst>
          </p:cNvPr>
          <p:cNvCxnSpPr>
            <a:cxnSpLocks/>
          </p:cNvCxnSpPr>
          <p:nvPr/>
        </p:nvCxnSpPr>
        <p:spPr>
          <a:xfrm>
            <a:off x="7128565" y="1321229"/>
            <a:ext cx="670276" cy="861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6E98EB9-4AE4-44A6-8A80-9557D7C2243E}"/>
              </a:ext>
            </a:extLst>
          </p:cNvPr>
          <p:cNvCxnSpPr>
            <a:cxnSpLocks/>
          </p:cNvCxnSpPr>
          <p:nvPr/>
        </p:nvCxnSpPr>
        <p:spPr>
          <a:xfrm>
            <a:off x="7141635" y="2137055"/>
            <a:ext cx="670276" cy="861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D42FFB2-72B5-49BC-A9D8-ED2387F158BE}"/>
              </a:ext>
            </a:extLst>
          </p:cNvPr>
          <p:cNvCxnSpPr>
            <a:cxnSpLocks/>
          </p:cNvCxnSpPr>
          <p:nvPr/>
        </p:nvCxnSpPr>
        <p:spPr>
          <a:xfrm flipV="1">
            <a:off x="7161073" y="1321229"/>
            <a:ext cx="637768" cy="162594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2757F91-5D34-41CC-BD6F-0485B2415E44}"/>
              </a:ext>
            </a:extLst>
          </p:cNvPr>
          <p:cNvCxnSpPr>
            <a:cxnSpLocks/>
          </p:cNvCxnSpPr>
          <p:nvPr/>
        </p:nvCxnSpPr>
        <p:spPr>
          <a:xfrm>
            <a:off x="7181850" y="3929411"/>
            <a:ext cx="685097" cy="889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8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3"/>
            <a:ext cx="9144000" cy="261937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" y="-1085850"/>
            <a:ext cx="3581400" cy="6477000"/>
            <a:chOff x="250298" y="-730250"/>
            <a:chExt cx="3581400" cy="64770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98" y="-730250"/>
              <a:ext cx="3581400" cy="6477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 rot="544169">
              <a:off x="839033" y="2055623"/>
              <a:ext cx="2217542" cy="2400649"/>
            </a:xfrm>
            <a:prstGeom prst="rect">
              <a:avLst/>
            </a:prstGeom>
          </p:spPr>
          <p:txBody>
            <a:bodyPr wrap="square" lIns="91432" tIns="45716" rIns="91432" bIns="45716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Giã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đôi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lưới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túi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giã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) do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tàu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thuyền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kéo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tầng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đáy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biển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zh-CN" alt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33" y="4287002"/>
            <a:ext cx="2686050" cy="65722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 rot="21379380">
            <a:off x="2879412" y="576839"/>
            <a:ext cx="2897851" cy="3475503"/>
            <a:chOff x="3362757" y="1321210"/>
            <a:chExt cx="2416260" cy="257982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57" y="1321210"/>
              <a:ext cx="2416260" cy="2579829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3550817" y="1485522"/>
              <a:ext cx="2219494" cy="1850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Hải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sâm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biển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da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lông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quý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zh-CN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449500">
            <a:off x="5800827" y="1168571"/>
            <a:ext cx="2416259" cy="2889609"/>
            <a:chOff x="3362757" y="1321210"/>
            <a:chExt cx="2416260" cy="2579829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57" y="1321210"/>
              <a:ext cx="2416260" cy="2579829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3539841" y="1537615"/>
              <a:ext cx="2193444" cy="2225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sư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nhẵn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sư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quần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tụ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bãi</a:t>
              </a:r>
              <a:endParaRPr lang="zh-CN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52" y="918866"/>
            <a:ext cx="4682607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52" y="918886"/>
            <a:ext cx="4682607" cy="338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52" y="913038"/>
            <a:ext cx="4682607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098" y="-20338"/>
            <a:ext cx="2879234" cy="1015622"/>
          </a:xfrm>
          <a:prstGeom prst="rect">
            <a:avLst/>
          </a:prstGeom>
        </p:spPr>
        <p:txBody>
          <a:bodyPr wrap="none" lIns="91400" tIns="45700" rIns="91400" bIns="4570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b="1" kern="100" dirty="0">
                <a:solidFill>
                  <a:srgbClr val="000000"/>
                </a:solidFill>
                <a:latin typeface="Times New Roman"/>
                <a:ea typeface="SimSun"/>
              </a:rPr>
              <a:t>2.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/>
                <a:ea typeface="SimSun"/>
              </a:rPr>
              <a:t>Chú</a:t>
            </a:r>
            <a:r>
              <a:rPr lang="en-US" sz="4000" b="1" kern="100" dirty="0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/>
                <a:ea typeface="SimSun"/>
              </a:rPr>
              <a:t>thích</a:t>
            </a:r>
            <a:endParaRPr lang="en-US" sz="40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5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3"/>
            <a:ext cx="9144000" cy="261937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" y="-1085850"/>
            <a:ext cx="3581400" cy="6477000"/>
            <a:chOff x="250298" y="-730250"/>
            <a:chExt cx="3581400" cy="64770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98" y="-730250"/>
              <a:ext cx="3581400" cy="6477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 rot="544169">
              <a:off x="839033" y="1824792"/>
              <a:ext cx="2217542" cy="2862314"/>
            </a:xfrm>
            <a:prstGeom prst="rect">
              <a:avLst/>
            </a:prstGeom>
          </p:spPr>
          <p:txBody>
            <a:bodyPr wrap="square" lIns="91432" tIns="45716" rIns="91432" bIns="45716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hồng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hồng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kình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biển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Vịnh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Bắc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zh-CN" alt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33" y="4287002"/>
            <a:ext cx="2686050" cy="65722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 rot="21379380">
            <a:off x="2879412" y="576839"/>
            <a:ext cx="2897851" cy="3475503"/>
            <a:chOff x="3362757" y="1321210"/>
            <a:chExt cx="2416260" cy="257982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57" y="1321210"/>
              <a:ext cx="2416260" cy="2579829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3550817" y="1485523"/>
              <a:ext cx="2219494" cy="1850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Ngấn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bể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giáp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biển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tầm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nhìn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mắt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zh-CN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449500">
            <a:off x="5820679" y="1168220"/>
            <a:ext cx="2416259" cy="2975447"/>
            <a:chOff x="3362757" y="1321210"/>
            <a:chExt cx="2416260" cy="2656465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57" y="1321210"/>
              <a:ext cx="2416260" cy="2579829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3539841" y="1323286"/>
              <a:ext cx="2193444" cy="2654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Bạc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nén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bạc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đúc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từng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thỏi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nén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sđơn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đo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tương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đương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375 g.</a:t>
              </a:r>
              <a:endParaRPr lang="zh-CN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591000"/>
            <a:ext cx="5468469" cy="369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3" y="683370"/>
            <a:ext cx="5468469" cy="369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3" y="646339"/>
            <a:ext cx="5468469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" y="33133"/>
            <a:ext cx="2879234" cy="1015622"/>
          </a:xfrm>
          <a:prstGeom prst="rect">
            <a:avLst/>
          </a:prstGeom>
        </p:spPr>
        <p:txBody>
          <a:bodyPr wrap="none" lIns="91400" tIns="45700" rIns="91400" bIns="4570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b="1" kern="100" dirty="0">
                <a:solidFill>
                  <a:srgbClr val="000000"/>
                </a:solidFill>
                <a:latin typeface="Times New Roman"/>
                <a:ea typeface="SimSun"/>
              </a:rPr>
              <a:t>2.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/>
                <a:ea typeface="SimSun"/>
              </a:rPr>
              <a:t>Chú</a:t>
            </a:r>
            <a:r>
              <a:rPr lang="en-US" sz="4000" b="1" kern="100" dirty="0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/>
                <a:ea typeface="SimSun"/>
              </a:rPr>
              <a:t>thích</a:t>
            </a:r>
            <a:endParaRPr lang="en-US" sz="40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99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3"/>
            <a:ext cx="9144000" cy="261937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" y="-1085850"/>
            <a:ext cx="3581400" cy="6477000"/>
            <a:chOff x="250298" y="-730250"/>
            <a:chExt cx="3581400" cy="64770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98" y="-730250"/>
              <a:ext cx="3581400" cy="6477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 rot="544169">
              <a:off x="839033" y="2286458"/>
              <a:ext cx="2217542" cy="1938984"/>
            </a:xfrm>
            <a:prstGeom prst="rect">
              <a:avLst/>
            </a:prstGeom>
          </p:spPr>
          <p:txBody>
            <a:bodyPr wrap="square" lIns="91432" tIns="45716" rIns="91432" bIns="45716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Trận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vực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chiến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đấu</a:t>
              </a:r>
              <a:r>
                <a:rPr lang="en-US" altLang="zh-CN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zh-CN" alt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33" y="4287002"/>
            <a:ext cx="2686050" cy="65722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 rot="449500">
            <a:off x="4414632" y="811940"/>
            <a:ext cx="2416259" cy="2889609"/>
            <a:chOff x="3362757" y="1321210"/>
            <a:chExt cx="2416260" cy="2579829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57" y="1321210"/>
              <a:ext cx="2416260" cy="2579829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3539842" y="1537618"/>
              <a:ext cx="2193444" cy="2225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đựng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nung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hơi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phình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miệng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zh-CN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60" y="770033"/>
            <a:ext cx="4525494" cy="288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814" y="770032"/>
            <a:ext cx="4950986" cy="291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4540" y="21"/>
            <a:ext cx="2879234" cy="1015622"/>
          </a:xfrm>
          <a:prstGeom prst="rect">
            <a:avLst/>
          </a:prstGeom>
        </p:spPr>
        <p:txBody>
          <a:bodyPr wrap="none" lIns="91400" tIns="45700" rIns="91400" bIns="4570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b="1" kern="100" dirty="0">
                <a:solidFill>
                  <a:srgbClr val="000000"/>
                </a:solidFill>
                <a:latin typeface="Times New Roman"/>
                <a:ea typeface="SimSun"/>
              </a:rPr>
              <a:t>2.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/>
                <a:ea typeface="SimSun"/>
              </a:rPr>
              <a:t>Chú</a:t>
            </a:r>
            <a:r>
              <a:rPr lang="en-US" sz="4000" b="1" kern="100" dirty="0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/>
                <a:ea typeface="SimSun"/>
              </a:rPr>
              <a:t>thích</a:t>
            </a:r>
            <a:endParaRPr lang="en-US" sz="40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95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51" y="2610798"/>
            <a:ext cx="1465012" cy="25266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84855"/>
            <a:ext cx="2222512" cy="196787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384246" y="-39334"/>
            <a:ext cx="4057521" cy="2081028"/>
            <a:chOff x="2987824" y="-39334"/>
            <a:chExt cx="4057523" cy="2081028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987824" y="1229164"/>
              <a:ext cx="4057523" cy="81253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3. </a:t>
              </a:r>
              <a:r>
                <a:rPr lang="en-US" altLang="zh-CN" sz="3600" kern="0" dirty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Tác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3600" kern="0" dirty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giả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, </a:t>
              </a:r>
              <a:r>
                <a:rPr lang="en-US" altLang="zh-CN" sz="3600" kern="0" dirty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tác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3600" kern="0" dirty="0" err="1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phẩm</a:t>
              </a:r>
              <a:r>
                <a:rPr lang="en-US" altLang="zh-CN" sz="3600" kern="0" dirty="0">
                  <a:solidFill>
                    <a:srgbClr val="FFFFFF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:</a:t>
              </a:r>
              <a:endParaRPr lang="zh-CN" altLang="en-US" sz="3600" kern="0" dirty="0">
                <a:solidFill>
                  <a:srgbClr val="FFFFFF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72" y="3408509"/>
            <a:ext cx="2203536" cy="19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4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幻灯片 1"/>
</p:tagLst>
</file>

<file path=ppt/theme/theme1.xml><?xml version="1.0" encoding="utf-8"?>
<a:theme xmlns:a="http://schemas.openxmlformats.org/drawingml/2006/main" name="Slide PowerPoint Hoat Hinh _ Toan Hoa  (53)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 PowerPoint Hoat Hinh _ Toan Hoa  (53)</Template>
  <TotalTime>1221</TotalTime>
  <Words>1234</Words>
  <Application>Microsoft Office PowerPoint</Application>
  <PresentationFormat>On-screen Show (16:9)</PresentationFormat>
  <Paragraphs>125</Paragraphs>
  <Slides>26</Slides>
  <Notes>15</Notes>
  <HiddenSlides>4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</vt:lpstr>
      <vt:lpstr>Arial</vt:lpstr>
      <vt:lpstr>Times New Roman</vt:lpstr>
      <vt:lpstr>华康方圆体W7(P)</vt:lpstr>
      <vt:lpstr>Slide PowerPoint Hoat Hinh _ Toan Hoa  (53)</vt:lpstr>
      <vt:lpstr>1_Office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129</cp:revision>
  <dcterms:created xsi:type="dcterms:W3CDTF">2021-09-11T02:33:25Z</dcterms:created>
  <dcterms:modified xsi:type="dcterms:W3CDTF">2024-01-16T14:13:57Z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