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5" r:id="rId2"/>
    <p:sldMasterId id="2147483690" r:id="rId3"/>
  </p:sldMasterIdLst>
  <p:notesMasterIdLst>
    <p:notesMasterId r:id="rId26"/>
  </p:notesMasterIdLst>
  <p:sldIdLst>
    <p:sldId id="305" r:id="rId4"/>
    <p:sldId id="338" r:id="rId5"/>
    <p:sldId id="340" r:id="rId6"/>
    <p:sldId id="339" r:id="rId7"/>
    <p:sldId id="272" r:id="rId8"/>
    <p:sldId id="306" r:id="rId9"/>
    <p:sldId id="342" r:id="rId10"/>
    <p:sldId id="294" r:id="rId11"/>
    <p:sldId id="343" r:id="rId12"/>
    <p:sldId id="350" r:id="rId13"/>
    <p:sldId id="344" r:id="rId14"/>
    <p:sldId id="346" r:id="rId15"/>
    <p:sldId id="349" r:id="rId16"/>
    <p:sldId id="348" r:id="rId17"/>
    <p:sldId id="345" r:id="rId18"/>
    <p:sldId id="296" r:id="rId19"/>
    <p:sldId id="351" r:id="rId20"/>
    <p:sldId id="352" r:id="rId21"/>
    <p:sldId id="353" r:id="rId22"/>
    <p:sldId id="354" r:id="rId23"/>
    <p:sldId id="376" r:id="rId24"/>
    <p:sldId id="377" r:id="rId25"/>
  </p:sldIdLst>
  <p:sldSz cx="12192000" cy="6858000"/>
  <p:notesSz cx="6858000" cy="9144000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D313B07-5778-42A1-A625-BE4291CDB5B9}">
          <p14:sldIdLst>
            <p14:sldId id="305"/>
            <p14:sldId id="338"/>
            <p14:sldId id="340"/>
            <p14:sldId id="339"/>
            <p14:sldId id="272"/>
            <p14:sldId id="306"/>
            <p14:sldId id="342"/>
            <p14:sldId id="294"/>
            <p14:sldId id="343"/>
            <p14:sldId id="350"/>
            <p14:sldId id="344"/>
            <p14:sldId id="346"/>
            <p14:sldId id="349"/>
            <p14:sldId id="348"/>
            <p14:sldId id="345"/>
            <p14:sldId id="296"/>
            <p14:sldId id="351"/>
            <p14:sldId id="352"/>
            <p14:sldId id="353"/>
            <p14:sldId id="354"/>
            <p14:sldId id="376"/>
            <p14:sldId id="377"/>
          </p14:sldIdLst>
        </p14:section>
        <p14:section name="Untitled Section" id="{FBCFDB60-0DBA-4686-81F8-4FCA71D5EFD8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A8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32" autoAdjust="0"/>
    <p:restoredTop sz="92545" autoAdjust="0"/>
  </p:normalViewPr>
  <p:slideViewPr>
    <p:cSldViewPr snapToGrid="0">
      <p:cViewPr varScale="1">
        <p:scale>
          <a:sx n="67" d="100"/>
          <a:sy n="67" d="100"/>
        </p:scale>
        <p:origin x="97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印品黑体" panose="00000500000000000000" pitchFamily="2" charset="-122"/>
              </a:defRPr>
            </a:lvl1pPr>
          </a:lstStyle>
          <a:p>
            <a:fld id="{626BE4BA-322E-40A3-894C-67D4443D98EC}" type="datetimeFigureOut">
              <a:rPr lang="zh-CN" altLang="en-US" smtClean="0"/>
              <a:pPr/>
              <a:t>2024/1/16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印品黑体" panose="00000500000000000000" pitchFamily="2" charset="-122"/>
              </a:defRPr>
            </a:lvl1pPr>
          </a:lstStyle>
          <a:p>
            <a:fld id="{41D4E78A-1D74-4887-851C-022862205473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0673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4E78A-1D74-4887-851C-022862205473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0440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41A63-FFE5-486C-8881-6A3021FA5A70}" type="slidenum">
              <a:rPr lang="id-ID" smtClean="0">
                <a:solidFill>
                  <a:prstClr val="black"/>
                </a:solidFill>
              </a:rPr>
              <a:pPr/>
              <a:t>12</a:t>
            </a:fld>
            <a:endParaRPr 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6278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41A63-FFE5-486C-8881-6A3021FA5A70}" type="slidenum">
              <a:rPr lang="id-ID" smtClean="0">
                <a:solidFill>
                  <a:prstClr val="black"/>
                </a:solidFill>
              </a:rPr>
              <a:pPr/>
              <a:t>13</a:t>
            </a:fld>
            <a:endParaRPr 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6278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41A63-FFE5-486C-8881-6A3021FA5A70}" type="slidenum">
              <a:rPr lang="id-ID" smtClean="0">
                <a:solidFill>
                  <a:prstClr val="black"/>
                </a:solidFill>
              </a:rPr>
              <a:pPr/>
              <a:t>14</a:t>
            </a:fld>
            <a:endParaRPr 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6278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41A63-FFE5-486C-8881-6A3021FA5A70}" type="slidenum">
              <a:rPr lang="id-ID" smtClean="0">
                <a:solidFill>
                  <a:prstClr val="black"/>
                </a:solidFill>
              </a:rPr>
              <a:pPr/>
              <a:t>15</a:t>
            </a:fld>
            <a:endParaRPr 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6278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41A63-FFE5-486C-8881-6A3021FA5A70}" type="slidenum">
              <a:rPr lang="id-ID" smtClean="0"/>
              <a:t>16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000576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4E78A-1D74-4887-851C-022862205473}" type="slidenum">
              <a:rPr lang="zh-CN" altLang="en-US" smtClean="0">
                <a:solidFill>
                  <a:prstClr val="black"/>
                </a:solidFill>
              </a:rPr>
              <a:pPr/>
              <a:t>17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0440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41A63-FFE5-486C-8881-6A3021FA5A70}" type="slidenum">
              <a:rPr lang="id-ID" smtClean="0">
                <a:solidFill>
                  <a:prstClr val="black"/>
                </a:solidFill>
              </a:rPr>
              <a:pPr/>
              <a:t>18</a:t>
            </a:fld>
            <a:endParaRPr 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6278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41A63-FFE5-486C-8881-6A3021FA5A70}" type="slidenum">
              <a:rPr lang="id-ID" smtClean="0">
                <a:solidFill>
                  <a:prstClr val="black"/>
                </a:solidFill>
              </a:rPr>
              <a:pPr/>
              <a:t>19</a:t>
            </a:fld>
            <a:endParaRPr 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6278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41A63-FFE5-486C-8881-6A3021FA5A70}" type="slidenum">
              <a:rPr lang="id-ID" smtClean="0">
                <a:solidFill>
                  <a:prstClr val="black"/>
                </a:solidFill>
              </a:rPr>
              <a:pPr/>
              <a:t>20</a:t>
            </a:fld>
            <a:endParaRPr 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627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41A63-FFE5-486C-8881-6A3021FA5A70}" type="slidenum">
              <a:rPr lang="id-ID" smtClean="0">
                <a:solidFill>
                  <a:prstClr val="black"/>
                </a:solidFill>
              </a:rPr>
              <a:pPr/>
              <a:t>2</a:t>
            </a:fld>
            <a:endParaRPr 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8030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Nguyễn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Nhâm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- 0981.713.891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6970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41A63-FFE5-486C-8881-6A3021FA5A70}" type="slidenum">
              <a:rPr lang="id-ID" smtClean="0"/>
              <a:t>5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442050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41A63-FFE5-486C-8881-6A3021FA5A70}" type="slidenum">
              <a:rPr lang="id-ID" smtClean="0">
                <a:solidFill>
                  <a:prstClr val="black"/>
                </a:solidFill>
              </a:rPr>
              <a:pPr/>
              <a:t>6</a:t>
            </a:fld>
            <a:endParaRPr 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2050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41A63-FFE5-486C-8881-6A3021FA5A70}" type="slidenum">
              <a:rPr lang="id-ID" smtClean="0"/>
              <a:t>8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696278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4E78A-1D74-4887-851C-022862205473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0440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4E78A-1D74-4887-851C-022862205473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0440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41A63-FFE5-486C-8881-6A3021FA5A70}" type="slidenum">
              <a:rPr lang="id-ID" smtClean="0">
                <a:solidFill>
                  <a:prstClr val="black"/>
                </a:solidFill>
              </a:rPr>
              <a:pPr/>
              <a:t>11</a:t>
            </a:fld>
            <a:endParaRPr 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6278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2081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4627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7626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1917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7294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32329" y="365126"/>
            <a:ext cx="10515600" cy="562722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5600" cy="15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434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4284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0841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0661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6422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8100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12748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5211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64254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508320"/>
      </p:ext>
    </p:extLst>
  </p:cSld>
  <p:clrMapOvr>
    <a:masterClrMapping/>
  </p:clrMapOvr>
  <p:transition spd="slow" advClick="0" advTm="1000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398312"/>
      </p:ext>
    </p:extLst>
  </p:cSld>
  <p:clrMapOvr>
    <a:masterClrMapping/>
  </p:clrMapOvr>
  <p:transition spd="slow" advClick="0" advTm="1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180313"/>
      </p:ext>
    </p:extLst>
  </p:cSld>
  <p:clrMapOvr>
    <a:masterClrMapping/>
  </p:clrMapOvr>
  <p:transition spd="slow" advClick="0" advTm="1000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432623"/>
      </p:ext>
    </p:extLst>
  </p:cSld>
  <p:clrMapOvr>
    <a:masterClrMapping/>
  </p:clrMapOvr>
  <p:transition spd="slow" advClick="0" advTm="1000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06616"/>
      </p:ext>
    </p:extLst>
  </p:cSld>
  <p:clrMapOvr>
    <a:masterClrMapping/>
  </p:clrMapOvr>
  <p:transition spd="slow" advClick="0" advTm="1000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575027"/>
      </p:ext>
    </p:extLst>
  </p:cSld>
  <p:clrMapOvr>
    <a:masterClrMapping/>
  </p:clrMapOvr>
  <p:transition spd="slow" advClick="0" advTm="1000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301689"/>
      </p:ext>
    </p:extLst>
  </p:cSld>
  <p:clrMapOvr>
    <a:masterClrMapping/>
  </p:clrMapOvr>
  <p:transition spd="slow" advClick="0" advTm="1000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674603"/>
      </p:ext>
    </p:extLst>
  </p:cSld>
  <p:clrMapOvr>
    <a:masterClrMapping/>
  </p:clrMapOvr>
  <p:transition spd="slow" advClick="0" advTm="1000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662928"/>
      </p:ext>
    </p:extLst>
  </p:cSld>
  <p:clrMapOvr>
    <a:masterClrMapping/>
  </p:clrMapOvr>
  <p:transition spd="slow" advClick="0" advTm="1000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568889"/>
      </p:ext>
    </p:extLst>
  </p:cSld>
  <p:clrMapOvr>
    <a:masterClrMapping/>
  </p:clrMapOvr>
  <p:transition spd="slow" advClick="0" advTm="1000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255851"/>
      </p:ext>
    </p:extLst>
  </p:cSld>
  <p:clrMapOvr>
    <a:masterClrMapping/>
  </p:clrMapOvr>
  <p:transition spd="slow" advClick="0" advTm="1000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55278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32329" y="365126"/>
            <a:ext cx="10515600" cy="562722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5600" cy="154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image" Target="../media/image4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pPr/>
              <a:t>2024/1/16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953"/>
            <a:ext cx="12192001" cy="683758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953"/>
            <a:ext cx="12192001" cy="6837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20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701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slide" Target="slide14.xml"/><Relationship Id="rId4" Type="http://schemas.openxmlformats.org/officeDocument/2006/relationships/slide" Target="slide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9.xml"/><Relationship Id="rId5" Type="http://schemas.openxmlformats.org/officeDocument/2006/relationships/slide" Target="slide7.xml"/><Relationship Id="rId4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slide" Target="slide5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png"/><Relationship Id="rId4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3.png"/><Relationship Id="rId7" Type="http://schemas.openxmlformats.org/officeDocument/2006/relationships/slide" Target="slide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1549400" y="2616200"/>
            <a:ext cx="1799668" cy="1473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solidFill>
                <a:prstClr val="white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6" name="流程图: 库存数据 5"/>
          <p:cNvSpPr/>
          <p:nvPr/>
        </p:nvSpPr>
        <p:spPr>
          <a:xfrm flipH="1">
            <a:off x="2727447" y="2417674"/>
            <a:ext cx="7081111" cy="1874926"/>
          </a:xfrm>
          <a:prstGeom prst="flowChartOnlineStorag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2400" dirty="0">
              <a:solidFill>
                <a:prstClr val="white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7" name="TextBox 9"/>
          <p:cNvSpPr txBox="1"/>
          <p:nvPr/>
        </p:nvSpPr>
        <p:spPr>
          <a:xfrm>
            <a:off x="2164881" y="2584271"/>
            <a:ext cx="77457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b="1" dirty="0">
                <a:solidFill>
                  <a:prstClr val="white"/>
                </a:solidFill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I.</a:t>
            </a:r>
            <a:endParaRPr lang="zh-CN" altLang="en-US" sz="7200" b="1" dirty="0">
              <a:solidFill>
                <a:prstClr val="white"/>
              </a:solidFill>
              <a:latin typeface="Times New Roman" pitchFamily="18" charset="0"/>
              <a:ea typeface="印品黑体" panose="00000500000000000000" pitchFamily="2" charset="-122"/>
              <a:cs typeface="Times New Roman" pitchFamily="18" charset="0"/>
            </a:endParaRPr>
          </a:p>
        </p:txBody>
      </p:sp>
      <p:sp>
        <p:nvSpPr>
          <p:cNvPr id="9" name="TextBox 11"/>
          <p:cNvSpPr txBox="1"/>
          <p:nvPr/>
        </p:nvSpPr>
        <p:spPr>
          <a:xfrm>
            <a:off x="3964549" y="2750919"/>
            <a:ext cx="5433054" cy="1033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altLang="zh-CN" sz="5400" b="1">
                <a:solidFill>
                  <a:prstClr val="white"/>
                </a:solidFill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ĐỌC VĂN BẢN:</a:t>
            </a:r>
            <a:endParaRPr lang="zh-CN" altLang="en-US" sz="5400" b="1" dirty="0">
              <a:solidFill>
                <a:prstClr val="white"/>
              </a:solidFill>
              <a:latin typeface="Times New Roman" pitchFamily="18" charset="0"/>
              <a:ea typeface="印品黑体" panose="00000500000000000000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0173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1827613" y="2616200"/>
            <a:ext cx="1799668" cy="1473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solidFill>
                <a:prstClr val="white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6" name="流程图: 库存数据 5"/>
          <p:cNvSpPr/>
          <p:nvPr/>
        </p:nvSpPr>
        <p:spPr>
          <a:xfrm flipH="1">
            <a:off x="2727447" y="2417674"/>
            <a:ext cx="7081111" cy="1874926"/>
          </a:xfrm>
          <a:prstGeom prst="flowChartOnlineStorag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2400" dirty="0">
              <a:solidFill>
                <a:prstClr val="white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7" name="TextBox 9"/>
          <p:cNvSpPr txBox="1"/>
          <p:nvPr/>
        </p:nvSpPr>
        <p:spPr>
          <a:xfrm>
            <a:off x="2164881" y="2584271"/>
            <a:ext cx="87716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b="1" dirty="0">
                <a:solidFill>
                  <a:prstClr val="white"/>
                </a:solidFill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1.</a:t>
            </a:r>
            <a:endParaRPr lang="zh-CN" altLang="en-US" sz="7200" b="1" dirty="0">
              <a:solidFill>
                <a:prstClr val="white"/>
              </a:solidFill>
              <a:latin typeface="Times New Roman" pitchFamily="18" charset="0"/>
              <a:ea typeface="印品黑体" panose="00000500000000000000" pitchFamily="2" charset="-122"/>
              <a:cs typeface="Times New Roman" pitchFamily="18" charset="0"/>
            </a:endParaRPr>
          </a:p>
        </p:txBody>
      </p:sp>
      <p:sp>
        <p:nvSpPr>
          <p:cNvPr id="9" name="TextBox 11"/>
          <p:cNvSpPr txBox="1"/>
          <p:nvPr/>
        </p:nvSpPr>
        <p:spPr>
          <a:xfrm>
            <a:off x="3725931" y="2417674"/>
            <a:ext cx="6082625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sz="40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Đặc</a:t>
            </a:r>
            <a:r>
              <a:rPr lang="en-US" sz="40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điểm</a:t>
            </a:r>
            <a:r>
              <a:rPr lang="en-US" sz="40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thể</a:t>
            </a:r>
            <a:r>
              <a:rPr lang="en-US" sz="40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loại</a:t>
            </a:r>
            <a:r>
              <a:rPr lang="en-US" sz="40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lục</a:t>
            </a:r>
            <a:r>
              <a:rPr lang="en-US" sz="40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bát</a:t>
            </a:r>
            <a:r>
              <a:rPr lang="en-US" sz="40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trong</a:t>
            </a:r>
            <a:r>
              <a:rPr lang="en-US" sz="40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bài</a:t>
            </a:r>
            <a:r>
              <a:rPr lang="en-US" sz="40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thơ</a:t>
            </a:r>
            <a:r>
              <a:rPr lang="en-US" sz="40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altLang="zh-CN" sz="6000" b="1" dirty="0">
                <a:solidFill>
                  <a:prstClr val="white"/>
                </a:solidFill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:</a:t>
            </a:r>
            <a:endParaRPr lang="zh-CN" altLang="en-US" sz="6000" b="1" dirty="0">
              <a:solidFill>
                <a:prstClr val="white"/>
              </a:solidFill>
              <a:latin typeface="Times New Roman" pitchFamily="18" charset="0"/>
              <a:ea typeface="印品黑体" panose="00000500000000000000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999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1622114" y="146960"/>
            <a:ext cx="454547" cy="378000"/>
            <a:chOff x="9334685" y="731743"/>
            <a:chExt cx="454547" cy="378000"/>
          </a:xfrm>
        </p:grpSpPr>
        <p:sp>
          <p:nvSpPr>
            <p:cNvPr id="21" name="Oval 20"/>
            <p:cNvSpPr/>
            <p:nvPr/>
          </p:nvSpPr>
          <p:spPr>
            <a:xfrm>
              <a:off x="9376908" y="731743"/>
              <a:ext cx="377585" cy="378000"/>
            </a:xfrm>
            <a:prstGeom prst="ellipse">
              <a:avLst/>
            </a:prstGeom>
            <a:noFill/>
            <a:ln w="31750"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334685" y="762802"/>
              <a:ext cx="4545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fld id="{6938B089-D366-4B18-8F5D-85B96241FA3F}" type="slidenum">
                <a:rPr lang="id-ID" sz="1400" smtClean="0">
                  <a:solidFill>
                    <a:srgbClr val="FFAA91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pPr algn="ctr"/>
                <a:t>11</a:t>
              </a:fld>
              <a:endParaRPr lang="id-ID" sz="1400" dirty="0">
                <a:solidFill>
                  <a:srgbClr val="FFAA91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4991879"/>
              </p:ext>
            </p:extLst>
          </p:nvPr>
        </p:nvGraphicFramePr>
        <p:xfrm>
          <a:off x="1511300" y="1231900"/>
          <a:ext cx="8890000" cy="4495800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5016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73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7408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Đặc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thể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loại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thơ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lục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bát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Biểu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hiện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bài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thơ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334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dòng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thơ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1945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tiếng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từng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dòng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1945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Vần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dòng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thơ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1945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Nhịp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thơ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từng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dòng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4082460" y="275848"/>
            <a:ext cx="541776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kern="100" dirty="0">
                <a:latin typeface="Times New Roman" pitchFamily="18" charset="0"/>
                <a:ea typeface="SimSun"/>
                <a:cs typeface="Times New Roman" pitchFamily="18" charset="0"/>
              </a:rPr>
              <a:t>PHIẾU HỌC TẬP SỐ 1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8820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1622114" y="146960"/>
            <a:ext cx="454547" cy="378000"/>
            <a:chOff x="9334685" y="731743"/>
            <a:chExt cx="454547" cy="378000"/>
          </a:xfrm>
        </p:grpSpPr>
        <p:sp>
          <p:nvSpPr>
            <p:cNvPr id="21" name="Oval 20"/>
            <p:cNvSpPr/>
            <p:nvPr/>
          </p:nvSpPr>
          <p:spPr>
            <a:xfrm>
              <a:off x="9376908" y="731743"/>
              <a:ext cx="377585" cy="378000"/>
            </a:xfrm>
            <a:prstGeom prst="ellipse">
              <a:avLst/>
            </a:prstGeom>
            <a:noFill/>
            <a:ln w="31750"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334685" y="762802"/>
              <a:ext cx="4545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fld id="{6938B089-D366-4B18-8F5D-85B96241FA3F}" type="slidenum">
                <a:rPr lang="id-ID" sz="1400" smtClean="0">
                  <a:solidFill>
                    <a:srgbClr val="FFAA91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pPr algn="ctr"/>
                <a:t>12</a:t>
              </a:fld>
              <a:endParaRPr lang="id-ID" sz="1400" dirty="0">
                <a:solidFill>
                  <a:srgbClr val="FFAA91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3678238" y="-326865"/>
            <a:ext cx="500970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en-US" sz="40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Chuyện</a:t>
            </a:r>
            <a:r>
              <a:rPr lang="en-US" sz="40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cổ</a:t>
            </a:r>
            <a:r>
              <a:rPr lang="en-US" sz="40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nước</a:t>
            </a:r>
            <a:r>
              <a:rPr lang="en-US" sz="40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mình</a:t>
            </a:r>
            <a:endParaRPr lang="en-US" sz="32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678238" y="177323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0" y="637582"/>
            <a:ext cx="6045200" cy="63119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Tôi yêu truyện cổ nước tôi</a:t>
            </a:r>
            <a:b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Vừa nhân hậu lại tuyệt vời sâu xa</a:t>
            </a:r>
            <a:br>
              <a:rPr lang="vi-VN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Thương người rồi mới thương </a:t>
            </a:r>
            <a:r>
              <a:rPr lang="vi-VN" sz="2400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</a:t>
            </a:r>
            <a:b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Yêu nhau dù mấy cách xa cũng tìm</a:t>
            </a:r>
            <a:br>
              <a:rPr lang="vi-VN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Ở hiền thì lại gặp hiền</a:t>
            </a:r>
            <a:b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Người ngay thì gặp người tiên độ trì</a:t>
            </a:r>
            <a:br>
              <a:rPr lang="vi-VN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Mang theo truyện cổ tôi đi</a:t>
            </a:r>
            <a:b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Nghe trong cuộc sống thầm thì tiếng xưa</a:t>
            </a:r>
            <a:br>
              <a:rPr lang="vi-VN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Vàng cơn nắng, trắng cơn mưa</a:t>
            </a:r>
            <a:b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Con sông chảy có rặng dừa nghiêng soi</a:t>
            </a:r>
            <a:br>
              <a:rPr lang="vi-VN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Đời cha ông với đời tôi</a:t>
            </a:r>
            <a:b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Như con sông với chân trời đã xa</a:t>
            </a:r>
            <a:br>
              <a:rPr lang="vi-VN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Chỉ còn truyện cổ thiết tha</a:t>
            </a:r>
            <a:b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Cho tôi nhận mặt ông cha của mình</a:t>
            </a:r>
            <a:br>
              <a:rPr lang="vi-VN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Rất công bằng, rất thông minh</a:t>
            </a:r>
            <a:b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Vừa độ lượng lại đa tình, đa mang.</a:t>
            </a:r>
            <a:br>
              <a:rPr lang="vi-VN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400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036925" y="659408"/>
            <a:ext cx="5996722" cy="632398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 thơm thì giấu người thơm</a:t>
            </a:r>
            <a:b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Chăm làm thì được áo cơm cửa nhà</a:t>
            </a:r>
            <a:br>
              <a:rPr lang="vi-VN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Đẽo cày theo ý người ta</a:t>
            </a:r>
            <a:b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Sẽ thành khúc gỗ chẳng ra việc gì</a:t>
            </a:r>
            <a:br>
              <a:rPr lang="vi-VN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Tôi nghe truyện cổ thầm thì</a:t>
            </a:r>
            <a:b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Lời cha ông dạy cũng vì đời sau.</a:t>
            </a:r>
            <a:br>
              <a:rPr lang="vi-VN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Đậm đà cái tích trầu cau</a:t>
            </a:r>
            <a:b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Miếng trầu đỏ thắm nặng sâu tình người.</a:t>
            </a:r>
            <a:br>
              <a:rPr lang="vi-VN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Sẽ đi qua cuộc đời tôi</a:t>
            </a:r>
            <a:b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Bấy nhiêu thời nữa chuyển dời xa xôi.</a:t>
            </a:r>
            <a:br>
              <a:rPr lang="vi-VN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Nhưng bao truyện cổ trên đời</a:t>
            </a:r>
            <a:b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Vẫn luôn mới mẻ rạng ngời lương tâm.</a:t>
            </a:r>
            <a:endParaRPr lang="en-US" sz="2400" i="1" dirty="0">
              <a:solidFill>
                <a:srgbClr val="00264D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en-US" sz="2400" dirty="0" err="1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Lâm</a:t>
            </a:r>
            <a:r>
              <a:rPr lang="en-US" sz="2400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Mỹ</a:t>
            </a:r>
            <a:r>
              <a:rPr lang="en-US" sz="2400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Dạ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ight Brace 7"/>
          <p:cNvSpPr/>
          <p:nvPr/>
        </p:nvSpPr>
        <p:spPr>
          <a:xfrm>
            <a:off x="5067300" y="707432"/>
            <a:ext cx="317500" cy="5715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Brace 12"/>
          <p:cNvSpPr/>
          <p:nvPr/>
        </p:nvSpPr>
        <p:spPr>
          <a:xfrm>
            <a:off x="5226050" y="1430338"/>
            <a:ext cx="317500" cy="5715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Brace 13"/>
          <p:cNvSpPr/>
          <p:nvPr/>
        </p:nvSpPr>
        <p:spPr>
          <a:xfrm>
            <a:off x="5238750" y="2230438"/>
            <a:ext cx="317500" cy="5715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Brace 14"/>
          <p:cNvSpPr/>
          <p:nvPr/>
        </p:nvSpPr>
        <p:spPr>
          <a:xfrm>
            <a:off x="5397500" y="2941638"/>
            <a:ext cx="317500" cy="5715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Brace 15"/>
          <p:cNvSpPr/>
          <p:nvPr/>
        </p:nvSpPr>
        <p:spPr>
          <a:xfrm>
            <a:off x="5537200" y="3647789"/>
            <a:ext cx="317500" cy="5715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Brace 17"/>
          <p:cNvSpPr/>
          <p:nvPr/>
        </p:nvSpPr>
        <p:spPr>
          <a:xfrm>
            <a:off x="5219700" y="4447889"/>
            <a:ext cx="317500" cy="5715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Brace 19"/>
          <p:cNvSpPr/>
          <p:nvPr/>
        </p:nvSpPr>
        <p:spPr>
          <a:xfrm>
            <a:off x="5219700" y="5171789"/>
            <a:ext cx="317500" cy="5715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Brace 22"/>
          <p:cNvSpPr/>
          <p:nvPr/>
        </p:nvSpPr>
        <p:spPr>
          <a:xfrm>
            <a:off x="5060950" y="5921089"/>
            <a:ext cx="317500" cy="5715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Brace 23"/>
          <p:cNvSpPr/>
          <p:nvPr/>
        </p:nvSpPr>
        <p:spPr>
          <a:xfrm>
            <a:off x="11346837" y="1487488"/>
            <a:ext cx="317500" cy="5715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Brace 25"/>
          <p:cNvSpPr/>
          <p:nvPr/>
        </p:nvSpPr>
        <p:spPr>
          <a:xfrm>
            <a:off x="11200174" y="2301876"/>
            <a:ext cx="317500" cy="5715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Brace 26"/>
          <p:cNvSpPr/>
          <p:nvPr/>
        </p:nvSpPr>
        <p:spPr>
          <a:xfrm>
            <a:off x="10901111" y="2957514"/>
            <a:ext cx="317500" cy="5715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ight Brace 27"/>
          <p:cNvSpPr/>
          <p:nvPr/>
        </p:nvSpPr>
        <p:spPr>
          <a:xfrm>
            <a:off x="11358924" y="3647789"/>
            <a:ext cx="317500" cy="5715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ight Brace 28"/>
          <p:cNvSpPr/>
          <p:nvPr/>
        </p:nvSpPr>
        <p:spPr>
          <a:xfrm>
            <a:off x="11218611" y="4447889"/>
            <a:ext cx="317500" cy="5715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ight Brace 29"/>
          <p:cNvSpPr/>
          <p:nvPr/>
        </p:nvSpPr>
        <p:spPr>
          <a:xfrm>
            <a:off x="11223735" y="5171789"/>
            <a:ext cx="317500" cy="5715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397500" y="707432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592425" y="1417063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592425" y="2217163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655350" y="2873376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842000" y="3647789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592425" y="4434614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520075" y="5158514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481400" y="5907814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1622114" y="1439577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1536111" y="2238376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1108737" y="2900364"/>
            <a:ext cx="5797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11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1555611" y="3529014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12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1505587" y="4434613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13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1524326" y="5158514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14</a:t>
            </a:r>
          </a:p>
        </p:txBody>
      </p:sp>
      <p:sp>
        <p:nvSpPr>
          <p:cNvPr id="45" name="Rounded Rectangular Callout 44"/>
          <p:cNvSpPr/>
          <p:nvPr/>
        </p:nvSpPr>
        <p:spPr>
          <a:xfrm>
            <a:off x="261938" y="815976"/>
            <a:ext cx="3416300" cy="1485900"/>
          </a:xfrm>
          <a:prstGeom prst="wedgeRoundRectCallout">
            <a:avLst>
              <a:gd name="adj1" fmla="val 45710"/>
              <a:gd name="adj2" fmla="val 9925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prstClr val="white"/>
                </a:solidFill>
                <a:latin typeface="Times New Roman"/>
                <a:ea typeface="Calibri"/>
              </a:rPr>
              <a:t>Mỗi</a:t>
            </a:r>
            <a:r>
              <a:rPr lang="en-US" sz="2800" dirty="0">
                <a:solidFill>
                  <a:prstClr val="white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/>
                <a:ea typeface="Calibri"/>
              </a:rPr>
              <a:t>dòng</a:t>
            </a:r>
            <a:r>
              <a:rPr lang="en-US" sz="2800" dirty="0">
                <a:solidFill>
                  <a:prstClr val="white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/>
                <a:ea typeface="Calibri"/>
              </a:rPr>
              <a:t>lục</a:t>
            </a:r>
            <a:r>
              <a:rPr lang="en-US" sz="2800" dirty="0">
                <a:solidFill>
                  <a:prstClr val="white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/>
                <a:ea typeface="Calibri"/>
              </a:rPr>
              <a:t>có</a:t>
            </a:r>
            <a:r>
              <a:rPr lang="en-US" sz="2800" dirty="0">
                <a:solidFill>
                  <a:prstClr val="white"/>
                </a:solidFill>
                <a:latin typeface="Times New Roman"/>
                <a:ea typeface="Calibri"/>
              </a:rPr>
              <a:t> 6 </a:t>
            </a:r>
            <a:r>
              <a:rPr lang="en-US" sz="2800" dirty="0" err="1">
                <a:solidFill>
                  <a:prstClr val="white"/>
                </a:solidFill>
                <a:latin typeface="Times New Roman"/>
                <a:ea typeface="Calibri"/>
              </a:rPr>
              <a:t>tiếng</a:t>
            </a:r>
            <a:endParaRPr lang="en-US" sz="2800" dirty="0">
              <a:solidFill>
                <a:prstClr val="white"/>
              </a:solidFill>
            </a:endParaRPr>
          </a:p>
        </p:txBody>
      </p:sp>
      <p:sp>
        <p:nvSpPr>
          <p:cNvPr id="46" name="Rounded Rectangular Callout 45"/>
          <p:cNvSpPr/>
          <p:nvPr/>
        </p:nvSpPr>
        <p:spPr>
          <a:xfrm>
            <a:off x="9192961" y="3891977"/>
            <a:ext cx="3416300" cy="1485900"/>
          </a:xfrm>
          <a:prstGeom prst="wedgeRoundRectCallout">
            <a:avLst>
              <a:gd name="adj1" fmla="val -63212"/>
              <a:gd name="adj2" fmla="val 71047"/>
              <a:gd name="adj3" fmla="val 16667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dirty="0" err="1">
                <a:solidFill>
                  <a:schemeClr val="bg1"/>
                </a:solidFill>
                <a:latin typeface="Times New Roman"/>
                <a:ea typeface="Calibri"/>
              </a:rPr>
              <a:t>mỗi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Calibri"/>
              </a:rPr>
              <a:t>dòng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Calibri"/>
              </a:rPr>
              <a:t>bát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Calibri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Calibri"/>
              </a:rPr>
              <a:t> 8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Calibri"/>
              </a:rPr>
              <a:t>tiếng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47" name="Picture 8" descr="100+ hình ảnh vẽ bông hoa đẹp - hinhanhsieudep.net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5632" y="5765571"/>
            <a:ext cx="1236368" cy="12178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133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9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4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 animBg="1"/>
      <p:bldP spid="7" grpId="0" animBg="1"/>
      <p:bldP spid="8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20" grpId="0" animBg="1"/>
      <p:bldP spid="23" grpId="0" animBg="1"/>
      <p:bldP spid="24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9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 animBg="1"/>
      <p:bldP spid="4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1622114" y="146960"/>
            <a:ext cx="454547" cy="378000"/>
            <a:chOff x="9334685" y="731743"/>
            <a:chExt cx="454547" cy="378000"/>
          </a:xfrm>
        </p:grpSpPr>
        <p:sp>
          <p:nvSpPr>
            <p:cNvPr id="21" name="Oval 20"/>
            <p:cNvSpPr/>
            <p:nvPr/>
          </p:nvSpPr>
          <p:spPr>
            <a:xfrm>
              <a:off x="9376908" y="731743"/>
              <a:ext cx="377585" cy="378000"/>
            </a:xfrm>
            <a:prstGeom prst="ellipse">
              <a:avLst/>
            </a:prstGeom>
            <a:noFill/>
            <a:ln w="31750"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334685" y="762802"/>
              <a:ext cx="4545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fld id="{6938B089-D366-4B18-8F5D-85B96241FA3F}" type="slidenum">
                <a:rPr lang="id-ID" sz="1400" smtClean="0">
                  <a:solidFill>
                    <a:srgbClr val="FFAA91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pPr algn="ctr"/>
                <a:t>13</a:t>
              </a:fld>
              <a:endParaRPr lang="id-ID" sz="1400" dirty="0">
                <a:solidFill>
                  <a:srgbClr val="FFAA91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3" name="Rounded Rectangle 2"/>
          <p:cNvSpPr/>
          <p:nvPr/>
        </p:nvSpPr>
        <p:spPr>
          <a:xfrm>
            <a:off x="279400" y="918660"/>
            <a:ext cx="7696200" cy="562184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Tôi yêu truyện cổ nước t</a:t>
            </a:r>
            <a:r>
              <a:rPr lang="vi-VN" sz="2800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ôi</a:t>
            </a:r>
            <a:b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Vừa nhân hậu lại tuyệt v</a:t>
            </a:r>
            <a:r>
              <a:rPr lang="vi-VN" sz="2800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ời</a:t>
            </a:r>
            <a:r>
              <a:rPr lang="vi-VN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sâu x</a:t>
            </a:r>
            <a:r>
              <a:rPr lang="vi-VN" sz="2800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br>
              <a:rPr lang="vi-VN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Thương người rồi mới thương </a:t>
            </a:r>
            <a:r>
              <a:rPr lang="vi-VN" sz="2800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</a:t>
            </a:r>
            <a:b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8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Yêu nhau</a:t>
            </a:r>
            <a:r>
              <a:rPr lang="en-US" sz="28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dù mấy</a:t>
            </a:r>
            <a:r>
              <a:rPr lang="en-US" sz="28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cách </a:t>
            </a:r>
            <a:r>
              <a:rPr lang="vi-VN" sz="2800" i="1" u="sng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vi-VN" sz="28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 cũng t</a:t>
            </a:r>
            <a:r>
              <a:rPr lang="vi-VN" sz="2800" i="1" u="sng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ìm</a:t>
            </a:r>
            <a:br>
              <a:rPr lang="vi-VN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Ở hiền thì lại gặp </a:t>
            </a:r>
            <a:r>
              <a:rPr lang="vi-VN" sz="2800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hiền</a:t>
            </a:r>
            <a:b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8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Người ngay</a:t>
            </a:r>
            <a:r>
              <a:rPr lang="en-US" sz="28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thì gặp người </a:t>
            </a:r>
            <a:r>
              <a:rPr lang="vi-VN" sz="2800" i="1" u="sng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vi-VN" sz="28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 độ tr</a:t>
            </a:r>
            <a:r>
              <a:rPr lang="vi-VN" sz="2800" i="1" u="sng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ì</a:t>
            </a:r>
            <a:br>
              <a:rPr lang="vi-VN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Mang theo truyện cổ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tôi </a:t>
            </a:r>
            <a:r>
              <a:rPr lang="vi-VN" sz="2800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b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8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Nghe trong cuộc sống thầm </a:t>
            </a:r>
            <a:r>
              <a:rPr lang="vi-VN" sz="2800" i="1" u="sng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vi-VN" sz="28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 tiếng xưa</a:t>
            </a:r>
            <a:br>
              <a:rPr lang="vi-VN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3937000" y="-119740"/>
            <a:ext cx="3416300" cy="1485900"/>
          </a:xfrm>
          <a:prstGeom prst="wedgeRoundRectCallout">
            <a:avLst>
              <a:gd name="adj1" fmla="val -63212"/>
              <a:gd name="adj2" fmla="val 71047"/>
              <a:gd name="adj3" fmla="val 16667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Vần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endParaRPr lang="en-US" sz="2800" b="1" dirty="0">
              <a:solidFill>
                <a:prstClr val="white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7874287" y="2628900"/>
            <a:ext cx="3975100" cy="2044700"/>
          </a:xfrm>
          <a:prstGeom prst="wedgeRoundRectCallout">
            <a:avLst>
              <a:gd name="adj1" fmla="val -74760"/>
              <a:gd name="adj2" fmla="val 2047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Ôi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; a-ta-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im-hiền-tiên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trì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endParaRPr lang="en-US" sz="2800" b="1" dirty="0">
              <a:solidFill>
                <a:schemeClr val="bg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9" name="Picture 8" descr="100+ hình ảnh vẽ bông hoa đẹp - hinhanhsieudep.net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5632" y="5765571"/>
            <a:ext cx="1236368" cy="12178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0181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1622114" y="146960"/>
            <a:ext cx="454547" cy="378000"/>
            <a:chOff x="9334685" y="731743"/>
            <a:chExt cx="454547" cy="378000"/>
          </a:xfrm>
        </p:grpSpPr>
        <p:sp>
          <p:nvSpPr>
            <p:cNvPr id="21" name="Oval 20"/>
            <p:cNvSpPr/>
            <p:nvPr/>
          </p:nvSpPr>
          <p:spPr>
            <a:xfrm>
              <a:off x="9376908" y="731743"/>
              <a:ext cx="377585" cy="378000"/>
            </a:xfrm>
            <a:prstGeom prst="ellipse">
              <a:avLst/>
            </a:prstGeom>
            <a:noFill/>
            <a:ln w="31750"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334685" y="762802"/>
              <a:ext cx="4545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fld id="{6938B089-D366-4B18-8F5D-85B96241FA3F}" type="slidenum">
                <a:rPr lang="id-ID" sz="1400" smtClean="0">
                  <a:solidFill>
                    <a:srgbClr val="FFAA91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pPr algn="ctr"/>
                <a:t>14</a:t>
              </a:fld>
              <a:endParaRPr lang="id-ID" sz="1400" dirty="0">
                <a:solidFill>
                  <a:srgbClr val="FFAA91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3" name="Rounded Rectangle 2"/>
          <p:cNvSpPr/>
          <p:nvPr/>
        </p:nvSpPr>
        <p:spPr>
          <a:xfrm>
            <a:off x="279400" y="918660"/>
            <a:ext cx="7696200" cy="562184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Tôi yêu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truyện cổ 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 tôi</a:t>
            </a:r>
            <a:b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Vừa nhân hậu lại</a:t>
            </a:r>
            <a:r>
              <a:rPr 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tuyệt vời sâu xa</a:t>
            </a:r>
            <a:br>
              <a:rPr lang="vi-VN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Thương người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rồi mới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thương ta</a:t>
            </a:r>
            <a:b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8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Yêu nhau</a:t>
            </a:r>
            <a:r>
              <a:rPr lang="en-US" sz="28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28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 dù mấy</a:t>
            </a:r>
            <a:r>
              <a:rPr lang="en-US" sz="28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28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 cách xa </a:t>
            </a:r>
            <a:r>
              <a:rPr lang="en-US" sz="28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28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cũng tìm</a:t>
            </a:r>
            <a:br>
              <a:rPr lang="vi-VN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Ở hiền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thì lại 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gặp hiền</a:t>
            </a:r>
            <a:b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8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Người ngay</a:t>
            </a:r>
            <a:r>
              <a:rPr lang="en-US" sz="28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thì gặp</a:t>
            </a:r>
            <a:r>
              <a:rPr lang="en-US" sz="28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28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 người tiên độ trì</a:t>
            </a:r>
            <a:br>
              <a:rPr lang="vi-VN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Mang theo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truyện cổ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tôi đi</a:t>
            </a:r>
            <a:b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8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Nghe trong</a:t>
            </a:r>
            <a:r>
              <a:rPr lang="en-US" sz="28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28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 cuộc sống</a:t>
            </a:r>
            <a:r>
              <a:rPr lang="en-US" sz="28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28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 thầm thì </a:t>
            </a:r>
            <a:r>
              <a:rPr lang="en-US" sz="28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28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tiếng xưa</a:t>
            </a:r>
            <a:br>
              <a:rPr lang="vi-VN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3937000" y="-119740"/>
            <a:ext cx="3416300" cy="1485900"/>
          </a:xfrm>
          <a:prstGeom prst="wedgeRoundRectCallout">
            <a:avLst>
              <a:gd name="adj1" fmla="val -63212"/>
              <a:gd name="adj2" fmla="val 71047"/>
              <a:gd name="adj3" fmla="val 16667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</a:pPr>
            <a:r>
              <a:rPr lang="en-US" sz="2400" b="1" dirty="0" err="1">
                <a:solidFill>
                  <a:prstClr val="white"/>
                </a:solidFill>
              </a:rPr>
              <a:t>Nhịp</a:t>
            </a:r>
            <a:r>
              <a:rPr lang="en-US" sz="2400" b="1" dirty="0">
                <a:solidFill>
                  <a:prstClr val="white"/>
                </a:solidFill>
              </a:rPr>
              <a:t> </a:t>
            </a:r>
            <a:r>
              <a:rPr lang="en-US" sz="2400" b="1" dirty="0" err="1">
                <a:solidFill>
                  <a:prstClr val="white"/>
                </a:solidFill>
              </a:rPr>
              <a:t>thơ</a:t>
            </a:r>
            <a:r>
              <a:rPr lang="en-US" sz="2400" b="1" dirty="0">
                <a:solidFill>
                  <a:prstClr val="white"/>
                </a:solidFill>
              </a:rPr>
              <a:t> </a:t>
            </a:r>
            <a:r>
              <a:rPr lang="en-US" sz="2400" b="1" dirty="0" err="1">
                <a:solidFill>
                  <a:prstClr val="white"/>
                </a:solidFill>
              </a:rPr>
              <a:t>của</a:t>
            </a:r>
            <a:r>
              <a:rPr lang="en-US" sz="2400" b="1" dirty="0">
                <a:solidFill>
                  <a:prstClr val="white"/>
                </a:solidFill>
              </a:rPr>
              <a:t> </a:t>
            </a:r>
            <a:r>
              <a:rPr lang="en-US" sz="2400" b="1" dirty="0" err="1">
                <a:solidFill>
                  <a:prstClr val="white"/>
                </a:solidFill>
              </a:rPr>
              <a:t>từng</a:t>
            </a:r>
            <a:r>
              <a:rPr lang="en-US" sz="2400" b="1" dirty="0">
                <a:solidFill>
                  <a:prstClr val="white"/>
                </a:solidFill>
              </a:rPr>
              <a:t> </a:t>
            </a:r>
            <a:r>
              <a:rPr lang="en-US" sz="2400" b="1" dirty="0" err="1">
                <a:solidFill>
                  <a:prstClr val="white"/>
                </a:solidFill>
              </a:rPr>
              <a:t>dòng</a:t>
            </a:r>
            <a:endParaRPr lang="en-US" sz="2400" b="1" dirty="0">
              <a:solidFill>
                <a:prstClr val="white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7874287" y="1366160"/>
            <a:ext cx="3975100" cy="4013200"/>
          </a:xfrm>
          <a:prstGeom prst="wedgeRoundRectCallout">
            <a:avLst>
              <a:gd name="adj1" fmla="val -74760"/>
              <a:gd name="adj2" fmla="val 2047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dirty="0">
                <a:latin typeface="Times New Roman"/>
                <a:ea typeface="Calibri"/>
                <a:cs typeface="Times New Roman"/>
              </a:rPr>
              <a:t>2/2/2</a:t>
            </a:r>
            <a:endParaRPr lang="en-US" sz="2400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dirty="0">
                <a:latin typeface="Times New Roman"/>
                <a:ea typeface="Calibri"/>
                <a:cs typeface="Times New Roman"/>
              </a:rPr>
              <a:t>4/4;</a:t>
            </a:r>
            <a:endParaRPr lang="en-US" sz="2400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dirty="0">
                <a:latin typeface="Times New Roman"/>
                <a:ea typeface="Calibri"/>
                <a:cs typeface="Times New Roman"/>
              </a:rPr>
              <a:t>2/2/2</a:t>
            </a:r>
            <a:endParaRPr lang="en-US" sz="2400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dirty="0">
                <a:latin typeface="Times New Roman"/>
                <a:ea typeface="Calibri"/>
                <a:cs typeface="Times New Roman"/>
              </a:rPr>
              <a:t>2/2/2/2</a:t>
            </a:r>
            <a:endParaRPr lang="en-US" sz="2400" dirty="0">
              <a:latin typeface="Calibri"/>
              <a:ea typeface="Calibri"/>
              <a:cs typeface="Times New Roman"/>
            </a:endParaRPr>
          </a:p>
          <a:p>
            <a:r>
              <a:rPr lang="en-US" sz="3200" dirty="0" err="1">
                <a:latin typeface="Times New Roman"/>
                <a:ea typeface="Calibri"/>
              </a:rPr>
              <a:t>Nhịp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chẵn</a:t>
            </a:r>
            <a:endParaRPr lang="en-US" sz="3200" dirty="0"/>
          </a:p>
        </p:txBody>
      </p:sp>
      <p:pic>
        <p:nvPicPr>
          <p:cNvPr id="9" name="Picture 8" descr="100+ hình ảnh vẽ bông hoa đẹp - hinhanhsieudep.net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5632" y="5765571"/>
            <a:ext cx="1236368" cy="12178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0503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1622114" y="146960"/>
            <a:ext cx="454547" cy="378000"/>
            <a:chOff x="9334685" y="731743"/>
            <a:chExt cx="454547" cy="378000"/>
          </a:xfrm>
        </p:grpSpPr>
        <p:sp>
          <p:nvSpPr>
            <p:cNvPr id="21" name="Oval 20"/>
            <p:cNvSpPr/>
            <p:nvPr/>
          </p:nvSpPr>
          <p:spPr>
            <a:xfrm>
              <a:off x="9376908" y="731743"/>
              <a:ext cx="377585" cy="378000"/>
            </a:xfrm>
            <a:prstGeom prst="ellipse">
              <a:avLst/>
            </a:prstGeom>
            <a:noFill/>
            <a:ln w="31750"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334685" y="762802"/>
              <a:ext cx="4545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fld id="{6938B089-D366-4B18-8F5D-85B96241FA3F}" type="slidenum">
                <a:rPr lang="id-ID" sz="1400" smtClean="0">
                  <a:solidFill>
                    <a:srgbClr val="FFAA91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pPr algn="ctr"/>
                <a:t>15</a:t>
              </a:fld>
              <a:endParaRPr lang="id-ID" sz="1400" dirty="0">
                <a:solidFill>
                  <a:srgbClr val="FFAA91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3678238" y="0"/>
            <a:ext cx="541776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kern="100" dirty="0">
                <a:solidFill>
                  <a:prstClr val="black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PHIẾU HỌC TẬP SỐ 1</a:t>
            </a:r>
            <a:endParaRPr lang="en-US" sz="4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9746643"/>
              </p:ext>
            </p:extLst>
          </p:nvPr>
        </p:nvGraphicFramePr>
        <p:xfrm>
          <a:off x="1181100" y="1016000"/>
          <a:ext cx="9601200" cy="5695633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886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15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15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Đặc</a:t>
                      </a:r>
                      <a:r>
                        <a:rPr lang="en-US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r>
                        <a:rPr lang="en-US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thể</a:t>
                      </a:r>
                      <a:r>
                        <a:rPr lang="en-US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loại</a:t>
                      </a:r>
                      <a:r>
                        <a:rPr lang="en-US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thơ</a:t>
                      </a:r>
                      <a:r>
                        <a:rPr lang="en-US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lục</a:t>
                      </a:r>
                      <a:r>
                        <a:rPr lang="en-US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bát</a:t>
                      </a:r>
                      <a:endParaRPr lang="en-US" sz="2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162" marR="6216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Biểu</a:t>
                      </a:r>
                      <a:r>
                        <a:rPr lang="en-US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hiện</a:t>
                      </a:r>
                      <a:r>
                        <a:rPr lang="en-US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lang="en-US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bài</a:t>
                      </a:r>
                      <a:r>
                        <a:rPr lang="en-US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thơ</a:t>
                      </a:r>
                      <a:endParaRPr lang="en-US" sz="2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162" marR="62162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75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dòng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thơ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162" marR="6216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cặp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lục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bát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162" marR="62162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803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tiếng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từng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dòng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162" marR="6216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Mỗi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dòng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lục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6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tiếng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mỗi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dòng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bát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8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tiếng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162" marR="62162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Vần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dòng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thơ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162" marR="6216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Ôi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ơi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; a-ta-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xa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;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im-hiền-tiên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;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trì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thì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…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162" marR="62162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7878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Nhịp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thơ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từng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dòng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162" marR="6216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2/2/2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4/4;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2/2/2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2/2/2/2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Nhịp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chẵn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162" marR="62162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678238" y="177323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011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1622114" y="146960"/>
            <a:ext cx="454547" cy="378000"/>
            <a:chOff x="9334685" y="731743"/>
            <a:chExt cx="454547" cy="378000"/>
          </a:xfrm>
        </p:grpSpPr>
        <p:sp>
          <p:nvSpPr>
            <p:cNvPr id="21" name="Oval 20"/>
            <p:cNvSpPr/>
            <p:nvPr/>
          </p:nvSpPr>
          <p:spPr>
            <a:xfrm>
              <a:off x="9376908" y="731743"/>
              <a:ext cx="377585" cy="378000"/>
            </a:xfrm>
            <a:prstGeom prst="ellipse">
              <a:avLst/>
            </a:prstGeom>
            <a:noFill/>
            <a:ln w="31750"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334685" y="762802"/>
              <a:ext cx="4545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fld id="{6938B089-D366-4B18-8F5D-85B96241FA3F}" type="slidenum">
                <a:rPr lang="id-ID" sz="1400" b="0" smtClean="0">
                  <a:solidFill>
                    <a:schemeClr val="accent6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t>16</a:t>
              </a:fld>
              <a:endParaRPr lang="id-ID" sz="1400" b="0" dirty="0">
                <a:solidFill>
                  <a:schemeClr val="accent6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1768357" y="132781"/>
            <a:ext cx="9126537" cy="9169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0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1. </a:t>
            </a:r>
            <a:r>
              <a:rPr lang="en-US" sz="40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Đặc</a:t>
            </a:r>
            <a:r>
              <a:rPr lang="en-US" sz="40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điểm</a:t>
            </a:r>
            <a:r>
              <a:rPr lang="en-US" sz="40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thể</a:t>
            </a:r>
            <a:r>
              <a:rPr lang="en-US" sz="40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loại</a:t>
            </a:r>
            <a:r>
              <a:rPr lang="en-US" sz="40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lục</a:t>
            </a:r>
            <a:r>
              <a:rPr lang="en-US" sz="40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bát</a:t>
            </a:r>
            <a:r>
              <a:rPr lang="en-US" sz="40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trong</a:t>
            </a:r>
            <a:r>
              <a:rPr lang="en-US" sz="40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bài</a:t>
            </a:r>
            <a:r>
              <a:rPr lang="en-US" sz="40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thơ</a:t>
            </a:r>
            <a:endParaRPr lang="en-US" sz="32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667000" y="1104589"/>
            <a:ext cx="3210042" cy="91440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i="1" dirty="0" err="1">
                <a:solidFill>
                  <a:srgbClr val="000000"/>
                </a:solidFill>
                <a:latin typeface="Times New Roman"/>
                <a:ea typeface="Calibri"/>
              </a:rPr>
              <a:t>Số</a:t>
            </a:r>
            <a:r>
              <a:rPr lang="en-US" sz="4000" i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Times New Roman"/>
                <a:ea typeface="Calibri"/>
              </a:rPr>
              <a:t>dòng</a:t>
            </a:r>
            <a:r>
              <a:rPr lang="en-US" sz="4000" i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Times New Roman"/>
                <a:ea typeface="Calibri"/>
              </a:rPr>
              <a:t>thơ</a:t>
            </a:r>
            <a:endParaRPr lang="en-US" dirty="0"/>
          </a:p>
        </p:txBody>
      </p:sp>
      <p:sp>
        <p:nvSpPr>
          <p:cNvPr id="37" name="Rounded Rectangle 36"/>
          <p:cNvSpPr/>
          <p:nvPr/>
        </p:nvSpPr>
        <p:spPr>
          <a:xfrm>
            <a:off x="2931551" y="3844574"/>
            <a:ext cx="3203457" cy="1172843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i="1" dirty="0" err="1">
                <a:solidFill>
                  <a:srgbClr val="000000"/>
                </a:solidFill>
                <a:latin typeface="Times New Roman"/>
                <a:ea typeface="Calibri"/>
              </a:rPr>
              <a:t>Vần</a:t>
            </a:r>
            <a:r>
              <a:rPr lang="en-US" sz="4000" i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Times New Roman"/>
                <a:ea typeface="Calibri"/>
              </a:rPr>
              <a:t>trong</a:t>
            </a:r>
            <a:r>
              <a:rPr lang="en-US" sz="4000" i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Times New Roman"/>
                <a:ea typeface="Calibri"/>
              </a:rPr>
              <a:t>các</a:t>
            </a:r>
            <a:r>
              <a:rPr lang="en-US" sz="4000" i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Times New Roman"/>
                <a:ea typeface="Calibri"/>
              </a:rPr>
              <a:t>dòng</a:t>
            </a:r>
            <a:r>
              <a:rPr lang="en-US" sz="4000" i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Times New Roman"/>
                <a:ea typeface="Calibri"/>
              </a:rPr>
              <a:t>thơ</a:t>
            </a:r>
            <a:endParaRPr lang="en-US" dirty="0"/>
          </a:p>
        </p:txBody>
      </p:sp>
      <p:sp>
        <p:nvSpPr>
          <p:cNvPr id="38" name="Rounded Rectangle 37"/>
          <p:cNvSpPr/>
          <p:nvPr/>
        </p:nvSpPr>
        <p:spPr>
          <a:xfrm>
            <a:off x="2711684" y="2286000"/>
            <a:ext cx="3165358" cy="10795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i="1" dirty="0" err="1">
                <a:solidFill>
                  <a:srgbClr val="000000"/>
                </a:solidFill>
                <a:latin typeface="Times New Roman"/>
                <a:ea typeface="Calibri"/>
              </a:rPr>
              <a:t>Số</a:t>
            </a:r>
            <a:r>
              <a:rPr lang="en-US" sz="4000" i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Times New Roman"/>
                <a:ea typeface="Calibri"/>
              </a:rPr>
              <a:t>tiếng</a:t>
            </a:r>
            <a:r>
              <a:rPr lang="en-US" sz="4000" i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Times New Roman"/>
                <a:ea typeface="Calibri"/>
              </a:rPr>
              <a:t>trong</a:t>
            </a:r>
            <a:r>
              <a:rPr lang="en-US" sz="4000" i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Times New Roman"/>
                <a:ea typeface="Calibri"/>
              </a:rPr>
              <a:t>từng</a:t>
            </a:r>
            <a:r>
              <a:rPr lang="en-US" sz="4000" i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Times New Roman"/>
                <a:ea typeface="Calibri"/>
              </a:rPr>
              <a:t>dòng</a:t>
            </a:r>
            <a:endParaRPr lang="en-US" dirty="0"/>
          </a:p>
        </p:txBody>
      </p:sp>
      <p:sp>
        <p:nvSpPr>
          <p:cNvPr id="40" name="Rounded Rectangle 39"/>
          <p:cNvSpPr/>
          <p:nvPr/>
        </p:nvSpPr>
        <p:spPr>
          <a:xfrm>
            <a:off x="2931552" y="5374832"/>
            <a:ext cx="3203456" cy="10908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i="1" dirty="0" err="1">
                <a:solidFill>
                  <a:srgbClr val="000000"/>
                </a:solidFill>
                <a:latin typeface="Times New Roman"/>
                <a:ea typeface="Calibri"/>
              </a:rPr>
              <a:t>Nhịp</a:t>
            </a:r>
            <a:r>
              <a:rPr lang="en-US" sz="4000" i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Times New Roman"/>
                <a:ea typeface="Calibri"/>
              </a:rPr>
              <a:t>thơ</a:t>
            </a:r>
            <a:r>
              <a:rPr lang="en-US" sz="4000" i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Times New Roman"/>
                <a:ea typeface="Calibri"/>
              </a:rPr>
              <a:t>của</a:t>
            </a:r>
            <a:r>
              <a:rPr lang="en-US" sz="4000" i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Times New Roman"/>
                <a:ea typeface="Calibri"/>
              </a:rPr>
              <a:t>từng</a:t>
            </a:r>
            <a:r>
              <a:rPr lang="en-US" sz="4000" i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Times New Roman"/>
                <a:ea typeface="Calibri"/>
              </a:rPr>
              <a:t>dòng</a:t>
            </a:r>
            <a:endParaRPr lang="en-US" dirty="0"/>
          </a:p>
        </p:txBody>
      </p:sp>
      <p:sp>
        <p:nvSpPr>
          <p:cNvPr id="3" name="Rounded Rectangular Callout 2"/>
          <p:cNvSpPr/>
          <p:nvPr/>
        </p:nvSpPr>
        <p:spPr>
          <a:xfrm>
            <a:off x="7035800" y="723900"/>
            <a:ext cx="3048000" cy="1454874"/>
          </a:xfrm>
          <a:prstGeom prst="wedgeRoundRectCallout">
            <a:avLst>
              <a:gd name="adj1" fmla="val -91667"/>
              <a:gd name="adj2" fmla="val 9758"/>
              <a:gd name="adj3" fmla="val 16667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/>
                <a:ea typeface="Calibri"/>
                <a:hlinkClick r:id="rId3" action="ppaction://hlinksldjump"/>
              </a:rPr>
              <a:t>14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cặp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lục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bát</a:t>
            </a:r>
            <a:endParaRPr lang="en-US" sz="3200" dirty="0"/>
          </a:p>
        </p:txBody>
      </p:sp>
      <p:sp>
        <p:nvSpPr>
          <p:cNvPr id="15" name="Rounded Rectangular Callout 14"/>
          <p:cNvSpPr/>
          <p:nvPr/>
        </p:nvSpPr>
        <p:spPr>
          <a:xfrm>
            <a:off x="7239000" y="1910626"/>
            <a:ext cx="3048000" cy="2064474"/>
          </a:xfrm>
          <a:prstGeom prst="wedgeRoundRectCallout">
            <a:avLst>
              <a:gd name="adj1" fmla="val -98750"/>
              <a:gd name="adj2" fmla="val -5405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</a:rPr>
              <a:t>Mỗi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</a:rPr>
              <a:t>dòng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</a:rPr>
              <a:t>lục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</a:rPr>
              <a:t>có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hlinkClick r:id="rId3" action="ppaction://hlinksldjump"/>
              </a:rPr>
              <a:t>6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</a:rPr>
              <a:t>tiếng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</a:rPr>
              <a:t>mỗi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</a:rPr>
              <a:t>dòng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</a:rPr>
              <a:t>bát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</a:rPr>
              <a:t>có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</a:rPr>
              <a:t> 8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</a:rPr>
              <a:t>tiếng</a:t>
            </a:r>
            <a:endParaRPr lang="en-US" sz="3200" dirty="0"/>
          </a:p>
        </p:txBody>
      </p:sp>
      <p:sp>
        <p:nvSpPr>
          <p:cNvPr id="16" name="Rounded Rectangular Callout 15"/>
          <p:cNvSpPr/>
          <p:nvPr/>
        </p:nvSpPr>
        <p:spPr>
          <a:xfrm>
            <a:off x="7239000" y="3302759"/>
            <a:ext cx="3048000" cy="2064474"/>
          </a:xfrm>
          <a:prstGeom prst="wedgeRoundRectCallout">
            <a:avLst>
              <a:gd name="adj1" fmla="val -87917"/>
              <a:gd name="adj2" fmla="val -4174"/>
              <a:gd name="adj3" fmla="val 1666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/>
                <a:ea typeface="Calibri"/>
                <a:hlinkClick r:id="rId4" action="ppaction://hlinksldjump"/>
              </a:rPr>
              <a:t>Ôi</a:t>
            </a:r>
            <a:r>
              <a:rPr lang="en-US" sz="3200" dirty="0">
                <a:latin typeface="Times New Roman"/>
                <a:ea typeface="Calibri"/>
                <a:hlinkClick r:id="rId4" action="ppaction://hlinksldjump"/>
              </a:rPr>
              <a:t>- </a:t>
            </a:r>
            <a:r>
              <a:rPr lang="en-US" sz="3200" dirty="0" err="1">
                <a:latin typeface="Times New Roman"/>
                <a:ea typeface="Calibri"/>
                <a:hlinkClick r:id="rId4" action="ppaction://hlinksldjump"/>
              </a:rPr>
              <a:t>ơ</a:t>
            </a:r>
            <a:r>
              <a:rPr lang="en-US" sz="3200" dirty="0" err="1">
                <a:latin typeface="Times New Roman"/>
                <a:ea typeface="Calibri"/>
              </a:rPr>
              <a:t>i</a:t>
            </a:r>
            <a:r>
              <a:rPr lang="en-US" sz="3200" dirty="0">
                <a:latin typeface="Times New Roman"/>
                <a:ea typeface="Calibri"/>
              </a:rPr>
              <a:t>; a-ta-</a:t>
            </a:r>
            <a:r>
              <a:rPr lang="en-US" sz="3200" dirty="0" err="1">
                <a:latin typeface="Times New Roman"/>
                <a:ea typeface="Calibri"/>
              </a:rPr>
              <a:t>xa</a:t>
            </a:r>
            <a:r>
              <a:rPr lang="en-US" sz="3200" dirty="0">
                <a:latin typeface="Times New Roman"/>
                <a:ea typeface="Calibri"/>
              </a:rPr>
              <a:t>; </a:t>
            </a:r>
            <a:r>
              <a:rPr lang="en-US" sz="3200" dirty="0" err="1">
                <a:latin typeface="Times New Roman"/>
                <a:ea typeface="Calibri"/>
              </a:rPr>
              <a:t>im-hiền-tiên</a:t>
            </a:r>
            <a:r>
              <a:rPr lang="en-US" sz="3200" dirty="0">
                <a:latin typeface="Times New Roman"/>
                <a:ea typeface="Calibri"/>
              </a:rPr>
              <a:t>; </a:t>
            </a:r>
            <a:r>
              <a:rPr lang="en-US" sz="3200" dirty="0" err="1">
                <a:latin typeface="Times New Roman"/>
                <a:ea typeface="Calibri"/>
              </a:rPr>
              <a:t>trì</a:t>
            </a:r>
            <a:r>
              <a:rPr lang="en-US" sz="3200" dirty="0">
                <a:latin typeface="Times New Roman"/>
                <a:ea typeface="Calibri"/>
              </a:rPr>
              <a:t>- </a:t>
            </a:r>
            <a:r>
              <a:rPr lang="en-US" sz="3200" dirty="0" err="1">
                <a:latin typeface="Times New Roman"/>
                <a:ea typeface="Calibri"/>
              </a:rPr>
              <a:t>đi</a:t>
            </a:r>
            <a:r>
              <a:rPr lang="en-US" sz="3200" dirty="0">
                <a:latin typeface="Times New Roman"/>
                <a:ea typeface="Calibri"/>
              </a:rPr>
              <a:t>- </a:t>
            </a:r>
            <a:r>
              <a:rPr lang="en-US" sz="3200" dirty="0" err="1">
                <a:latin typeface="Times New Roman"/>
                <a:ea typeface="Calibri"/>
              </a:rPr>
              <a:t>thì</a:t>
            </a:r>
            <a:r>
              <a:rPr lang="en-US" sz="3200" dirty="0">
                <a:latin typeface="Times New Roman"/>
                <a:ea typeface="Calibri"/>
              </a:rPr>
              <a:t>…</a:t>
            </a:r>
            <a:endParaRPr lang="en-US" sz="3200" dirty="0"/>
          </a:p>
        </p:txBody>
      </p:sp>
      <p:sp>
        <p:nvSpPr>
          <p:cNvPr id="18" name="Rounded Rectangular Callout 17"/>
          <p:cNvSpPr/>
          <p:nvPr/>
        </p:nvSpPr>
        <p:spPr>
          <a:xfrm>
            <a:off x="7076489" y="2670314"/>
            <a:ext cx="4496087" cy="4013200"/>
          </a:xfrm>
          <a:prstGeom prst="wedgeRoundRectCallout">
            <a:avLst>
              <a:gd name="adj1" fmla="val -74760"/>
              <a:gd name="adj2" fmla="val 20471"/>
              <a:gd name="adj3" fmla="val 16667"/>
            </a:avLst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2/2/2</a:t>
            </a:r>
            <a:endParaRPr lang="en-US" sz="2400" dirty="0">
              <a:solidFill>
                <a:schemeClr val="tx1"/>
              </a:solidFill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  <a:hlinkClick r:id="rId5" action="ppaction://hlinksldjump"/>
              </a:rPr>
              <a:t>4/4</a:t>
            </a:r>
            <a:r>
              <a:rPr lang="en-US" sz="32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;</a:t>
            </a:r>
            <a:endParaRPr lang="en-US" sz="2400" dirty="0">
              <a:solidFill>
                <a:schemeClr val="tx1"/>
              </a:solidFill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2/2/2</a:t>
            </a:r>
            <a:endParaRPr lang="en-US" sz="2400" dirty="0">
              <a:solidFill>
                <a:schemeClr val="tx1"/>
              </a:solidFill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2/2/2/2</a:t>
            </a:r>
            <a:endParaRPr lang="en-US" sz="2400" dirty="0">
              <a:solidFill>
                <a:schemeClr val="tx1"/>
              </a:solidFill>
              <a:latin typeface="Calibri"/>
              <a:ea typeface="Calibri"/>
              <a:cs typeface="Times New Roman"/>
            </a:endParaRPr>
          </a:p>
          <a:p>
            <a:r>
              <a:rPr lang="en-US" sz="3200" dirty="0" err="1">
                <a:solidFill>
                  <a:schemeClr val="tx1"/>
                </a:solidFill>
                <a:latin typeface="Times New Roman"/>
                <a:ea typeface="Calibri"/>
              </a:rPr>
              <a:t>Nhịp</a:t>
            </a:r>
            <a:r>
              <a:rPr lang="en-US" sz="3200" dirty="0">
                <a:solidFill>
                  <a:schemeClr val="tx1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/>
                <a:ea typeface="Calibri"/>
              </a:rPr>
              <a:t>chẵn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5122" name="Picture 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25" y="5638800"/>
            <a:ext cx="123825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3" grpId="0" animBg="1"/>
      <p:bldP spid="37" grpId="0" animBg="1"/>
      <p:bldP spid="38" grpId="0" animBg="1"/>
      <p:bldP spid="40" grpId="0" animBg="1"/>
      <p:bldP spid="3" grpId="0" animBg="1"/>
      <p:bldP spid="3" grpId="1" animBg="1"/>
      <p:bldP spid="15" grpId="0" animBg="1"/>
      <p:bldP spid="15" grpId="1" animBg="1"/>
      <p:bldP spid="16" grpId="0" animBg="1"/>
      <p:bldP spid="16" grpId="1" animBg="1"/>
      <p:bldP spid="18" grpId="0" animBg="1"/>
      <p:bldP spid="18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1827613" y="2616200"/>
            <a:ext cx="1799668" cy="1473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solidFill>
                <a:prstClr val="white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6" name="流程图: 库存数据 5"/>
          <p:cNvSpPr/>
          <p:nvPr/>
        </p:nvSpPr>
        <p:spPr>
          <a:xfrm flipH="1">
            <a:off x="2727447" y="2417674"/>
            <a:ext cx="7081111" cy="1874926"/>
          </a:xfrm>
          <a:prstGeom prst="flowChartOnlineStorag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2400" dirty="0">
              <a:solidFill>
                <a:prstClr val="white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7" name="TextBox 9"/>
          <p:cNvSpPr txBox="1"/>
          <p:nvPr/>
        </p:nvSpPr>
        <p:spPr>
          <a:xfrm>
            <a:off x="2164881" y="2584271"/>
            <a:ext cx="87716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b="1" dirty="0">
                <a:solidFill>
                  <a:prstClr val="white"/>
                </a:solidFill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2.</a:t>
            </a:r>
            <a:endParaRPr lang="zh-CN" altLang="en-US" sz="7200" b="1" dirty="0">
              <a:solidFill>
                <a:prstClr val="white"/>
              </a:solidFill>
              <a:latin typeface="Times New Roman" pitchFamily="18" charset="0"/>
              <a:ea typeface="印品黑体" panose="00000500000000000000" pitchFamily="2" charset="-122"/>
              <a:cs typeface="Times New Roman" pitchFamily="18" charset="0"/>
            </a:endParaRPr>
          </a:p>
        </p:txBody>
      </p:sp>
      <p:sp>
        <p:nvSpPr>
          <p:cNvPr id="9" name="TextBox 11"/>
          <p:cNvSpPr txBox="1"/>
          <p:nvPr/>
        </p:nvSpPr>
        <p:spPr>
          <a:xfrm>
            <a:off x="3725931" y="2417674"/>
            <a:ext cx="6082625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sz="4000" b="1" dirty="0" err="1">
                <a:solidFill>
                  <a:schemeClr val="bg1"/>
                </a:solidFill>
                <a:latin typeface="Times New Roman"/>
                <a:ea typeface="Calibri"/>
              </a:rPr>
              <a:t>Những</a:t>
            </a:r>
            <a:r>
              <a:rPr lang="en-US" sz="40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/>
                <a:ea typeface="Calibri"/>
              </a:rPr>
              <a:t>câu</a:t>
            </a:r>
            <a:r>
              <a:rPr lang="en-US" sz="40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/>
                <a:ea typeface="Calibri"/>
              </a:rPr>
              <a:t>chuyện</a:t>
            </a:r>
            <a:r>
              <a:rPr lang="en-US" sz="40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/>
                <a:ea typeface="Calibri"/>
              </a:rPr>
              <a:t>cổ</a:t>
            </a:r>
            <a:r>
              <a:rPr lang="en-US" sz="40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/>
                <a:ea typeface="Calibri"/>
              </a:rPr>
              <a:t>được</a:t>
            </a:r>
            <a:r>
              <a:rPr lang="en-US" sz="40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/>
                <a:ea typeface="Calibri"/>
              </a:rPr>
              <a:t>nhắc</a:t>
            </a:r>
            <a:r>
              <a:rPr lang="en-US" sz="40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/>
                <a:ea typeface="Calibri"/>
              </a:rPr>
              <a:t>đến</a:t>
            </a:r>
            <a:r>
              <a:rPr lang="en-US" sz="40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/>
                <a:ea typeface="Calibri"/>
              </a:rPr>
              <a:t>và</a:t>
            </a:r>
            <a:r>
              <a:rPr lang="en-US" sz="4000" b="1" dirty="0">
                <a:solidFill>
                  <a:schemeClr val="bg1"/>
                </a:solidFill>
                <a:latin typeface="Times New Roman"/>
                <a:ea typeface="Calibri"/>
              </a:rPr>
              <a:t> ý </a:t>
            </a:r>
            <a:r>
              <a:rPr lang="en-US" sz="4000" b="1" dirty="0" err="1">
                <a:solidFill>
                  <a:schemeClr val="bg1"/>
                </a:solidFill>
                <a:latin typeface="Times New Roman"/>
                <a:ea typeface="Calibri"/>
              </a:rPr>
              <a:t>nghĩa</a:t>
            </a:r>
            <a:r>
              <a:rPr lang="en-US" altLang="zh-CN" sz="6000" b="1" dirty="0">
                <a:solidFill>
                  <a:prstClr val="white"/>
                </a:solidFill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:</a:t>
            </a:r>
            <a:endParaRPr lang="zh-CN" altLang="en-US" sz="6000" b="1" dirty="0">
              <a:solidFill>
                <a:prstClr val="white"/>
              </a:solidFill>
              <a:latin typeface="Times New Roman" pitchFamily="18" charset="0"/>
              <a:ea typeface="印品黑体" panose="00000500000000000000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5805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1622114" y="146960"/>
            <a:ext cx="454547" cy="378000"/>
            <a:chOff x="9334685" y="731743"/>
            <a:chExt cx="454547" cy="378000"/>
          </a:xfrm>
        </p:grpSpPr>
        <p:sp>
          <p:nvSpPr>
            <p:cNvPr id="21" name="Oval 20"/>
            <p:cNvSpPr/>
            <p:nvPr/>
          </p:nvSpPr>
          <p:spPr>
            <a:xfrm>
              <a:off x="9376908" y="731743"/>
              <a:ext cx="377585" cy="378000"/>
            </a:xfrm>
            <a:prstGeom prst="ellipse">
              <a:avLst/>
            </a:prstGeom>
            <a:noFill/>
            <a:ln w="31750"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334685" y="762802"/>
              <a:ext cx="4545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fld id="{6938B089-D366-4B18-8F5D-85B96241FA3F}" type="slidenum">
                <a:rPr lang="id-ID" sz="1400" smtClean="0">
                  <a:solidFill>
                    <a:srgbClr val="FFAA91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pPr algn="ctr"/>
                <a:t>18</a:t>
              </a:fld>
              <a:endParaRPr lang="id-ID" sz="1400" dirty="0">
                <a:solidFill>
                  <a:srgbClr val="FFAA91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4082460" y="275848"/>
            <a:ext cx="541776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kern="100" dirty="0">
                <a:solidFill>
                  <a:prstClr val="black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PHIẾU HỌC TẬP SỐ 2</a:t>
            </a:r>
            <a:endParaRPr lang="en-US" sz="4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5366300"/>
              </p:ext>
            </p:extLst>
          </p:nvPr>
        </p:nvGraphicFramePr>
        <p:xfrm>
          <a:off x="1625598" y="1282700"/>
          <a:ext cx="10083802" cy="3797998"/>
        </p:xfrm>
        <a:graphic>
          <a:graphicData uri="http://schemas.openxmlformats.org/drawingml/2006/table">
            <a:tbl>
              <a:tblPr firstRow="1" firstCol="1" bandRow="1"/>
              <a:tblGrid>
                <a:gridCol w="31326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326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184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4949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Tên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truyện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Dấu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hiệu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nhận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diện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Ý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nghĩa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,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giá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trị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nhân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văn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của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các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chuyện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cổ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phân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tích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một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vài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ví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dụ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)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258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258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345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345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3825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1622114" y="146960"/>
            <a:ext cx="454547" cy="378000"/>
            <a:chOff x="9334685" y="731743"/>
            <a:chExt cx="454547" cy="378000"/>
          </a:xfrm>
        </p:grpSpPr>
        <p:sp>
          <p:nvSpPr>
            <p:cNvPr id="21" name="Oval 20"/>
            <p:cNvSpPr/>
            <p:nvPr/>
          </p:nvSpPr>
          <p:spPr>
            <a:xfrm>
              <a:off x="9376908" y="731743"/>
              <a:ext cx="377585" cy="378000"/>
            </a:xfrm>
            <a:prstGeom prst="ellipse">
              <a:avLst/>
            </a:prstGeom>
            <a:noFill/>
            <a:ln w="31750"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334685" y="762802"/>
              <a:ext cx="4545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fld id="{6938B089-D366-4B18-8F5D-85B96241FA3F}" type="slidenum">
                <a:rPr lang="id-ID" sz="1400" smtClean="0">
                  <a:solidFill>
                    <a:srgbClr val="FFAA91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pPr algn="ctr"/>
                <a:t>19</a:t>
              </a:fld>
              <a:endParaRPr lang="id-ID" sz="1400" dirty="0">
                <a:solidFill>
                  <a:srgbClr val="FFAA91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932238" y="182562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\</a:t>
            </a:r>
            <a:r>
              <a:rPr kumimoji="0" 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368" y="146960"/>
            <a:ext cx="2603500" cy="2014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50" y="2383820"/>
            <a:ext cx="2578100" cy="207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2631" y="4816614"/>
            <a:ext cx="2846705" cy="1998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800" y="2189023"/>
            <a:ext cx="2857501" cy="196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1085850" y="2393345"/>
            <a:ext cx="2025650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i="1" dirty="0" err="1">
                <a:solidFill>
                  <a:prstClr val="black"/>
                </a:solidFill>
                <a:latin typeface="Times New Roman"/>
                <a:ea typeface="Calibri"/>
              </a:rPr>
              <a:t>Thạch</a:t>
            </a:r>
            <a:r>
              <a:rPr lang="en-US" sz="2800" i="1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/>
                <a:ea typeface="Calibri"/>
              </a:rPr>
              <a:t>Sanh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029369" y="1669170"/>
            <a:ext cx="2603500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i="1" dirty="0" err="1">
                <a:solidFill>
                  <a:prstClr val="black"/>
                </a:solidFill>
                <a:latin typeface="Times New Roman"/>
                <a:ea typeface="Calibri"/>
              </a:rPr>
              <a:t>Cây</a:t>
            </a:r>
            <a:r>
              <a:rPr lang="en-US" sz="2800" i="1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/>
                <a:ea typeface="Calibri"/>
              </a:rPr>
              <a:t>tre</a:t>
            </a:r>
            <a:r>
              <a:rPr lang="en-US" sz="2800" i="1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/>
                <a:ea typeface="Calibri"/>
              </a:rPr>
              <a:t>trăm</a:t>
            </a:r>
            <a:r>
              <a:rPr lang="en-US" sz="2800" i="1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/>
                <a:ea typeface="Calibri"/>
              </a:rPr>
              <a:t>đốt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943595" y="6291422"/>
            <a:ext cx="1348446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i="1" dirty="0" err="1">
                <a:solidFill>
                  <a:prstClr val="black"/>
                </a:solidFill>
                <a:latin typeface="Times New Roman"/>
                <a:ea typeface="Calibri"/>
              </a:rPr>
              <a:t>Cây</a:t>
            </a:r>
            <a:r>
              <a:rPr lang="en-US" sz="2800" i="1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/>
                <a:ea typeface="Calibri"/>
              </a:rPr>
              <a:t>khế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8432800" y="3597186"/>
            <a:ext cx="1268296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/>
            <a:r>
              <a:rPr lang="en-US" sz="2800" i="1" dirty="0" err="1">
                <a:solidFill>
                  <a:prstClr val="black"/>
                </a:solidFill>
                <a:latin typeface="Times New Roman"/>
                <a:ea typeface="Calibri"/>
              </a:rPr>
              <a:t>Sọ</a:t>
            </a:r>
            <a:r>
              <a:rPr lang="en-US" sz="2800" i="1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/>
                <a:ea typeface="Calibri"/>
              </a:rPr>
              <a:t>Dừa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15" name="Rounded Rectangular Callout 14"/>
          <p:cNvSpPr/>
          <p:nvPr/>
        </p:nvSpPr>
        <p:spPr>
          <a:xfrm>
            <a:off x="2908300" y="2189023"/>
            <a:ext cx="6399948" cy="2107287"/>
          </a:xfrm>
          <a:prstGeom prst="wedgeRoundRectCallout">
            <a:avLst>
              <a:gd name="adj1" fmla="val -41815"/>
              <a:gd name="adj2" fmla="val 8504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800" dirty="0" err="1">
                <a:latin typeface="Times New Roman"/>
                <a:ea typeface="Calibri"/>
                <a:cs typeface="Times New Roman"/>
              </a:rPr>
              <a:t>Dấu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hiệu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nhận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Calibri"/>
                <a:cs typeface="Times New Roman"/>
              </a:rPr>
              <a:t>diện</a:t>
            </a:r>
            <a:r>
              <a:rPr lang="en-US" sz="2800" dirty="0">
                <a:latin typeface="Times New Roman"/>
                <a:ea typeface="Calibri"/>
                <a:cs typeface="Times New Roman"/>
              </a:rPr>
              <a:t>:</a:t>
            </a: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2800" i="1" dirty="0">
                <a:latin typeface="Times New Roman"/>
                <a:ea typeface="Calibri"/>
                <a:cs typeface="Times New Roman"/>
              </a:rPr>
              <a:t>“Ở </a:t>
            </a:r>
            <a:r>
              <a:rPr lang="en-US" sz="2800" i="1" dirty="0" err="1">
                <a:latin typeface="Times New Roman"/>
                <a:ea typeface="Calibri"/>
                <a:cs typeface="Times New Roman"/>
              </a:rPr>
              <a:t>hiền</a:t>
            </a:r>
            <a:r>
              <a:rPr lang="en-US" sz="2800" i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i="1" dirty="0" err="1">
                <a:latin typeface="Times New Roman"/>
                <a:ea typeface="Calibri"/>
                <a:cs typeface="Times New Roman"/>
              </a:rPr>
              <a:t>thì</a:t>
            </a:r>
            <a:r>
              <a:rPr lang="en-US" sz="2800" i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i="1" dirty="0" err="1">
                <a:latin typeface="Times New Roman"/>
                <a:ea typeface="Calibri"/>
                <a:cs typeface="Times New Roman"/>
              </a:rPr>
              <a:t>lại</a:t>
            </a:r>
            <a:r>
              <a:rPr lang="en-US" sz="2800" i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i="1" dirty="0" err="1">
                <a:latin typeface="Times New Roman"/>
                <a:ea typeface="Calibri"/>
                <a:cs typeface="Times New Roman"/>
              </a:rPr>
              <a:t>gặp</a:t>
            </a:r>
            <a:r>
              <a:rPr lang="en-US" sz="2800" i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i="1" dirty="0" err="1">
                <a:latin typeface="Times New Roman"/>
                <a:ea typeface="Calibri"/>
                <a:cs typeface="Times New Roman"/>
              </a:rPr>
              <a:t>lành</a:t>
            </a:r>
            <a:endParaRPr lang="en-US" sz="2800" dirty="0">
              <a:latin typeface="Calibri"/>
              <a:ea typeface="Calibri"/>
              <a:cs typeface="Times New Roman"/>
            </a:endParaRPr>
          </a:p>
          <a:p>
            <a:r>
              <a:rPr lang="en-US" sz="2800" i="1" dirty="0" err="1">
                <a:latin typeface="Times New Roman"/>
                <a:ea typeface="Calibri"/>
              </a:rPr>
              <a:t>Người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ngay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thì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gặp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người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tiên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độ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trì</a:t>
            </a:r>
            <a:r>
              <a:rPr lang="en-US" sz="2800" i="1" dirty="0">
                <a:latin typeface="Times New Roman"/>
                <a:ea typeface="Calibri"/>
              </a:rPr>
              <a:t>”</a:t>
            </a:r>
            <a:endParaRPr lang="en-US" sz="2800" dirty="0"/>
          </a:p>
        </p:txBody>
      </p:sp>
      <p:sp>
        <p:nvSpPr>
          <p:cNvPr id="16" name="Rounded Rectangular Callout 15"/>
          <p:cNvSpPr/>
          <p:nvPr/>
        </p:nvSpPr>
        <p:spPr>
          <a:xfrm>
            <a:off x="3702050" y="2383820"/>
            <a:ext cx="5402998" cy="2235200"/>
          </a:xfrm>
          <a:prstGeom prst="wedgeRoundRectCallout">
            <a:avLst>
              <a:gd name="adj1" fmla="val -65258"/>
              <a:gd name="adj2" fmla="val 10397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8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Nhân</a:t>
            </a:r>
            <a:r>
              <a:rPr lang="en-US" sz="28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hậu</a:t>
            </a:r>
            <a:r>
              <a:rPr lang="en-US" sz="28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8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vị</a:t>
            </a:r>
            <a:r>
              <a:rPr lang="en-US" sz="28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tha</a:t>
            </a:r>
            <a:r>
              <a:rPr lang="en-US" sz="28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8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độ</a:t>
            </a:r>
            <a:r>
              <a:rPr lang="en-US" sz="28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lượng</a:t>
            </a:r>
            <a:r>
              <a:rPr lang="en-US" sz="28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8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bao</a:t>
            </a:r>
            <a:r>
              <a:rPr lang="en-US" sz="28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dung, </a:t>
            </a:r>
            <a:r>
              <a:rPr lang="en-US" sz="28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đa</a:t>
            </a:r>
            <a:r>
              <a:rPr lang="en-US" sz="28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tình</a:t>
            </a:r>
            <a:r>
              <a:rPr lang="en-US" sz="28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8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đa</a:t>
            </a:r>
            <a:r>
              <a:rPr lang="en-US" sz="28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mang</a:t>
            </a:r>
            <a:r>
              <a:rPr lang="en-US" sz="28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…</a:t>
            </a:r>
            <a:endParaRPr lang="en-US" sz="2800" b="1" dirty="0">
              <a:solidFill>
                <a:schemeClr val="bg1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17" name="Rounded Rectangular Callout 16"/>
          <p:cNvSpPr/>
          <p:nvPr/>
        </p:nvSpPr>
        <p:spPr>
          <a:xfrm>
            <a:off x="38100" y="1265565"/>
            <a:ext cx="4121150" cy="1651000"/>
          </a:xfrm>
          <a:prstGeom prst="wedgeRoundRectCallout">
            <a:avLst>
              <a:gd name="adj1" fmla="val -33382"/>
              <a:gd name="adj2" fmla="val 101273"/>
              <a:gd name="adj3" fmla="val 16667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Thạch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Sanh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sẵn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sàng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giúp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đỡ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, </a:t>
            </a:r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xả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thân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vì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người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khác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; </a:t>
            </a:r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khi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biết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tội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ác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của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Lí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Thông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nhưng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vẫn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tha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chết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cho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mẹ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 con </a:t>
            </a:r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hắn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; 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8" name="Rounded Rectangular Callout 17"/>
          <p:cNvSpPr/>
          <p:nvPr/>
        </p:nvSpPr>
        <p:spPr>
          <a:xfrm>
            <a:off x="2728795" y="3172479"/>
            <a:ext cx="4394201" cy="2236860"/>
          </a:xfrm>
          <a:prstGeom prst="wedgeRoundRectCallout">
            <a:avLst>
              <a:gd name="adj1" fmla="val 7633"/>
              <a:gd name="adj2" fmla="val 94531"/>
              <a:gd name="adj3" fmla="val 16667"/>
            </a:avLst>
          </a:prstGeom>
          <a:solidFill>
            <a:srgbClr val="00B05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Người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em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trong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truyện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cây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khế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chẳng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trách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người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anh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tham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lam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nửa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lời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4" name="Rounded Rectangular Callout 23"/>
          <p:cNvSpPr/>
          <p:nvPr/>
        </p:nvSpPr>
        <p:spPr>
          <a:xfrm>
            <a:off x="3702050" y="23231"/>
            <a:ext cx="4827704" cy="1907549"/>
          </a:xfrm>
          <a:prstGeom prst="wedgeRoundRectCallout">
            <a:avLst>
              <a:gd name="adj1" fmla="val 1276"/>
              <a:gd name="adj2" fmla="val 79810"/>
              <a:gd name="adj3" fmla="val 16667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Anh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chàng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trong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truyện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Cây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tre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trăm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đốt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dẫu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biết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mình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bị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lừa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vẫn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không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hề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oán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trách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,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bao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dung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và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nhân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hậu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.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5" name="Rounded Rectangular Callout 24"/>
          <p:cNvSpPr/>
          <p:nvPr/>
        </p:nvSpPr>
        <p:spPr>
          <a:xfrm>
            <a:off x="7447698" y="1265565"/>
            <a:ext cx="4827704" cy="1907549"/>
          </a:xfrm>
          <a:prstGeom prst="wedgeRoundRectCallout">
            <a:avLst>
              <a:gd name="adj1" fmla="val 1276"/>
              <a:gd name="adj2" fmla="val 79810"/>
              <a:gd name="adj3" fmla="val 16667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cô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gái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út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trong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Sọ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Dừa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có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tấm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lòng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thương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người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đặc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biệt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đó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là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người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có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khiếm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khuyết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về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ngoại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hình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550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4" grpId="0" animBg="1"/>
      <p:bldP spid="24" grpId="1" animBg="1"/>
      <p:bldP spid="25" grpId="0" animBg="1"/>
      <p:bldP spid="2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1622114" y="146960"/>
            <a:ext cx="454547" cy="378000"/>
            <a:chOff x="9334685" y="731743"/>
            <a:chExt cx="454547" cy="378000"/>
          </a:xfrm>
        </p:grpSpPr>
        <p:sp>
          <p:nvSpPr>
            <p:cNvPr id="21" name="Oval 20"/>
            <p:cNvSpPr/>
            <p:nvPr/>
          </p:nvSpPr>
          <p:spPr>
            <a:xfrm>
              <a:off x="9376908" y="731743"/>
              <a:ext cx="377585" cy="378000"/>
            </a:xfrm>
            <a:prstGeom prst="ellipse">
              <a:avLst/>
            </a:prstGeom>
            <a:noFill/>
            <a:ln w="31750"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334685" y="762802"/>
              <a:ext cx="4545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fld id="{6938B089-D366-4B18-8F5D-85B96241FA3F}" type="slidenum">
                <a:rPr lang="id-ID" sz="1400" smtClean="0">
                  <a:solidFill>
                    <a:srgbClr val="FFAA91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pPr algn="ctr"/>
                <a:t>2</a:t>
              </a:fld>
              <a:endParaRPr lang="id-ID" sz="1400" dirty="0">
                <a:solidFill>
                  <a:srgbClr val="FFAA91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cxnSp>
        <p:nvCxnSpPr>
          <p:cNvPr id="7" name="Straight Connector 6"/>
          <p:cNvCxnSpPr/>
          <p:nvPr/>
        </p:nvCxnSpPr>
        <p:spPr>
          <a:xfrm>
            <a:off x="742657" y="5122359"/>
            <a:ext cx="1053963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5089291" y="4994701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</p:txBody>
      </p:sp>
      <p:sp>
        <p:nvSpPr>
          <p:cNvPr id="4" name="Rectangle 3"/>
          <p:cNvSpPr/>
          <p:nvPr/>
        </p:nvSpPr>
        <p:spPr>
          <a:xfrm>
            <a:off x="3055772" y="267426"/>
            <a:ext cx="15696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vi-VN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vi-VN" sz="3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A_图片 4">
            <a:extLst>
              <a:ext uri="{FF2B5EF4-FFF2-40B4-BE49-F238E27FC236}">
                <a16:creationId xmlns:a16="http://schemas.microsoft.com/office/drawing/2014/main" id="{779FECAC-BC6E-4061-8183-C4468F8E8B3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674" y="1577370"/>
            <a:ext cx="4436226" cy="451863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38246" y="2732543"/>
            <a:ext cx="304728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video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con!</a:t>
            </a:r>
            <a:endParaRPr lang="vi-VN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A_图片 4">
            <a:extLst>
              <a:ext uri="{FF2B5EF4-FFF2-40B4-BE49-F238E27FC236}">
                <a16:creationId xmlns:a16="http://schemas.microsoft.com/office/drawing/2014/main" id="{779FECAC-BC6E-4061-8183-C4468F8E8B3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0478" y="897861"/>
            <a:ext cx="4436226" cy="451863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689634" y="2372346"/>
            <a:ext cx="337791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Ta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video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vi-VN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7845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2" grpId="0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1622114" y="146960"/>
            <a:ext cx="454547" cy="378000"/>
            <a:chOff x="9334685" y="731743"/>
            <a:chExt cx="454547" cy="378000"/>
          </a:xfrm>
        </p:grpSpPr>
        <p:sp>
          <p:nvSpPr>
            <p:cNvPr id="21" name="Oval 20"/>
            <p:cNvSpPr/>
            <p:nvPr/>
          </p:nvSpPr>
          <p:spPr>
            <a:xfrm>
              <a:off x="9376908" y="731743"/>
              <a:ext cx="377585" cy="378000"/>
            </a:xfrm>
            <a:prstGeom prst="ellipse">
              <a:avLst/>
            </a:prstGeom>
            <a:noFill/>
            <a:ln w="31750"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334685" y="762802"/>
              <a:ext cx="4545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fld id="{6938B089-D366-4B18-8F5D-85B96241FA3F}" type="slidenum">
                <a:rPr lang="id-ID" sz="1400" smtClean="0">
                  <a:solidFill>
                    <a:srgbClr val="FFAA91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pPr algn="ctr"/>
                <a:t>20</a:t>
              </a:fld>
              <a:endParaRPr lang="id-ID" sz="1400" dirty="0">
                <a:solidFill>
                  <a:srgbClr val="FFAA91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932238" y="182562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\</a:t>
            </a:r>
            <a:r>
              <a:rPr lang="en-US" sz="1100">
                <a:solidFill>
                  <a:prstClr val="black"/>
                </a:solidFill>
                <a:cs typeface="Arial" pitchFamily="34" charset="0"/>
              </a:rPr>
              <a:t> </a:t>
            </a:r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178019"/>
            <a:ext cx="4360667" cy="28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892" y="146960"/>
            <a:ext cx="4155222" cy="289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012" y="3041623"/>
            <a:ext cx="4242688" cy="337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56967" y="178019"/>
            <a:ext cx="2586233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i="1" dirty="0" err="1">
                <a:latin typeface="Times New Roman"/>
                <a:ea typeface="Calibri"/>
              </a:rPr>
              <a:t>Sự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tích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trầu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cau</a:t>
            </a: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3771901" y="5783590"/>
            <a:ext cx="3129383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/>
            <a:r>
              <a:rPr lang="en-US" sz="2800" i="1" dirty="0" err="1">
                <a:solidFill>
                  <a:prstClr val="black"/>
                </a:solidFill>
                <a:latin typeface="Times New Roman"/>
                <a:ea typeface="Calibri"/>
              </a:rPr>
              <a:t>Đẽo</a:t>
            </a:r>
            <a:r>
              <a:rPr lang="en-US" sz="2800" i="1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/>
                <a:ea typeface="Calibri"/>
              </a:rPr>
              <a:t>cày</a:t>
            </a:r>
            <a:r>
              <a:rPr lang="en-US" sz="2800" i="1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/>
                <a:ea typeface="Calibri"/>
              </a:rPr>
              <a:t>giữa</a:t>
            </a:r>
            <a:r>
              <a:rPr lang="en-US" sz="2800" i="1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/>
                <a:ea typeface="Calibri"/>
              </a:rPr>
              <a:t>đường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129720" y="2464624"/>
            <a:ext cx="1592103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i="1" dirty="0" err="1">
                <a:latin typeface="Times New Roman"/>
                <a:ea typeface="Calibri"/>
              </a:rPr>
              <a:t>Tấm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Cám</a:t>
            </a:r>
            <a:endParaRPr lang="en-US" sz="2800" dirty="0"/>
          </a:p>
        </p:txBody>
      </p:sp>
      <p:sp>
        <p:nvSpPr>
          <p:cNvPr id="8" name="Rounded Rectangular Callout 7"/>
          <p:cNvSpPr/>
          <p:nvPr/>
        </p:nvSpPr>
        <p:spPr>
          <a:xfrm>
            <a:off x="6184900" y="146960"/>
            <a:ext cx="3403600" cy="2286606"/>
          </a:xfrm>
          <a:prstGeom prst="wedgeRoundRectCallout">
            <a:avLst>
              <a:gd name="adj1" fmla="val 69107"/>
              <a:gd name="adj2" fmla="val 59999"/>
              <a:gd name="adj3" fmla="val 16667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>
                <a:latin typeface="Times New Roman"/>
                <a:ea typeface="Calibri"/>
              </a:rPr>
              <a:t>“</a:t>
            </a:r>
            <a:r>
              <a:rPr lang="en-US" sz="3200" i="1" dirty="0" err="1">
                <a:latin typeface="Times New Roman"/>
                <a:ea typeface="Calibri"/>
              </a:rPr>
              <a:t>Thị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thơm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thì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giấu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người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thơm</a:t>
            </a:r>
            <a:r>
              <a:rPr lang="en-US" sz="3200" i="1" dirty="0">
                <a:latin typeface="Times New Roman"/>
                <a:ea typeface="Calibri"/>
              </a:rPr>
              <a:t>”</a:t>
            </a:r>
            <a:endParaRPr lang="en-US" sz="3200" dirty="0"/>
          </a:p>
        </p:txBody>
      </p:sp>
      <p:sp>
        <p:nvSpPr>
          <p:cNvPr id="18" name="Rounded Rectangular Callout 17"/>
          <p:cNvSpPr/>
          <p:nvPr/>
        </p:nvSpPr>
        <p:spPr>
          <a:xfrm>
            <a:off x="5353023" y="3244823"/>
            <a:ext cx="4368800" cy="2286606"/>
          </a:xfrm>
          <a:prstGeom prst="wedgeRoundRectCallout">
            <a:avLst>
              <a:gd name="adj1" fmla="val -82386"/>
              <a:gd name="adj2" fmla="val 62221"/>
              <a:gd name="adj3" fmla="val 16667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>
                <a:latin typeface="Times New Roman"/>
                <a:ea typeface="Calibri"/>
              </a:rPr>
              <a:t>“</a:t>
            </a:r>
            <a:r>
              <a:rPr lang="en-US" sz="3200" i="1" dirty="0">
                <a:latin typeface="Times New Roman"/>
                <a:ea typeface="Calibri"/>
              </a:rPr>
              <a:t>“</a:t>
            </a:r>
            <a:r>
              <a:rPr lang="en-US" sz="3200" i="1" dirty="0" err="1">
                <a:latin typeface="Times New Roman"/>
                <a:ea typeface="Calibri"/>
              </a:rPr>
              <a:t>Đẽo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cày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theo</a:t>
            </a:r>
            <a:r>
              <a:rPr lang="en-US" sz="3200" i="1" dirty="0">
                <a:latin typeface="Times New Roman"/>
                <a:ea typeface="Calibri"/>
              </a:rPr>
              <a:t> ý </a:t>
            </a:r>
            <a:r>
              <a:rPr lang="en-US" sz="3200" i="1" dirty="0" err="1">
                <a:latin typeface="Times New Roman"/>
                <a:ea typeface="Calibri"/>
              </a:rPr>
              <a:t>người</a:t>
            </a:r>
            <a:r>
              <a:rPr lang="en-US" sz="3200" i="1" dirty="0">
                <a:latin typeface="Times New Roman"/>
                <a:ea typeface="Calibri"/>
              </a:rPr>
              <a:t> ta/ </a:t>
            </a:r>
            <a:r>
              <a:rPr lang="en-US" sz="3200" i="1" dirty="0" err="1">
                <a:latin typeface="Times New Roman"/>
                <a:ea typeface="Calibri"/>
              </a:rPr>
              <a:t>Sẽ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thành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khúc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gỗ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chẳng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ra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việc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gì</a:t>
            </a:r>
            <a:r>
              <a:rPr lang="en-US" sz="3200" i="1" dirty="0">
                <a:latin typeface="Times New Roman"/>
                <a:ea typeface="Calibri"/>
              </a:rPr>
              <a:t>”</a:t>
            </a:r>
            <a:endParaRPr lang="en-US" sz="3200" dirty="0"/>
          </a:p>
        </p:txBody>
      </p:sp>
      <p:sp>
        <p:nvSpPr>
          <p:cNvPr id="20" name="Rounded Rectangular Callout 19"/>
          <p:cNvSpPr/>
          <p:nvPr/>
        </p:nvSpPr>
        <p:spPr>
          <a:xfrm>
            <a:off x="156967" y="439628"/>
            <a:ext cx="4368800" cy="2286606"/>
          </a:xfrm>
          <a:prstGeom prst="wedgeRoundRectCallout">
            <a:avLst>
              <a:gd name="adj1" fmla="val 46102"/>
              <a:gd name="adj2" fmla="val 5722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2800" i="1" dirty="0" err="1">
                <a:latin typeface="Times New Roman" pitchFamily="18" charset="0"/>
                <a:ea typeface="Calibri"/>
                <a:cs typeface="Times New Roman" pitchFamily="18" charset="0"/>
              </a:rPr>
              <a:t>Đậm</a:t>
            </a:r>
            <a:r>
              <a:rPr lang="en-US" sz="2800" i="1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ea typeface="Calibri"/>
                <a:cs typeface="Times New Roman" pitchFamily="18" charset="0"/>
              </a:rPr>
              <a:t>đà</a:t>
            </a:r>
            <a:r>
              <a:rPr lang="en-US" sz="2800" i="1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ea typeface="Calibri"/>
                <a:cs typeface="Times New Roman" pitchFamily="18" charset="0"/>
              </a:rPr>
              <a:t>cái</a:t>
            </a:r>
            <a:r>
              <a:rPr lang="en-US" sz="2800" i="1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ea typeface="Calibri"/>
                <a:cs typeface="Times New Roman" pitchFamily="18" charset="0"/>
              </a:rPr>
              <a:t>tích</a:t>
            </a:r>
            <a:r>
              <a:rPr lang="en-US" sz="2800" i="1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ea typeface="Calibri"/>
                <a:cs typeface="Times New Roman" pitchFamily="18" charset="0"/>
              </a:rPr>
              <a:t>trầu</a:t>
            </a:r>
            <a:r>
              <a:rPr lang="en-US" sz="2800" i="1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ea typeface="Calibri"/>
                <a:cs typeface="Times New Roman" pitchFamily="18" charset="0"/>
              </a:rPr>
              <a:t>cau</a:t>
            </a:r>
            <a:endParaRPr lang="en-US" sz="28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r>
              <a:rPr lang="en-US" sz="2800" i="1" dirty="0" err="1">
                <a:latin typeface="Times New Roman" pitchFamily="18" charset="0"/>
                <a:ea typeface="Calibri"/>
                <a:cs typeface="Times New Roman" pitchFamily="18" charset="0"/>
              </a:rPr>
              <a:t>Miếng</a:t>
            </a:r>
            <a:r>
              <a:rPr lang="en-US" sz="2800" i="1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ea typeface="Calibri"/>
                <a:cs typeface="Times New Roman" pitchFamily="18" charset="0"/>
              </a:rPr>
              <a:t>trầu</a:t>
            </a:r>
            <a:r>
              <a:rPr lang="en-US" sz="2800" i="1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ea typeface="Calibri"/>
                <a:cs typeface="Times New Roman" pitchFamily="18" charset="0"/>
              </a:rPr>
              <a:t>đỏ</a:t>
            </a:r>
            <a:r>
              <a:rPr lang="en-US" sz="2800" i="1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ea typeface="Calibri"/>
                <a:cs typeface="Times New Roman" pitchFamily="18" charset="0"/>
              </a:rPr>
              <a:t>thắm</a:t>
            </a:r>
            <a:r>
              <a:rPr lang="en-US" sz="2800" i="1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ea typeface="Calibri"/>
                <a:cs typeface="Times New Roman" pitchFamily="18" charset="0"/>
              </a:rPr>
              <a:t>nặng</a:t>
            </a:r>
            <a:r>
              <a:rPr lang="en-US" sz="2800" i="1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ea typeface="Calibri"/>
                <a:cs typeface="Times New Roman" pitchFamily="18" charset="0"/>
              </a:rPr>
              <a:t>sâu</a:t>
            </a:r>
            <a:r>
              <a:rPr lang="en-US" sz="2800" i="1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ea typeface="Calibri"/>
                <a:cs typeface="Times New Roman" pitchFamily="18" charset="0"/>
              </a:rPr>
              <a:t>tình</a:t>
            </a:r>
            <a:r>
              <a:rPr lang="en-US" sz="2800" i="1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ea typeface="Calibri"/>
                <a:cs typeface="Times New Roman" pitchFamily="18" charset="0"/>
              </a:rPr>
              <a:t>người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1193800" y="1606744"/>
            <a:ext cx="3962400" cy="2125707"/>
          </a:xfrm>
          <a:prstGeom prst="wedgeRoundRectCallout">
            <a:avLst>
              <a:gd name="adj1" fmla="val -73787"/>
              <a:gd name="adj2" fmla="val 2614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đó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còn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là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sự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trân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quý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tình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cảm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của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an hem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trong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gia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đình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,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là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sự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thủy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chung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của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lứa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đôi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qua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sự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tích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trầu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cau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…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3" name="Rounded Rectangular Callout 22"/>
          <p:cNvSpPr/>
          <p:nvPr/>
        </p:nvSpPr>
        <p:spPr>
          <a:xfrm>
            <a:off x="7175500" y="411054"/>
            <a:ext cx="3962400" cy="2125707"/>
          </a:xfrm>
          <a:prstGeom prst="wedgeRoundRectCallout">
            <a:avLst>
              <a:gd name="adj1" fmla="val 48328"/>
              <a:gd name="adj2" fmla="val 64379"/>
              <a:gd name="adj3" fmla="val 16667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chemeClr val="bg1"/>
                </a:solidFill>
                <a:latin typeface="Times New Roman"/>
              </a:rPr>
              <a:t>Qua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</a:rPr>
              <a:t>các</a:t>
            </a:r>
            <a:r>
              <a:rPr lang="en-US" sz="2800" i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</a:rPr>
              <a:t>lần</a:t>
            </a:r>
            <a:r>
              <a:rPr lang="en-US" sz="2800" i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</a:rPr>
              <a:t>hóa</a:t>
            </a:r>
            <a:r>
              <a:rPr lang="en-US" sz="2800" i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</a:rPr>
              <a:t>thân</a:t>
            </a:r>
            <a:r>
              <a:rPr lang="en-US" sz="2800" i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</a:rPr>
              <a:t>của</a:t>
            </a:r>
            <a:r>
              <a:rPr lang="en-US" sz="2800" i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</a:rPr>
              <a:t>Tấm</a:t>
            </a:r>
            <a:r>
              <a:rPr lang="en-US" sz="2800" i="1" dirty="0">
                <a:solidFill>
                  <a:schemeClr val="bg1"/>
                </a:solidFill>
                <a:latin typeface="Times New Roman"/>
              </a:rPr>
              <a:t>, ta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</a:rPr>
              <a:t>nhận</a:t>
            </a:r>
            <a:r>
              <a:rPr lang="en-US" sz="2800" i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</a:rPr>
              <a:t>ra</a:t>
            </a:r>
            <a:r>
              <a:rPr lang="en-US" sz="2800" i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</a:rPr>
              <a:t>khát</a:t>
            </a:r>
            <a:r>
              <a:rPr lang="en-US" sz="2800" i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</a:rPr>
              <a:t>vọng</a:t>
            </a:r>
            <a:r>
              <a:rPr lang="en-US" sz="2800" i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</a:rPr>
              <a:t>vươn</a:t>
            </a:r>
            <a:r>
              <a:rPr lang="en-US" sz="2800" i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</a:rPr>
              <a:t>lên</a:t>
            </a:r>
            <a:r>
              <a:rPr lang="en-US" sz="2800" i="1" dirty="0">
                <a:solidFill>
                  <a:schemeClr val="bg1"/>
                </a:solidFill>
                <a:latin typeface="Times New Roman"/>
              </a:rPr>
              <a:t>,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</a:rPr>
              <a:t>chiến</a:t>
            </a:r>
            <a:r>
              <a:rPr lang="en-US" sz="2800" i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</a:rPr>
              <a:t>thắng</a:t>
            </a:r>
            <a:r>
              <a:rPr lang="en-US" sz="2800" i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</a:rPr>
              <a:t>nghịch</a:t>
            </a:r>
            <a:r>
              <a:rPr lang="en-US" sz="2800" i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</a:rPr>
              <a:t>cảnh</a:t>
            </a:r>
            <a:r>
              <a:rPr lang="en-US" sz="2800" i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</a:rPr>
              <a:t>của</a:t>
            </a:r>
            <a:r>
              <a:rPr lang="en-US" sz="2800" i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</a:rPr>
              <a:t>nhân</a:t>
            </a:r>
            <a:r>
              <a:rPr lang="en-US" sz="2800" i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</a:rPr>
              <a:t>dân</a:t>
            </a:r>
            <a:r>
              <a:rPr lang="en-US" sz="2800" i="1" dirty="0">
                <a:solidFill>
                  <a:schemeClr val="bg1"/>
                </a:solidFill>
                <a:latin typeface="Times New Roman"/>
              </a:rPr>
              <a:t> ta.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4" name="Rounded Rectangular Callout 23"/>
          <p:cNvSpPr/>
          <p:nvPr/>
        </p:nvSpPr>
        <p:spPr>
          <a:xfrm>
            <a:off x="5485692" y="3932900"/>
            <a:ext cx="3962400" cy="2125707"/>
          </a:xfrm>
          <a:prstGeom prst="wedgeRoundRectCallout">
            <a:avLst>
              <a:gd name="adj1" fmla="val -80518"/>
              <a:gd name="adj2" fmla="val 57807"/>
              <a:gd name="adj3" fmla="val 16667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chemeClr val="bg1"/>
                </a:solidFill>
                <a:latin typeface="Times New Roman"/>
              </a:rPr>
              <a:t>Phải</a:t>
            </a:r>
            <a:r>
              <a:rPr lang="en-US" sz="2800" i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</a:rPr>
              <a:t>kiên</a:t>
            </a:r>
            <a:r>
              <a:rPr lang="en-US" sz="2800" i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</a:rPr>
              <a:t>định</a:t>
            </a:r>
            <a:r>
              <a:rPr lang="en-US" sz="2800" i="1" dirty="0">
                <a:solidFill>
                  <a:schemeClr val="bg1"/>
                </a:solidFill>
                <a:latin typeface="Times New Roman"/>
              </a:rPr>
              <a:t>,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</a:rPr>
              <a:t>có</a:t>
            </a:r>
            <a:r>
              <a:rPr lang="en-US" sz="2800" i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</a:rPr>
              <a:t>lập</a:t>
            </a:r>
            <a:r>
              <a:rPr lang="en-US" sz="2800" i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</a:rPr>
              <a:t>trường</a:t>
            </a:r>
            <a:r>
              <a:rPr lang="en-US" sz="2800" i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</a:rPr>
              <a:t>thì</a:t>
            </a:r>
            <a:r>
              <a:rPr lang="en-US" sz="2800" i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</a:rPr>
              <a:t>công</a:t>
            </a:r>
            <a:r>
              <a:rPr lang="en-US" sz="2800" i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</a:rPr>
              <a:t>việc</a:t>
            </a:r>
            <a:r>
              <a:rPr lang="en-US" sz="2800" i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</a:rPr>
              <a:t>mới</a:t>
            </a:r>
            <a:r>
              <a:rPr lang="en-US" sz="2800" i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</a:rPr>
              <a:t>thành</a:t>
            </a:r>
            <a:r>
              <a:rPr lang="en-US" sz="2800" i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</a:rPr>
              <a:t>công</a:t>
            </a:r>
            <a:r>
              <a:rPr lang="en-US" sz="2800" i="1" dirty="0">
                <a:solidFill>
                  <a:schemeClr val="bg1"/>
                </a:solidFill>
                <a:latin typeface="Times New Roman"/>
              </a:rPr>
              <a:t>.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440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7" grpId="0" animBg="1"/>
      <p:bldP spid="16" grpId="0" animBg="1"/>
      <p:bldP spid="8" grpId="0" animBg="1"/>
      <p:bldP spid="8" grpId="1" animBg="1"/>
      <p:bldP spid="18" grpId="0" animBg="1"/>
      <p:bldP spid="18" grpId="1" animBg="1"/>
      <p:bldP spid="20" grpId="0" animBg="1"/>
      <p:bldP spid="20" grpId="1" animBg="1"/>
      <p:bldP spid="9" grpId="0" animBg="1"/>
      <p:bldP spid="9" grpId="1" animBg="1"/>
      <p:bldP spid="23" grpId="0" animBg="1"/>
      <p:bldP spid="23" grpId="1" animBg="1"/>
      <p:bldP spid="24" grpId="0" animBg="1"/>
      <p:bldP spid="24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622684"/>
              </p:ext>
            </p:extLst>
          </p:nvPr>
        </p:nvGraphicFramePr>
        <p:xfrm>
          <a:off x="625987" y="324241"/>
          <a:ext cx="10867318" cy="6359056"/>
        </p:xfrm>
        <a:graphic>
          <a:graphicData uri="http://schemas.openxmlformats.org/drawingml/2006/table">
            <a:tbl>
              <a:tblPr firstRow="1" firstCol="1" bandRow="1"/>
              <a:tblGrid>
                <a:gridCol w="2129279">
                  <a:extLst>
                    <a:ext uri="{9D8B030D-6E8A-4147-A177-3AD203B41FA5}">
                      <a16:colId xmlns:a16="http://schemas.microsoft.com/office/drawing/2014/main" val="2465437738"/>
                    </a:ext>
                  </a:extLst>
                </a:gridCol>
                <a:gridCol w="3064945">
                  <a:extLst>
                    <a:ext uri="{9D8B030D-6E8A-4147-A177-3AD203B41FA5}">
                      <a16:colId xmlns:a16="http://schemas.microsoft.com/office/drawing/2014/main" val="2387051247"/>
                    </a:ext>
                  </a:extLst>
                </a:gridCol>
                <a:gridCol w="5673094">
                  <a:extLst>
                    <a:ext uri="{9D8B030D-6E8A-4147-A177-3AD203B41FA5}">
                      <a16:colId xmlns:a16="http://schemas.microsoft.com/office/drawing/2014/main" val="2533738987"/>
                    </a:ext>
                  </a:extLst>
                </a:gridCol>
              </a:tblGrid>
              <a:tr h="65270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Tên truyện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Dấu hiệu nhận diện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Ý nghĩa, giá trị nhân văn của các chuyện cổ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3291496"/>
                  </a:ext>
                </a:extLst>
              </a:tr>
              <a:tr h="65270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i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Thạch Sanh, Cây tre trăm đốt, Cây khế, Sọ Dừa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i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“Ở hiền thì lại gặp lành</a:t>
                      </a:r>
                      <a:r>
                        <a:rPr lang="en-US" sz="2000" i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2000" i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Người ngay thì gặp người tiên độ trì”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Nhân hậu, vị tha, độ lượng, bao dung, đa tình,đa mang..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(Thạch Sanh sẵn sàng giúp đỡ, xả thân vì người khác; khi biết tội ác của Lí Thông nhưng vẫn tha chết cho mẹ con hắn; người em trong truyện cây khế chẳng trách người anh tham lam nửa lời; cô gái út trong Sọ Dừa có tấm lòng thương người đặc biệt đó là người có khiếm khuyết về ngoại hình; đó còn là sự trân quý tình cảm của anh em trong gia đình, là sự thủy chung của lứa đôi qua sự tích trầu cau…) 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561879"/>
                  </a:ext>
                </a:extLst>
              </a:tr>
              <a:tr h="39887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i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Tấm Cám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i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“Thị thơm thì giấu người thơm”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2071522"/>
                  </a:ext>
                </a:extLst>
              </a:tr>
              <a:tr h="59830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i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Đẽo cày giữa đường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i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“Đẽo cày theo ý người ta/ Sẽ thành khúc gỗ chẳng ra việc gì”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5507936"/>
                  </a:ext>
                </a:extLst>
              </a:tr>
              <a:tr h="204875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i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Sự tích trầu cau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i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Đậm đà cái tích trầu cau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i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Miếng trầu đỏ thắm nặng sâu tình người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69743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775386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36099" y="379827"/>
            <a:ext cx="11394831" cy="626012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vi-VN" sz="2800" b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 câu chuyện cổ được nhắc đến và ý nghĩa:</a:t>
            </a:r>
            <a:endParaRPr lang="en-US" sz="2800" b="1">
              <a:solidFill>
                <a:schemeClr val="bg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8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“</a:t>
            </a:r>
            <a:r>
              <a:rPr lang="en-US" sz="2800" i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Thạch Sanh, Cây tre trăm đốt, Cây khế, Sọ Dừa”</a:t>
            </a:r>
            <a:r>
              <a:rPr lang="en-US" sz="28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vi-VN" sz="28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 hậu, vị tha, độ lượng, bao dung, đa tình, đa mang…</a:t>
            </a:r>
          </a:p>
          <a:p>
            <a:pPr marL="285750" indent="-285750">
              <a:buFontTx/>
              <a:buChar char="-"/>
            </a:pPr>
            <a:r>
              <a:rPr lang="en-US" sz="28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“</a:t>
            </a:r>
            <a:r>
              <a:rPr lang="en-US" sz="2800" i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Tấm Cám</a:t>
            </a:r>
            <a:r>
              <a:rPr lang="en-US" sz="28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”: </a:t>
            </a:r>
            <a:r>
              <a:rPr lang="vi-VN" sz="28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 các lần hóa thân của Tấm, ta nhận ra khát vọng vươn lên, chiến thắng nghịch cảnh của nhân dân ta.</a:t>
            </a:r>
            <a:endParaRPr lang="en-US" sz="280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8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“</a:t>
            </a:r>
            <a:r>
              <a:rPr lang="en-US" sz="2800" i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 tích trầu cau</a:t>
            </a:r>
            <a:r>
              <a:rPr lang="en-US" sz="28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”: đó còn là sự trân quý tình cảm của an hem trong gia đình, là sự thủy chung của lứa đôi </a:t>
            </a:r>
          </a:p>
          <a:p>
            <a:pPr marL="285750" indent="-285750">
              <a:buFontTx/>
              <a:buChar char="-"/>
            </a:pPr>
            <a:r>
              <a:rPr lang="en-US" sz="28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“</a:t>
            </a:r>
            <a:r>
              <a:rPr lang="vi-VN" sz="2800" i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Đẽo cày giữa đường</a:t>
            </a:r>
            <a:r>
              <a:rPr lang="en-US" sz="28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”: </a:t>
            </a:r>
            <a:r>
              <a:rPr lang="vi-VN" sz="28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 kiên định, có lập trường thì công việc mới thành công</a:t>
            </a:r>
          </a:p>
        </p:txBody>
      </p:sp>
    </p:spTree>
    <p:extLst>
      <p:ext uri="{BB962C8B-B14F-4D97-AF65-F5344CB8AC3E}">
        <p14:creationId xmlns:p14="http://schemas.microsoft.com/office/powerpoint/2010/main" val="40942685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D073016-B734-483B-8953-5BADEE145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0"/>
            <a:ext cx="8157458" cy="6858000"/>
          </a:xfrm>
          <a:prstGeom prst="rect">
            <a:avLst/>
          </a:prstGeom>
          <a:gradFill>
            <a:gsLst>
              <a:gs pos="2000">
                <a:schemeClr val="accent1"/>
              </a:gs>
              <a:gs pos="78000">
                <a:schemeClr val="accent1">
                  <a:lumMod val="50000"/>
                </a:schemeClr>
              </a:gs>
              <a:gs pos="100000">
                <a:srgbClr val="000000">
                  <a:alpha val="85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0A7EAB6-59D3-4325-8DE6-E0CA4009C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4537" y="1839884"/>
            <a:ext cx="8157460" cy="5017687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0000"/>
                </a:schemeClr>
              </a:gs>
              <a:gs pos="100000">
                <a:srgbClr val="000000">
                  <a:alpha val="4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063179" y="-33131"/>
            <a:ext cx="6857999" cy="6923403"/>
          </a:xfrm>
          <a:prstGeom prst="rect">
            <a:avLst/>
          </a:prstGeom>
          <a:gradFill>
            <a:gsLst>
              <a:gs pos="56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" name="Tập đọc- -Truyện cổ nước mình-. [Tiếng Việt 4] [Học trực tuyến cùng OLM]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6001.888" end="550436.397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93800" y="419100"/>
            <a:ext cx="9931400" cy="5295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41355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68400" y="1598507"/>
            <a:ext cx="6096000" cy="74251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Chuyện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cổ</a:t>
            </a:r>
            <a:endParaRPr lang="en-US" sz="32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75684" y="33010"/>
            <a:ext cx="2337499" cy="14260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spcAft>
                <a:spcPts val="800"/>
              </a:spcAft>
            </a:pPr>
            <a:r>
              <a:rPr lang="en-US" sz="3200" b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1. Đọc</a:t>
            </a:r>
          </a:p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en-US" sz="3200" b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2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Chú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thích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68400" y="2498967"/>
            <a:ext cx="6096000" cy="74251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Độ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trì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68400" y="3389495"/>
            <a:ext cx="6096000" cy="74251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Độ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lượng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95400" y="4318123"/>
            <a:ext cx="6096000" cy="74251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Đa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tình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95400" y="5475351"/>
            <a:ext cx="191751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Đa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mang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5130800" y="861649"/>
            <a:ext cx="4927600" cy="1349506"/>
          </a:xfrm>
          <a:prstGeom prst="wedgeRoundRectCallout">
            <a:avLst>
              <a:gd name="adj1" fmla="val -83977"/>
              <a:gd name="adj2" fmla="val 38973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xưa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5130800" y="1969762"/>
            <a:ext cx="4927600" cy="1349506"/>
          </a:xfrm>
          <a:prstGeom prst="wedgeRoundRectCallout">
            <a:avLst>
              <a:gd name="adj1" fmla="val -104338"/>
              <a:gd name="adj2" fmla="val 19210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giúp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5295900" y="2968617"/>
            <a:ext cx="4927600" cy="1349506"/>
          </a:xfrm>
          <a:prstGeom prst="wedgeRoundRectCallout">
            <a:avLst>
              <a:gd name="adj1" fmla="val -95833"/>
              <a:gd name="adj2" fmla="val 22033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khoan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5295900" y="4014625"/>
            <a:ext cx="4927600" cy="1349506"/>
          </a:xfrm>
          <a:prstGeom prst="wedgeRoundRectCallout">
            <a:avLst>
              <a:gd name="adj1" fmla="val -99956"/>
              <a:gd name="adj2" fmla="val 9799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Giàu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xuc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5295900" y="4977527"/>
            <a:ext cx="4927600" cy="1349506"/>
          </a:xfrm>
          <a:prstGeom prst="wedgeRoundRectCallout">
            <a:avLst>
              <a:gd name="adj1" fmla="val -95317"/>
              <a:gd name="adj2" fmla="val 24857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Ràng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buộc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lo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bận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tâm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3983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1622114" y="146960"/>
            <a:ext cx="454547" cy="378000"/>
            <a:chOff x="9334685" y="731743"/>
            <a:chExt cx="454547" cy="378000"/>
          </a:xfrm>
        </p:grpSpPr>
        <p:sp>
          <p:nvSpPr>
            <p:cNvPr id="21" name="Oval 20"/>
            <p:cNvSpPr/>
            <p:nvPr/>
          </p:nvSpPr>
          <p:spPr>
            <a:xfrm>
              <a:off x="9376908" y="731743"/>
              <a:ext cx="377585" cy="378000"/>
            </a:xfrm>
            <a:prstGeom prst="ellipse">
              <a:avLst/>
            </a:prstGeom>
            <a:noFill/>
            <a:ln w="31750"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334685" y="762802"/>
              <a:ext cx="4545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fld id="{6938B089-D366-4B18-8F5D-85B96241FA3F}" type="slidenum">
                <a:rPr lang="id-ID" sz="1400" b="0" smtClean="0">
                  <a:solidFill>
                    <a:schemeClr val="accent6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t>5</a:t>
              </a:fld>
              <a:endParaRPr lang="id-ID" sz="1400" b="0" dirty="0">
                <a:solidFill>
                  <a:schemeClr val="accent6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33" name="Freeform 7"/>
          <p:cNvSpPr>
            <a:spLocks noChangeAspect="1" noEditPoints="1"/>
          </p:cNvSpPr>
          <p:nvPr/>
        </p:nvSpPr>
        <p:spPr bwMode="auto">
          <a:xfrm>
            <a:off x="3652740" y="3994817"/>
            <a:ext cx="454274" cy="454274"/>
          </a:xfrm>
          <a:custGeom>
            <a:avLst/>
            <a:gdLst>
              <a:gd name="T0" fmla="*/ 347 w 376"/>
              <a:gd name="T1" fmla="*/ 284 h 376"/>
              <a:gd name="T2" fmla="*/ 347 w 376"/>
              <a:gd name="T3" fmla="*/ 238 h 376"/>
              <a:gd name="T4" fmla="*/ 278 w 376"/>
              <a:gd name="T5" fmla="*/ 169 h 376"/>
              <a:gd name="T6" fmla="*/ 238 w 376"/>
              <a:gd name="T7" fmla="*/ 169 h 376"/>
              <a:gd name="T8" fmla="*/ 207 w 376"/>
              <a:gd name="T9" fmla="*/ 148 h 376"/>
              <a:gd name="T10" fmla="*/ 207 w 376"/>
              <a:gd name="T11" fmla="*/ 92 h 376"/>
              <a:gd name="T12" fmla="*/ 236 w 376"/>
              <a:gd name="T13" fmla="*/ 48 h 376"/>
              <a:gd name="T14" fmla="*/ 188 w 376"/>
              <a:gd name="T15" fmla="*/ 0 h 376"/>
              <a:gd name="T16" fmla="*/ 140 w 376"/>
              <a:gd name="T17" fmla="*/ 48 h 376"/>
              <a:gd name="T18" fmla="*/ 169 w 376"/>
              <a:gd name="T19" fmla="*/ 92 h 376"/>
              <a:gd name="T20" fmla="*/ 169 w 376"/>
              <a:gd name="T21" fmla="*/ 148 h 376"/>
              <a:gd name="T22" fmla="*/ 138 w 376"/>
              <a:gd name="T23" fmla="*/ 169 h 376"/>
              <a:gd name="T24" fmla="*/ 98 w 376"/>
              <a:gd name="T25" fmla="*/ 169 h 376"/>
              <a:gd name="T26" fmla="*/ 29 w 376"/>
              <a:gd name="T27" fmla="*/ 238 h 376"/>
              <a:gd name="T28" fmla="*/ 29 w 376"/>
              <a:gd name="T29" fmla="*/ 284 h 376"/>
              <a:gd name="T30" fmla="*/ 0 w 376"/>
              <a:gd name="T31" fmla="*/ 328 h 376"/>
              <a:gd name="T32" fmla="*/ 48 w 376"/>
              <a:gd name="T33" fmla="*/ 376 h 376"/>
              <a:gd name="T34" fmla="*/ 96 w 376"/>
              <a:gd name="T35" fmla="*/ 328 h 376"/>
              <a:gd name="T36" fmla="*/ 67 w 376"/>
              <a:gd name="T37" fmla="*/ 284 h 376"/>
              <a:gd name="T38" fmla="*/ 67 w 376"/>
              <a:gd name="T39" fmla="*/ 238 h 376"/>
              <a:gd name="T40" fmla="*/ 98 w 376"/>
              <a:gd name="T41" fmla="*/ 207 h 376"/>
              <a:gd name="T42" fmla="*/ 138 w 376"/>
              <a:gd name="T43" fmla="*/ 207 h 376"/>
              <a:gd name="T44" fmla="*/ 169 w 376"/>
              <a:gd name="T45" fmla="*/ 202 h 376"/>
              <a:gd name="T46" fmla="*/ 169 w 376"/>
              <a:gd name="T47" fmla="*/ 284 h 376"/>
              <a:gd name="T48" fmla="*/ 140 w 376"/>
              <a:gd name="T49" fmla="*/ 328 h 376"/>
              <a:gd name="T50" fmla="*/ 188 w 376"/>
              <a:gd name="T51" fmla="*/ 376 h 376"/>
              <a:gd name="T52" fmla="*/ 236 w 376"/>
              <a:gd name="T53" fmla="*/ 328 h 376"/>
              <a:gd name="T54" fmla="*/ 207 w 376"/>
              <a:gd name="T55" fmla="*/ 284 h 376"/>
              <a:gd name="T56" fmla="*/ 207 w 376"/>
              <a:gd name="T57" fmla="*/ 202 h 376"/>
              <a:gd name="T58" fmla="*/ 238 w 376"/>
              <a:gd name="T59" fmla="*/ 207 h 376"/>
              <a:gd name="T60" fmla="*/ 278 w 376"/>
              <a:gd name="T61" fmla="*/ 207 h 376"/>
              <a:gd name="T62" fmla="*/ 309 w 376"/>
              <a:gd name="T63" fmla="*/ 238 h 376"/>
              <a:gd name="T64" fmla="*/ 309 w 376"/>
              <a:gd name="T65" fmla="*/ 284 h 376"/>
              <a:gd name="T66" fmla="*/ 280 w 376"/>
              <a:gd name="T67" fmla="*/ 328 h 376"/>
              <a:gd name="T68" fmla="*/ 328 w 376"/>
              <a:gd name="T69" fmla="*/ 376 h 376"/>
              <a:gd name="T70" fmla="*/ 376 w 376"/>
              <a:gd name="T71" fmla="*/ 328 h 376"/>
              <a:gd name="T72" fmla="*/ 347 w 376"/>
              <a:gd name="T73" fmla="*/ 284 h 376"/>
              <a:gd name="T74" fmla="*/ 75 w 376"/>
              <a:gd name="T75" fmla="*/ 328 h 376"/>
              <a:gd name="T76" fmla="*/ 48 w 376"/>
              <a:gd name="T77" fmla="*/ 356 h 376"/>
              <a:gd name="T78" fmla="*/ 20 w 376"/>
              <a:gd name="T79" fmla="*/ 328 h 376"/>
              <a:gd name="T80" fmla="*/ 48 w 376"/>
              <a:gd name="T81" fmla="*/ 300 h 376"/>
              <a:gd name="T82" fmla="*/ 75 w 376"/>
              <a:gd name="T83" fmla="*/ 328 h 376"/>
              <a:gd name="T84" fmla="*/ 160 w 376"/>
              <a:gd name="T85" fmla="*/ 48 h 376"/>
              <a:gd name="T86" fmla="*/ 188 w 376"/>
              <a:gd name="T87" fmla="*/ 20 h 376"/>
              <a:gd name="T88" fmla="*/ 215 w 376"/>
              <a:gd name="T89" fmla="*/ 48 h 376"/>
              <a:gd name="T90" fmla="*/ 188 w 376"/>
              <a:gd name="T91" fmla="*/ 76 h 376"/>
              <a:gd name="T92" fmla="*/ 160 w 376"/>
              <a:gd name="T93" fmla="*/ 48 h 376"/>
              <a:gd name="T94" fmla="*/ 215 w 376"/>
              <a:gd name="T95" fmla="*/ 328 h 376"/>
              <a:gd name="T96" fmla="*/ 188 w 376"/>
              <a:gd name="T97" fmla="*/ 356 h 376"/>
              <a:gd name="T98" fmla="*/ 160 w 376"/>
              <a:gd name="T99" fmla="*/ 328 h 376"/>
              <a:gd name="T100" fmla="*/ 188 w 376"/>
              <a:gd name="T101" fmla="*/ 300 h 376"/>
              <a:gd name="T102" fmla="*/ 215 w 376"/>
              <a:gd name="T103" fmla="*/ 328 h 376"/>
              <a:gd name="T104" fmla="*/ 328 w 376"/>
              <a:gd name="T105" fmla="*/ 356 h 376"/>
              <a:gd name="T106" fmla="*/ 300 w 376"/>
              <a:gd name="T107" fmla="*/ 328 h 376"/>
              <a:gd name="T108" fmla="*/ 328 w 376"/>
              <a:gd name="T109" fmla="*/ 300 h 376"/>
              <a:gd name="T110" fmla="*/ 355 w 376"/>
              <a:gd name="T111" fmla="*/ 328 h 376"/>
              <a:gd name="T112" fmla="*/ 328 w 376"/>
              <a:gd name="T113" fmla="*/ 356 h 3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76" h="376">
                <a:moveTo>
                  <a:pt x="347" y="284"/>
                </a:moveTo>
                <a:cubicBezTo>
                  <a:pt x="347" y="238"/>
                  <a:pt x="347" y="238"/>
                  <a:pt x="347" y="238"/>
                </a:cubicBezTo>
                <a:cubicBezTo>
                  <a:pt x="347" y="210"/>
                  <a:pt x="328" y="169"/>
                  <a:pt x="278" y="169"/>
                </a:cubicBezTo>
                <a:cubicBezTo>
                  <a:pt x="238" y="169"/>
                  <a:pt x="238" y="169"/>
                  <a:pt x="238" y="169"/>
                </a:cubicBezTo>
                <a:cubicBezTo>
                  <a:pt x="210" y="169"/>
                  <a:pt x="207" y="155"/>
                  <a:pt x="207" y="148"/>
                </a:cubicBezTo>
                <a:cubicBezTo>
                  <a:pt x="207" y="92"/>
                  <a:pt x="207" y="92"/>
                  <a:pt x="207" y="92"/>
                </a:cubicBezTo>
                <a:cubicBezTo>
                  <a:pt x="224" y="85"/>
                  <a:pt x="236" y="68"/>
                  <a:pt x="236" y="48"/>
                </a:cubicBezTo>
                <a:cubicBezTo>
                  <a:pt x="236" y="21"/>
                  <a:pt x="214" y="0"/>
                  <a:pt x="188" y="0"/>
                </a:cubicBezTo>
                <a:cubicBezTo>
                  <a:pt x="161" y="0"/>
                  <a:pt x="140" y="21"/>
                  <a:pt x="140" y="48"/>
                </a:cubicBezTo>
                <a:cubicBezTo>
                  <a:pt x="140" y="68"/>
                  <a:pt x="152" y="85"/>
                  <a:pt x="169" y="92"/>
                </a:cubicBezTo>
                <a:cubicBezTo>
                  <a:pt x="169" y="148"/>
                  <a:pt x="169" y="148"/>
                  <a:pt x="169" y="148"/>
                </a:cubicBezTo>
                <a:cubicBezTo>
                  <a:pt x="169" y="153"/>
                  <a:pt x="167" y="169"/>
                  <a:pt x="138" y="169"/>
                </a:cubicBezTo>
                <a:cubicBezTo>
                  <a:pt x="98" y="169"/>
                  <a:pt x="98" y="169"/>
                  <a:pt x="98" y="169"/>
                </a:cubicBezTo>
                <a:cubicBezTo>
                  <a:pt x="47" y="169"/>
                  <a:pt x="29" y="210"/>
                  <a:pt x="29" y="238"/>
                </a:cubicBezTo>
                <a:cubicBezTo>
                  <a:pt x="29" y="284"/>
                  <a:pt x="29" y="284"/>
                  <a:pt x="29" y="284"/>
                </a:cubicBezTo>
                <a:cubicBezTo>
                  <a:pt x="12" y="291"/>
                  <a:pt x="0" y="308"/>
                  <a:pt x="0" y="328"/>
                </a:cubicBezTo>
                <a:cubicBezTo>
                  <a:pt x="0" y="354"/>
                  <a:pt x="21" y="376"/>
                  <a:pt x="48" y="376"/>
                </a:cubicBezTo>
                <a:cubicBezTo>
                  <a:pt x="74" y="376"/>
                  <a:pt x="96" y="354"/>
                  <a:pt x="96" y="328"/>
                </a:cubicBezTo>
                <a:cubicBezTo>
                  <a:pt x="96" y="308"/>
                  <a:pt x="84" y="291"/>
                  <a:pt x="67" y="284"/>
                </a:cubicBezTo>
                <a:cubicBezTo>
                  <a:pt x="67" y="238"/>
                  <a:pt x="67" y="238"/>
                  <a:pt x="67" y="238"/>
                </a:cubicBezTo>
                <a:cubicBezTo>
                  <a:pt x="67" y="233"/>
                  <a:pt x="68" y="207"/>
                  <a:pt x="98" y="207"/>
                </a:cubicBezTo>
                <a:cubicBezTo>
                  <a:pt x="138" y="207"/>
                  <a:pt x="138" y="207"/>
                  <a:pt x="138" y="207"/>
                </a:cubicBezTo>
                <a:cubicBezTo>
                  <a:pt x="150" y="207"/>
                  <a:pt x="160" y="205"/>
                  <a:pt x="169" y="202"/>
                </a:cubicBezTo>
                <a:cubicBezTo>
                  <a:pt x="169" y="284"/>
                  <a:pt x="169" y="284"/>
                  <a:pt x="169" y="284"/>
                </a:cubicBezTo>
                <a:cubicBezTo>
                  <a:pt x="152" y="291"/>
                  <a:pt x="140" y="308"/>
                  <a:pt x="140" y="328"/>
                </a:cubicBezTo>
                <a:cubicBezTo>
                  <a:pt x="140" y="354"/>
                  <a:pt x="161" y="376"/>
                  <a:pt x="188" y="376"/>
                </a:cubicBezTo>
                <a:cubicBezTo>
                  <a:pt x="214" y="376"/>
                  <a:pt x="236" y="354"/>
                  <a:pt x="236" y="328"/>
                </a:cubicBezTo>
                <a:cubicBezTo>
                  <a:pt x="236" y="308"/>
                  <a:pt x="224" y="291"/>
                  <a:pt x="207" y="284"/>
                </a:cubicBezTo>
                <a:cubicBezTo>
                  <a:pt x="207" y="202"/>
                  <a:pt x="207" y="202"/>
                  <a:pt x="207" y="202"/>
                </a:cubicBezTo>
                <a:cubicBezTo>
                  <a:pt x="215" y="205"/>
                  <a:pt x="226" y="207"/>
                  <a:pt x="238" y="207"/>
                </a:cubicBezTo>
                <a:cubicBezTo>
                  <a:pt x="278" y="207"/>
                  <a:pt x="278" y="207"/>
                  <a:pt x="278" y="207"/>
                </a:cubicBezTo>
                <a:cubicBezTo>
                  <a:pt x="306" y="207"/>
                  <a:pt x="309" y="231"/>
                  <a:pt x="309" y="238"/>
                </a:cubicBezTo>
                <a:cubicBezTo>
                  <a:pt x="309" y="284"/>
                  <a:pt x="309" y="284"/>
                  <a:pt x="309" y="284"/>
                </a:cubicBezTo>
                <a:cubicBezTo>
                  <a:pt x="292" y="291"/>
                  <a:pt x="280" y="308"/>
                  <a:pt x="280" y="328"/>
                </a:cubicBezTo>
                <a:cubicBezTo>
                  <a:pt x="280" y="354"/>
                  <a:pt x="301" y="376"/>
                  <a:pt x="328" y="376"/>
                </a:cubicBezTo>
                <a:cubicBezTo>
                  <a:pt x="354" y="376"/>
                  <a:pt x="376" y="354"/>
                  <a:pt x="376" y="328"/>
                </a:cubicBezTo>
                <a:cubicBezTo>
                  <a:pt x="376" y="308"/>
                  <a:pt x="364" y="291"/>
                  <a:pt x="347" y="284"/>
                </a:cubicBezTo>
                <a:close/>
                <a:moveTo>
                  <a:pt x="75" y="328"/>
                </a:moveTo>
                <a:cubicBezTo>
                  <a:pt x="75" y="343"/>
                  <a:pt x="63" y="356"/>
                  <a:pt x="48" y="356"/>
                </a:cubicBezTo>
                <a:cubicBezTo>
                  <a:pt x="32" y="356"/>
                  <a:pt x="20" y="343"/>
                  <a:pt x="20" y="328"/>
                </a:cubicBezTo>
                <a:cubicBezTo>
                  <a:pt x="20" y="313"/>
                  <a:pt x="32" y="300"/>
                  <a:pt x="48" y="300"/>
                </a:cubicBezTo>
                <a:cubicBezTo>
                  <a:pt x="63" y="300"/>
                  <a:pt x="75" y="313"/>
                  <a:pt x="75" y="328"/>
                </a:cubicBezTo>
                <a:close/>
                <a:moveTo>
                  <a:pt x="160" y="48"/>
                </a:moveTo>
                <a:cubicBezTo>
                  <a:pt x="160" y="33"/>
                  <a:pt x="172" y="20"/>
                  <a:pt x="188" y="20"/>
                </a:cubicBezTo>
                <a:cubicBezTo>
                  <a:pt x="203" y="20"/>
                  <a:pt x="215" y="33"/>
                  <a:pt x="215" y="48"/>
                </a:cubicBezTo>
                <a:cubicBezTo>
                  <a:pt x="215" y="63"/>
                  <a:pt x="203" y="76"/>
                  <a:pt x="188" y="76"/>
                </a:cubicBezTo>
                <a:cubicBezTo>
                  <a:pt x="172" y="76"/>
                  <a:pt x="160" y="63"/>
                  <a:pt x="160" y="48"/>
                </a:cubicBezTo>
                <a:close/>
                <a:moveTo>
                  <a:pt x="215" y="328"/>
                </a:moveTo>
                <a:cubicBezTo>
                  <a:pt x="215" y="343"/>
                  <a:pt x="203" y="356"/>
                  <a:pt x="188" y="356"/>
                </a:cubicBezTo>
                <a:cubicBezTo>
                  <a:pt x="172" y="356"/>
                  <a:pt x="160" y="343"/>
                  <a:pt x="160" y="328"/>
                </a:cubicBezTo>
                <a:cubicBezTo>
                  <a:pt x="160" y="313"/>
                  <a:pt x="172" y="300"/>
                  <a:pt x="188" y="300"/>
                </a:cubicBezTo>
                <a:cubicBezTo>
                  <a:pt x="203" y="300"/>
                  <a:pt x="215" y="313"/>
                  <a:pt x="215" y="328"/>
                </a:cubicBezTo>
                <a:close/>
                <a:moveTo>
                  <a:pt x="328" y="356"/>
                </a:moveTo>
                <a:cubicBezTo>
                  <a:pt x="312" y="356"/>
                  <a:pt x="300" y="343"/>
                  <a:pt x="300" y="328"/>
                </a:cubicBezTo>
                <a:cubicBezTo>
                  <a:pt x="300" y="313"/>
                  <a:pt x="312" y="300"/>
                  <a:pt x="328" y="300"/>
                </a:cubicBezTo>
                <a:cubicBezTo>
                  <a:pt x="343" y="300"/>
                  <a:pt x="355" y="313"/>
                  <a:pt x="355" y="328"/>
                </a:cubicBezTo>
                <a:cubicBezTo>
                  <a:pt x="355" y="343"/>
                  <a:pt x="343" y="356"/>
                  <a:pt x="328" y="356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34" name="Freeform 12"/>
          <p:cNvSpPr>
            <a:spLocks noChangeAspect="1" noEditPoints="1"/>
          </p:cNvSpPr>
          <p:nvPr/>
        </p:nvSpPr>
        <p:spPr bwMode="auto">
          <a:xfrm>
            <a:off x="9172921" y="3457252"/>
            <a:ext cx="592661" cy="361624"/>
          </a:xfrm>
          <a:custGeom>
            <a:avLst/>
            <a:gdLst>
              <a:gd name="T0" fmla="*/ 152 w 400"/>
              <a:gd name="T1" fmla="*/ 7 h 244"/>
              <a:gd name="T2" fmla="*/ 127 w 400"/>
              <a:gd name="T3" fmla="*/ 7 h 244"/>
              <a:gd name="T4" fmla="*/ 0 w 400"/>
              <a:gd name="T5" fmla="*/ 122 h 244"/>
              <a:gd name="T6" fmla="*/ 127 w 400"/>
              <a:gd name="T7" fmla="*/ 237 h 244"/>
              <a:gd name="T8" fmla="*/ 152 w 400"/>
              <a:gd name="T9" fmla="*/ 237 h 244"/>
              <a:gd name="T10" fmla="*/ 152 w 400"/>
              <a:gd name="T11" fmla="*/ 212 h 244"/>
              <a:gd name="T12" fmla="*/ 53 w 400"/>
              <a:gd name="T13" fmla="*/ 122 h 244"/>
              <a:gd name="T14" fmla="*/ 152 w 400"/>
              <a:gd name="T15" fmla="*/ 32 h 244"/>
              <a:gd name="T16" fmla="*/ 152 w 400"/>
              <a:gd name="T17" fmla="*/ 7 h 244"/>
              <a:gd name="T18" fmla="*/ 272 w 400"/>
              <a:gd name="T19" fmla="*/ 7 h 244"/>
              <a:gd name="T20" fmla="*/ 248 w 400"/>
              <a:gd name="T21" fmla="*/ 7 h 244"/>
              <a:gd name="T22" fmla="*/ 248 w 400"/>
              <a:gd name="T23" fmla="*/ 32 h 244"/>
              <a:gd name="T24" fmla="*/ 347 w 400"/>
              <a:gd name="T25" fmla="*/ 122 h 244"/>
              <a:gd name="T26" fmla="*/ 248 w 400"/>
              <a:gd name="T27" fmla="*/ 212 h 244"/>
              <a:gd name="T28" fmla="*/ 248 w 400"/>
              <a:gd name="T29" fmla="*/ 237 h 244"/>
              <a:gd name="T30" fmla="*/ 272 w 400"/>
              <a:gd name="T31" fmla="*/ 237 h 244"/>
              <a:gd name="T32" fmla="*/ 400 w 400"/>
              <a:gd name="T33" fmla="*/ 122 h 244"/>
              <a:gd name="T34" fmla="*/ 272 w 400"/>
              <a:gd name="T35" fmla="*/ 7 h 2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400" h="244">
                <a:moveTo>
                  <a:pt x="152" y="7"/>
                </a:moveTo>
                <a:cubicBezTo>
                  <a:pt x="145" y="0"/>
                  <a:pt x="135" y="0"/>
                  <a:pt x="127" y="7"/>
                </a:cubicBezTo>
                <a:cubicBezTo>
                  <a:pt x="0" y="122"/>
                  <a:pt x="0" y="122"/>
                  <a:pt x="0" y="122"/>
                </a:cubicBezTo>
                <a:cubicBezTo>
                  <a:pt x="127" y="237"/>
                  <a:pt x="127" y="237"/>
                  <a:pt x="127" y="237"/>
                </a:cubicBezTo>
                <a:cubicBezTo>
                  <a:pt x="135" y="244"/>
                  <a:pt x="145" y="244"/>
                  <a:pt x="152" y="237"/>
                </a:cubicBezTo>
                <a:cubicBezTo>
                  <a:pt x="159" y="230"/>
                  <a:pt x="159" y="219"/>
                  <a:pt x="152" y="212"/>
                </a:cubicBezTo>
                <a:cubicBezTo>
                  <a:pt x="53" y="122"/>
                  <a:pt x="53" y="122"/>
                  <a:pt x="53" y="122"/>
                </a:cubicBezTo>
                <a:cubicBezTo>
                  <a:pt x="152" y="32"/>
                  <a:pt x="152" y="32"/>
                  <a:pt x="152" y="32"/>
                </a:cubicBezTo>
                <a:cubicBezTo>
                  <a:pt x="159" y="25"/>
                  <a:pt x="159" y="14"/>
                  <a:pt x="152" y="7"/>
                </a:cubicBezTo>
                <a:close/>
                <a:moveTo>
                  <a:pt x="272" y="7"/>
                </a:moveTo>
                <a:cubicBezTo>
                  <a:pt x="265" y="0"/>
                  <a:pt x="255" y="0"/>
                  <a:pt x="248" y="7"/>
                </a:cubicBezTo>
                <a:cubicBezTo>
                  <a:pt x="240" y="14"/>
                  <a:pt x="241" y="25"/>
                  <a:pt x="248" y="32"/>
                </a:cubicBezTo>
                <a:cubicBezTo>
                  <a:pt x="347" y="122"/>
                  <a:pt x="347" y="122"/>
                  <a:pt x="347" y="122"/>
                </a:cubicBezTo>
                <a:cubicBezTo>
                  <a:pt x="248" y="212"/>
                  <a:pt x="248" y="212"/>
                  <a:pt x="248" y="212"/>
                </a:cubicBezTo>
                <a:cubicBezTo>
                  <a:pt x="241" y="219"/>
                  <a:pt x="240" y="230"/>
                  <a:pt x="248" y="237"/>
                </a:cubicBezTo>
                <a:cubicBezTo>
                  <a:pt x="255" y="244"/>
                  <a:pt x="265" y="244"/>
                  <a:pt x="272" y="237"/>
                </a:cubicBezTo>
                <a:cubicBezTo>
                  <a:pt x="400" y="122"/>
                  <a:pt x="400" y="122"/>
                  <a:pt x="400" y="122"/>
                </a:cubicBezTo>
                <a:lnTo>
                  <a:pt x="272" y="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35" name="Freeform 17"/>
          <p:cNvSpPr>
            <a:spLocks noChangeAspect="1" noEditPoints="1"/>
          </p:cNvSpPr>
          <p:nvPr/>
        </p:nvSpPr>
        <p:spPr bwMode="auto">
          <a:xfrm flipV="1">
            <a:off x="10939266" y="1070310"/>
            <a:ext cx="497926" cy="315461"/>
          </a:xfrm>
          <a:custGeom>
            <a:avLst/>
            <a:gdLst>
              <a:gd name="T0" fmla="*/ 200 w 400"/>
              <a:gd name="T1" fmla="*/ 120 h 320"/>
              <a:gd name="T2" fmla="*/ 140 w 400"/>
              <a:gd name="T3" fmla="*/ 180 h 320"/>
              <a:gd name="T4" fmla="*/ 200 w 400"/>
              <a:gd name="T5" fmla="*/ 240 h 320"/>
              <a:gd name="T6" fmla="*/ 260 w 400"/>
              <a:gd name="T7" fmla="*/ 180 h 320"/>
              <a:gd name="T8" fmla="*/ 200 w 400"/>
              <a:gd name="T9" fmla="*/ 120 h 320"/>
              <a:gd name="T10" fmla="*/ 360 w 400"/>
              <a:gd name="T11" fmla="*/ 60 h 320"/>
              <a:gd name="T12" fmla="*/ 312 w 400"/>
              <a:gd name="T13" fmla="*/ 60 h 320"/>
              <a:gd name="T14" fmla="*/ 296 w 400"/>
              <a:gd name="T15" fmla="*/ 49 h 320"/>
              <a:gd name="T16" fmla="*/ 284 w 400"/>
              <a:gd name="T17" fmla="*/ 11 h 320"/>
              <a:gd name="T18" fmla="*/ 268 w 400"/>
              <a:gd name="T19" fmla="*/ 0 h 320"/>
              <a:gd name="T20" fmla="*/ 132 w 400"/>
              <a:gd name="T21" fmla="*/ 0 h 320"/>
              <a:gd name="T22" fmla="*/ 116 w 400"/>
              <a:gd name="T23" fmla="*/ 11 h 320"/>
              <a:gd name="T24" fmla="*/ 104 w 400"/>
              <a:gd name="T25" fmla="*/ 49 h 320"/>
              <a:gd name="T26" fmla="*/ 88 w 400"/>
              <a:gd name="T27" fmla="*/ 60 h 320"/>
              <a:gd name="T28" fmla="*/ 40 w 400"/>
              <a:gd name="T29" fmla="*/ 60 h 320"/>
              <a:gd name="T30" fmla="*/ 0 w 400"/>
              <a:gd name="T31" fmla="*/ 100 h 320"/>
              <a:gd name="T32" fmla="*/ 0 w 400"/>
              <a:gd name="T33" fmla="*/ 280 h 320"/>
              <a:gd name="T34" fmla="*/ 40 w 400"/>
              <a:gd name="T35" fmla="*/ 320 h 320"/>
              <a:gd name="T36" fmla="*/ 360 w 400"/>
              <a:gd name="T37" fmla="*/ 320 h 320"/>
              <a:gd name="T38" fmla="*/ 400 w 400"/>
              <a:gd name="T39" fmla="*/ 280 h 320"/>
              <a:gd name="T40" fmla="*/ 400 w 400"/>
              <a:gd name="T41" fmla="*/ 100 h 320"/>
              <a:gd name="T42" fmla="*/ 360 w 400"/>
              <a:gd name="T43" fmla="*/ 60 h 320"/>
              <a:gd name="T44" fmla="*/ 200 w 400"/>
              <a:gd name="T45" fmla="*/ 280 h 320"/>
              <a:gd name="T46" fmla="*/ 100 w 400"/>
              <a:gd name="T47" fmla="*/ 180 h 320"/>
              <a:gd name="T48" fmla="*/ 200 w 400"/>
              <a:gd name="T49" fmla="*/ 80 h 320"/>
              <a:gd name="T50" fmla="*/ 300 w 400"/>
              <a:gd name="T51" fmla="*/ 180 h 320"/>
              <a:gd name="T52" fmla="*/ 200 w 400"/>
              <a:gd name="T53" fmla="*/ 280 h 320"/>
              <a:gd name="T54" fmla="*/ 346 w 400"/>
              <a:gd name="T55" fmla="*/ 128 h 320"/>
              <a:gd name="T56" fmla="*/ 332 w 400"/>
              <a:gd name="T57" fmla="*/ 114 h 320"/>
              <a:gd name="T58" fmla="*/ 346 w 400"/>
              <a:gd name="T59" fmla="*/ 100 h 320"/>
              <a:gd name="T60" fmla="*/ 360 w 400"/>
              <a:gd name="T61" fmla="*/ 114 h 320"/>
              <a:gd name="T62" fmla="*/ 346 w 400"/>
              <a:gd name="T63" fmla="*/ 128 h 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400" h="320">
                <a:moveTo>
                  <a:pt x="200" y="120"/>
                </a:moveTo>
                <a:cubicBezTo>
                  <a:pt x="167" y="120"/>
                  <a:pt x="140" y="147"/>
                  <a:pt x="140" y="180"/>
                </a:cubicBezTo>
                <a:cubicBezTo>
                  <a:pt x="140" y="213"/>
                  <a:pt x="167" y="240"/>
                  <a:pt x="200" y="240"/>
                </a:cubicBezTo>
                <a:cubicBezTo>
                  <a:pt x="233" y="240"/>
                  <a:pt x="260" y="213"/>
                  <a:pt x="260" y="180"/>
                </a:cubicBezTo>
                <a:cubicBezTo>
                  <a:pt x="260" y="147"/>
                  <a:pt x="233" y="120"/>
                  <a:pt x="200" y="120"/>
                </a:cubicBezTo>
                <a:close/>
                <a:moveTo>
                  <a:pt x="360" y="60"/>
                </a:moveTo>
                <a:cubicBezTo>
                  <a:pt x="312" y="60"/>
                  <a:pt x="312" y="60"/>
                  <a:pt x="312" y="60"/>
                </a:cubicBezTo>
                <a:cubicBezTo>
                  <a:pt x="305" y="60"/>
                  <a:pt x="298" y="55"/>
                  <a:pt x="296" y="49"/>
                </a:cubicBezTo>
                <a:cubicBezTo>
                  <a:pt x="284" y="11"/>
                  <a:pt x="284" y="11"/>
                  <a:pt x="284" y="11"/>
                </a:cubicBezTo>
                <a:cubicBezTo>
                  <a:pt x="281" y="5"/>
                  <a:pt x="274" y="0"/>
                  <a:pt x="268" y="0"/>
                </a:cubicBezTo>
                <a:cubicBezTo>
                  <a:pt x="132" y="0"/>
                  <a:pt x="132" y="0"/>
                  <a:pt x="132" y="0"/>
                </a:cubicBezTo>
                <a:cubicBezTo>
                  <a:pt x="125" y="0"/>
                  <a:pt x="118" y="5"/>
                  <a:pt x="116" y="11"/>
                </a:cubicBezTo>
                <a:cubicBezTo>
                  <a:pt x="104" y="49"/>
                  <a:pt x="104" y="49"/>
                  <a:pt x="104" y="49"/>
                </a:cubicBezTo>
                <a:cubicBezTo>
                  <a:pt x="101" y="55"/>
                  <a:pt x="94" y="60"/>
                  <a:pt x="88" y="60"/>
                </a:cubicBezTo>
                <a:cubicBezTo>
                  <a:pt x="40" y="60"/>
                  <a:pt x="40" y="60"/>
                  <a:pt x="40" y="60"/>
                </a:cubicBezTo>
                <a:cubicBezTo>
                  <a:pt x="18" y="60"/>
                  <a:pt x="0" y="78"/>
                  <a:pt x="0" y="100"/>
                </a:cubicBezTo>
                <a:cubicBezTo>
                  <a:pt x="0" y="280"/>
                  <a:pt x="0" y="280"/>
                  <a:pt x="0" y="280"/>
                </a:cubicBezTo>
                <a:cubicBezTo>
                  <a:pt x="0" y="302"/>
                  <a:pt x="18" y="320"/>
                  <a:pt x="40" y="320"/>
                </a:cubicBezTo>
                <a:cubicBezTo>
                  <a:pt x="360" y="320"/>
                  <a:pt x="360" y="320"/>
                  <a:pt x="360" y="320"/>
                </a:cubicBezTo>
                <a:cubicBezTo>
                  <a:pt x="382" y="320"/>
                  <a:pt x="400" y="302"/>
                  <a:pt x="400" y="280"/>
                </a:cubicBezTo>
                <a:cubicBezTo>
                  <a:pt x="400" y="100"/>
                  <a:pt x="400" y="100"/>
                  <a:pt x="400" y="100"/>
                </a:cubicBezTo>
                <a:cubicBezTo>
                  <a:pt x="400" y="78"/>
                  <a:pt x="382" y="60"/>
                  <a:pt x="360" y="60"/>
                </a:cubicBezTo>
                <a:close/>
                <a:moveTo>
                  <a:pt x="200" y="280"/>
                </a:moveTo>
                <a:cubicBezTo>
                  <a:pt x="145" y="280"/>
                  <a:pt x="100" y="235"/>
                  <a:pt x="100" y="180"/>
                </a:cubicBezTo>
                <a:cubicBezTo>
                  <a:pt x="100" y="125"/>
                  <a:pt x="145" y="80"/>
                  <a:pt x="200" y="80"/>
                </a:cubicBezTo>
                <a:cubicBezTo>
                  <a:pt x="255" y="80"/>
                  <a:pt x="300" y="125"/>
                  <a:pt x="300" y="180"/>
                </a:cubicBezTo>
                <a:cubicBezTo>
                  <a:pt x="300" y="235"/>
                  <a:pt x="255" y="280"/>
                  <a:pt x="200" y="280"/>
                </a:cubicBezTo>
                <a:close/>
                <a:moveTo>
                  <a:pt x="346" y="128"/>
                </a:moveTo>
                <a:cubicBezTo>
                  <a:pt x="338" y="128"/>
                  <a:pt x="332" y="122"/>
                  <a:pt x="332" y="114"/>
                </a:cubicBezTo>
                <a:cubicBezTo>
                  <a:pt x="332" y="106"/>
                  <a:pt x="338" y="100"/>
                  <a:pt x="346" y="100"/>
                </a:cubicBezTo>
                <a:cubicBezTo>
                  <a:pt x="354" y="100"/>
                  <a:pt x="360" y="106"/>
                  <a:pt x="360" y="114"/>
                </a:cubicBezTo>
                <a:cubicBezTo>
                  <a:pt x="360" y="122"/>
                  <a:pt x="354" y="128"/>
                  <a:pt x="346" y="128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36" name="Freeform 22"/>
          <p:cNvSpPr>
            <a:spLocks noChangeAspect="1" noEditPoints="1"/>
          </p:cNvSpPr>
          <p:nvPr/>
        </p:nvSpPr>
        <p:spPr bwMode="auto">
          <a:xfrm>
            <a:off x="8164466" y="4075522"/>
            <a:ext cx="414957" cy="414403"/>
          </a:xfrm>
          <a:custGeom>
            <a:avLst/>
            <a:gdLst>
              <a:gd name="T0" fmla="*/ 287 w 316"/>
              <a:gd name="T1" fmla="*/ 29 h 316"/>
              <a:gd name="T2" fmla="*/ 236 w 316"/>
              <a:gd name="T3" fmla="*/ 4 h 316"/>
              <a:gd name="T4" fmla="*/ 135 w 316"/>
              <a:gd name="T5" fmla="*/ 105 h 316"/>
              <a:gd name="T6" fmla="*/ 20 w 316"/>
              <a:gd name="T7" fmla="*/ 221 h 316"/>
              <a:gd name="T8" fmla="*/ 0 w 316"/>
              <a:gd name="T9" fmla="*/ 316 h 316"/>
              <a:gd name="T10" fmla="*/ 95 w 316"/>
              <a:gd name="T11" fmla="*/ 296 h 316"/>
              <a:gd name="T12" fmla="*/ 210 w 316"/>
              <a:gd name="T13" fmla="*/ 180 h 316"/>
              <a:gd name="T14" fmla="*/ 312 w 316"/>
              <a:gd name="T15" fmla="*/ 79 h 316"/>
              <a:gd name="T16" fmla="*/ 287 w 316"/>
              <a:gd name="T17" fmla="*/ 29 h 316"/>
              <a:gd name="T18" fmla="*/ 89 w 316"/>
              <a:gd name="T19" fmla="*/ 284 h 316"/>
              <a:gd name="T20" fmla="*/ 57 w 316"/>
              <a:gd name="T21" fmla="*/ 291 h 316"/>
              <a:gd name="T22" fmla="*/ 43 w 316"/>
              <a:gd name="T23" fmla="*/ 273 h 316"/>
              <a:gd name="T24" fmla="*/ 24 w 316"/>
              <a:gd name="T25" fmla="*/ 259 h 316"/>
              <a:gd name="T26" fmla="*/ 31 w 316"/>
              <a:gd name="T27" fmla="*/ 226 h 316"/>
              <a:gd name="T28" fmla="*/ 41 w 316"/>
              <a:gd name="T29" fmla="*/ 217 h 316"/>
              <a:gd name="T30" fmla="*/ 78 w 316"/>
              <a:gd name="T31" fmla="*/ 237 h 316"/>
              <a:gd name="T32" fmla="*/ 99 w 316"/>
              <a:gd name="T33" fmla="*/ 275 h 316"/>
              <a:gd name="T34" fmla="*/ 89 w 316"/>
              <a:gd name="T35" fmla="*/ 284 h 3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16" h="316">
                <a:moveTo>
                  <a:pt x="287" y="29"/>
                </a:moveTo>
                <a:cubicBezTo>
                  <a:pt x="258" y="0"/>
                  <a:pt x="236" y="4"/>
                  <a:pt x="236" y="4"/>
                </a:cubicBezTo>
                <a:cubicBezTo>
                  <a:pt x="135" y="105"/>
                  <a:pt x="135" y="105"/>
                  <a:pt x="135" y="105"/>
                </a:cubicBezTo>
                <a:cubicBezTo>
                  <a:pt x="20" y="221"/>
                  <a:pt x="20" y="221"/>
                  <a:pt x="20" y="221"/>
                </a:cubicBezTo>
                <a:cubicBezTo>
                  <a:pt x="0" y="316"/>
                  <a:pt x="0" y="316"/>
                  <a:pt x="0" y="316"/>
                </a:cubicBezTo>
                <a:cubicBezTo>
                  <a:pt x="95" y="296"/>
                  <a:pt x="95" y="296"/>
                  <a:pt x="95" y="296"/>
                </a:cubicBezTo>
                <a:cubicBezTo>
                  <a:pt x="210" y="180"/>
                  <a:pt x="210" y="180"/>
                  <a:pt x="210" y="180"/>
                </a:cubicBezTo>
                <a:cubicBezTo>
                  <a:pt x="312" y="79"/>
                  <a:pt x="312" y="79"/>
                  <a:pt x="312" y="79"/>
                </a:cubicBezTo>
                <a:cubicBezTo>
                  <a:pt x="312" y="79"/>
                  <a:pt x="316" y="58"/>
                  <a:pt x="287" y="29"/>
                </a:cubicBezTo>
                <a:close/>
                <a:moveTo>
                  <a:pt x="89" y="284"/>
                </a:moveTo>
                <a:cubicBezTo>
                  <a:pt x="57" y="291"/>
                  <a:pt x="57" y="291"/>
                  <a:pt x="57" y="291"/>
                </a:cubicBezTo>
                <a:cubicBezTo>
                  <a:pt x="54" y="285"/>
                  <a:pt x="50" y="280"/>
                  <a:pt x="43" y="273"/>
                </a:cubicBezTo>
                <a:cubicBezTo>
                  <a:pt x="36" y="266"/>
                  <a:pt x="30" y="262"/>
                  <a:pt x="24" y="259"/>
                </a:cubicBezTo>
                <a:cubicBezTo>
                  <a:pt x="31" y="226"/>
                  <a:pt x="31" y="226"/>
                  <a:pt x="31" y="226"/>
                </a:cubicBezTo>
                <a:cubicBezTo>
                  <a:pt x="41" y="217"/>
                  <a:pt x="41" y="217"/>
                  <a:pt x="41" y="217"/>
                </a:cubicBezTo>
                <a:cubicBezTo>
                  <a:pt x="41" y="217"/>
                  <a:pt x="58" y="217"/>
                  <a:pt x="78" y="237"/>
                </a:cubicBezTo>
                <a:cubicBezTo>
                  <a:pt x="98" y="257"/>
                  <a:pt x="99" y="275"/>
                  <a:pt x="99" y="275"/>
                </a:cubicBezTo>
                <a:lnTo>
                  <a:pt x="89" y="28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37" name="Freeform 27"/>
          <p:cNvSpPr>
            <a:spLocks noChangeAspect="1" noEditPoints="1"/>
          </p:cNvSpPr>
          <p:nvPr/>
        </p:nvSpPr>
        <p:spPr bwMode="auto">
          <a:xfrm>
            <a:off x="7009277" y="2214399"/>
            <a:ext cx="479129" cy="342382"/>
          </a:xfrm>
          <a:custGeom>
            <a:avLst/>
            <a:gdLst>
              <a:gd name="T0" fmla="*/ 392 w 392"/>
              <a:gd name="T1" fmla="*/ 40 h 280"/>
              <a:gd name="T2" fmla="*/ 392 w 392"/>
              <a:gd name="T3" fmla="*/ 16 h 280"/>
              <a:gd name="T4" fmla="*/ 376 w 392"/>
              <a:gd name="T5" fmla="*/ 0 h 280"/>
              <a:gd name="T6" fmla="*/ 16 w 392"/>
              <a:gd name="T7" fmla="*/ 0 h 280"/>
              <a:gd name="T8" fmla="*/ 0 w 392"/>
              <a:gd name="T9" fmla="*/ 16 h 280"/>
              <a:gd name="T10" fmla="*/ 0 w 392"/>
              <a:gd name="T11" fmla="*/ 40 h 280"/>
              <a:gd name="T12" fmla="*/ 40 w 392"/>
              <a:gd name="T13" fmla="*/ 40 h 280"/>
              <a:gd name="T14" fmla="*/ 40 w 392"/>
              <a:gd name="T15" fmla="*/ 80 h 280"/>
              <a:gd name="T16" fmla="*/ 0 w 392"/>
              <a:gd name="T17" fmla="*/ 80 h 280"/>
              <a:gd name="T18" fmla="*/ 0 w 392"/>
              <a:gd name="T19" fmla="*/ 120 h 280"/>
              <a:gd name="T20" fmla="*/ 40 w 392"/>
              <a:gd name="T21" fmla="*/ 120 h 280"/>
              <a:gd name="T22" fmla="*/ 40 w 392"/>
              <a:gd name="T23" fmla="*/ 160 h 280"/>
              <a:gd name="T24" fmla="*/ 0 w 392"/>
              <a:gd name="T25" fmla="*/ 160 h 280"/>
              <a:gd name="T26" fmla="*/ 0 w 392"/>
              <a:gd name="T27" fmla="*/ 200 h 280"/>
              <a:gd name="T28" fmla="*/ 40 w 392"/>
              <a:gd name="T29" fmla="*/ 200 h 280"/>
              <a:gd name="T30" fmla="*/ 40 w 392"/>
              <a:gd name="T31" fmla="*/ 240 h 280"/>
              <a:gd name="T32" fmla="*/ 0 w 392"/>
              <a:gd name="T33" fmla="*/ 240 h 280"/>
              <a:gd name="T34" fmla="*/ 0 w 392"/>
              <a:gd name="T35" fmla="*/ 264 h 280"/>
              <a:gd name="T36" fmla="*/ 16 w 392"/>
              <a:gd name="T37" fmla="*/ 280 h 280"/>
              <a:gd name="T38" fmla="*/ 376 w 392"/>
              <a:gd name="T39" fmla="*/ 280 h 280"/>
              <a:gd name="T40" fmla="*/ 392 w 392"/>
              <a:gd name="T41" fmla="*/ 264 h 280"/>
              <a:gd name="T42" fmla="*/ 392 w 392"/>
              <a:gd name="T43" fmla="*/ 240 h 280"/>
              <a:gd name="T44" fmla="*/ 352 w 392"/>
              <a:gd name="T45" fmla="*/ 240 h 280"/>
              <a:gd name="T46" fmla="*/ 352 w 392"/>
              <a:gd name="T47" fmla="*/ 200 h 280"/>
              <a:gd name="T48" fmla="*/ 392 w 392"/>
              <a:gd name="T49" fmla="*/ 200 h 280"/>
              <a:gd name="T50" fmla="*/ 392 w 392"/>
              <a:gd name="T51" fmla="*/ 160 h 280"/>
              <a:gd name="T52" fmla="*/ 352 w 392"/>
              <a:gd name="T53" fmla="*/ 160 h 280"/>
              <a:gd name="T54" fmla="*/ 352 w 392"/>
              <a:gd name="T55" fmla="*/ 120 h 280"/>
              <a:gd name="T56" fmla="*/ 392 w 392"/>
              <a:gd name="T57" fmla="*/ 120 h 280"/>
              <a:gd name="T58" fmla="*/ 392 w 392"/>
              <a:gd name="T59" fmla="*/ 80 h 280"/>
              <a:gd name="T60" fmla="*/ 352 w 392"/>
              <a:gd name="T61" fmla="*/ 80 h 280"/>
              <a:gd name="T62" fmla="*/ 352 w 392"/>
              <a:gd name="T63" fmla="*/ 40 h 280"/>
              <a:gd name="T64" fmla="*/ 392 w 392"/>
              <a:gd name="T65" fmla="*/ 40 h 280"/>
              <a:gd name="T66" fmla="*/ 152 w 392"/>
              <a:gd name="T67" fmla="*/ 200 h 280"/>
              <a:gd name="T68" fmla="*/ 152 w 392"/>
              <a:gd name="T69" fmla="*/ 80 h 280"/>
              <a:gd name="T70" fmla="*/ 252 w 392"/>
              <a:gd name="T71" fmla="*/ 140 h 280"/>
              <a:gd name="T72" fmla="*/ 152 w 392"/>
              <a:gd name="T73" fmla="*/ 200 h 2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392" h="280">
                <a:moveTo>
                  <a:pt x="392" y="40"/>
                </a:moveTo>
                <a:cubicBezTo>
                  <a:pt x="392" y="16"/>
                  <a:pt x="392" y="16"/>
                  <a:pt x="392" y="16"/>
                </a:cubicBezTo>
                <a:cubicBezTo>
                  <a:pt x="392" y="7"/>
                  <a:pt x="385" y="0"/>
                  <a:pt x="376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7"/>
                  <a:pt x="0" y="16"/>
                </a:cubicBezTo>
                <a:cubicBezTo>
                  <a:pt x="0" y="40"/>
                  <a:pt x="0" y="40"/>
                  <a:pt x="0" y="40"/>
                </a:cubicBezTo>
                <a:cubicBezTo>
                  <a:pt x="40" y="40"/>
                  <a:pt x="40" y="40"/>
                  <a:pt x="40" y="40"/>
                </a:cubicBezTo>
                <a:cubicBezTo>
                  <a:pt x="40" y="80"/>
                  <a:pt x="40" y="80"/>
                  <a:pt x="40" y="80"/>
                </a:cubicBezTo>
                <a:cubicBezTo>
                  <a:pt x="0" y="80"/>
                  <a:pt x="0" y="80"/>
                  <a:pt x="0" y="80"/>
                </a:cubicBezTo>
                <a:cubicBezTo>
                  <a:pt x="0" y="120"/>
                  <a:pt x="0" y="120"/>
                  <a:pt x="0" y="120"/>
                </a:cubicBezTo>
                <a:cubicBezTo>
                  <a:pt x="40" y="120"/>
                  <a:pt x="40" y="120"/>
                  <a:pt x="40" y="120"/>
                </a:cubicBezTo>
                <a:cubicBezTo>
                  <a:pt x="40" y="160"/>
                  <a:pt x="40" y="160"/>
                  <a:pt x="40" y="160"/>
                </a:cubicBezTo>
                <a:cubicBezTo>
                  <a:pt x="0" y="160"/>
                  <a:pt x="0" y="160"/>
                  <a:pt x="0" y="160"/>
                </a:cubicBezTo>
                <a:cubicBezTo>
                  <a:pt x="0" y="200"/>
                  <a:pt x="0" y="200"/>
                  <a:pt x="0" y="200"/>
                </a:cubicBezTo>
                <a:cubicBezTo>
                  <a:pt x="40" y="200"/>
                  <a:pt x="40" y="200"/>
                  <a:pt x="40" y="200"/>
                </a:cubicBezTo>
                <a:cubicBezTo>
                  <a:pt x="40" y="240"/>
                  <a:pt x="40" y="240"/>
                  <a:pt x="40" y="240"/>
                </a:cubicBezTo>
                <a:cubicBezTo>
                  <a:pt x="0" y="240"/>
                  <a:pt x="0" y="240"/>
                  <a:pt x="0" y="240"/>
                </a:cubicBezTo>
                <a:cubicBezTo>
                  <a:pt x="0" y="264"/>
                  <a:pt x="0" y="264"/>
                  <a:pt x="0" y="264"/>
                </a:cubicBezTo>
                <a:cubicBezTo>
                  <a:pt x="0" y="273"/>
                  <a:pt x="7" y="280"/>
                  <a:pt x="16" y="280"/>
                </a:cubicBezTo>
                <a:cubicBezTo>
                  <a:pt x="376" y="280"/>
                  <a:pt x="376" y="280"/>
                  <a:pt x="376" y="280"/>
                </a:cubicBezTo>
                <a:cubicBezTo>
                  <a:pt x="385" y="280"/>
                  <a:pt x="392" y="273"/>
                  <a:pt x="392" y="264"/>
                </a:cubicBezTo>
                <a:cubicBezTo>
                  <a:pt x="392" y="240"/>
                  <a:pt x="392" y="240"/>
                  <a:pt x="392" y="240"/>
                </a:cubicBezTo>
                <a:cubicBezTo>
                  <a:pt x="352" y="240"/>
                  <a:pt x="352" y="240"/>
                  <a:pt x="352" y="240"/>
                </a:cubicBezTo>
                <a:cubicBezTo>
                  <a:pt x="352" y="200"/>
                  <a:pt x="352" y="200"/>
                  <a:pt x="352" y="200"/>
                </a:cubicBezTo>
                <a:cubicBezTo>
                  <a:pt x="392" y="200"/>
                  <a:pt x="392" y="200"/>
                  <a:pt x="392" y="200"/>
                </a:cubicBezTo>
                <a:cubicBezTo>
                  <a:pt x="392" y="160"/>
                  <a:pt x="392" y="160"/>
                  <a:pt x="392" y="160"/>
                </a:cubicBezTo>
                <a:cubicBezTo>
                  <a:pt x="352" y="160"/>
                  <a:pt x="352" y="160"/>
                  <a:pt x="352" y="160"/>
                </a:cubicBezTo>
                <a:cubicBezTo>
                  <a:pt x="352" y="120"/>
                  <a:pt x="352" y="120"/>
                  <a:pt x="352" y="120"/>
                </a:cubicBezTo>
                <a:cubicBezTo>
                  <a:pt x="392" y="120"/>
                  <a:pt x="392" y="120"/>
                  <a:pt x="392" y="120"/>
                </a:cubicBezTo>
                <a:cubicBezTo>
                  <a:pt x="392" y="80"/>
                  <a:pt x="392" y="80"/>
                  <a:pt x="392" y="80"/>
                </a:cubicBezTo>
                <a:cubicBezTo>
                  <a:pt x="352" y="80"/>
                  <a:pt x="352" y="80"/>
                  <a:pt x="352" y="80"/>
                </a:cubicBezTo>
                <a:cubicBezTo>
                  <a:pt x="352" y="40"/>
                  <a:pt x="352" y="40"/>
                  <a:pt x="352" y="40"/>
                </a:cubicBezTo>
                <a:lnTo>
                  <a:pt x="392" y="40"/>
                </a:lnTo>
                <a:close/>
                <a:moveTo>
                  <a:pt x="152" y="200"/>
                </a:moveTo>
                <a:cubicBezTo>
                  <a:pt x="152" y="80"/>
                  <a:pt x="152" y="80"/>
                  <a:pt x="152" y="80"/>
                </a:cubicBezTo>
                <a:cubicBezTo>
                  <a:pt x="252" y="140"/>
                  <a:pt x="252" y="140"/>
                  <a:pt x="252" y="140"/>
                </a:cubicBezTo>
                <a:lnTo>
                  <a:pt x="152" y="2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38" name="Freeform 6"/>
          <p:cNvSpPr>
            <a:spLocks noChangeAspect="1" noEditPoints="1"/>
          </p:cNvSpPr>
          <p:nvPr/>
        </p:nvSpPr>
        <p:spPr bwMode="auto">
          <a:xfrm>
            <a:off x="5883813" y="4005437"/>
            <a:ext cx="541908" cy="554574"/>
          </a:xfrm>
          <a:custGeom>
            <a:avLst/>
            <a:gdLst>
              <a:gd name="T0" fmla="*/ 121 w 417"/>
              <a:gd name="T1" fmla="*/ 94 h 426"/>
              <a:gd name="T2" fmla="*/ 85 w 417"/>
              <a:gd name="T3" fmla="*/ 341 h 426"/>
              <a:gd name="T4" fmla="*/ 332 w 417"/>
              <a:gd name="T5" fmla="*/ 305 h 426"/>
              <a:gd name="T6" fmla="*/ 267 w 417"/>
              <a:gd name="T7" fmla="*/ 159 h 426"/>
              <a:gd name="T8" fmla="*/ 121 w 417"/>
              <a:gd name="T9" fmla="*/ 94 h 426"/>
              <a:gd name="T10" fmla="*/ 306 w 417"/>
              <a:gd name="T11" fmla="*/ 286 h 426"/>
              <a:gd name="T12" fmla="*/ 199 w 417"/>
              <a:gd name="T13" fmla="*/ 227 h 426"/>
              <a:gd name="T14" fmla="*/ 140 w 417"/>
              <a:gd name="T15" fmla="*/ 120 h 426"/>
              <a:gd name="T16" fmla="*/ 247 w 417"/>
              <a:gd name="T17" fmla="*/ 179 h 426"/>
              <a:gd name="T18" fmla="*/ 306 w 417"/>
              <a:gd name="T19" fmla="*/ 286 h 426"/>
              <a:gd name="T20" fmla="*/ 309 w 417"/>
              <a:gd name="T21" fmla="*/ 128 h 426"/>
              <a:gd name="T22" fmla="*/ 323 w 417"/>
              <a:gd name="T23" fmla="*/ 122 h 426"/>
              <a:gd name="T24" fmla="*/ 361 w 417"/>
              <a:gd name="T25" fmla="*/ 84 h 426"/>
              <a:gd name="T26" fmla="*/ 361 w 417"/>
              <a:gd name="T27" fmla="*/ 56 h 426"/>
              <a:gd name="T28" fmla="*/ 333 w 417"/>
              <a:gd name="T29" fmla="*/ 56 h 426"/>
              <a:gd name="T30" fmla="*/ 295 w 417"/>
              <a:gd name="T31" fmla="*/ 94 h 426"/>
              <a:gd name="T32" fmla="*/ 295 w 417"/>
              <a:gd name="T33" fmla="*/ 122 h 426"/>
              <a:gd name="T34" fmla="*/ 309 w 417"/>
              <a:gd name="T35" fmla="*/ 128 h 426"/>
              <a:gd name="T36" fmla="*/ 237 w 417"/>
              <a:gd name="T37" fmla="*/ 79 h 426"/>
              <a:gd name="T38" fmla="*/ 247 w 417"/>
              <a:gd name="T39" fmla="*/ 81 h 426"/>
              <a:gd name="T40" fmla="*/ 264 w 417"/>
              <a:gd name="T41" fmla="*/ 71 h 426"/>
              <a:gd name="T42" fmla="*/ 286 w 417"/>
              <a:gd name="T43" fmla="*/ 33 h 426"/>
              <a:gd name="T44" fmla="*/ 278 w 417"/>
              <a:gd name="T45" fmla="*/ 5 h 426"/>
              <a:gd name="T46" fmla="*/ 251 w 417"/>
              <a:gd name="T47" fmla="*/ 13 h 426"/>
              <a:gd name="T48" fmla="*/ 229 w 417"/>
              <a:gd name="T49" fmla="*/ 52 h 426"/>
              <a:gd name="T50" fmla="*/ 237 w 417"/>
              <a:gd name="T51" fmla="*/ 79 h 426"/>
              <a:gd name="T52" fmla="*/ 412 w 417"/>
              <a:gd name="T53" fmla="*/ 139 h 426"/>
              <a:gd name="T54" fmla="*/ 385 w 417"/>
              <a:gd name="T55" fmla="*/ 131 h 426"/>
              <a:gd name="T56" fmla="*/ 346 w 417"/>
              <a:gd name="T57" fmla="*/ 153 h 426"/>
              <a:gd name="T58" fmla="*/ 338 w 417"/>
              <a:gd name="T59" fmla="*/ 180 h 426"/>
              <a:gd name="T60" fmla="*/ 356 w 417"/>
              <a:gd name="T61" fmla="*/ 190 h 426"/>
              <a:gd name="T62" fmla="*/ 366 w 417"/>
              <a:gd name="T63" fmla="*/ 188 h 426"/>
              <a:gd name="T64" fmla="*/ 404 w 417"/>
              <a:gd name="T65" fmla="*/ 166 h 426"/>
              <a:gd name="T66" fmla="*/ 412 w 417"/>
              <a:gd name="T67" fmla="*/ 139 h 4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417" h="426">
                <a:moveTo>
                  <a:pt x="121" y="94"/>
                </a:moveTo>
                <a:cubicBezTo>
                  <a:pt x="98" y="116"/>
                  <a:pt x="0" y="256"/>
                  <a:pt x="85" y="341"/>
                </a:cubicBezTo>
                <a:cubicBezTo>
                  <a:pt x="170" y="426"/>
                  <a:pt x="309" y="328"/>
                  <a:pt x="332" y="305"/>
                </a:cubicBezTo>
                <a:cubicBezTo>
                  <a:pt x="354" y="283"/>
                  <a:pt x="325" y="217"/>
                  <a:pt x="267" y="159"/>
                </a:cubicBezTo>
                <a:cubicBezTo>
                  <a:pt x="209" y="101"/>
                  <a:pt x="143" y="72"/>
                  <a:pt x="121" y="94"/>
                </a:cubicBezTo>
                <a:close/>
                <a:moveTo>
                  <a:pt x="306" y="286"/>
                </a:moveTo>
                <a:cubicBezTo>
                  <a:pt x="299" y="292"/>
                  <a:pt x="248" y="277"/>
                  <a:pt x="199" y="227"/>
                </a:cubicBezTo>
                <a:cubicBezTo>
                  <a:pt x="149" y="178"/>
                  <a:pt x="134" y="127"/>
                  <a:pt x="140" y="120"/>
                </a:cubicBezTo>
                <a:cubicBezTo>
                  <a:pt x="147" y="113"/>
                  <a:pt x="198" y="129"/>
                  <a:pt x="247" y="179"/>
                </a:cubicBezTo>
                <a:cubicBezTo>
                  <a:pt x="297" y="228"/>
                  <a:pt x="313" y="279"/>
                  <a:pt x="306" y="286"/>
                </a:cubicBezTo>
                <a:close/>
                <a:moveTo>
                  <a:pt x="309" y="128"/>
                </a:moveTo>
                <a:cubicBezTo>
                  <a:pt x="314" y="128"/>
                  <a:pt x="319" y="126"/>
                  <a:pt x="323" y="122"/>
                </a:cubicBezTo>
                <a:cubicBezTo>
                  <a:pt x="361" y="84"/>
                  <a:pt x="361" y="84"/>
                  <a:pt x="361" y="84"/>
                </a:cubicBezTo>
                <a:cubicBezTo>
                  <a:pt x="369" y="76"/>
                  <a:pt x="369" y="64"/>
                  <a:pt x="361" y="56"/>
                </a:cubicBezTo>
                <a:cubicBezTo>
                  <a:pt x="353" y="48"/>
                  <a:pt x="341" y="48"/>
                  <a:pt x="333" y="56"/>
                </a:cubicBezTo>
                <a:cubicBezTo>
                  <a:pt x="295" y="94"/>
                  <a:pt x="295" y="94"/>
                  <a:pt x="295" y="94"/>
                </a:cubicBezTo>
                <a:cubicBezTo>
                  <a:pt x="287" y="102"/>
                  <a:pt x="287" y="115"/>
                  <a:pt x="295" y="122"/>
                </a:cubicBezTo>
                <a:cubicBezTo>
                  <a:pt x="299" y="126"/>
                  <a:pt x="304" y="128"/>
                  <a:pt x="309" y="128"/>
                </a:cubicBezTo>
                <a:close/>
                <a:moveTo>
                  <a:pt x="237" y="79"/>
                </a:moveTo>
                <a:cubicBezTo>
                  <a:pt x="240" y="81"/>
                  <a:pt x="243" y="81"/>
                  <a:pt x="247" y="81"/>
                </a:cubicBezTo>
                <a:cubicBezTo>
                  <a:pt x="254" y="81"/>
                  <a:pt x="260" y="78"/>
                  <a:pt x="264" y="71"/>
                </a:cubicBezTo>
                <a:cubicBezTo>
                  <a:pt x="286" y="33"/>
                  <a:pt x="286" y="33"/>
                  <a:pt x="286" y="33"/>
                </a:cubicBezTo>
                <a:cubicBezTo>
                  <a:pt x="291" y="23"/>
                  <a:pt x="288" y="11"/>
                  <a:pt x="278" y="5"/>
                </a:cubicBezTo>
                <a:cubicBezTo>
                  <a:pt x="268" y="0"/>
                  <a:pt x="256" y="3"/>
                  <a:pt x="251" y="13"/>
                </a:cubicBezTo>
                <a:cubicBezTo>
                  <a:pt x="229" y="52"/>
                  <a:pt x="229" y="52"/>
                  <a:pt x="229" y="52"/>
                </a:cubicBezTo>
                <a:cubicBezTo>
                  <a:pt x="224" y="61"/>
                  <a:pt x="227" y="73"/>
                  <a:pt x="237" y="79"/>
                </a:cubicBezTo>
                <a:close/>
                <a:moveTo>
                  <a:pt x="412" y="139"/>
                </a:moveTo>
                <a:cubicBezTo>
                  <a:pt x="406" y="129"/>
                  <a:pt x="394" y="126"/>
                  <a:pt x="385" y="131"/>
                </a:cubicBezTo>
                <a:cubicBezTo>
                  <a:pt x="346" y="153"/>
                  <a:pt x="346" y="153"/>
                  <a:pt x="346" y="153"/>
                </a:cubicBezTo>
                <a:cubicBezTo>
                  <a:pt x="336" y="158"/>
                  <a:pt x="333" y="171"/>
                  <a:pt x="338" y="180"/>
                </a:cubicBezTo>
                <a:cubicBezTo>
                  <a:pt x="342" y="187"/>
                  <a:pt x="349" y="190"/>
                  <a:pt x="356" y="190"/>
                </a:cubicBezTo>
                <a:cubicBezTo>
                  <a:pt x="359" y="190"/>
                  <a:pt x="363" y="190"/>
                  <a:pt x="366" y="188"/>
                </a:cubicBezTo>
                <a:cubicBezTo>
                  <a:pt x="404" y="166"/>
                  <a:pt x="404" y="166"/>
                  <a:pt x="404" y="166"/>
                </a:cubicBezTo>
                <a:cubicBezTo>
                  <a:pt x="414" y="161"/>
                  <a:pt x="417" y="149"/>
                  <a:pt x="412" y="13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39" name="Content Placeholder 2"/>
          <p:cNvSpPr txBox="1"/>
          <p:nvPr/>
        </p:nvSpPr>
        <p:spPr>
          <a:xfrm>
            <a:off x="3366805" y="4494668"/>
            <a:ext cx="1008567" cy="6195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zh-CN" altLang="en-US" sz="1200" b="1" dirty="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rPr>
              <a:t>请添加标题</a:t>
            </a:r>
            <a:endParaRPr lang="en-US" sz="900" dirty="0">
              <a:solidFill>
                <a:schemeClr val="bg1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cxnSp>
        <p:nvCxnSpPr>
          <p:cNvPr id="45" name="Straight Connector 44"/>
          <p:cNvCxnSpPr/>
          <p:nvPr/>
        </p:nvCxnSpPr>
        <p:spPr>
          <a:xfrm>
            <a:off x="742657" y="7916877"/>
            <a:ext cx="1053963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sysDot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2667000" y="0"/>
            <a:ext cx="7194772" cy="99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4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3. </a:t>
            </a:r>
            <a:r>
              <a:rPr lang="en-US" sz="44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Tác</a:t>
            </a:r>
            <a:r>
              <a:rPr lang="en-US" sz="44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giả</a:t>
            </a:r>
            <a:r>
              <a:rPr lang="en-US" sz="44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44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tác</a:t>
            </a:r>
            <a:r>
              <a:rPr lang="en-US" sz="44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phẩm</a:t>
            </a:r>
            <a:endParaRPr lang="en-US" sz="3600" dirty="0">
              <a:latin typeface="Calibri"/>
              <a:ea typeface="Calibri"/>
              <a:cs typeface="Times New Roman"/>
            </a:endParaRPr>
          </a:p>
        </p:txBody>
      </p:sp>
      <p:sp>
        <p:nvSpPr>
          <p:cNvPr id="2" name="Oval 1"/>
          <p:cNvSpPr/>
          <p:nvPr/>
        </p:nvSpPr>
        <p:spPr>
          <a:xfrm>
            <a:off x="330200" y="3196637"/>
            <a:ext cx="2438400" cy="1025317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mình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rc 2"/>
          <p:cNvSpPr/>
          <p:nvPr/>
        </p:nvSpPr>
        <p:spPr>
          <a:xfrm rot="16010207">
            <a:off x="778526" y="2443419"/>
            <a:ext cx="3916723" cy="2648639"/>
          </a:xfrm>
          <a:prstGeom prst="arc">
            <a:avLst>
              <a:gd name="adj1" fmla="val 9874670"/>
              <a:gd name="adj2" fmla="val 21564845"/>
            </a:avLst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hlinkClick r:id="rId3" action="ppaction://hlinksldjump"/>
          </p:cNvPr>
          <p:cNvSpPr/>
          <p:nvPr/>
        </p:nvSpPr>
        <p:spPr>
          <a:xfrm>
            <a:off x="3270472" y="5114175"/>
            <a:ext cx="2209800" cy="705517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  <a:hlinkClick r:id="rId3" action="ppaction://hlinksldjump"/>
              </a:rPr>
              <a:t>Tác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phẩm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5480271" y="875281"/>
            <a:ext cx="2368327" cy="705517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Lâm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4" action="ppaction://hlinksldjump"/>
              </a:rPr>
              <a:t>Mỹ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Dạ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5437438" y="1747405"/>
            <a:ext cx="2411161" cy="705517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5" action="ppaction://hlinksldjump"/>
              </a:rPr>
              <a:t>1949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5158490" y="2717800"/>
            <a:ext cx="2531581" cy="920265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5" action="ppaction://hlinksldjump"/>
              </a:rPr>
              <a:t>Quảng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8393489" y="2766721"/>
            <a:ext cx="2545777" cy="705517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nhàng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Arc 3"/>
          <p:cNvSpPr/>
          <p:nvPr/>
        </p:nvSpPr>
        <p:spPr>
          <a:xfrm rot="16711676">
            <a:off x="4720453" y="833777"/>
            <a:ext cx="814057" cy="1181105"/>
          </a:xfrm>
          <a:prstGeom prst="arc">
            <a:avLst>
              <a:gd name="adj1" fmla="val 13621609"/>
              <a:gd name="adj2" fmla="val 3233704"/>
            </a:avLst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Arc 47"/>
          <p:cNvSpPr/>
          <p:nvPr/>
        </p:nvSpPr>
        <p:spPr>
          <a:xfrm rot="16711676">
            <a:off x="4810826" y="1312001"/>
            <a:ext cx="592243" cy="1061664"/>
          </a:xfrm>
          <a:prstGeom prst="arc">
            <a:avLst>
              <a:gd name="adj1" fmla="val 17363097"/>
              <a:gd name="adj2" fmla="val 5541446"/>
            </a:avLst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Arc 48"/>
          <p:cNvSpPr/>
          <p:nvPr/>
        </p:nvSpPr>
        <p:spPr>
          <a:xfrm rot="10103125">
            <a:off x="4664961" y="1502235"/>
            <a:ext cx="612693" cy="1649614"/>
          </a:xfrm>
          <a:prstGeom prst="arc">
            <a:avLst>
              <a:gd name="adj1" fmla="val 15779068"/>
              <a:gd name="adj2" fmla="val 4416287"/>
            </a:avLst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Arc 49"/>
          <p:cNvSpPr/>
          <p:nvPr/>
        </p:nvSpPr>
        <p:spPr>
          <a:xfrm rot="16711676">
            <a:off x="3968342" y="2410661"/>
            <a:ext cx="814057" cy="1181105"/>
          </a:xfrm>
          <a:prstGeom prst="arc">
            <a:avLst>
              <a:gd name="adj1" fmla="val 7828502"/>
              <a:gd name="adj2" fmla="val 8098204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Arc 50"/>
          <p:cNvSpPr/>
          <p:nvPr/>
        </p:nvSpPr>
        <p:spPr>
          <a:xfrm rot="10103125">
            <a:off x="4167216" y="1612765"/>
            <a:ext cx="1556788" cy="3023997"/>
          </a:xfrm>
          <a:prstGeom prst="arc">
            <a:avLst>
              <a:gd name="adj1" fmla="val 15396368"/>
              <a:gd name="adj2" fmla="val 5652067"/>
            </a:avLst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Arc 51"/>
          <p:cNvSpPr/>
          <p:nvPr/>
        </p:nvSpPr>
        <p:spPr>
          <a:xfrm rot="16711676">
            <a:off x="6860817" y="3535851"/>
            <a:ext cx="2168423" cy="901215"/>
          </a:xfrm>
          <a:prstGeom prst="arc">
            <a:avLst>
              <a:gd name="adj1" fmla="val 13621609"/>
              <a:gd name="adj2" fmla="val 1561629"/>
            </a:avLst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Arc 52"/>
          <p:cNvSpPr/>
          <p:nvPr/>
        </p:nvSpPr>
        <p:spPr>
          <a:xfrm rot="16711676">
            <a:off x="7630654" y="3981134"/>
            <a:ext cx="814057" cy="1170545"/>
          </a:xfrm>
          <a:prstGeom prst="arc">
            <a:avLst>
              <a:gd name="adj1" fmla="val 17358260"/>
              <a:gd name="adj2" fmla="val 5541446"/>
            </a:avLst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Arc 54"/>
          <p:cNvSpPr/>
          <p:nvPr/>
        </p:nvSpPr>
        <p:spPr>
          <a:xfrm rot="10103125">
            <a:off x="7483758" y="4204121"/>
            <a:ext cx="1677594" cy="1478192"/>
          </a:xfrm>
          <a:prstGeom prst="arc">
            <a:avLst>
              <a:gd name="adj1" fmla="val 13775002"/>
              <a:gd name="adj2" fmla="val 1893807"/>
            </a:avLst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Arc 56"/>
          <p:cNvSpPr/>
          <p:nvPr/>
        </p:nvSpPr>
        <p:spPr>
          <a:xfrm rot="10103125">
            <a:off x="7281179" y="4335015"/>
            <a:ext cx="1542727" cy="1948934"/>
          </a:xfrm>
          <a:prstGeom prst="arc">
            <a:avLst>
              <a:gd name="adj1" fmla="val 15779068"/>
              <a:gd name="adj2" fmla="val 2679376"/>
            </a:avLst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5437438" y="3978905"/>
            <a:ext cx="2331896" cy="980205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8616807" y="4056998"/>
            <a:ext cx="2209800" cy="705517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Đằm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thắm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8279670" y="5796193"/>
            <a:ext cx="3164203" cy="865624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hồn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giàu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8756872" y="4953524"/>
            <a:ext cx="2209800" cy="705517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trẻo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2547840" y="1365941"/>
            <a:ext cx="2209800" cy="705517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Arc 5"/>
          <p:cNvSpPr/>
          <p:nvPr/>
        </p:nvSpPr>
        <p:spPr>
          <a:xfrm rot="11800406">
            <a:off x="5231384" y="5474701"/>
            <a:ext cx="1287725" cy="776174"/>
          </a:xfrm>
          <a:prstGeom prst="arc">
            <a:avLst>
              <a:gd name="adj1" fmla="val 10773804"/>
              <a:gd name="adj2" fmla="val 347632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252663" y="5172853"/>
            <a:ext cx="4009173" cy="137987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dirty="0">
                <a:latin typeface="Times New Roman"/>
                <a:ea typeface="Calibri"/>
              </a:rPr>
              <a:t>Rút từ </a:t>
            </a:r>
            <a:r>
              <a:rPr lang="nl-NL" sz="2400" i="1" dirty="0">
                <a:latin typeface="Times New Roman"/>
                <a:ea typeface="Calibri"/>
              </a:rPr>
              <a:t>Tuyển tập</a:t>
            </a:r>
            <a:r>
              <a:rPr lang="nl-NL" sz="2400" dirty="0">
                <a:latin typeface="Times New Roman"/>
                <a:ea typeface="Calibri"/>
              </a:rPr>
              <a:t>, NXB Hội nhà văn, Hà Nội, 2011, tr.203.</a:t>
            </a:r>
            <a:endParaRPr lang="en-US" sz="2400" dirty="0"/>
          </a:p>
        </p:txBody>
      </p:sp>
      <p:pic>
        <p:nvPicPr>
          <p:cNvPr id="614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9" y="5688697"/>
            <a:ext cx="123825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  <p:bldP spid="3" grpId="0" animBg="1"/>
      <p:bldP spid="27" grpId="0" animBg="1"/>
      <p:bldP spid="28" grpId="0" animBg="1"/>
      <p:bldP spid="29" grpId="0" animBg="1"/>
      <p:bldP spid="30" grpId="0" animBg="1"/>
      <p:bldP spid="32" grpId="0" animBg="1"/>
      <p:bldP spid="32" grpId="1" animBg="1"/>
      <p:bldP spid="4" grpId="0" animBg="1"/>
      <p:bldP spid="48" grpId="0" animBg="1"/>
      <p:bldP spid="49" grpId="0" animBg="1"/>
      <p:bldP spid="51" grpId="0" animBg="1"/>
      <p:bldP spid="52" grpId="0" animBg="1"/>
      <p:bldP spid="52" grpId="1" animBg="1"/>
      <p:bldP spid="53" grpId="0" animBg="1"/>
      <p:bldP spid="53" grpId="1" animBg="1"/>
      <p:bldP spid="55" grpId="0" animBg="1"/>
      <p:bldP spid="55" grpId="1" animBg="1"/>
      <p:bldP spid="57" grpId="0" animBg="1"/>
      <p:bldP spid="57" grpId="1" animBg="1"/>
      <p:bldP spid="57" grpId="2" animBg="1"/>
      <p:bldP spid="57" grpId="3" animBg="1"/>
      <p:bldP spid="57" grpId="4" animBg="1"/>
      <p:bldP spid="58" grpId="0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1622114" y="146960"/>
            <a:ext cx="454547" cy="378000"/>
            <a:chOff x="9334685" y="731743"/>
            <a:chExt cx="454547" cy="378000"/>
          </a:xfrm>
        </p:grpSpPr>
        <p:sp>
          <p:nvSpPr>
            <p:cNvPr id="21" name="Oval 20"/>
            <p:cNvSpPr/>
            <p:nvPr/>
          </p:nvSpPr>
          <p:spPr>
            <a:xfrm>
              <a:off x="9376908" y="731743"/>
              <a:ext cx="377585" cy="378000"/>
            </a:xfrm>
            <a:prstGeom prst="ellipse">
              <a:avLst/>
            </a:prstGeom>
            <a:noFill/>
            <a:ln w="31750"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334685" y="762802"/>
              <a:ext cx="4545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fld id="{6938B089-D366-4B18-8F5D-85B96241FA3F}" type="slidenum">
                <a:rPr lang="id-ID" sz="1400" smtClean="0">
                  <a:solidFill>
                    <a:srgbClr val="FFAA91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pPr algn="ctr"/>
                <a:t>6</a:t>
              </a:fld>
              <a:endParaRPr lang="id-ID" sz="1400" dirty="0">
                <a:solidFill>
                  <a:srgbClr val="FFAA91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33" name="Freeform 7"/>
          <p:cNvSpPr>
            <a:spLocks noChangeAspect="1" noEditPoints="1"/>
          </p:cNvSpPr>
          <p:nvPr/>
        </p:nvSpPr>
        <p:spPr bwMode="auto">
          <a:xfrm>
            <a:off x="3652740" y="3994817"/>
            <a:ext cx="454274" cy="454274"/>
          </a:xfrm>
          <a:custGeom>
            <a:avLst/>
            <a:gdLst>
              <a:gd name="T0" fmla="*/ 347 w 376"/>
              <a:gd name="T1" fmla="*/ 284 h 376"/>
              <a:gd name="T2" fmla="*/ 347 w 376"/>
              <a:gd name="T3" fmla="*/ 238 h 376"/>
              <a:gd name="T4" fmla="*/ 278 w 376"/>
              <a:gd name="T5" fmla="*/ 169 h 376"/>
              <a:gd name="T6" fmla="*/ 238 w 376"/>
              <a:gd name="T7" fmla="*/ 169 h 376"/>
              <a:gd name="T8" fmla="*/ 207 w 376"/>
              <a:gd name="T9" fmla="*/ 148 h 376"/>
              <a:gd name="T10" fmla="*/ 207 w 376"/>
              <a:gd name="T11" fmla="*/ 92 h 376"/>
              <a:gd name="T12" fmla="*/ 236 w 376"/>
              <a:gd name="T13" fmla="*/ 48 h 376"/>
              <a:gd name="T14" fmla="*/ 188 w 376"/>
              <a:gd name="T15" fmla="*/ 0 h 376"/>
              <a:gd name="T16" fmla="*/ 140 w 376"/>
              <a:gd name="T17" fmla="*/ 48 h 376"/>
              <a:gd name="T18" fmla="*/ 169 w 376"/>
              <a:gd name="T19" fmla="*/ 92 h 376"/>
              <a:gd name="T20" fmla="*/ 169 w 376"/>
              <a:gd name="T21" fmla="*/ 148 h 376"/>
              <a:gd name="T22" fmla="*/ 138 w 376"/>
              <a:gd name="T23" fmla="*/ 169 h 376"/>
              <a:gd name="T24" fmla="*/ 98 w 376"/>
              <a:gd name="T25" fmla="*/ 169 h 376"/>
              <a:gd name="T26" fmla="*/ 29 w 376"/>
              <a:gd name="T27" fmla="*/ 238 h 376"/>
              <a:gd name="T28" fmla="*/ 29 w 376"/>
              <a:gd name="T29" fmla="*/ 284 h 376"/>
              <a:gd name="T30" fmla="*/ 0 w 376"/>
              <a:gd name="T31" fmla="*/ 328 h 376"/>
              <a:gd name="T32" fmla="*/ 48 w 376"/>
              <a:gd name="T33" fmla="*/ 376 h 376"/>
              <a:gd name="T34" fmla="*/ 96 w 376"/>
              <a:gd name="T35" fmla="*/ 328 h 376"/>
              <a:gd name="T36" fmla="*/ 67 w 376"/>
              <a:gd name="T37" fmla="*/ 284 h 376"/>
              <a:gd name="T38" fmla="*/ 67 w 376"/>
              <a:gd name="T39" fmla="*/ 238 h 376"/>
              <a:gd name="T40" fmla="*/ 98 w 376"/>
              <a:gd name="T41" fmla="*/ 207 h 376"/>
              <a:gd name="T42" fmla="*/ 138 w 376"/>
              <a:gd name="T43" fmla="*/ 207 h 376"/>
              <a:gd name="T44" fmla="*/ 169 w 376"/>
              <a:gd name="T45" fmla="*/ 202 h 376"/>
              <a:gd name="T46" fmla="*/ 169 w 376"/>
              <a:gd name="T47" fmla="*/ 284 h 376"/>
              <a:gd name="T48" fmla="*/ 140 w 376"/>
              <a:gd name="T49" fmla="*/ 328 h 376"/>
              <a:gd name="T50" fmla="*/ 188 w 376"/>
              <a:gd name="T51" fmla="*/ 376 h 376"/>
              <a:gd name="T52" fmla="*/ 236 w 376"/>
              <a:gd name="T53" fmla="*/ 328 h 376"/>
              <a:gd name="T54" fmla="*/ 207 w 376"/>
              <a:gd name="T55" fmla="*/ 284 h 376"/>
              <a:gd name="T56" fmla="*/ 207 w 376"/>
              <a:gd name="T57" fmla="*/ 202 h 376"/>
              <a:gd name="T58" fmla="*/ 238 w 376"/>
              <a:gd name="T59" fmla="*/ 207 h 376"/>
              <a:gd name="T60" fmla="*/ 278 w 376"/>
              <a:gd name="T61" fmla="*/ 207 h 376"/>
              <a:gd name="T62" fmla="*/ 309 w 376"/>
              <a:gd name="T63" fmla="*/ 238 h 376"/>
              <a:gd name="T64" fmla="*/ 309 w 376"/>
              <a:gd name="T65" fmla="*/ 284 h 376"/>
              <a:gd name="T66" fmla="*/ 280 w 376"/>
              <a:gd name="T67" fmla="*/ 328 h 376"/>
              <a:gd name="T68" fmla="*/ 328 w 376"/>
              <a:gd name="T69" fmla="*/ 376 h 376"/>
              <a:gd name="T70" fmla="*/ 376 w 376"/>
              <a:gd name="T71" fmla="*/ 328 h 376"/>
              <a:gd name="T72" fmla="*/ 347 w 376"/>
              <a:gd name="T73" fmla="*/ 284 h 376"/>
              <a:gd name="T74" fmla="*/ 75 w 376"/>
              <a:gd name="T75" fmla="*/ 328 h 376"/>
              <a:gd name="T76" fmla="*/ 48 w 376"/>
              <a:gd name="T77" fmla="*/ 356 h 376"/>
              <a:gd name="T78" fmla="*/ 20 w 376"/>
              <a:gd name="T79" fmla="*/ 328 h 376"/>
              <a:gd name="T80" fmla="*/ 48 w 376"/>
              <a:gd name="T81" fmla="*/ 300 h 376"/>
              <a:gd name="T82" fmla="*/ 75 w 376"/>
              <a:gd name="T83" fmla="*/ 328 h 376"/>
              <a:gd name="T84" fmla="*/ 160 w 376"/>
              <a:gd name="T85" fmla="*/ 48 h 376"/>
              <a:gd name="T86" fmla="*/ 188 w 376"/>
              <a:gd name="T87" fmla="*/ 20 h 376"/>
              <a:gd name="T88" fmla="*/ 215 w 376"/>
              <a:gd name="T89" fmla="*/ 48 h 376"/>
              <a:gd name="T90" fmla="*/ 188 w 376"/>
              <a:gd name="T91" fmla="*/ 76 h 376"/>
              <a:gd name="T92" fmla="*/ 160 w 376"/>
              <a:gd name="T93" fmla="*/ 48 h 376"/>
              <a:gd name="T94" fmla="*/ 215 w 376"/>
              <a:gd name="T95" fmla="*/ 328 h 376"/>
              <a:gd name="T96" fmla="*/ 188 w 376"/>
              <a:gd name="T97" fmla="*/ 356 h 376"/>
              <a:gd name="T98" fmla="*/ 160 w 376"/>
              <a:gd name="T99" fmla="*/ 328 h 376"/>
              <a:gd name="T100" fmla="*/ 188 w 376"/>
              <a:gd name="T101" fmla="*/ 300 h 376"/>
              <a:gd name="T102" fmla="*/ 215 w 376"/>
              <a:gd name="T103" fmla="*/ 328 h 376"/>
              <a:gd name="T104" fmla="*/ 328 w 376"/>
              <a:gd name="T105" fmla="*/ 356 h 376"/>
              <a:gd name="T106" fmla="*/ 300 w 376"/>
              <a:gd name="T107" fmla="*/ 328 h 376"/>
              <a:gd name="T108" fmla="*/ 328 w 376"/>
              <a:gd name="T109" fmla="*/ 300 h 376"/>
              <a:gd name="T110" fmla="*/ 355 w 376"/>
              <a:gd name="T111" fmla="*/ 328 h 376"/>
              <a:gd name="T112" fmla="*/ 328 w 376"/>
              <a:gd name="T113" fmla="*/ 356 h 3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76" h="376">
                <a:moveTo>
                  <a:pt x="347" y="284"/>
                </a:moveTo>
                <a:cubicBezTo>
                  <a:pt x="347" y="238"/>
                  <a:pt x="347" y="238"/>
                  <a:pt x="347" y="238"/>
                </a:cubicBezTo>
                <a:cubicBezTo>
                  <a:pt x="347" y="210"/>
                  <a:pt x="328" y="169"/>
                  <a:pt x="278" y="169"/>
                </a:cubicBezTo>
                <a:cubicBezTo>
                  <a:pt x="238" y="169"/>
                  <a:pt x="238" y="169"/>
                  <a:pt x="238" y="169"/>
                </a:cubicBezTo>
                <a:cubicBezTo>
                  <a:pt x="210" y="169"/>
                  <a:pt x="207" y="155"/>
                  <a:pt x="207" y="148"/>
                </a:cubicBezTo>
                <a:cubicBezTo>
                  <a:pt x="207" y="92"/>
                  <a:pt x="207" y="92"/>
                  <a:pt x="207" y="92"/>
                </a:cubicBezTo>
                <a:cubicBezTo>
                  <a:pt x="224" y="85"/>
                  <a:pt x="236" y="68"/>
                  <a:pt x="236" y="48"/>
                </a:cubicBezTo>
                <a:cubicBezTo>
                  <a:pt x="236" y="21"/>
                  <a:pt x="214" y="0"/>
                  <a:pt x="188" y="0"/>
                </a:cubicBezTo>
                <a:cubicBezTo>
                  <a:pt x="161" y="0"/>
                  <a:pt x="140" y="21"/>
                  <a:pt x="140" y="48"/>
                </a:cubicBezTo>
                <a:cubicBezTo>
                  <a:pt x="140" y="68"/>
                  <a:pt x="152" y="85"/>
                  <a:pt x="169" y="92"/>
                </a:cubicBezTo>
                <a:cubicBezTo>
                  <a:pt x="169" y="148"/>
                  <a:pt x="169" y="148"/>
                  <a:pt x="169" y="148"/>
                </a:cubicBezTo>
                <a:cubicBezTo>
                  <a:pt x="169" y="153"/>
                  <a:pt x="167" y="169"/>
                  <a:pt x="138" y="169"/>
                </a:cubicBezTo>
                <a:cubicBezTo>
                  <a:pt x="98" y="169"/>
                  <a:pt x="98" y="169"/>
                  <a:pt x="98" y="169"/>
                </a:cubicBezTo>
                <a:cubicBezTo>
                  <a:pt x="47" y="169"/>
                  <a:pt x="29" y="210"/>
                  <a:pt x="29" y="238"/>
                </a:cubicBezTo>
                <a:cubicBezTo>
                  <a:pt x="29" y="284"/>
                  <a:pt x="29" y="284"/>
                  <a:pt x="29" y="284"/>
                </a:cubicBezTo>
                <a:cubicBezTo>
                  <a:pt x="12" y="291"/>
                  <a:pt x="0" y="308"/>
                  <a:pt x="0" y="328"/>
                </a:cubicBezTo>
                <a:cubicBezTo>
                  <a:pt x="0" y="354"/>
                  <a:pt x="21" y="376"/>
                  <a:pt x="48" y="376"/>
                </a:cubicBezTo>
                <a:cubicBezTo>
                  <a:pt x="74" y="376"/>
                  <a:pt x="96" y="354"/>
                  <a:pt x="96" y="328"/>
                </a:cubicBezTo>
                <a:cubicBezTo>
                  <a:pt x="96" y="308"/>
                  <a:pt x="84" y="291"/>
                  <a:pt x="67" y="284"/>
                </a:cubicBezTo>
                <a:cubicBezTo>
                  <a:pt x="67" y="238"/>
                  <a:pt x="67" y="238"/>
                  <a:pt x="67" y="238"/>
                </a:cubicBezTo>
                <a:cubicBezTo>
                  <a:pt x="67" y="233"/>
                  <a:pt x="68" y="207"/>
                  <a:pt x="98" y="207"/>
                </a:cubicBezTo>
                <a:cubicBezTo>
                  <a:pt x="138" y="207"/>
                  <a:pt x="138" y="207"/>
                  <a:pt x="138" y="207"/>
                </a:cubicBezTo>
                <a:cubicBezTo>
                  <a:pt x="150" y="207"/>
                  <a:pt x="160" y="205"/>
                  <a:pt x="169" y="202"/>
                </a:cubicBezTo>
                <a:cubicBezTo>
                  <a:pt x="169" y="284"/>
                  <a:pt x="169" y="284"/>
                  <a:pt x="169" y="284"/>
                </a:cubicBezTo>
                <a:cubicBezTo>
                  <a:pt x="152" y="291"/>
                  <a:pt x="140" y="308"/>
                  <a:pt x="140" y="328"/>
                </a:cubicBezTo>
                <a:cubicBezTo>
                  <a:pt x="140" y="354"/>
                  <a:pt x="161" y="376"/>
                  <a:pt x="188" y="376"/>
                </a:cubicBezTo>
                <a:cubicBezTo>
                  <a:pt x="214" y="376"/>
                  <a:pt x="236" y="354"/>
                  <a:pt x="236" y="328"/>
                </a:cubicBezTo>
                <a:cubicBezTo>
                  <a:pt x="236" y="308"/>
                  <a:pt x="224" y="291"/>
                  <a:pt x="207" y="284"/>
                </a:cubicBezTo>
                <a:cubicBezTo>
                  <a:pt x="207" y="202"/>
                  <a:pt x="207" y="202"/>
                  <a:pt x="207" y="202"/>
                </a:cubicBezTo>
                <a:cubicBezTo>
                  <a:pt x="215" y="205"/>
                  <a:pt x="226" y="207"/>
                  <a:pt x="238" y="207"/>
                </a:cubicBezTo>
                <a:cubicBezTo>
                  <a:pt x="278" y="207"/>
                  <a:pt x="278" y="207"/>
                  <a:pt x="278" y="207"/>
                </a:cubicBezTo>
                <a:cubicBezTo>
                  <a:pt x="306" y="207"/>
                  <a:pt x="309" y="231"/>
                  <a:pt x="309" y="238"/>
                </a:cubicBezTo>
                <a:cubicBezTo>
                  <a:pt x="309" y="284"/>
                  <a:pt x="309" y="284"/>
                  <a:pt x="309" y="284"/>
                </a:cubicBezTo>
                <a:cubicBezTo>
                  <a:pt x="292" y="291"/>
                  <a:pt x="280" y="308"/>
                  <a:pt x="280" y="328"/>
                </a:cubicBezTo>
                <a:cubicBezTo>
                  <a:pt x="280" y="354"/>
                  <a:pt x="301" y="376"/>
                  <a:pt x="328" y="376"/>
                </a:cubicBezTo>
                <a:cubicBezTo>
                  <a:pt x="354" y="376"/>
                  <a:pt x="376" y="354"/>
                  <a:pt x="376" y="328"/>
                </a:cubicBezTo>
                <a:cubicBezTo>
                  <a:pt x="376" y="308"/>
                  <a:pt x="364" y="291"/>
                  <a:pt x="347" y="284"/>
                </a:cubicBezTo>
                <a:close/>
                <a:moveTo>
                  <a:pt x="75" y="328"/>
                </a:moveTo>
                <a:cubicBezTo>
                  <a:pt x="75" y="343"/>
                  <a:pt x="63" y="356"/>
                  <a:pt x="48" y="356"/>
                </a:cubicBezTo>
                <a:cubicBezTo>
                  <a:pt x="32" y="356"/>
                  <a:pt x="20" y="343"/>
                  <a:pt x="20" y="328"/>
                </a:cubicBezTo>
                <a:cubicBezTo>
                  <a:pt x="20" y="313"/>
                  <a:pt x="32" y="300"/>
                  <a:pt x="48" y="300"/>
                </a:cubicBezTo>
                <a:cubicBezTo>
                  <a:pt x="63" y="300"/>
                  <a:pt x="75" y="313"/>
                  <a:pt x="75" y="328"/>
                </a:cubicBezTo>
                <a:close/>
                <a:moveTo>
                  <a:pt x="160" y="48"/>
                </a:moveTo>
                <a:cubicBezTo>
                  <a:pt x="160" y="33"/>
                  <a:pt x="172" y="20"/>
                  <a:pt x="188" y="20"/>
                </a:cubicBezTo>
                <a:cubicBezTo>
                  <a:pt x="203" y="20"/>
                  <a:pt x="215" y="33"/>
                  <a:pt x="215" y="48"/>
                </a:cubicBezTo>
                <a:cubicBezTo>
                  <a:pt x="215" y="63"/>
                  <a:pt x="203" y="76"/>
                  <a:pt x="188" y="76"/>
                </a:cubicBezTo>
                <a:cubicBezTo>
                  <a:pt x="172" y="76"/>
                  <a:pt x="160" y="63"/>
                  <a:pt x="160" y="48"/>
                </a:cubicBezTo>
                <a:close/>
                <a:moveTo>
                  <a:pt x="215" y="328"/>
                </a:moveTo>
                <a:cubicBezTo>
                  <a:pt x="215" y="343"/>
                  <a:pt x="203" y="356"/>
                  <a:pt x="188" y="356"/>
                </a:cubicBezTo>
                <a:cubicBezTo>
                  <a:pt x="172" y="356"/>
                  <a:pt x="160" y="343"/>
                  <a:pt x="160" y="328"/>
                </a:cubicBezTo>
                <a:cubicBezTo>
                  <a:pt x="160" y="313"/>
                  <a:pt x="172" y="300"/>
                  <a:pt x="188" y="300"/>
                </a:cubicBezTo>
                <a:cubicBezTo>
                  <a:pt x="203" y="300"/>
                  <a:pt x="215" y="313"/>
                  <a:pt x="215" y="328"/>
                </a:cubicBezTo>
                <a:close/>
                <a:moveTo>
                  <a:pt x="328" y="356"/>
                </a:moveTo>
                <a:cubicBezTo>
                  <a:pt x="312" y="356"/>
                  <a:pt x="300" y="343"/>
                  <a:pt x="300" y="328"/>
                </a:cubicBezTo>
                <a:cubicBezTo>
                  <a:pt x="300" y="313"/>
                  <a:pt x="312" y="300"/>
                  <a:pt x="328" y="300"/>
                </a:cubicBezTo>
                <a:cubicBezTo>
                  <a:pt x="343" y="300"/>
                  <a:pt x="355" y="313"/>
                  <a:pt x="355" y="328"/>
                </a:cubicBezTo>
                <a:cubicBezTo>
                  <a:pt x="355" y="343"/>
                  <a:pt x="343" y="356"/>
                  <a:pt x="328" y="356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>
              <a:solidFill>
                <a:prstClr val="black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34" name="Freeform 12"/>
          <p:cNvSpPr>
            <a:spLocks noChangeAspect="1" noEditPoints="1"/>
          </p:cNvSpPr>
          <p:nvPr/>
        </p:nvSpPr>
        <p:spPr bwMode="auto">
          <a:xfrm>
            <a:off x="9172921" y="3457252"/>
            <a:ext cx="592661" cy="361624"/>
          </a:xfrm>
          <a:custGeom>
            <a:avLst/>
            <a:gdLst>
              <a:gd name="T0" fmla="*/ 152 w 400"/>
              <a:gd name="T1" fmla="*/ 7 h 244"/>
              <a:gd name="T2" fmla="*/ 127 w 400"/>
              <a:gd name="T3" fmla="*/ 7 h 244"/>
              <a:gd name="T4" fmla="*/ 0 w 400"/>
              <a:gd name="T5" fmla="*/ 122 h 244"/>
              <a:gd name="T6" fmla="*/ 127 w 400"/>
              <a:gd name="T7" fmla="*/ 237 h 244"/>
              <a:gd name="T8" fmla="*/ 152 w 400"/>
              <a:gd name="T9" fmla="*/ 237 h 244"/>
              <a:gd name="T10" fmla="*/ 152 w 400"/>
              <a:gd name="T11" fmla="*/ 212 h 244"/>
              <a:gd name="T12" fmla="*/ 53 w 400"/>
              <a:gd name="T13" fmla="*/ 122 h 244"/>
              <a:gd name="T14" fmla="*/ 152 w 400"/>
              <a:gd name="T15" fmla="*/ 32 h 244"/>
              <a:gd name="T16" fmla="*/ 152 w 400"/>
              <a:gd name="T17" fmla="*/ 7 h 244"/>
              <a:gd name="T18" fmla="*/ 272 w 400"/>
              <a:gd name="T19" fmla="*/ 7 h 244"/>
              <a:gd name="T20" fmla="*/ 248 w 400"/>
              <a:gd name="T21" fmla="*/ 7 h 244"/>
              <a:gd name="T22" fmla="*/ 248 w 400"/>
              <a:gd name="T23" fmla="*/ 32 h 244"/>
              <a:gd name="T24" fmla="*/ 347 w 400"/>
              <a:gd name="T25" fmla="*/ 122 h 244"/>
              <a:gd name="T26" fmla="*/ 248 w 400"/>
              <a:gd name="T27" fmla="*/ 212 h 244"/>
              <a:gd name="T28" fmla="*/ 248 w 400"/>
              <a:gd name="T29" fmla="*/ 237 h 244"/>
              <a:gd name="T30" fmla="*/ 272 w 400"/>
              <a:gd name="T31" fmla="*/ 237 h 244"/>
              <a:gd name="T32" fmla="*/ 400 w 400"/>
              <a:gd name="T33" fmla="*/ 122 h 244"/>
              <a:gd name="T34" fmla="*/ 272 w 400"/>
              <a:gd name="T35" fmla="*/ 7 h 2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400" h="244">
                <a:moveTo>
                  <a:pt x="152" y="7"/>
                </a:moveTo>
                <a:cubicBezTo>
                  <a:pt x="145" y="0"/>
                  <a:pt x="135" y="0"/>
                  <a:pt x="127" y="7"/>
                </a:cubicBezTo>
                <a:cubicBezTo>
                  <a:pt x="0" y="122"/>
                  <a:pt x="0" y="122"/>
                  <a:pt x="0" y="122"/>
                </a:cubicBezTo>
                <a:cubicBezTo>
                  <a:pt x="127" y="237"/>
                  <a:pt x="127" y="237"/>
                  <a:pt x="127" y="237"/>
                </a:cubicBezTo>
                <a:cubicBezTo>
                  <a:pt x="135" y="244"/>
                  <a:pt x="145" y="244"/>
                  <a:pt x="152" y="237"/>
                </a:cubicBezTo>
                <a:cubicBezTo>
                  <a:pt x="159" y="230"/>
                  <a:pt x="159" y="219"/>
                  <a:pt x="152" y="212"/>
                </a:cubicBezTo>
                <a:cubicBezTo>
                  <a:pt x="53" y="122"/>
                  <a:pt x="53" y="122"/>
                  <a:pt x="53" y="122"/>
                </a:cubicBezTo>
                <a:cubicBezTo>
                  <a:pt x="152" y="32"/>
                  <a:pt x="152" y="32"/>
                  <a:pt x="152" y="32"/>
                </a:cubicBezTo>
                <a:cubicBezTo>
                  <a:pt x="159" y="25"/>
                  <a:pt x="159" y="14"/>
                  <a:pt x="152" y="7"/>
                </a:cubicBezTo>
                <a:close/>
                <a:moveTo>
                  <a:pt x="272" y="7"/>
                </a:moveTo>
                <a:cubicBezTo>
                  <a:pt x="265" y="0"/>
                  <a:pt x="255" y="0"/>
                  <a:pt x="248" y="7"/>
                </a:cubicBezTo>
                <a:cubicBezTo>
                  <a:pt x="240" y="14"/>
                  <a:pt x="241" y="25"/>
                  <a:pt x="248" y="32"/>
                </a:cubicBezTo>
                <a:cubicBezTo>
                  <a:pt x="347" y="122"/>
                  <a:pt x="347" y="122"/>
                  <a:pt x="347" y="122"/>
                </a:cubicBezTo>
                <a:cubicBezTo>
                  <a:pt x="248" y="212"/>
                  <a:pt x="248" y="212"/>
                  <a:pt x="248" y="212"/>
                </a:cubicBezTo>
                <a:cubicBezTo>
                  <a:pt x="241" y="219"/>
                  <a:pt x="240" y="230"/>
                  <a:pt x="248" y="237"/>
                </a:cubicBezTo>
                <a:cubicBezTo>
                  <a:pt x="255" y="244"/>
                  <a:pt x="265" y="244"/>
                  <a:pt x="272" y="237"/>
                </a:cubicBezTo>
                <a:cubicBezTo>
                  <a:pt x="400" y="122"/>
                  <a:pt x="400" y="122"/>
                  <a:pt x="400" y="122"/>
                </a:cubicBezTo>
                <a:lnTo>
                  <a:pt x="272" y="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>
              <a:solidFill>
                <a:prstClr val="black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35" name="Freeform 17"/>
          <p:cNvSpPr>
            <a:spLocks noChangeAspect="1" noEditPoints="1"/>
          </p:cNvSpPr>
          <p:nvPr/>
        </p:nvSpPr>
        <p:spPr bwMode="auto">
          <a:xfrm>
            <a:off x="4754366" y="2194920"/>
            <a:ext cx="497926" cy="397919"/>
          </a:xfrm>
          <a:custGeom>
            <a:avLst/>
            <a:gdLst>
              <a:gd name="T0" fmla="*/ 200 w 400"/>
              <a:gd name="T1" fmla="*/ 120 h 320"/>
              <a:gd name="T2" fmla="*/ 140 w 400"/>
              <a:gd name="T3" fmla="*/ 180 h 320"/>
              <a:gd name="T4" fmla="*/ 200 w 400"/>
              <a:gd name="T5" fmla="*/ 240 h 320"/>
              <a:gd name="T6" fmla="*/ 260 w 400"/>
              <a:gd name="T7" fmla="*/ 180 h 320"/>
              <a:gd name="T8" fmla="*/ 200 w 400"/>
              <a:gd name="T9" fmla="*/ 120 h 320"/>
              <a:gd name="T10" fmla="*/ 360 w 400"/>
              <a:gd name="T11" fmla="*/ 60 h 320"/>
              <a:gd name="T12" fmla="*/ 312 w 400"/>
              <a:gd name="T13" fmla="*/ 60 h 320"/>
              <a:gd name="T14" fmla="*/ 296 w 400"/>
              <a:gd name="T15" fmla="*/ 49 h 320"/>
              <a:gd name="T16" fmla="*/ 284 w 400"/>
              <a:gd name="T17" fmla="*/ 11 h 320"/>
              <a:gd name="T18" fmla="*/ 268 w 400"/>
              <a:gd name="T19" fmla="*/ 0 h 320"/>
              <a:gd name="T20" fmla="*/ 132 w 400"/>
              <a:gd name="T21" fmla="*/ 0 h 320"/>
              <a:gd name="T22" fmla="*/ 116 w 400"/>
              <a:gd name="T23" fmla="*/ 11 h 320"/>
              <a:gd name="T24" fmla="*/ 104 w 400"/>
              <a:gd name="T25" fmla="*/ 49 h 320"/>
              <a:gd name="T26" fmla="*/ 88 w 400"/>
              <a:gd name="T27" fmla="*/ 60 h 320"/>
              <a:gd name="T28" fmla="*/ 40 w 400"/>
              <a:gd name="T29" fmla="*/ 60 h 320"/>
              <a:gd name="T30" fmla="*/ 0 w 400"/>
              <a:gd name="T31" fmla="*/ 100 h 320"/>
              <a:gd name="T32" fmla="*/ 0 w 400"/>
              <a:gd name="T33" fmla="*/ 280 h 320"/>
              <a:gd name="T34" fmla="*/ 40 w 400"/>
              <a:gd name="T35" fmla="*/ 320 h 320"/>
              <a:gd name="T36" fmla="*/ 360 w 400"/>
              <a:gd name="T37" fmla="*/ 320 h 320"/>
              <a:gd name="T38" fmla="*/ 400 w 400"/>
              <a:gd name="T39" fmla="*/ 280 h 320"/>
              <a:gd name="T40" fmla="*/ 400 w 400"/>
              <a:gd name="T41" fmla="*/ 100 h 320"/>
              <a:gd name="T42" fmla="*/ 360 w 400"/>
              <a:gd name="T43" fmla="*/ 60 h 320"/>
              <a:gd name="T44" fmla="*/ 200 w 400"/>
              <a:gd name="T45" fmla="*/ 280 h 320"/>
              <a:gd name="T46" fmla="*/ 100 w 400"/>
              <a:gd name="T47" fmla="*/ 180 h 320"/>
              <a:gd name="T48" fmla="*/ 200 w 400"/>
              <a:gd name="T49" fmla="*/ 80 h 320"/>
              <a:gd name="T50" fmla="*/ 300 w 400"/>
              <a:gd name="T51" fmla="*/ 180 h 320"/>
              <a:gd name="T52" fmla="*/ 200 w 400"/>
              <a:gd name="T53" fmla="*/ 280 h 320"/>
              <a:gd name="T54" fmla="*/ 346 w 400"/>
              <a:gd name="T55" fmla="*/ 128 h 320"/>
              <a:gd name="T56" fmla="*/ 332 w 400"/>
              <a:gd name="T57" fmla="*/ 114 h 320"/>
              <a:gd name="T58" fmla="*/ 346 w 400"/>
              <a:gd name="T59" fmla="*/ 100 h 320"/>
              <a:gd name="T60" fmla="*/ 360 w 400"/>
              <a:gd name="T61" fmla="*/ 114 h 320"/>
              <a:gd name="T62" fmla="*/ 346 w 400"/>
              <a:gd name="T63" fmla="*/ 128 h 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400" h="320">
                <a:moveTo>
                  <a:pt x="200" y="120"/>
                </a:moveTo>
                <a:cubicBezTo>
                  <a:pt x="167" y="120"/>
                  <a:pt x="140" y="147"/>
                  <a:pt x="140" y="180"/>
                </a:cubicBezTo>
                <a:cubicBezTo>
                  <a:pt x="140" y="213"/>
                  <a:pt x="167" y="240"/>
                  <a:pt x="200" y="240"/>
                </a:cubicBezTo>
                <a:cubicBezTo>
                  <a:pt x="233" y="240"/>
                  <a:pt x="260" y="213"/>
                  <a:pt x="260" y="180"/>
                </a:cubicBezTo>
                <a:cubicBezTo>
                  <a:pt x="260" y="147"/>
                  <a:pt x="233" y="120"/>
                  <a:pt x="200" y="120"/>
                </a:cubicBezTo>
                <a:close/>
                <a:moveTo>
                  <a:pt x="360" y="60"/>
                </a:moveTo>
                <a:cubicBezTo>
                  <a:pt x="312" y="60"/>
                  <a:pt x="312" y="60"/>
                  <a:pt x="312" y="60"/>
                </a:cubicBezTo>
                <a:cubicBezTo>
                  <a:pt x="305" y="60"/>
                  <a:pt x="298" y="55"/>
                  <a:pt x="296" y="49"/>
                </a:cubicBezTo>
                <a:cubicBezTo>
                  <a:pt x="284" y="11"/>
                  <a:pt x="284" y="11"/>
                  <a:pt x="284" y="11"/>
                </a:cubicBezTo>
                <a:cubicBezTo>
                  <a:pt x="281" y="5"/>
                  <a:pt x="274" y="0"/>
                  <a:pt x="268" y="0"/>
                </a:cubicBezTo>
                <a:cubicBezTo>
                  <a:pt x="132" y="0"/>
                  <a:pt x="132" y="0"/>
                  <a:pt x="132" y="0"/>
                </a:cubicBezTo>
                <a:cubicBezTo>
                  <a:pt x="125" y="0"/>
                  <a:pt x="118" y="5"/>
                  <a:pt x="116" y="11"/>
                </a:cubicBezTo>
                <a:cubicBezTo>
                  <a:pt x="104" y="49"/>
                  <a:pt x="104" y="49"/>
                  <a:pt x="104" y="49"/>
                </a:cubicBezTo>
                <a:cubicBezTo>
                  <a:pt x="101" y="55"/>
                  <a:pt x="94" y="60"/>
                  <a:pt x="88" y="60"/>
                </a:cubicBezTo>
                <a:cubicBezTo>
                  <a:pt x="40" y="60"/>
                  <a:pt x="40" y="60"/>
                  <a:pt x="40" y="60"/>
                </a:cubicBezTo>
                <a:cubicBezTo>
                  <a:pt x="18" y="60"/>
                  <a:pt x="0" y="78"/>
                  <a:pt x="0" y="100"/>
                </a:cubicBezTo>
                <a:cubicBezTo>
                  <a:pt x="0" y="280"/>
                  <a:pt x="0" y="280"/>
                  <a:pt x="0" y="280"/>
                </a:cubicBezTo>
                <a:cubicBezTo>
                  <a:pt x="0" y="302"/>
                  <a:pt x="18" y="320"/>
                  <a:pt x="40" y="320"/>
                </a:cubicBezTo>
                <a:cubicBezTo>
                  <a:pt x="360" y="320"/>
                  <a:pt x="360" y="320"/>
                  <a:pt x="360" y="320"/>
                </a:cubicBezTo>
                <a:cubicBezTo>
                  <a:pt x="382" y="320"/>
                  <a:pt x="400" y="302"/>
                  <a:pt x="400" y="280"/>
                </a:cubicBezTo>
                <a:cubicBezTo>
                  <a:pt x="400" y="100"/>
                  <a:pt x="400" y="100"/>
                  <a:pt x="400" y="100"/>
                </a:cubicBezTo>
                <a:cubicBezTo>
                  <a:pt x="400" y="78"/>
                  <a:pt x="382" y="60"/>
                  <a:pt x="360" y="60"/>
                </a:cubicBezTo>
                <a:close/>
                <a:moveTo>
                  <a:pt x="200" y="280"/>
                </a:moveTo>
                <a:cubicBezTo>
                  <a:pt x="145" y="280"/>
                  <a:pt x="100" y="235"/>
                  <a:pt x="100" y="180"/>
                </a:cubicBezTo>
                <a:cubicBezTo>
                  <a:pt x="100" y="125"/>
                  <a:pt x="145" y="80"/>
                  <a:pt x="200" y="80"/>
                </a:cubicBezTo>
                <a:cubicBezTo>
                  <a:pt x="255" y="80"/>
                  <a:pt x="300" y="125"/>
                  <a:pt x="300" y="180"/>
                </a:cubicBezTo>
                <a:cubicBezTo>
                  <a:pt x="300" y="235"/>
                  <a:pt x="255" y="280"/>
                  <a:pt x="200" y="280"/>
                </a:cubicBezTo>
                <a:close/>
                <a:moveTo>
                  <a:pt x="346" y="128"/>
                </a:moveTo>
                <a:cubicBezTo>
                  <a:pt x="338" y="128"/>
                  <a:pt x="332" y="122"/>
                  <a:pt x="332" y="114"/>
                </a:cubicBezTo>
                <a:cubicBezTo>
                  <a:pt x="332" y="106"/>
                  <a:pt x="338" y="100"/>
                  <a:pt x="346" y="100"/>
                </a:cubicBezTo>
                <a:cubicBezTo>
                  <a:pt x="354" y="100"/>
                  <a:pt x="360" y="106"/>
                  <a:pt x="360" y="114"/>
                </a:cubicBezTo>
                <a:cubicBezTo>
                  <a:pt x="360" y="122"/>
                  <a:pt x="354" y="128"/>
                  <a:pt x="346" y="128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>
              <a:solidFill>
                <a:prstClr val="black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36" name="Freeform 22"/>
          <p:cNvSpPr>
            <a:spLocks noChangeAspect="1" noEditPoints="1"/>
          </p:cNvSpPr>
          <p:nvPr/>
        </p:nvSpPr>
        <p:spPr bwMode="auto">
          <a:xfrm>
            <a:off x="8164466" y="4075522"/>
            <a:ext cx="414957" cy="414403"/>
          </a:xfrm>
          <a:custGeom>
            <a:avLst/>
            <a:gdLst>
              <a:gd name="T0" fmla="*/ 287 w 316"/>
              <a:gd name="T1" fmla="*/ 29 h 316"/>
              <a:gd name="T2" fmla="*/ 236 w 316"/>
              <a:gd name="T3" fmla="*/ 4 h 316"/>
              <a:gd name="T4" fmla="*/ 135 w 316"/>
              <a:gd name="T5" fmla="*/ 105 h 316"/>
              <a:gd name="T6" fmla="*/ 20 w 316"/>
              <a:gd name="T7" fmla="*/ 221 h 316"/>
              <a:gd name="T8" fmla="*/ 0 w 316"/>
              <a:gd name="T9" fmla="*/ 316 h 316"/>
              <a:gd name="T10" fmla="*/ 95 w 316"/>
              <a:gd name="T11" fmla="*/ 296 h 316"/>
              <a:gd name="T12" fmla="*/ 210 w 316"/>
              <a:gd name="T13" fmla="*/ 180 h 316"/>
              <a:gd name="T14" fmla="*/ 312 w 316"/>
              <a:gd name="T15" fmla="*/ 79 h 316"/>
              <a:gd name="T16" fmla="*/ 287 w 316"/>
              <a:gd name="T17" fmla="*/ 29 h 316"/>
              <a:gd name="T18" fmla="*/ 89 w 316"/>
              <a:gd name="T19" fmla="*/ 284 h 316"/>
              <a:gd name="T20" fmla="*/ 57 w 316"/>
              <a:gd name="T21" fmla="*/ 291 h 316"/>
              <a:gd name="T22" fmla="*/ 43 w 316"/>
              <a:gd name="T23" fmla="*/ 273 h 316"/>
              <a:gd name="T24" fmla="*/ 24 w 316"/>
              <a:gd name="T25" fmla="*/ 259 h 316"/>
              <a:gd name="T26" fmla="*/ 31 w 316"/>
              <a:gd name="T27" fmla="*/ 226 h 316"/>
              <a:gd name="T28" fmla="*/ 41 w 316"/>
              <a:gd name="T29" fmla="*/ 217 h 316"/>
              <a:gd name="T30" fmla="*/ 78 w 316"/>
              <a:gd name="T31" fmla="*/ 237 h 316"/>
              <a:gd name="T32" fmla="*/ 99 w 316"/>
              <a:gd name="T33" fmla="*/ 275 h 316"/>
              <a:gd name="T34" fmla="*/ 89 w 316"/>
              <a:gd name="T35" fmla="*/ 284 h 3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16" h="316">
                <a:moveTo>
                  <a:pt x="287" y="29"/>
                </a:moveTo>
                <a:cubicBezTo>
                  <a:pt x="258" y="0"/>
                  <a:pt x="236" y="4"/>
                  <a:pt x="236" y="4"/>
                </a:cubicBezTo>
                <a:cubicBezTo>
                  <a:pt x="135" y="105"/>
                  <a:pt x="135" y="105"/>
                  <a:pt x="135" y="105"/>
                </a:cubicBezTo>
                <a:cubicBezTo>
                  <a:pt x="20" y="221"/>
                  <a:pt x="20" y="221"/>
                  <a:pt x="20" y="221"/>
                </a:cubicBezTo>
                <a:cubicBezTo>
                  <a:pt x="0" y="316"/>
                  <a:pt x="0" y="316"/>
                  <a:pt x="0" y="316"/>
                </a:cubicBezTo>
                <a:cubicBezTo>
                  <a:pt x="95" y="296"/>
                  <a:pt x="95" y="296"/>
                  <a:pt x="95" y="296"/>
                </a:cubicBezTo>
                <a:cubicBezTo>
                  <a:pt x="210" y="180"/>
                  <a:pt x="210" y="180"/>
                  <a:pt x="210" y="180"/>
                </a:cubicBezTo>
                <a:cubicBezTo>
                  <a:pt x="312" y="79"/>
                  <a:pt x="312" y="79"/>
                  <a:pt x="312" y="79"/>
                </a:cubicBezTo>
                <a:cubicBezTo>
                  <a:pt x="312" y="79"/>
                  <a:pt x="316" y="58"/>
                  <a:pt x="287" y="29"/>
                </a:cubicBezTo>
                <a:close/>
                <a:moveTo>
                  <a:pt x="89" y="284"/>
                </a:moveTo>
                <a:cubicBezTo>
                  <a:pt x="57" y="291"/>
                  <a:pt x="57" y="291"/>
                  <a:pt x="57" y="291"/>
                </a:cubicBezTo>
                <a:cubicBezTo>
                  <a:pt x="54" y="285"/>
                  <a:pt x="50" y="280"/>
                  <a:pt x="43" y="273"/>
                </a:cubicBezTo>
                <a:cubicBezTo>
                  <a:pt x="36" y="266"/>
                  <a:pt x="30" y="262"/>
                  <a:pt x="24" y="259"/>
                </a:cubicBezTo>
                <a:cubicBezTo>
                  <a:pt x="31" y="226"/>
                  <a:pt x="31" y="226"/>
                  <a:pt x="31" y="226"/>
                </a:cubicBezTo>
                <a:cubicBezTo>
                  <a:pt x="41" y="217"/>
                  <a:pt x="41" y="217"/>
                  <a:pt x="41" y="217"/>
                </a:cubicBezTo>
                <a:cubicBezTo>
                  <a:pt x="41" y="217"/>
                  <a:pt x="58" y="217"/>
                  <a:pt x="78" y="237"/>
                </a:cubicBezTo>
                <a:cubicBezTo>
                  <a:pt x="98" y="257"/>
                  <a:pt x="99" y="275"/>
                  <a:pt x="99" y="275"/>
                </a:cubicBezTo>
                <a:lnTo>
                  <a:pt x="89" y="28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>
              <a:solidFill>
                <a:prstClr val="black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37" name="Freeform 27"/>
          <p:cNvSpPr>
            <a:spLocks noChangeAspect="1" noEditPoints="1"/>
          </p:cNvSpPr>
          <p:nvPr/>
        </p:nvSpPr>
        <p:spPr bwMode="auto">
          <a:xfrm>
            <a:off x="7009277" y="2214399"/>
            <a:ext cx="479129" cy="342382"/>
          </a:xfrm>
          <a:custGeom>
            <a:avLst/>
            <a:gdLst>
              <a:gd name="T0" fmla="*/ 392 w 392"/>
              <a:gd name="T1" fmla="*/ 40 h 280"/>
              <a:gd name="T2" fmla="*/ 392 w 392"/>
              <a:gd name="T3" fmla="*/ 16 h 280"/>
              <a:gd name="T4" fmla="*/ 376 w 392"/>
              <a:gd name="T5" fmla="*/ 0 h 280"/>
              <a:gd name="T6" fmla="*/ 16 w 392"/>
              <a:gd name="T7" fmla="*/ 0 h 280"/>
              <a:gd name="T8" fmla="*/ 0 w 392"/>
              <a:gd name="T9" fmla="*/ 16 h 280"/>
              <a:gd name="T10" fmla="*/ 0 w 392"/>
              <a:gd name="T11" fmla="*/ 40 h 280"/>
              <a:gd name="T12" fmla="*/ 40 w 392"/>
              <a:gd name="T13" fmla="*/ 40 h 280"/>
              <a:gd name="T14" fmla="*/ 40 w 392"/>
              <a:gd name="T15" fmla="*/ 80 h 280"/>
              <a:gd name="T16" fmla="*/ 0 w 392"/>
              <a:gd name="T17" fmla="*/ 80 h 280"/>
              <a:gd name="T18" fmla="*/ 0 w 392"/>
              <a:gd name="T19" fmla="*/ 120 h 280"/>
              <a:gd name="T20" fmla="*/ 40 w 392"/>
              <a:gd name="T21" fmla="*/ 120 h 280"/>
              <a:gd name="T22" fmla="*/ 40 w 392"/>
              <a:gd name="T23" fmla="*/ 160 h 280"/>
              <a:gd name="T24" fmla="*/ 0 w 392"/>
              <a:gd name="T25" fmla="*/ 160 h 280"/>
              <a:gd name="T26" fmla="*/ 0 w 392"/>
              <a:gd name="T27" fmla="*/ 200 h 280"/>
              <a:gd name="T28" fmla="*/ 40 w 392"/>
              <a:gd name="T29" fmla="*/ 200 h 280"/>
              <a:gd name="T30" fmla="*/ 40 w 392"/>
              <a:gd name="T31" fmla="*/ 240 h 280"/>
              <a:gd name="T32" fmla="*/ 0 w 392"/>
              <a:gd name="T33" fmla="*/ 240 h 280"/>
              <a:gd name="T34" fmla="*/ 0 w 392"/>
              <a:gd name="T35" fmla="*/ 264 h 280"/>
              <a:gd name="T36" fmla="*/ 16 w 392"/>
              <a:gd name="T37" fmla="*/ 280 h 280"/>
              <a:gd name="T38" fmla="*/ 376 w 392"/>
              <a:gd name="T39" fmla="*/ 280 h 280"/>
              <a:gd name="T40" fmla="*/ 392 w 392"/>
              <a:gd name="T41" fmla="*/ 264 h 280"/>
              <a:gd name="T42" fmla="*/ 392 w 392"/>
              <a:gd name="T43" fmla="*/ 240 h 280"/>
              <a:gd name="T44" fmla="*/ 352 w 392"/>
              <a:gd name="T45" fmla="*/ 240 h 280"/>
              <a:gd name="T46" fmla="*/ 352 w 392"/>
              <a:gd name="T47" fmla="*/ 200 h 280"/>
              <a:gd name="T48" fmla="*/ 392 w 392"/>
              <a:gd name="T49" fmla="*/ 200 h 280"/>
              <a:gd name="T50" fmla="*/ 392 w 392"/>
              <a:gd name="T51" fmla="*/ 160 h 280"/>
              <a:gd name="T52" fmla="*/ 352 w 392"/>
              <a:gd name="T53" fmla="*/ 160 h 280"/>
              <a:gd name="T54" fmla="*/ 352 w 392"/>
              <a:gd name="T55" fmla="*/ 120 h 280"/>
              <a:gd name="T56" fmla="*/ 392 w 392"/>
              <a:gd name="T57" fmla="*/ 120 h 280"/>
              <a:gd name="T58" fmla="*/ 392 w 392"/>
              <a:gd name="T59" fmla="*/ 80 h 280"/>
              <a:gd name="T60" fmla="*/ 352 w 392"/>
              <a:gd name="T61" fmla="*/ 80 h 280"/>
              <a:gd name="T62" fmla="*/ 352 w 392"/>
              <a:gd name="T63" fmla="*/ 40 h 280"/>
              <a:gd name="T64" fmla="*/ 392 w 392"/>
              <a:gd name="T65" fmla="*/ 40 h 280"/>
              <a:gd name="T66" fmla="*/ 152 w 392"/>
              <a:gd name="T67" fmla="*/ 200 h 280"/>
              <a:gd name="T68" fmla="*/ 152 w 392"/>
              <a:gd name="T69" fmla="*/ 80 h 280"/>
              <a:gd name="T70" fmla="*/ 252 w 392"/>
              <a:gd name="T71" fmla="*/ 140 h 280"/>
              <a:gd name="T72" fmla="*/ 152 w 392"/>
              <a:gd name="T73" fmla="*/ 200 h 2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392" h="280">
                <a:moveTo>
                  <a:pt x="392" y="40"/>
                </a:moveTo>
                <a:cubicBezTo>
                  <a:pt x="392" y="16"/>
                  <a:pt x="392" y="16"/>
                  <a:pt x="392" y="16"/>
                </a:cubicBezTo>
                <a:cubicBezTo>
                  <a:pt x="392" y="7"/>
                  <a:pt x="385" y="0"/>
                  <a:pt x="376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7"/>
                  <a:pt x="0" y="16"/>
                </a:cubicBezTo>
                <a:cubicBezTo>
                  <a:pt x="0" y="40"/>
                  <a:pt x="0" y="40"/>
                  <a:pt x="0" y="40"/>
                </a:cubicBezTo>
                <a:cubicBezTo>
                  <a:pt x="40" y="40"/>
                  <a:pt x="40" y="40"/>
                  <a:pt x="40" y="40"/>
                </a:cubicBezTo>
                <a:cubicBezTo>
                  <a:pt x="40" y="80"/>
                  <a:pt x="40" y="80"/>
                  <a:pt x="40" y="80"/>
                </a:cubicBezTo>
                <a:cubicBezTo>
                  <a:pt x="0" y="80"/>
                  <a:pt x="0" y="80"/>
                  <a:pt x="0" y="80"/>
                </a:cubicBezTo>
                <a:cubicBezTo>
                  <a:pt x="0" y="120"/>
                  <a:pt x="0" y="120"/>
                  <a:pt x="0" y="120"/>
                </a:cubicBezTo>
                <a:cubicBezTo>
                  <a:pt x="40" y="120"/>
                  <a:pt x="40" y="120"/>
                  <a:pt x="40" y="120"/>
                </a:cubicBezTo>
                <a:cubicBezTo>
                  <a:pt x="40" y="160"/>
                  <a:pt x="40" y="160"/>
                  <a:pt x="40" y="160"/>
                </a:cubicBezTo>
                <a:cubicBezTo>
                  <a:pt x="0" y="160"/>
                  <a:pt x="0" y="160"/>
                  <a:pt x="0" y="160"/>
                </a:cubicBezTo>
                <a:cubicBezTo>
                  <a:pt x="0" y="200"/>
                  <a:pt x="0" y="200"/>
                  <a:pt x="0" y="200"/>
                </a:cubicBezTo>
                <a:cubicBezTo>
                  <a:pt x="40" y="200"/>
                  <a:pt x="40" y="200"/>
                  <a:pt x="40" y="200"/>
                </a:cubicBezTo>
                <a:cubicBezTo>
                  <a:pt x="40" y="240"/>
                  <a:pt x="40" y="240"/>
                  <a:pt x="40" y="240"/>
                </a:cubicBezTo>
                <a:cubicBezTo>
                  <a:pt x="0" y="240"/>
                  <a:pt x="0" y="240"/>
                  <a:pt x="0" y="240"/>
                </a:cubicBezTo>
                <a:cubicBezTo>
                  <a:pt x="0" y="264"/>
                  <a:pt x="0" y="264"/>
                  <a:pt x="0" y="264"/>
                </a:cubicBezTo>
                <a:cubicBezTo>
                  <a:pt x="0" y="273"/>
                  <a:pt x="7" y="280"/>
                  <a:pt x="16" y="280"/>
                </a:cubicBezTo>
                <a:cubicBezTo>
                  <a:pt x="376" y="280"/>
                  <a:pt x="376" y="280"/>
                  <a:pt x="376" y="280"/>
                </a:cubicBezTo>
                <a:cubicBezTo>
                  <a:pt x="385" y="280"/>
                  <a:pt x="392" y="273"/>
                  <a:pt x="392" y="264"/>
                </a:cubicBezTo>
                <a:cubicBezTo>
                  <a:pt x="392" y="240"/>
                  <a:pt x="392" y="240"/>
                  <a:pt x="392" y="240"/>
                </a:cubicBezTo>
                <a:cubicBezTo>
                  <a:pt x="352" y="240"/>
                  <a:pt x="352" y="240"/>
                  <a:pt x="352" y="240"/>
                </a:cubicBezTo>
                <a:cubicBezTo>
                  <a:pt x="352" y="200"/>
                  <a:pt x="352" y="200"/>
                  <a:pt x="352" y="200"/>
                </a:cubicBezTo>
                <a:cubicBezTo>
                  <a:pt x="392" y="200"/>
                  <a:pt x="392" y="200"/>
                  <a:pt x="392" y="200"/>
                </a:cubicBezTo>
                <a:cubicBezTo>
                  <a:pt x="392" y="160"/>
                  <a:pt x="392" y="160"/>
                  <a:pt x="392" y="160"/>
                </a:cubicBezTo>
                <a:cubicBezTo>
                  <a:pt x="352" y="160"/>
                  <a:pt x="352" y="160"/>
                  <a:pt x="352" y="160"/>
                </a:cubicBezTo>
                <a:cubicBezTo>
                  <a:pt x="352" y="120"/>
                  <a:pt x="352" y="120"/>
                  <a:pt x="352" y="120"/>
                </a:cubicBezTo>
                <a:cubicBezTo>
                  <a:pt x="392" y="120"/>
                  <a:pt x="392" y="120"/>
                  <a:pt x="392" y="120"/>
                </a:cubicBezTo>
                <a:cubicBezTo>
                  <a:pt x="392" y="80"/>
                  <a:pt x="392" y="80"/>
                  <a:pt x="392" y="80"/>
                </a:cubicBezTo>
                <a:cubicBezTo>
                  <a:pt x="352" y="80"/>
                  <a:pt x="352" y="80"/>
                  <a:pt x="352" y="80"/>
                </a:cubicBezTo>
                <a:cubicBezTo>
                  <a:pt x="352" y="40"/>
                  <a:pt x="352" y="40"/>
                  <a:pt x="352" y="40"/>
                </a:cubicBezTo>
                <a:lnTo>
                  <a:pt x="392" y="40"/>
                </a:lnTo>
                <a:close/>
                <a:moveTo>
                  <a:pt x="152" y="200"/>
                </a:moveTo>
                <a:cubicBezTo>
                  <a:pt x="152" y="80"/>
                  <a:pt x="152" y="80"/>
                  <a:pt x="152" y="80"/>
                </a:cubicBezTo>
                <a:cubicBezTo>
                  <a:pt x="252" y="140"/>
                  <a:pt x="252" y="140"/>
                  <a:pt x="252" y="140"/>
                </a:cubicBezTo>
                <a:lnTo>
                  <a:pt x="152" y="2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>
              <a:solidFill>
                <a:prstClr val="black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38" name="Freeform 6"/>
          <p:cNvSpPr>
            <a:spLocks noChangeAspect="1" noEditPoints="1"/>
          </p:cNvSpPr>
          <p:nvPr/>
        </p:nvSpPr>
        <p:spPr bwMode="auto">
          <a:xfrm>
            <a:off x="11282289" y="1937112"/>
            <a:ext cx="541908" cy="554574"/>
          </a:xfrm>
          <a:custGeom>
            <a:avLst/>
            <a:gdLst>
              <a:gd name="T0" fmla="*/ 121 w 417"/>
              <a:gd name="T1" fmla="*/ 94 h 426"/>
              <a:gd name="T2" fmla="*/ 85 w 417"/>
              <a:gd name="T3" fmla="*/ 341 h 426"/>
              <a:gd name="T4" fmla="*/ 332 w 417"/>
              <a:gd name="T5" fmla="*/ 305 h 426"/>
              <a:gd name="T6" fmla="*/ 267 w 417"/>
              <a:gd name="T7" fmla="*/ 159 h 426"/>
              <a:gd name="T8" fmla="*/ 121 w 417"/>
              <a:gd name="T9" fmla="*/ 94 h 426"/>
              <a:gd name="T10" fmla="*/ 306 w 417"/>
              <a:gd name="T11" fmla="*/ 286 h 426"/>
              <a:gd name="T12" fmla="*/ 199 w 417"/>
              <a:gd name="T13" fmla="*/ 227 h 426"/>
              <a:gd name="T14" fmla="*/ 140 w 417"/>
              <a:gd name="T15" fmla="*/ 120 h 426"/>
              <a:gd name="T16" fmla="*/ 247 w 417"/>
              <a:gd name="T17" fmla="*/ 179 h 426"/>
              <a:gd name="T18" fmla="*/ 306 w 417"/>
              <a:gd name="T19" fmla="*/ 286 h 426"/>
              <a:gd name="T20" fmla="*/ 309 w 417"/>
              <a:gd name="T21" fmla="*/ 128 h 426"/>
              <a:gd name="T22" fmla="*/ 323 w 417"/>
              <a:gd name="T23" fmla="*/ 122 h 426"/>
              <a:gd name="T24" fmla="*/ 361 w 417"/>
              <a:gd name="T25" fmla="*/ 84 h 426"/>
              <a:gd name="T26" fmla="*/ 361 w 417"/>
              <a:gd name="T27" fmla="*/ 56 h 426"/>
              <a:gd name="T28" fmla="*/ 333 w 417"/>
              <a:gd name="T29" fmla="*/ 56 h 426"/>
              <a:gd name="T30" fmla="*/ 295 w 417"/>
              <a:gd name="T31" fmla="*/ 94 h 426"/>
              <a:gd name="T32" fmla="*/ 295 w 417"/>
              <a:gd name="T33" fmla="*/ 122 h 426"/>
              <a:gd name="T34" fmla="*/ 309 w 417"/>
              <a:gd name="T35" fmla="*/ 128 h 426"/>
              <a:gd name="T36" fmla="*/ 237 w 417"/>
              <a:gd name="T37" fmla="*/ 79 h 426"/>
              <a:gd name="T38" fmla="*/ 247 w 417"/>
              <a:gd name="T39" fmla="*/ 81 h 426"/>
              <a:gd name="T40" fmla="*/ 264 w 417"/>
              <a:gd name="T41" fmla="*/ 71 h 426"/>
              <a:gd name="T42" fmla="*/ 286 w 417"/>
              <a:gd name="T43" fmla="*/ 33 h 426"/>
              <a:gd name="T44" fmla="*/ 278 w 417"/>
              <a:gd name="T45" fmla="*/ 5 h 426"/>
              <a:gd name="T46" fmla="*/ 251 w 417"/>
              <a:gd name="T47" fmla="*/ 13 h 426"/>
              <a:gd name="T48" fmla="*/ 229 w 417"/>
              <a:gd name="T49" fmla="*/ 52 h 426"/>
              <a:gd name="T50" fmla="*/ 237 w 417"/>
              <a:gd name="T51" fmla="*/ 79 h 426"/>
              <a:gd name="T52" fmla="*/ 412 w 417"/>
              <a:gd name="T53" fmla="*/ 139 h 426"/>
              <a:gd name="T54" fmla="*/ 385 w 417"/>
              <a:gd name="T55" fmla="*/ 131 h 426"/>
              <a:gd name="T56" fmla="*/ 346 w 417"/>
              <a:gd name="T57" fmla="*/ 153 h 426"/>
              <a:gd name="T58" fmla="*/ 338 w 417"/>
              <a:gd name="T59" fmla="*/ 180 h 426"/>
              <a:gd name="T60" fmla="*/ 356 w 417"/>
              <a:gd name="T61" fmla="*/ 190 h 426"/>
              <a:gd name="T62" fmla="*/ 366 w 417"/>
              <a:gd name="T63" fmla="*/ 188 h 426"/>
              <a:gd name="T64" fmla="*/ 404 w 417"/>
              <a:gd name="T65" fmla="*/ 166 h 426"/>
              <a:gd name="T66" fmla="*/ 412 w 417"/>
              <a:gd name="T67" fmla="*/ 139 h 4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417" h="426">
                <a:moveTo>
                  <a:pt x="121" y="94"/>
                </a:moveTo>
                <a:cubicBezTo>
                  <a:pt x="98" y="116"/>
                  <a:pt x="0" y="256"/>
                  <a:pt x="85" y="341"/>
                </a:cubicBezTo>
                <a:cubicBezTo>
                  <a:pt x="170" y="426"/>
                  <a:pt x="309" y="328"/>
                  <a:pt x="332" y="305"/>
                </a:cubicBezTo>
                <a:cubicBezTo>
                  <a:pt x="354" y="283"/>
                  <a:pt x="325" y="217"/>
                  <a:pt x="267" y="159"/>
                </a:cubicBezTo>
                <a:cubicBezTo>
                  <a:pt x="209" y="101"/>
                  <a:pt x="143" y="72"/>
                  <a:pt x="121" y="94"/>
                </a:cubicBezTo>
                <a:close/>
                <a:moveTo>
                  <a:pt x="306" y="286"/>
                </a:moveTo>
                <a:cubicBezTo>
                  <a:pt x="299" y="292"/>
                  <a:pt x="248" y="277"/>
                  <a:pt x="199" y="227"/>
                </a:cubicBezTo>
                <a:cubicBezTo>
                  <a:pt x="149" y="178"/>
                  <a:pt x="134" y="127"/>
                  <a:pt x="140" y="120"/>
                </a:cubicBezTo>
                <a:cubicBezTo>
                  <a:pt x="147" y="113"/>
                  <a:pt x="198" y="129"/>
                  <a:pt x="247" y="179"/>
                </a:cubicBezTo>
                <a:cubicBezTo>
                  <a:pt x="297" y="228"/>
                  <a:pt x="313" y="279"/>
                  <a:pt x="306" y="286"/>
                </a:cubicBezTo>
                <a:close/>
                <a:moveTo>
                  <a:pt x="309" y="128"/>
                </a:moveTo>
                <a:cubicBezTo>
                  <a:pt x="314" y="128"/>
                  <a:pt x="319" y="126"/>
                  <a:pt x="323" y="122"/>
                </a:cubicBezTo>
                <a:cubicBezTo>
                  <a:pt x="361" y="84"/>
                  <a:pt x="361" y="84"/>
                  <a:pt x="361" y="84"/>
                </a:cubicBezTo>
                <a:cubicBezTo>
                  <a:pt x="369" y="76"/>
                  <a:pt x="369" y="64"/>
                  <a:pt x="361" y="56"/>
                </a:cubicBezTo>
                <a:cubicBezTo>
                  <a:pt x="353" y="48"/>
                  <a:pt x="341" y="48"/>
                  <a:pt x="333" y="56"/>
                </a:cubicBezTo>
                <a:cubicBezTo>
                  <a:pt x="295" y="94"/>
                  <a:pt x="295" y="94"/>
                  <a:pt x="295" y="94"/>
                </a:cubicBezTo>
                <a:cubicBezTo>
                  <a:pt x="287" y="102"/>
                  <a:pt x="287" y="115"/>
                  <a:pt x="295" y="122"/>
                </a:cubicBezTo>
                <a:cubicBezTo>
                  <a:pt x="299" y="126"/>
                  <a:pt x="304" y="128"/>
                  <a:pt x="309" y="128"/>
                </a:cubicBezTo>
                <a:close/>
                <a:moveTo>
                  <a:pt x="237" y="79"/>
                </a:moveTo>
                <a:cubicBezTo>
                  <a:pt x="240" y="81"/>
                  <a:pt x="243" y="81"/>
                  <a:pt x="247" y="81"/>
                </a:cubicBezTo>
                <a:cubicBezTo>
                  <a:pt x="254" y="81"/>
                  <a:pt x="260" y="78"/>
                  <a:pt x="264" y="71"/>
                </a:cubicBezTo>
                <a:cubicBezTo>
                  <a:pt x="286" y="33"/>
                  <a:pt x="286" y="33"/>
                  <a:pt x="286" y="33"/>
                </a:cubicBezTo>
                <a:cubicBezTo>
                  <a:pt x="291" y="23"/>
                  <a:pt x="288" y="11"/>
                  <a:pt x="278" y="5"/>
                </a:cubicBezTo>
                <a:cubicBezTo>
                  <a:pt x="268" y="0"/>
                  <a:pt x="256" y="3"/>
                  <a:pt x="251" y="13"/>
                </a:cubicBezTo>
                <a:cubicBezTo>
                  <a:pt x="229" y="52"/>
                  <a:pt x="229" y="52"/>
                  <a:pt x="229" y="52"/>
                </a:cubicBezTo>
                <a:cubicBezTo>
                  <a:pt x="224" y="61"/>
                  <a:pt x="227" y="73"/>
                  <a:pt x="237" y="79"/>
                </a:cubicBezTo>
                <a:close/>
                <a:moveTo>
                  <a:pt x="412" y="139"/>
                </a:moveTo>
                <a:cubicBezTo>
                  <a:pt x="406" y="129"/>
                  <a:pt x="394" y="126"/>
                  <a:pt x="385" y="131"/>
                </a:cubicBezTo>
                <a:cubicBezTo>
                  <a:pt x="346" y="153"/>
                  <a:pt x="346" y="153"/>
                  <a:pt x="346" y="153"/>
                </a:cubicBezTo>
                <a:cubicBezTo>
                  <a:pt x="336" y="158"/>
                  <a:pt x="333" y="171"/>
                  <a:pt x="338" y="180"/>
                </a:cubicBezTo>
                <a:cubicBezTo>
                  <a:pt x="342" y="187"/>
                  <a:pt x="349" y="190"/>
                  <a:pt x="356" y="190"/>
                </a:cubicBezTo>
                <a:cubicBezTo>
                  <a:pt x="359" y="190"/>
                  <a:pt x="363" y="190"/>
                  <a:pt x="366" y="188"/>
                </a:cubicBezTo>
                <a:cubicBezTo>
                  <a:pt x="404" y="166"/>
                  <a:pt x="404" y="166"/>
                  <a:pt x="404" y="166"/>
                </a:cubicBezTo>
                <a:cubicBezTo>
                  <a:pt x="414" y="161"/>
                  <a:pt x="417" y="149"/>
                  <a:pt x="412" y="13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>
              <a:solidFill>
                <a:prstClr val="black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39" name="Content Placeholder 2"/>
          <p:cNvSpPr txBox="1"/>
          <p:nvPr/>
        </p:nvSpPr>
        <p:spPr>
          <a:xfrm>
            <a:off x="3366805" y="4494668"/>
            <a:ext cx="1008567" cy="6195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zh-CN" altLang="en-US" sz="1200" b="1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</a:rPr>
              <a:t>请添加标题</a:t>
            </a:r>
            <a:endParaRPr lang="en-US" sz="900" dirty="0">
              <a:solidFill>
                <a:prstClr val="white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40" name="Content Placeholder 2"/>
          <p:cNvSpPr txBox="1"/>
          <p:nvPr/>
        </p:nvSpPr>
        <p:spPr>
          <a:xfrm>
            <a:off x="8963049" y="3985856"/>
            <a:ext cx="1008567" cy="5393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200" b="1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</a:rPr>
              <a:t>Code</a:t>
            </a:r>
            <a:endParaRPr lang="en-US" sz="900" dirty="0">
              <a:solidFill>
                <a:prstClr val="white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41" name="Content Placeholder 2"/>
          <p:cNvSpPr txBox="1"/>
          <p:nvPr/>
        </p:nvSpPr>
        <p:spPr>
          <a:xfrm>
            <a:off x="4525937" y="2651751"/>
            <a:ext cx="999867" cy="6332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200" b="1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</a:rPr>
              <a:t>Photography</a:t>
            </a:r>
            <a:endParaRPr lang="en-US" sz="900" dirty="0">
              <a:solidFill>
                <a:prstClr val="white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42" name="Content Placeholder 2"/>
          <p:cNvSpPr txBox="1"/>
          <p:nvPr/>
        </p:nvSpPr>
        <p:spPr>
          <a:xfrm>
            <a:off x="10782355" y="5633261"/>
            <a:ext cx="999867" cy="4446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zh-CN" altLang="en-US" sz="1200" b="1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</a:rPr>
              <a:t>请添加标题</a:t>
            </a:r>
            <a:endParaRPr lang="en-US" sz="900" dirty="0">
              <a:solidFill>
                <a:prstClr val="white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43" name="Content Placeholder 2"/>
          <p:cNvSpPr txBox="1"/>
          <p:nvPr/>
        </p:nvSpPr>
        <p:spPr>
          <a:xfrm>
            <a:off x="7907563" y="4540812"/>
            <a:ext cx="952908" cy="6317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200" b="1" dirty="0" err="1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</a:rPr>
              <a:t>Copywrit</a:t>
            </a:r>
            <a:r>
              <a:rPr lang="id-ID" sz="1200" b="1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</a:rPr>
              <a:t>e</a:t>
            </a:r>
            <a:endParaRPr lang="en-US" sz="900" dirty="0">
              <a:solidFill>
                <a:prstClr val="white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44" name="Content Placeholder 2"/>
          <p:cNvSpPr txBox="1"/>
          <p:nvPr/>
        </p:nvSpPr>
        <p:spPr>
          <a:xfrm>
            <a:off x="6778979" y="2714919"/>
            <a:ext cx="952908" cy="5393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200" b="1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</a:rPr>
              <a:t>Films</a:t>
            </a:r>
            <a:endParaRPr lang="en-US" sz="900" dirty="0">
              <a:solidFill>
                <a:prstClr val="white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cxnSp>
        <p:nvCxnSpPr>
          <p:cNvPr id="45" name="Straight Connector 44"/>
          <p:cNvCxnSpPr/>
          <p:nvPr/>
        </p:nvCxnSpPr>
        <p:spPr>
          <a:xfrm>
            <a:off x="742657" y="7916877"/>
            <a:ext cx="1053963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sysDot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2264376" y="20637"/>
            <a:ext cx="609055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Lâm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Mỹ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Dạ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2" name="AutoShape 2" descr="Lâm Thị Mỹ Dạ: Như nước mắt lặn sâu vào đời... - Tuổi Trẻ Onlin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4153"/>
            <a:ext cx="4217483" cy="290063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5" descr="Nhà thơ tình Lâm Thị Mỹ Dạ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673" y="3289846"/>
            <a:ext cx="4446978" cy="313367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5625002" y="938936"/>
            <a:ext cx="6096000" cy="95410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Từng là biên tập  viên, phóng viên trong</a:t>
            </a:r>
            <a:br>
              <a:rPr lang="vi-VN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những năm chiến tranh.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625002" y="1997840"/>
            <a:ext cx="6096000" cy="954107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Tốt nghiệp trường Đại học Văn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hoá (khoa Viết văn) 1979-1983.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643359" y="3247274"/>
            <a:ext cx="6096000" cy="954107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Tốt nghiệp Học viện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văn học Gorki (Liên Xô cũ) 1998. 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5686222" y="4421677"/>
            <a:ext cx="6096000" cy="1384995"/>
          </a:xfrm>
          <a:prstGeom prst="rect">
            <a:avLst/>
          </a:prstGeom>
          <a:solidFill>
            <a:srgbClr val="01A89E"/>
          </a:solidFill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Từng làm phóng viên, biên tập viên văn học, Uỷ viên Ban chấp hành Hội Văn học nghệ thuật Thừa Thiên- Huế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….</a:t>
            </a:r>
            <a:endParaRPr lang="en-US" dirty="0"/>
          </a:p>
        </p:txBody>
      </p:sp>
      <p:pic>
        <p:nvPicPr>
          <p:cNvPr id="3080" name="Picture 8" descr="100+ hình ảnh vẽ bông hoa đẹp - hinhanhsieudep.net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5632" y="5596055"/>
            <a:ext cx="1236368" cy="12178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678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4" grpId="0"/>
      <p:bldP spid="5" grpId="0"/>
      <p:bldP spid="7" grpId="0" animBg="1"/>
      <p:bldP spid="8" grpId="0" animBg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64376" y="20637"/>
            <a:ext cx="609055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Quảng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endParaRPr lang="en-US" b="1" dirty="0">
              <a:solidFill>
                <a:prstClr val="black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0750"/>
            <a:ext cx="4610100" cy="338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6134100" y="928985"/>
            <a:ext cx="5892799" cy="138499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116 km chiều dài bờ biển, với nhiều làng biển nổi tiếng như Cảnh Dương, Quang Phú, Ngư Thủy…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34101" y="2904430"/>
            <a:ext cx="5892799" cy="1384995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2800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bật</a:t>
            </a:r>
            <a:r>
              <a:rPr lang="en-US" sz="2800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các làn điệu hò như hò mái dài, mái khoan, hò kéo lưới</a:t>
            </a:r>
            <a:r>
              <a:rPr lang="en-US" sz="2800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800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800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hồn</a:t>
            </a:r>
            <a:r>
              <a:rPr lang="en-US" sz="2800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vi-VN" sz="2800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Như một làn điệu hò khoan - Báo Quảng Bình điện t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76" y="3596927"/>
            <a:ext cx="5546725" cy="3358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100+ hình ảnh vẽ bông hoa đẹp - hinhanhsieudep.net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5632" y="5596055"/>
            <a:ext cx="1236368" cy="12178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7172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1622114" y="146960"/>
            <a:ext cx="454547" cy="378000"/>
            <a:chOff x="9334685" y="731743"/>
            <a:chExt cx="454547" cy="378000"/>
          </a:xfrm>
        </p:grpSpPr>
        <p:sp>
          <p:nvSpPr>
            <p:cNvPr id="21" name="Oval 20"/>
            <p:cNvSpPr/>
            <p:nvPr/>
          </p:nvSpPr>
          <p:spPr>
            <a:xfrm>
              <a:off x="9376908" y="731743"/>
              <a:ext cx="377585" cy="378000"/>
            </a:xfrm>
            <a:prstGeom prst="ellipse">
              <a:avLst/>
            </a:prstGeom>
            <a:noFill/>
            <a:ln w="31750"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334685" y="762802"/>
              <a:ext cx="4545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fld id="{6938B089-D366-4B18-8F5D-85B96241FA3F}" type="slidenum">
                <a:rPr lang="id-ID" sz="1400" b="0" smtClean="0">
                  <a:solidFill>
                    <a:schemeClr val="accent6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t>8</a:t>
              </a:fld>
              <a:endParaRPr lang="id-ID" sz="1400" b="0" dirty="0">
                <a:solidFill>
                  <a:schemeClr val="accent6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4082460" y="275848"/>
            <a:ext cx="540244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kern="100" dirty="0" err="1">
                <a:latin typeface="Times New Roman" pitchFamily="18" charset="0"/>
                <a:ea typeface="SimSun"/>
                <a:cs typeface="Times New Roman" pitchFamily="18" charset="0"/>
              </a:rPr>
              <a:t>Các</a:t>
            </a:r>
            <a:r>
              <a:rPr lang="en-US" sz="4000" b="1" kern="100" dirty="0">
                <a:latin typeface="Times New Roman" pitchFamily="18" charset="0"/>
                <a:ea typeface="SimSun"/>
                <a:cs typeface="Times New Roman" pitchFamily="18" charset="0"/>
              </a:rPr>
              <a:t> </a:t>
            </a:r>
            <a:r>
              <a:rPr lang="en-US" sz="4000" b="1" kern="100" dirty="0" err="1">
                <a:latin typeface="Times New Roman" pitchFamily="18" charset="0"/>
                <a:ea typeface="SimSun"/>
                <a:cs typeface="Times New Roman" pitchFamily="18" charset="0"/>
              </a:rPr>
              <a:t>tác</a:t>
            </a:r>
            <a:r>
              <a:rPr lang="en-US" sz="4000" b="1" kern="100" dirty="0">
                <a:latin typeface="Times New Roman" pitchFamily="18" charset="0"/>
                <a:ea typeface="SimSun"/>
                <a:cs typeface="Times New Roman" pitchFamily="18" charset="0"/>
              </a:rPr>
              <a:t> </a:t>
            </a:r>
            <a:r>
              <a:rPr lang="en-US" sz="4000" b="1" kern="100" dirty="0" err="1">
                <a:latin typeface="Times New Roman" pitchFamily="18" charset="0"/>
                <a:ea typeface="SimSun"/>
                <a:cs typeface="Times New Roman" pitchFamily="18" charset="0"/>
              </a:rPr>
              <a:t>phẩm</a:t>
            </a:r>
            <a:r>
              <a:rPr lang="en-US" sz="4000" b="1" kern="100" dirty="0">
                <a:latin typeface="Times New Roman" pitchFamily="18" charset="0"/>
                <a:ea typeface="SimSun"/>
                <a:cs typeface="Times New Roman" pitchFamily="18" charset="0"/>
              </a:rPr>
              <a:t> </a:t>
            </a:r>
            <a:r>
              <a:rPr lang="en-US" sz="4000" b="1" kern="100" dirty="0" err="1">
                <a:latin typeface="Times New Roman" pitchFamily="18" charset="0"/>
                <a:ea typeface="SimSun"/>
                <a:cs typeface="Times New Roman" pitchFamily="18" charset="0"/>
              </a:rPr>
              <a:t>tiêu</a:t>
            </a:r>
            <a:r>
              <a:rPr lang="en-US" sz="4000" b="1" kern="100" dirty="0">
                <a:latin typeface="Times New Roman" pitchFamily="18" charset="0"/>
                <a:ea typeface="SimSun"/>
                <a:cs typeface="Times New Roman" pitchFamily="18" charset="0"/>
              </a:rPr>
              <a:t> </a:t>
            </a:r>
            <a:r>
              <a:rPr lang="en-US" sz="4000" b="1" kern="100" dirty="0" err="1">
                <a:latin typeface="Times New Roman" pitchFamily="18" charset="0"/>
                <a:ea typeface="SimSun"/>
                <a:cs typeface="Times New Roman" pitchFamily="18" charset="0"/>
              </a:rPr>
              <a:t>biểu</a:t>
            </a:r>
            <a:r>
              <a:rPr lang="en-US" sz="4000" b="1" kern="100" dirty="0">
                <a:latin typeface="Times New Roman" pitchFamily="18" charset="0"/>
                <a:ea typeface="SimSun"/>
                <a:cs typeface="Times New Roman" pitchFamily="18" charset="0"/>
              </a:rPr>
              <a:t>: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4" y="1646238"/>
            <a:ext cx="2974976" cy="3883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Z.(27). Trang 27 - Thông báo (cập nhật) - HẬU CHIẾN &amp;amp; QUYỀN SỐNG CỦA MIỀN  NAM – thơ văn sử triết…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680" y="1646238"/>
            <a:ext cx="2995320" cy="3979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Bài thơ: BIỂN (Lâm Thị Mỹ Dạ) - ThờiĐại24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0192" y="1646238"/>
            <a:ext cx="3151922" cy="3883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ình ảnh trái tim trong thơ Lâm Thị Mỹ Dạ - Tạp chí Sông Hươ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680" y="1519239"/>
            <a:ext cx="3441652" cy="4010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100+ hình ảnh vẽ bông hoa đẹp - hinhanhsieudep.net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5632" y="5596055"/>
            <a:ext cx="1236368" cy="12178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1827613" y="2616200"/>
            <a:ext cx="1799668" cy="1473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solidFill>
                <a:prstClr val="white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6" name="流程图: 库存数据 5"/>
          <p:cNvSpPr/>
          <p:nvPr/>
        </p:nvSpPr>
        <p:spPr>
          <a:xfrm flipH="1">
            <a:off x="2727447" y="2417674"/>
            <a:ext cx="7081111" cy="1874926"/>
          </a:xfrm>
          <a:prstGeom prst="flowChartOnlineStorag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2400" dirty="0">
              <a:solidFill>
                <a:prstClr val="white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7" name="TextBox 9"/>
          <p:cNvSpPr txBox="1"/>
          <p:nvPr/>
        </p:nvSpPr>
        <p:spPr>
          <a:xfrm>
            <a:off x="2164881" y="2584271"/>
            <a:ext cx="113364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b="1" dirty="0">
                <a:solidFill>
                  <a:prstClr val="white"/>
                </a:solidFill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II.</a:t>
            </a:r>
            <a:endParaRPr lang="zh-CN" altLang="en-US" sz="7200" b="1" dirty="0">
              <a:solidFill>
                <a:prstClr val="white"/>
              </a:solidFill>
              <a:latin typeface="Times New Roman" pitchFamily="18" charset="0"/>
              <a:ea typeface="印品黑体" panose="00000500000000000000" pitchFamily="2" charset="-122"/>
              <a:cs typeface="Times New Roman" pitchFamily="18" charset="0"/>
            </a:endParaRPr>
          </a:p>
        </p:txBody>
      </p:sp>
      <p:sp>
        <p:nvSpPr>
          <p:cNvPr id="9" name="TextBox 11"/>
          <p:cNvSpPr txBox="1"/>
          <p:nvPr/>
        </p:nvSpPr>
        <p:spPr>
          <a:xfrm>
            <a:off x="3725933" y="2176374"/>
            <a:ext cx="543305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altLang="zh-CN" sz="6000" b="1" dirty="0">
                <a:solidFill>
                  <a:prstClr val="white"/>
                </a:solidFill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KHÁM PHÁ VĂN BẢN:</a:t>
            </a:r>
            <a:endParaRPr lang="zh-CN" altLang="en-US" sz="6000" b="1" dirty="0">
              <a:solidFill>
                <a:prstClr val="white"/>
              </a:solidFill>
              <a:latin typeface="Times New Roman" pitchFamily="18" charset="0"/>
              <a:ea typeface="印品黑体" panose="00000500000000000000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700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43. Phong cách ngôn ngữ báo chí tt">
  <a:themeElements>
    <a:clrScheme name="自定义 569">
      <a:dk1>
        <a:sysClr val="windowText" lastClr="000000"/>
      </a:dk1>
      <a:lt1>
        <a:sysClr val="window" lastClr="FFFFFF"/>
      </a:lt1>
      <a:dk2>
        <a:srgbClr val="E54919"/>
      </a:dk2>
      <a:lt2>
        <a:srgbClr val="E54919"/>
      </a:lt2>
      <a:accent1>
        <a:srgbClr val="E54919"/>
      </a:accent1>
      <a:accent2>
        <a:srgbClr val="F4501B"/>
      </a:accent2>
      <a:accent3>
        <a:srgbClr val="FF5622"/>
      </a:accent3>
      <a:accent4>
        <a:srgbClr val="FE7043"/>
      </a:accent4>
      <a:accent5>
        <a:srgbClr val="FD8A66"/>
      </a:accent5>
      <a:accent6>
        <a:srgbClr val="FFAA91"/>
      </a:accent6>
      <a:hlink>
        <a:srgbClr val="FF0000"/>
      </a:hlink>
      <a:folHlink>
        <a:srgbClr val="F4501B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5ca48c57ce450">
  <a:themeElements>
    <a:clrScheme name="自定义 569">
      <a:dk1>
        <a:sysClr val="windowText" lastClr="000000"/>
      </a:dk1>
      <a:lt1>
        <a:sysClr val="window" lastClr="FFFFFF"/>
      </a:lt1>
      <a:dk2>
        <a:srgbClr val="E54919"/>
      </a:dk2>
      <a:lt2>
        <a:srgbClr val="E54919"/>
      </a:lt2>
      <a:accent1>
        <a:srgbClr val="E54919"/>
      </a:accent1>
      <a:accent2>
        <a:srgbClr val="F4501B"/>
      </a:accent2>
      <a:accent3>
        <a:srgbClr val="FF5622"/>
      </a:accent3>
      <a:accent4>
        <a:srgbClr val="FE7043"/>
      </a:accent4>
      <a:accent5>
        <a:srgbClr val="FD8A66"/>
      </a:accent5>
      <a:accent6>
        <a:srgbClr val="FFAA91"/>
      </a:accent6>
      <a:hlink>
        <a:srgbClr val="FF0000"/>
      </a:hlink>
      <a:folHlink>
        <a:srgbClr val="F4501B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43. Phong cách ngôn ngữ báo chí tt</Template>
  <TotalTime>1209</TotalTime>
  <Words>1614</Words>
  <Application>Microsoft Office PowerPoint</Application>
  <PresentationFormat>Widescreen</PresentationFormat>
  <Paragraphs>211</Paragraphs>
  <Slides>22</Slides>
  <Notes>18</Notes>
  <HiddenSlides>2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等线</vt:lpstr>
      <vt:lpstr>等线 Light</vt:lpstr>
      <vt:lpstr>Arial</vt:lpstr>
      <vt:lpstr>Calibri</vt:lpstr>
      <vt:lpstr>Cambria</vt:lpstr>
      <vt:lpstr>Times New Roman</vt:lpstr>
      <vt:lpstr>印品黑体</vt:lpstr>
      <vt:lpstr>43. Phong cách ngôn ngữ báo chí tt</vt:lpstr>
      <vt:lpstr>1_5ca48c57ce450</vt:lpstr>
      <vt:lpstr>千图网拥有20W+精美PPT模板 更多PPT模板下载至：www.58pic.com/office/ppt​​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Administrator</cp:lastModifiedBy>
  <cp:revision>111</cp:revision>
  <dcterms:created xsi:type="dcterms:W3CDTF">2021-09-05T01:35:32Z</dcterms:created>
  <dcterms:modified xsi:type="dcterms:W3CDTF">2024-01-16T14:11:18Z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2052-10.1.0.6260</vt:lpwstr>
  </property>
</Properties>
</file>