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385" r:id="rId2"/>
    <p:sldId id="386" r:id="rId3"/>
    <p:sldId id="387" r:id="rId4"/>
    <p:sldId id="338" r:id="rId5"/>
    <p:sldId id="287" r:id="rId6"/>
    <p:sldId id="261" r:id="rId7"/>
    <p:sldId id="349" r:id="rId8"/>
    <p:sldId id="350" r:id="rId9"/>
    <p:sldId id="351" r:id="rId10"/>
    <p:sldId id="321" r:id="rId11"/>
    <p:sldId id="314" r:id="rId12"/>
    <p:sldId id="352" r:id="rId13"/>
    <p:sldId id="320" r:id="rId14"/>
    <p:sldId id="322" r:id="rId15"/>
    <p:sldId id="323" r:id="rId16"/>
    <p:sldId id="266" r:id="rId17"/>
    <p:sldId id="326" r:id="rId18"/>
    <p:sldId id="342" r:id="rId19"/>
    <p:sldId id="345" r:id="rId20"/>
    <p:sldId id="344" r:id="rId21"/>
    <p:sldId id="340" r:id="rId22"/>
    <p:sldId id="330" r:id="rId23"/>
    <p:sldId id="331" r:id="rId24"/>
    <p:sldId id="329" r:id="rId25"/>
    <p:sldId id="332" r:id="rId26"/>
    <p:sldId id="333" r:id="rId27"/>
    <p:sldId id="300" r:id="rId28"/>
    <p:sldId id="334" r:id="rId29"/>
    <p:sldId id="335" r:id="rId30"/>
    <p:sldId id="256" r:id="rId31"/>
    <p:sldId id="288" r:id="rId32"/>
    <p:sldId id="279" r:id="rId33"/>
    <p:sldId id="281" r:id="rId34"/>
    <p:sldId id="280" r:id="rId35"/>
    <p:sldId id="274" r:id="rId36"/>
    <p:sldId id="343" r:id="rId37"/>
    <p:sldId id="336" r:id="rId38"/>
    <p:sldId id="347" r:id="rId39"/>
    <p:sldId id="257" r:id="rId40"/>
    <p:sldId id="258" r:id="rId41"/>
    <p:sldId id="346" r:id="rId42"/>
    <p:sldId id="337" r:id="rId4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368" autoAdjust="0"/>
    <p:restoredTop sz="94660"/>
  </p:normalViewPr>
  <p:slideViewPr>
    <p:cSldViewPr snapToGrid="0">
      <p:cViewPr varScale="1">
        <p:scale>
          <a:sx n="74" d="100"/>
          <a:sy n="74" d="100"/>
        </p:scale>
        <p:origin x="-564" y="-9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2050" name="Picture 2"/>
          <p:cNvPicPr>
            <a:picLocks noChangeAspect="1"/>
          </p:cNvPicPr>
          <p:nvPr/>
        </p:nvPicPr>
        <p:blipFill>
          <a:blip r:embed="rId2"/>
          <a:stretch>
            <a:fillRect/>
          </a:stretch>
        </p:blipFill>
        <p:spPr>
          <a:xfrm>
            <a:off x="0" y="0"/>
            <a:ext cx="12208933" cy="6858000"/>
          </a:xfrm>
          <a:prstGeom prst="rect">
            <a:avLst/>
          </a:prstGeom>
          <a:noFill/>
          <a:ln w="9525">
            <a:noFill/>
          </a:ln>
        </p:spPr>
      </p:pic>
      <p:sp>
        <p:nvSpPr>
          <p:cNvPr id="2051" name="Rectangle 3"/>
          <p:cNvSpPr>
            <a:spLocks noGrp="1" noChangeArrowheads="1"/>
          </p:cNvSpPr>
          <p:nvPr>
            <p:ph type="ctrTitle"/>
          </p:nvPr>
        </p:nvSpPr>
        <p:spPr>
          <a:xfrm>
            <a:off x="624417" y="1196975"/>
            <a:ext cx="10943167" cy="1082675"/>
          </a:xfrm>
        </p:spPr>
        <p:txBody>
          <a:bodyPr/>
          <a:lstStyle>
            <a:lvl1pPr algn="ctr">
              <a:defRPr>
                <a:solidFill>
                  <a:schemeClr val="bg1"/>
                </a:solidFill>
              </a:defRPr>
            </a:lvl1pPr>
          </a:lstStyle>
          <a:p>
            <a:pPr lvl="0"/>
            <a:r>
              <a:rPr lang="en-US" altLang="zh-CN" noProof="0" smtClean="0"/>
              <a:t>Click to edit Master title style</a:t>
            </a:r>
          </a:p>
        </p:txBody>
      </p:sp>
      <p:sp>
        <p:nvSpPr>
          <p:cNvPr id="2052" name="Rectangle 4"/>
          <p:cNvSpPr>
            <a:spLocks noGrp="1" noChangeArrowheads="1"/>
          </p:cNvSpPr>
          <p:nvPr>
            <p:ph type="subTitle" idx="1"/>
          </p:nvPr>
        </p:nvSpPr>
        <p:spPr>
          <a:xfrm>
            <a:off x="626533" y="2422525"/>
            <a:ext cx="10949517" cy="1752600"/>
          </a:xfrm>
        </p:spPr>
        <p:txBody>
          <a:bodyPr/>
          <a:lstStyle>
            <a:lvl1pPr marL="0" indent="0" algn="ctr">
              <a:buFontTx/>
              <a:buNone/>
              <a:defRPr>
                <a:solidFill>
                  <a:schemeClr val="bg1"/>
                </a:solidFill>
              </a:defRPr>
            </a:lvl1pPr>
          </a:lstStyle>
          <a:p>
            <a:pPr lvl="0"/>
            <a:r>
              <a:rPr lang="en-US" altLang="zh-CN" noProof="0" smtClean="0"/>
              <a:t>Click to edit Master subtitle style</a:t>
            </a:r>
          </a:p>
        </p:txBody>
      </p:sp>
      <p:sp>
        <p:nvSpPr>
          <p:cNvPr id="9" name="Rectangle 5"/>
          <p:cNvSpPr>
            <a:spLocks noGrp="1" noChangeArrowheads="1"/>
          </p:cNvSpPr>
          <p:nvPr>
            <p:ph type="dt" sz="half" idx="2"/>
          </p:nvPr>
        </p:nvSpPr>
        <p:spPr bwMode="auto">
          <a:xfrm>
            <a:off x="609600" y="6245225"/>
            <a:ext cx="2844800" cy="47625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defRPr/>
            </a:lvl1pPr>
          </a:lstStyle>
          <a:p>
            <a:fld id="{EF605116-7690-46BF-BB72-084497A84B48}" type="datetimeFigureOut">
              <a:rPr lang="en-US" smtClean="0"/>
              <a:t>11/8/2023</a:t>
            </a:fld>
            <a:endParaRPr lang="en-US"/>
          </a:p>
        </p:txBody>
      </p:sp>
      <p:sp>
        <p:nvSpPr>
          <p:cNvPr id="10" name="Rectangle 6"/>
          <p:cNvSpPr>
            <a:spLocks noGrp="1" noChangeArrowheads="1"/>
          </p:cNvSpPr>
          <p:nvPr>
            <p:ph type="ftr" sz="quarter" idx="3"/>
          </p:nvPr>
        </p:nvSpPr>
        <p:spPr bwMode="auto">
          <a:xfrm>
            <a:off x="4165600" y="6245225"/>
            <a:ext cx="3860800" cy="47625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defRPr/>
            </a:lvl1pPr>
          </a:lstStyle>
          <a:p>
            <a:endParaRPr lang="en-US"/>
          </a:p>
        </p:txBody>
      </p:sp>
      <p:sp>
        <p:nvSpPr>
          <p:cNvPr id="11" name="Rectangle 7"/>
          <p:cNvSpPr>
            <a:spLocks noGrp="1" noChangeArrowheads="1"/>
          </p:cNvSpPr>
          <p:nvPr>
            <p:ph type="sldNum" sz="quarter" idx="4"/>
          </p:nvPr>
        </p:nvSpPr>
        <p:spPr bwMode="auto">
          <a:xfrm>
            <a:off x="8737600" y="6245225"/>
            <a:ext cx="2844800" cy="47625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defRPr/>
            </a:lvl1pPr>
          </a:lstStyle>
          <a:p>
            <a:fld id="{DE808EE6-B70D-494E-A34A-344E5A2B6A6B}" type="slidenum">
              <a:rPr lang="en-US" smtClean="0"/>
              <a:t>‹#›</a:t>
            </a:fld>
            <a:endParaRPr lang="en-US"/>
          </a:p>
        </p:txBody>
      </p:sp>
    </p:spTree>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F605116-7690-46BF-BB72-084497A84B48}" type="datetimeFigureOut">
              <a:rPr lang="en-US" smtClean="0"/>
              <a:t>11/8/2023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808EE6-B70D-494E-A34A-344E5A2B6A6B}" type="slidenum">
              <a:rPr lang="en-US" smtClean="0"/>
              <a:t>‹#›</a:t>
            </a:fld>
            <a:endParaRPr lang="en-US"/>
          </a:p>
        </p:txBody>
      </p:sp>
    </p:spTree>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190500"/>
            <a:ext cx="2743200" cy="593725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190500"/>
            <a:ext cx="8026400" cy="59372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F605116-7690-46BF-BB72-084497A84B48}" type="datetimeFigureOut">
              <a:rPr lang="en-US" smtClean="0"/>
              <a:t>11/8/2023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808EE6-B70D-494E-A34A-344E5A2B6A6B}" type="slidenum">
              <a:rPr lang="en-US" smtClean="0"/>
              <a:t>‹#›</a:t>
            </a:fld>
            <a:endParaRPr lang="en-US"/>
          </a:p>
        </p:txBody>
      </p:sp>
    </p:spTree>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F605116-7690-46BF-BB72-084497A84B48}" type="datetimeFigureOut">
              <a:rPr lang="en-US" smtClean="0"/>
              <a:t>11/8/2023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808EE6-B70D-494E-A34A-344E5A2B6A6B}" type="slidenum">
              <a:rPr lang="en-US" smtClean="0"/>
              <a:t>‹#›</a:t>
            </a:fld>
            <a:endParaRPr lang="en-US"/>
          </a:p>
        </p:txBody>
      </p:sp>
    </p:spTree>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1" y="4589463"/>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F605116-7690-46BF-BB72-084497A84B48}" type="datetimeFigureOut">
              <a:rPr lang="en-US" smtClean="0"/>
              <a:t>11/8/2023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808EE6-B70D-494E-A34A-344E5A2B6A6B}" type="slidenum">
              <a:rPr lang="en-US" smtClean="0"/>
              <a:t>‹#›</a:t>
            </a:fld>
            <a:endParaRPr lang="en-US"/>
          </a:p>
        </p:txBody>
      </p:sp>
    </p:spTree>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174750"/>
            <a:ext cx="5384800" cy="4953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174750"/>
            <a:ext cx="5384800" cy="4953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F605116-7690-46BF-BB72-084497A84B48}" type="datetimeFigureOut">
              <a:rPr lang="en-US" smtClean="0"/>
              <a:t>11/8/2023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E808EE6-B70D-494E-A34A-344E5A2B6A6B}" type="slidenum">
              <a:rPr lang="en-US" smtClean="0"/>
              <a:t>‹#›</a:t>
            </a:fld>
            <a:endParaRPr lang="en-US"/>
          </a:p>
        </p:txBody>
      </p:sp>
    </p:spTree>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40317"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40317" y="2505075"/>
            <a:ext cx="5158316"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F605116-7690-46BF-BB72-084497A84B48}" type="datetimeFigureOut">
              <a:rPr lang="en-US" smtClean="0"/>
              <a:t>11/8/2023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E808EE6-B70D-494E-A34A-344E5A2B6A6B}" type="slidenum">
              <a:rPr lang="en-US" smtClean="0"/>
              <a:t>‹#›</a:t>
            </a:fld>
            <a:endParaRPr lang="en-US"/>
          </a:p>
        </p:txBody>
      </p:sp>
    </p:spTree>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F605116-7690-46BF-BB72-084497A84B48}" type="datetimeFigureOut">
              <a:rPr lang="en-US" smtClean="0"/>
              <a:t>11/8/2023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E808EE6-B70D-494E-A34A-344E5A2B6A6B}" type="slidenum">
              <a:rPr lang="en-US" smtClean="0"/>
              <a:t>‹#›</a:t>
            </a:fld>
            <a:endParaRPr lang="en-US"/>
          </a:p>
        </p:txBody>
      </p:sp>
    </p:spTree>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F605116-7690-46BF-BB72-084497A84B48}" type="datetimeFigureOut">
              <a:rPr lang="en-US" smtClean="0"/>
              <a:t>11/8/2023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E808EE6-B70D-494E-A34A-344E5A2B6A6B}" type="slidenum">
              <a:rPr lang="en-US" smtClean="0"/>
              <a:t>‹#›</a:t>
            </a:fld>
            <a:endParaRPr lang="en-US"/>
          </a:p>
        </p:txBody>
      </p:sp>
    </p:spTree>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7" y="457200"/>
            <a:ext cx="393276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717"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40317"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F605116-7690-46BF-BB72-084497A84B48}" type="datetimeFigureOut">
              <a:rPr lang="en-US" smtClean="0"/>
              <a:t>11/8/2023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E808EE6-B70D-494E-A34A-344E5A2B6A6B}" type="slidenum">
              <a:rPr lang="en-US" smtClean="0"/>
              <a:t>‹#›</a:t>
            </a:fld>
            <a:endParaRPr lang="en-US"/>
          </a:p>
        </p:txBody>
      </p:sp>
    </p:spTree>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7" y="457200"/>
            <a:ext cx="393276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717" y="987425"/>
            <a:ext cx="6172200" cy="4873625"/>
          </a:xfrm>
        </p:spPr>
        <p:txBody>
          <a:bodyPr vert="horz" wrap="square" lIns="91440" tIns="45720" rIns="91440" bIns="45720" numCol="1" anchor="t" anchorCtr="0" compatLnSpc="1"/>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1" fontAlgn="base" latinLnBrk="0" hangingPunct="1">
              <a:lnSpc>
                <a:spcPct val="100000"/>
              </a:lnSpc>
              <a:spcBef>
                <a:spcPct val="20000"/>
              </a:spcBef>
              <a:spcAft>
                <a:spcPct val="0"/>
              </a:spcAft>
              <a:buClrTx/>
              <a:buSzTx/>
              <a:buFontTx/>
              <a:buNone/>
              <a:defRPr/>
            </a:pPr>
            <a:endParaRPr kumimoji="0" lang="en-US" sz="3200" b="0" i="0" u="none" strike="noStrike" kern="1200" cap="none" spc="0" normalizeH="0" baseline="0" noProof="0" smtClean="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840317"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F605116-7690-46BF-BB72-084497A84B48}" type="datetimeFigureOut">
              <a:rPr lang="en-US" smtClean="0"/>
              <a:t>11/8/2023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E808EE6-B70D-494E-A34A-344E5A2B6A6B}" type="slidenum">
              <a:rPr lang="en-US" smtClean="0"/>
              <a:t>‹#›</a:t>
            </a:fld>
            <a:endParaRPr lang="en-US"/>
          </a:p>
        </p:txBody>
      </p:sp>
    </p:spTree>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
        <p:cNvGrpSpPr/>
        <p:nvPr/>
      </p:nvGrpSpPr>
      <p:grpSpPr>
        <a:xfrm>
          <a:off x="0" y="0"/>
          <a:ext cx="0" cy="0"/>
          <a:chOff x="0" y="0"/>
          <a:chExt cx="0" cy="0"/>
        </a:xfrm>
      </p:grpSpPr>
      <p:pic>
        <p:nvPicPr>
          <p:cNvPr id="1026" name="Picture 9"/>
          <p:cNvPicPr>
            <a:picLocks noChangeAspect="1"/>
          </p:cNvPicPr>
          <p:nvPr/>
        </p:nvPicPr>
        <p:blipFill>
          <a:blip r:embed="rId13"/>
          <a:stretch>
            <a:fillRect/>
          </a:stretch>
        </p:blipFill>
        <p:spPr>
          <a:xfrm>
            <a:off x="0" y="0"/>
            <a:ext cx="12208933" cy="6858000"/>
          </a:xfrm>
          <a:prstGeom prst="rect">
            <a:avLst/>
          </a:prstGeom>
          <a:noFill/>
          <a:ln w="9525">
            <a:noFill/>
          </a:ln>
        </p:spPr>
      </p:pic>
      <p:sp>
        <p:nvSpPr>
          <p:cNvPr id="1027" name="Rectangle 3"/>
          <p:cNvSpPr>
            <a:spLocks noGrp="1"/>
          </p:cNvSpPr>
          <p:nvPr>
            <p:ph type="title"/>
          </p:nvPr>
        </p:nvSpPr>
        <p:spPr>
          <a:xfrm>
            <a:off x="609600" y="190500"/>
            <a:ext cx="10972800" cy="582613"/>
          </a:xfrm>
          <a:prstGeom prst="rect">
            <a:avLst/>
          </a:prstGeom>
          <a:noFill/>
          <a:ln w="9525">
            <a:noFill/>
          </a:ln>
        </p:spPr>
        <p:txBody>
          <a:bodyPr anchor="ctr" anchorCtr="0"/>
          <a:lstStyle/>
          <a:p>
            <a:pPr lvl="0"/>
            <a:r>
              <a:rPr lang="en-US" altLang="zh-CN" dirty="0"/>
              <a:t>Click to edit Master title style</a:t>
            </a:r>
          </a:p>
        </p:txBody>
      </p:sp>
      <p:sp>
        <p:nvSpPr>
          <p:cNvPr id="1028" name="Rectangle 4"/>
          <p:cNvSpPr>
            <a:spLocks noGrp="1"/>
          </p:cNvSpPr>
          <p:nvPr>
            <p:ph type="body" idx="1"/>
          </p:nvPr>
        </p:nvSpPr>
        <p:spPr>
          <a:xfrm>
            <a:off x="609600" y="1174750"/>
            <a:ext cx="10972800" cy="4953000"/>
          </a:xfrm>
          <a:prstGeom prst="rect">
            <a:avLst/>
          </a:prstGeom>
          <a:noFill/>
          <a:ln w="9525">
            <a:noFill/>
          </a:ln>
        </p:spPr>
        <p:txBody>
          <a:bodyPr/>
          <a:lstStyle/>
          <a:p>
            <a:pPr lvl="0"/>
            <a:r>
              <a:rPr lang="en-US" altLang="zh-CN" dirty="0"/>
              <a:t>Click to edit Master text styles</a:t>
            </a:r>
          </a:p>
          <a:p>
            <a:pPr lvl="1"/>
            <a:r>
              <a:rPr lang="en-US" altLang="zh-CN" dirty="0"/>
              <a:t>Second level</a:t>
            </a:r>
          </a:p>
          <a:p>
            <a:pPr lvl="2"/>
            <a:r>
              <a:rPr lang="en-US" altLang="zh-CN" dirty="0"/>
              <a:t>Third level</a:t>
            </a:r>
          </a:p>
          <a:p>
            <a:pPr lvl="3"/>
            <a:r>
              <a:rPr lang="en-US" altLang="zh-CN" dirty="0"/>
              <a:t>Fourth level</a:t>
            </a:r>
          </a:p>
          <a:p>
            <a:pPr lvl="4"/>
            <a:r>
              <a:rPr lang="en-US" altLang="zh-CN" dirty="0"/>
              <a:t>Fifth level</a:t>
            </a:r>
          </a:p>
        </p:txBody>
      </p:sp>
      <p:sp>
        <p:nvSpPr>
          <p:cNvPr id="1029" name="Rectangle 5"/>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defRPr sz="1400"/>
            </a:lvl1pPr>
          </a:lstStyle>
          <a:p>
            <a:fld id="{EF605116-7690-46BF-BB72-084497A84B48}" type="datetimeFigureOut">
              <a:rPr lang="en-US" smtClean="0"/>
              <a:t>11/8/2023</a:t>
            </a:fld>
            <a:endParaRPr lang="en-US"/>
          </a:p>
        </p:txBody>
      </p:sp>
      <p:sp>
        <p:nvSpPr>
          <p:cNvPr id="1030" name="Rectangle 6"/>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ctr">
              <a:defRPr sz="1400"/>
            </a:lvl1pPr>
          </a:lstStyle>
          <a:p>
            <a:endParaRPr lang="en-US"/>
          </a:p>
        </p:txBody>
      </p:sp>
      <p:sp>
        <p:nvSpPr>
          <p:cNvPr id="1031" name="Rectangle 7"/>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r">
              <a:defRPr sz="1400"/>
            </a:lvl1pPr>
          </a:lstStyle>
          <a:p>
            <a:fld id="{DE808EE6-B70D-494E-A34A-344E5A2B6A6B}"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l" rtl="0" fontAlgn="base">
        <a:spcBef>
          <a:spcPct val="0"/>
        </a:spcBef>
        <a:spcAft>
          <a:spcPct val="0"/>
        </a:spcAft>
        <a:defRPr sz="3600" kern="1200">
          <a:solidFill>
            <a:schemeClr val="tx1"/>
          </a:solidFill>
          <a:latin typeface="+mj-lt"/>
          <a:ea typeface="+mj-ea"/>
          <a:cs typeface="+mj-cs"/>
        </a:defRPr>
      </a:lvl1pPr>
      <a:lvl2pPr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2pPr>
      <a:lvl3pPr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3pPr>
      <a:lvl4pPr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4pPr>
      <a:lvl5pPr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5pPr>
      <a:lvl6pPr marL="457200"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6pPr>
      <a:lvl7pPr marL="914400"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7pPr>
      <a:lvl8pPr marL="1371600"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8pPr>
      <a:lvl9pPr marL="1828800"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 Id="rId5" Type="http://schemas.openxmlformats.org/officeDocument/2006/relationships/image" Target="../media/image12.jpeg"/><Relationship Id="rId4" Type="http://schemas.openxmlformats.org/officeDocument/2006/relationships/image" Target="../media/image11.jpeg"/></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1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 Id="rId5" Type="http://schemas.openxmlformats.org/officeDocument/2006/relationships/image" Target="../media/image19.jpeg"/><Relationship Id="rId4" Type="http://schemas.openxmlformats.org/officeDocument/2006/relationships/image" Target="../media/image18.jpeg"/></Relationships>
</file>

<file path=ppt/slides/_rels/slide1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 Id="rId5" Type="http://schemas.openxmlformats.org/officeDocument/2006/relationships/image" Target="../media/image23.jpeg"/><Relationship Id="rId4" Type="http://schemas.openxmlformats.org/officeDocument/2006/relationships/image" Target="../media/image22.jpeg"/></Relationships>
</file>

<file path=ppt/slides/_rels/slide1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7.xml"/><Relationship Id="rId5" Type="http://schemas.openxmlformats.org/officeDocument/2006/relationships/image" Target="../media/image27.jpeg"/><Relationship Id="rId4" Type="http://schemas.openxmlformats.org/officeDocument/2006/relationships/image" Target="../media/image26.jpeg"/></Relationships>
</file>

<file path=ppt/slides/_rels/slide1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 Id="rId5" Type="http://schemas.openxmlformats.org/officeDocument/2006/relationships/image" Target="../media/image32.jpeg"/><Relationship Id="rId4" Type="http://schemas.openxmlformats.org/officeDocument/2006/relationships/image" Target="../media/image31.jpeg"/></Relationships>
</file>

<file path=ppt/slides/_rels/slide1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4.png"/><Relationship Id="rId1" Type="http://schemas.openxmlformats.org/officeDocument/2006/relationships/slideLayout" Target="../slideLayouts/slideLayout7.xml"/><Relationship Id="rId5" Type="http://schemas.openxmlformats.org/officeDocument/2006/relationships/image" Target="../media/image36.png"/><Relationship Id="rId4" Type="http://schemas.openxmlformats.org/officeDocument/2006/relationships/image" Target="../media/image35.png"/></Relationships>
</file>

<file path=ppt/slides/_rels/slide2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7.xml"/><Relationship Id="rId5" Type="http://schemas.openxmlformats.org/officeDocument/2006/relationships/image" Target="../media/image40.jpeg"/><Relationship Id="rId4" Type="http://schemas.openxmlformats.org/officeDocument/2006/relationships/image" Target="../media/image39.jpeg"/></Relationships>
</file>

<file path=ppt/slides/_rels/slide2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7.xml"/><Relationship Id="rId5" Type="http://schemas.openxmlformats.org/officeDocument/2006/relationships/image" Target="../media/image44.jpeg"/><Relationship Id="rId4" Type="http://schemas.openxmlformats.org/officeDocument/2006/relationships/image" Target="../media/image43.jpeg"/></Relationships>
</file>

<file path=ppt/slides/_rels/slide2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2.xml"/><Relationship Id="rId5" Type="http://schemas.openxmlformats.org/officeDocument/2006/relationships/image" Target="../media/image48.jpeg"/><Relationship Id="rId4" Type="http://schemas.openxmlformats.org/officeDocument/2006/relationships/image" Target="../media/image47.jpeg"/></Relationships>
</file>

<file path=ppt/slides/_rels/slide2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2.xml"/><Relationship Id="rId5" Type="http://schemas.openxmlformats.org/officeDocument/2006/relationships/image" Target="../media/image52.jpeg"/><Relationship Id="rId4" Type="http://schemas.openxmlformats.org/officeDocument/2006/relationships/image" Target="../media/image51.jpeg"/></Relationships>
</file>

<file path=ppt/slides/_rels/slide27.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2.xml"/><Relationship Id="rId5" Type="http://schemas.openxmlformats.org/officeDocument/2006/relationships/image" Target="../media/image57.jpeg"/><Relationship Id="rId4" Type="http://schemas.openxmlformats.org/officeDocument/2006/relationships/image" Target="../media/image56.jpeg"/></Relationships>
</file>

<file path=ppt/slides/_rels/slide29.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png"/><Relationship Id="rId1" Type="http://schemas.openxmlformats.org/officeDocument/2006/relationships/slideLayout" Target="../slideLayouts/slideLayout7.xml"/><Relationship Id="rId5" Type="http://schemas.openxmlformats.org/officeDocument/2006/relationships/image" Target="../media/image61.jpeg"/><Relationship Id="rId4" Type="http://schemas.openxmlformats.org/officeDocument/2006/relationships/image" Target="../media/image6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7.xml"/><Relationship Id="rId5" Type="http://schemas.openxmlformats.org/officeDocument/2006/relationships/image" Target="../media/image69.png"/><Relationship Id="rId4" Type="http://schemas.openxmlformats.org/officeDocument/2006/relationships/image" Target="../media/image68.png"/></Relationships>
</file>

<file path=ppt/slides/_rels/slide35.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7.xml"/><Relationship Id="rId5" Type="http://schemas.openxmlformats.org/officeDocument/2006/relationships/image" Target="../media/image74.jpeg"/><Relationship Id="rId4" Type="http://schemas.openxmlformats.org/officeDocument/2006/relationships/image" Target="../media/image73.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500" y="70485"/>
            <a:ext cx="12001500" cy="6787515"/>
          </a:xfrm>
          <a:prstGeom prst="rect">
            <a:avLst/>
          </a:prstGeom>
        </p:spPr>
      </p:pic>
      <p:sp>
        <p:nvSpPr>
          <p:cNvPr id="5" name="TextBox 3"/>
          <p:cNvSpPr txBox="1"/>
          <p:nvPr/>
        </p:nvSpPr>
        <p:spPr>
          <a:xfrm>
            <a:off x="463639" y="1686720"/>
            <a:ext cx="11294772" cy="2246769"/>
          </a:xfrm>
          <a:prstGeom prst="rect">
            <a:avLst/>
          </a:prstGeom>
          <a:noFill/>
        </p:spPr>
        <p:txBody>
          <a:bodyPr wrap="square" rtlCol="0">
            <a:spAutoFit/>
          </a:bodyPr>
          <a:lstStyle/>
          <a:p>
            <a:pPr algn="ctr"/>
            <a:r>
              <a:rPr lang="en-US" sz="7000" b="1" dirty="0" smtClean="0">
                <a:solidFill>
                  <a:schemeClr val="tx1"/>
                </a:solidFill>
                <a:latin typeface="Times New Roman" panose="02020603050405020304" pitchFamily="18" charset="0"/>
                <a:cs typeface="Times New Roman" panose="02020603050405020304" pitchFamily="18" charset="0"/>
              </a:rPr>
              <a:t>VÙNG TRUNG DU VÀ MIỀN NÚI BẮC BỘ</a:t>
            </a:r>
            <a:endParaRPr lang="en-US" sz="7000" b="1" dirty="0" smtClean="0">
              <a:solidFill>
                <a:schemeClr val="tx1"/>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4375" name="Picture 7" descr="nhietdienC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0960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4376" name="Picture 8" descr="images635783_nd_c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2199" y="0"/>
            <a:ext cx="6010277"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4377" name="Picture 9" descr="Th%E1%BB%A7y_%C4%91i%E1%BB%87n_H%C3%B2a_B%C3%ACnh"/>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72200" y="3435350"/>
            <a:ext cx="6010276" cy="342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4378" name="Picture 10" descr="tdsl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524" y="3429000"/>
            <a:ext cx="6086476"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4379" name="Text Box 11"/>
          <p:cNvSpPr txBox="1">
            <a:spLocks noChangeArrowheads="1"/>
          </p:cNvSpPr>
          <p:nvPr/>
        </p:nvSpPr>
        <p:spPr bwMode="auto">
          <a:xfrm>
            <a:off x="450574" y="2971801"/>
            <a:ext cx="11092069" cy="46166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a:solidFill>
                  <a:srgbClr val="000066"/>
                </a:solidFill>
                <a:latin typeface="Times New Roman" panose="02020603050405020304" pitchFamily="18" charset="0"/>
              </a:rPr>
              <a:t> </a:t>
            </a:r>
            <a:r>
              <a:rPr lang="en-US" altLang="en-US" sz="2000" b="1">
                <a:solidFill>
                  <a:srgbClr val="FF0000"/>
                </a:solidFill>
                <a:latin typeface="Times New Roman" panose="02020603050405020304" pitchFamily="18" charset="0"/>
                <a:cs typeface="Times New Roman" panose="02020603050405020304" pitchFamily="18" charset="0"/>
              </a:rPr>
              <a:t>Phát triển nhiệt điện: Uông Bí, Cẩm Phả. Thủy điện: Hòa Bình ( 1920 MW ), Sơn La ( 2400MW ),…</a:t>
            </a:r>
          </a:p>
        </p:txBody>
      </p:sp>
      <p:sp>
        <p:nvSpPr>
          <p:cNvPr id="314381" name="Text Box 13"/>
          <p:cNvSpPr txBox="1">
            <a:spLocks noChangeArrowheads="1"/>
          </p:cNvSpPr>
          <p:nvPr/>
        </p:nvSpPr>
        <p:spPr bwMode="auto">
          <a:xfrm>
            <a:off x="2971800" y="381001"/>
            <a:ext cx="1295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800" b="1">
                <a:solidFill>
                  <a:srgbClr val="FF0000"/>
                </a:solidFill>
                <a:latin typeface="Times New Roman" panose="02020603050405020304" pitchFamily="18" charset="0"/>
              </a:rPr>
              <a:t>UÔNG BÍ</a:t>
            </a:r>
          </a:p>
        </p:txBody>
      </p:sp>
      <p:sp>
        <p:nvSpPr>
          <p:cNvPr id="314382" name="Text Box 14"/>
          <p:cNvSpPr txBox="1">
            <a:spLocks noChangeArrowheads="1"/>
          </p:cNvSpPr>
          <p:nvPr/>
        </p:nvSpPr>
        <p:spPr bwMode="auto">
          <a:xfrm>
            <a:off x="7696200" y="304801"/>
            <a:ext cx="137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800" b="1">
                <a:solidFill>
                  <a:srgbClr val="FF0000"/>
                </a:solidFill>
                <a:latin typeface="Times New Roman" panose="02020603050405020304" pitchFamily="18" charset="0"/>
              </a:rPr>
              <a:t>CẨM PHẢ</a:t>
            </a:r>
          </a:p>
        </p:txBody>
      </p:sp>
      <p:sp>
        <p:nvSpPr>
          <p:cNvPr id="11" name="Text Box 13"/>
          <p:cNvSpPr txBox="1">
            <a:spLocks noChangeArrowheads="1"/>
          </p:cNvSpPr>
          <p:nvPr/>
        </p:nvSpPr>
        <p:spPr bwMode="auto">
          <a:xfrm>
            <a:off x="5248276" y="765175"/>
            <a:ext cx="1685925" cy="3698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800" b="1">
                <a:solidFill>
                  <a:srgbClr val="FF0000"/>
                </a:solidFill>
                <a:latin typeface="Times New Roman" panose="02020603050405020304" pitchFamily="18" charset="0"/>
              </a:rPr>
              <a:t>NHIỆT ĐIỆN</a:t>
            </a:r>
          </a:p>
        </p:txBody>
      </p:sp>
      <p:sp>
        <p:nvSpPr>
          <p:cNvPr id="12" name="Text Box 13"/>
          <p:cNvSpPr txBox="1">
            <a:spLocks noChangeArrowheads="1"/>
          </p:cNvSpPr>
          <p:nvPr/>
        </p:nvSpPr>
        <p:spPr bwMode="auto">
          <a:xfrm>
            <a:off x="5410200" y="4259264"/>
            <a:ext cx="1524000" cy="3698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800" b="1">
                <a:solidFill>
                  <a:srgbClr val="FF0000"/>
                </a:solidFill>
                <a:latin typeface="Times New Roman" panose="02020603050405020304" pitchFamily="18" charset="0"/>
              </a:rPr>
              <a:t>THỦY ĐIỆN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314375"/>
                                        </p:tgtEl>
                                        <p:attrNameLst>
                                          <p:attrName>style.visibility</p:attrName>
                                        </p:attrNameLst>
                                      </p:cBhvr>
                                      <p:to>
                                        <p:strVal val="visible"/>
                                      </p:to>
                                    </p:set>
                                    <p:animEffect transition="in" filter="box(in)">
                                      <p:cBhvr>
                                        <p:cTn id="7" dur="2000"/>
                                        <p:tgtEl>
                                          <p:spTgt spid="314375"/>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314376"/>
                                        </p:tgtEl>
                                        <p:attrNameLst>
                                          <p:attrName>style.visibility</p:attrName>
                                        </p:attrNameLst>
                                      </p:cBhvr>
                                      <p:to>
                                        <p:strVal val="visible"/>
                                      </p:to>
                                    </p:set>
                                    <p:animEffect transition="in" filter="box(in)">
                                      <p:cBhvr>
                                        <p:cTn id="12" dur="2000"/>
                                        <p:tgtEl>
                                          <p:spTgt spid="314376"/>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314378"/>
                                        </p:tgtEl>
                                        <p:attrNameLst>
                                          <p:attrName>style.visibility</p:attrName>
                                        </p:attrNameLst>
                                      </p:cBhvr>
                                      <p:to>
                                        <p:strVal val="visible"/>
                                      </p:to>
                                    </p:set>
                                    <p:animEffect transition="in" filter="box(in)">
                                      <p:cBhvr>
                                        <p:cTn id="17" dur="2000"/>
                                        <p:tgtEl>
                                          <p:spTgt spid="314378"/>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314377"/>
                                        </p:tgtEl>
                                        <p:attrNameLst>
                                          <p:attrName>style.visibility</p:attrName>
                                        </p:attrNameLst>
                                      </p:cBhvr>
                                      <p:to>
                                        <p:strVal val="visible"/>
                                      </p:to>
                                    </p:set>
                                    <p:animEffect transition="in" filter="box(in)">
                                      <p:cBhvr>
                                        <p:cTn id="22" dur="2000"/>
                                        <p:tgtEl>
                                          <p:spTgt spid="314377"/>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314381"/>
                                        </p:tgtEl>
                                        <p:attrNameLst>
                                          <p:attrName>style.visibility</p:attrName>
                                        </p:attrNameLst>
                                      </p:cBhvr>
                                      <p:to>
                                        <p:strVal val="visible"/>
                                      </p:to>
                                    </p:set>
                                    <p:animEffect transition="in" filter="box(in)">
                                      <p:cBhvr>
                                        <p:cTn id="27" dur="2000"/>
                                        <p:tgtEl>
                                          <p:spTgt spid="314381"/>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grpId="0" nodeType="clickEffect">
                                  <p:stCondLst>
                                    <p:cond delay="0"/>
                                  </p:stCondLst>
                                  <p:childTnLst>
                                    <p:set>
                                      <p:cBhvr>
                                        <p:cTn id="31" dur="1" fill="hold">
                                          <p:stCondLst>
                                            <p:cond delay="0"/>
                                          </p:stCondLst>
                                        </p:cTn>
                                        <p:tgtEl>
                                          <p:spTgt spid="314382"/>
                                        </p:tgtEl>
                                        <p:attrNameLst>
                                          <p:attrName>style.visibility</p:attrName>
                                        </p:attrNameLst>
                                      </p:cBhvr>
                                      <p:to>
                                        <p:strVal val="visible"/>
                                      </p:to>
                                    </p:set>
                                    <p:animEffect transition="in" filter="box(in)">
                                      <p:cBhvr>
                                        <p:cTn id="32" dur="2000"/>
                                        <p:tgtEl>
                                          <p:spTgt spid="314382"/>
                                        </p:tgtEl>
                                      </p:cBhvr>
                                    </p:animEffect>
                                  </p:childTnLst>
                                </p:cTn>
                              </p:par>
                            </p:childTnLst>
                          </p:cTn>
                        </p:par>
                      </p:childTnLst>
                    </p:cTn>
                  </p:par>
                  <p:par>
                    <p:cTn id="33" fill="hold">
                      <p:stCondLst>
                        <p:cond delay="indefinite"/>
                      </p:stCondLst>
                      <p:childTnLst>
                        <p:par>
                          <p:cTn id="34" fill="hold">
                            <p:stCondLst>
                              <p:cond delay="0"/>
                            </p:stCondLst>
                            <p:childTnLst>
                              <p:par>
                                <p:cTn id="35" presetID="4" presetClass="entr" presetSubtype="16"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box(in)">
                                      <p:cBhvr>
                                        <p:cTn id="37" dur="2000"/>
                                        <p:tgtEl>
                                          <p:spTgt spid="12"/>
                                        </p:tgtEl>
                                      </p:cBhvr>
                                    </p:animEffect>
                                  </p:childTnLst>
                                </p:cTn>
                              </p:par>
                            </p:childTnLst>
                          </p:cTn>
                        </p:par>
                      </p:childTnLst>
                    </p:cTn>
                  </p:par>
                  <p:par>
                    <p:cTn id="38" fill="hold">
                      <p:stCondLst>
                        <p:cond delay="indefinite"/>
                      </p:stCondLst>
                      <p:childTnLst>
                        <p:par>
                          <p:cTn id="39" fill="hold">
                            <p:stCondLst>
                              <p:cond delay="0"/>
                            </p:stCondLst>
                            <p:childTnLst>
                              <p:par>
                                <p:cTn id="40" presetID="4" presetClass="entr" presetSubtype="16"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box(in)">
                                      <p:cBhvr>
                                        <p:cTn id="42" dur="2000"/>
                                        <p:tgtEl>
                                          <p:spTgt spid="11"/>
                                        </p:tgtEl>
                                      </p:cBhvr>
                                    </p:animEffect>
                                  </p:childTnLst>
                                </p:cTn>
                              </p:par>
                            </p:childTnLst>
                          </p:cTn>
                        </p:par>
                      </p:childTnLst>
                    </p:cTn>
                  </p:par>
                  <p:par>
                    <p:cTn id="43" fill="hold">
                      <p:stCondLst>
                        <p:cond delay="indefinite"/>
                      </p:stCondLst>
                      <p:childTnLst>
                        <p:par>
                          <p:cTn id="44" fill="hold">
                            <p:stCondLst>
                              <p:cond delay="0"/>
                            </p:stCondLst>
                            <p:childTnLst>
                              <p:par>
                                <p:cTn id="45" presetID="4" presetClass="entr" presetSubtype="16" fill="hold" grpId="0" nodeType="clickEffect">
                                  <p:stCondLst>
                                    <p:cond delay="0"/>
                                  </p:stCondLst>
                                  <p:childTnLst>
                                    <p:set>
                                      <p:cBhvr>
                                        <p:cTn id="46" dur="1" fill="hold">
                                          <p:stCondLst>
                                            <p:cond delay="0"/>
                                          </p:stCondLst>
                                        </p:cTn>
                                        <p:tgtEl>
                                          <p:spTgt spid="314379"/>
                                        </p:tgtEl>
                                        <p:attrNameLst>
                                          <p:attrName>style.visibility</p:attrName>
                                        </p:attrNameLst>
                                      </p:cBhvr>
                                      <p:to>
                                        <p:strVal val="visible"/>
                                      </p:to>
                                    </p:set>
                                    <p:animEffect transition="in" filter="box(in)">
                                      <p:cBhvr>
                                        <p:cTn id="47" dur="2000"/>
                                        <p:tgtEl>
                                          <p:spTgt spid="3143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4379" grpId="0" animBg="1"/>
      <p:bldP spid="314381" grpId="0"/>
      <p:bldP spid="314382" grpId="0"/>
      <p:bldP spid="11" grpId="0" animBg="1"/>
      <p:bldP spid="1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4" name="Picture 5" descr="Hình ảnh Đập thủy điện Hòa Bình - Thủy điện Hòa Bìn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5963478" cy="32202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5" descr="dap-thuy-die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286540"/>
            <a:ext cx="5963478" cy="35714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4" descr="HHỒ THÁC BÀ NƠI HẤP DẪN DULỊCH"/>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a:xfrm>
            <a:off x="6029739" y="3286540"/>
            <a:ext cx="6162262" cy="3571460"/>
          </a:xfrm>
          <a:prstGeom prst="rect">
            <a:avLst/>
          </a:prstGeom>
          <a:noFill/>
        </p:spPr>
      </p:pic>
      <p:sp>
        <p:nvSpPr>
          <p:cNvPr id="9" name="Text Box 7"/>
          <p:cNvSpPr txBox="1">
            <a:spLocks noChangeArrowheads="1"/>
          </p:cNvSpPr>
          <p:nvPr/>
        </p:nvSpPr>
        <p:spPr bwMode="auto">
          <a:xfrm>
            <a:off x="6228523" y="208378"/>
            <a:ext cx="5830954" cy="30469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b="1">
                <a:solidFill>
                  <a:srgbClr val="0070C0"/>
                </a:solidFill>
                <a:latin typeface="Times New Roman" panose="02020603050405020304" pitchFamily="18" charset="0"/>
              </a:rPr>
              <a:t>Hồ có trữ lượng nước 9,5 tỉ m</a:t>
            </a:r>
            <a:r>
              <a:rPr lang="en-US" altLang="en-US" b="1" baseline="30000">
                <a:solidFill>
                  <a:srgbClr val="0070C0"/>
                </a:solidFill>
                <a:latin typeface="Times New Roman" panose="02020603050405020304" pitchFamily="18" charset="0"/>
              </a:rPr>
              <a:t>3</a:t>
            </a:r>
            <a:r>
              <a:rPr lang="en-US" altLang="en-US" b="1">
                <a:solidFill>
                  <a:srgbClr val="0070C0"/>
                </a:solidFill>
                <a:latin typeface="Times New Roman" panose="02020603050405020304" pitchFamily="18" charset="0"/>
              </a:rPr>
              <a:t>, tác dụng điều tiết lũ và cung cấp nước tưới cho đồng bằng sông Hồng, nuôi trồng thủy sản, điều hòa khí hậu và khai thác du lịch.</a:t>
            </a:r>
          </a:p>
        </p:txBody>
      </p:sp>
      <p:sp>
        <p:nvSpPr>
          <p:cNvPr id="4" name="Rectangle 3"/>
          <p:cNvSpPr/>
          <p:nvPr/>
        </p:nvSpPr>
        <p:spPr>
          <a:xfrm>
            <a:off x="490330" y="208378"/>
            <a:ext cx="1842053" cy="692770"/>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a:solidFill>
                  <a:srgbClr val="FF0000"/>
                </a:solidFill>
                <a:latin typeface="Times New Roman" panose="02020603050405020304" pitchFamily="18" charset="0"/>
                <a:cs typeface="Times New Roman" panose="02020603050405020304" pitchFamily="18" charset="0"/>
              </a:rPr>
              <a:t>Hòa Bình</a:t>
            </a:r>
          </a:p>
        </p:txBody>
      </p:sp>
      <p:sp>
        <p:nvSpPr>
          <p:cNvPr id="5" name="Rectangle 4"/>
          <p:cNvSpPr/>
          <p:nvPr/>
        </p:nvSpPr>
        <p:spPr>
          <a:xfrm>
            <a:off x="490330" y="3538330"/>
            <a:ext cx="1961322" cy="728870"/>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2400" b="1">
                <a:solidFill>
                  <a:srgbClr val="FF0000"/>
                </a:solidFill>
                <a:latin typeface="Times New Roman" panose="02020603050405020304" pitchFamily="18" charset="0"/>
                <a:cs typeface="Times New Roman" panose="02020603050405020304" pitchFamily="18" charset="0"/>
              </a:rPr>
              <a:t>Sơn La</a:t>
            </a:r>
          </a:p>
        </p:txBody>
      </p:sp>
      <p:sp>
        <p:nvSpPr>
          <p:cNvPr id="6" name="Rectangle 5"/>
          <p:cNvSpPr/>
          <p:nvPr/>
        </p:nvSpPr>
        <p:spPr>
          <a:xfrm>
            <a:off x="6559826" y="3637722"/>
            <a:ext cx="1762539" cy="629478"/>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2400" b="1">
                <a:solidFill>
                  <a:srgbClr val="FF0000"/>
                </a:solidFill>
                <a:latin typeface="Times New Roman" panose="02020603050405020304" pitchFamily="18" charset="0"/>
                <a:cs typeface="Times New Roman" panose="02020603050405020304" pitchFamily="18" charset="0"/>
              </a:rPr>
              <a:t>Thác Bà</a:t>
            </a:r>
          </a:p>
        </p:txBody>
      </p:sp>
      <p:cxnSp>
        <p:nvCxnSpPr>
          <p:cNvPr id="11" name="Straight Arrow Connector 10"/>
          <p:cNvCxnSpPr/>
          <p:nvPr/>
        </p:nvCxnSpPr>
        <p:spPr>
          <a:xfrm>
            <a:off x="4492487" y="371061"/>
            <a:ext cx="1736036" cy="119269"/>
          </a:xfrm>
          <a:prstGeom prst="straightConnector1">
            <a:avLst/>
          </a:prstGeom>
          <a:ln w="76200">
            <a:solidFill>
              <a:srgbClr val="FF0000"/>
            </a:solidFill>
            <a:tailEnd type="triangle"/>
          </a:ln>
        </p:spPr>
        <p:style>
          <a:lnRef idx="1">
            <a:schemeClr val="dk1"/>
          </a:lnRef>
          <a:fillRef idx="0">
            <a:schemeClr val="dk1"/>
          </a:fillRef>
          <a:effectRef idx="0">
            <a:schemeClr val="dk1"/>
          </a:effectRef>
          <a:fontRef idx="minor">
            <a:schemeClr val="tx1"/>
          </a:fontRef>
        </p:style>
      </p:cxnSp>
    </p:spTree>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Requires="p14" p14:dur="3250">
        <p15:prstTrans prst="origami"/>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15364"/>
                                        </p:tgtEl>
                                        <p:attrNameLst>
                                          <p:attrName>style.visibility</p:attrName>
                                        </p:attrNameLst>
                                      </p:cBhvr>
                                      <p:to>
                                        <p:strVal val="visible"/>
                                      </p:to>
                                    </p:set>
                                    <p:animEffect transition="in" filter="box(in)">
                                      <p:cBhvr>
                                        <p:cTn id="7" dur="2000"/>
                                        <p:tgtEl>
                                          <p:spTgt spid="15364"/>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ox(in)">
                                      <p:cBhvr>
                                        <p:cTn id="12" dur="2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ox(in)">
                                      <p:cBhvr>
                                        <p:cTn id="17" dur="20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ox(in)">
                                      <p:cBhvr>
                                        <p:cTn id="22" dur="20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box(in)">
                                      <p:cBhvr>
                                        <p:cTn id="27" dur="20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box(in)">
                                      <p:cBhvr>
                                        <p:cTn id="32" dur="200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4" presetClass="entr" presetSubtype="16"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box(in)">
                                      <p:cBhvr>
                                        <p:cTn id="37" dur="20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4" presetClass="entr" presetSubtype="16" fill="hold"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box(in)">
                                      <p:cBhvr>
                                        <p:cTn id="42"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4" grpId="0"/>
      <p:bldP spid="5" grpId="0"/>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descr="Hình ảnh Đập thủy điện Hòa Bình - Thủy điện Hòa Bìn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834887"/>
            <a:ext cx="5963478" cy="6023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0" y="0"/>
            <a:ext cx="6096000" cy="834887"/>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US" sz="2400" b="1">
                <a:solidFill>
                  <a:srgbClr val="FF0000"/>
                </a:solidFill>
                <a:latin typeface="Times New Roman" panose="02020603050405020304" pitchFamily="18" charset="0"/>
                <a:cs typeface="Times New Roman" panose="02020603050405020304" pitchFamily="18" charset="0"/>
              </a:rPr>
              <a:t>Hãy cho biết ý nghĩa của thủy điện Hòa Bình.</a:t>
            </a:r>
          </a:p>
        </p:txBody>
      </p:sp>
      <p:sp>
        <p:nvSpPr>
          <p:cNvPr id="6" name="Scroll: Vertical 5"/>
          <p:cNvSpPr/>
          <p:nvPr/>
        </p:nvSpPr>
        <p:spPr>
          <a:xfrm>
            <a:off x="6228523" y="172278"/>
            <a:ext cx="5764693" cy="6420679"/>
          </a:xfrm>
          <a:prstGeom prst="verticalScroll">
            <a:avLst/>
          </a:prstGeom>
          <a:ln w="76200"/>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Tx/>
              <a:buChar char="-"/>
            </a:pPr>
            <a:r>
              <a:rPr lang="en-US" sz="2800" b="1">
                <a:solidFill>
                  <a:srgbClr val="0070C0"/>
                </a:solidFill>
                <a:latin typeface="Times New Roman" panose="02020603050405020304" pitchFamily="18" charset="0"/>
                <a:cs typeface="Times New Roman" panose="02020603050405020304" pitchFamily="18" charset="0"/>
              </a:rPr>
              <a:t>Sản xuất điện năng.</a:t>
            </a:r>
          </a:p>
          <a:p>
            <a:pPr marL="285750" indent="-285750">
              <a:buFontTx/>
              <a:buChar char="-"/>
            </a:pPr>
            <a:r>
              <a:rPr lang="en-US" sz="2800" b="1">
                <a:solidFill>
                  <a:srgbClr val="0070C0"/>
                </a:solidFill>
                <a:latin typeface="Times New Roman" panose="02020603050405020304" pitchFamily="18" charset="0"/>
                <a:cs typeface="Times New Roman" panose="02020603050405020304" pitchFamily="18" charset="0"/>
              </a:rPr>
              <a:t>Điều tiết lũ…</a:t>
            </a:r>
          </a:p>
          <a:p>
            <a:pPr marL="285750" indent="-285750">
              <a:buFontTx/>
              <a:buChar char="-"/>
            </a:pPr>
            <a:r>
              <a:rPr lang="en-US" sz="2800" b="1">
                <a:solidFill>
                  <a:srgbClr val="0070C0"/>
                </a:solidFill>
                <a:latin typeface="Times New Roman" panose="02020603050405020304" pitchFamily="18" charset="0"/>
                <a:cs typeface="Times New Roman" panose="02020603050405020304" pitchFamily="18" charset="0"/>
              </a:rPr>
              <a:t>Cung cấp nước tưới cho Đồng bằng sông Hồng.</a:t>
            </a:r>
          </a:p>
          <a:p>
            <a:pPr marL="285750" indent="-285750">
              <a:buFontTx/>
              <a:buChar char="-"/>
            </a:pPr>
            <a:r>
              <a:rPr lang="en-US" sz="2800" b="1">
                <a:solidFill>
                  <a:srgbClr val="0070C0"/>
                </a:solidFill>
                <a:latin typeface="Times New Roman" panose="02020603050405020304" pitchFamily="18" charset="0"/>
                <a:cs typeface="Times New Roman" panose="02020603050405020304" pitchFamily="18" charset="0"/>
              </a:rPr>
              <a:t>Khai thác du lịch.</a:t>
            </a:r>
          </a:p>
          <a:p>
            <a:pPr marL="285750" indent="-285750">
              <a:buFontTx/>
              <a:buChar char="-"/>
            </a:pPr>
            <a:r>
              <a:rPr lang="en-US" sz="2800" b="1">
                <a:solidFill>
                  <a:srgbClr val="0070C0"/>
                </a:solidFill>
                <a:latin typeface="Times New Roman" panose="02020603050405020304" pitchFamily="18" charset="0"/>
                <a:cs typeface="Times New Roman" panose="02020603050405020304" pitchFamily="18" charset="0"/>
              </a:rPr>
              <a:t>Nuôi trồng thủy sản.</a:t>
            </a:r>
          </a:p>
          <a:p>
            <a:pPr marL="285750" indent="-285750">
              <a:buFontTx/>
              <a:buChar char="-"/>
            </a:pPr>
            <a:r>
              <a:rPr lang="en-US" sz="2800" b="1">
                <a:solidFill>
                  <a:srgbClr val="0070C0"/>
                </a:solidFill>
                <a:latin typeface="Times New Roman" panose="02020603050405020304" pitchFamily="18" charset="0"/>
                <a:cs typeface="Times New Roman" panose="02020603050405020304" pitchFamily="18" charset="0"/>
              </a:rPr>
              <a:t>Điều hòa khí hậu. </a:t>
            </a:r>
          </a:p>
          <a:p>
            <a:pPr marL="285750" indent="-285750">
              <a:buFontTx/>
              <a:buChar char="-"/>
            </a:pPr>
            <a:r>
              <a:rPr lang="en-US" sz="2800" b="1">
                <a:solidFill>
                  <a:srgbClr val="0070C0"/>
                </a:solidFill>
                <a:latin typeface="Times New Roman" panose="02020603050405020304" pitchFamily="18" charset="0"/>
                <a:cs typeface="Times New Roman" panose="02020603050405020304" pitchFamily="18" charset="0"/>
              </a:rPr>
              <a:t>Nuôi động vật hoang dã.</a:t>
            </a:r>
          </a:p>
          <a:p>
            <a:r>
              <a:rPr lang="en-US" sz="2800" b="1">
                <a:solidFill>
                  <a:srgbClr val="0070C0"/>
                </a:solidFill>
                <a:latin typeface="Times New Roman" panose="02020603050405020304" pitchFamily="18" charset="0"/>
                <a:cs typeface="Times New Roman" panose="02020603050405020304" pitchFamily="18" charset="0"/>
              </a:rPr>
              <a:t>- Giao thông…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ox(in)">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ox(in)">
                                      <p:cBhvr>
                                        <p:cTn id="1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4701" name="Picture 29" descr="Cong_nhan_than_Hon_Gai__lam_viec_trong_ham_lo"/>
          <p:cNvPicPr>
            <a:picLocks noChangeAspect="1" noChangeArrowheads="1"/>
          </p:cNvPicPr>
          <p:nvPr/>
        </p:nvPicPr>
        <p:blipFill>
          <a:blip r:embed="rId2">
            <a:lum bright="6000"/>
            <a:extLst>
              <a:ext uri="{28A0092B-C50C-407E-A947-70E740481C1C}">
                <a14:useLocalDpi xmlns:a14="http://schemas.microsoft.com/office/drawing/2010/main" val="0"/>
              </a:ext>
            </a:extLst>
          </a:blip>
          <a:srcRect/>
          <a:stretch>
            <a:fillRect/>
          </a:stretch>
        </p:blipFill>
        <p:spPr bwMode="auto">
          <a:xfrm>
            <a:off x="0" y="0"/>
            <a:ext cx="59436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4702" name="Text Box 30"/>
          <p:cNvSpPr txBox="1">
            <a:spLocks noChangeArrowheads="1"/>
          </p:cNvSpPr>
          <p:nvPr/>
        </p:nvSpPr>
        <p:spPr bwMode="auto">
          <a:xfrm>
            <a:off x="3657600" y="457200"/>
            <a:ext cx="990600" cy="3698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800" b="1">
                <a:solidFill>
                  <a:srgbClr val="FF0000"/>
                </a:solidFill>
                <a:latin typeface="Times New Roman" panose="02020603050405020304" pitchFamily="18" charset="0"/>
              </a:rPr>
              <a:t>THAN</a:t>
            </a:r>
          </a:p>
        </p:txBody>
      </p:sp>
      <p:pic>
        <p:nvPicPr>
          <p:cNvPr id="284707" name="Picture 35" descr="L%E1%BA%A5y%20m%E1%BA%ABu%20kh%C3%B4ng%20kh%C3%AD%20t%E1%BA%A1i%20khai%20tr%C6%B0%E1%BB%9Dng%20m%E1%BB%8F%20s%E1%BA%AFt%20Qu%C3%BD%20S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9800" y="0"/>
            <a:ext cx="61722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4710" name="Text Box 38"/>
          <p:cNvSpPr txBox="1">
            <a:spLocks noChangeArrowheads="1"/>
          </p:cNvSpPr>
          <p:nvPr/>
        </p:nvSpPr>
        <p:spPr bwMode="auto">
          <a:xfrm>
            <a:off x="7696200" y="304800"/>
            <a:ext cx="685800" cy="3365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600" b="1">
                <a:solidFill>
                  <a:srgbClr val="FF0000"/>
                </a:solidFill>
                <a:latin typeface="Times New Roman" panose="02020603050405020304" pitchFamily="18" charset="0"/>
              </a:rPr>
              <a:t>SẮT</a:t>
            </a:r>
          </a:p>
        </p:txBody>
      </p:sp>
      <p:pic>
        <p:nvPicPr>
          <p:cNvPr id="284712" name="Picture 40" descr="Apatit-lao-cai"/>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19799" y="3472070"/>
            <a:ext cx="6172201" cy="3385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4713" name="Text Box 41"/>
          <p:cNvSpPr txBox="1">
            <a:spLocks noChangeArrowheads="1"/>
          </p:cNvSpPr>
          <p:nvPr/>
        </p:nvSpPr>
        <p:spPr bwMode="auto">
          <a:xfrm>
            <a:off x="8382000" y="4191001"/>
            <a:ext cx="1066800" cy="3667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800" b="1">
                <a:solidFill>
                  <a:srgbClr val="FF0000"/>
                </a:solidFill>
                <a:latin typeface="Times New Roman" panose="02020603050405020304" pitchFamily="18" charset="0"/>
              </a:rPr>
              <a:t>APATIT</a:t>
            </a:r>
          </a:p>
        </p:txBody>
      </p:sp>
      <p:pic>
        <p:nvPicPr>
          <p:cNvPr id="284715" name="Picture 43" descr="quang do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429000"/>
            <a:ext cx="59436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4716" name="Text Box 44"/>
          <p:cNvSpPr txBox="1">
            <a:spLocks noChangeArrowheads="1"/>
          </p:cNvSpPr>
          <p:nvPr/>
        </p:nvSpPr>
        <p:spPr bwMode="auto">
          <a:xfrm>
            <a:off x="3352800" y="4191001"/>
            <a:ext cx="914400" cy="3667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800" b="1">
                <a:solidFill>
                  <a:srgbClr val="FF0000"/>
                </a:solidFill>
                <a:latin typeface="Times New Roman" panose="02020603050405020304" pitchFamily="18" charset="0"/>
              </a:rPr>
              <a:t>ĐỒNG</a:t>
            </a:r>
          </a:p>
        </p:txBody>
      </p:sp>
      <p:sp>
        <p:nvSpPr>
          <p:cNvPr id="284717" name="Text Box 45"/>
          <p:cNvSpPr txBox="1">
            <a:spLocks noChangeArrowheads="1"/>
          </p:cNvSpPr>
          <p:nvPr/>
        </p:nvSpPr>
        <p:spPr bwMode="auto">
          <a:xfrm>
            <a:off x="516836" y="2971801"/>
            <a:ext cx="10508974" cy="46166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000" b="1">
                <a:solidFill>
                  <a:srgbClr val="000066"/>
                </a:solidFill>
                <a:latin typeface="Times New Roman" panose="02020603050405020304" pitchFamily="18" charset="0"/>
              </a:rPr>
              <a:t> </a:t>
            </a:r>
            <a:r>
              <a:rPr lang="en-US" altLang="en-US" sz="2400" b="1">
                <a:solidFill>
                  <a:srgbClr val="FF0000"/>
                </a:solidFill>
                <a:latin typeface="Times New Roman" panose="02020603050405020304" pitchFamily="18" charset="0"/>
              </a:rPr>
              <a:t>Khai thác than (Quảng Ninh), sắt (Thái Nguyên, Yên Bái), Apatit (Lào Cai),…</a:t>
            </a:r>
          </a:p>
        </p:txBody>
      </p:sp>
    </p:spTree>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Requires="p14" p14:dur="2000">
        <p15:prstTrans prst="crush"/>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284701"/>
                                        </p:tgtEl>
                                        <p:attrNameLst>
                                          <p:attrName>style.visibility</p:attrName>
                                        </p:attrNameLst>
                                      </p:cBhvr>
                                      <p:to>
                                        <p:strVal val="visible"/>
                                      </p:to>
                                    </p:set>
                                    <p:animEffect transition="in" filter="box(in)">
                                      <p:cBhvr>
                                        <p:cTn id="7" dur="2000"/>
                                        <p:tgtEl>
                                          <p:spTgt spid="284701"/>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284707"/>
                                        </p:tgtEl>
                                        <p:attrNameLst>
                                          <p:attrName>style.visibility</p:attrName>
                                        </p:attrNameLst>
                                      </p:cBhvr>
                                      <p:to>
                                        <p:strVal val="visible"/>
                                      </p:to>
                                    </p:set>
                                    <p:animEffect transition="in" filter="box(in)">
                                      <p:cBhvr>
                                        <p:cTn id="12" dur="2000"/>
                                        <p:tgtEl>
                                          <p:spTgt spid="284707"/>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284715"/>
                                        </p:tgtEl>
                                        <p:attrNameLst>
                                          <p:attrName>style.visibility</p:attrName>
                                        </p:attrNameLst>
                                      </p:cBhvr>
                                      <p:to>
                                        <p:strVal val="visible"/>
                                      </p:to>
                                    </p:set>
                                    <p:animEffect transition="in" filter="box(in)">
                                      <p:cBhvr>
                                        <p:cTn id="17" dur="2000"/>
                                        <p:tgtEl>
                                          <p:spTgt spid="284715"/>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284712"/>
                                        </p:tgtEl>
                                        <p:attrNameLst>
                                          <p:attrName>style.visibility</p:attrName>
                                        </p:attrNameLst>
                                      </p:cBhvr>
                                      <p:to>
                                        <p:strVal val="visible"/>
                                      </p:to>
                                    </p:set>
                                    <p:animEffect transition="in" filter="box(in)">
                                      <p:cBhvr>
                                        <p:cTn id="22" dur="2000"/>
                                        <p:tgtEl>
                                          <p:spTgt spid="284712"/>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284702"/>
                                        </p:tgtEl>
                                        <p:attrNameLst>
                                          <p:attrName>style.visibility</p:attrName>
                                        </p:attrNameLst>
                                      </p:cBhvr>
                                      <p:to>
                                        <p:strVal val="visible"/>
                                      </p:to>
                                    </p:set>
                                    <p:animEffect transition="in" filter="box(in)">
                                      <p:cBhvr>
                                        <p:cTn id="27" dur="2000"/>
                                        <p:tgtEl>
                                          <p:spTgt spid="284702"/>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grpId="0" nodeType="clickEffect">
                                  <p:stCondLst>
                                    <p:cond delay="0"/>
                                  </p:stCondLst>
                                  <p:childTnLst>
                                    <p:set>
                                      <p:cBhvr>
                                        <p:cTn id="31" dur="1" fill="hold">
                                          <p:stCondLst>
                                            <p:cond delay="0"/>
                                          </p:stCondLst>
                                        </p:cTn>
                                        <p:tgtEl>
                                          <p:spTgt spid="284710"/>
                                        </p:tgtEl>
                                        <p:attrNameLst>
                                          <p:attrName>style.visibility</p:attrName>
                                        </p:attrNameLst>
                                      </p:cBhvr>
                                      <p:to>
                                        <p:strVal val="visible"/>
                                      </p:to>
                                    </p:set>
                                    <p:animEffect transition="in" filter="box(in)">
                                      <p:cBhvr>
                                        <p:cTn id="32" dur="2000"/>
                                        <p:tgtEl>
                                          <p:spTgt spid="284710"/>
                                        </p:tgtEl>
                                      </p:cBhvr>
                                    </p:animEffect>
                                  </p:childTnLst>
                                </p:cTn>
                              </p:par>
                            </p:childTnLst>
                          </p:cTn>
                        </p:par>
                      </p:childTnLst>
                    </p:cTn>
                  </p:par>
                  <p:par>
                    <p:cTn id="33" fill="hold">
                      <p:stCondLst>
                        <p:cond delay="indefinite"/>
                      </p:stCondLst>
                      <p:childTnLst>
                        <p:par>
                          <p:cTn id="34" fill="hold">
                            <p:stCondLst>
                              <p:cond delay="0"/>
                            </p:stCondLst>
                            <p:childTnLst>
                              <p:par>
                                <p:cTn id="35" presetID="4" presetClass="entr" presetSubtype="16" fill="hold" grpId="0" nodeType="clickEffect">
                                  <p:stCondLst>
                                    <p:cond delay="0"/>
                                  </p:stCondLst>
                                  <p:childTnLst>
                                    <p:set>
                                      <p:cBhvr>
                                        <p:cTn id="36" dur="1" fill="hold">
                                          <p:stCondLst>
                                            <p:cond delay="0"/>
                                          </p:stCondLst>
                                        </p:cTn>
                                        <p:tgtEl>
                                          <p:spTgt spid="284716"/>
                                        </p:tgtEl>
                                        <p:attrNameLst>
                                          <p:attrName>style.visibility</p:attrName>
                                        </p:attrNameLst>
                                      </p:cBhvr>
                                      <p:to>
                                        <p:strVal val="visible"/>
                                      </p:to>
                                    </p:set>
                                    <p:animEffect transition="in" filter="box(in)">
                                      <p:cBhvr>
                                        <p:cTn id="37" dur="2000"/>
                                        <p:tgtEl>
                                          <p:spTgt spid="284716"/>
                                        </p:tgtEl>
                                      </p:cBhvr>
                                    </p:animEffect>
                                  </p:childTnLst>
                                </p:cTn>
                              </p:par>
                            </p:childTnLst>
                          </p:cTn>
                        </p:par>
                      </p:childTnLst>
                    </p:cTn>
                  </p:par>
                  <p:par>
                    <p:cTn id="38" fill="hold">
                      <p:stCondLst>
                        <p:cond delay="indefinite"/>
                      </p:stCondLst>
                      <p:childTnLst>
                        <p:par>
                          <p:cTn id="39" fill="hold">
                            <p:stCondLst>
                              <p:cond delay="0"/>
                            </p:stCondLst>
                            <p:childTnLst>
                              <p:par>
                                <p:cTn id="40" presetID="4" presetClass="entr" presetSubtype="16" fill="hold" grpId="0" nodeType="clickEffect">
                                  <p:stCondLst>
                                    <p:cond delay="0"/>
                                  </p:stCondLst>
                                  <p:childTnLst>
                                    <p:set>
                                      <p:cBhvr>
                                        <p:cTn id="41" dur="1" fill="hold">
                                          <p:stCondLst>
                                            <p:cond delay="0"/>
                                          </p:stCondLst>
                                        </p:cTn>
                                        <p:tgtEl>
                                          <p:spTgt spid="284713"/>
                                        </p:tgtEl>
                                        <p:attrNameLst>
                                          <p:attrName>style.visibility</p:attrName>
                                        </p:attrNameLst>
                                      </p:cBhvr>
                                      <p:to>
                                        <p:strVal val="visible"/>
                                      </p:to>
                                    </p:set>
                                    <p:animEffect transition="in" filter="box(in)">
                                      <p:cBhvr>
                                        <p:cTn id="42" dur="2000"/>
                                        <p:tgtEl>
                                          <p:spTgt spid="284713"/>
                                        </p:tgtEl>
                                      </p:cBhvr>
                                    </p:animEffect>
                                  </p:childTnLst>
                                </p:cTn>
                              </p:par>
                            </p:childTnLst>
                          </p:cTn>
                        </p:par>
                      </p:childTnLst>
                    </p:cTn>
                  </p:par>
                  <p:par>
                    <p:cTn id="43" fill="hold">
                      <p:stCondLst>
                        <p:cond delay="indefinite"/>
                      </p:stCondLst>
                      <p:childTnLst>
                        <p:par>
                          <p:cTn id="44" fill="hold">
                            <p:stCondLst>
                              <p:cond delay="0"/>
                            </p:stCondLst>
                            <p:childTnLst>
                              <p:par>
                                <p:cTn id="45" presetID="4" presetClass="entr" presetSubtype="16" fill="hold" grpId="0" nodeType="clickEffect">
                                  <p:stCondLst>
                                    <p:cond delay="0"/>
                                  </p:stCondLst>
                                  <p:childTnLst>
                                    <p:set>
                                      <p:cBhvr>
                                        <p:cTn id="46" dur="1" fill="hold">
                                          <p:stCondLst>
                                            <p:cond delay="0"/>
                                          </p:stCondLst>
                                        </p:cTn>
                                        <p:tgtEl>
                                          <p:spTgt spid="284717"/>
                                        </p:tgtEl>
                                        <p:attrNameLst>
                                          <p:attrName>style.visibility</p:attrName>
                                        </p:attrNameLst>
                                      </p:cBhvr>
                                      <p:to>
                                        <p:strVal val="visible"/>
                                      </p:to>
                                    </p:set>
                                    <p:animEffect transition="in" filter="box(in)">
                                      <p:cBhvr>
                                        <p:cTn id="47" dur="2000"/>
                                        <p:tgtEl>
                                          <p:spTgt spid="2847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4702" grpId="0" animBg="1"/>
      <p:bldP spid="284710" grpId="0" animBg="1"/>
      <p:bldP spid="284713" grpId="0" animBg="1"/>
      <p:bldP spid="284716" grpId="0" animBg="1"/>
      <p:bldP spid="28471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5718" name="Picture 22" descr="gach%20ngoi1"/>
          <p:cNvPicPr>
            <a:picLocks noChangeAspect="1" noChangeArrowheads="1"/>
          </p:cNvPicPr>
          <p:nvPr/>
        </p:nvPicPr>
        <p:blipFill>
          <a:blip r:embed="rId2">
            <a:lum bright="-12000"/>
            <a:extLst>
              <a:ext uri="{28A0092B-C50C-407E-A947-70E740481C1C}">
                <a14:useLocalDpi xmlns:a14="http://schemas.microsoft.com/office/drawing/2010/main" val="0"/>
              </a:ext>
            </a:extLst>
          </a:blip>
          <a:srcRect/>
          <a:stretch>
            <a:fillRect/>
          </a:stretch>
        </p:blipFill>
        <p:spPr bwMode="auto">
          <a:xfrm>
            <a:off x="0" y="3505200"/>
            <a:ext cx="609600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5737" name="Picture 41" descr="images605670_san_xuat_the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2200" y="-76200"/>
            <a:ext cx="60198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5741" name="Text Box 45"/>
          <p:cNvSpPr txBox="1">
            <a:spLocks noChangeArrowheads="1"/>
          </p:cNvSpPr>
          <p:nvPr/>
        </p:nvSpPr>
        <p:spPr bwMode="auto">
          <a:xfrm>
            <a:off x="2895600" y="5943600"/>
            <a:ext cx="2362200" cy="3365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600" b="1">
                <a:solidFill>
                  <a:srgbClr val="FF3300"/>
                </a:solidFill>
                <a:latin typeface="Times New Roman" panose="02020603050405020304" pitchFamily="18" charset="0"/>
              </a:rPr>
              <a:t>VẬT LIỆU XÂY DỰNG</a:t>
            </a:r>
          </a:p>
        </p:txBody>
      </p:sp>
      <p:pic>
        <p:nvPicPr>
          <p:cNvPr id="285743" name="Picture 47" descr="http://dangcongsan.vn/cpv/Upload/News/2014/11/20140210100200-lamthao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72199" y="3505200"/>
            <a:ext cx="6019799" cy="340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 Box 44"/>
          <p:cNvSpPr txBox="1">
            <a:spLocks noChangeArrowheads="1"/>
          </p:cNvSpPr>
          <p:nvPr/>
        </p:nvSpPr>
        <p:spPr bwMode="auto">
          <a:xfrm>
            <a:off x="7315200" y="5943600"/>
            <a:ext cx="1371600" cy="3365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600" b="1">
                <a:solidFill>
                  <a:srgbClr val="FF3300"/>
                </a:solidFill>
                <a:latin typeface="Times New Roman" panose="02020603050405020304" pitchFamily="18" charset="0"/>
              </a:rPr>
              <a:t>HÓA CHẤT</a:t>
            </a:r>
          </a:p>
        </p:txBody>
      </p:sp>
      <p:pic>
        <p:nvPicPr>
          <p:cNvPr id="285745" name="Picture 49" descr="http://www2.vietbao.vn/images/vn2/kinh-te/20626132_images1134315_thainguyen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60960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 Box 43"/>
          <p:cNvSpPr txBox="1">
            <a:spLocks noChangeArrowheads="1"/>
          </p:cNvSpPr>
          <p:nvPr/>
        </p:nvSpPr>
        <p:spPr bwMode="auto">
          <a:xfrm>
            <a:off x="4191000" y="381000"/>
            <a:ext cx="3962400" cy="3365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600" b="1">
                <a:solidFill>
                  <a:srgbClr val="FF0000"/>
                </a:solidFill>
                <a:latin typeface="Times New Roman" panose="02020603050405020304" pitchFamily="18" charset="0"/>
              </a:rPr>
              <a:t>NHÀ MÁY GANG THÉP THÁI NGUYÊN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285745"/>
                                        </p:tgtEl>
                                        <p:attrNameLst>
                                          <p:attrName>style.visibility</p:attrName>
                                        </p:attrNameLst>
                                      </p:cBhvr>
                                      <p:to>
                                        <p:strVal val="visible"/>
                                      </p:to>
                                    </p:set>
                                    <p:animEffect transition="in" filter="box(in)">
                                      <p:cBhvr>
                                        <p:cTn id="7" dur="2000"/>
                                        <p:tgtEl>
                                          <p:spTgt spid="285745"/>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285737"/>
                                        </p:tgtEl>
                                        <p:attrNameLst>
                                          <p:attrName>style.visibility</p:attrName>
                                        </p:attrNameLst>
                                      </p:cBhvr>
                                      <p:to>
                                        <p:strVal val="visible"/>
                                      </p:to>
                                    </p:set>
                                    <p:animEffect transition="in" filter="box(in)">
                                      <p:cBhvr>
                                        <p:cTn id="12" dur="2000"/>
                                        <p:tgtEl>
                                          <p:spTgt spid="285737"/>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285718"/>
                                        </p:tgtEl>
                                        <p:attrNameLst>
                                          <p:attrName>style.visibility</p:attrName>
                                        </p:attrNameLst>
                                      </p:cBhvr>
                                      <p:to>
                                        <p:strVal val="visible"/>
                                      </p:to>
                                    </p:set>
                                    <p:animEffect transition="in" filter="box(in)">
                                      <p:cBhvr>
                                        <p:cTn id="17" dur="2000"/>
                                        <p:tgtEl>
                                          <p:spTgt spid="285718"/>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285743"/>
                                        </p:tgtEl>
                                        <p:attrNameLst>
                                          <p:attrName>style.visibility</p:attrName>
                                        </p:attrNameLst>
                                      </p:cBhvr>
                                      <p:to>
                                        <p:strVal val="visible"/>
                                      </p:to>
                                    </p:set>
                                    <p:animEffect transition="in" filter="box(in)">
                                      <p:cBhvr>
                                        <p:cTn id="22" dur="2000"/>
                                        <p:tgtEl>
                                          <p:spTgt spid="285743"/>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box(in)">
                                      <p:cBhvr>
                                        <p:cTn id="27" dur="20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grpId="0" nodeType="clickEffect">
                                  <p:stCondLst>
                                    <p:cond delay="0"/>
                                  </p:stCondLst>
                                  <p:childTnLst>
                                    <p:set>
                                      <p:cBhvr>
                                        <p:cTn id="31" dur="1" fill="hold">
                                          <p:stCondLst>
                                            <p:cond delay="0"/>
                                          </p:stCondLst>
                                        </p:cTn>
                                        <p:tgtEl>
                                          <p:spTgt spid="285741"/>
                                        </p:tgtEl>
                                        <p:attrNameLst>
                                          <p:attrName>style.visibility</p:attrName>
                                        </p:attrNameLst>
                                      </p:cBhvr>
                                      <p:to>
                                        <p:strVal val="visible"/>
                                      </p:to>
                                    </p:set>
                                    <p:animEffect transition="in" filter="box(in)">
                                      <p:cBhvr>
                                        <p:cTn id="32" dur="2000"/>
                                        <p:tgtEl>
                                          <p:spTgt spid="285741"/>
                                        </p:tgtEl>
                                      </p:cBhvr>
                                    </p:animEffect>
                                  </p:childTnLst>
                                </p:cTn>
                              </p:par>
                            </p:childTnLst>
                          </p:cTn>
                        </p:par>
                      </p:childTnLst>
                    </p:cTn>
                  </p:par>
                  <p:par>
                    <p:cTn id="33" fill="hold">
                      <p:stCondLst>
                        <p:cond delay="indefinite"/>
                      </p:stCondLst>
                      <p:childTnLst>
                        <p:par>
                          <p:cTn id="34" fill="hold">
                            <p:stCondLst>
                              <p:cond delay="0"/>
                            </p:stCondLst>
                            <p:childTnLst>
                              <p:par>
                                <p:cTn id="35" presetID="4" presetClass="entr" presetSubtype="16"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box(in)">
                                      <p:cBhvr>
                                        <p:cTn id="37"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5741" grpId="0" animBg="1"/>
      <p:bldP spid="14" grpId="0" animBg="1"/>
      <p:bldP spid="1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4914" name="Picture 2" descr="%C4%90i%E1%BB%83m%20l%C3%B2%20khai%20th%C3%A1c%20than%20tr%C3%A1i%20ph%C3%A9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0960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4924" name="Picture 12" descr="coal120818"/>
          <p:cNvPicPr>
            <a:picLocks noChangeAspect="1" noChangeArrowheads="1"/>
          </p:cNvPicPr>
          <p:nvPr/>
        </p:nvPicPr>
        <p:blipFill>
          <a:blip r:embed="rId3">
            <a:lum bright="6000"/>
            <a:extLst>
              <a:ext uri="{28A0092B-C50C-407E-A947-70E740481C1C}">
                <a14:useLocalDpi xmlns:a14="http://schemas.microsoft.com/office/drawing/2010/main" val="0"/>
              </a:ext>
            </a:extLst>
          </a:blip>
          <a:srcRect/>
          <a:stretch>
            <a:fillRect/>
          </a:stretch>
        </p:blipFill>
        <p:spPr bwMode="auto">
          <a:xfrm>
            <a:off x="6172200" y="3505200"/>
            <a:ext cx="601980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4927" name="Picture 15" descr="KHU CN THỤY VÂN-PHÚ THỌ"/>
          <p:cNvPicPr>
            <a:picLocks noChangeAspect="1" noChangeArrowheads="1"/>
          </p:cNvPicPr>
          <p:nvPr/>
        </p:nvPicPr>
        <p:blipFill>
          <a:blip r:embed="rId4">
            <a:lum bright="12000"/>
            <a:extLst>
              <a:ext uri="{28A0092B-C50C-407E-A947-70E740481C1C}">
                <a14:useLocalDpi xmlns:a14="http://schemas.microsoft.com/office/drawing/2010/main" val="0"/>
              </a:ext>
            </a:extLst>
          </a:blip>
          <a:srcRect/>
          <a:stretch>
            <a:fillRect/>
          </a:stretch>
        </p:blipFill>
        <p:spPr bwMode="auto">
          <a:xfrm>
            <a:off x="0" y="3445565"/>
            <a:ext cx="6096000" cy="34124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4938" name="Picture 26" descr="HUOINGUYEN1793x600jpg-08345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72200" y="0"/>
            <a:ext cx="60198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4940" name="Text Box 28"/>
          <p:cNvSpPr txBox="1">
            <a:spLocks noChangeArrowheads="1"/>
          </p:cNvSpPr>
          <p:nvPr/>
        </p:nvSpPr>
        <p:spPr bwMode="auto">
          <a:xfrm>
            <a:off x="1073425" y="3017839"/>
            <a:ext cx="8322365" cy="46166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b="1" i="1">
                <a:solidFill>
                  <a:srgbClr val="FF0000"/>
                </a:solidFill>
                <a:latin typeface="Times New Roman" panose="02020603050405020304" pitchFamily="18" charset="0"/>
              </a:rPr>
              <a:t>Những khó khăn trong phát triển công nghiệp của vùng ?</a:t>
            </a:r>
          </a:p>
        </p:txBody>
      </p:sp>
      <p:sp>
        <p:nvSpPr>
          <p:cNvPr id="294941" name="Text Box 29"/>
          <p:cNvSpPr txBox="1">
            <a:spLocks noChangeArrowheads="1"/>
          </p:cNvSpPr>
          <p:nvPr/>
        </p:nvSpPr>
        <p:spPr bwMode="auto">
          <a:xfrm>
            <a:off x="4000500" y="381001"/>
            <a:ext cx="4191000" cy="3667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800" b="1">
                <a:solidFill>
                  <a:srgbClr val="FF0000"/>
                </a:solidFill>
                <a:latin typeface="Times New Roman" panose="02020603050405020304" pitchFamily="18" charset="0"/>
              </a:rPr>
              <a:t>KHAI THÁC KHOÁNG SẢN BỪA BÃI</a:t>
            </a:r>
            <a:endParaRPr lang="en-US" altLang="en-US" sz="1800">
              <a:latin typeface="Times New Roman" panose="02020603050405020304" pitchFamily="18" charset="0"/>
            </a:endParaRPr>
          </a:p>
        </p:txBody>
      </p:sp>
      <p:sp>
        <p:nvSpPr>
          <p:cNvPr id="294942" name="Text Box 30"/>
          <p:cNvSpPr txBox="1">
            <a:spLocks noChangeArrowheads="1"/>
          </p:cNvSpPr>
          <p:nvPr/>
        </p:nvSpPr>
        <p:spPr bwMode="auto">
          <a:xfrm>
            <a:off x="4610100" y="5867401"/>
            <a:ext cx="3200400" cy="3667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800" b="1">
                <a:solidFill>
                  <a:srgbClr val="FF0000"/>
                </a:solidFill>
                <a:latin typeface="Times New Roman" panose="02020603050405020304" pitchFamily="18" charset="0"/>
              </a:rPr>
              <a:t>MÔI TRƯỜNG BỊ Ô NHIỄM</a:t>
            </a:r>
            <a:endParaRPr lang="en-US" altLang="en-US" sz="1800">
              <a:latin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294914"/>
                                        </p:tgtEl>
                                        <p:attrNameLst>
                                          <p:attrName>style.visibility</p:attrName>
                                        </p:attrNameLst>
                                      </p:cBhvr>
                                      <p:to>
                                        <p:strVal val="visible"/>
                                      </p:to>
                                    </p:set>
                                    <p:animEffect transition="in" filter="box(in)">
                                      <p:cBhvr>
                                        <p:cTn id="7" dur="2000"/>
                                        <p:tgtEl>
                                          <p:spTgt spid="294914"/>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294938"/>
                                        </p:tgtEl>
                                        <p:attrNameLst>
                                          <p:attrName>style.visibility</p:attrName>
                                        </p:attrNameLst>
                                      </p:cBhvr>
                                      <p:to>
                                        <p:strVal val="visible"/>
                                      </p:to>
                                    </p:set>
                                    <p:animEffect transition="in" filter="box(in)">
                                      <p:cBhvr>
                                        <p:cTn id="12" dur="2000"/>
                                        <p:tgtEl>
                                          <p:spTgt spid="294938"/>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294927"/>
                                        </p:tgtEl>
                                        <p:attrNameLst>
                                          <p:attrName>style.visibility</p:attrName>
                                        </p:attrNameLst>
                                      </p:cBhvr>
                                      <p:to>
                                        <p:strVal val="visible"/>
                                      </p:to>
                                    </p:set>
                                    <p:animEffect transition="in" filter="box(in)">
                                      <p:cBhvr>
                                        <p:cTn id="17" dur="2000"/>
                                        <p:tgtEl>
                                          <p:spTgt spid="294927"/>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294924"/>
                                        </p:tgtEl>
                                        <p:attrNameLst>
                                          <p:attrName>style.visibility</p:attrName>
                                        </p:attrNameLst>
                                      </p:cBhvr>
                                      <p:to>
                                        <p:strVal val="visible"/>
                                      </p:to>
                                    </p:set>
                                    <p:animEffect transition="in" filter="box(in)">
                                      <p:cBhvr>
                                        <p:cTn id="22" dur="2000"/>
                                        <p:tgtEl>
                                          <p:spTgt spid="294924"/>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294941"/>
                                        </p:tgtEl>
                                        <p:attrNameLst>
                                          <p:attrName>style.visibility</p:attrName>
                                        </p:attrNameLst>
                                      </p:cBhvr>
                                      <p:to>
                                        <p:strVal val="visible"/>
                                      </p:to>
                                    </p:set>
                                    <p:animEffect transition="in" filter="box(in)">
                                      <p:cBhvr>
                                        <p:cTn id="27" dur="2000"/>
                                        <p:tgtEl>
                                          <p:spTgt spid="294941"/>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grpId="0" nodeType="clickEffect">
                                  <p:stCondLst>
                                    <p:cond delay="0"/>
                                  </p:stCondLst>
                                  <p:childTnLst>
                                    <p:set>
                                      <p:cBhvr>
                                        <p:cTn id="31" dur="1" fill="hold">
                                          <p:stCondLst>
                                            <p:cond delay="0"/>
                                          </p:stCondLst>
                                        </p:cTn>
                                        <p:tgtEl>
                                          <p:spTgt spid="294942"/>
                                        </p:tgtEl>
                                        <p:attrNameLst>
                                          <p:attrName>style.visibility</p:attrName>
                                        </p:attrNameLst>
                                      </p:cBhvr>
                                      <p:to>
                                        <p:strVal val="visible"/>
                                      </p:to>
                                    </p:set>
                                    <p:animEffect transition="in" filter="box(in)">
                                      <p:cBhvr>
                                        <p:cTn id="32" dur="2000"/>
                                        <p:tgtEl>
                                          <p:spTgt spid="294942"/>
                                        </p:tgtEl>
                                      </p:cBhvr>
                                    </p:animEffect>
                                  </p:childTnLst>
                                </p:cTn>
                              </p:par>
                            </p:childTnLst>
                          </p:cTn>
                        </p:par>
                      </p:childTnLst>
                    </p:cTn>
                  </p:par>
                  <p:par>
                    <p:cTn id="33" fill="hold">
                      <p:stCondLst>
                        <p:cond delay="indefinite"/>
                      </p:stCondLst>
                      <p:childTnLst>
                        <p:par>
                          <p:cTn id="34" fill="hold">
                            <p:stCondLst>
                              <p:cond delay="0"/>
                            </p:stCondLst>
                            <p:childTnLst>
                              <p:par>
                                <p:cTn id="35" presetID="4" presetClass="entr" presetSubtype="16" fill="hold" grpId="0" nodeType="clickEffect">
                                  <p:stCondLst>
                                    <p:cond delay="0"/>
                                  </p:stCondLst>
                                  <p:childTnLst>
                                    <p:set>
                                      <p:cBhvr>
                                        <p:cTn id="36" dur="1" fill="hold">
                                          <p:stCondLst>
                                            <p:cond delay="0"/>
                                          </p:stCondLst>
                                        </p:cTn>
                                        <p:tgtEl>
                                          <p:spTgt spid="294940"/>
                                        </p:tgtEl>
                                        <p:attrNameLst>
                                          <p:attrName>style.visibility</p:attrName>
                                        </p:attrNameLst>
                                      </p:cBhvr>
                                      <p:to>
                                        <p:strVal val="visible"/>
                                      </p:to>
                                    </p:set>
                                    <p:animEffect transition="in" filter="box(in)">
                                      <p:cBhvr>
                                        <p:cTn id="37" dur="2000"/>
                                        <p:tgtEl>
                                          <p:spTgt spid="2949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4940" grpId="0" animBg="1"/>
      <p:bldP spid="294941" grpId="0" animBg="1"/>
      <p:bldP spid="29494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10242"/>
                                        </p:tgtEl>
                                        <p:attrNameLst>
                                          <p:attrName>style.visibility</p:attrName>
                                        </p:attrNameLst>
                                      </p:cBhvr>
                                      <p:to>
                                        <p:strVal val="visible"/>
                                      </p:to>
                                    </p:set>
                                    <p:animEffect transition="in" filter="box(in)">
                                      <p:cBhvr>
                                        <p:cTn id="7" dur="2000"/>
                                        <p:tgtEl>
                                          <p:spTgt spid="102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3607" name="Picture 23" descr="Viết bên dòng sông mẹ"/>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05526" y="0"/>
            <a:ext cx="603885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3613" name="Text Box 29"/>
          <p:cNvSpPr txBox="1">
            <a:spLocks noChangeArrowheads="1"/>
          </p:cNvSpPr>
          <p:nvPr/>
        </p:nvSpPr>
        <p:spPr bwMode="auto">
          <a:xfrm>
            <a:off x="7010400" y="2133601"/>
            <a:ext cx="3061252" cy="36933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800" b="1">
                <a:solidFill>
                  <a:srgbClr val="FF0000"/>
                </a:solidFill>
                <a:latin typeface="Times New Roman" panose="02020603050405020304" pitchFamily="18" charset="0"/>
              </a:rPr>
              <a:t>SÔNG HỒNG ( LÀO CAI )</a:t>
            </a:r>
          </a:p>
        </p:txBody>
      </p:sp>
      <p:pic>
        <p:nvPicPr>
          <p:cNvPr id="323615" name="Picture 31" descr="http://a8.vietbao.vn/images/vn888/hot/v2014/best_4dcf0f7223-1-rac.jpe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603885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3617" name="Picture 33" descr="http://img.cand.com.vn/Uploaded_CANDONLINE/thuydt1/thuydt1/4_tau3326-47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32031" y="3511826"/>
            <a:ext cx="6012346"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3619" name="Picture 35" descr="http://res.vtc.vn/media/vtcnews/2014/04/12/cat3-b9c7fZXAI.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511826"/>
            <a:ext cx="6019800" cy="3346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 Box 26"/>
          <p:cNvSpPr txBox="1">
            <a:spLocks noChangeArrowheads="1"/>
          </p:cNvSpPr>
          <p:nvPr/>
        </p:nvSpPr>
        <p:spPr bwMode="auto">
          <a:xfrm>
            <a:off x="2120349" y="3089917"/>
            <a:ext cx="7805530" cy="46166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b="1" i="1">
                <a:solidFill>
                  <a:srgbClr val="FF0000"/>
                </a:solidFill>
                <a:latin typeface="Times New Roman" panose="02020603050405020304" pitchFamily="18" charset="0"/>
              </a:rPr>
              <a:t>Giải pháp để công nghiệp của vùng phát triển bền vững ?</a:t>
            </a:r>
          </a:p>
        </p:txBody>
      </p:sp>
      <p:sp>
        <p:nvSpPr>
          <p:cNvPr id="18" name="Text Box 29"/>
          <p:cNvSpPr txBox="1">
            <a:spLocks noChangeArrowheads="1"/>
          </p:cNvSpPr>
          <p:nvPr/>
        </p:nvSpPr>
        <p:spPr bwMode="auto">
          <a:xfrm>
            <a:off x="3752851" y="6034089"/>
            <a:ext cx="4271963" cy="3698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800" b="1">
                <a:solidFill>
                  <a:srgbClr val="FF0000"/>
                </a:solidFill>
                <a:latin typeface="Times New Roman" panose="02020603050405020304" pitchFamily="18" charset="0"/>
              </a:rPr>
              <a:t>SÔNG LÔ SẠT LỞ DO NẠN CÁT TẶC</a:t>
            </a:r>
          </a:p>
        </p:txBody>
      </p:sp>
      <p:sp>
        <p:nvSpPr>
          <p:cNvPr id="19" name="Text Box 29"/>
          <p:cNvSpPr txBox="1">
            <a:spLocks noChangeArrowheads="1"/>
          </p:cNvSpPr>
          <p:nvPr/>
        </p:nvSpPr>
        <p:spPr bwMode="auto">
          <a:xfrm>
            <a:off x="3429000" y="2119313"/>
            <a:ext cx="1409700" cy="3683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800" b="1">
                <a:solidFill>
                  <a:srgbClr val="FF0000"/>
                </a:solidFill>
                <a:latin typeface="Times New Roman" panose="02020603050405020304" pitchFamily="18" charset="0"/>
              </a:rPr>
              <a:t>RÁC THẢI</a:t>
            </a:r>
          </a:p>
        </p:txBody>
      </p:sp>
    </p:spTree>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323615"/>
                                        </p:tgtEl>
                                        <p:attrNameLst>
                                          <p:attrName>style.visibility</p:attrName>
                                        </p:attrNameLst>
                                      </p:cBhvr>
                                      <p:to>
                                        <p:strVal val="visible"/>
                                      </p:to>
                                    </p:set>
                                    <p:animEffect transition="in" filter="box(in)">
                                      <p:cBhvr>
                                        <p:cTn id="7" dur="2000"/>
                                        <p:tgtEl>
                                          <p:spTgt spid="323615"/>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323607"/>
                                        </p:tgtEl>
                                        <p:attrNameLst>
                                          <p:attrName>style.visibility</p:attrName>
                                        </p:attrNameLst>
                                      </p:cBhvr>
                                      <p:to>
                                        <p:strVal val="visible"/>
                                      </p:to>
                                    </p:set>
                                    <p:animEffect transition="in" filter="box(in)">
                                      <p:cBhvr>
                                        <p:cTn id="12" dur="2000"/>
                                        <p:tgtEl>
                                          <p:spTgt spid="323607"/>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323619"/>
                                        </p:tgtEl>
                                        <p:attrNameLst>
                                          <p:attrName>style.visibility</p:attrName>
                                        </p:attrNameLst>
                                      </p:cBhvr>
                                      <p:to>
                                        <p:strVal val="visible"/>
                                      </p:to>
                                    </p:set>
                                    <p:animEffect transition="in" filter="box(in)">
                                      <p:cBhvr>
                                        <p:cTn id="17" dur="2000"/>
                                        <p:tgtEl>
                                          <p:spTgt spid="323619"/>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323617"/>
                                        </p:tgtEl>
                                        <p:attrNameLst>
                                          <p:attrName>style.visibility</p:attrName>
                                        </p:attrNameLst>
                                      </p:cBhvr>
                                      <p:to>
                                        <p:strVal val="visible"/>
                                      </p:to>
                                    </p:set>
                                    <p:animEffect transition="in" filter="box(in)">
                                      <p:cBhvr>
                                        <p:cTn id="22" dur="2000"/>
                                        <p:tgtEl>
                                          <p:spTgt spid="323617"/>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box(in)">
                                      <p:cBhvr>
                                        <p:cTn id="27" dur="2000"/>
                                        <p:tgtEl>
                                          <p:spTgt spid="19"/>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grpId="0" nodeType="clickEffect">
                                  <p:stCondLst>
                                    <p:cond delay="0"/>
                                  </p:stCondLst>
                                  <p:childTnLst>
                                    <p:set>
                                      <p:cBhvr>
                                        <p:cTn id="31" dur="1" fill="hold">
                                          <p:stCondLst>
                                            <p:cond delay="0"/>
                                          </p:stCondLst>
                                        </p:cTn>
                                        <p:tgtEl>
                                          <p:spTgt spid="323613"/>
                                        </p:tgtEl>
                                        <p:attrNameLst>
                                          <p:attrName>style.visibility</p:attrName>
                                        </p:attrNameLst>
                                      </p:cBhvr>
                                      <p:to>
                                        <p:strVal val="visible"/>
                                      </p:to>
                                    </p:set>
                                    <p:animEffect transition="in" filter="box(in)">
                                      <p:cBhvr>
                                        <p:cTn id="32" dur="2000"/>
                                        <p:tgtEl>
                                          <p:spTgt spid="323613"/>
                                        </p:tgtEl>
                                      </p:cBhvr>
                                    </p:animEffect>
                                  </p:childTnLst>
                                </p:cTn>
                              </p:par>
                            </p:childTnLst>
                          </p:cTn>
                        </p:par>
                      </p:childTnLst>
                    </p:cTn>
                  </p:par>
                  <p:par>
                    <p:cTn id="33" fill="hold">
                      <p:stCondLst>
                        <p:cond delay="indefinite"/>
                      </p:stCondLst>
                      <p:childTnLst>
                        <p:par>
                          <p:cTn id="34" fill="hold">
                            <p:stCondLst>
                              <p:cond delay="0"/>
                            </p:stCondLst>
                            <p:childTnLst>
                              <p:par>
                                <p:cTn id="35" presetID="4" presetClass="entr" presetSubtype="16" fill="hold" grpId="0" nodeType="click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box(in)">
                                      <p:cBhvr>
                                        <p:cTn id="37" dur="2000"/>
                                        <p:tgtEl>
                                          <p:spTgt spid="18"/>
                                        </p:tgtEl>
                                      </p:cBhvr>
                                    </p:animEffect>
                                  </p:childTnLst>
                                </p:cTn>
                              </p:par>
                            </p:childTnLst>
                          </p:cTn>
                        </p:par>
                      </p:childTnLst>
                    </p:cTn>
                  </p:par>
                  <p:par>
                    <p:cTn id="38" fill="hold">
                      <p:stCondLst>
                        <p:cond delay="indefinite"/>
                      </p:stCondLst>
                      <p:childTnLst>
                        <p:par>
                          <p:cTn id="39" fill="hold">
                            <p:stCondLst>
                              <p:cond delay="0"/>
                            </p:stCondLst>
                            <p:childTnLst>
                              <p:par>
                                <p:cTn id="40" presetID="4" presetClass="entr" presetSubtype="16" fill="hold" grpId="0"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box(in)">
                                      <p:cBhvr>
                                        <p:cTn id="42"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3613" grpId="0" animBg="1"/>
      <p:bldP spid="16" grpId="0" animBg="1"/>
      <p:bldP spid="18" grpId="0" animBg="1"/>
      <p:bldP spid="1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11266"/>
                                        </p:tgtEl>
                                        <p:attrNameLst>
                                          <p:attrName>style.visibility</p:attrName>
                                        </p:attrNameLst>
                                      </p:cBhvr>
                                      <p:to>
                                        <p:strVal val="visible"/>
                                      </p:to>
                                    </p:set>
                                    <p:animEffect transition="in" filter="box(in)">
                                      <p:cBhvr>
                                        <p:cTn id="7" dur="2000"/>
                                        <p:tgtEl>
                                          <p:spTgt spid="112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84313" y="278296"/>
            <a:ext cx="11502887" cy="4708981"/>
          </a:xfrm>
          <a:prstGeom prst="rect">
            <a:avLst/>
          </a:prstGeom>
          <a:noFill/>
        </p:spPr>
        <p:txBody>
          <a:bodyPr wrap="square">
            <a:spAutoFit/>
          </a:bodyPr>
          <a:lstStyle/>
          <a:p>
            <a:pPr algn="just">
              <a:spcBef>
                <a:spcPts val="600"/>
              </a:spcBef>
              <a:spcAft>
                <a:spcPts val="600"/>
              </a:spcAft>
            </a:pPr>
            <a:r>
              <a:rPr lang="en-US" sz="4000" b="1">
                <a:solidFill>
                  <a:srgbClr val="0070C0"/>
                </a:solidFill>
                <a:effectLst/>
                <a:latin typeface="Times New Roman" panose="02020603050405020304" pitchFamily="18" charset="0"/>
                <a:ea typeface="Calibri" panose="020F0502020204030204" charset="0"/>
              </a:rPr>
              <a:t>IV. Tình hình phát triển kinh tế  </a:t>
            </a:r>
            <a:endParaRPr lang="en-US" sz="4000">
              <a:solidFill>
                <a:srgbClr val="0070C0"/>
              </a:solidFill>
              <a:effectLst/>
              <a:latin typeface="Times New Roman" panose="02020603050405020304" pitchFamily="18" charset="0"/>
              <a:ea typeface="Calibri" panose="020F0502020204030204" charset="0"/>
            </a:endParaRPr>
          </a:p>
          <a:p>
            <a:pPr algn="just">
              <a:spcBef>
                <a:spcPts val="600"/>
              </a:spcBef>
              <a:spcAft>
                <a:spcPts val="600"/>
              </a:spcAft>
            </a:pPr>
            <a:r>
              <a:rPr lang="en-US" sz="3200" b="1" i="1">
                <a:solidFill>
                  <a:srgbClr val="FF0000"/>
                </a:solidFill>
                <a:effectLst/>
                <a:latin typeface="Times New Roman" panose="02020603050405020304" pitchFamily="18" charset="0"/>
                <a:ea typeface="Calibri" panose="020F0502020204030204" charset="0"/>
              </a:rPr>
              <a:t>1. Công nghiệp </a:t>
            </a:r>
            <a:endParaRPr lang="en-US" sz="3200" b="1">
              <a:solidFill>
                <a:srgbClr val="FF0000"/>
              </a:solidFill>
              <a:effectLst/>
              <a:latin typeface="Times New Roman" panose="02020603050405020304" pitchFamily="18" charset="0"/>
              <a:ea typeface="Calibri" panose="020F0502020204030204" charset="0"/>
            </a:endParaRPr>
          </a:p>
          <a:p>
            <a:pPr algn="just">
              <a:spcBef>
                <a:spcPts val="600"/>
              </a:spcBef>
              <a:spcAft>
                <a:spcPts val="600"/>
              </a:spcAft>
            </a:pPr>
            <a:r>
              <a:rPr lang="en-US" sz="2400" b="1" i="1">
                <a:effectLst/>
                <a:latin typeface="Times New Roman" panose="02020603050405020304" pitchFamily="18" charset="0"/>
                <a:ea typeface="Calibri" panose="020F0502020204030204" charset="0"/>
              </a:rPr>
              <a:t>- Thế mạnh chủ yếu là khai thác và chế biến khoáng sản, thủy điện.</a:t>
            </a:r>
            <a:endParaRPr lang="en-US" sz="2400" b="1">
              <a:effectLst/>
              <a:latin typeface="Times New Roman" panose="02020603050405020304" pitchFamily="18" charset="0"/>
              <a:ea typeface="Calibri" panose="020F0502020204030204" charset="0"/>
            </a:endParaRPr>
          </a:p>
          <a:p>
            <a:pPr algn="just">
              <a:spcBef>
                <a:spcPts val="600"/>
              </a:spcBef>
              <a:spcAft>
                <a:spcPts val="600"/>
              </a:spcAft>
            </a:pPr>
            <a:r>
              <a:rPr lang="en-US" sz="2400" b="1" i="1">
                <a:effectLst/>
                <a:latin typeface="Times New Roman" panose="02020603050405020304" pitchFamily="18" charset="0"/>
                <a:ea typeface="Calibri" panose="020F0502020204030204" charset="0"/>
              </a:rPr>
              <a:t>- Các ngành phát triển:</a:t>
            </a:r>
            <a:endParaRPr lang="en-US" sz="2400" b="1">
              <a:effectLst/>
              <a:latin typeface="Times New Roman" panose="02020603050405020304" pitchFamily="18" charset="0"/>
              <a:ea typeface="Calibri" panose="020F0502020204030204" charset="0"/>
            </a:endParaRPr>
          </a:p>
          <a:p>
            <a:pPr algn="just">
              <a:spcBef>
                <a:spcPts val="600"/>
              </a:spcBef>
              <a:spcAft>
                <a:spcPts val="600"/>
              </a:spcAft>
            </a:pPr>
            <a:r>
              <a:rPr lang="en-US" sz="2400" b="1" i="1">
                <a:effectLst/>
                <a:latin typeface="Times New Roman" panose="02020603050405020304" pitchFamily="18" charset="0"/>
                <a:ea typeface="Calibri" panose="020F0502020204030204" charset="0"/>
              </a:rPr>
              <a:t>+ Khai thác khoáng sản: than, sắt ….</a:t>
            </a:r>
            <a:endParaRPr lang="en-US" sz="2400" b="1">
              <a:effectLst/>
              <a:latin typeface="Times New Roman" panose="02020603050405020304" pitchFamily="18" charset="0"/>
              <a:ea typeface="Calibri" panose="020F0502020204030204" charset="0"/>
            </a:endParaRPr>
          </a:p>
          <a:p>
            <a:pPr>
              <a:spcBef>
                <a:spcPts val="600"/>
              </a:spcBef>
              <a:spcAft>
                <a:spcPts val="600"/>
              </a:spcAft>
            </a:pPr>
            <a:r>
              <a:rPr lang="en-US" sz="2400" b="1" i="1">
                <a:effectLst/>
                <a:latin typeface="Times New Roman" panose="02020603050405020304" pitchFamily="18" charset="0"/>
                <a:ea typeface="Calibri" panose="020F0502020204030204" charset="0"/>
              </a:rPr>
              <a:t>+ Năng lượng: Nhiệt điện ( Uông Bí 150 MW ), thủy điện Hòa Bình ( 1920 MW ), Sơn La  ( 2400 MW )…</a:t>
            </a:r>
            <a:endParaRPr lang="en-US" sz="2400" b="1">
              <a:effectLst/>
              <a:latin typeface="Times New Roman" panose="02020603050405020304" pitchFamily="18" charset="0"/>
              <a:ea typeface="Calibri" panose="020F0502020204030204" charset="0"/>
            </a:endParaRPr>
          </a:p>
          <a:p>
            <a:pPr algn="just">
              <a:spcBef>
                <a:spcPts val="600"/>
              </a:spcBef>
              <a:spcAft>
                <a:spcPts val="600"/>
              </a:spcAft>
            </a:pPr>
            <a:r>
              <a:rPr lang="en-US" sz="2400" b="1" i="1">
                <a:effectLst/>
                <a:latin typeface="Times New Roman" panose="02020603050405020304" pitchFamily="18" charset="0"/>
                <a:ea typeface="Calibri" panose="020F0502020204030204" charset="0"/>
              </a:rPr>
              <a:t>- Các ngành khác: luyện kim ( Thái Nguyên ), cơ khí ( Hạ Long ), hóa chất ( Việt Trì ), công nghiệp nhẹ, chế biến lương thực thực phẩm.</a:t>
            </a:r>
            <a:endParaRPr lang="en-US" sz="2400" b="1">
              <a:effectLst/>
              <a:latin typeface="Times New Roman" panose="02020603050405020304" pitchFamily="18" charset="0"/>
              <a:ea typeface="Calibri" panose="020F0502020204030204" charset="0"/>
            </a:endParaRPr>
          </a:p>
        </p:txBody>
      </p:sp>
    </p:spTree>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Requires="p14" p14:dur="3250">
        <p15:prstTrans prst="origami"/>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ox(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ext Box 2"/>
          <p:cNvSpPr txBox="1">
            <a:spLocks noChangeArrowheads="1"/>
          </p:cNvSpPr>
          <p:nvPr/>
        </p:nvSpPr>
        <p:spPr bwMode="auto">
          <a:xfrm>
            <a:off x="7010400" y="5334000"/>
            <a:ext cx="2819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60000"/>
              <a:buFont typeface="Wingdings" panose="05000000000000000000" pitchFamily="2" charset="2"/>
              <a:buChar char="n"/>
              <a:defRPr sz="3200">
                <a:solidFill>
                  <a:schemeClr val="tx1"/>
                </a:solidFill>
                <a:latin typeface="Times New Roman" panose="02020603050405020304" pitchFamily="18" charset="0"/>
              </a:defRPr>
            </a:lvl1pPr>
            <a:lvl2pPr marL="742950" indent="-285750">
              <a:spcBef>
                <a:spcPct val="20000"/>
              </a:spcBef>
              <a:buClr>
                <a:schemeClr val="tx2"/>
              </a:buClr>
              <a:buSzPct val="6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Clr>
                <a:schemeClr val="folHlink"/>
              </a:buClr>
              <a:buSzPct val="6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Clr>
                <a:schemeClr val="tx1"/>
              </a:buClr>
              <a:buSzPct val="6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lr>
                <a:schemeClr val="hlink"/>
              </a:buClr>
              <a:buSzPct val="60000"/>
              <a:buFont typeface="Wingdings" panose="05000000000000000000" pitchFamily="2" charset="2"/>
              <a:buChar char="n"/>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latin typeface="Times New Roman" panose="02020603050405020304" pitchFamily="18" charset="0"/>
              </a:defRPr>
            </a:lvl9pPr>
          </a:lstStyle>
          <a:p>
            <a:pPr eaLnBrk="1" hangingPunct="1">
              <a:spcBef>
                <a:spcPct val="50000"/>
              </a:spcBef>
              <a:buClrTx/>
              <a:buSzTx/>
              <a:buFontTx/>
              <a:buNone/>
            </a:pPr>
            <a:endParaRPr lang="vi-VN" altLang="en-US" sz="2400">
              <a:latin typeface="Arial" panose="020B0604020202020204" pitchFamily="34" charset="0"/>
            </a:endParaRPr>
          </a:p>
        </p:txBody>
      </p:sp>
      <p:sp>
        <p:nvSpPr>
          <p:cNvPr id="4099" name="Text Box 3"/>
          <p:cNvSpPr txBox="1">
            <a:spLocks noChangeArrowheads="1"/>
          </p:cNvSpPr>
          <p:nvPr/>
        </p:nvSpPr>
        <p:spPr bwMode="auto">
          <a:xfrm>
            <a:off x="2667000" y="1371600"/>
            <a:ext cx="7315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60000"/>
              <a:buFont typeface="Wingdings" panose="05000000000000000000" pitchFamily="2" charset="2"/>
              <a:buChar char="n"/>
              <a:defRPr sz="3200">
                <a:solidFill>
                  <a:schemeClr val="tx1"/>
                </a:solidFill>
                <a:latin typeface="Times New Roman" panose="02020603050405020304" pitchFamily="18" charset="0"/>
              </a:defRPr>
            </a:lvl1pPr>
            <a:lvl2pPr marL="742950" indent="-285750">
              <a:spcBef>
                <a:spcPct val="20000"/>
              </a:spcBef>
              <a:buClr>
                <a:schemeClr val="tx2"/>
              </a:buClr>
              <a:buSzPct val="6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Clr>
                <a:schemeClr val="folHlink"/>
              </a:buClr>
              <a:buSzPct val="6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Clr>
                <a:schemeClr val="tx1"/>
              </a:buClr>
              <a:buSzPct val="6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lr>
                <a:schemeClr val="hlink"/>
              </a:buClr>
              <a:buSzPct val="60000"/>
              <a:buFont typeface="Wingdings" panose="05000000000000000000" pitchFamily="2" charset="2"/>
              <a:buChar char="n"/>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latin typeface="Times New Roman" panose="02020603050405020304" pitchFamily="18" charset="0"/>
              </a:defRPr>
            </a:lvl9pPr>
          </a:lstStyle>
          <a:p>
            <a:pPr eaLnBrk="1" hangingPunct="1">
              <a:spcBef>
                <a:spcPct val="50000"/>
              </a:spcBef>
              <a:buClrTx/>
              <a:buSzTx/>
              <a:buFontTx/>
              <a:buNone/>
            </a:pPr>
            <a:endParaRPr lang="vi-VN" altLang="en-US" sz="2400">
              <a:latin typeface="Arial" panose="020B0604020202020204" pitchFamily="34" charset="0"/>
            </a:endParaRPr>
          </a:p>
        </p:txBody>
      </p:sp>
      <p:sp>
        <p:nvSpPr>
          <p:cNvPr id="4100" name="AutoShape 12" descr="9k="/>
          <p:cNvSpPr>
            <a:spLocks noChangeAspect="1" noChangeArrowheads="1"/>
          </p:cNvSpPr>
          <p:nvPr/>
        </p:nvSpPr>
        <p:spPr bwMode="auto">
          <a:xfrm>
            <a:off x="5943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60000"/>
              <a:buFont typeface="Wingdings" panose="05000000000000000000" pitchFamily="2" charset="2"/>
              <a:buChar char="n"/>
              <a:defRPr sz="3200">
                <a:solidFill>
                  <a:schemeClr val="tx1"/>
                </a:solidFill>
                <a:latin typeface="Times New Roman" panose="02020603050405020304" pitchFamily="18" charset="0"/>
              </a:defRPr>
            </a:lvl1pPr>
            <a:lvl2pPr marL="742950" indent="-285750">
              <a:spcBef>
                <a:spcPct val="20000"/>
              </a:spcBef>
              <a:buClr>
                <a:schemeClr val="tx2"/>
              </a:buClr>
              <a:buSzPct val="6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Clr>
                <a:schemeClr val="folHlink"/>
              </a:buClr>
              <a:buSzPct val="6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Clr>
                <a:schemeClr val="tx1"/>
              </a:buClr>
              <a:buSzPct val="6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lr>
                <a:schemeClr val="hlink"/>
              </a:buClr>
              <a:buSzPct val="60000"/>
              <a:buFont typeface="Wingdings" panose="05000000000000000000" pitchFamily="2" charset="2"/>
              <a:buChar char="n"/>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latin typeface="Times New Roman" panose="02020603050405020304" pitchFamily="18" charset="0"/>
              </a:defRPr>
            </a:lvl9pPr>
          </a:lstStyle>
          <a:p>
            <a:pPr eaLnBrk="1" hangingPunct="1">
              <a:spcBef>
                <a:spcPct val="0"/>
              </a:spcBef>
              <a:buClrTx/>
              <a:buSzTx/>
              <a:buFontTx/>
              <a:buNone/>
            </a:pPr>
            <a:endParaRPr lang="vi-VN" altLang="en-US" sz="1800">
              <a:latin typeface="Arial" panose="020B0604020202020204" pitchFamily="34" charset="0"/>
            </a:endParaRPr>
          </a:p>
        </p:txBody>
      </p:sp>
      <p:sp>
        <p:nvSpPr>
          <p:cNvPr id="4101" name="AutoShape 14" descr="9k="/>
          <p:cNvSpPr>
            <a:spLocks noChangeAspect="1" noChangeArrowheads="1"/>
          </p:cNvSpPr>
          <p:nvPr/>
        </p:nvSpPr>
        <p:spPr bwMode="auto">
          <a:xfrm>
            <a:off x="6070600" y="3403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60000"/>
              <a:buFont typeface="Wingdings" panose="05000000000000000000" pitchFamily="2" charset="2"/>
              <a:buChar char="n"/>
              <a:defRPr sz="3200">
                <a:solidFill>
                  <a:schemeClr val="tx1"/>
                </a:solidFill>
                <a:latin typeface="Times New Roman" panose="02020603050405020304" pitchFamily="18" charset="0"/>
              </a:defRPr>
            </a:lvl1pPr>
            <a:lvl2pPr marL="742950" indent="-285750">
              <a:spcBef>
                <a:spcPct val="20000"/>
              </a:spcBef>
              <a:buClr>
                <a:schemeClr val="tx2"/>
              </a:buClr>
              <a:buSzPct val="6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Clr>
                <a:schemeClr val="folHlink"/>
              </a:buClr>
              <a:buSzPct val="6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Clr>
                <a:schemeClr val="tx1"/>
              </a:buClr>
              <a:buSzPct val="6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lr>
                <a:schemeClr val="hlink"/>
              </a:buClr>
              <a:buSzPct val="60000"/>
              <a:buFont typeface="Wingdings" panose="05000000000000000000" pitchFamily="2" charset="2"/>
              <a:buChar char="n"/>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latin typeface="Times New Roman" panose="02020603050405020304" pitchFamily="18" charset="0"/>
              </a:defRPr>
            </a:lvl9pPr>
          </a:lstStyle>
          <a:p>
            <a:pPr eaLnBrk="1" hangingPunct="1">
              <a:spcBef>
                <a:spcPct val="0"/>
              </a:spcBef>
              <a:buClrTx/>
              <a:buSzTx/>
              <a:buFontTx/>
              <a:buNone/>
            </a:pPr>
            <a:endParaRPr lang="vi-VN" altLang="en-US" sz="1800">
              <a:latin typeface="Arial" panose="020B0604020202020204" pitchFamily="34" charset="0"/>
            </a:endParaRPr>
          </a:p>
        </p:txBody>
      </p:sp>
      <p:pic>
        <p:nvPicPr>
          <p:cNvPr id="292883" name="Picture 19" descr="100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0"/>
            <a:ext cx="123444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1"/>
          <p:cNvSpPr/>
          <p:nvPr/>
        </p:nvSpPr>
        <p:spPr>
          <a:xfrm>
            <a:off x="503583" y="384313"/>
            <a:ext cx="11052313" cy="2040835"/>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6000" b="1" dirty="0" err="1" smtClean="0">
                <a:solidFill>
                  <a:srgbClr val="FF0000"/>
                </a:solidFill>
                <a:latin typeface="Times New Roman" panose="02020603050405020304" pitchFamily="18" charset="0"/>
                <a:cs typeface="Times New Roman" panose="02020603050405020304" pitchFamily="18" charset="0"/>
              </a:rPr>
              <a:t>Tiết</a:t>
            </a:r>
            <a:r>
              <a:rPr lang="en-US" sz="6000" b="1" smtClean="0">
                <a:solidFill>
                  <a:srgbClr val="FF0000"/>
                </a:solidFill>
                <a:latin typeface="Times New Roman" panose="02020603050405020304" pitchFamily="18" charset="0"/>
                <a:cs typeface="Times New Roman" panose="02020603050405020304" pitchFamily="18" charset="0"/>
              </a:rPr>
              <a:t> 19. Bài</a:t>
            </a:r>
            <a:r>
              <a:rPr lang="en-US" sz="6000" b="1" dirty="0" smtClean="0">
                <a:solidFill>
                  <a:srgbClr val="FF0000"/>
                </a:solidFill>
                <a:latin typeface="Times New Roman" panose="02020603050405020304" pitchFamily="18" charset="0"/>
                <a:cs typeface="Times New Roman" panose="02020603050405020304" pitchFamily="18" charset="0"/>
              </a:rPr>
              <a:t> </a:t>
            </a:r>
            <a:r>
              <a:rPr lang="en-US" sz="6000" b="1" dirty="0">
                <a:solidFill>
                  <a:srgbClr val="FF0000"/>
                </a:solidFill>
                <a:latin typeface="Times New Roman" panose="02020603050405020304" pitchFamily="18" charset="0"/>
                <a:cs typeface="Times New Roman" panose="02020603050405020304" pitchFamily="18" charset="0"/>
              </a:rPr>
              <a:t>18</a:t>
            </a:r>
          </a:p>
          <a:p>
            <a:pPr algn="ctr"/>
            <a:r>
              <a:rPr lang="en-US" sz="4000" b="1" dirty="0">
                <a:solidFill>
                  <a:srgbClr val="FFFF00"/>
                </a:solidFill>
                <a:latin typeface="Times New Roman" panose="02020603050405020304" pitchFamily="18" charset="0"/>
                <a:cs typeface="Times New Roman" panose="02020603050405020304" pitchFamily="18" charset="0"/>
              </a:rPr>
              <a:t>VÙNG TRUNG DU VÀ MIỀN NÚI BẮC BỘ </a:t>
            </a:r>
          </a:p>
          <a:p>
            <a:pPr algn="ctr"/>
            <a:r>
              <a:rPr lang="en-US" sz="4000" b="1" dirty="0">
                <a:solidFill>
                  <a:srgbClr val="FFFF00"/>
                </a:solidFill>
                <a:latin typeface="Times New Roman" panose="02020603050405020304" pitchFamily="18" charset="0"/>
                <a:cs typeface="Times New Roman" panose="02020603050405020304" pitchFamily="18" charset="0"/>
              </a:rPr>
              <a:t>( </a:t>
            </a:r>
            <a:r>
              <a:rPr lang="en-US" sz="4000" b="1" dirty="0" err="1">
                <a:solidFill>
                  <a:srgbClr val="FFFF00"/>
                </a:solidFill>
                <a:latin typeface="Times New Roman" panose="02020603050405020304" pitchFamily="18" charset="0"/>
                <a:cs typeface="Times New Roman" panose="02020603050405020304" pitchFamily="18" charset="0"/>
              </a:rPr>
              <a:t>tiếp</a:t>
            </a:r>
            <a:r>
              <a:rPr lang="en-US" sz="4000" b="1" dirty="0">
                <a:solidFill>
                  <a:srgbClr val="FFFF00"/>
                </a:solidFill>
                <a:latin typeface="Times New Roman" panose="02020603050405020304" pitchFamily="18" charset="0"/>
                <a:cs typeface="Times New Roman" panose="02020603050405020304" pitchFamily="18" charset="0"/>
              </a:rPr>
              <a:t> </a:t>
            </a:r>
            <a:r>
              <a:rPr lang="en-US" sz="4000" b="1" dirty="0" err="1">
                <a:solidFill>
                  <a:srgbClr val="FFFF00"/>
                </a:solidFill>
                <a:latin typeface="Times New Roman" panose="02020603050405020304" pitchFamily="18" charset="0"/>
                <a:cs typeface="Times New Roman" panose="02020603050405020304" pitchFamily="18" charset="0"/>
              </a:rPr>
              <a:t>theo</a:t>
            </a:r>
            <a:r>
              <a:rPr lang="en-US" sz="4000" b="1" dirty="0">
                <a:solidFill>
                  <a:srgbClr val="FFFF00"/>
                </a:solidFill>
                <a:latin typeface="Times New Roman" panose="02020603050405020304" pitchFamily="18" charset="0"/>
                <a:cs typeface="Times New Roman" panose="02020603050405020304" pitchFamily="18" charset="0"/>
              </a:rPr>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292883"/>
                                        </p:tgtEl>
                                        <p:attrNameLst>
                                          <p:attrName>style.visibility</p:attrName>
                                        </p:attrNameLst>
                                      </p:cBhvr>
                                      <p:to>
                                        <p:strVal val="visible"/>
                                      </p:to>
                                    </p:set>
                                    <p:animEffect transition="in" filter="box(in)">
                                      <p:cBhvr>
                                        <p:cTn id="7" dur="2000"/>
                                        <p:tgtEl>
                                          <p:spTgt spid="292883"/>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ox(in)">
                                      <p:cBhvr>
                                        <p:cTn id="1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p:cNvSpPr/>
          <p:nvPr/>
        </p:nvSpPr>
        <p:spPr>
          <a:xfrm>
            <a:off x="198783" y="132522"/>
            <a:ext cx="3617843" cy="821635"/>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US" sz="3600" b="1">
                <a:solidFill>
                  <a:srgbClr val="FF0000"/>
                </a:solidFill>
                <a:latin typeface="Times New Roman" panose="02020603050405020304" pitchFamily="18" charset="0"/>
                <a:cs typeface="Times New Roman" panose="02020603050405020304" pitchFamily="18" charset="0"/>
              </a:rPr>
              <a:t>2. Nông nghiệp</a:t>
            </a:r>
          </a:p>
        </p:txBody>
      </p:sp>
      <p:sp>
        <p:nvSpPr>
          <p:cNvPr id="5" name="Scroll: Vertical 4"/>
          <p:cNvSpPr/>
          <p:nvPr/>
        </p:nvSpPr>
        <p:spPr>
          <a:xfrm flipH="1">
            <a:off x="198783" y="1073426"/>
            <a:ext cx="5115339" cy="5512904"/>
          </a:xfrm>
          <a:prstGeom prst="verticalScroll">
            <a:avLst/>
          </a:prstGeom>
          <a:ln w="76200"/>
        </p:spPr>
        <p:style>
          <a:lnRef idx="2">
            <a:schemeClr val="accent6"/>
          </a:lnRef>
          <a:fillRef idx="1">
            <a:schemeClr val="lt1"/>
          </a:fillRef>
          <a:effectRef idx="0">
            <a:schemeClr val="accent6"/>
          </a:effectRef>
          <a:fontRef idx="minor">
            <a:schemeClr val="dk1"/>
          </a:fontRef>
        </p:style>
        <p:txBody>
          <a:bodyPr rtlCol="0" anchor="ctr"/>
          <a:lstStyle/>
          <a:p>
            <a:pPr algn="ctr"/>
            <a:r>
              <a:rPr lang="en-US" sz="4800" b="1">
                <a:latin typeface="Times New Roman" panose="02020603050405020304" pitchFamily="18" charset="0"/>
                <a:cs typeface="Times New Roman" panose="02020603050405020304" pitchFamily="18" charset="0"/>
              </a:rPr>
              <a:t>Đọc thông tin SGK trang 67, 68 + vốn kiến thức hiện có…</a:t>
            </a:r>
          </a:p>
        </p:txBody>
      </p:sp>
      <p:sp>
        <p:nvSpPr>
          <p:cNvPr id="6" name="Speech Bubble: Oval 5"/>
          <p:cNvSpPr/>
          <p:nvPr/>
        </p:nvSpPr>
        <p:spPr>
          <a:xfrm>
            <a:off x="5433391" y="543339"/>
            <a:ext cx="6446236" cy="6228521"/>
          </a:xfrm>
          <a:prstGeom prst="wedgeEllipseCallout">
            <a:avLst>
              <a:gd name="adj1" fmla="val -51346"/>
              <a:gd name="adj2" fmla="val 42654"/>
            </a:avLst>
          </a:prstGeom>
          <a:ln w="76200">
            <a:solidFill>
              <a:srgbClr val="7030A0"/>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a:solidFill>
                  <a:srgbClr val="FF0000"/>
                </a:solidFill>
              </a:rPr>
              <a:t>- </a:t>
            </a:r>
            <a:r>
              <a:rPr lang="en-US"/>
              <a:t> </a:t>
            </a:r>
            <a:r>
              <a:rPr lang="en-US" sz="3200" b="1">
                <a:solidFill>
                  <a:srgbClr val="FF0000"/>
                </a:solidFill>
                <a:latin typeface="Times New Roman" panose="02020603050405020304" pitchFamily="18" charset="0"/>
                <a:cs typeface="Times New Roman" panose="02020603050405020304" pitchFamily="18" charset="0"/>
              </a:rPr>
              <a:t>Xác định địa bàn phân bố các cây công nghiệp lâu năm chè, hồi,…</a:t>
            </a:r>
          </a:p>
          <a:p>
            <a:pPr algn="ctr"/>
            <a:r>
              <a:rPr lang="en-US" sz="3200" b="1">
                <a:solidFill>
                  <a:srgbClr val="FF0000"/>
                </a:solidFill>
                <a:latin typeface="Times New Roman" panose="02020603050405020304" pitchFamily="18" charset="0"/>
                <a:cs typeface="Times New Roman" panose="02020603050405020304" pitchFamily="18" charset="0"/>
              </a:rPr>
              <a:t>- Nhờ những điều kiện thuận lợi gì mà cây chè chiếm tỉ trọng lớn về diện tích và sản lượng so với cả nước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ox(in)">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ox(in)">
                                      <p:cBhvr>
                                        <p:cTn id="1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334539" cy="63214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321426"/>
            <a:ext cx="6334540" cy="536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Explosion: 14 Points 1"/>
          <p:cNvSpPr/>
          <p:nvPr/>
        </p:nvSpPr>
        <p:spPr>
          <a:xfrm>
            <a:off x="8282609" y="437322"/>
            <a:ext cx="3366051" cy="2226365"/>
          </a:xfrm>
          <a:prstGeom prst="irregularSeal2">
            <a:avLst/>
          </a:prstGeom>
          <a:ln w="76200"/>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b="1">
                <a:latin typeface="Times New Roman" panose="02020603050405020304" pitchFamily="18" charset="0"/>
                <a:cs typeface="Times New Roman" panose="02020603050405020304" pitchFamily="18" charset="0"/>
              </a:rPr>
              <a:t>Hồi</a:t>
            </a:r>
          </a:p>
        </p:txBody>
      </p:sp>
      <p:sp>
        <p:nvSpPr>
          <p:cNvPr id="6" name="Oval 5"/>
          <p:cNvSpPr/>
          <p:nvPr/>
        </p:nvSpPr>
        <p:spPr>
          <a:xfrm>
            <a:off x="8640416" y="3429000"/>
            <a:ext cx="3127513" cy="2226365"/>
          </a:xfrm>
          <a:prstGeom prst="ellipse">
            <a:avLst/>
          </a:prstGeom>
          <a:ln w="76200">
            <a:solidFill>
              <a:srgbClr val="0070C0"/>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6000" b="1">
                <a:latin typeface="Times New Roman" panose="02020603050405020304" pitchFamily="18" charset="0"/>
                <a:cs typeface="Times New Roman" panose="02020603050405020304" pitchFamily="18" charset="0"/>
              </a:rPr>
              <a:t>Chè</a:t>
            </a:r>
          </a:p>
        </p:txBody>
      </p:sp>
      <p:cxnSp>
        <p:nvCxnSpPr>
          <p:cNvPr id="18" name="Straight Arrow Connector 17"/>
          <p:cNvCxnSpPr/>
          <p:nvPr/>
        </p:nvCxnSpPr>
        <p:spPr>
          <a:xfrm>
            <a:off x="3243063" y="871261"/>
            <a:ext cx="5980450" cy="2782052"/>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a:off x="3750365" y="2120348"/>
            <a:ext cx="5009322" cy="2019009"/>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a:off x="2252870" y="2451652"/>
            <a:ext cx="6387546" cy="2403323"/>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5140" name="Straight Arrow Connector 5139"/>
          <p:cNvCxnSpPr>
            <a:endCxn id="2" idx="1"/>
          </p:cNvCxnSpPr>
          <p:nvPr/>
        </p:nvCxnSpPr>
        <p:spPr>
          <a:xfrm flipV="1">
            <a:off x="4338227" y="1764586"/>
            <a:ext cx="3944382" cy="343532"/>
          </a:xfrm>
          <a:prstGeom prst="straightConnector1">
            <a:avLst/>
          </a:prstGeom>
          <a:ln w="762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box(in)">
                                      <p:cBhvr>
                                        <p:cTn id="7" dur="2000"/>
                                        <p:tgtEl>
                                          <p:spTgt spid="5122"/>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ox(in)">
                                      <p:cBhvr>
                                        <p:cTn id="12" dur="20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ox(in)">
                                      <p:cBhvr>
                                        <p:cTn id="17" dur="20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5140"/>
                                        </p:tgtEl>
                                        <p:attrNameLst>
                                          <p:attrName>style.visibility</p:attrName>
                                        </p:attrNameLst>
                                      </p:cBhvr>
                                      <p:to>
                                        <p:strVal val="visible"/>
                                      </p:to>
                                    </p:set>
                                    <p:animEffect transition="in" filter="box(in)">
                                      <p:cBhvr>
                                        <p:cTn id="22" dur="2000"/>
                                        <p:tgtEl>
                                          <p:spTgt spid="5140"/>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box(in)">
                                      <p:cBhvr>
                                        <p:cTn id="27" dur="20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nodeType="click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box(in)">
                                      <p:cBhvr>
                                        <p:cTn id="32" dur="2000"/>
                                        <p:tgtEl>
                                          <p:spTgt spid="27"/>
                                        </p:tgtEl>
                                      </p:cBhvr>
                                    </p:animEffect>
                                  </p:childTnLst>
                                </p:cTn>
                              </p:par>
                            </p:childTnLst>
                          </p:cTn>
                        </p:par>
                      </p:childTnLst>
                    </p:cTn>
                  </p:par>
                  <p:par>
                    <p:cTn id="33" fill="hold">
                      <p:stCondLst>
                        <p:cond delay="indefinite"/>
                      </p:stCondLst>
                      <p:childTnLst>
                        <p:par>
                          <p:cTn id="34" fill="hold">
                            <p:stCondLst>
                              <p:cond delay="0"/>
                            </p:stCondLst>
                            <p:childTnLst>
                              <p:par>
                                <p:cTn id="35" presetID="4" presetClass="entr" presetSubtype="16" fill="hold" nodeType="clickEffect">
                                  <p:stCondLst>
                                    <p:cond delay="0"/>
                                  </p:stCondLst>
                                  <p:childTnLst>
                                    <p:set>
                                      <p:cBhvr>
                                        <p:cTn id="36" dur="1" fill="hold">
                                          <p:stCondLst>
                                            <p:cond delay="0"/>
                                          </p:stCondLst>
                                        </p:cTn>
                                        <p:tgtEl>
                                          <p:spTgt spid="31"/>
                                        </p:tgtEl>
                                        <p:attrNameLst>
                                          <p:attrName>style.visibility</p:attrName>
                                        </p:attrNameLst>
                                      </p:cBhvr>
                                      <p:to>
                                        <p:strVal val="visible"/>
                                      </p:to>
                                    </p:set>
                                    <p:animEffect transition="in" filter="box(in)">
                                      <p:cBhvr>
                                        <p:cTn id="37" dur="20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ext Box 2"/>
          <p:cNvSpPr txBox="1">
            <a:spLocks noChangeArrowheads="1"/>
          </p:cNvSpPr>
          <p:nvPr/>
        </p:nvSpPr>
        <p:spPr bwMode="auto">
          <a:xfrm>
            <a:off x="3810000" y="3200400"/>
            <a:ext cx="5867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vi-VN" altLang="en-US" sz="2400"/>
          </a:p>
        </p:txBody>
      </p:sp>
      <p:pic>
        <p:nvPicPr>
          <p:cNvPr id="238634" name="Picture 42" descr="anhthanhque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72200" y="0"/>
            <a:ext cx="60198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8644" name="Picture 52" descr="100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0960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8652" name="Text Box 60"/>
          <p:cNvSpPr txBox="1">
            <a:spLocks noChangeArrowheads="1"/>
          </p:cNvSpPr>
          <p:nvPr/>
        </p:nvSpPr>
        <p:spPr bwMode="auto">
          <a:xfrm>
            <a:off x="4876800" y="1905001"/>
            <a:ext cx="685800" cy="3667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800" b="1">
                <a:solidFill>
                  <a:srgbClr val="FF0000"/>
                </a:solidFill>
                <a:latin typeface="Times New Roman" panose="02020603050405020304" pitchFamily="18" charset="0"/>
              </a:rPr>
              <a:t>CHÈ</a:t>
            </a:r>
          </a:p>
        </p:txBody>
      </p:sp>
      <p:sp>
        <p:nvSpPr>
          <p:cNvPr id="238654" name="Text Box 62"/>
          <p:cNvSpPr txBox="1">
            <a:spLocks noChangeArrowheads="1"/>
          </p:cNvSpPr>
          <p:nvPr/>
        </p:nvSpPr>
        <p:spPr bwMode="auto">
          <a:xfrm>
            <a:off x="7239000" y="1981201"/>
            <a:ext cx="762000" cy="3667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800" b="1">
                <a:solidFill>
                  <a:srgbClr val="FF0000"/>
                </a:solidFill>
                <a:latin typeface="Times New Roman" panose="02020603050405020304" pitchFamily="18" charset="0"/>
              </a:rPr>
              <a:t>QUẾ</a:t>
            </a:r>
          </a:p>
        </p:txBody>
      </p:sp>
      <p:sp>
        <p:nvSpPr>
          <p:cNvPr id="238655" name="Text Box 63"/>
          <p:cNvSpPr txBox="1">
            <a:spLocks noChangeArrowheads="1"/>
          </p:cNvSpPr>
          <p:nvPr/>
        </p:nvSpPr>
        <p:spPr bwMode="auto">
          <a:xfrm>
            <a:off x="1205948" y="3200400"/>
            <a:ext cx="10230678" cy="46166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b="1">
                <a:solidFill>
                  <a:srgbClr val="000066"/>
                </a:solidFill>
                <a:latin typeface="Times New Roman" panose="02020603050405020304" pitchFamily="18" charset="0"/>
              </a:rPr>
              <a:t> </a:t>
            </a:r>
            <a:r>
              <a:rPr lang="en-US" altLang="en-US" sz="2400" b="1">
                <a:solidFill>
                  <a:srgbClr val="FF0000"/>
                </a:solidFill>
                <a:latin typeface="Times New Roman" panose="02020603050405020304" pitchFamily="18" charset="0"/>
              </a:rPr>
              <a:t>Cây công nghiệp: chè ( Hà Giang, Sơn La, Thái Nguyên ), hồi (Lạng Sơn),…</a:t>
            </a:r>
          </a:p>
        </p:txBody>
      </p:sp>
      <p:pic>
        <p:nvPicPr>
          <p:cNvPr id="12"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657600"/>
            <a:ext cx="6096000" cy="32003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5999" y="3657599"/>
            <a:ext cx="6096001" cy="32003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238644"/>
                                        </p:tgtEl>
                                        <p:attrNameLst>
                                          <p:attrName>style.visibility</p:attrName>
                                        </p:attrNameLst>
                                      </p:cBhvr>
                                      <p:to>
                                        <p:strVal val="visible"/>
                                      </p:to>
                                    </p:set>
                                    <p:animEffect transition="in" filter="box(in)">
                                      <p:cBhvr>
                                        <p:cTn id="7" dur="2000"/>
                                        <p:tgtEl>
                                          <p:spTgt spid="238644"/>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238634"/>
                                        </p:tgtEl>
                                        <p:attrNameLst>
                                          <p:attrName>style.visibility</p:attrName>
                                        </p:attrNameLst>
                                      </p:cBhvr>
                                      <p:to>
                                        <p:strVal val="visible"/>
                                      </p:to>
                                    </p:set>
                                    <p:animEffect transition="in" filter="box(in)">
                                      <p:cBhvr>
                                        <p:cTn id="12" dur="2000"/>
                                        <p:tgtEl>
                                          <p:spTgt spid="238634"/>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ox(in)">
                                      <p:cBhvr>
                                        <p:cTn id="17" dur="20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ox(in)">
                                      <p:cBhvr>
                                        <p:cTn id="22" dur="20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238652"/>
                                        </p:tgtEl>
                                        <p:attrNameLst>
                                          <p:attrName>style.visibility</p:attrName>
                                        </p:attrNameLst>
                                      </p:cBhvr>
                                      <p:to>
                                        <p:strVal val="visible"/>
                                      </p:to>
                                    </p:set>
                                    <p:animEffect transition="in" filter="box(in)">
                                      <p:cBhvr>
                                        <p:cTn id="27" dur="2000"/>
                                        <p:tgtEl>
                                          <p:spTgt spid="238652"/>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grpId="0" nodeType="clickEffect">
                                  <p:stCondLst>
                                    <p:cond delay="0"/>
                                  </p:stCondLst>
                                  <p:childTnLst>
                                    <p:set>
                                      <p:cBhvr>
                                        <p:cTn id="31" dur="1" fill="hold">
                                          <p:stCondLst>
                                            <p:cond delay="0"/>
                                          </p:stCondLst>
                                        </p:cTn>
                                        <p:tgtEl>
                                          <p:spTgt spid="238654"/>
                                        </p:tgtEl>
                                        <p:attrNameLst>
                                          <p:attrName>style.visibility</p:attrName>
                                        </p:attrNameLst>
                                      </p:cBhvr>
                                      <p:to>
                                        <p:strVal val="visible"/>
                                      </p:to>
                                    </p:set>
                                    <p:animEffect transition="in" filter="box(in)">
                                      <p:cBhvr>
                                        <p:cTn id="32" dur="2000"/>
                                        <p:tgtEl>
                                          <p:spTgt spid="238654"/>
                                        </p:tgtEl>
                                      </p:cBhvr>
                                    </p:animEffect>
                                  </p:childTnLst>
                                </p:cTn>
                              </p:par>
                            </p:childTnLst>
                          </p:cTn>
                        </p:par>
                      </p:childTnLst>
                    </p:cTn>
                  </p:par>
                  <p:par>
                    <p:cTn id="33" fill="hold">
                      <p:stCondLst>
                        <p:cond delay="indefinite"/>
                      </p:stCondLst>
                      <p:childTnLst>
                        <p:par>
                          <p:cTn id="34" fill="hold">
                            <p:stCondLst>
                              <p:cond delay="0"/>
                            </p:stCondLst>
                            <p:childTnLst>
                              <p:par>
                                <p:cTn id="35" presetID="4" presetClass="entr" presetSubtype="16" fill="hold" grpId="0" nodeType="clickEffect">
                                  <p:stCondLst>
                                    <p:cond delay="0"/>
                                  </p:stCondLst>
                                  <p:childTnLst>
                                    <p:set>
                                      <p:cBhvr>
                                        <p:cTn id="36" dur="1" fill="hold">
                                          <p:stCondLst>
                                            <p:cond delay="0"/>
                                          </p:stCondLst>
                                        </p:cTn>
                                        <p:tgtEl>
                                          <p:spTgt spid="238655"/>
                                        </p:tgtEl>
                                        <p:attrNameLst>
                                          <p:attrName>style.visibility</p:attrName>
                                        </p:attrNameLst>
                                      </p:cBhvr>
                                      <p:to>
                                        <p:strVal val="visible"/>
                                      </p:to>
                                    </p:set>
                                    <p:animEffect transition="in" filter="box(in)">
                                      <p:cBhvr>
                                        <p:cTn id="37" dur="2000"/>
                                        <p:tgtEl>
                                          <p:spTgt spid="2386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8652" grpId="0" animBg="1"/>
      <p:bldP spid="238654" grpId="0" animBg="1"/>
      <p:bldP spid="23865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ext Box 2"/>
          <p:cNvSpPr txBox="1">
            <a:spLocks noChangeArrowheads="1"/>
          </p:cNvSpPr>
          <p:nvPr/>
        </p:nvSpPr>
        <p:spPr bwMode="auto">
          <a:xfrm>
            <a:off x="1524000" y="0"/>
            <a:ext cx="9144000" cy="36933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1800">
              <a:solidFill>
                <a:srgbClr val="000066"/>
              </a:solidFill>
              <a:latin typeface="Times New Roman" panose="02020603050405020304" pitchFamily="18" charset="0"/>
            </a:endParaRPr>
          </a:p>
        </p:txBody>
      </p:sp>
      <p:pic>
        <p:nvPicPr>
          <p:cNvPr id="309265" name="Picture 17" descr="fuji-apples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61722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9266" name="Text Box 18"/>
          <p:cNvSpPr txBox="1">
            <a:spLocks noChangeArrowheads="1"/>
          </p:cNvSpPr>
          <p:nvPr/>
        </p:nvSpPr>
        <p:spPr bwMode="auto">
          <a:xfrm>
            <a:off x="4495800" y="304801"/>
            <a:ext cx="762000" cy="3667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800" b="1">
                <a:solidFill>
                  <a:srgbClr val="FF0000"/>
                </a:solidFill>
                <a:latin typeface="Times New Roman" panose="02020603050405020304" pitchFamily="18" charset="0"/>
              </a:rPr>
              <a:t>TÁO</a:t>
            </a:r>
          </a:p>
        </p:txBody>
      </p:sp>
      <p:pic>
        <p:nvPicPr>
          <p:cNvPr id="309267" name="Picture 19" descr="Le-TN-5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1773" y="76200"/>
            <a:ext cx="594360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9268" name="Text Box 20"/>
          <p:cNvSpPr txBox="1">
            <a:spLocks noChangeArrowheads="1"/>
          </p:cNvSpPr>
          <p:nvPr/>
        </p:nvSpPr>
        <p:spPr bwMode="auto">
          <a:xfrm>
            <a:off x="8001000" y="304801"/>
            <a:ext cx="609600" cy="3667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800" b="1">
                <a:solidFill>
                  <a:srgbClr val="FF0000"/>
                </a:solidFill>
                <a:latin typeface="Times New Roman" panose="02020603050405020304" pitchFamily="18" charset="0"/>
              </a:rPr>
              <a:t>LÊ</a:t>
            </a:r>
          </a:p>
        </p:txBody>
      </p:sp>
      <p:pic>
        <p:nvPicPr>
          <p:cNvPr id="309269" name="Picture 21" descr="dao0_1419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72200" y="3505200"/>
            <a:ext cx="601980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9270" name="Text Box 22"/>
          <p:cNvSpPr txBox="1">
            <a:spLocks noChangeArrowheads="1"/>
          </p:cNvSpPr>
          <p:nvPr/>
        </p:nvSpPr>
        <p:spPr bwMode="auto">
          <a:xfrm>
            <a:off x="7924800" y="3886201"/>
            <a:ext cx="762000" cy="3667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800" b="1">
                <a:solidFill>
                  <a:srgbClr val="FF0000"/>
                </a:solidFill>
                <a:latin typeface="Times New Roman" panose="02020603050405020304" pitchFamily="18" charset="0"/>
              </a:rPr>
              <a:t>ĐÀO</a:t>
            </a:r>
          </a:p>
        </p:txBody>
      </p:sp>
      <p:pic>
        <p:nvPicPr>
          <p:cNvPr id="309271" name="Picture 23" descr="F201208071059061863824073"/>
          <p:cNvPicPr>
            <a:picLocks noChangeAspect="1" noChangeArrowheads="1"/>
          </p:cNvPicPr>
          <p:nvPr/>
        </p:nvPicPr>
        <p:blipFill>
          <a:blip r:embed="rId5">
            <a:lum bright="12000"/>
            <a:extLst>
              <a:ext uri="{28A0092B-C50C-407E-A947-70E740481C1C}">
                <a14:useLocalDpi xmlns:a14="http://schemas.microsoft.com/office/drawing/2010/main" val="0"/>
              </a:ext>
            </a:extLst>
          </a:blip>
          <a:srcRect/>
          <a:stretch>
            <a:fillRect/>
          </a:stretch>
        </p:blipFill>
        <p:spPr bwMode="auto">
          <a:xfrm>
            <a:off x="0" y="3505200"/>
            <a:ext cx="609600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9272" name="Text Box 24"/>
          <p:cNvSpPr txBox="1">
            <a:spLocks noChangeArrowheads="1"/>
          </p:cNvSpPr>
          <p:nvPr/>
        </p:nvSpPr>
        <p:spPr bwMode="auto">
          <a:xfrm>
            <a:off x="4267200" y="3886201"/>
            <a:ext cx="914400" cy="3667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800" b="1">
                <a:solidFill>
                  <a:srgbClr val="FF0000"/>
                </a:solidFill>
                <a:latin typeface="Times New Roman" panose="02020603050405020304" pitchFamily="18" charset="0"/>
              </a:rPr>
              <a:t>HỒNG</a:t>
            </a:r>
          </a:p>
        </p:txBody>
      </p:sp>
      <p:sp>
        <p:nvSpPr>
          <p:cNvPr id="309273" name="Text Box 25"/>
          <p:cNvSpPr txBox="1">
            <a:spLocks noChangeArrowheads="1"/>
          </p:cNvSpPr>
          <p:nvPr/>
        </p:nvSpPr>
        <p:spPr bwMode="auto">
          <a:xfrm>
            <a:off x="2209800" y="3124200"/>
            <a:ext cx="7467600" cy="457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b="1">
                <a:solidFill>
                  <a:srgbClr val="000066"/>
                </a:solidFill>
                <a:latin typeface="Times New Roman" panose="02020603050405020304" pitchFamily="18" charset="0"/>
              </a:rPr>
              <a:t> </a:t>
            </a:r>
            <a:r>
              <a:rPr lang="en-US" altLang="en-US" sz="2400" b="1">
                <a:solidFill>
                  <a:srgbClr val="FF0000"/>
                </a:solidFill>
                <a:latin typeface="Times New Roman" panose="02020603050405020304" pitchFamily="18" charset="0"/>
              </a:rPr>
              <a:t>Trồng cây ăn quả cận nhiệt và ôn đới: mận, mơ, đào,..</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309265"/>
                                        </p:tgtEl>
                                        <p:attrNameLst>
                                          <p:attrName>style.visibility</p:attrName>
                                        </p:attrNameLst>
                                      </p:cBhvr>
                                      <p:to>
                                        <p:strVal val="visible"/>
                                      </p:to>
                                    </p:set>
                                    <p:animEffect transition="in" filter="box(in)">
                                      <p:cBhvr>
                                        <p:cTn id="7" dur="2000"/>
                                        <p:tgtEl>
                                          <p:spTgt spid="309265"/>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309267"/>
                                        </p:tgtEl>
                                        <p:attrNameLst>
                                          <p:attrName>style.visibility</p:attrName>
                                        </p:attrNameLst>
                                      </p:cBhvr>
                                      <p:to>
                                        <p:strVal val="visible"/>
                                      </p:to>
                                    </p:set>
                                    <p:animEffect transition="in" filter="box(in)">
                                      <p:cBhvr>
                                        <p:cTn id="12" dur="2000"/>
                                        <p:tgtEl>
                                          <p:spTgt spid="309267"/>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309271"/>
                                        </p:tgtEl>
                                        <p:attrNameLst>
                                          <p:attrName>style.visibility</p:attrName>
                                        </p:attrNameLst>
                                      </p:cBhvr>
                                      <p:to>
                                        <p:strVal val="visible"/>
                                      </p:to>
                                    </p:set>
                                    <p:animEffect transition="in" filter="box(in)">
                                      <p:cBhvr>
                                        <p:cTn id="17" dur="2000"/>
                                        <p:tgtEl>
                                          <p:spTgt spid="309271"/>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309269"/>
                                        </p:tgtEl>
                                        <p:attrNameLst>
                                          <p:attrName>style.visibility</p:attrName>
                                        </p:attrNameLst>
                                      </p:cBhvr>
                                      <p:to>
                                        <p:strVal val="visible"/>
                                      </p:to>
                                    </p:set>
                                    <p:animEffect transition="in" filter="box(in)">
                                      <p:cBhvr>
                                        <p:cTn id="22" dur="2000"/>
                                        <p:tgtEl>
                                          <p:spTgt spid="309269"/>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309266"/>
                                        </p:tgtEl>
                                        <p:attrNameLst>
                                          <p:attrName>style.visibility</p:attrName>
                                        </p:attrNameLst>
                                      </p:cBhvr>
                                      <p:to>
                                        <p:strVal val="visible"/>
                                      </p:to>
                                    </p:set>
                                    <p:animEffect transition="in" filter="box(in)">
                                      <p:cBhvr>
                                        <p:cTn id="27" dur="2000"/>
                                        <p:tgtEl>
                                          <p:spTgt spid="309266"/>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grpId="0" nodeType="clickEffect">
                                  <p:stCondLst>
                                    <p:cond delay="0"/>
                                  </p:stCondLst>
                                  <p:childTnLst>
                                    <p:set>
                                      <p:cBhvr>
                                        <p:cTn id="31" dur="1" fill="hold">
                                          <p:stCondLst>
                                            <p:cond delay="0"/>
                                          </p:stCondLst>
                                        </p:cTn>
                                        <p:tgtEl>
                                          <p:spTgt spid="309268"/>
                                        </p:tgtEl>
                                        <p:attrNameLst>
                                          <p:attrName>style.visibility</p:attrName>
                                        </p:attrNameLst>
                                      </p:cBhvr>
                                      <p:to>
                                        <p:strVal val="visible"/>
                                      </p:to>
                                    </p:set>
                                    <p:animEffect transition="in" filter="box(in)">
                                      <p:cBhvr>
                                        <p:cTn id="32" dur="2000"/>
                                        <p:tgtEl>
                                          <p:spTgt spid="309268"/>
                                        </p:tgtEl>
                                      </p:cBhvr>
                                    </p:animEffect>
                                  </p:childTnLst>
                                </p:cTn>
                              </p:par>
                            </p:childTnLst>
                          </p:cTn>
                        </p:par>
                      </p:childTnLst>
                    </p:cTn>
                  </p:par>
                  <p:par>
                    <p:cTn id="33" fill="hold">
                      <p:stCondLst>
                        <p:cond delay="indefinite"/>
                      </p:stCondLst>
                      <p:childTnLst>
                        <p:par>
                          <p:cTn id="34" fill="hold">
                            <p:stCondLst>
                              <p:cond delay="0"/>
                            </p:stCondLst>
                            <p:childTnLst>
                              <p:par>
                                <p:cTn id="35" presetID="4" presetClass="entr" presetSubtype="16" fill="hold" grpId="0" nodeType="clickEffect">
                                  <p:stCondLst>
                                    <p:cond delay="0"/>
                                  </p:stCondLst>
                                  <p:childTnLst>
                                    <p:set>
                                      <p:cBhvr>
                                        <p:cTn id="36" dur="1" fill="hold">
                                          <p:stCondLst>
                                            <p:cond delay="0"/>
                                          </p:stCondLst>
                                        </p:cTn>
                                        <p:tgtEl>
                                          <p:spTgt spid="309272"/>
                                        </p:tgtEl>
                                        <p:attrNameLst>
                                          <p:attrName>style.visibility</p:attrName>
                                        </p:attrNameLst>
                                      </p:cBhvr>
                                      <p:to>
                                        <p:strVal val="visible"/>
                                      </p:to>
                                    </p:set>
                                    <p:animEffect transition="in" filter="box(in)">
                                      <p:cBhvr>
                                        <p:cTn id="37" dur="2000"/>
                                        <p:tgtEl>
                                          <p:spTgt spid="309272"/>
                                        </p:tgtEl>
                                      </p:cBhvr>
                                    </p:animEffect>
                                  </p:childTnLst>
                                </p:cTn>
                              </p:par>
                            </p:childTnLst>
                          </p:cTn>
                        </p:par>
                      </p:childTnLst>
                    </p:cTn>
                  </p:par>
                  <p:par>
                    <p:cTn id="38" fill="hold">
                      <p:stCondLst>
                        <p:cond delay="indefinite"/>
                      </p:stCondLst>
                      <p:childTnLst>
                        <p:par>
                          <p:cTn id="39" fill="hold">
                            <p:stCondLst>
                              <p:cond delay="0"/>
                            </p:stCondLst>
                            <p:childTnLst>
                              <p:par>
                                <p:cTn id="40" presetID="4" presetClass="entr" presetSubtype="16" fill="hold" grpId="0" nodeType="clickEffect">
                                  <p:stCondLst>
                                    <p:cond delay="0"/>
                                  </p:stCondLst>
                                  <p:childTnLst>
                                    <p:set>
                                      <p:cBhvr>
                                        <p:cTn id="41" dur="1" fill="hold">
                                          <p:stCondLst>
                                            <p:cond delay="0"/>
                                          </p:stCondLst>
                                        </p:cTn>
                                        <p:tgtEl>
                                          <p:spTgt spid="309270"/>
                                        </p:tgtEl>
                                        <p:attrNameLst>
                                          <p:attrName>style.visibility</p:attrName>
                                        </p:attrNameLst>
                                      </p:cBhvr>
                                      <p:to>
                                        <p:strVal val="visible"/>
                                      </p:to>
                                    </p:set>
                                    <p:animEffect transition="in" filter="box(in)">
                                      <p:cBhvr>
                                        <p:cTn id="42" dur="2000"/>
                                        <p:tgtEl>
                                          <p:spTgt spid="309270"/>
                                        </p:tgtEl>
                                      </p:cBhvr>
                                    </p:animEffect>
                                  </p:childTnLst>
                                </p:cTn>
                              </p:par>
                            </p:childTnLst>
                          </p:cTn>
                        </p:par>
                      </p:childTnLst>
                    </p:cTn>
                  </p:par>
                  <p:par>
                    <p:cTn id="43" fill="hold">
                      <p:stCondLst>
                        <p:cond delay="indefinite"/>
                      </p:stCondLst>
                      <p:childTnLst>
                        <p:par>
                          <p:cTn id="44" fill="hold">
                            <p:stCondLst>
                              <p:cond delay="0"/>
                            </p:stCondLst>
                            <p:childTnLst>
                              <p:par>
                                <p:cTn id="45" presetID="4" presetClass="entr" presetSubtype="16" fill="hold" grpId="0" nodeType="clickEffect">
                                  <p:stCondLst>
                                    <p:cond delay="0"/>
                                  </p:stCondLst>
                                  <p:childTnLst>
                                    <p:set>
                                      <p:cBhvr>
                                        <p:cTn id="46" dur="1" fill="hold">
                                          <p:stCondLst>
                                            <p:cond delay="0"/>
                                          </p:stCondLst>
                                        </p:cTn>
                                        <p:tgtEl>
                                          <p:spTgt spid="309273"/>
                                        </p:tgtEl>
                                        <p:attrNameLst>
                                          <p:attrName>style.visibility</p:attrName>
                                        </p:attrNameLst>
                                      </p:cBhvr>
                                      <p:to>
                                        <p:strVal val="visible"/>
                                      </p:to>
                                    </p:set>
                                    <p:animEffect transition="in" filter="box(in)">
                                      <p:cBhvr>
                                        <p:cTn id="47" dur="2000"/>
                                        <p:tgtEl>
                                          <p:spTgt spid="3092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9266" grpId="0" animBg="1"/>
      <p:bldP spid="309268" grpId="0" animBg="1"/>
      <p:bldP spid="309270" grpId="0" animBg="1"/>
      <p:bldP spid="309272" grpId="0" animBg="1"/>
      <p:bldP spid="30927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8012" name="Picture 28" descr="15792279sapavietnamaug29unidentifiedwomenfromthereddaoethnicminoritypeopleworkinginfield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72200" y="3505200"/>
            <a:ext cx="609600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8014" name="Picture 30" descr="7320"/>
          <p:cNvPicPr>
            <a:picLocks noChangeAspect="1" noChangeArrowheads="1"/>
          </p:cNvPicPr>
          <p:nvPr/>
        </p:nvPicPr>
        <p:blipFill>
          <a:blip r:embed="rId3">
            <a:lum bright="6000"/>
            <a:extLst>
              <a:ext uri="{28A0092B-C50C-407E-A947-70E740481C1C}">
                <a14:useLocalDpi xmlns:a14="http://schemas.microsoft.com/office/drawing/2010/main" val="0"/>
              </a:ext>
            </a:extLst>
          </a:blip>
          <a:srcRect/>
          <a:stretch>
            <a:fillRect/>
          </a:stretch>
        </p:blipFill>
        <p:spPr bwMode="auto">
          <a:xfrm>
            <a:off x="0" y="0"/>
            <a:ext cx="60960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8016" name="Picture 32" descr="12930977651656090928_574_57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505200"/>
            <a:ext cx="609600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8017" name="Text Box 33"/>
          <p:cNvSpPr txBox="1">
            <a:spLocks noChangeArrowheads="1"/>
          </p:cNvSpPr>
          <p:nvPr/>
        </p:nvSpPr>
        <p:spPr bwMode="auto">
          <a:xfrm rot="10800000" flipV="1">
            <a:off x="3047999" y="4190999"/>
            <a:ext cx="1258958" cy="46166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b="1">
                <a:solidFill>
                  <a:srgbClr val="FF0000"/>
                </a:solidFill>
                <a:latin typeface="Times New Roman" panose="02020603050405020304" pitchFamily="18" charset="0"/>
              </a:rPr>
              <a:t>ATISÔ</a:t>
            </a:r>
          </a:p>
        </p:txBody>
      </p:sp>
      <p:sp>
        <p:nvSpPr>
          <p:cNvPr id="298018" name="Text Box 34"/>
          <p:cNvSpPr txBox="1">
            <a:spLocks noChangeArrowheads="1"/>
          </p:cNvSpPr>
          <p:nvPr/>
        </p:nvSpPr>
        <p:spPr bwMode="auto">
          <a:xfrm>
            <a:off x="10124661" y="4031398"/>
            <a:ext cx="1696277" cy="46166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b="1">
                <a:solidFill>
                  <a:srgbClr val="FF0000"/>
                </a:solidFill>
                <a:latin typeface="Times New Roman" panose="02020603050405020304" pitchFamily="18" charset="0"/>
              </a:rPr>
              <a:t>BẮP CẢI</a:t>
            </a:r>
          </a:p>
        </p:txBody>
      </p:sp>
      <p:pic>
        <p:nvPicPr>
          <p:cNvPr id="298020" name="Picture 36" descr="75175_ngo-tram-tau"/>
          <p:cNvPicPr>
            <a:picLocks noChangeAspect="1" noChangeArrowheads="1"/>
          </p:cNvPicPr>
          <p:nvPr/>
        </p:nvPicPr>
        <p:blipFill>
          <a:blip r:embed="rId5">
            <a:lum bright="-6000"/>
            <a:extLst>
              <a:ext uri="{28A0092B-C50C-407E-A947-70E740481C1C}">
                <a14:useLocalDpi xmlns:a14="http://schemas.microsoft.com/office/drawing/2010/main" val="0"/>
              </a:ext>
            </a:extLst>
          </a:blip>
          <a:srcRect/>
          <a:stretch>
            <a:fillRect/>
          </a:stretch>
        </p:blipFill>
        <p:spPr bwMode="auto">
          <a:xfrm>
            <a:off x="6172200" y="0"/>
            <a:ext cx="60198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8021" name="Text Box 37"/>
          <p:cNvSpPr txBox="1">
            <a:spLocks noChangeArrowheads="1"/>
          </p:cNvSpPr>
          <p:nvPr/>
        </p:nvSpPr>
        <p:spPr bwMode="auto">
          <a:xfrm>
            <a:off x="8382000" y="457200"/>
            <a:ext cx="914400" cy="457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b="1">
                <a:solidFill>
                  <a:srgbClr val="FF0000"/>
                </a:solidFill>
                <a:latin typeface="Times New Roman" panose="02020603050405020304" pitchFamily="18" charset="0"/>
              </a:rPr>
              <a:t>NGÔ</a:t>
            </a:r>
          </a:p>
        </p:txBody>
      </p:sp>
      <p:sp>
        <p:nvSpPr>
          <p:cNvPr id="298022" name="Text Box 38"/>
          <p:cNvSpPr txBox="1">
            <a:spLocks noChangeArrowheads="1"/>
          </p:cNvSpPr>
          <p:nvPr/>
        </p:nvSpPr>
        <p:spPr bwMode="auto">
          <a:xfrm>
            <a:off x="4114800" y="381000"/>
            <a:ext cx="1600200" cy="457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b="1">
                <a:solidFill>
                  <a:srgbClr val="FF0000"/>
                </a:solidFill>
                <a:latin typeface="Times New Roman" panose="02020603050405020304" pitchFamily="18" charset="0"/>
              </a:rPr>
              <a:t>LÚA GẠO</a:t>
            </a:r>
          </a:p>
        </p:txBody>
      </p:sp>
      <p:sp>
        <p:nvSpPr>
          <p:cNvPr id="298023" name="Text Box 39"/>
          <p:cNvSpPr txBox="1">
            <a:spLocks noChangeArrowheads="1"/>
          </p:cNvSpPr>
          <p:nvPr/>
        </p:nvSpPr>
        <p:spPr bwMode="auto">
          <a:xfrm>
            <a:off x="344557" y="3124201"/>
            <a:ext cx="11304104" cy="83099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a:solidFill>
                  <a:srgbClr val="000066"/>
                </a:solidFill>
                <a:latin typeface="Times New Roman" panose="02020603050405020304" pitchFamily="18" charset="0"/>
              </a:rPr>
              <a:t> </a:t>
            </a:r>
            <a:r>
              <a:rPr lang="en-US" altLang="en-US" sz="2400" b="1">
                <a:solidFill>
                  <a:srgbClr val="FF0000"/>
                </a:solidFill>
                <a:latin typeface="Times New Roman" panose="02020603050405020304" pitchFamily="18" charset="0"/>
              </a:rPr>
              <a:t>Cơ cấu sản phẩm nông nghiệp đa dạng (nhiệt đới, cận nhiệt đới, ôn đới), quy mô sản xuất tương đối tập trung, các sản phẩm có giá trị trên thị trường…</a:t>
            </a:r>
          </a:p>
        </p:txBody>
      </p:sp>
    </p:spTree>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Requires="p14" p14:dur="2000">
        <p15:prstTrans prst="fractur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298014"/>
                                        </p:tgtEl>
                                        <p:attrNameLst>
                                          <p:attrName>style.visibility</p:attrName>
                                        </p:attrNameLst>
                                      </p:cBhvr>
                                      <p:to>
                                        <p:strVal val="visible"/>
                                      </p:to>
                                    </p:set>
                                    <p:animEffect transition="in" filter="box(in)">
                                      <p:cBhvr>
                                        <p:cTn id="7" dur="2000"/>
                                        <p:tgtEl>
                                          <p:spTgt spid="298014"/>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298020"/>
                                        </p:tgtEl>
                                        <p:attrNameLst>
                                          <p:attrName>style.visibility</p:attrName>
                                        </p:attrNameLst>
                                      </p:cBhvr>
                                      <p:to>
                                        <p:strVal val="visible"/>
                                      </p:to>
                                    </p:set>
                                    <p:animEffect transition="in" filter="box(in)">
                                      <p:cBhvr>
                                        <p:cTn id="12" dur="2000"/>
                                        <p:tgtEl>
                                          <p:spTgt spid="298020"/>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298016"/>
                                        </p:tgtEl>
                                        <p:attrNameLst>
                                          <p:attrName>style.visibility</p:attrName>
                                        </p:attrNameLst>
                                      </p:cBhvr>
                                      <p:to>
                                        <p:strVal val="visible"/>
                                      </p:to>
                                    </p:set>
                                    <p:animEffect transition="in" filter="box(in)">
                                      <p:cBhvr>
                                        <p:cTn id="17" dur="2000"/>
                                        <p:tgtEl>
                                          <p:spTgt spid="298016"/>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298012"/>
                                        </p:tgtEl>
                                        <p:attrNameLst>
                                          <p:attrName>style.visibility</p:attrName>
                                        </p:attrNameLst>
                                      </p:cBhvr>
                                      <p:to>
                                        <p:strVal val="visible"/>
                                      </p:to>
                                    </p:set>
                                    <p:animEffect transition="in" filter="box(in)">
                                      <p:cBhvr>
                                        <p:cTn id="22" dur="2000"/>
                                        <p:tgtEl>
                                          <p:spTgt spid="298012"/>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298022"/>
                                        </p:tgtEl>
                                        <p:attrNameLst>
                                          <p:attrName>style.visibility</p:attrName>
                                        </p:attrNameLst>
                                      </p:cBhvr>
                                      <p:to>
                                        <p:strVal val="visible"/>
                                      </p:to>
                                    </p:set>
                                    <p:animEffect transition="in" filter="box(in)">
                                      <p:cBhvr>
                                        <p:cTn id="27" dur="2000"/>
                                        <p:tgtEl>
                                          <p:spTgt spid="298022"/>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grpId="0" nodeType="clickEffect">
                                  <p:stCondLst>
                                    <p:cond delay="0"/>
                                  </p:stCondLst>
                                  <p:childTnLst>
                                    <p:set>
                                      <p:cBhvr>
                                        <p:cTn id="31" dur="1" fill="hold">
                                          <p:stCondLst>
                                            <p:cond delay="0"/>
                                          </p:stCondLst>
                                        </p:cTn>
                                        <p:tgtEl>
                                          <p:spTgt spid="298021"/>
                                        </p:tgtEl>
                                        <p:attrNameLst>
                                          <p:attrName>style.visibility</p:attrName>
                                        </p:attrNameLst>
                                      </p:cBhvr>
                                      <p:to>
                                        <p:strVal val="visible"/>
                                      </p:to>
                                    </p:set>
                                    <p:animEffect transition="in" filter="box(in)">
                                      <p:cBhvr>
                                        <p:cTn id="32" dur="2000"/>
                                        <p:tgtEl>
                                          <p:spTgt spid="298021"/>
                                        </p:tgtEl>
                                      </p:cBhvr>
                                    </p:animEffect>
                                  </p:childTnLst>
                                </p:cTn>
                              </p:par>
                            </p:childTnLst>
                          </p:cTn>
                        </p:par>
                      </p:childTnLst>
                    </p:cTn>
                  </p:par>
                  <p:par>
                    <p:cTn id="33" fill="hold">
                      <p:stCondLst>
                        <p:cond delay="indefinite"/>
                      </p:stCondLst>
                      <p:childTnLst>
                        <p:par>
                          <p:cTn id="34" fill="hold">
                            <p:stCondLst>
                              <p:cond delay="0"/>
                            </p:stCondLst>
                            <p:childTnLst>
                              <p:par>
                                <p:cTn id="35" presetID="4" presetClass="entr" presetSubtype="16" fill="hold" grpId="0" nodeType="clickEffect">
                                  <p:stCondLst>
                                    <p:cond delay="0"/>
                                  </p:stCondLst>
                                  <p:childTnLst>
                                    <p:set>
                                      <p:cBhvr>
                                        <p:cTn id="36" dur="1" fill="hold">
                                          <p:stCondLst>
                                            <p:cond delay="0"/>
                                          </p:stCondLst>
                                        </p:cTn>
                                        <p:tgtEl>
                                          <p:spTgt spid="298017"/>
                                        </p:tgtEl>
                                        <p:attrNameLst>
                                          <p:attrName>style.visibility</p:attrName>
                                        </p:attrNameLst>
                                      </p:cBhvr>
                                      <p:to>
                                        <p:strVal val="visible"/>
                                      </p:to>
                                    </p:set>
                                    <p:animEffect transition="in" filter="box(in)">
                                      <p:cBhvr>
                                        <p:cTn id="37" dur="2000"/>
                                        <p:tgtEl>
                                          <p:spTgt spid="298017"/>
                                        </p:tgtEl>
                                      </p:cBhvr>
                                    </p:animEffect>
                                  </p:childTnLst>
                                </p:cTn>
                              </p:par>
                            </p:childTnLst>
                          </p:cTn>
                        </p:par>
                      </p:childTnLst>
                    </p:cTn>
                  </p:par>
                  <p:par>
                    <p:cTn id="38" fill="hold">
                      <p:stCondLst>
                        <p:cond delay="indefinite"/>
                      </p:stCondLst>
                      <p:childTnLst>
                        <p:par>
                          <p:cTn id="39" fill="hold">
                            <p:stCondLst>
                              <p:cond delay="0"/>
                            </p:stCondLst>
                            <p:childTnLst>
                              <p:par>
                                <p:cTn id="40" presetID="4" presetClass="entr" presetSubtype="16" fill="hold" grpId="0" nodeType="clickEffect">
                                  <p:stCondLst>
                                    <p:cond delay="0"/>
                                  </p:stCondLst>
                                  <p:childTnLst>
                                    <p:set>
                                      <p:cBhvr>
                                        <p:cTn id="41" dur="1" fill="hold">
                                          <p:stCondLst>
                                            <p:cond delay="0"/>
                                          </p:stCondLst>
                                        </p:cTn>
                                        <p:tgtEl>
                                          <p:spTgt spid="298018"/>
                                        </p:tgtEl>
                                        <p:attrNameLst>
                                          <p:attrName>style.visibility</p:attrName>
                                        </p:attrNameLst>
                                      </p:cBhvr>
                                      <p:to>
                                        <p:strVal val="visible"/>
                                      </p:to>
                                    </p:set>
                                    <p:animEffect transition="in" filter="box(in)">
                                      <p:cBhvr>
                                        <p:cTn id="42" dur="2000"/>
                                        <p:tgtEl>
                                          <p:spTgt spid="298018"/>
                                        </p:tgtEl>
                                      </p:cBhvr>
                                    </p:animEffect>
                                  </p:childTnLst>
                                </p:cTn>
                              </p:par>
                            </p:childTnLst>
                          </p:cTn>
                        </p:par>
                      </p:childTnLst>
                    </p:cTn>
                  </p:par>
                  <p:par>
                    <p:cTn id="43" fill="hold">
                      <p:stCondLst>
                        <p:cond delay="indefinite"/>
                      </p:stCondLst>
                      <p:childTnLst>
                        <p:par>
                          <p:cTn id="44" fill="hold">
                            <p:stCondLst>
                              <p:cond delay="0"/>
                            </p:stCondLst>
                            <p:childTnLst>
                              <p:par>
                                <p:cTn id="45" presetID="4" presetClass="entr" presetSubtype="16" fill="hold" grpId="0" nodeType="clickEffect">
                                  <p:stCondLst>
                                    <p:cond delay="0"/>
                                  </p:stCondLst>
                                  <p:childTnLst>
                                    <p:set>
                                      <p:cBhvr>
                                        <p:cTn id="46" dur="1" fill="hold">
                                          <p:stCondLst>
                                            <p:cond delay="0"/>
                                          </p:stCondLst>
                                        </p:cTn>
                                        <p:tgtEl>
                                          <p:spTgt spid="298023"/>
                                        </p:tgtEl>
                                        <p:attrNameLst>
                                          <p:attrName>style.visibility</p:attrName>
                                        </p:attrNameLst>
                                      </p:cBhvr>
                                      <p:to>
                                        <p:strVal val="visible"/>
                                      </p:to>
                                    </p:set>
                                    <p:animEffect transition="in" filter="box(in)">
                                      <p:cBhvr>
                                        <p:cTn id="47" dur="2000"/>
                                        <p:tgtEl>
                                          <p:spTgt spid="2980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8017" grpId="0" animBg="1"/>
      <p:bldP spid="298018" grpId="0" animBg="1"/>
      <p:bldP spid="298021" grpId="0" animBg="1"/>
      <p:bldP spid="298022" grpId="0" animBg="1"/>
      <p:bldP spid="29802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2" name="Picture 22" descr="b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0"/>
            <a:ext cx="6096000"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09" name="Picture 29" descr="1350517765_444440073_1-Hinh-anh-ca--Ban-lon-man-lon-mung-chat-luong-ca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505200"/>
            <a:ext cx="601980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17" name="Picture 37" descr="anh-bai-chinh"/>
          <p:cNvPicPr>
            <a:picLocks noChangeAspect="1" noChangeArrowheads="1"/>
          </p:cNvPicPr>
          <p:nvPr/>
        </p:nvPicPr>
        <p:blipFill>
          <a:blip r:embed="rId4">
            <a:lum bright="-6000"/>
            <a:extLst>
              <a:ext uri="{28A0092B-C50C-407E-A947-70E740481C1C}">
                <a14:useLocalDpi xmlns:a14="http://schemas.microsoft.com/office/drawing/2010/main" val="0"/>
              </a:ext>
            </a:extLst>
          </a:blip>
          <a:srcRect/>
          <a:stretch>
            <a:fillRect/>
          </a:stretch>
        </p:blipFill>
        <p:spPr bwMode="auto">
          <a:xfrm>
            <a:off x="1" y="76200"/>
            <a:ext cx="60198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19" name="Picture 39" descr="20071219095009Grazing-SIU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0" y="3505200"/>
            <a:ext cx="6095998"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20" name="Text Box 40"/>
          <p:cNvSpPr txBox="1">
            <a:spLocks noChangeArrowheads="1"/>
          </p:cNvSpPr>
          <p:nvPr/>
        </p:nvSpPr>
        <p:spPr bwMode="auto">
          <a:xfrm>
            <a:off x="1033670" y="3276601"/>
            <a:ext cx="10071652" cy="46166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solidFill>
                  <a:srgbClr val="000066"/>
                </a:solidFill>
                <a:latin typeface="Times New Roman" panose="02020603050405020304" pitchFamily="18" charset="0"/>
              </a:rPr>
              <a:t>  </a:t>
            </a:r>
            <a:r>
              <a:rPr lang="en-US" altLang="en-US" sz="2400" b="1">
                <a:solidFill>
                  <a:srgbClr val="FF0000"/>
                </a:solidFill>
                <a:latin typeface="Times New Roman" panose="02020603050405020304" pitchFamily="18" charset="0"/>
              </a:rPr>
              <a:t>Chăn nuôi: Đàn trâu chiếm 57,3%, chăn nuôi lợn khoảng 22% năm 2002</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327717"/>
                                        </p:tgtEl>
                                        <p:attrNameLst>
                                          <p:attrName>style.visibility</p:attrName>
                                        </p:attrNameLst>
                                      </p:cBhvr>
                                      <p:to>
                                        <p:strVal val="visible"/>
                                      </p:to>
                                    </p:set>
                                    <p:animEffect transition="in" filter="box(in)">
                                      <p:cBhvr>
                                        <p:cTn id="7" dur="2000"/>
                                        <p:tgtEl>
                                          <p:spTgt spid="327717"/>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327702"/>
                                        </p:tgtEl>
                                        <p:attrNameLst>
                                          <p:attrName>style.visibility</p:attrName>
                                        </p:attrNameLst>
                                      </p:cBhvr>
                                      <p:to>
                                        <p:strVal val="visible"/>
                                      </p:to>
                                    </p:set>
                                    <p:animEffect transition="in" filter="box(in)">
                                      <p:cBhvr>
                                        <p:cTn id="12" dur="2000"/>
                                        <p:tgtEl>
                                          <p:spTgt spid="327702"/>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327709"/>
                                        </p:tgtEl>
                                        <p:attrNameLst>
                                          <p:attrName>style.visibility</p:attrName>
                                        </p:attrNameLst>
                                      </p:cBhvr>
                                      <p:to>
                                        <p:strVal val="visible"/>
                                      </p:to>
                                    </p:set>
                                    <p:animEffect transition="in" filter="box(in)">
                                      <p:cBhvr>
                                        <p:cTn id="17" dur="2000"/>
                                        <p:tgtEl>
                                          <p:spTgt spid="327709"/>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327719"/>
                                        </p:tgtEl>
                                        <p:attrNameLst>
                                          <p:attrName>style.visibility</p:attrName>
                                        </p:attrNameLst>
                                      </p:cBhvr>
                                      <p:to>
                                        <p:strVal val="visible"/>
                                      </p:to>
                                    </p:set>
                                    <p:animEffect transition="in" filter="box(in)">
                                      <p:cBhvr>
                                        <p:cTn id="22" dur="2000"/>
                                        <p:tgtEl>
                                          <p:spTgt spid="327719"/>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327720"/>
                                        </p:tgtEl>
                                        <p:attrNameLst>
                                          <p:attrName>style.visibility</p:attrName>
                                        </p:attrNameLst>
                                      </p:cBhvr>
                                      <p:to>
                                        <p:strVal val="visible"/>
                                      </p:to>
                                    </p:set>
                                    <p:animEffect transition="in" filter="box(in)">
                                      <p:cBhvr>
                                        <p:cTn id="27" dur="2000"/>
                                        <p:tgtEl>
                                          <p:spTgt spid="3277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20"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8724" name="Picture 20" descr="fishcages_halong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352800"/>
            <a:ext cx="6096000"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8734" name="Picture 30" descr="2309%20nuoi%20ca%20long"/>
          <p:cNvPicPr>
            <a:picLocks noChangeAspect="1" noChangeArrowheads="1"/>
          </p:cNvPicPr>
          <p:nvPr/>
        </p:nvPicPr>
        <p:blipFill>
          <a:blip r:embed="rId3">
            <a:lum bright="-6000"/>
            <a:extLst>
              <a:ext uri="{28A0092B-C50C-407E-A947-70E740481C1C}">
                <a14:useLocalDpi xmlns:a14="http://schemas.microsoft.com/office/drawing/2010/main" val="0"/>
              </a:ext>
            </a:extLst>
          </a:blip>
          <a:srcRect/>
          <a:stretch>
            <a:fillRect/>
          </a:stretch>
        </p:blipFill>
        <p:spPr bwMode="auto">
          <a:xfrm>
            <a:off x="6172200" y="3429000"/>
            <a:ext cx="60198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8740" name="Picture 36" descr="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609600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8748" name="Picture 44" descr="Nguoi-tieu-dung-nen-tam-ngung-tieu-thu-ca-tam-2"/>
          <p:cNvPicPr>
            <a:picLocks noChangeAspect="1" noChangeArrowheads="1"/>
          </p:cNvPicPr>
          <p:nvPr/>
        </p:nvPicPr>
        <p:blipFill>
          <a:blip r:embed="rId5">
            <a:lum bright="-12000"/>
            <a:extLst>
              <a:ext uri="{28A0092B-C50C-407E-A947-70E740481C1C}">
                <a14:useLocalDpi xmlns:a14="http://schemas.microsoft.com/office/drawing/2010/main" val="0"/>
              </a:ext>
            </a:extLst>
          </a:blip>
          <a:srcRect/>
          <a:stretch>
            <a:fillRect/>
          </a:stretch>
        </p:blipFill>
        <p:spPr bwMode="auto">
          <a:xfrm>
            <a:off x="6172200" y="0"/>
            <a:ext cx="60198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8749" name="Text Box 45"/>
          <p:cNvSpPr txBox="1">
            <a:spLocks noChangeArrowheads="1"/>
          </p:cNvSpPr>
          <p:nvPr/>
        </p:nvSpPr>
        <p:spPr bwMode="auto">
          <a:xfrm>
            <a:off x="4114800" y="3200400"/>
            <a:ext cx="3717235" cy="40011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solidFill>
                  <a:srgbClr val="000066"/>
                </a:solidFill>
                <a:latin typeface="Times New Roman" panose="02020603050405020304" pitchFamily="18" charset="0"/>
              </a:rPr>
              <a:t> </a:t>
            </a:r>
            <a:r>
              <a:rPr lang="en-US" altLang="en-US" sz="2000" b="1">
                <a:solidFill>
                  <a:srgbClr val="FF0000"/>
                </a:solidFill>
                <a:latin typeface="Times New Roman" panose="02020603050405020304" pitchFamily="18" charset="0"/>
              </a:rPr>
              <a:t>Phát triển nuôi trồng thủy sản</a:t>
            </a:r>
            <a:r>
              <a:rPr lang="en-US" altLang="en-US" sz="1800">
                <a:solidFill>
                  <a:srgbClr val="FF0000"/>
                </a:solidFill>
                <a:latin typeface="Times New Roman" panose="02020603050405020304" pitchFamily="18" charset="0"/>
              </a:rPr>
              <a:t>.</a:t>
            </a:r>
          </a:p>
        </p:txBody>
      </p:sp>
      <p:sp>
        <p:nvSpPr>
          <p:cNvPr id="328750" name="Text Box 46"/>
          <p:cNvSpPr txBox="1">
            <a:spLocks noChangeArrowheads="1"/>
          </p:cNvSpPr>
          <p:nvPr/>
        </p:nvSpPr>
        <p:spPr bwMode="auto">
          <a:xfrm>
            <a:off x="4114800" y="2286001"/>
            <a:ext cx="1066800" cy="3667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800" b="1">
                <a:solidFill>
                  <a:srgbClr val="FF0000"/>
                </a:solidFill>
                <a:latin typeface="Times New Roman" panose="02020603050405020304" pitchFamily="18" charset="0"/>
              </a:rPr>
              <a:t>CÁ HỒI</a:t>
            </a:r>
          </a:p>
        </p:txBody>
      </p:sp>
      <p:sp>
        <p:nvSpPr>
          <p:cNvPr id="328751" name="Text Box 47"/>
          <p:cNvSpPr txBox="1">
            <a:spLocks noChangeArrowheads="1"/>
          </p:cNvSpPr>
          <p:nvPr/>
        </p:nvSpPr>
        <p:spPr bwMode="auto">
          <a:xfrm>
            <a:off x="8001000" y="2209801"/>
            <a:ext cx="1143000" cy="3667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800" b="1">
                <a:solidFill>
                  <a:srgbClr val="FF0000"/>
                </a:solidFill>
                <a:latin typeface="Times New Roman" panose="02020603050405020304" pitchFamily="18" charset="0"/>
              </a:rPr>
              <a:t>CÁ TẦM</a:t>
            </a:r>
          </a:p>
        </p:txBody>
      </p:sp>
      <p:sp>
        <p:nvSpPr>
          <p:cNvPr id="328753" name="Text Box 49"/>
          <p:cNvSpPr txBox="1">
            <a:spLocks noChangeArrowheads="1"/>
          </p:cNvSpPr>
          <p:nvPr/>
        </p:nvSpPr>
        <p:spPr bwMode="auto">
          <a:xfrm>
            <a:off x="5410200" y="5867401"/>
            <a:ext cx="1600200" cy="3667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800" b="1">
                <a:solidFill>
                  <a:srgbClr val="FF0000"/>
                </a:solidFill>
                <a:latin typeface="Times New Roman" panose="02020603050405020304" pitchFamily="18" charset="0"/>
              </a:rPr>
              <a:t>NUÔI CÁ BÈ</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328740"/>
                                        </p:tgtEl>
                                        <p:attrNameLst>
                                          <p:attrName>style.visibility</p:attrName>
                                        </p:attrNameLst>
                                      </p:cBhvr>
                                      <p:to>
                                        <p:strVal val="visible"/>
                                      </p:to>
                                    </p:set>
                                    <p:animEffect transition="in" filter="box(in)">
                                      <p:cBhvr>
                                        <p:cTn id="7" dur="2000"/>
                                        <p:tgtEl>
                                          <p:spTgt spid="328740"/>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328748"/>
                                        </p:tgtEl>
                                        <p:attrNameLst>
                                          <p:attrName>style.visibility</p:attrName>
                                        </p:attrNameLst>
                                      </p:cBhvr>
                                      <p:to>
                                        <p:strVal val="visible"/>
                                      </p:to>
                                    </p:set>
                                    <p:animEffect transition="in" filter="box(in)">
                                      <p:cBhvr>
                                        <p:cTn id="12" dur="2000"/>
                                        <p:tgtEl>
                                          <p:spTgt spid="328748"/>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328724"/>
                                        </p:tgtEl>
                                        <p:attrNameLst>
                                          <p:attrName>style.visibility</p:attrName>
                                        </p:attrNameLst>
                                      </p:cBhvr>
                                      <p:to>
                                        <p:strVal val="visible"/>
                                      </p:to>
                                    </p:set>
                                    <p:animEffect transition="in" filter="box(in)">
                                      <p:cBhvr>
                                        <p:cTn id="17" dur="2000"/>
                                        <p:tgtEl>
                                          <p:spTgt spid="328724"/>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328734"/>
                                        </p:tgtEl>
                                        <p:attrNameLst>
                                          <p:attrName>style.visibility</p:attrName>
                                        </p:attrNameLst>
                                      </p:cBhvr>
                                      <p:to>
                                        <p:strVal val="visible"/>
                                      </p:to>
                                    </p:set>
                                    <p:animEffect transition="in" filter="box(in)">
                                      <p:cBhvr>
                                        <p:cTn id="22" dur="2000"/>
                                        <p:tgtEl>
                                          <p:spTgt spid="328734"/>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328750"/>
                                        </p:tgtEl>
                                        <p:attrNameLst>
                                          <p:attrName>style.visibility</p:attrName>
                                        </p:attrNameLst>
                                      </p:cBhvr>
                                      <p:to>
                                        <p:strVal val="visible"/>
                                      </p:to>
                                    </p:set>
                                    <p:animEffect transition="in" filter="box(in)">
                                      <p:cBhvr>
                                        <p:cTn id="27" dur="2000"/>
                                        <p:tgtEl>
                                          <p:spTgt spid="328750"/>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grpId="0" nodeType="clickEffect">
                                  <p:stCondLst>
                                    <p:cond delay="0"/>
                                  </p:stCondLst>
                                  <p:childTnLst>
                                    <p:set>
                                      <p:cBhvr>
                                        <p:cTn id="31" dur="1" fill="hold">
                                          <p:stCondLst>
                                            <p:cond delay="0"/>
                                          </p:stCondLst>
                                        </p:cTn>
                                        <p:tgtEl>
                                          <p:spTgt spid="328751"/>
                                        </p:tgtEl>
                                        <p:attrNameLst>
                                          <p:attrName>style.visibility</p:attrName>
                                        </p:attrNameLst>
                                      </p:cBhvr>
                                      <p:to>
                                        <p:strVal val="visible"/>
                                      </p:to>
                                    </p:set>
                                    <p:animEffect transition="in" filter="box(in)">
                                      <p:cBhvr>
                                        <p:cTn id="32" dur="2000"/>
                                        <p:tgtEl>
                                          <p:spTgt spid="328751"/>
                                        </p:tgtEl>
                                      </p:cBhvr>
                                    </p:animEffect>
                                  </p:childTnLst>
                                </p:cTn>
                              </p:par>
                            </p:childTnLst>
                          </p:cTn>
                        </p:par>
                      </p:childTnLst>
                    </p:cTn>
                  </p:par>
                  <p:par>
                    <p:cTn id="33" fill="hold">
                      <p:stCondLst>
                        <p:cond delay="indefinite"/>
                      </p:stCondLst>
                      <p:childTnLst>
                        <p:par>
                          <p:cTn id="34" fill="hold">
                            <p:stCondLst>
                              <p:cond delay="0"/>
                            </p:stCondLst>
                            <p:childTnLst>
                              <p:par>
                                <p:cTn id="35" presetID="4" presetClass="entr" presetSubtype="16" fill="hold" grpId="0" nodeType="clickEffect">
                                  <p:stCondLst>
                                    <p:cond delay="0"/>
                                  </p:stCondLst>
                                  <p:childTnLst>
                                    <p:set>
                                      <p:cBhvr>
                                        <p:cTn id="36" dur="1" fill="hold">
                                          <p:stCondLst>
                                            <p:cond delay="0"/>
                                          </p:stCondLst>
                                        </p:cTn>
                                        <p:tgtEl>
                                          <p:spTgt spid="328753"/>
                                        </p:tgtEl>
                                        <p:attrNameLst>
                                          <p:attrName>style.visibility</p:attrName>
                                        </p:attrNameLst>
                                      </p:cBhvr>
                                      <p:to>
                                        <p:strVal val="visible"/>
                                      </p:to>
                                    </p:set>
                                    <p:animEffect transition="in" filter="box(in)">
                                      <p:cBhvr>
                                        <p:cTn id="37" dur="2000"/>
                                        <p:tgtEl>
                                          <p:spTgt spid="328753"/>
                                        </p:tgtEl>
                                      </p:cBhvr>
                                    </p:animEffect>
                                  </p:childTnLst>
                                </p:cTn>
                              </p:par>
                            </p:childTnLst>
                          </p:cTn>
                        </p:par>
                      </p:childTnLst>
                    </p:cTn>
                  </p:par>
                  <p:par>
                    <p:cTn id="38" fill="hold">
                      <p:stCondLst>
                        <p:cond delay="indefinite"/>
                      </p:stCondLst>
                      <p:childTnLst>
                        <p:par>
                          <p:cTn id="39" fill="hold">
                            <p:stCondLst>
                              <p:cond delay="0"/>
                            </p:stCondLst>
                            <p:childTnLst>
                              <p:par>
                                <p:cTn id="40" presetID="4" presetClass="entr" presetSubtype="16" fill="hold" grpId="0" nodeType="clickEffect">
                                  <p:stCondLst>
                                    <p:cond delay="0"/>
                                  </p:stCondLst>
                                  <p:childTnLst>
                                    <p:set>
                                      <p:cBhvr>
                                        <p:cTn id="41" dur="1" fill="hold">
                                          <p:stCondLst>
                                            <p:cond delay="0"/>
                                          </p:stCondLst>
                                        </p:cTn>
                                        <p:tgtEl>
                                          <p:spTgt spid="328749"/>
                                        </p:tgtEl>
                                        <p:attrNameLst>
                                          <p:attrName>style.visibility</p:attrName>
                                        </p:attrNameLst>
                                      </p:cBhvr>
                                      <p:to>
                                        <p:strVal val="visible"/>
                                      </p:to>
                                    </p:set>
                                    <p:animEffect transition="in" filter="box(in)">
                                      <p:cBhvr>
                                        <p:cTn id="42" dur="2000"/>
                                        <p:tgtEl>
                                          <p:spTgt spid="3287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8749" grpId="0" animBg="1"/>
      <p:bldP spid="328750" grpId="0" animBg="1"/>
      <p:bldP spid="328751" grpId="0" animBg="1"/>
      <p:bldP spid="32875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2" name="Picture 4" descr="1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344558" y="5029200"/>
            <a:ext cx="8441634" cy="708991"/>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US" sz="2400" b="1">
                <a:solidFill>
                  <a:srgbClr val="FF0000"/>
                </a:solidFill>
                <a:latin typeface="Times New Roman" panose="02020603050405020304" pitchFamily="18" charset="0"/>
                <a:cs typeface="Times New Roman" panose="02020603050405020304" pitchFamily="18" charset="0"/>
              </a:rPr>
              <a:t>Cho biết ý nghĩa mô hình kinh tế trang trại nông lâm kết hợp.</a:t>
            </a:r>
          </a:p>
        </p:txBody>
      </p:sp>
      <p:sp>
        <p:nvSpPr>
          <p:cNvPr id="3" name="Rectangle 2"/>
          <p:cNvSpPr/>
          <p:nvPr/>
        </p:nvSpPr>
        <p:spPr>
          <a:xfrm>
            <a:off x="344557" y="5830957"/>
            <a:ext cx="11317356" cy="821634"/>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US" sz="2400" b="1">
                <a:solidFill>
                  <a:srgbClr val="0070C0"/>
                </a:solidFill>
                <a:latin typeface="Times New Roman" panose="02020603050405020304" pitchFamily="18" charset="0"/>
                <a:cs typeface="Times New Roman" panose="02020603050405020304" pitchFamily="18" charset="0"/>
              </a:rPr>
              <a:t>Góp phần bảo vệ môi trường + nâng cao đời sống người dân.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37892"/>
                                        </p:tgtEl>
                                        <p:attrNameLst>
                                          <p:attrName>style.visibility</p:attrName>
                                        </p:attrNameLst>
                                      </p:cBhvr>
                                      <p:to>
                                        <p:strVal val="visible"/>
                                      </p:to>
                                    </p:set>
                                    <p:animEffect transition="in" filter="box(in)">
                                      <p:cBhvr>
                                        <p:cTn id="7" dur="2000"/>
                                        <p:tgtEl>
                                          <p:spTgt spid="37892"/>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ox(in)">
                                      <p:cBhvr>
                                        <p:cTn id="12" dur="20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ox(in)">
                                      <p:cBhvr>
                                        <p:cTn id="1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2709" name="Picture 21" descr="so42_2011_360do_trau%20bo[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781877"/>
            <a:ext cx="6374295" cy="2864629"/>
          </a:xfrm>
          <a:prstGeom prst="rect">
            <a:avLst/>
          </a:prstGeom>
          <a:solidFill>
            <a:srgbClr val="CCFFFF"/>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242710" name="Text Box 22"/>
          <p:cNvSpPr txBox="1">
            <a:spLocks noChangeArrowheads="1"/>
          </p:cNvSpPr>
          <p:nvPr/>
        </p:nvSpPr>
        <p:spPr bwMode="auto">
          <a:xfrm>
            <a:off x="106018" y="159027"/>
            <a:ext cx="12085982" cy="46166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b="1" i="1">
                <a:solidFill>
                  <a:srgbClr val="FF0000"/>
                </a:solidFill>
                <a:latin typeface="Times New Roman" panose="02020603050405020304" pitchFamily="18" charset="0"/>
              </a:rPr>
              <a:t>Nêu một số khó khăn ảnh hưởng đến sản xuất nông nghiệp của vùng. Biện pháp khắc phục.</a:t>
            </a:r>
          </a:p>
        </p:txBody>
      </p:sp>
      <p:pic>
        <p:nvPicPr>
          <p:cNvPr id="5" name="Picture 49" descr="140511_que-nha_Song-Da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74297" y="914400"/>
            <a:ext cx="5724938" cy="2732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6" descr="thuydienjpg-095116"/>
          <p:cNvPicPr>
            <a:picLocks noChangeAspect="1" noChangeArrowheads="1"/>
          </p:cNvPicPr>
          <p:nvPr/>
        </p:nvPicPr>
        <p:blipFill>
          <a:blip r:embed="rId4">
            <a:lum bright="6000"/>
            <a:extLst>
              <a:ext uri="{28A0092B-C50C-407E-A947-70E740481C1C}">
                <a14:useLocalDpi xmlns:a14="http://schemas.microsoft.com/office/drawing/2010/main" val="0"/>
              </a:ext>
            </a:extLst>
          </a:blip>
          <a:srcRect/>
          <a:stretch>
            <a:fillRect/>
          </a:stretch>
        </p:blipFill>
        <p:spPr bwMode="auto">
          <a:xfrm>
            <a:off x="6374296" y="3646506"/>
            <a:ext cx="5724938" cy="32114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9" descr="ImageView"/>
          <p:cNvPicPr>
            <a:picLocks noChangeAspect="1" noChangeArrowheads="1"/>
          </p:cNvPicPr>
          <p:nvPr/>
        </p:nvPicPr>
        <p:blipFill>
          <a:blip r:embed="rId5">
            <a:lum bright="12000"/>
            <a:extLst>
              <a:ext uri="{28A0092B-C50C-407E-A947-70E740481C1C}">
                <a14:useLocalDpi xmlns:a14="http://schemas.microsoft.com/office/drawing/2010/main" val="0"/>
              </a:ext>
            </a:extLst>
          </a:blip>
          <a:srcRect/>
          <a:stretch>
            <a:fillRect/>
          </a:stretch>
        </p:blipFill>
        <p:spPr bwMode="auto">
          <a:xfrm>
            <a:off x="0" y="3670851"/>
            <a:ext cx="6374294" cy="3187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242709"/>
                                        </p:tgtEl>
                                        <p:attrNameLst>
                                          <p:attrName>style.visibility</p:attrName>
                                        </p:attrNameLst>
                                      </p:cBhvr>
                                      <p:to>
                                        <p:strVal val="visible"/>
                                      </p:to>
                                    </p:set>
                                    <p:animEffect transition="in" filter="box(in)">
                                      <p:cBhvr>
                                        <p:cTn id="7" dur="2000"/>
                                        <p:tgtEl>
                                          <p:spTgt spid="242709"/>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ox(in)">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ox(in)">
                                      <p:cBhvr>
                                        <p:cTn id="17" dur="20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ox(in)">
                                      <p:cBhvr>
                                        <p:cTn id="22" dur="20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242710"/>
                                        </p:tgtEl>
                                        <p:attrNameLst>
                                          <p:attrName>style.visibility</p:attrName>
                                        </p:attrNameLst>
                                      </p:cBhvr>
                                      <p:to>
                                        <p:strVal val="visible"/>
                                      </p:to>
                                    </p:set>
                                    <p:animEffect transition="in" filter="box(in)">
                                      <p:cBhvr>
                                        <p:cTn id="27" dur="2000"/>
                                        <p:tgtEl>
                                          <p:spTgt spid="2427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2710"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ext Box 2"/>
          <p:cNvSpPr txBox="1">
            <a:spLocks noChangeArrowheads="1"/>
          </p:cNvSpPr>
          <p:nvPr/>
        </p:nvSpPr>
        <p:spPr bwMode="auto">
          <a:xfrm>
            <a:off x="1828800" y="228600"/>
            <a:ext cx="8382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vi-VN" altLang="en-US" sz="2400"/>
          </a:p>
        </p:txBody>
      </p:sp>
      <p:sp>
        <p:nvSpPr>
          <p:cNvPr id="44039" name="AutoShape 26" descr="Z"/>
          <p:cNvSpPr>
            <a:spLocks noChangeAspect="1" noChangeArrowheads="1"/>
          </p:cNvSpPr>
          <p:nvPr/>
        </p:nvSpPr>
        <p:spPr bwMode="auto">
          <a:xfrm>
            <a:off x="5943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1800"/>
          </a:p>
        </p:txBody>
      </p:sp>
      <p:sp>
        <p:nvSpPr>
          <p:cNvPr id="44040" name="AutoShape 28" descr="Z"/>
          <p:cNvSpPr>
            <a:spLocks noChangeAspect="1" noChangeArrowheads="1"/>
          </p:cNvSpPr>
          <p:nvPr/>
        </p:nvSpPr>
        <p:spPr bwMode="auto">
          <a:xfrm>
            <a:off x="5943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1800"/>
          </a:p>
        </p:txBody>
      </p:sp>
      <p:pic>
        <p:nvPicPr>
          <p:cNvPr id="306227" name="Picture 51" descr="anh_chong_re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016" y="3505200"/>
            <a:ext cx="6370983"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6228" name="Picture 52" descr="chong%20ret%20cho%20gia%20camx"/>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76998" y="3505200"/>
            <a:ext cx="5715001"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6230" name="Picture 54" descr="anh%20Du%20bao%20thoi%20tiet%2019h3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017" y="0"/>
            <a:ext cx="6370983"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6232" name="Picture 56" descr="Gieo_m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77000" y="0"/>
            <a:ext cx="57150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6233" name="Text Box 57"/>
          <p:cNvSpPr txBox="1">
            <a:spLocks noChangeArrowheads="1"/>
          </p:cNvSpPr>
          <p:nvPr/>
        </p:nvSpPr>
        <p:spPr bwMode="auto">
          <a:xfrm>
            <a:off x="5105400" y="3200401"/>
            <a:ext cx="1676400" cy="396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000" b="1">
                <a:solidFill>
                  <a:srgbClr val="FF0000"/>
                </a:solidFill>
                <a:latin typeface="Times New Roman" panose="02020603050405020304" pitchFamily="18" charset="0"/>
              </a:rPr>
              <a:t>BIỆN PHÁP</a:t>
            </a:r>
          </a:p>
        </p:txBody>
      </p:sp>
      <p:sp>
        <p:nvSpPr>
          <p:cNvPr id="306234" name="Text Box 58"/>
          <p:cNvSpPr txBox="1">
            <a:spLocks noChangeArrowheads="1"/>
          </p:cNvSpPr>
          <p:nvPr/>
        </p:nvSpPr>
        <p:spPr bwMode="auto">
          <a:xfrm>
            <a:off x="463826" y="533401"/>
            <a:ext cx="3260035" cy="33855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600" b="1">
                <a:solidFill>
                  <a:srgbClr val="FF3300"/>
                </a:solidFill>
                <a:latin typeface="Times New Roman" panose="02020603050405020304" pitchFamily="18" charset="0"/>
              </a:rPr>
              <a:t>THEO DÕI DỰ BÁO THỜI TIẾT</a:t>
            </a:r>
          </a:p>
        </p:txBody>
      </p:sp>
      <p:sp>
        <p:nvSpPr>
          <p:cNvPr id="306235" name="Text Box 59"/>
          <p:cNvSpPr txBox="1">
            <a:spLocks noChangeArrowheads="1"/>
          </p:cNvSpPr>
          <p:nvPr/>
        </p:nvSpPr>
        <p:spPr bwMode="auto">
          <a:xfrm>
            <a:off x="7010400" y="685800"/>
            <a:ext cx="2133600" cy="3365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600" b="1">
                <a:solidFill>
                  <a:srgbClr val="FF3300"/>
                </a:solidFill>
                <a:latin typeface="Times New Roman" panose="02020603050405020304" pitchFamily="18" charset="0"/>
              </a:rPr>
              <a:t> CHE ĐẬY CHO MẠ</a:t>
            </a:r>
          </a:p>
        </p:txBody>
      </p:sp>
      <p:sp>
        <p:nvSpPr>
          <p:cNvPr id="306236" name="Text Box 60"/>
          <p:cNvSpPr txBox="1">
            <a:spLocks noChangeArrowheads="1"/>
          </p:cNvSpPr>
          <p:nvPr/>
        </p:nvSpPr>
        <p:spPr bwMode="auto">
          <a:xfrm>
            <a:off x="5029200" y="5638800"/>
            <a:ext cx="2971800" cy="3365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600" b="1">
                <a:solidFill>
                  <a:srgbClr val="FF3300"/>
                </a:solidFill>
                <a:latin typeface="Times New Roman" panose="02020603050405020304" pitchFamily="18" charset="0"/>
              </a:rPr>
              <a:t> CHỐNG RÉT CHO GIA SÚC</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306230"/>
                                        </p:tgtEl>
                                        <p:attrNameLst>
                                          <p:attrName>style.visibility</p:attrName>
                                        </p:attrNameLst>
                                      </p:cBhvr>
                                      <p:to>
                                        <p:strVal val="visible"/>
                                      </p:to>
                                    </p:set>
                                    <p:animEffect transition="in" filter="box(in)">
                                      <p:cBhvr>
                                        <p:cTn id="7" dur="2000"/>
                                        <p:tgtEl>
                                          <p:spTgt spid="306230"/>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306232"/>
                                        </p:tgtEl>
                                        <p:attrNameLst>
                                          <p:attrName>style.visibility</p:attrName>
                                        </p:attrNameLst>
                                      </p:cBhvr>
                                      <p:to>
                                        <p:strVal val="visible"/>
                                      </p:to>
                                    </p:set>
                                    <p:animEffect transition="in" filter="box(in)">
                                      <p:cBhvr>
                                        <p:cTn id="12" dur="2000"/>
                                        <p:tgtEl>
                                          <p:spTgt spid="306232"/>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306227"/>
                                        </p:tgtEl>
                                        <p:attrNameLst>
                                          <p:attrName>style.visibility</p:attrName>
                                        </p:attrNameLst>
                                      </p:cBhvr>
                                      <p:to>
                                        <p:strVal val="visible"/>
                                      </p:to>
                                    </p:set>
                                    <p:animEffect transition="in" filter="box(in)">
                                      <p:cBhvr>
                                        <p:cTn id="17" dur="2000"/>
                                        <p:tgtEl>
                                          <p:spTgt spid="306227"/>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306228"/>
                                        </p:tgtEl>
                                        <p:attrNameLst>
                                          <p:attrName>style.visibility</p:attrName>
                                        </p:attrNameLst>
                                      </p:cBhvr>
                                      <p:to>
                                        <p:strVal val="visible"/>
                                      </p:to>
                                    </p:set>
                                    <p:animEffect transition="in" filter="box(in)">
                                      <p:cBhvr>
                                        <p:cTn id="22" dur="2000"/>
                                        <p:tgtEl>
                                          <p:spTgt spid="306228"/>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306234"/>
                                        </p:tgtEl>
                                        <p:attrNameLst>
                                          <p:attrName>style.visibility</p:attrName>
                                        </p:attrNameLst>
                                      </p:cBhvr>
                                      <p:to>
                                        <p:strVal val="visible"/>
                                      </p:to>
                                    </p:set>
                                    <p:animEffect transition="in" filter="box(in)">
                                      <p:cBhvr>
                                        <p:cTn id="27" dur="2000"/>
                                        <p:tgtEl>
                                          <p:spTgt spid="306234"/>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grpId="0" nodeType="clickEffect">
                                  <p:stCondLst>
                                    <p:cond delay="0"/>
                                  </p:stCondLst>
                                  <p:childTnLst>
                                    <p:set>
                                      <p:cBhvr>
                                        <p:cTn id="31" dur="1" fill="hold">
                                          <p:stCondLst>
                                            <p:cond delay="0"/>
                                          </p:stCondLst>
                                        </p:cTn>
                                        <p:tgtEl>
                                          <p:spTgt spid="306235"/>
                                        </p:tgtEl>
                                        <p:attrNameLst>
                                          <p:attrName>style.visibility</p:attrName>
                                        </p:attrNameLst>
                                      </p:cBhvr>
                                      <p:to>
                                        <p:strVal val="visible"/>
                                      </p:to>
                                    </p:set>
                                    <p:animEffect transition="in" filter="box(in)">
                                      <p:cBhvr>
                                        <p:cTn id="32" dur="2000"/>
                                        <p:tgtEl>
                                          <p:spTgt spid="306235"/>
                                        </p:tgtEl>
                                      </p:cBhvr>
                                    </p:animEffect>
                                  </p:childTnLst>
                                </p:cTn>
                              </p:par>
                            </p:childTnLst>
                          </p:cTn>
                        </p:par>
                      </p:childTnLst>
                    </p:cTn>
                  </p:par>
                  <p:par>
                    <p:cTn id="33" fill="hold">
                      <p:stCondLst>
                        <p:cond delay="indefinite"/>
                      </p:stCondLst>
                      <p:childTnLst>
                        <p:par>
                          <p:cTn id="34" fill="hold">
                            <p:stCondLst>
                              <p:cond delay="0"/>
                            </p:stCondLst>
                            <p:childTnLst>
                              <p:par>
                                <p:cTn id="35" presetID="4" presetClass="entr" presetSubtype="16" fill="hold" grpId="0" nodeType="clickEffect">
                                  <p:stCondLst>
                                    <p:cond delay="0"/>
                                  </p:stCondLst>
                                  <p:childTnLst>
                                    <p:set>
                                      <p:cBhvr>
                                        <p:cTn id="36" dur="1" fill="hold">
                                          <p:stCondLst>
                                            <p:cond delay="0"/>
                                          </p:stCondLst>
                                        </p:cTn>
                                        <p:tgtEl>
                                          <p:spTgt spid="306236"/>
                                        </p:tgtEl>
                                        <p:attrNameLst>
                                          <p:attrName>style.visibility</p:attrName>
                                        </p:attrNameLst>
                                      </p:cBhvr>
                                      <p:to>
                                        <p:strVal val="visible"/>
                                      </p:to>
                                    </p:set>
                                    <p:animEffect transition="in" filter="box(in)">
                                      <p:cBhvr>
                                        <p:cTn id="37" dur="2000"/>
                                        <p:tgtEl>
                                          <p:spTgt spid="306236"/>
                                        </p:tgtEl>
                                      </p:cBhvr>
                                    </p:animEffect>
                                  </p:childTnLst>
                                </p:cTn>
                              </p:par>
                            </p:childTnLst>
                          </p:cTn>
                        </p:par>
                      </p:childTnLst>
                    </p:cTn>
                  </p:par>
                  <p:par>
                    <p:cTn id="38" fill="hold">
                      <p:stCondLst>
                        <p:cond delay="indefinite"/>
                      </p:stCondLst>
                      <p:childTnLst>
                        <p:par>
                          <p:cTn id="39" fill="hold">
                            <p:stCondLst>
                              <p:cond delay="0"/>
                            </p:stCondLst>
                            <p:childTnLst>
                              <p:par>
                                <p:cTn id="40" presetID="4" presetClass="entr" presetSubtype="16" fill="hold" grpId="0" nodeType="clickEffect">
                                  <p:stCondLst>
                                    <p:cond delay="0"/>
                                  </p:stCondLst>
                                  <p:childTnLst>
                                    <p:set>
                                      <p:cBhvr>
                                        <p:cTn id="41" dur="1" fill="hold">
                                          <p:stCondLst>
                                            <p:cond delay="0"/>
                                          </p:stCondLst>
                                        </p:cTn>
                                        <p:tgtEl>
                                          <p:spTgt spid="306233"/>
                                        </p:tgtEl>
                                        <p:attrNameLst>
                                          <p:attrName>style.visibility</p:attrName>
                                        </p:attrNameLst>
                                      </p:cBhvr>
                                      <p:to>
                                        <p:strVal val="visible"/>
                                      </p:to>
                                    </p:set>
                                    <p:animEffect transition="in" filter="box(in)">
                                      <p:cBhvr>
                                        <p:cTn id="42" dur="2000"/>
                                        <p:tgtEl>
                                          <p:spTgt spid="3062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6233" grpId="0" animBg="1"/>
      <p:bldP spid="306234" grpId="0" animBg="1"/>
      <p:bldP spid="306235" grpId="0" animBg="1"/>
      <p:bldP spid="30623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WordArt 6"/>
          <p:cNvSpPr>
            <a:spLocks noChangeArrowheads="1" noChangeShapeType="1" noTextEdit="1"/>
          </p:cNvSpPr>
          <p:nvPr/>
        </p:nvSpPr>
        <p:spPr bwMode="auto">
          <a:xfrm>
            <a:off x="2616200" y="25400"/>
            <a:ext cx="6654800" cy="914400"/>
          </a:xfrm>
          <a:prstGeom prst="rect">
            <a:avLst/>
          </a:prstGeom>
        </p:spPr>
        <p:txBody>
          <a:bodyPr wrap="none" fromWordArt="1">
            <a:prstTxWarp prst="textPlain">
              <a:avLst>
                <a:gd name="adj" fmla="val 50000"/>
              </a:avLst>
            </a:prstTxWarp>
          </a:bodyPr>
          <a:lstStyle/>
          <a:p>
            <a:pPr algn="ctr"/>
            <a:r>
              <a:rPr lang="en-US" sz="3600" b="1" kern="10">
                <a:ln w="12700">
                  <a:solidFill>
                    <a:srgbClr val="800000"/>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a:cs typeface="Times New Roman"/>
              </a:rPr>
              <a:t>Mục tiêu bài học</a:t>
            </a:r>
          </a:p>
        </p:txBody>
      </p:sp>
      <p:sp>
        <p:nvSpPr>
          <p:cNvPr id="3" name="Rectangle 5"/>
          <p:cNvSpPr>
            <a:spLocks noChangeArrowheads="1"/>
          </p:cNvSpPr>
          <p:nvPr/>
        </p:nvSpPr>
        <p:spPr bwMode="auto">
          <a:xfrm>
            <a:off x="759855" y="1424454"/>
            <a:ext cx="9968246" cy="4401205"/>
          </a:xfrm>
          <a:prstGeom prst="rect">
            <a:avLst/>
          </a:prstGeom>
          <a:noFill/>
          <a:ln w="2857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marL="514350" indent="-514350">
              <a:buFontTx/>
              <a:buAutoNum type="arabicPeriod"/>
              <a:tabLst>
                <a:tab pos="457200" algn="l"/>
              </a:tabLst>
              <a:defRPr/>
            </a:pPr>
            <a:r>
              <a:rPr lang="en-US" sz="2800" b="1" dirty="0" err="1">
                <a:latin typeface="Times New Roman" pitchFamily="18" charset="0"/>
              </a:rPr>
              <a:t>Về</a:t>
            </a:r>
            <a:r>
              <a:rPr lang="en-US" sz="2800" b="1" dirty="0">
                <a:latin typeface="Times New Roman" pitchFamily="18" charset="0"/>
              </a:rPr>
              <a:t> </a:t>
            </a:r>
            <a:r>
              <a:rPr lang="en-US" sz="2800" b="1" dirty="0" err="1">
                <a:latin typeface="Times New Roman" pitchFamily="18" charset="0"/>
              </a:rPr>
              <a:t>kiến</a:t>
            </a:r>
            <a:r>
              <a:rPr lang="en-US" sz="2800" b="1" dirty="0">
                <a:latin typeface="Times New Roman" pitchFamily="18" charset="0"/>
              </a:rPr>
              <a:t> </a:t>
            </a:r>
            <a:r>
              <a:rPr lang="en-US" sz="2800" b="1" dirty="0" err="1">
                <a:latin typeface="Times New Roman" pitchFamily="18" charset="0"/>
              </a:rPr>
              <a:t>thức</a:t>
            </a:r>
            <a:r>
              <a:rPr lang="en-US" sz="2800" b="1" dirty="0">
                <a:latin typeface="Times New Roman" pitchFamily="18" charset="0"/>
              </a:rPr>
              <a:t>:</a:t>
            </a:r>
          </a:p>
          <a:p>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bày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thế</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mạnh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kinh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tế</a:t>
            </a:r>
            <a:r>
              <a:rPr lang="en-US" sz="2800" dirty="0">
                <a:latin typeface="Times New Roman" panose="02020603050405020304" pitchFamily="18" charset="0"/>
                <a:cs typeface="Times New Roman" panose="02020603050405020304" pitchFamily="18" charset="0"/>
              </a:rPr>
              <a:t> ở </a:t>
            </a:r>
            <a:r>
              <a:rPr lang="en-US" sz="2800" dirty="0" err="1">
                <a:latin typeface="Times New Roman" panose="02020603050405020304" pitchFamily="18" charset="0"/>
                <a:cs typeface="Times New Roman" panose="02020603050405020304" pitchFamily="18" charset="0"/>
              </a:rPr>
              <a:t>Trung</a:t>
            </a:r>
            <a:r>
              <a:rPr lang="en-US" sz="2800" dirty="0">
                <a:latin typeface="Times New Roman" panose="02020603050405020304" pitchFamily="18" charset="0"/>
                <a:cs typeface="Times New Roman" panose="02020603050405020304" pitchFamily="18" charset="0"/>
              </a:rPr>
              <a:t> du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miền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núi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Bắc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Bộ</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hiện</a:t>
            </a:r>
            <a:r>
              <a:rPr lang="en-US" sz="2800" dirty="0">
                <a:latin typeface="Times New Roman" panose="02020603050405020304" pitchFamily="18" charset="0"/>
                <a:cs typeface="Times New Roman" panose="02020603050405020304" pitchFamily="18" charset="0"/>
              </a:rPr>
              <a:t> ở </a:t>
            </a:r>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số</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ngành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nghiệp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nghiệp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lâm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nghiệp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sự</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bố</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ngành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đó</a:t>
            </a:r>
            <a:r>
              <a:rPr lang="en-US" sz="2800" dirty="0">
                <a:latin typeface="Times New Roman" panose="02020603050405020304" pitchFamily="18" charset="0"/>
                <a:cs typeface="Times New Roman" panose="02020603050405020304" pitchFamily="18" charset="0"/>
              </a:rPr>
              <a:t>. </a:t>
            </a:r>
          </a:p>
          <a:p>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Nêu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trung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tâm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kinh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tế</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ngành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kinh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tế</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từng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trung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tâm</a:t>
            </a:r>
            <a:r>
              <a:rPr lang="en-US" sz="2800" dirty="0">
                <a:latin typeface="Times New Roman" panose="02020603050405020304" pitchFamily="18" charset="0"/>
                <a:cs typeface="Times New Roman" panose="02020603050405020304" pitchFamily="18" charset="0"/>
              </a:rPr>
              <a:t>.</a:t>
            </a:r>
          </a:p>
          <a:p>
            <a:pPr>
              <a:defRPr/>
            </a:pPr>
            <a:r>
              <a:rPr lang="en-US" sz="2800" b="1" dirty="0" smtClean="0">
                <a:latin typeface="Times New Roman" pitchFamily="18" charset="0"/>
              </a:rPr>
              <a:t>2</a:t>
            </a:r>
            <a:r>
              <a:rPr lang="en-US" sz="2800" b="1" dirty="0">
                <a:latin typeface="Times New Roman" pitchFamily="18" charset="0"/>
              </a:rPr>
              <a:t>. </a:t>
            </a:r>
            <a:r>
              <a:rPr lang="en-US" sz="2800" b="1" dirty="0" err="1">
                <a:latin typeface="Times New Roman" pitchFamily="18" charset="0"/>
              </a:rPr>
              <a:t>Về</a:t>
            </a:r>
            <a:r>
              <a:rPr lang="en-US" sz="2800" b="1" dirty="0">
                <a:latin typeface="Times New Roman" pitchFamily="18" charset="0"/>
              </a:rPr>
              <a:t> </a:t>
            </a:r>
            <a:r>
              <a:rPr lang="en-US" sz="2800" b="1" dirty="0" err="1">
                <a:latin typeface="Times New Roman" pitchFamily="18" charset="0"/>
              </a:rPr>
              <a:t>năng</a:t>
            </a:r>
            <a:r>
              <a:rPr lang="en-US" sz="2800" b="1" dirty="0">
                <a:latin typeface="Times New Roman" pitchFamily="18" charset="0"/>
              </a:rPr>
              <a:t> </a:t>
            </a:r>
            <a:r>
              <a:rPr lang="en-US" sz="2800" b="1" dirty="0" err="1">
                <a:latin typeface="Times New Roman" pitchFamily="18" charset="0"/>
              </a:rPr>
              <a:t>lực</a:t>
            </a:r>
            <a:r>
              <a:rPr lang="en-US" sz="2800" b="1" dirty="0">
                <a:latin typeface="Times New Roman" pitchFamily="18" charset="0"/>
              </a:rPr>
              <a:t>.</a:t>
            </a:r>
          </a:p>
          <a:p>
            <a:pPr marL="457200" indent="-457200">
              <a:buFontTx/>
              <a:buChar char="-"/>
              <a:tabLst>
                <a:tab pos="457200" algn="l"/>
              </a:tabLst>
              <a:defRPr/>
            </a:pPr>
            <a:r>
              <a:rPr lang="en-US" sz="2800" dirty="0" err="1">
                <a:latin typeface="Times New Roman" pitchFamily="18" charset="0"/>
              </a:rPr>
              <a:t>Năng</a:t>
            </a:r>
            <a:r>
              <a:rPr lang="en-US" sz="2800" dirty="0">
                <a:latin typeface="Times New Roman" pitchFamily="18" charset="0"/>
              </a:rPr>
              <a:t> </a:t>
            </a:r>
            <a:r>
              <a:rPr lang="en-US" sz="2800" dirty="0" err="1">
                <a:latin typeface="Times New Roman" pitchFamily="18" charset="0"/>
              </a:rPr>
              <a:t>lực</a:t>
            </a:r>
            <a:r>
              <a:rPr lang="en-US" sz="2800" dirty="0">
                <a:latin typeface="Times New Roman" pitchFamily="18" charset="0"/>
              </a:rPr>
              <a:t> </a:t>
            </a:r>
            <a:r>
              <a:rPr lang="en-US" sz="2800" dirty="0" err="1">
                <a:latin typeface="Times New Roman" pitchFamily="18" charset="0"/>
              </a:rPr>
              <a:t>chung</a:t>
            </a:r>
            <a:r>
              <a:rPr lang="en-US" sz="2800" dirty="0">
                <a:latin typeface="Times New Roman" pitchFamily="18" charset="0"/>
              </a:rPr>
              <a:t>: </a:t>
            </a:r>
            <a:r>
              <a:rPr lang="en-US" sz="2800" dirty="0" err="1">
                <a:latin typeface="Times New Roman" pitchFamily="18" charset="0"/>
              </a:rPr>
              <a:t>Tự</a:t>
            </a:r>
            <a:r>
              <a:rPr lang="en-US" sz="2800" dirty="0">
                <a:latin typeface="Times New Roman" pitchFamily="18" charset="0"/>
              </a:rPr>
              <a:t> </a:t>
            </a:r>
            <a:r>
              <a:rPr lang="en-US" sz="2800" dirty="0" err="1">
                <a:latin typeface="Times New Roman" pitchFamily="18" charset="0"/>
              </a:rPr>
              <a:t>chủ</a:t>
            </a:r>
            <a:r>
              <a:rPr lang="en-US" sz="2800" dirty="0">
                <a:latin typeface="Times New Roman" pitchFamily="18" charset="0"/>
              </a:rPr>
              <a:t>, </a:t>
            </a:r>
            <a:r>
              <a:rPr lang="en-US" sz="2800" dirty="0" err="1">
                <a:latin typeface="Times New Roman" pitchFamily="18" charset="0"/>
              </a:rPr>
              <a:t>tự</a:t>
            </a:r>
            <a:r>
              <a:rPr lang="en-US" sz="2800" dirty="0">
                <a:latin typeface="Times New Roman" pitchFamily="18" charset="0"/>
              </a:rPr>
              <a:t> </a:t>
            </a:r>
            <a:r>
              <a:rPr lang="en-US" sz="2800" dirty="0" err="1">
                <a:latin typeface="Times New Roman" pitchFamily="18" charset="0"/>
              </a:rPr>
              <a:t>học</a:t>
            </a:r>
            <a:r>
              <a:rPr lang="en-US" sz="2800" dirty="0">
                <a:latin typeface="Times New Roman" pitchFamily="18" charset="0"/>
              </a:rPr>
              <a:t>, </a:t>
            </a:r>
            <a:r>
              <a:rPr lang="en-US" sz="2800" dirty="0" err="1">
                <a:latin typeface="Times New Roman" pitchFamily="18" charset="0"/>
              </a:rPr>
              <a:t>giao</a:t>
            </a:r>
            <a:r>
              <a:rPr lang="en-US" sz="2800" dirty="0">
                <a:latin typeface="Times New Roman" pitchFamily="18" charset="0"/>
              </a:rPr>
              <a:t> </a:t>
            </a:r>
            <a:r>
              <a:rPr lang="en-US" sz="2800" dirty="0" err="1">
                <a:latin typeface="Times New Roman" pitchFamily="18" charset="0"/>
              </a:rPr>
              <a:t>tiếp</a:t>
            </a:r>
            <a:r>
              <a:rPr lang="en-US" sz="2800" dirty="0">
                <a:latin typeface="Times New Roman" pitchFamily="18" charset="0"/>
              </a:rPr>
              <a:t>, </a:t>
            </a:r>
            <a:r>
              <a:rPr lang="en-US" sz="2800" dirty="0" err="1">
                <a:latin typeface="Times New Roman" pitchFamily="18" charset="0"/>
              </a:rPr>
              <a:t>hợp</a:t>
            </a:r>
            <a:r>
              <a:rPr lang="en-US" sz="2800" dirty="0">
                <a:latin typeface="Times New Roman" pitchFamily="18" charset="0"/>
              </a:rPr>
              <a:t> </a:t>
            </a:r>
            <a:r>
              <a:rPr lang="en-US" sz="2800" dirty="0" err="1">
                <a:latin typeface="Times New Roman" pitchFamily="18" charset="0"/>
              </a:rPr>
              <a:t>tác</a:t>
            </a:r>
            <a:r>
              <a:rPr lang="en-US" sz="2800" dirty="0">
                <a:latin typeface="Times New Roman" pitchFamily="18" charset="0"/>
              </a:rPr>
              <a:t>…</a:t>
            </a:r>
          </a:p>
          <a:p>
            <a:pPr marL="457200" indent="-457200">
              <a:buFontTx/>
              <a:buChar char="-"/>
              <a:tabLst>
                <a:tab pos="457200" algn="l"/>
              </a:tabLst>
              <a:defRPr/>
            </a:pPr>
            <a:r>
              <a:rPr lang="en-US" sz="2800" dirty="0" err="1">
                <a:latin typeface="Times New Roman" pitchFamily="18" charset="0"/>
              </a:rPr>
              <a:t>Năng</a:t>
            </a:r>
            <a:r>
              <a:rPr lang="en-US" sz="2800" dirty="0">
                <a:latin typeface="Times New Roman" pitchFamily="18" charset="0"/>
              </a:rPr>
              <a:t> </a:t>
            </a:r>
            <a:r>
              <a:rPr lang="en-US" sz="2800" dirty="0" err="1">
                <a:latin typeface="Times New Roman" pitchFamily="18" charset="0"/>
              </a:rPr>
              <a:t>lực</a:t>
            </a:r>
            <a:r>
              <a:rPr lang="en-US" sz="2800" dirty="0">
                <a:latin typeface="Times New Roman" pitchFamily="18" charset="0"/>
              </a:rPr>
              <a:t> </a:t>
            </a:r>
            <a:r>
              <a:rPr lang="en-US" sz="2800" dirty="0" err="1">
                <a:latin typeface="Times New Roman" pitchFamily="18" charset="0"/>
              </a:rPr>
              <a:t>chuyên</a:t>
            </a:r>
            <a:r>
              <a:rPr lang="en-US" sz="2800" dirty="0">
                <a:latin typeface="Times New Roman" pitchFamily="18" charset="0"/>
              </a:rPr>
              <a:t> </a:t>
            </a:r>
            <a:r>
              <a:rPr lang="en-US" sz="2800" dirty="0" err="1">
                <a:latin typeface="Times New Roman" pitchFamily="18" charset="0"/>
              </a:rPr>
              <a:t>biệt</a:t>
            </a:r>
            <a:r>
              <a:rPr lang="en-US" sz="2800" dirty="0">
                <a:latin typeface="Times New Roman" pitchFamily="18" charset="0"/>
              </a:rPr>
              <a:t>: </a:t>
            </a:r>
            <a:r>
              <a:rPr lang="en-US" sz="2800" dirty="0" err="1">
                <a:latin typeface="Times New Roman" pitchFamily="18" charset="0"/>
              </a:rPr>
              <a:t>Phân</a:t>
            </a:r>
            <a:r>
              <a:rPr lang="en-US" sz="2800" dirty="0">
                <a:latin typeface="Times New Roman" pitchFamily="18" charset="0"/>
              </a:rPr>
              <a:t> </a:t>
            </a:r>
            <a:r>
              <a:rPr lang="en-US" sz="2800" dirty="0" err="1">
                <a:latin typeface="Times New Roman" pitchFamily="18" charset="0"/>
              </a:rPr>
              <a:t>tích</a:t>
            </a:r>
            <a:r>
              <a:rPr lang="en-US" sz="2800" dirty="0">
                <a:latin typeface="Times New Roman" pitchFamily="18" charset="0"/>
              </a:rPr>
              <a:t> </a:t>
            </a:r>
            <a:r>
              <a:rPr lang="en-US" sz="2800" dirty="0" err="1">
                <a:latin typeface="Times New Roman" pitchFamily="18" charset="0"/>
              </a:rPr>
              <a:t>hình</a:t>
            </a:r>
            <a:r>
              <a:rPr lang="en-US" sz="2800" dirty="0">
                <a:latin typeface="Times New Roman" pitchFamily="18" charset="0"/>
              </a:rPr>
              <a:t> </a:t>
            </a:r>
            <a:r>
              <a:rPr lang="en-US" sz="2800" dirty="0" err="1">
                <a:latin typeface="Times New Roman" pitchFamily="18" charset="0"/>
              </a:rPr>
              <a:t>ảnh</a:t>
            </a:r>
            <a:r>
              <a:rPr lang="en-US" sz="2800" dirty="0">
                <a:latin typeface="Times New Roman" pitchFamily="18" charset="0"/>
              </a:rPr>
              <a:t>, </a:t>
            </a:r>
            <a:r>
              <a:rPr lang="en-US" sz="2800" dirty="0" err="1">
                <a:latin typeface="Times New Roman" pitchFamily="18" charset="0"/>
              </a:rPr>
              <a:t>số</a:t>
            </a:r>
            <a:r>
              <a:rPr lang="en-US" sz="2800" dirty="0">
                <a:latin typeface="Times New Roman" pitchFamily="18" charset="0"/>
              </a:rPr>
              <a:t> </a:t>
            </a:r>
            <a:r>
              <a:rPr lang="en-US" sz="2800" dirty="0" err="1">
                <a:latin typeface="Times New Roman" pitchFamily="18" charset="0"/>
              </a:rPr>
              <a:t>liệu</a:t>
            </a:r>
            <a:r>
              <a:rPr lang="en-US" sz="2800" dirty="0">
                <a:latin typeface="Times New Roman" pitchFamily="18" charset="0"/>
              </a:rPr>
              <a:t>, </a:t>
            </a:r>
            <a:r>
              <a:rPr lang="en-US" sz="2800" dirty="0" err="1">
                <a:latin typeface="Times New Roman" pitchFamily="18" charset="0"/>
              </a:rPr>
              <a:t>biểu</a:t>
            </a:r>
            <a:r>
              <a:rPr lang="en-US" sz="2800" dirty="0">
                <a:latin typeface="Times New Roman" pitchFamily="18" charset="0"/>
              </a:rPr>
              <a:t> </a:t>
            </a:r>
            <a:r>
              <a:rPr lang="en-US" sz="2800" dirty="0" err="1">
                <a:latin typeface="Times New Roman" pitchFamily="18" charset="0"/>
              </a:rPr>
              <a:t>đồ</a:t>
            </a:r>
            <a:r>
              <a:rPr lang="en-US" sz="2800" dirty="0">
                <a:latin typeface="Times New Roman" pitchFamily="18" charset="0"/>
              </a:rPr>
              <a:t>….</a:t>
            </a:r>
          </a:p>
          <a:p>
            <a:pPr>
              <a:tabLst>
                <a:tab pos="457200" algn="l"/>
              </a:tabLst>
              <a:defRPr/>
            </a:pPr>
            <a:r>
              <a:rPr lang="en-US" sz="2800" b="1" dirty="0">
                <a:latin typeface="Times New Roman" pitchFamily="18" charset="0"/>
              </a:rPr>
              <a:t>3. </a:t>
            </a:r>
            <a:r>
              <a:rPr lang="en-US" sz="2800" b="1" dirty="0" err="1">
                <a:latin typeface="Times New Roman" pitchFamily="18" charset="0"/>
              </a:rPr>
              <a:t>Phẩm</a:t>
            </a:r>
            <a:r>
              <a:rPr lang="en-US" sz="2800" b="1" dirty="0">
                <a:latin typeface="Times New Roman" pitchFamily="18" charset="0"/>
              </a:rPr>
              <a:t> </a:t>
            </a:r>
            <a:r>
              <a:rPr lang="en-US" sz="2800" b="1" dirty="0" err="1">
                <a:latin typeface="Times New Roman" pitchFamily="18" charset="0"/>
              </a:rPr>
              <a:t>chất</a:t>
            </a:r>
            <a:r>
              <a:rPr lang="en-US" sz="2800" b="1" dirty="0">
                <a:latin typeface="Times New Roman" pitchFamily="18" charset="0"/>
              </a:rPr>
              <a:t>: </a:t>
            </a:r>
            <a:r>
              <a:rPr lang="en-US" sz="2800" dirty="0" err="1">
                <a:latin typeface="Times New Roman" pitchFamily="18" charset="0"/>
              </a:rPr>
              <a:t>Chăm</a:t>
            </a:r>
            <a:r>
              <a:rPr lang="en-US" sz="2800" dirty="0">
                <a:latin typeface="Times New Roman" pitchFamily="18" charset="0"/>
              </a:rPr>
              <a:t> </a:t>
            </a:r>
            <a:r>
              <a:rPr lang="en-US" sz="2800" dirty="0" err="1">
                <a:latin typeface="Times New Roman" pitchFamily="18" charset="0"/>
              </a:rPr>
              <a:t>chỉ</a:t>
            </a:r>
            <a:r>
              <a:rPr lang="en-US" sz="2800" dirty="0">
                <a:latin typeface="Times New Roman" pitchFamily="18" charset="0"/>
              </a:rPr>
              <a:t>, </a:t>
            </a:r>
            <a:r>
              <a:rPr lang="en-US" sz="2800" dirty="0" err="1">
                <a:latin typeface="Times New Roman" pitchFamily="18" charset="0"/>
              </a:rPr>
              <a:t>trách</a:t>
            </a:r>
            <a:r>
              <a:rPr lang="en-US" sz="2800" dirty="0">
                <a:latin typeface="Times New Roman" pitchFamily="18" charset="0"/>
              </a:rPr>
              <a:t> </a:t>
            </a:r>
            <a:r>
              <a:rPr lang="en-US" sz="2800" dirty="0" err="1">
                <a:latin typeface="Times New Roman" pitchFamily="18" charset="0"/>
              </a:rPr>
              <a:t>nhiệm</a:t>
            </a:r>
            <a:r>
              <a:rPr lang="en-US" sz="2800" dirty="0">
                <a:latin typeface="Times New Roman" pitchFamily="18" charset="0"/>
              </a:rPr>
              <a:t>. </a:t>
            </a:r>
          </a:p>
        </p:txBody>
      </p:sp>
    </p:spTree>
    <p:extLst>
      <p:ext uri="{BB962C8B-B14F-4D97-AF65-F5344CB8AC3E}">
        <p14:creationId xmlns:p14="http://schemas.microsoft.com/office/powerpoint/2010/main" val="336173101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par>
                          <p:cTn id="10" fill="hold" nodeType="afterGroup">
                            <p:stCondLst>
                              <p:cond delay="1000"/>
                            </p:stCondLst>
                            <p:childTnLst>
                              <p:par>
                                <p:cTn id="11" presetID="55" presetClass="entr" presetSubtype="0"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1000" fill="hold"/>
                                        <p:tgtEl>
                                          <p:spTgt spid="3"/>
                                        </p:tgtEl>
                                        <p:attrNameLst>
                                          <p:attrName>ppt_w</p:attrName>
                                        </p:attrNameLst>
                                      </p:cBhvr>
                                      <p:tavLst>
                                        <p:tav tm="0">
                                          <p:val>
                                            <p:strVal val="#ppt_w*0.70"/>
                                          </p:val>
                                        </p:tav>
                                        <p:tav tm="100000">
                                          <p:val>
                                            <p:strVal val="#ppt_w"/>
                                          </p:val>
                                        </p:tav>
                                      </p:tavLst>
                                    </p:anim>
                                    <p:anim calcmode="lin" valueType="num">
                                      <p:cBhvr>
                                        <p:cTn id="14" dur="1000" fill="hold"/>
                                        <p:tgtEl>
                                          <p:spTgt spid="3"/>
                                        </p:tgtEl>
                                        <p:attrNameLst>
                                          <p:attrName>ppt_h</p:attrName>
                                        </p:attrNameLst>
                                      </p:cBhvr>
                                      <p:tavLst>
                                        <p:tav tm="0">
                                          <p:val>
                                            <p:strVal val="#ppt_h"/>
                                          </p:val>
                                        </p:tav>
                                        <p:tav tm="100000">
                                          <p:val>
                                            <p:strVal val="#ppt_h"/>
                                          </p:val>
                                        </p:tav>
                                      </p:tavLst>
                                    </p:anim>
                                    <p:animEffect transition="in" filter="fade">
                                      <p:cBhvr>
                                        <p:cTn id="15"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59025" y="251791"/>
            <a:ext cx="11794435" cy="2739211"/>
          </a:xfrm>
          <a:prstGeom prst="rect">
            <a:avLst/>
          </a:prstGeom>
          <a:noFill/>
        </p:spPr>
        <p:txBody>
          <a:bodyPr wrap="square">
            <a:spAutoFit/>
          </a:bodyPr>
          <a:lstStyle/>
          <a:p>
            <a:pPr algn="just">
              <a:spcBef>
                <a:spcPts val="600"/>
              </a:spcBef>
              <a:spcAft>
                <a:spcPts val="600"/>
              </a:spcAft>
            </a:pPr>
            <a:r>
              <a:rPr lang="en-US" sz="3600" b="1" i="1">
                <a:solidFill>
                  <a:srgbClr val="FF0000"/>
                </a:solidFill>
                <a:effectLst/>
                <a:latin typeface="Times New Roman" panose="02020603050405020304" pitchFamily="18" charset="0"/>
                <a:ea typeface="Calibri" panose="020F0502020204030204" charset="0"/>
              </a:rPr>
              <a:t>2. Nông nghiệp </a:t>
            </a:r>
            <a:endParaRPr lang="en-US" sz="3600">
              <a:solidFill>
                <a:srgbClr val="000000"/>
              </a:solidFill>
              <a:effectLst/>
              <a:latin typeface="Times New Roman" panose="02020603050405020304" pitchFamily="18" charset="0"/>
              <a:ea typeface="Calibri" panose="020F0502020204030204" charset="0"/>
            </a:endParaRPr>
          </a:p>
          <a:p>
            <a:pPr algn="just">
              <a:spcBef>
                <a:spcPts val="600"/>
              </a:spcBef>
              <a:spcAft>
                <a:spcPts val="600"/>
              </a:spcAft>
            </a:pPr>
            <a:r>
              <a:rPr lang="en-US" sz="2400" b="1">
                <a:effectLst/>
                <a:latin typeface="Times New Roman" panose="02020603050405020304" pitchFamily="18" charset="0"/>
                <a:ea typeface="Calibri" panose="020F0502020204030204" charset="0"/>
              </a:rPr>
              <a:t>- Sản phẩm đa dạng, quy mô tập trung.</a:t>
            </a:r>
          </a:p>
          <a:p>
            <a:pPr algn="just">
              <a:spcBef>
                <a:spcPts val="600"/>
              </a:spcBef>
              <a:spcAft>
                <a:spcPts val="600"/>
              </a:spcAft>
            </a:pPr>
            <a:r>
              <a:rPr lang="en-US" sz="2400" b="1">
                <a:effectLst/>
                <a:latin typeface="Times New Roman" panose="02020603050405020304" pitchFamily="18" charset="0"/>
                <a:ea typeface="Calibri" panose="020F0502020204030204" charset="0"/>
              </a:rPr>
              <a:t>- Một số sản phẩm có giá trị: chè, hồi ..</a:t>
            </a:r>
          </a:p>
          <a:p>
            <a:pPr algn="just">
              <a:spcBef>
                <a:spcPts val="600"/>
              </a:spcBef>
              <a:spcAft>
                <a:spcPts val="600"/>
              </a:spcAft>
            </a:pPr>
            <a:r>
              <a:rPr lang="en-US" sz="2400" b="1">
                <a:effectLst/>
                <a:latin typeface="Times New Roman" panose="02020603050405020304" pitchFamily="18" charset="0"/>
                <a:ea typeface="Calibri" panose="020F0502020204030204" charset="0"/>
              </a:rPr>
              <a:t>- Là vùng nuôi nhiều trâu, lợn,… </a:t>
            </a:r>
          </a:p>
          <a:p>
            <a:pPr algn="just">
              <a:spcBef>
                <a:spcPts val="600"/>
              </a:spcBef>
              <a:spcAft>
                <a:spcPts val="600"/>
              </a:spcAft>
            </a:pPr>
            <a:r>
              <a:rPr lang="en-US" sz="2400" b="1">
                <a:effectLst/>
                <a:latin typeface="Times New Roman" panose="02020603050405020304" pitchFamily="18" charset="0"/>
                <a:ea typeface="Calibri" panose="020F0502020204030204" charset="0"/>
              </a:rPr>
              <a:t>- Trồng rừng theo hướng nông lâm kết hợp.</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ox(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3" name="Rectangle 3"/>
          <p:cNvSpPr>
            <a:spLocks noGrp="1" noChangeArrowheads="1"/>
          </p:cNvSpPr>
          <p:nvPr>
            <p:ph type="body" idx="1"/>
          </p:nvPr>
        </p:nvSpPr>
        <p:spPr>
          <a:xfrm>
            <a:off x="288235" y="242886"/>
            <a:ext cx="11718235" cy="595313"/>
          </a:xfrm>
        </p:spPr>
        <p:txBody>
          <a:bodyPr>
            <a:normAutofit fontScale="77500" lnSpcReduction="20000"/>
          </a:bodyPr>
          <a:lstStyle/>
          <a:p>
            <a:pPr eaLnBrk="1" hangingPunct="1">
              <a:buFontTx/>
              <a:buNone/>
            </a:pPr>
            <a:r>
              <a:rPr lang="en-US" altLang="en-US" b="1">
                <a:solidFill>
                  <a:srgbClr val="FF3300"/>
                </a:solidFill>
                <a:latin typeface="Times New Roman" panose="02020603050405020304" pitchFamily="18" charset="0"/>
                <a:cs typeface="Times New Roman" panose="02020603050405020304" pitchFamily="18" charset="0"/>
              </a:rPr>
              <a:t>Cho biết các thế mạnh phát triển du lịch của vùng Trung du và miền núi Bắc Bộ.</a:t>
            </a:r>
          </a:p>
        </p:txBody>
      </p:sp>
      <p:pic>
        <p:nvPicPr>
          <p:cNvPr id="40964" name="Picture 4" descr="FileRead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066800"/>
            <a:ext cx="6294783"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5" name="Picture 5" descr="Denhu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94783" y="1066799"/>
            <a:ext cx="5897217" cy="4952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6" name="Text Box 6"/>
          <p:cNvSpPr txBox="1">
            <a:spLocks noChangeArrowheads="1"/>
          </p:cNvSpPr>
          <p:nvPr/>
        </p:nvSpPr>
        <p:spPr bwMode="auto">
          <a:xfrm>
            <a:off x="2173358" y="6248401"/>
            <a:ext cx="1981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800" b="1">
                <a:solidFill>
                  <a:srgbClr val="FF0000"/>
                </a:solidFill>
                <a:latin typeface="Times New Roman" panose="02020603050405020304" pitchFamily="18" charset="0"/>
                <a:cs typeface="Times New Roman" panose="02020603050405020304" pitchFamily="18" charset="0"/>
              </a:rPr>
              <a:t>VỊNH HẠ LONG</a:t>
            </a:r>
          </a:p>
        </p:txBody>
      </p:sp>
      <p:sp>
        <p:nvSpPr>
          <p:cNvPr id="40967" name="Text Box 7"/>
          <p:cNvSpPr txBox="1">
            <a:spLocks noChangeArrowheads="1"/>
          </p:cNvSpPr>
          <p:nvPr/>
        </p:nvSpPr>
        <p:spPr bwMode="auto">
          <a:xfrm>
            <a:off x="8647044" y="6172201"/>
            <a:ext cx="1504121"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800" b="1">
                <a:solidFill>
                  <a:srgbClr val="FF0000"/>
                </a:solidFill>
                <a:latin typeface="Times New Roman" panose="02020603050405020304" pitchFamily="18" charset="0"/>
                <a:cs typeface="Times New Roman" panose="02020603050405020304" pitchFamily="18" charset="0"/>
              </a:rPr>
              <a:t>ĐỀN HÙNG</a:t>
            </a:r>
          </a:p>
        </p:txBody>
      </p:sp>
    </p:spTree>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Requires="p14" p14:dur="3250">
        <p15:prstTrans prst="origami"/>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40964"/>
                                        </p:tgtEl>
                                        <p:attrNameLst>
                                          <p:attrName>style.visibility</p:attrName>
                                        </p:attrNameLst>
                                      </p:cBhvr>
                                      <p:to>
                                        <p:strVal val="visible"/>
                                      </p:to>
                                    </p:set>
                                    <p:animEffect transition="in" filter="box(in)">
                                      <p:cBhvr>
                                        <p:cTn id="7" dur="2000"/>
                                        <p:tgtEl>
                                          <p:spTgt spid="40964"/>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40965"/>
                                        </p:tgtEl>
                                        <p:attrNameLst>
                                          <p:attrName>style.visibility</p:attrName>
                                        </p:attrNameLst>
                                      </p:cBhvr>
                                      <p:to>
                                        <p:strVal val="visible"/>
                                      </p:to>
                                    </p:set>
                                    <p:animEffect transition="in" filter="box(in)">
                                      <p:cBhvr>
                                        <p:cTn id="12" dur="2000"/>
                                        <p:tgtEl>
                                          <p:spTgt spid="40965"/>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40966"/>
                                        </p:tgtEl>
                                        <p:attrNameLst>
                                          <p:attrName>style.visibility</p:attrName>
                                        </p:attrNameLst>
                                      </p:cBhvr>
                                      <p:to>
                                        <p:strVal val="visible"/>
                                      </p:to>
                                    </p:set>
                                    <p:animEffect transition="in" filter="box(in)">
                                      <p:cBhvr>
                                        <p:cTn id="17" dur="2000"/>
                                        <p:tgtEl>
                                          <p:spTgt spid="40966"/>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40967"/>
                                        </p:tgtEl>
                                        <p:attrNameLst>
                                          <p:attrName>style.visibility</p:attrName>
                                        </p:attrNameLst>
                                      </p:cBhvr>
                                      <p:to>
                                        <p:strVal val="visible"/>
                                      </p:to>
                                    </p:set>
                                    <p:animEffect transition="in" filter="box(in)">
                                      <p:cBhvr>
                                        <p:cTn id="22" dur="2000"/>
                                        <p:tgtEl>
                                          <p:spTgt spid="40967"/>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40963">
                                            <p:txEl>
                                              <p:pRg st="0" end="0"/>
                                            </p:txEl>
                                          </p:spTgt>
                                        </p:tgtEl>
                                        <p:attrNameLst>
                                          <p:attrName>style.visibility</p:attrName>
                                        </p:attrNameLst>
                                      </p:cBhvr>
                                      <p:to>
                                        <p:strVal val="visible"/>
                                      </p:to>
                                    </p:set>
                                    <p:animEffect transition="in" filter="box(in)">
                                      <p:cBhvr>
                                        <p:cTn id="27" dur="2000"/>
                                        <p:tgtEl>
                                          <p:spTgt spid="4096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3" grpId="0" build="p"/>
      <p:bldP spid="40966" grpId="0"/>
      <p:bldP spid="40967"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213" y="-57150"/>
            <a:ext cx="12095163" cy="6973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24578"/>
                                        </p:tgtEl>
                                        <p:attrNameLst>
                                          <p:attrName>style.visibility</p:attrName>
                                        </p:attrNameLst>
                                      </p:cBhvr>
                                      <p:to>
                                        <p:strVal val="visible"/>
                                      </p:to>
                                    </p:set>
                                    <p:animEffect transition="in" filter="box(in)">
                                      <p:cBhvr>
                                        <p:cTn id="7" dur="2000"/>
                                        <p:tgtEl>
                                          <p:spTgt spid="245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627" name="Text Box 6"/>
          <p:cNvSpPr txBox="1">
            <a:spLocks noChangeArrowheads="1"/>
          </p:cNvSpPr>
          <p:nvPr/>
        </p:nvSpPr>
        <p:spPr bwMode="auto">
          <a:xfrm>
            <a:off x="265044" y="3068639"/>
            <a:ext cx="1908313" cy="396875"/>
          </a:xfrm>
          <a:prstGeom prst="rect">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en-US" sz="2000" b="1">
                <a:solidFill>
                  <a:srgbClr val="FF3300"/>
                </a:solidFill>
                <a:latin typeface="Times New Roman" panose="02020603050405020304" pitchFamily="18" charset="0"/>
                <a:cs typeface="Times New Roman" panose="02020603050405020304" pitchFamily="18" charset="0"/>
              </a:rPr>
              <a:t>ĐỀN HÙNG</a:t>
            </a:r>
            <a:endParaRPr lang="vi-VN" altLang="en-US" sz="2000" b="1">
              <a:solidFill>
                <a:srgbClr val="FF3300"/>
              </a:solidFill>
              <a:latin typeface="Times New Roman" panose="02020603050405020304" pitchFamily="18" charset="0"/>
              <a:cs typeface="Times New Roman" panose="02020603050405020304" pitchFamily="18" charset="0"/>
            </a:endParaRPr>
          </a:p>
        </p:txBody>
      </p:sp>
      <p:sp>
        <p:nvSpPr>
          <p:cNvPr id="26628" name="Text Box 7"/>
          <p:cNvSpPr txBox="1">
            <a:spLocks noChangeArrowheads="1"/>
          </p:cNvSpPr>
          <p:nvPr/>
        </p:nvSpPr>
        <p:spPr bwMode="auto">
          <a:xfrm>
            <a:off x="9263269" y="3062288"/>
            <a:ext cx="2531165" cy="366712"/>
          </a:xfrm>
          <a:prstGeom prst="rect">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b="1">
                <a:solidFill>
                  <a:srgbClr val="FF3300"/>
                </a:solidFill>
                <a:latin typeface="Times New Roman" panose="02020603050405020304" pitchFamily="18" charset="0"/>
                <a:cs typeface="Times New Roman" panose="02020603050405020304" pitchFamily="18" charset="0"/>
              </a:rPr>
              <a:t>CÂY ĐA TÂN TRÀO</a:t>
            </a:r>
            <a:endParaRPr lang="vi-VN" altLang="en-US" b="1">
              <a:solidFill>
                <a:srgbClr val="FF3300"/>
              </a:solidFill>
              <a:latin typeface="Times New Roman" panose="02020603050405020304" pitchFamily="18" charset="0"/>
              <a:cs typeface="Times New Roman" panose="02020603050405020304" pitchFamily="18" charset="0"/>
            </a:endParaRPr>
          </a:p>
        </p:txBody>
      </p:sp>
      <p:sp>
        <p:nvSpPr>
          <p:cNvPr id="26629" name="Text Box 8"/>
          <p:cNvSpPr txBox="1">
            <a:spLocks noChangeArrowheads="1"/>
          </p:cNvSpPr>
          <p:nvPr/>
        </p:nvSpPr>
        <p:spPr bwMode="auto">
          <a:xfrm>
            <a:off x="3719515" y="6491288"/>
            <a:ext cx="2058434" cy="366712"/>
          </a:xfrm>
          <a:prstGeom prst="rect">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b="1">
                <a:solidFill>
                  <a:srgbClr val="FF3300"/>
                </a:solidFill>
                <a:latin typeface="Times New Roman" panose="02020603050405020304" pitchFamily="18" charset="0"/>
                <a:cs typeface="Times New Roman" panose="02020603050405020304" pitchFamily="18" charset="0"/>
              </a:rPr>
              <a:t>ĐIỆN BIÊN PHỦ</a:t>
            </a:r>
            <a:endParaRPr lang="vi-VN" altLang="en-US" b="1">
              <a:solidFill>
                <a:srgbClr val="FF3300"/>
              </a:solidFill>
              <a:latin typeface="Times New Roman" panose="02020603050405020304" pitchFamily="18" charset="0"/>
              <a:cs typeface="Times New Roman" panose="02020603050405020304" pitchFamily="18" charset="0"/>
            </a:endParaRPr>
          </a:p>
        </p:txBody>
      </p:sp>
      <p:sp>
        <p:nvSpPr>
          <p:cNvPr id="26630" name="Text Box 9"/>
          <p:cNvSpPr txBox="1">
            <a:spLocks noChangeArrowheads="1"/>
          </p:cNvSpPr>
          <p:nvPr/>
        </p:nvSpPr>
        <p:spPr bwMode="auto">
          <a:xfrm>
            <a:off x="6240462" y="6491288"/>
            <a:ext cx="2058435" cy="369332"/>
          </a:xfrm>
          <a:prstGeom prst="rect">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b="1">
                <a:solidFill>
                  <a:srgbClr val="FF3300"/>
                </a:solidFill>
                <a:latin typeface="Times New Roman" panose="02020603050405020304" pitchFamily="18" charset="0"/>
                <a:cs typeface="Times New Roman" panose="02020603050405020304" pitchFamily="18" charset="0"/>
              </a:rPr>
              <a:t>HANG PẮC BÓ</a:t>
            </a:r>
            <a:endParaRPr lang="vi-VN" altLang="en-US" b="1">
              <a:solidFill>
                <a:srgbClr val="FF330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26626"/>
                                        </p:tgtEl>
                                        <p:attrNameLst>
                                          <p:attrName>style.visibility</p:attrName>
                                        </p:attrNameLst>
                                      </p:cBhvr>
                                      <p:to>
                                        <p:strVal val="visible"/>
                                      </p:to>
                                    </p:set>
                                    <p:animEffect transition="in" filter="box(in)">
                                      <p:cBhvr>
                                        <p:cTn id="7" dur="2000"/>
                                        <p:tgtEl>
                                          <p:spTgt spid="26626"/>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26627"/>
                                        </p:tgtEl>
                                        <p:attrNameLst>
                                          <p:attrName>style.visibility</p:attrName>
                                        </p:attrNameLst>
                                      </p:cBhvr>
                                      <p:to>
                                        <p:strVal val="visible"/>
                                      </p:to>
                                    </p:set>
                                    <p:animEffect transition="in" filter="box(in)">
                                      <p:cBhvr>
                                        <p:cTn id="12" dur="2000"/>
                                        <p:tgtEl>
                                          <p:spTgt spid="26627"/>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26628"/>
                                        </p:tgtEl>
                                        <p:attrNameLst>
                                          <p:attrName>style.visibility</p:attrName>
                                        </p:attrNameLst>
                                      </p:cBhvr>
                                      <p:to>
                                        <p:strVal val="visible"/>
                                      </p:to>
                                    </p:set>
                                    <p:animEffect transition="in" filter="box(in)">
                                      <p:cBhvr>
                                        <p:cTn id="17" dur="2000"/>
                                        <p:tgtEl>
                                          <p:spTgt spid="26628"/>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26629"/>
                                        </p:tgtEl>
                                        <p:attrNameLst>
                                          <p:attrName>style.visibility</p:attrName>
                                        </p:attrNameLst>
                                      </p:cBhvr>
                                      <p:to>
                                        <p:strVal val="visible"/>
                                      </p:to>
                                    </p:set>
                                    <p:animEffect transition="in" filter="box(in)">
                                      <p:cBhvr>
                                        <p:cTn id="22" dur="2000"/>
                                        <p:tgtEl>
                                          <p:spTgt spid="26629"/>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26630"/>
                                        </p:tgtEl>
                                        <p:attrNameLst>
                                          <p:attrName>style.visibility</p:attrName>
                                        </p:attrNameLst>
                                      </p:cBhvr>
                                      <p:to>
                                        <p:strVal val="visible"/>
                                      </p:to>
                                    </p:set>
                                    <p:animEffect transition="in" filter="box(in)">
                                      <p:cBhvr>
                                        <p:cTn id="27" dur="2000"/>
                                        <p:tgtEl>
                                          <p:spTgt spid="266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7" grpId="0" animBg="1"/>
      <p:bldP spid="26628" grpId="0" animBg="1"/>
      <p:bldP spid="26629" grpId="0" animBg="1"/>
      <p:bldP spid="26630"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516482" cy="35515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60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26228" y="0"/>
            <a:ext cx="5565772" cy="35515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604"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551582"/>
            <a:ext cx="6626228" cy="33064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605"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26228" y="3551582"/>
            <a:ext cx="5556248" cy="33064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606" name="Text Box 8"/>
          <p:cNvSpPr txBox="1">
            <a:spLocks noChangeArrowheads="1"/>
          </p:cNvSpPr>
          <p:nvPr/>
        </p:nvSpPr>
        <p:spPr bwMode="auto">
          <a:xfrm>
            <a:off x="6096000" y="4043709"/>
            <a:ext cx="940904" cy="400110"/>
          </a:xfrm>
          <a:prstGeom prst="rect">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2000" b="1">
                <a:solidFill>
                  <a:srgbClr val="FF3300"/>
                </a:solidFill>
                <a:latin typeface="Times New Roman" panose="02020603050405020304" pitchFamily="18" charset="0"/>
                <a:cs typeface="Times New Roman" panose="02020603050405020304" pitchFamily="18" charset="0"/>
              </a:rPr>
              <a:t>SAPA</a:t>
            </a:r>
            <a:endParaRPr lang="vi-VN" altLang="en-US" sz="2000" b="1">
              <a:solidFill>
                <a:srgbClr val="FF3300"/>
              </a:solidFill>
              <a:latin typeface="Times New Roman" panose="02020603050405020304" pitchFamily="18" charset="0"/>
              <a:cs typeface="Times New Roman" panose="02020603050405020304" pitchFamily="18" charset="0"/>
            </a:endParaRPr>
          </a:p>
        </p:txBody>
      </p:sp>
      <p:sp>
        <p:nvSpPr>
          <p:cNvPr id="25607" name="Text Box 9"/>
          <p:cNvSpPr txBox="1">
            <a:spLocks noChangeArrowheads="1"/>
          </p:cNvSpPr>
          <p:nvPr/>
        </p:nvSpPr>
        <p:spPr bwMode="auto">
          <a:xfrm>
            <a:off x="344558" y="115889"/>
            <a:ext cx="4068416"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2000" b="1">
                <a:solidFill>
                  <a:srgbClr val="FF3300"/>
                </a:solidFill>
                <a:latin typeface="Times New Roman" panose="02020603050405020304" pitchFamily="18" charset="0"/>
                <a:cs typeface="Times New Roman" panose="02020603050405020304" pitchFamily="18" charset="0"/>
              </a:rPr>
              <a:t>CÔNG NGUYÊN ĐÁ HÀ GIANG</a:t>
            </a:r>
            <a:endParaRPr lang="vi-VN" altLang="en-US" sz="2000" b="1">
              <a:solidFill>
                <a:srgbClr val="FF3300"/>
              </a:solidFill>
              <a:latin typeface="Times New Roman" panose="02020603050405020304" pitchFamily="18" charset="0"/>
              <a:cs typeface="Times New Roman" panose="02020603050405020304" pitchFamily="18" charset="0"/>
            </a:endParaRPr>
          </a:p>
        </p:txBody>
      </p:sp>
      <p:sp>
        <p:nvSpPr>
          <p:cNvPr id="25608" name="Text Box 10"/>
          <p:cNvSpPr txBox="1">
            <a:spLocks noChangeArrowheads="1"/>
          </p:cNvSpPr>
          <p:nvPr/>
        </p:nvSpPr>
        <p:spPr bwMode="auto">
          <a:xfrm>
            <a:off x="8150087" y="115889"/>
            <a:ext cx="18288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2000" b="1">
                <a:solidFill>
                  <a:srgbClr val="FFFF00"/>
                </a:solidFill>
                <a:latin typeface="Times New Roman" panose="02020603050405020304" pitchFamily="18" charset="0"/>
                <a:cs typeface="Times New Roman" panose="02020603050405020304" pitchFamily="18" charset="0"/>
              </a:rPr>
              <a:t>HỒ BA BỂ</a:t>
            </a:r>
            <a:endParaRPr lang="vi-VN" altLang="en-US" sz="2000" b="1">
              <a:solidFill>
                <a:srgbClr val="FFFF00"/>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Requires="p14" p14:dur="1250">
        <p15:prstTrans prst="airplane"/>
      </p:transition>
    </mc:Choice>
    <mc:Fallback>
      <p:transition spd="slow">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9270" y="0"/>
            <a:ext cx="12072730" cy="6705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Requires="p14" p14:dur="3250">
        <p15:prstTrans prst="origami"/>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23554"/>
                                        </p:tgtEl>
                                        <p:attrNameLst>
                                          <p:attrName>style.visibility</p:attrName>
                                        </p:attrNameLst>
                                      </p:cBhvr>
                                      <p:to>
                                        <p:strVal val="visible"/>
                                      </p:to>
                                    </p:set>
                                    <p:animEffect transition="in" filter="box(in)">
                                      <p:cBhvr>
                                        <p:cTn id="7" dur="2000"/>
                                        <p:tgtEl>
                                          <p:spTgt spid="235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77077" y="251791"/>
            <a:ext cx="11476383" cy="1677382"/>
          </a:xfrm>
          <a:prstGeom prst="rect">
            <a:avLst/>
          </a:prstGeom>
          <a:noFill/>
        </p:spPr>
        <p:txBody>
          <a:bodyPr wrap="square">
            <a:spAutoFit/>
          </a:bodyPr>
          <a:lstStyle/>
          <a:p>
            <a:pPr algn="just">
              <a:spcBef>
                <a:spcPts val="600"/>
              </a:spcBef>
              <a:spcAft>
                <a:spcPts val="600"/>
              </a:spcAft>
            </a:pPr>
            <a:r>
              <a:rPr lang="en-US" sz="4000" b="1" i="1">
                <a:solidFill>
                  <a:srgbClr val="FF0000"/>
                </a:solidFill>
                <a:effectLst/>
                <a:latin typeface="Times New Roman" panose="02020603050405020304" pitchFamily="18" charset="0"/>
                <a:ea typeface="Calibri" panose="020F0502020204030204" charset="0"/>
              </a:rPr>
              <a:t>3. Dịch vụ</a:t>
            </a:r>
            <a:endParaRPr lang="en-US" sz="4000" b="1">
              <a:solidFill>
                <a:srgbClr val="000000"/>
              </a:solidFill>
              <a:effectLst/>
              <a:latin typeface="Times New Roman" panose="02020603050405020304" pitchFamily="18" charset="0"/>
              <a:ea typeface="Calibri" panose="020F0502020204030204" charset="0"/>
            </a:endParaRPr>
          </a:p>
          <a:p>
            <a:pPr algn="just">
              <a:spcBef>
                <a:spcPts val="600"/>
              </a:spcBef>
              <a:spcAft>
                <a:spcPts val="600"/>
              </a:spcAft>
            </a:pPr>
            <a:r>
              <a:rPr lang="en-US" sz="1800" b="1" i="1">
                <a:effectLst/>
                <a:latin typeface="Times New Roman" panose="02020603050405020304" pitchFamily="18" charset="0"/>
                <a:ea typeface="Calibri" panose="020F0502020204030204" charset="0"/>
              </a:rPr>
              <a:t>-</a:t>
            </a:r>
            <a:r>
              <a:rPr lang="en-US" sz="1800" b="1" i="1">
                <a:solidFill>
                  <a:srgbClr val="FF0000"/>
                </a:solidFill>
                <a:effectLst/>
                <a:latin typeface="Times New Roman" panose="02020603050405020304" pitchFamily="18" charset="0"/>
                <a:ea typeface="Calibri" panose="020F0502020204030204" charset="0"/>
              </a:rPr>
              <a:t> </a:t>
            </a:r>
            <a:r>
              <a:rPr lang="en-US" sz="2400" b="1">
                <a:effectLst/>
                <a:latin typeface="Times New Roman" panose="02020603050405020304" pitchFamily="18" charset="0"/>
                <a:ea typeface="Calibri" panose="020F0502020204030204" charset="0"/>
              </a:rPr>
              <a:t>Dịch vụ thương mại, giao thông, du lịch có nhiều điều kiện phát triển.</a:t>
            </a:r>
            <a:endParaRPr lang="en-US" sz="2400">
              <a:effectLst/>
              <a:latin typeface="Times New Roman" panose="02020603050405020304" pitchFamily="18" charset="0"/>
              <a:ea typeface="Calibri" panose="020F0502020204030204" charset="0"/>
            </a:endParaRPr>
          </a:p>
          <a:p>
            <a:r>
              <a:rPr lang="fr-FR" sz="2400" b="1">
                <a:effectLst/>
                <a:latin typeface="Times New Roman" panose="02020603050405020304" pitchFamily="18" charset="0"/>
                <a:ea typeface="Calibri" panose="020F0502020204030204" charset="0"/>
              </a:rPr>
              <a:t>- Thế mạnh là du lịch.</a:t>
            </a:r>
            <a:endParaRPr lang="en-US" sz="24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ox(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ext Box 3"/>
          <p:cNvSpPr txBox="1">
            <a:spLocks noChangeArrowheads="1"/>
          </p:cNvSpPr>
          <p:nvPr/>
        </p:nvSpPr>
        <p:spPr bwMode="auto">
          <a:xfrm>
            <a:off x="6705600" y="3276600"/>
            <a:ext cx="33528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vi-VN" altLang="en-US" sz="1800" b="1">
              <a:solidFill>
                <a:srgbClr val="FF0000"/>
              </a:solidFill>
              <a:latin typeface="Times New Roman" panose="02020603050405020304" pitchFamily="18" charset="0"/>
            </a:endParaRPr>
          </a:p>
        </p:txBody>
      </p:sp>
      <p:pic>
        <p:nvPicPr>
          <p:cNvPr id="332808" name="Picture 8" descr="thanh%20pho(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72200" y="64532"/>
            <a:ext cx="6000748"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2809" name="Text Box 9"/>
          <p:cNvSpPr txBox="1">
            <a:spLocks noChangeArrowheads="1"/>
          </p:cNvSpPr>
          <p:nvPr/>
        </p:nvSpPr>
        <p:spPr bwMode="auto">
          <a:xfrm>
            <a:off x="7010400" y="457201"/>
            <a:ext cx="21336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000" b="1">
                <a:solidFill>
                  <a:srgbClr val="FF0000"/>
                </a:solidFill>
                <a:latin typeface="Times New Roman" panose="02020603050405020304" pitchFamily="18" charset="0"/>
              </a:rPr>
              <a:t> THÁI NGUYÊN</a:t>
            </a:r>
          </a:p>
        </p:txBody>
      </p:sp>
      <p:pic>
        <p:nvPicPr>
          <p:cNvPr id="332815" name="Picture 15" descr="Viet_tri_cua_to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91250" y="3505200"/>
            <a:ext cx="6000749"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2816" name="Text Box 16"/>
          <p:cNvSpPr txBox="1">
            <a:spLocks noChangeArrowheads="1"/>
          </p:cNvSpPr>
          <p:nvPr/>
        </p:nvSpPr>
        <p:spPr bwMode="auto">
          <a:xfrm>
            <a:off x="7848600" y="4114801"/>
            <a:ext cx="1524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000" b="1">
                <a:solidFill>
                  <a:srgbClr val="FF0000"/>
                </a:solidFill>
                <a:latin typeface="Times New Roman" panose="02020603050405020304" pitchFamily="18" charset="0"/>
              </a:rPr>
              <a:t> VIỆT TRÌ</a:t>
            </a:r>
          </a:p>
        </p:txBody>
      </p:sp>
      <p:pic>
        <p:nvPicPr>
          <p:cNvPr id="332822" name="Picture 22" descr="1333463822_halong_e338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76200"/>
            <a:ext cx="6095999"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2823" name="Picture 23" descr="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 y="3505200"/>
            <a:ext cx="6019800" cy="3352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332824" name="Text Box 24"/>
          <p:cNvSpPr txBox="1">
            <a:spLocks noChangeArrowheads="1"/>
          </p:cNvSpPr>
          <p:nvPr/>
        </p:nvSpPr>
        <p:spPr bwMode="auto">
          <a:xfrm>
            <a:off x="2819400" y="3962401"/>
            <a:ext cx="16002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000" b="1">
                <a:solidFill>
                  <a:srgbClr val="FF0000"/>
                </a:solidFill>
                <a:latin typeface="Times New Roman" panose="02020603050405020304" pitchFamily="18" charset="0"/>
              </a:rPr>
              <a:t>LẠNG SƠN</a:t>
            </a:r>
          </a:p>
        </p:txBody>
      </p:sp>
      <p:sp>
        <p:nvSpPr>
          <p:cNvPr id="332825" name="Text Box 25"/>
          <p:cNvSpPr txBox="1">
            <a:spLocks noChangeArrowheads="1"/>
          </p:cNvSpPr>
          <p:nvPr/>
        </p:nvSpPr>
        <p:spPr bwMode="auto">
          <a:xfrm>
            <a:off x="3810000" y="457201"/>
            <a:ext cx="14478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000" b="1">
                <a:solidFill>
                  <a:srgbClr val="FF0000"/>
                </a:solidFill>
                <a:latin typeface="Times New Roman" panose="02020603050405020304" pitchFamily="18" charset="0"/>
              </a:rPr>
              <a:t> HẠ LONG</a:t>
            </a:r>
          </a:p>
        </p:txBody>
      </p:sp>
      <p:sp>
        <p:nvSpPr>
          <p:cNvPr id="332829" name="Text Box 29"/>
          <p:cNvSpPr txBox="1">
            <a:spLocks noChangeArrowheads="1"/>
          </p:cNvSpPr>
          <p:nvPr/>
        </p:nvSpPr>
        <p:spPr bwMode="auto">
          <a:xfrm>
            <a:off x="3810000" y="3200400"/>
            <a:ext cx="4343400" cy="457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b="1">
                <a:solidFill>
                  <a:srgbClr val="FF0000"/>
                </a:solidFill>
                <a:latin typeface="Times New Roman" panose="02020603050405020304" pitchFamily="18" charset="0"/>
              </a:rPr>
              <a:t>CÁC TRUNG TÂM KINH TẾ</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332822"/>
                                        </p:tgtEl>
                                        <p:attrNameLst>
                                          <p:attrName>style.visibility</p:attrName>
                                        </p:attrNameLst>
                                      </p:cBhvr>
                                      <p:to>
                                        <p:strVal val="visible"/>
                                      </p:to>
                                    </p:set>
                                    <p:animEffect transition="in" filter="box(in)">
                                      <p:cBhvr>
                                        <p:cTn id="7" dur="2000"/>
                                        <p:tgtEl>
                                          <p:spTgt spid="332822"/>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332808"/>
                                        </p:tgtEl>
                                        <p:attrNameLst>
                                          <p:attrName>style.visibility</p:attrName>
                                        </p:attrNameLst>
                                      </p:cBhvr>
                                      <p:to>
                                        <p:strVal val="visible"/>
                                      </p:to>
                                    </p:set>
                                    <p:animEffect transition="in" filter="box(in)">
                                      <p:cBhvr>
                                        <p:cTn id="12" dur="2000"/>
                                        <p:tgtEl>
                                          <p:spTgt spid="332808"/>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332823"/>
                                        </p:tgtEl>
                                        <p:attrNameLst>
                                          <p:attrName>style.visibility</p:attrName>
                                        </p:attrNameLst>
                                      </p:cBhvr>
                                      <p:to>
                                        <p:strVal val="visible"/>
                                      </p:to>
                                    </p:set>
                                    <p:animEffect transition="in" filter="box(in)">
                                      <p:cBhvr>
                                        <p:cTn id="17" dur="2000"/>
                                        <p:tgtEl>
                                          <p:spTgt spid="332823"/>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332815"/>
                                        </p:tgtEl>
                                        <p:attrNameLst>
                                          <p:attrName>style.visibility</p:attrName>
                                        </p:attrNameLst>
                                      </p:cBhvr>
                                      <p:to>
                                        <p:strVal val="visible"/>
                                      </p:to>
                                    </p:set>
                                    <p:animEffect transition="in" filter="box(in)">
                                      <p:cBhvr>
                                        <p:cTn id="22" dur="2000"/>
                                        <p:tgtEl>
                                          <p:spTgt spid="332815"/>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332825"/>
                                        </p:tgtEl>
                                        <p:attrNameLst>
                                          <p:attrName>style.visibility</p:attrName>
                                        </p:attrNameLst>
                                      </p:cBhvr>
                                      <p:to>
                                        <p:strVal val="visible"/>
                                      </p:to>
                                    </p:set>
                                    <p:animEffect transition="in" filter="box(in)">
                                      <p:cBhvr>
                                        <p:cTn id="27" dur="2000"/>
                                        <p:tgtEl>
                                          <p:spTgt spid="332825"/>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grpId="0" nodeType="clickEffect">
                                  <p:stCondLst>
                                    <p:cond delay="0"/>
                                  </p:stCondLst>
                                  <p:childTnLst>
                                    <p:set>
                                      <p:cBhvr>
                                        <p:cTn id="31" dur="1" fill="hold">
                                          <p:stCondLst>
                                            <p:cond delay="0"/>
                                          </p:stCondLst>
                                        </p:cTn>
                                        <p:tgtEl>
                                          <p:spTgt spid="332809"/>
                                        </p:tgtEl>
                                        <p:attrNameLst>
                                          <p:attrName>style.visibility</p:attrName>
                                        </p:attrNameLst>
                                      </p:cBhvr>
                                      <p:to>
                                        <p:strVal val="visible"/>
                                      </p:to>
                                    </p:set>
                                    <p:animEffect transition="in" filter="box(in)">
                                      <p:cBhvr>
                                        <p:cTn id="32" dur="2000"/>
                                        <p:tgtEl>
                                          <p:spTgt spid="332809"/>
                                        </p:tgtEl>
                                      </p:cBhvr>
                                    </p:animEffect>
                                  </p:childTnLst>
                                </p:cTn>
                              </p:par>
                            </p:childTnLst>
                          </p:cTn>
                        </p:par>
                      </p:childTnLst>
                    </p:cTn>
                  </p:par>
                  <p:par>
                    <p:cTn id="33" fill="hold">
                      <p:stCondLst>
                        <p:cond delay="indefinite"/>
                      </p:stCondLst>
                      <p:childTnLst>
                        <p:par>
                          <p:cTn id="34" fill="hold">
                            <p:stCondLst>
                              <p:cond delay="0"/>
                            </p:stCondLst>
                            <p:childTnLst>
                              <p:par>
                                <p:cTn id="35" presetID="4" presetClass="entr" presetSubtype="16" fill="hold" grpId="0" nodeType="clickEffect">
                                  <p:stCondLst>
                                    <p:cond delay="0"/>
                                  </p:stCondLst>
                                  <p:childTnLst>
                                    <p:set>
                                      <p:cBhvr>
                                        <p:cTn id="36" dur="1" fill="hold">
                                          <p:stCondLst>
                                            <p:cond delay="0"/>
                                          </p:stCondLst>
                                        </p:cTn>
                                        <p:tgtEl>
                                          <p:spTgt spid="332824"/>
                                        </p:tgtEl>
                                        <p:attrNameLst>
                                          <p:attrName>style.visibility</p:attrName>
                                        </p:attrNameLst>
                                      </p:cBhvr>
                                      <p:to>
                                        <p:strVal val="visible"/>
                                      </p:to>
                                    </p:set>
                                    <p:animEffect transition="in" filter="box(in)">
                                      <p:cBhvr>
                                        <p:cTn id="37" dur="2000"/>
                                        <p:tgtEl>
                                          <p:spTgt spid="332824"/>
                                        </p:tgtEl>
                                      </p:cBhvr>
                                    </p:animEffect>
                                  </p:childTnLst>
                                </p:cTn>
                              </p:par>
                            </p:childTnLst>
                          </p:cTn>
                        </p:par>
                      </p:childTnLst>
                    </p:cTn>
                  </p:par>
                  <p:par>
                    <p:cTn id="38" fill="hold">
                      <p:stCondLst>
                        <p:cond delay="indefinite"/>
                      </p:stCondLst>
                      <p:childTnLst>
                        <p:par>
                          <p:cTn id="39" fill="hold">
                            <p:stCondLst>
                              <p:cond delay="0"/>
                            </p:stCondLst>
                            <p:childTnLst>
                              <p:par>
                                <p:cTn id="40" presetID="4" presetClass="entr" presetSubtype="16" fill="hold" grpId="0" nodeType="clickEffect">
                                  <p:stCondLst>
                                    <p:cond delay="0"/>
                                  </p:stCondLst>
                                  <p:childTnLst>
                                    <p:set>
                                      <p:cBhvr>
                                        <p:cTn id="41" dur="1" fill="hold">
                                          <p:stCondLst>
                                            <p:cond delay="0"/>
                                          </p:stCondLst>
                                        </p:cTn>
                                        <p:tgtEl>
                                          <p:spTgt spid="332816"/>
                                        </p:tgtEl>
                                        <p:attrNameLst>
                                          <p:attrName>style.visibility</p:attrName>
                                        </p:attrNameLst>
                                      </p:cBhvr>
                                      <p:to>
                                        <p:strVal val="visible"/>
                                      </p:to>
                                    </p:set>
                                    <p:animEffect transition="in" filter="box(in)">
                                      <p:cBhvr>
                                        <p:cTn id="42" dur="2000"/>
                                        <p:tgtEl>
                                          <p:spTgt spid="332816"/>
                                        </p:tgtEl>
                                      </p:cBhvr>
                                    </p:animEffect>
                                  </p:childTnLst>
                                </p:cTn>
                              </p:par>
                            </p:childTnLst>
                          </p:cTn>
                        </p:par>
                      </p:childTnLst>
                    </p:cTn>
                  </p:par>
                  <p:par>
                    <p:cTn id="43" fill="hold">
                      <p:stCondLst>
                        <p:cond delay="indefinite"/>
                      </p:stCondLst>
                      <p:childTnLst>
                        <p:par>
                          <p:cTn id="44" fill="hold">
                            <p:stCondLst>
                              <p:cond delay="0"/>
                            </p:stCondLst>
                            <p:childTnLst>
                              <p:par>
                                <p:cTn id="45" presetID="4" presetClass="entr" presetSubtype="16" fill="hold" grpId="0" nodeType="clickEffect">
                                  <p:stCondLst>
                                    <p:cond delay="0"/>
                                  </p:stCondLst>
                                  <p:childTnLst>
                                    <p:set>
                                      <p:cBhvr>
                                        <p:cTn id="46" dur="1" fill="hold">
                                          <p:stCondLst>
                                            <p:cond delay="0"/>
                                          </p:stCondLst>
                                        </p:cTn>
                                        <p:tgtEl>
                                          <p:spTgt spid="332829"/>
                                        </p:tgtEl>
                                        <p:attrNameLst>
                                          <p:attrName>style.visibility</p:attrName>
                                        </p:attrNameLst>
                                      </p:cBhvr>
                                      <p:to>
                                        <p:strVal val="visible"/>
                                      </p:to>
                                    </p:set>
                                    <p:animEffect transition="in" filter="box(in)">
                                      <p:cBhvr>
                                        <p:cTn id="47" dur="2000"/>
                                        <p:tgtEl>
                                          <p:spTgt spid="3328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2809" grpId="0"/>
      <p:bldP spid="332816" grpId="0"/>
      <p:bldP spid="332824" grpId="0"/>
      <p:bldP spid="332825" grpId="0"/>
      <p:bldP spid="332829"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238539"/>
            <a:ext cx="12046225" cy="1600438"/>
          </a:xfrm>
          <a:prstGeom prst="rect">
            <a:avLst/>
          </a:prstGeom>
          <a:noFill/>
        </p:spPr>
        <p:txBody>
          <a:bodyPr wrap="square">
            <a:spAutoFit/>
          </a:bodyPr>
          <a:lstStyle/>
          <a:p>
            <a:pPr marL="457200" algn="just">
              <a:spcBef>
                <a:spcPts val="600"/>
              </a:spcBef>
              <a:spcAft>
                <a:spcPts val="600"/>
              </a:spcAft>
            </a:pPr>
            <a:r>
              <a:rPr lang="en-US" sz="4000" b="1">
                <a:solidFill>
                  <a:srgbClr val="0070C0"/>
                </a:solidFill>
                <a:effectLst/>
                <a:latin typeface="Times New Roman" panose="02020603050405020304" pitchFamily="18" charset="0"/>
                <a:ea typeface="Cambria" panose="02040503050406030204" pitchFamily="18" charset="0"/>
              </a:rPr>
              <a:t>V. Các trung tâm kinh tế</a:t>
            </a:r>
            <a:endParaRPr lang="en-US" sz="4000">
              <a:solidFill>
                <a:srgbClr val="0070C0"/>
              </a:solidFill>
              <a:effectLst/>
              <a:latin typeface="Times New Roman" panose="02020603050405020304" pitchFamily="18" charset="0"/>
              <a:ea typeface="Calibri" panose="020F0502020204030204" charset="0"/>
            </a:endParaRPr>
          </a:p>
          <a:p>
            <a:pPr marL="800100" indent="-342900" algn="just">
              <a:spcAft>
                <a:spcPts val="600"/>
              </a:spcAft>
              <a:buFontTx/>
              <a:buChar char="-"/>
            </a:pPr>
            <a:r>
              <a:rPr lang="en-US" sz="2400" b="1">
                <a:effectLst/>
                <a:latin typeface="Times New Roman" panose="02020603050405020304" pitchFamily="18" charset="0"/>
                <a:ea typeface="Cambria" panose="02040503050406030204" pitchFamily="18" charset="0"/>
              </a:rPr>
              <a:t>Trung tâm kinh tế quan trọng của vùng: Thái Nguyên, Việt Trì, Hạ Long, Lạng Sơn. </a:t>
            </a:r>
          </a:p>
          <a:p>
            <a:pPr marL="800100" indent="-342900" algn="just">
              <a:spcAft>
                <a:spcPts val="600"/>
              </a:spcAft>
              <a:buFontTx/>
              <a:buChar char="-"/>
            </a:pPr>
            <a:r>
              <a:rPr lang="en-US" sz="2400" b="1">
                <a:effectLst/>
                <a:latin typeface="Times New Roman" panose="02020603050405020304" pitchFamily="18" charset="0"/>
                <a:ea typeface="Cambria" panose="02040503050406030204" pitchFamily="18" charset="0"/>
              </a:rPr>
              <a:t>Hiện nay đang được phát triển mạnh</a:t>
            </a:r>
            <a:r>
              <a:rPr lang="en-US" sz="2400" b="1">
                <a:latin typeface="Times New Roman" panose="02020603050405020304" pitchFamily="18" charset="0"/>
                <a:ea typeface="Cambria" panose="02040503050406030204" pitchFamily="18" charset="0"/>
              </a:rPr>
              <a:t>.</a:t>
            </a:r>
            <a:endParaRPr lang="en-US" sz="2400">
              <a:effectLst/>
              <a:latin typeface="Times New Roman" panose="02020603050405020304" pitchFamily="18" charset="0"/>
              <a:ea typeface="Calibri" panose="020F050202020403020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ox(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72278" y="1099930"/>
            <a:ext cx="11237845" cy="2978829"/>
          </a:xfrm>
          <a:prstGeom prst="rect">
            <a:avLst/>
          </a:prstGeom>
          <a:noFill/>
        </p:spPr>
        <p:txBody>
          <a:bodyPr wrap="square">
            <a:spAutoFit/>
          </a:bodyPr>
          <a:lstStyle/>
          <a:p>
            <a:pPr>
              <a:lnSpc>
                <a:spcPct val="107000"/>
              </a:lnSpc>
              <a:spcAft>
                <a:spcPts val="800"/>
              </a:spcAft>
            </a:pPr>
            <a:r>
              <a:rPr lang="en-US" sz="2800" b="1">
                <a:solidFill>
                  <a:srgbClr val="FF0000"/>
                </a:solidFill>
                <a:effectLst/>
                <a:latin typeface="Times New Roman" panose="02020603050405020304" pitchFamily="18" charset="0"/>
                <a:ea typeface="Calibri" panose="020F0502020204030204" charset="0"/>
                <a:cs typeface="Times New Roman" panose="02020603050405020304" pitchFamily="18" charset="0"/>
              </a:rPr>
              <a:t>Câu </a:t>
            </a:r>
            <a:r>
              <a:rPr lang="en-US" sz="2800" b="1">
                <a:solidFill>
                  <a:srgbClr val="FF0000"/>
                </a:solidFill>
                <a:latin typeface="Times New Roman" panose="02020603050405020304" pitchFamily="18" charset="0"/>
                <a:ea typeface="Calibri" panose="020F0502020204030204" charset="0"/>
                <a:cs typeface="Times New Roman" panose="02020603050405020304" pitchFamily="18" charset="0"/>
              </a:rPr>
              <a:t>1</a:t>
            </a:r>
            <a:r>
              <a:rPr lang="en-US" sz="2800" b="1">
                <a:solidFill>
                  <a:srgbClr val="FF0000"/>
                </a:solidFill>
                <a:effectLst/>
                <a:latin typeface="Times New Roman" panose="02020603050405020304" pitchFamily="18" charset="0"/>
                <a:ea typeface="Calibri" panose="020F0502020204030204" charset="0"/>
                <a:cs typeface="Times New Roman" panose="02020603050405020304" pitchFamily="18" charset="0"/>
              </a:rPr>
              <a:t>: Ngành công nghiệp quan trọng nhất của vùng Trung du và miền núi Bắc Bộ hiện nay là:</a:t>
            </a:r>
            <a:endParaRPr lang="en-US" sz="2800">
              <a:solidFill>
                <a:srgbClr val="FF0000"/>
              </a:solidFill>
              <a:effectLst/>
              <a:latin typeface="Times New Roman" panose="02020603050405020304" pitchFamily="18" charset="0"/>
              <a:ea typeface="Calibri" panose="020F0502020204030204" charset="0"/>
              <a:cs typeface="Times New Roman" panose="02020603050405020304" pitchFamily="18" charset="0"/>
            </a:endParaRPr>
          </a:p>
          <a:p>
            <a:pPr marL="342900" indent="-342900">
              <a:lnSpc>
                <a:spcPct val="107000"/>
              </a:lnSpc>
              <a:spcAft>
                <a:spcPts val="800"/>
              </a:spcAft>
              <a:buAutoNum type="alphaUcPeriod"/>
            </a:pPr>
            <a:r>
              <a:rPr lang="en-US" sz="2400" b="1">
                <a:effectLst/>
                <a:latin typeface="Times New Roman" panose="02020603050405020304" pitchFamily="18" charset="0"/>
                <a:ea typeface="Calibri" panose="020F0502020204030204" charset="0"/>
                <a:cs typeface="Times New Roman" panose="02020603050405020304" pitchFamily="18" charset="0"/>
              </a:rPr>
              <a:t>Khai khoáng, thuỷ điện.				</a:t>
            </a:r>
          </a:p>
          <a:p>
            <a:pPr>
              <a:lnSpc>
                <a:spcPct val="107000"/>
              </a:lnSpc>
              <a:spcAft>
                <a:spcPts val="800"/>
              </a:spcAft>
            </a:pPr>
            <a:r>
              <a:rPr lang="en-US" sz="2400" b="1">
                <a:effectLst/>
                <a:latin typeface="Times New Roman" panose="02020603050405020304" pitchFamily="18" charset="0"/>
                <a:ea typeface="Calibri" panose="020F0502020204030204" charset="0"/>
                <a:cs typeface="Times New Roman" panose="02020603050405020304" pitchFamily="18" charset="0"/>
              </a:rPr>
              <a:t>B. Cơ khí, điện tử.</a:t>
            </a:r>
          </a:p>
          <a:p>
            <a:pPr>
              <a:lnSpc>
                <a:spcPct val="107000"/>
              </a:lnSpc>
              <a:spcAft>
                <a:spcPts val="800"/>
              </a:spcAft>
            </a:pPr>
            <a:r>
              <a:rPr lang="en-US" sz="2400" b="1">
                <a:effectLst/>
                <a:latin typeface="Times New Roman" panose="02020603050405020304" pitchFamily="18" charset="0"/>
                <a:ea typeface="Calibri" panose="020F0502020204030204" charset="0"/>
                <a:cs typeface="Times New Roman" panose="02020603050405020304" pitchFamily="18" charset="0"/>
              </a:rPr>
              <a:t>C. Hoá chất, chế biến lâm sản.			</a:t>
            </a:r>
          </a:p>
          <a:p>
            <a:pPr>
              <a:lnSpc>
                <a:spcPct val="107000"/>
              </a:lnSpc>
              <a:spcAft>
                <a:spcPts val="800"/>
              </a:spcAft>
            </a:pPr>
            <a:r>
              <a:rPr lang="en-US" sz="2400" b="1">
                <a:effectLst/>
                <a:latin typeface="Times New Roman" panose="02020603050405020304" pitchFamily="18" charset="0"/>
                <a:ea typeface="Calibri" panose="020F0502020204030204" charset="0"/>
                <a:cs typeface="Times New Roman" panose="02020603050405020304" pitchFamily="18" charset="0"/>
              </a:rPr>
              <a:t>D. Vật liệu xây dựng, hàng tiêu dùng.</a:t>
            </a:r>
          </a:p>
        </p:txBody>
      </p:sp>
      <p:sp>
        <p:nvSpPr>
          <p:cNvPr id="5" name="TextBox 4"/>
          <p:cNvSpPr txBox="1"/>
          <p:nvPr/>
        </p:nvSpPr>
        <p:spPr>
          <a:xfrm>
            <a:off x="172279" y="4251038"/>
            <a:ext cx="11661912" cy="2517805"/>
          </a:xfrm>
          <a:prstGeom prst="rect">
            <a:avLst/>
          </a:prstGeom>
          <a:noFill/>
        </p:spPr>
        <p:txBody>
          <a:bodyPr wrap="square">
            <a:spAutoFit/>
          </a:bodyPr>
          <a:lstStyle/>
          <a:p>
            <a:pPr>
              <a:lnSpc>
                <a:spcPct val="107000"/>
              </a:lnSpc>
              <a:spcAft>
                <a:spcPts val="800"/>
              </a:spcAft>
            </a:pPr>
            <a:r>
              <a:rPr lang="en-US" sz="2800" b="1">
                <a:solidFill>
                  <a:srgbClr val="FF0000"/>
                </a:solidFill>
                <a:effectLst/>
                <a:latin typeface="Times New Roman" panose="02020603050405020304" pitchFamily="18" charset="0"/>
                <a:ea typeface="Calibri" panose="020F0502020204030204" charset="0"/>
                <a:cs typeface="Times New Roman" panose="02020603050405020304" pitchFamily="18" charset="0"/>
              </a:rPr>
              <a:t>Câu </a:t>
            </a:r>
            <a:r>
              <a:rPr lang="en-US" sz="2800" b="1">
                <a:solidFill>
                  <a:srgbClr val="FF0000"/>
                </a:solidFill>
                <a:latin typeface="Times New Roman" panose="02020603050405020304" pitchFamily="18" charset="0"/>
                <a:ea typeface="Calibri" panose="020F0502020204030204" charset="0"/>
                <a:cs typeface="Times New Roman" panose="02020603050405020304" pitchFamily="18" charset="0"/>
              </a:rPr>
              <a:t>2</a:t>
            </a:r>
            <a:r>
              <a:rPr lang="en-US" sz="2800" b="1">
                <a:solidFill>
                  <a:srgbClr val="FF0000"/>
                </a:solidFill>
                <a:effectLst/>
                <a:latin typeface="Times New Roman" panose="02020603050405020304" pitchFamily="18" charset="0"/>
                <a:ea typeface="Calibri" panose="020F0502020204030204" charset="0"/>
                <a:cs typeface="Times New Roman" panose="02020603050405020304" pitchFamily="18" charset="0"/>
              </a:rPr>
              <a:t>: Trung tâm du lịch lớn nhất vùng Trung du và miền núi Bắc Bộ là:</a:t>
            </a:r>
            <a:endParaRPr lang="en-US" sz="2800">
              <a:solidFill>
                <a:srgbClr val="FF0000"/>
              </a:solidFill>
              <a:effectLst/>
              <a:latin typeface="Times New Roman" panose="02020603050405020304" pitchFamily="18" charset="0"/>
              <a:ea typeface="Calibri" panose="020F0502020204030204" charset="0"/>
              <a:cs typeface="Times New Roman" panose="02020603050405020304" pitchFamily="18" charset="0"/>
            </a:endParaRPr>
          </a:p>
          <a:p>
            <a:pPr marL="342900" indent="-342900">
              <a:lnSpc>
                <a:spcPct val="107000"/>
              </a:lnSpc>
              <a:spcAft>
                <a:spcPts val="800"/>
              </a:spcAft>
              <a:buAutoNum type="alphaUcPeriod"/>
            </a:pPr>
            <a:r>
              <a:rPr lang="en-US" sz="2400" b="1">
                <a:effectLst/>
                <a:latin typeface="Times New Roman" panose="02020603050405020304" pitchFamily="18" charset="0"/>
                <a:ea typeface="Calibri" panose="020F0502020204030204" charset="0"/>
                <a:cs typeface="Times New Roman" panose="02020603050405020304" pitchFamily="18" charset="0"/>
              </a:rPr>
              <a:t>Hạ Long.		</a:t>
            </a:r>
          </a:p>
          <a:p>
            <a:pPr>
              <a:lnSpc>
                <a:spcPct val="107000"/>
              </a:lnSpc>
              <a:spcAft>
                <a:spcPts val="800"/>
              </a:spcAft>
            </a:pPr>
            <a:r>
              <a:rPr lang="en-US" sz="2400" b="1">
                <a:effectLst/>
                <a:latin typeface="Times New Roman" panose="02020603050405020304" pitchFamily="18" charset="0"/>
                <a:ea typeface="Calibri" panose="020F0502020204030204" charset="0"/>
                <a:cs typeface="Times New Roman" panose="02020603050405020304" pitchFamily="18" charset="0"/>
              </a:rPr>
              <a:t>B. Ba Bể.		</a:t>
            </a:r>
          </a:p>
          <a:p>
            <a:pPr>
              <a:lnSpc>
                <a:spcPct val="107000"/>
              </a:lnSpc>
              <a:spcAft>
                <a:spcPts val="800"/>
              </a:spcAft>
            </a:pPr>
            <a:r>
              <a:rPr lang="en-US" sz="2400" b="1">
                <a:effectLst/>
                <a:latin typeface="Times New Roman" panose="02020603050405020304" pitchFamily="18" charset="0"/>
                <a:ea typeface="Calibri" panose="020F0502020204030204" charset="0"/>
                <a:cs typeface="Times New Roman" panose="02020603050405020304" pitchFamily="18" charset="0"/>
              </a:rPr>
              <a:t>C. Sapa.		</a:t>
            </a:r>
          </a:p>
          <a:p>
            <a:pPr>
              <a:lnSpc>
                <a:spcPct val="107000"/>
              </a:lnSpc>
              <a:spcAft>
                <a:spcPts val="800"/>
              </a:spcAft>
            </a:pPr>
            <a:r>
              <a:rPr lang="en-US" sz="2400" b="1">
                <a:effectLst/>
                <a:latin typeface="Times New Roman" panose="02020603050405020304" pitchFamily="18" charset="0"/>
                <a:ea typeface="Calibri" panose="020F0502020204030204" charset="0"/>
                <a:cs typeface="Times New Roman" panose="02020603050405020304" pitchFamily="18" charset="0"/>
              </a:rPr>
              <a:t>D. Tam Đảo.</a:t>
            </a:r>
          </a:p>
        </p:txBody>
      </p:sp>
      <p:sp>
        <p:nvSpPr>
          <p:cNvPr id="2" name="Rectangle 1"/>
          <p:cNvSpPr/>
          <p:nvPr/>
        </p:nvSpPr>
        <p:spPr>
          <a:xfrm>
            <a:off x="3127513" y="119269"/>
            <a:ext cx="5486400" cy="808383"/>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a:latin typeface="Times New Roman" panose="02020603050405020304" pitchFamily="18" charset="0"/>
                <a:cs typeface="Times New Roman" panose="02020603050405020304" pitchFamily="18" charset="0"/>
              </a:rPr>
              <a:t>Chọn câu đúng nhất</a:t>
            </a:r>
          </a:p>
        </p:txBody>
      </p:sp>
      <p:sp>
        <p:nvSpPr>
          <p:cNvPr id="4" name="Oval 3"/>
          <p:cNvSpPr/>
          <p:nvPr/>
        </p:nvSpPr>
        <p:spPr>
          <a:xfrm>
            <a:off x="172279" y="2133601"/>
            <a:ext cx="424070" cy="42407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172278" y="4850296"/>
            <a:ext cx="410817" cy="410817"/>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ox(in)">
                                      <p:cBhvr>
                                        <p:cTn id="12" dur="2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repeatCount="indefinite"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ox(in)">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ox(in)">
                                      <p:cBhvr>
                                        <p:cTn id="22" dur="20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repeatCount="indefinite"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ox(in)">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2" grpId="0" animBg="1"/>
      <p:bldP spid="4" grpId="0" animBg="1"/>
      <p:bldP spid="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french_alps_mountain-dsc0924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410817" y="132522"/>
            <a:ext cx="11476383" cy="3140765"/>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lang="en-US" sz="4000" b="1" dirty="0">
                <a:solidFill>
                  <a:srgbClr val="FF0000"/>
                </a:solidFill>
                <a:latin typeface="Times New Roman" panose="02020603050405020304" pitchFamily="18" charset="0"/>
                <a:cs typeface="Times New Roman" panose="02020603050405020304" pitchFamily="18" charset="0"/>
              </a:rPr>
              <a:t>IV. TÌNH HÌNH PHÁT TRIỂN KINH TẾ</a:t>
            </a:r>
          </a:p>
          <a:p>
            <a:pPr marL="342900" indent="-342900">
              <a:buAutoNum type="arabicPeriod"/>
            </a:pPr>
            <a:r>
              <a:rPr lang="en-US" sz="4000" b="1" dirty="0" err="1">
                <a:solidFill>
                  <a:srgbClr val="FFFF00"/>
                </a:solidFill>
                <a:latin typeface="Times New Roman" panose="02020603050405020304" pitchFamily="18" charset="0"/>
                <a:cs typeface="Times New Roman" panose="02020603050405020304" pitchFamily="18" charset="0"/>
              </a:rPr>
              <a:t>Công</a:t>
            </a:r>
            <a:r>
              <a:rPr lang="en-US" sz="4000" b="1" dirty="0">
                <a:solidFill>
                  <a:srgbClr val="FFFF00"/>
                </a:solidFill>
                <a:latin typeface="Times New Roman" panose="02020603050405020304" pitchFamily="18" charset="0"/>
                <a:cs typeface="Times New Roman" panose="02020603050405020304" pitchFamily="18" charset="0"/>
              </a:rPr>
              <a:t> </a:t>
            </a:r>
            <a:r>
              <a:rPr lang="en-US" sz="4000" b="1" dirty="0" err="1">
                <a:solidFill>
                  <a:srgbClr val="FFFF00"/>
                </a:solidFill>
                <a:latin typeface="Times New Roman" panose="02020603050405020304" pitchFamily="18" charset="0"/>
                <a:cs typeface="Times New Roman" panose="02020603050405020304" pitchFamily="18" charset="0"/>
              </a:rPr>
              <a:t>nghiệp</a:t>
            </a:r>
            <a:endParaRPr lang="en-US" sz="4000" b="1" dirty="0">
              <a:solidFill>
                <a:srgbClr val="FFFF00"/>
              </a:solidFill>
              <a:latin typeface="Times New Roman" panose="02020603050405020304" pitchFamily="18" charset="0"/>
              <a:cs typeface="Times New Roman" panose="02020603050405020304" pitchFamily="18" charset="0"/>
            </a:endParaRPr>
          </a:p>
          <a:p>
            <a:r>
              <a:rPr lang="en-US" sz="4000" b="1" dirty="0">
                <a:solidFill>
                  <a:srgbClr val="FFFF00"/>
                </a:solidFill>
                <a:latin typeface="Times New Roman" panose="02020603050405020304" pitchFamily="18" charset="0"/>
                <a:cs typeface="Times New Roman" panose="02020603050405020304" pitchFamily="18" charset="0"/>
              </a:rPr>
              <a:t>2. </a:t>
            </a:r>
            <a:r>
              <a:rPr lang="en-US" sz="4000" b="1" dirty="0" err="1">
                <a:solidFill>
                  <a:srgbClr val="FFFF00"/>
                </a:solidFill>
                <a:latin typeface="Times New Roman" panose="02020603050405020304" pitchFamily="18" charset="0"/>
                <a:cs typeface="Times New Roman" panose="02020603050405020304" pitchFamily="18" charset="0"/>
              </a:rPr>
              <a:t>Nông</a:t>
            </a:r>
            <a:r>
              <a:rPr lang="en-US" sz="4000" b="1" dirty="0">
                <a:solidFill>
                  <a:srgbClr val="FFFF00"/>
                </a:solidFill>
                <a:latin typeface="Times New Roman" panose="02020603050405020304" pitchFamily="18" charset="0"/>
                <a:cs typeface="Times New Roman" panose="02020603050405020304" pitchFamily="18" charset="0"/>
              </a:rPr>
              <a:t> </a:t>
            </a:r>
            <a:r>
              <a:rPr lang="en-US" sz="4000" b="1" dirty="0" err="1">
                <a:solidFill>
                  <a:srgbClr val="FFFF00"/>
                </a:solidFill>
                <a:latin typeface="Times New Roman" panose="02020603050405020304" pitchFamily="18" charset="0"/>
                <a:cs typeface="Times New Roman" panose="02020603050405020304" pitchFamily="18" charset="0"/>
              </a:rPr>
              <a:t>nghiệp</a:t>
            </a:r>
            <a:endParaRPr lang="en-US" sz="4000" b="1" dirty="0">
              <a:solidFill>
                <a:srgbClr val="FFFF00"/>
              </a:solidFill>
              <a:latin typeface="Times New Roman" panose="02020603050405020304" pitchFamily="18" charset="0"/>
              <a:cs typeface="Times New Roman" panose="02020603050405020304" pitchFamily="18" charset="0"/>
            </a:endParaRPr>
          </a:p>
          <a:p>
            <a:r>
              <a:rPr lang="en-US" sz="4000" b="1" dirty="0">
                <a:solidFill>
                  <a:srgbClr val="FFFF00"/>
                </a:solidFill>
                <a:latin typeface="Times New Roman" panose="02020603050405020304" pitchFamily="18" charset="0"/>
                <a:cs typeface="Times New Roman" panose="02020603050405020304" pitchFamily="18" charset="0"/>
              </a:rPr>
              <a:t>3. </a:t>
            </a:r>
            <a:r>
              <a:rPr lang="en-US" sz="4000" b="1" dirty="0" err="1">
                <a:solidFill>
                  <a:srgbClr val="FFFF00"/>
                </a:solidFill>
                <a:latin typeface="Times New Roman" panose="02020603050405020304" pitchFamily="18" charset="0"/>
                <a:cs typeface="Times New Roman" panose="02020603050405020304" pitchFamily="18" charset="0"/>
              </a:rPr>
              <a:t>Dịch</a:t>
            </a:r>
            <a:r>
              <a:rPr lang="en-US" sz="4000" b="1" dirty="0">
                <a:solidFill>
                  <a:srgbClr val="FFFF00"/>
                </a:solidFill>
                <a:latin typeface="Times New Roman" panose="02020603050405020304" pitchFamily="18" charset="0"/>
                <a:cs typeface="Times New Roman" panose="02020603050405020304" pitchFamily="18" charset="0"/>
              </a:rPr>
              <a:t> </a:t>
            </a:r>
            <a:r>
              <a:rPr lang="en-US" sz="4000" b="1" dirty="0" err="1">
                <a:solidFill>
                  <a:srgbClr val="FFFF00"/>
                </a:solidFill>
                <a:latin typeface="Times New Roman" panose="02020603050405020304" pitchFamily="18" charset="0"/>
                <a:cs typeface="Times New Roman" panose="02020603050405020304" pitchFamily="18" charset="0"/>
              </a:rPr>
              <a:t>vụ</a:t>
            </a:r>
            <a:endParaRPr lang="en-US" sz="4000" b="1" dirty="0">
              <a:solidFill>
                <a:srgbClr val="FFFF00"/>
              </a:solidFill>
              <a:latin typeface="Times New Roman" panose="02020603050405020304" pitchFamily="18" charset="0"/>
              <a:cs typeface="Times New Roman" panose="02020603050405020304" pitchFamily="18" charset="0"/>
            </a:endParaRPr>
          </a:p>
        </p:txBody>
      </p:sp>
      <p:sp>
        <p:nvSpPr>
          <p:cNvPr id="3" name="Rectangle 2"/>
          <p:cNvSpPr/>
          <p:nvPr/>
        </p:nvSpPr>
        <p:spPr>
          <a:xfrm>
            <a:off x="410817" y="2981739"/>
            <a:ext cx="10919792" cy="980661"/>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r>
              <a:rPr lang="en-US" sz="4000" b="1">
                <a:solidFill>
                  <a:srgbClr val="FF0000"/>
                </a:solidFill>
                <a:latin typeface="Times New Roman" panose="02020603050405020304" pitchFamily="18" charset="0"/>
                <a:cs typeface="Times New Roman" panose="02020603050405020304" pitchFamily="18" charset="0"/>
              </a:rPr>
              <a:t>V. CÁC TRUNG TÂM KINH TẾ</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box(in)">
                                      <p:cBhvr>
                                        <p:cTn id="7" dur="2000"/>
                                        <p:tgtEl>
                                          <p:spTgt spid="2050"/>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ox(in)">
                                      <p:cBhvr>
                                        <p:cTn id="12" dur="20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ox(in)">
                                      <p:cBhvr>
                                        <p:cTn id="1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59026" y="291549"/>
            <a:ext cx="11820939" cy="2192908"/>
          </a:xfrm>
          <a:prstGeom prst="rect">
            <a:avLst/>
          </a:prstGeom>
          <a:noFill/>
        </p:spPr>
        <p:txBody>
          <a:bodyPr wrap="square">
            <a:spAutoFit/>
          </a:bodyPr>
          <a:lstStyle/>
          <a:p>
            <a:pPr>
              <a:lnSpc>
                <a:spcPct val="107000"/>
              </a:lnSpc>
              <a:spcAft>
                <a:spcPts val="800"/>
              </a:spcAft>
            </a:pPr>
            <a:r>
              <a:rPr lang="en-US" sz="2400" b="1">
                <a:solidFill>
                  <a:srgbClr val="FF0000"/>
                </a:solidFill>
                <a:effectLst/>
                <a:latin typeface="Times New Roman" panose="02020603050405020304" pitchFamily="18" charset="0"/>
                <a:ea typeface="Calibri" panose="020F0502020204030204" charset="0"/>
                <a:cs typeface="Times New Roman" panose="02020603050405020304" pitchFamily="18" charset="0"/>
              </a:rPr>
              <a:t>Câu </a:t>
            </a:r>
            <a:r>
              <a:rPr lang="en-US" sz="2400" b="1">
                <a:solidFill>
                  <a:srgbClr val="FF0000"/>
                </a:solidFill>
                <a:latin typeface="Times New Roman" panose="02020603050405020304" pitchFamily="18" charset="0"/>
                <a:ea typeface="Calibri" panose="020F0502020204030204" charset="0"/>
                <a:cs typeface="Times New Roman" panose="02020603050405020304" pitchFamily="18" charset="0"/>
              </a:rPr>
              <a:t>3: </a:t>
            </a:r>
            <a:r>
              <a:rPr lang="en-US" sz="2400" b="1">
                <a:solidFill>
                  <a:srgbClr val="FF0000"/>
                </a:solidFill>
                <a:effectLst/>
                <a:latin typeface="Times New Roman" panose="02020603050405020304" pitchFamily="18" charset="0"/>
                <a:ea typeface="Calibri" panose="020F0502020204030204" charset="0"/>
                <a:cs typeface="Times New Roman" panose="02020603050405020304" pitchFamily="18" charset="0"/>
              </a:rPr>
              <a:t>Các nhà máy ở Trung du và miền núi Bắc Bộ tiêu thụ loại nhiên liệu nào ?</a:t>
            </a:r>
            <a:endParaRPr lang="en-US" sz="2400">
              <a:solidFill>
                <a:srgbClr val="FF0000"/>
              </a:solidFill>
              <a:effectLst/>
              <a:latin typeface="Times New Roman" panose="02020603050405020304" pitchFamily="18" charset="0"/>
              <a:ea typeface="Calibri" panose="020F0502020204030204" charset="0"/>
              <a:cs typeface="Times New Roman" panose="02020603050405020304" pitchFamily="18" charset="0"/>
            </a:endParaRPr>
          </a:p>
          <a:p>
            <a:pPr>
              <a:lnSpc>
                <a:spcPct val="107000"/>
              </a:lnSpc>
              <a:spcAft>
                <a:spcPts val="800"/>
              </a:spcAft>
            </a:pPr>
            <a:r>
              <a:rPr lang="en-US" sz="2000" b="1">
                <a:effectLst/>
                <a:latin typeface="Times New Roman" panose="02020603050405020304" pitchFamily="18" charset="0"/>
                <a:ea typeface="Calibri" panose="020F0502020204030204" charset="0"/>
                <a:cs typeface="Times New Roman" panose="02020603050405020304" pitchFamily="18" charset="0"/>
              </a:rPr>
              <a:t>A. Than.		</a:t>
            </a:r>
          </a:p>
          <a:p>
            <a:pPr>
              <a:lnSpc>
                <a:spcPct val="107000"/>
              </a:lnSpc>
              <a:spcAft>
                <a:spcPts val="800"/>
              </a:spcAft>
            </a:pPr>
            <a:r>
              <a:rPr lang="en-US" sz="2000" b="1">
                <a:effectLst/>
                <a:latin typeface="Times New Roman" panose="02020603050405020304" pitchFamily="18" charset="0"/>
                <a:ea typeface="Calibri" panose="020F0502020204030204" charset="0"/>
                <a:cs typeface="Times New Roman" panose="02020603050405020304" pitchFamily="18" charset="0"/>
              </a:rPr>
              <a:t>B. Dầu.			</a:t>
            </a:r>
          </a:p>
          <a:p>
            <a:pPr>
              <a:lnSpc>
                <a:spcPct val="107000"/>
              </a:lnSpc>
              <a:spcAft>
                <a:spcPts val="800"/>
              </a:spcAft>
            </a:pPr>
            <a:r>
              <a:rPr lang="en-US" sz="2000" b="1">
                <a:effectLst/>
                <a:latin typeface="Times New Roman" panose="02020603050405020304" pitchFamily="18" charset="0"/>
                <a:ea typeface="Calibri" panose="020F0502020204030204" charset="0"/>
                <a:cs typeface="Times New Roman" panose="02020603050405020304" pitchFamily="18" charset="0"/>
              </a:rPr>
              <a:t>C. Khí.			</a:t>
            </a:r>
          </a:p>
          <a:p>
            <a:pPr>
              <a:lnSpc>
                <a:spcPct val="107000"/>
              </a:lnSpc>
              <a:spcAft>
                <a:spcPts val="800"/>
              </a:spcAft>
            </a:pPr>
            <a:r>
              <a:rPr lang="en-US" sz="2000" b="1">
                <a:effectLst/>
                <a:latin typeface="Times New Roman" panose="02020603050405020304" pitchFamily="18" charset="0"/>
                <a:ea typeface="Calibri" panose="020F0502020204030204" charset="0"/>
                <a:cs typeface="Times New Roman" panose="02020603050405020304" pitchFamily="18" charset="0"/>
              </a:rPr>
              <a:t>D. Năng lượng mặt trời.</a:t>
            </a:r>
          </a:p>
        </p:txBody>
      </p:sp>
      <p:sp>
        <p:nvSpPr>
          <p:cNvPr id="5" name="TextBox 4"/>
          <p:cNvSpPr txBox="1"/>
          <p:nvPr/>
        </p:nvSpPr>
        <p:spPr>
          <a:xfrm>
            <a:off x="159026" y="2610678"/>
            <a:ext cx="11661913" cy="2192908"/>
          </a:xfrm>
          <a:prstGeom prst="rect">
            <a:avLst/>
          </a:prstGeom>
          <a:noFill/>
        </p:spPr>
        <p:txBody>
          <a:bodyPr wrap="square">
            <a:spAutoFit/>
          </a:bodyPr>
          <a:lstStyle/>
          <a:p>
            <a:pPr>
              <a:lnSpc>
                <a:spcPct val="107000"/>
              </a:lnSpc>
              <a:spcAft>
                <a:spcPts val="800"/>
              </a:spcAft>
            </a:pPr>
            <a:r>
              <a:rPr lang="en-US" sz="2400" b="1">
                <a:solidFill>
                  <a:srgbClr val="FF0000"/>
                </a:solidFill>
                <a:effectLst/>
                <a:latin typeface="Times New Roman" panose="02020603050405020304" pitchFamily="18" charset="0"/>
                <a:ea typeface="Calibri" panose="020F0502020204030204" charset="0"/>
                <a:cs typeface="Times New Roman" panose="02020603050405020304" pitchFamily="18" charset="0"/>
              </a:rPr>
              <a:t>Câu </a:t>
            </a:r>
            <a:r>
              <a:rPr lang="en-US" sz="2400" b="1">
                <a:solidFill>
                  <a:srgbClr val="FF0000"/>
                </a:solidFill>
                <a:latin typeface="Times New Roman" panose="02020603050405020304" pitchFamily="18" charset="0"/>
                <a:ea typeface="Calibri" panose="020F0502020204030204" charset="0"/>
                <a:cs typeface="Times New Roman" panose="02020603050405020304" pitchFamily="18" charset="0"/>
              </a:rPr>
              <a:t>4: </a:t>
            </a:r>
            <a:r>
              <a:rPr lang="en-US" sz="2400" b="1">
                <a:solidFill>
                  <a:srgbClr val="FF0000"/>
                </a:solidFill>
                <a:effectLst/>
                <a:latin typeface="Times New Roman" panose="02020603050405020304" pitchFamily="18" charset="0"/>
                <a:ea typeface="Calibri" panose="020F0502020204030204" charset="0"/>
                <a:cs typeface="Times New Roman" panose="02020603050405020304" pitchFamily="18" charset="0"/>
              </a:rPr>
              <a:t>Thế mạnh về tài nguyên thiên nhiên ở tiểu vùng Đông Bắc là gì ?</a:t>
            </a:r>
            <a:endParaRPr lang="en-US" sz="2400">
              <a:solidFill>
                <a:srgbClr val="FF0000"/>
              </a:solidFill>
              <a:effectLst/>
              <a:latin typeface="Times New Roman" panose="02020603050405020304" pitchFamily="18" charset="0"/>
              <a:ea typeface="Calibri" panose="020F0502020204030204" charset="0"/>
              <a:cs typeface="Times New Roman" panose="02020603050405020304" pitchFamily="18" charset="0"/>
            </a:endParaRPr>
          </a:p>
          <a:p>
            <a:pPr marL="342900" indent="-342900">
              <a:lnSpc>
                <a:spcPct val="107000"/>
              </a:lnSpc>
              <a:spcAft>
                <a:spcPts val="800"/>
              </a:spcAft>
              <a:buAutoNum type="alphaUcPeriod"/>
            </a:pPr>
            <a:r>
              <a:rPr lang="en-US" sz="2000" b="1">
                <a:effectLst/>
                <a:latin typeface="Times New Roman" panose="02020603050405020304" pitchFamily="18" charset="0"/>
                <a:ea typeface="Calibri" panose="020F0502020204030204" charset="0"/>
                <a:cs typeface="Times New Roman" panose="02020603050405020304" pitchFamily="18" charset="0"/>
              </a:rPr>
              <a:t>Phát triển thủy điện.     </a:t>
            </a:r>
          </a:p>
          <a:p>
            <a:pPr>
              <a:lnSpc>
                <a:spcPct val="107000"/>
              </a:lnSpc>
              <a:spcAft>
                <a:spcPts val="800"/>
              </a:spcAft>
            </a:pPr>
            <a:r>
              <a:rPr lang="en-US" sz="2000" b="1">
                <a:effectLst/>
                <a:latin typeface="Times New Roman" panose="02020603050405020304" pitchFamily="18" charset="0"/>
                <a:ea typeface="Calibri" panose="020F0502020204030204" charset="0"/>
                <a:cs typeface="Times New Roman" panose="02020603050405020304" pitchFamily="18" charset="0"/>
              </a:rPr>
              <a:t>B. Khai thác khoáng sản.       </a:t>
            </a:r>
          </a:p>
          <a:p>
            <a:pPr>
              <a:lnSpc>
                <a:spcPct val="107000"/>
              </a:lnSpc>
              <a:spcAft>
                <a:spcPts val="800"/>
              </a:spcAft>
            </a:pPr>
            <a:r>
              <a:rPr lang="en-US" sz="2000" b="1">
                <a:effectLst/>
                <a:latin typeface="Times New Roman" panose="02020603050405020304" pitchFamily="18" charset="0"/>
                <a:ea typeface="Calibri" panose="020F0502020204030204" charset="0"/>
                <a:cs typeface="Times New Roman" panose="02020603050405020304" pitchFamily="18" charset="0"/>
              </a:rPr>
              <a:t>C. Chăn nuôi lợn và gia cầm.	   </a:t>
            </a:r>
          </a:p>
          <a:p>
            <a:pPr>
              <a:lnSpc>
                <a:spcPct val="107000"/>
              </a:lnSpc>
              <a:spcAft>
                <a:spcPts val="800"/>
              </a:spcAft>
            </a:pPr>
            <a:r>
              <a:rPr lang="en-US" sz="2000" b="1">
                <a:effectLst/>
                <a:latin typeface="Times New Roman" panose="02020603050405020304" pitchFamily="18" charset="0"/>
                <a:ea typeface="Calibri" panose="020F0502020204030204" charset="0"/>
                <a:cs typeface="Times New Roman" panose="02020603050405020304" pitchFamily="18" charset="0"/>
              </a:rPr>
              <a:t>D. Trồng cây lương thực.</a:t>
            </a:r>
          </a:p>
        </p:txBody>
      </p:sp>
      <p:sp>
        <p:nvSpPr>
          <p:cNvPr id="4" name="TextBox 3"/>
          <p:cNvSpPr txBox="1"/>
          <p:nvPr/>
        </p:nvSpPr>
        <p:spPr>
          <a:xfrm>
            <a:off x="159026" y="5183496"/>
            <a:ext cx="11820939" cy="1329082"/>
          </a:xfrm>
          <a:prstGeom prst="rect">
            <a:avLst/>
          </a:prstGeom>
          <a:noFill/>
        </p:spPr>
        <p:txBody>
          <a:bodyPr wrap="square">
            <a:spAutoFit/>
          </a:bodyPr>
          <a:lstStyle/>
          <a:p>
            <a:pPr>
              <a:lnSpc>
                <a:spcPct val="107000"/>
              </a:lnSpc>
              <a:spcAft>
                <a:spcPts val="800"/>
              </a:spcAft>
            </a:pPr>
            <a:r>
              <a:rPr lang="en-US" sz="2400" b="1">
                <a:solidFill>
                  <a:srgbClr val="FF0000"/>
                </a:solidFill>
                <a:effectLst/>
                <a:latin typeface="Times New Roman" panose="02020603050405020304" pitchFamily="18" charset="0"/>
                <a:ea typeface="Calibri" panose="020F0502020204030204" charset="0"/>
                <a:cs typeface="Times New Roman" panose="02020603050405020304" pitchFamily="18" charset="0"/>
              </a:rPr>
              <a:t>Câu </a:t>
            </a:r>
            <a:r>
              <a:rPr lang="en-US" sz="2400" b="1">
                <a:solidFill>
                  <a:srgbClr val="FF0000"/>
                </a:solidFill>
                <a:latin typeface="Times New Roman" panose="02020603050405020304" pitchFamily="18" charset="0"/>
                <a:ea typeface="Calibri" panose="020F0502020204030204" charset="0"/>
                <a:cs typeface="Times New Roman" panose="02020603050405020304" pitchFamily="18" charset="0"/>
              </a:rPr>
              <a:t>5</a:t>
            </a:r>
            <a:r>
              <a:rPr lang="en-US" sz="2400" b="1">
                <a:solidFill>
                  <a:srgbClr val="FF0000"/>
                </a:solidFill>
                <a:effectLst/>
                <a:latin typeface="Times New Roman" panose="02020603050405020304" pitchFamily="18" charset="0"/>
                <a:ea typeface="Calibri" panose="020F0502020204030204" charset="0"/>
                <a:cs typeface="Times New Roman" panose="02020603050405020304" pitchFamily="18" charset="0"/>
              </a:rPr>
              <a:t>: Tiểu vùng Tây Bắc của nước ta </a:t>
            </a:r>
            <a:r>
              <a:rPr lang="en-US" sz="2400" b="1" i="1">
                <a:solidFill>
                  <a:srgbClr val="7030A0"/>
                </a:solidFill>
                <a:effectLst/>
                <a:latin typeface="Times New Roman" panose="02020603050405020304" pitchFamily="18" charset="0"/>
                <a:ea typeface="Calibri" panose="020F0502020204030204" charset="0"/>
                <a:cs typeface="Times New Roman" panose="02020603050405020304" pitchFamily="18" charset="0"/>
              </a:rPr>
              <a:t>không có</a:t>
            </a:r>
            <a:r>
              <a:rPr lang="en-US" sz="2400" b="1">
                <a:solidFill>
                  <a:srgbClr val="7030A0"/>
                </a:solidFill>
                <a:effectLst/>
                <a:latin typeface="Times New Roman" panose="02020603050405020304" pitchFamily="18" charset="0"/>
                <a:ea typeface="Calibri" panose="020F0502020204030204" charset="0"/>
                <a:cs typeface="Times New Roman" panose="02020603050405020304" pitchFamily="18" charset="0"/>
              </a:rPr>
              <a:t> </a:t>
            </a:r>
            <a:r>
              <a:rPr lang="en-US" sz="2400" b="1">
                <a:solidFill>
                  <a:srgbClr val="FF0000"/>
                </a:solidFill>
                <a:effectLst/>
                <a:latin typeface="Times New Roman" panose="02020603050405020304" pitchFamily="18" charset="0"/>
                <a:ea typeface="Calibri" panose="020F0502020204030204" charset="0"/>
                <a:cs typeface="Times New Roman" panose="02020603050405020304" pitchFamily="18" charset="0"/>
              </a:rPr>
              <a:t>thế mạnh về</a:t>
            </a:r>
            <a:endParaRPr lang="en-US" sz="2400">
              <a:solidFill>
                <a:srgbClr val="FF0000"/>
              </a:solidFill>
              <a:effectLst/>
              <a:latin typeface="Times New Roman" panose="02020603050405020304" pitchFamily="18" charset="0"/>
              <a:ea typeface="Calibri" panose="020F0502020204030204" charset="0"/>
              <a:cs typeface="Times New Roman" panose="02020603050405020304" pitchFamily="18" charset="0"/>
            </a:endParaRPr>
          </a:p>
          <a:p>
            <a:pPr>
              <a:lnSpc>
                <a:spcPct val="107000"/>
              </a:lnSpc>
              <a:spcAft>
                <a:spcPts val="800"/>
              </a:spcAft>
            </a:pPr>
            <a:r>
              <a:rPr lang="en-US" sz="2000" b="1">
                <a:effectLst/>
                <a:latin typeface="Times New Roman" panose="02020603050405020304" pitchFamily="18" charset="0"/>
                <a:ea typeface="Calibri" panose="020F0502020204030204" charset="0"/>
                <a:cs typeface="Times New Roman" panose="02020603050405020304" pitchFamily="18" charset="0"/>
              </a:rPr>
              <a:t>A. phát triển thủy điện.				B. trồng rừng và cây công nghiệp lâu năm.</a:t>
            </a:r>
          </a:p>
          <a:p>
            <a:pPr>
              <a:lnSpc>
                <a:spcPct val="107000"/>
              </a:lnSpc>
              <a:spcAft>
                <a:spcPts val="800"/>
              </a:spcAft>
            </a:pPr>
            <a:r>
              <a:rPr lang="en-US" sz="2000" b="1">
                <a:effectLst/>
                <a:latin typeface="Times New Roman" panose="02020603050405020304" pitchFamily="18" charset="0"/>
                <a:ea typeface="Calibri" panose="020F0502020204030204" charset="0"/>
                <a:cs typeface="Times New Roman" panose="02020603050405020304" pitchFamily="18" charset="0"/>
              </a:rPr>
              <a:t>C. nuôi trồng, đánh bắt thủy sản.			C. chăn nuôi gia súc lớn.</a:t>
            </a:r>
          </a:p>
        </p:txBody>
      </p:sp>
      <p:sp>
        <p:nvSpPr>
          <p:cNvPr id="2" name="Oval 1"/>
          <p:cNvSpPr/>
          <p:nvPr/>
        </p:nvSpPr>
        <p:spPr>
          <a:xfrm>
            <a:off x="159026" y="821635"/>
            <a:ext cx="357809" cy="371061"/>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159026" y="3551582"/>
            <a:ext cx="357809" cy="384313"/>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159026" y="6149009"/>
            <a:ext cx="363569" cy="363569"/>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ox(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repeatCount="indefinite"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ox(in)">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ox(in)">
                                      <p:cBhvr>
                                        <p:cTn id="17" dur="20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repeatCount="indefinite"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ox(in)">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box(in)">
                                      <p:cBhvr>
                                        <p:cTn id="27" dur="200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repeatCount="indefinite"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box(in)">
                                      <p:cBhvr>
                                        <p:cTn id="3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4" grpId="0"/>
      <p:bldP spid="2" grpId="0" animBg="1"/>
      <p:bldP spid="6" grpId="0" animBg="1"/>
      <p:bldP spid="7"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croll: Horizontal 1"/>
          <p:cNvSpPr/>
          <p:nvPr/>
        </p:nvSpPr>
        <p:spPr>
          <a:xfrm>
            <a:off x="318052" y="132523"/>
            <a:ext cx="11595651" cy="6546574"/>
          </a:xfrm>
          <a:prstGeom prst="horizontalScroll">
            <a:avLst/>
          </a:prstGeom>
          <a:ln w="76200">
            <a:solidFill>
              <a:srgbClr val="7030A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a:solidFill>
                  <a:srgbClr val="FF0000"/>
                </a:solidFill>
                <a:latin typeface="Times New Roman" panose="02020603050405020304" pitchFamily="18" charset="0"/>
                <a:cs typeface="Times New Roman" panose="02020603050405020304" pitchFamily="18" charset="0"/>
              </a:rPr>
              <a:t>Bài 19. Thực hành</a:t>
            </a:r>
          </a:p>
          <a:p>
            <a:pPr algn="ctr"/>
            <a:r>
              <a:rPr lang="en-US" sz="2800" b="1">
                <a:solidFill>
                  <a:srgbClr val="FF0000"/>
                </a:solidFill>
                <a:latin typeface="Times New Roman" panose="02020603050405020304" pitchFamily="18" charset="0"/>
                <a:cs typeface="Times New Roman" panose="02020603050405020304" pitchFamily="18" charset="0"/>
              </a:rPr>
              <a:t>ĐỌC BẢN ĐỒ, PHÂN TÍCH VA ĐÁNH GIÁ ẢNH HƯỞNG CỦA TÀI NGUYÊN KHOÁNG SẢN ĐỐI VỚI PHÁT TRIỂN CÔNG NGHIỆP Ở TRUNG DU VÀ MIỀN NÚI BẮC BỘ </a:t>
            </a:r>
          </a:p>
          <a:p>
            <a:pPr algn="ctr"/>
            <a:r>
              <a:rPr lang="en-US" sz="2800" b="1">
                <a:solidFill>
                  <a:srgbClr val="FF0000"/>
                </a:solidFill>
                <a:latin typeface="Times New Roman" panose="02020603050405020304" pitchFamily="18" charset="0"/>
                <a:cs typeface="Times New Roman" panose="02020603050405020304" pitchFamily="18" charset="0"/>
              </a:rPr>
              <a:t>( Học sinh tự làm )</a:t>
            </a:r>
          </a:p>
          <a:p>
            <a:pPr algn="ctr"/>
            <a:r>
              <a:rPr lang="en-US" sz="4000" b="1">
                <a:solidFill>
                  <a:srgbClr val="00B050"/>
                </a:solidFill>
                <a:latin typeface="Times New Roman" panose="02020603050405020304" pitchFamily="18" charset="0"/>
                <a:cs typeface="Times New Roman" panose="02020603050405020304" pitchFamily="18" charset="0"/>
              </a:rPr>
              <a:t>Chuẩn bị bài 20</a:t>
            </a:r>
          </a:p>
          <a:p>
            <a:pPr algn="ctr"/>
            <a:r>
              <a:rPr lang="en-US" sz="4000" b="1">
                <a:solidFill>
                  <a:srgbClr val="00B050"/>
                </a:solidFill>
                <a:latin typeface="Times New Roman" panose="02020603050405020304" pitchFamily="18" charset="0"/>
                <a:cs typeface="Times New Roman" panose="02020603050405020304" pitchFamily="18" charset="0"/>
              </a:rPr>
              <a:t>VÙNG ĐỒNG BẰNG SÔNG HỒNG</a:t>
            </a:r>
          </a:p>
          <a:p>
            <a:pPr marL="285750" indent="-285750" algn="ctr">
              <a:buFontTx/>
              <a:buChar char="-"/>
            </a:pPr>
            <a:r>
              <a:rPr lang="en-US" sz="3600" b="1">
                <a:solidFill>
                  <a:srgbClr val="00B050"/>
                </a:solidFill>
                <a:latin typeface="Times New Roman" panose="02020603050405020304" pitchFamily="18" charset="0"/>
                <a:cs typeface="Times New Roman" panose="02020603050405020304" pitchFamily="18" charset="0"/>
              </a:rPr>
              <a:t>Soạn mục I,II</a:t>
            </a:r>
          </a:p>
          <a:p>
            <a:pPr algn="ctr"/>
            <a:r>
              <a:rPr lang="en-US" sz="3600" b="1">
                <a:latin typeface="Times New Roman" panose="02020603050405020304" pitchFamily="18" charset="0"/>
                <a:cs typeface="Times New Roman" panose="02020603050405020304" pitchFamily="18" charset="0"/>
              </a:rPr>
              <a:t>- Mục III ( học sinh tự học )</a:t>
            </a:r>
          </a:p>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1433" name="Picture 9" descr="100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1245704" y="198783"/>
            <a:ext cx="10031896" cy="1152939"/>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400" b="1">
                <a:solidFill>
                  <a:srgbClr val="FFFF00"/>
                </a:solidFill>
                <a:latin typeface="Times New Roman" panose="02020603050405020304" pitchFamily="18" charset="0"/>
                <a:cs typeface="Times New Roman" panose="02020603050405020304" pitchFamily="18" charset="0"/>
              </a:rPr>
              <a:t>CHÚC CÁC EM HỌC TỐT</a:t>
            </a:r>
          </a:p>
        </p:txBody>
      </p:sp>
    </p:spTree>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Requires="p14" p14:dur="3250">
        <p15:prstTrans prst="origami"/>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4" fill="hold" nodeType="withEffect">
                                  <p:stCondLst>
                                    <p:cond delay="0"/>
                                  </p:stCondLst>
                                  <p:childTnLst>
                                    <p:set>
                                      <p:cBhvr>
                                        <p:cTn id="6" dur="1" fill="hold">
                                          <p:stCondLst>
                                            <p:cond delay="0"/>
                                          </p:stCondLst>
                                        </p:cTn>
                                        <p:tgtEl>
                                          <p:spTgt spid="231433"/>
                                        </p:tgtEl>
                                        <p:attrNameLst>
                                          <p:attrName>style.visibility</p:attrName>
                                        </p:attrNameLst>
                                      </p:cBhvr>
                                      <p:to>
                                        <p:strVal val="visible"/>
                                      </p:to>
                                    </p:set>
                                    <p:animEffect transition="in" filter="wheel(4)">
                                      <p:cBhvr>
                                        <p:cTn id="7" dur="2000"/>
                                        <p:tgtEl>
                                          <p:spTgt spid="231433"/>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231433"/>
                                        </p:tgtEl>
                                        <p:attrNameLst>
                                          <p:attrName>style.visibility</p:attrName>
                                        </p:attrNameLst>
                                      </p:cBhvr>
                                      <p:to>
                                        <p:strVal val="visible"/>
                                      </p:to>
                                    </p:set>
                                    <p:animEffect transition="in" filter="box(in)">
                                      <p:cBhvr>
                                        <p:cTn id="12" dur="2000"/>
                                        <p:tgtEl>
                                          <p:spTgt spid="231433"/>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ox(in)">
                                      <p:cBhvr>
                                        <p:cTn id="1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53808" y="768625"/>
            <a:ext cx="5738191" cy="59899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6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61042" y="232050"/>
            <a:ext cx="5738191" cy="536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758" y="868016"/>
            <a:ext cx="6135758" cy="59899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92766" y="132522"/>
            <a:ext cx="6135757" cy="636103"/>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b="1">
                <a:latin typeface="Times New Roman" panose="02020603050405020304" pitchFamily="18" charset="0"/>
                <a:cs typeface="Times New Roman" panose="02020603050405020304" pitchFamily="18" charset="0"/>
              </a:rPr>
              <a:t>Lược đồ tự nhiên vùng Trung du và miền núi Bắc Bộ</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34818"/>
                                        </p:tgtEl>
                                        <p:attrNameLst>
                                          <p:attrName>style.visibility</p:attrName>
                                        </p:attrNameLst>
                                      </p:cBhvr>
                                      <p:to>
                                        <p:strVal val="visible"/>
                                      </p:to>
                                    </p:set>
                                    <p:animEffect transition="in" filter="box(in)">
                                      <p:cBhvr>
                                        <p:cTn id="12" dur="2000"/>
                                        <p:tgtEl>
                                          <p:spTgt spid="34818"/>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ox(in)">
                                      <p:cBhvr>
                                        <p:cTn id="17" dur="20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28675"/>
                                        </p:tgtEl>
                                        <p:attrNameLst>
                                          <p:attrName>style.visibility</p:attrName>
                                        </p:attrNameLst>
                                      </p:cBhvr>
                                      <p:to>
                                        <p:strVal val="visible"/>
                                      </p:to>
                                    </p:set>
                                    <p:animEffect transition="in" filter="box(in)">
                                      <p:cBhvr>
                                        <p:cTn id="22" dur="2000"/>
                                        <p:tgtEl>
                                          <p:spTgt spid="286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peech Bubble: Oval 1"/>
          <p:cNvSpPr/>
          <p:nvPr/>
        </p:nvSpPr>
        <p:spPr>
          <a:xfrm>
            <a:off x="7368208" y="145774"/>
            <a:ext cx="4545496" cy="6467061"/>
          </a:xfrm>
          <a:prstGeom prst="wedgeEllipseCallout">
            <a:avLst>
              <a:gd name="adj1" fmla="val -47655"/>
              <a:gd name="adj2" fmla="val 49676"/>
            </a:avLst>
          </a:prstGeom>
          <a:ln w="76200">
            <a:solidFill>
              <a:srgbClr val="0070C0"/>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3200" b="1">
                <a:solidFill>
                  <a:srgbClr val="FF0000"/>
                </a:solidFill>
                <a:latin typeface="Times New Roman" panose="02020603050405020304" pitchFamily="18" charset="0"/>
                <a:cs typeface="Times New Roman" panose="02020603050405020304" pitchFamily="18" charset="0"/>
              </a:rPr>
              <a:t>Tại sao khai thác khoáng sản là thế mạnh của tiểu vùng Đông Bắc, còn phát triển thủy điện là thế mạnh của tiểu vùng Tây Bắc ?</a:t>
            </a:r>
          </a:p>
        </p:txBody>
      </p:sp>
      <p:pic>
        <p:nvPicPr>
          <p:cNvPr id="5"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757" y="0"/>
            <a:ext cx="6930885"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Requires="p14" p14:dur="1250">
        <p15:prstTrans prst="airplan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amond(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ox(in)">
                                      <p:cBhvr>
                                        <p:cTn id="12"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523" y="-1"/>
            <a:ext cx="6971542" cy="67453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Speech Bubble: Oval 4"/>
          <p:cNvSpPr/>
          <p:nvPr/>
        </p:nvSpPr>
        <p:spPr>
          <a:xfrm>
            <a:off x="7354957" y="238539"/>
            <a:ext cx="4731026" cy="6268278"/>
          </a:xfrm>
          <a:prstGeom prst="wedgeEllipseCallout">
            <a:avLst>
              <a:gd name="adj1" fmla="val -49847"/>
              <a:gd name="adj2" fmla="val 50934"/>
            </a:avLst>
          </a:prstGeom>
          <a:ln w="76200"/>
        </p:spPr>
        <p:style>
          <a:lnRef idx="2">
            <a:schemeClr val="accent6"/>
          </a:lnRef>
          <a:fillRef idx="1">
            <a:schemeClr val="lt1"/>
          </a:fillRef>
          <a:effectRef idx="0">
            <a:schemeClr val="accent6"/>
          </a:effectRef>
          <a:fontRef idx="minor">
            <a:schemeClr val="dk1"/>
          </a:fontRef>
        </p:style>
        <p:txBody>
          <a:bodyPr rtlCol="0" anchor="ctr"/>
          <a:lstStyle/>
          <a:p>
            <a:r>
              <a:rPr lang="en-US" sz="2000" b="1">
                <a:solidFill>
                  <a:srgbClr val="7030A0"/>
                </a:solidFill>
                <a:latin typeface="Times New Roman" panose="02020603050405020304" pitchFamily="18" charset="0"/>
                <a:cs typeface="Times New Roman" panose="02020603050405020304" pitchFamily="18" charset="0"/>
              </a:rPr>
              <a:t>Xác định trên lược đồ vị trí :</a:t>
            </a:r>
          </a:p>
          <a:p>
            <a:pPr marL="342900" indent="-342900">
              <a:buFontTx/>
              <a:buChar char="-"/>
            </a:pPr>
            <a:r>
              <a:rPr lang="en-US" sz="2400" b="1">
                <a:solidFill>
                  <a:srgbClr val="FF0000"/>
                </a:solidFill>
                <a:latin typeface="Times New Roman" panose="02020603050405020304" pitchFamily="18" charset="0"/>
                <a:cs typeface="Times New Roman" panose="02020603050405020304" pitchFamily="18" charset="0"/>
              </a:rPr>
              <a:t>Khoáng sản </a:t>
            </a:r>
          </a:p>
          <a:p>
            <a:r>
              <a:rPr lang="en-US" sz="2400" b="1">
                <a:solidFill>
                  <a:srgbClr val="FF0000"/>
                </a:solidFill>
                <a:latin typeface="Times New Roman" panose="02020603050405020304" pitchFamily="18" charset="0"/>
                <a:cs typeface="Times New Roman" panose="02020603050405020304" pitchFamily="18" charset="0"/>
              </a:rPr>
              <a:t>( Than đá, sắt, đồng, thiếc, Apatit,… )</a:t>
            </a:r>
          </a:p>
          <a:p>
            <a:pPr marL="285750" indent="-285750">
              <a:buFontTx/>
              <a:buChar char="-"/>
            </a:pPr>
            <a:r>
              <a:rPr lang="en-US" sz="2400" b="1">
                <a:solidFill>
                  <a:srgbClr val="FF0000"/>
                </a:solidFill>
                <a:latin typeface="Times New Roman" panose="02020603050405020304" pitchFamily="18" charset="0"/>
                <a:cs typeface="Times New Roman" panose="02020603050405020304" pitchFamily="18" charset="0"/>
              </a:rPr>
              <a:t>Các nhà máy nhiệt điện, thủy điện.</a:t>
            </a:r>
          </a:p>
          <a:p>
            <a:r>
              <a:rPr lang="en-US" sz="2400" b="1">
                <a:solidFill>
                  <a:srgbClr val="FF0000"/>
                </a:solidFill>
                <a:latin typeface="Times New Roman" panose="02020603050405020304" pitchFamily="18" charset="0"/>
                <a:cs typeface="Times New Roman" panose="02020603050405020304" pitchFamily="18" charset="0"/>
              </a:rPr>
              <a:t>- Các trung tâm công nghiệp luyện kim, cơ khí, hóa chất.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ox(in)">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758" y="0"/>
            <a:ext cx="6971542" cy="67453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4" name="Straight Arrow Connector 3"/>
          <p:cNvCxnSpPr/>
          <p:nvPr/>
        </p:nvCxnSpPr>
        <p:spPr>
          <a:xfrm flipV="1">
            <a:off x="5314122" y="1060177"/>
            <a:ext cx="2809461" cy="1338466"/>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V="1">
            <a:off x="5857461" y="1325218"/>
            <a:ext cx="2398643" cy="1484246"/>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5" name="Oval 14"/>
          <p:cNvSpPr/>
          <p:nvPr/>
        </p:nvSpPr>
        <p:spPr>
          <a:xfrm>
            <a:off x="8017565" y="198781"/>
            <a:ext cx="2637184" cy="1550506"/>
          </a:xfrm>
          <a:prstGeom prst="ellipse">
            <a:avLst/>
          </a:prstGeom>
          <a:ln w="762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a:solidFill>
                  <a:srgbClr val="FF0000"/>
                </a:solidFill>
                <a:latin typeface="Times New Roman" panose="02020603050405020304" pitchFamily="18" charset="0"/>
                <a:cs typeface="Times New Roman" panose="02020603050405020304" pitchFamily="18" charset="0"/>
              </a:rPr>
              <a:t>Than đá</a:t>
            </a:r>
          </a:p>
        </p:txBody>
      </p:sp>
      <p:cxnSp>
        <p:nvCxnSpPr>
          <p:cNvPr id="33" name="Straight Arrow Connector 32"/>
          <p:cNvCxnSpPr/>
          <p:nvPr/>
        </p:nvCxnSpPr>
        <p:spPr>
          <a:xfrm flipV="1">
            <a:off x="5420139" y="1245704"/>
            <a:ext cx="2690191" cy="169628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p:nvPr/>
        </p:nvCxnSpPr>
        <p:spPr>
          <a:xfrm>
            <a:off x="4227443" y="2252870"/>
            <a:ext cx="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7" name="Oval 36"/>
          <p:cNvSpPr/>
          <p:nvPr/>
        </p:nvSpPr>
        <p:spPr>
          <a:xfrm>
            <a:off x="8733183" y="2809464"/>
            <a:ext cx="2796208" cy="1577006"/>
          </a:xfrm>
          <a:prstGeom prst="ellipse">
            <a:avLst/>
          </a:prstGeom>
          <a:ln w="76200"/>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a:solidFill>
                  <a:srgbClr val="FF0000"/>
                </a:solidFill>
                <a:latin typeface="Times New Roman" panose="02020603050405020304" pitchFamily="18" charset="0"/>
                <a:cs typeface="Times New Roman" panose="02020603050405020304" pitchFamily="18" charset="0"/>
              </a:rPr>
              <a:t>Sắt</a:t>
            </a:r>
          </a:p>
        </p:txBody>
      </p:sp>
      <p:cxnSp>
        <p:nvCxnSpPr>
          <p:cNvPr id="39" name="Straight Arrow Connector 38"/>
          <p:cNvCxnSpPr/>
          <p:nvPr/>
        </p:nvCxnSpPr>
        <p:spPr>
          <a:xfrm>
            <a:off x="4174435" y="2252870"/>
            <a:ext cx="4558748" cy="1176130"/>
          </a:xfrm>
          <a:prstGeom prst="straightConnector1">
            <a:avLst/>
          </a:prstGeom>
          <a:ln w="5715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a:off x="3458817" y="887896"/>
            <a:ext cx="5274366" cy="2541104"/>
          </a:xfrm>
          <a:prstGeom prst="straightConnector1">
            <a:avLst/>
          </a:prstGeom>
          <a:ln w="5715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42" name="Oval 41"/>
          <p:cNvSpPr/>
          <p:nvPr/>
        </p:nvSpPr>
        <p:spPr>
          <a:xfrm>
            <a:off x="8468139" y="5049078"/>
            <a:ext cx="2796208" cy="1577006"/>
          </a:xfrm>
          <a:prstGeom prst="ellipse">
            <a:avLst/>
          </a:prstGeom>
          <a:ln w="76200">
            <a:solidFill>
              <a:srgbClr val="7030A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a:solidFill>
                  <a:srgbClr val="FF0000"/>
                </a:solidFill>
                <a:latin typeface="Times New Roman" panose="02020603050405020304" pitchFamily="18" charset="0"/>
                <a:cs typeface="Times New Roman" panose="02020603050405020304" pitchFamily="18" charset="0"/>
              </a:rPr>
              <a:t>Apatit</a:t>
            </a:r>
          </a:p>
        </p:txBody>
      </p:sp>
      <p:cxnSp>
        <p:nvCxnSpPr>
          <p:cNvPr id="44" name="Straight Arrow Connector 43"/>
          <p:cNvCxnSpPr/>
          <p:nvPr/>
        </p:nvCxnSpPr>
        <p:spPr>
          <a:xfrm>
            <a:off x="2160104" y="1563757"/>
            <a:ext cx="6414053" cy="3962400"/>
          </a:xfrm>
          <a:prstGeom prst="straightConnector1">
            <a:avLst/>
          </a:prstGeom>
          <a:ln w="57150">
            <a:solidFill>
              <a:srgbClr val="7030A0"/>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Requires="p14" p14:dur="6000">
        <p15:prstTrans prst="curtains"/>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ox(in)">
                                      <p:cBhvr>
                                        <p:cTn id="12" dur="20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37"/>
                                        </p:tgtEl>
                                        <p:attrNameLst>
                                          <p:attrName>style.visibility</p:attrName>
                                        </p:attrNameLst>
                                      </p:cBhvr>
                                      <p:to>
                                        <p:strVal val="visible"/>
                                      </p:to>
                                    </p:set>
                                    <p:animEffect transition="in" filter="box(in)">
                                      <p:cBhvr>
                                        <p:cTn id="17" dur="2000"/>
                                        <p:tgtEl>
                                          <p:spTgt spid="37"/>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42"/>
                                        </p:tgtEl>
                                        <p:attrNameLst>
                                          <p:attrName>style.visibility</p:attrName>
                                        </p:attrNameLst>
                                      </p:cBhvr>
                                      <p:to>
                                        <p:strVal val="visible"/>
                                      </p:to>
                                    </p:set>
                                    <p:animEffect transition="in" filter="box(in)">
                                      <p:cBhvr>
                                        <p:cTn id="22" dur="2000"/>
                                        <p:tgtEl>
                                          <p:spTgt spid="42"/>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box(in)">
                                      <p:cBhvr>
                                        <p:cTn id="27" dur="200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nodeType="clickEffect">
                                  <p:stCondLst>
                                    <p:cond delay="0"/>
                                  </p:stCondLst>
                                  <p:childTnLst>
                                    <p:set>
                                      <p:cBhvr>
                                        <p:cTn id="31" dur="1" fill="hold">
                                          <p:stCondLst>
                                            <p:cond delay="0"/>
                                          </p:stCondLst>
                                        </p:cTn>
                                        <p:tgtEl>
                                          <p:spTgt spid="33"/>
                                        </p:tgtEl>
                                        <p:attrNameLst>
                                          <p:attrName>style.visibility</p:attrName>
                                        </p:attrNameLst>
                                      </p:cBhvr>
                                      <p:to>
                                        <p:strVal val="visible"/>
                                      </p:to>
                                    </p:set>
                                    <p:animEffect transition="in" filter="box(in)">
                                      <p:cBhvr>
                                        <p:cTn id="32" dur="2000"/>
                                        <p:tgtEl>
                                          <p:spTgt spid="33"/>
                                        </p:tgtEl>
                                      </p:cBhvr>
                                    </p:animEffect>
                                  </p:childTnLst>
                                </p:cTn>
                              </p:par>
                            </p:childTnLst>
                          </p:cTn>
                        </p:par>
                      </p:childTnLst>
                    </p:cTn>
                  </p:par>
                  <p:par>
                    <p:cTn id="33" fill="hold">
                      <p:stCondLst>
                        <p:cond delay="indefinite"/>
                      </p:stCondLst>
                      <p:childTnLst>
                        <p:par>
                          <p:cTn id="34" fill="hold">
                            <p:stCondLst>
                              <p:cond delay="0"/>
                            </p:stCondLst>
                            <p:childTnLst>
                              <p:par>
                                <p:cTn id="35" presetID="4" presetClass="entr" presetSubtype="16" fill="hold"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box(in)">
                                      <p:cBhvr>
                                        <p:cTn id="37" dur="20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4" presetClass="entr" presetSubtype="16" fill="hold" nodeType="clickEffect">
                                  <p:stCondLst>
                                    <p:cond delay="0"/>
                                  </p:stCondLst>
                                  <p:childTnLst>
                                    <p:set>
                                      <p:cBhvr>
                                        <p:cTn id="41" dur="1" fill="hold">
                                          <p:stCondLst>
                                            <p:cond delay="0"/>
                                          </p:stCondLst>
                                        </p:cTn>
                                        <p:tgtEl>
                                          <p:spTgt spid="41"/>
                                        </p:tgtEl>
                                        <p:attrNameLst>
                                          <p:attrName>style.visibility</p:attrName>
                                        </p:attrNameLst>
                                      </p:cBhvr>
                                      <p:to>
                                        <p:strVal val="visible"/>
                                      </p:to>
                                    </p:set>
                                    <p:animEffect transition="in" filter="box(in)">
                                      <p:cBhvr>
                                        <p:cTn id="42" dur="2000"/>
                                        <p:tgtEl>
                                          <p:spTgt spid="41"/>
                                        </p:tgtEl>
                                      </p:cBhvr>
                                    </p:animEffect>
                                  </p:childTnLst>
                                </p:cTn>
                              </p:par>
                            </p:childTnLst>
                          </p:cTn>
                        </p:par>
                      </p:childTnLst>
                    </p:cTn>
                  </p:par>
                  <p:par>
                    <p:cTn id="43" fill="hold">
                      <p:stCondLst>
                        <p:cond delay="indefinite"/>
                      </p:stCondLst>
                      <p:childTnLst>
                        <p:par>
                          <p:cTn id="44" fill="hold">
                            <p:stCondLst>
                              <p:cond delay="0"/>
                            </p:stCondLst>
                            <p:childTnLst>
                              <p:par>
                                <p:cTn id="45" presetID="4" presetClass="entr" presetSubtype="16" fill="hold" nodeType="clickEffect">
                                  <p:stCondLst>
                                    <p:cond delay="0"/>
                                  </p:stCondLst>
                                  <p:childTnLst>
                                    <p:set>
                                      <p:cBhvr>
                                        <p:cTn id="46" dur="1" fill="hold">
                                          <p:stCondLst>
                                            <p:cond delay="0"/>
                                          </p:stCondLst>
                                        </p:cTn>
                                        <p:tgtEl>
                                          <p:spTgt spid="39"/>
                                        </p:tgtEl>
                                        <p:attrNameLst>
                                          <p:attrName>style.visibility</p:attrName>
                                        </p:attrNameLst>
                                      </p:cBhvr>
                                      <p:to>
                                        <p:strVal val="visible"/>
                                      </p:to>
                                    </p:set>
                                    <p:animEffect transition="in" filter="box(in)">
                                      <p:cBhvr>
                                        <p:cTn id="47" dur="2000"/>
                                        <p:tgtEl>
                                          <p:spTgt spid="39"/>
                                        </p:tgtEl>
                                      </p:cBhvr>
                                    </p:animEffect>
                                  </p:childTnLst>
                                </p:cTn>
                              </p:par>
                            </p:childTnLst>
                          </p:cTn>
                        </p:par>
                      </p:childTnLst>
                    </p:cTn>
                  </p:par>
                  <p:par>
                    <p:cTn id="48" fill="hold">
                      <p:stCondLst>
                        <p:cond delay="indefinite"/>
                      </p:stCondLst>
                      <p:childTnLst>
                        <p:par>
                          <p:cTn id="49" fill="hold">
                            <p:stCondLst>
                              <p:cond delay="0"/>
                            </p:stCondLst>
                            <p:childTnLst>
                              <p:par>
                                <p:cTn id="50" presetID="4" presetClass="entr" presetSubtype="16" fill="hold" nodeType="clickEffect">
                                  <p:stCondLst>
                                    <p:cond delay="0"/>
                                  </p:stCondLst>
                                  <p:childTnLst>
                                    <p:set>
                                      <p:cBhvr>
                                        <p:cTn id="51" dur="1" fill="hold">
                                          <p:stCondLst>
                                            <p:cond delay="0"/>
                                          </p:stCondLst>
                                        </p:cTn>
                                        <p:tgtEl>
                                          <p:spTgt spid="44"/>
                                        </p:tgtEl>
                                        <p:attrNameLst>
                                          <p:attrName>style.visibility</p:attrName>
                                        </p:attrNameLst>
                                      </p:cBhvr>
                                      <p:to>
                                        <p:strVal val="visible"/>
                                      </p:to>
                                    </p:set>
                                    <p:animEffect transition="in" filter="box(in)">
                                      <p:cBhvr>
                                        <p:cTn id="52" dur="20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37" grpId="0" animBg="1"/>
      <p:bldP spid="4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971542" cy="67453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Oval 2"/>
          <p:cNvSpPr/>
          <p:nvPr/>
        </p:nvSpPr>
        <p:spPr>
          <a:xfrm>
            <a:off x="8547652" y="145774"/>
            <a:ext cx="2902226" cy="1759227"/>
          </a:xfrm>
          <a:prstGeom prst="ellipse">
            <a:avLst/>
          </a:prstGeom>
          <a:ln w="7620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a:solidFill>
                  <a:srgbClr val="0070C0"/>
                </a:solidFill>
                <a:latin typeface="Times New Roman" panose="02020603050405020304" pitchFamily="18" charset="0"/>
                <a:cs typeface="Times New Roman" panose="02020603050405020304" pitchFamily="18" charset="0"/>
              </a:rPr>
              <a:t>Nhà máy  thủy điện </a:t>
            </a:r>
          </a:p>
        </p:txBody>
      </p:sp>
      <p:cxnSp>
        <p:nvCxnSpPr>
          <p:cNvPr id="5" name="Straight Arrow Connector 4"/>
          <p:cNvCxnSpPr/>
          <p:nvPr/>
        </p:nvCxnSpPr>
        <p:spPr>
          <a:xfrm>
            <a:off x="3657600" y="3429000"/>
            <a:ext cx="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flipV="1">
            <a:off x="3485771" y="1669773"/>
            <a:ext cx="5618472" cy="1759227"/>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V="1">
            <a:off x="1881809" y="1404730"/>
            <a:ext cx="6798365" cy="1126435"/>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3644349" y="1669773"/>
            <a:ext cx="46382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a:off x="3617843" y="1669773"/>
            <a:ext cx="185531"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V="1">
            <a:off x="3617843" y="1550504"/>
            <a:ext cx="490331" cy="11926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a:endCxn id="3" idx="2"/>
          </p:cNvCxnSpPr>
          <p:nvPr/>
        </p:nvCxnSpPr>
        <p:spPr>
          <a:xfrm flipV="1">
            <a:off x="3631096" y="1025388"/>
            <a:ext cx="4916556" cy="525116"/>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21" name="Oval 20"/>
          <p:cNvSpPr/>
          <p:nvPr/>
        </p:nvSpPr>
        <p:spPr>
          <a:xfrm>
            <a:off x="8998226" y="2531165"/>
            <a:ext cx="2729948" cy="1759227"/>
          </a:xfrm>
          <a:prstGeom prst="ellipse">
            <a:avLst/>
          </a:prstGeom>
          <a:ln w="762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a:latin typeface="Times New Roman" panose="02020603050405020304" pitchFamily="18" charset="0"/>
                <a:cs typeface="Times New Roman" panose="02020603050405020304" pitchFamily="18" charset="0"/>
              </a:rPr>
              <a:t>Nhà máy nhiệt điện</a:t>
            </a:r>
          </a:p>
        </p:txBody>
      </p:sp>
      <p:cxnSp>
        <p:nvCxnSpPr>
          <p:cNvPr id="23" name="Straight Arrow Connector 22"/>
          <p:cNvCxnSpPr/>
          <p:nvPr/>
        </p:nvCxnSpPr>
        <p:spPr>
          <a:xfrm>
            <a:off x="5280991" y="3157329"/>
            <a:ext cx="3717235" cy="253449"/>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7" name="Oval 26"/>
          <p:cNvSpPr/>
          <p:nvPr/>
        </p:nvSpPr>
        <p:spPr>
          <a:xfrm>
            <a:off x="9104243" y="4823792"/>
            <a:ext cx="2729947" cy="1888434"/>
          </a:xfrm>
          <a:prstGeom prst="ellipse">
            <a:avLst/>
          </a:prstGeom>
          <a:ln w="76200"/>
        </p:spPr>
        <p:style>
          <a:lnRef idx="2">
            <a:schemeClr val="dk1"/>
          </a:lnRef>
          <a:fillRef idx="1">
            <a:schemeClr val="lt1"/>
          </a:fillRef>
          <a:effectRef idx="0">
            <a:schemeClr val="dk1"/>
          </a:effectRef>
          <a:fontRef idx="minor">
            <a:schemeClr val="dk1"/>
          </a:fontRef>
        </p:style>
        <p:txBody>
          <a:bodyPr rtlCol="0" anchor="ctr"/>
          <a:lstStyle/>
          <a:p>
            <a:pPr algn="ctr"/>
            <a:r>
              <a:rPr lang="en-US" sz="2800" b="1">
                <a:latin typeface="Times New Roman" panose="02020603050405020304" pitchFamily="18" charset="0"/>
                <a:cs typeface="Times New Roman" panose="02020603050405020304" pitchFamily="18" charset="0"/>
              </a:rPr>
              <a:t>Luyện kim. Cơ khí, hóa chất</a:t>
            </a:r>
          </a:p>
        </p:txBody>
      </p:sp>
      <p:cxnSp>
        <p:nvCxnSpPr>
          <p:cNvPr id="29" name="Straight Arrow Connector 28"/>
          <p:cNvCxnSpPr>
            <a:endCxn id="27" idx="1"/>
          </p:cNvCxnSpPr>
          <p:nvPr/>
        </p:nvCxnSpPr>
        <p:spPr>
          <a:xfrm>
            <a:off x="4108174" y="2531165"/>
            <a:ext cx="5395860" cy="2569182"/>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a:off x="3485771" y="2862470"/>
            <a:ext cx="13207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a:off x="3631096" y="2902226"/>
            <a:ext cx="5473147" cy="2703444"/>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a:off x="4558748" y="2862470"/>
            <a:ext cx="4638261" cy="250466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ox(in)">
                                      <p:cBhvr>
                                        <p:cTn id="12" dur="2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box(in)">
                                      <p:cBhvr>
                                        <p:cTn id="17" dur="20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box(in)">
                                      <p:cBhvr>
                                        <p:cTn id="22" dur="2000"/>
                                        <p:tgtEl>
                                          <p:spTgt spid="27"/>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box(in)">
                                      <p:cBhvr>
                                        <p:cTn id="27" dur="2000"/>
                                        <p:tgtEl>
                                          <p:spTgt spid="20"/>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box(in)">
                                      <p:cBhvr>
                                        <p:cTn id="32" dur="20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4" presetClass="entr" presetSubtype="16" fill="hold"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box(in)">
                                      <p:cBhvr>
                                        <p:cTn id="37" dur="2000"/>
                                        <p:tgtEl>
                                          <p:spTgt spid="7"/>
                                        </p:tgtEl>
                                      </p:cBhvr>
                                    </p:animEffect>
                                  </p:childTnLst>
                                </p:cTn>
                              </p:par>
                            </p:childTnLst>
                          </p:cTn>
                        </p:par>
                      </p:childTnLst>
                    </p:cTn>
                  </p:par>
                  <p:par>
                    <p:cTn id="38" fill="hold">
                      <p:stCondLst>
                        <p:cond delay="indefinite"/>
                      </p:stCondLst>
                      <p:childTnLst>
                        <p:par>
                          <p:cTn id="39" fill="hold">
                            <p:stCondLst>
                              <p:cond delay="0"/>
                            </p:stCondLst>
                            <p:childTnLst>
                              <p:par>
                                <p:cTn id="40" presetID="4" presetClass="entr" presetSubtype="16" fill="hold" nodeType="click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box(in)">
                                      <p:cBhvr>
                                        <p:cTn id="42" dur="2000"/>
                                        <p:tgtEl>
                                          <p:spTgt spid="23"/>
                                        </p:tgtEl>
                                      </p:cBhvr>
                                    </p:animEffect>
                                  </p:childTnLst>
                                </p:cTn>
                              </p:par>
                            </p:childTnLst>
                          </p:cTn>
                        </p:par>
                      </p:childTnLst>
                    </p:cTn>
                  </p:par>
                  <p:par>
                    <p:cTn id="43" fill="hold">
                      <p:stCondLst>
                        <p:cond delay="indefinite"/>
                      </p:stCondLst>
                      <p:childTnLst>
                        <p:par>
                          <p:cTn id="44" fill="hold">
                            <p:stCondLst>
                              <p:cond delay="0"/>
                            </p:stCondLst>
                            <p:childTnLst>
                              <p:par>
                                <p:cTn id="45" presetID="4" presetClass="entr" presetSubtype="16" fill="hold" nodeType="clickEffect">
                                  <p:stCondLst>
                                    <p:cond delay="0"/>
                                  </p:stCondLst>
                                  <p:childTnLst>
                                    <p:set>
                                      <p:cBhvr>
                                        <p:cTn id="46" dur="1" fill="hold">
                                          <p:stCondLst>
                                            <p:cond delay="0"/>
                                          </p:stCondLst>
                                        </p:cTn>
                                        <p:tgtEl>
                                          <p:spTgt spid="29"/>
                                        </p:tgtEl>
                                        <p:attrNameLst>
                                          <p:attrName>style.visibility</p:attrName>
                                        </p:attrNameLst>
                                      </p:cBhvr>
                                      <p:to>
                                        <p:strVal val="visible"/>
                                      </p:to>
                                    </p:set>
                                    <p:animEffect transition="in" filter="box(in)">
                                      <p:cBhvr>
                                        <p:cTn id="47" dur="2000"/>
                                        <p:tgtEl>
                                          <p:spTgt spid="29"/>
                                        </p:tgtEl>
                                      </p:cBhvr>
                                    </p:animEffect>
                                  </p:childTnLst>
                                </p:cTn>
                              </p:par>
                            </p:childTnLst>
                          </p:cTn>
                        </p:par>
                      </p:childTnLst>
                    </p:cTn>
                  </p:par>
                  <p:par>
                    <p:cTn id="48" fill="hold">
                      <p:stCondLst>
                        <p:cond delay="indefinite"/>
                      </p:stCondLst>
                      <p:childTnLst>
                        <p:par>
                          <p:cTn id="49" fill="hold">
                            <p:stCondLst>
                              <p:cond delay="0"/>
                            </p:stCondLst>
                            <p:childTnLst>
                              <p:par>
                                <p:cTn id="50" presetID="4" presetClass="entr" presetSubtype="16" fill="hold" nodeType="clickEffect">
                                  <p:stCondLst>
                                    <p:cond delay="0"/>
                                  </p:stCondLst>
                                  <p:childTnLst>
                                    <p:set>
                                      <p:cBhvr>
                                        <p:cTn id="51" dur="1" fill="hold">
                                          <p:stCondLst>
                                            <p:cond delay="0"/>
                                          </p:stCondLst>
                                        </p:cTn>
                                        <p:tgtEl>
                                          <p:spTgt spid="35"/>
                                        </p:tgtEl>
                                        <p:attrNameLst>
                                          <p:attrName>style.visibility</p:attrName>
                                        </p:attrNameLst>
                                      </p:cBhvr>
                                      <p:to>
                                        <p:strVal val="visible"/>
                                      </p:to>
                                    </p:set>
                                    <p:animEffect transition="in" filter="box(in)">
                                      <p:cBhvr>
                                        <p:cTn id="52" dur="2000"/>
                                        <p:tgtEl>
                                          <p:spTgt spid="35"/>
                                        </p:tgtEl>
                                      </p:cBhvr>
                                    </p:animEffect>
                                  </p:childTnLst>
                                </p:cTn>
                              </p:par>
                            </p:childTnLst>
                          </p:cTn>
                        </p:par>
                      </p:childTnLst>
                    </p:cTn>
                  </p:par>
                  <p:par>
                    <p:cTn id="53" fill="hold">
                      <p:stCondLst>
                        <p:cond delay="indefinite"/>
                      </p:stCondLst>
                      <p:childTnLst>
                        <p:par>
                          <p:cTn id="54" fill="hold">
                            <p:stCondLst>
                              <p:cond delay="0"/>
                            </p:stCondLst>
                            <p:childTnLst>
                              <p:par>
                                <p:cTn id="55" presetID="4" presetClass="entr" presetSubtype="16" fill="hold" nodeType="clickEffect">
                                  <p:stCondLst>
                                    <p:cond delay="0"/>
                                  </p:stCondLst>
                                  <p:childTnLst>
                                    <p:set>
                                      <p:cBhvr>
                                        <p:cTn id="56" dur="1" fill="hold">
                                          <p:stCondLst>
                                            <p:cond delay="0"/>
                                          </p:stCondLst>
                                        </p:cTn>
                                        <p:tgtEl>
                                          <p:spTgt spid="33"/>
                                        </p:tgtEl>
                                        <p:attrNameLst>
                                          <p:attrName>style.visibility</p:attrName>
                                        </p:attrNameLst>
                                      </p:cBhvr>
                                      <p:to>
                                        <p:strVal val="visible"/>
                                      </p:to>
                                    </p:set>
                                    <p:animEffect transition="in" filter="box(in)">
                                      <p:cBhvr>
                                        <p:cTn id="57" dur="20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1" grpId="0" animBg="1"/>
      <p:bldP spid="27" grpId="0" animBg="1"/>
    </p:bldLst>
  </p:timing>
</p:sld>
</file>

<file path=ppt/theme/theme1.xml><?xml version="1.0" encoding="utf-8"?>
<a:theme xmlns:a="http://schemas.openxmlformats.org/drawingml/2006/main" name="Blue Waves">
  <a:themeElements>
    <a:clrScheme name="Blue Waves 13">
      <a:dk1>
        <a:srgbClr val="000000"/>
      </a:dk1>
      <a:lt1>
        <a:srgbClr val="FFFFFF"/>
      </a:lt1>
      <a:dk2>
        <a:srgbClr val="000000"/>
      </a:dk2>
      <a:lt2>
        <a:srgbClr val="969696"/>
      </a:lt2>
      <a:accent1>
        <a:srgbClr val="0066CC"/>
      </a:accent1>
      <a:accent2>
        <a:srgbClr val="3399FF"/>
      </a:accent2>
      <a:accent3>
        <a:srgbClr val="FFFFFF"/>
      </a:accent3>
      <a:accent4>
        <a:srgbClr val="000000"/>
      </a:accent4>
      <a:accent5>
        <a:srgbClr val="AAB8E2"/>
      </a:accent5>
      <a:accent6>
        <a:srgbClr val="2D8AE7"/>
      </a:accent6>
      <a:hlink>
        <a:srgbClr val="CC3300"/>
      </a:hlink>
      <a:folHlink>
        <a:srgbClr val="996600"/>
      </a:folHlink>
    </a:clrScheme>
    <a:fontScheme name="Blue Waves">
      <a:majorFont>
        <a:latin typeface="Arial"/>
        <a:ea typeface="SimSun"/>
        <a:cs typeface=""/>
      </a:majorFont>
      <a:minorFont>
        <a:latin typeface="Arial"/>
        <a:ea typeface="SimSun"/>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gradFill rotWithShape="0">
          <a:gsLst>
            <a:gs pos="0">
              <a:schemeClr val="accent1"/>
            </a:gs>
            <a:gs pos="100000">
              <a:schemeClr val="accent2"/>
            </a:gs>
          </a:gsLst>
          <a:lin ang="5400000" scaled="1"/>
        </a:gradFill>
        <a:ln w="9525" cap="flat" cmpd="sng" algn="ctr">
          <a:solidFill>
            <a:schemeClr val="accent1"/>
          </a:solidFill>
          <a:prstDash val="solid"/>
          <a:round/>
          <a:headEnd type="none" w="med" len="med"/>
          <a:tailEnd type="none" w="med" len="med"/>
        </a:ln>
      </a:spPr>
      <a:bodyPr vert="horz" wrap="none" lIns="91440" tIns="45720" rIns="91440" bIns="45720" numCol="1" anchor="ctr" anchorCtr="0" compatLnSpc="1"/>
      <a:lstStyle>
        <a:defPPr marL="0" marR="0" indent="0" algn="l" defTabSz="914400" rtl="0" eaLnBrk="1" fontAlgn="base" latinLnBrk="0" hangingPunct="1">
          <a:lnSpc>
            <a:spcPct val="100000"/>
          </a:lnSpc>
          <a:spcBef>
            <a:spcPct val="0"/>
          </a:spcBef>
          <a:spcAft>
            <a:spcPct val="0"/>
          </a:spcAft>
          <a:buClrTx/>
          <a:buSzTx/>
          <a:buFontTx/>
          <a:buNone/>
          <a:defRPr kumimoji="0" lang="zh-CN" altLang="en-US" sz="1800" b="0" i="0" u="none" strike="noStrike" cap="none" normalizeH="0" baseline="0" smtClean="0">
            <a:ln>
              <a:noFill/>
            </a:ln>
            <a:solidFill>
              <a:schemeClr val="tx1"/>
            </a:solidFill>
            <a:effectLst/>
            <a:latin typeface="Arial" panose="020B0604020202020204" pitchFamily="34" charset="0"/>
            <a:ea typeface="SimSun" panose="02010600030101010101" pitchFamily="2" charset="-122"/>
          </a:defRPr>
        </a:defPPr>
      </a:lstStyle>
    </a:spDef>
    <a:lnDef>
      <a:spPr bwMode="auto">
        <a:xfrm>
          <a:off x="0" y="0"/>
          <a:ext cx="1" cy="1"/>
        </a:xfrm>
        <a:custGeom>
          <a:avLst/>
          <a:gdLst/>
          <a:ahLst/>
          <a:cxnLst/>
          <a:rect l="0" t="0" r="0" b="0"/>
          <a:pathLst/>
        </a:custGeom>
        <a:gradFill rotWithShape="0">
          <a:gsLst>
            <a:gs pos="0">
              <a:schemeClr val="accent1"/>
            </a:gs>
            <a:gs pos="100000">
              <a:schemeClr val="accent2"/>
            </a:gs>
          </a:gsLst>
          <a:lin ang="5400000" scaled="1"/>
        </a:gradFill>
        <a:ln w="9525" cap="flat" cmpd="sng" algn="ctr">
          <a:solidFill>
            <a:schemeClr val="accent1"/>
          </a:solidFill>
          <a:prstDash val="solid"/>
          <a:round/>
          <a:headEnd type="none" w="med" len="med"/>
          <a:tailEnd type="none" w="med" len="med"/>
        </a:ln>
      </a:spPr>
      <a:bodyPr vert="horz" wrap="none" lIns="91440" tIns="45720" rIns="91440" bIns="45720" numCol="1" anchor="ctr" anchorCtr="0" compatLnSpc="1"/>
      <a:lstStyle>
        <a:defPPr marL="0" marR="0" indent="0" algn="l" defTabSz="914400" rtl="0" eaLnBrk="1" fontAlgn="base" latinLnBrk="0" hangingPunct="1">
          <a:lnSpc>
            <a:spcPct val="100000"/>
          </a:lnSpc>
          <a:spcBef>
            <a:spcPct val="0"/>
          </a:spcBef>
          <a:spcAft>
            <a:spcPct val="0"/>
          </a:spcAft>
          <a:buClrTx/>
          <a:buSzTx/>
          <a:buFontTx/>
          <a:buNone/>
          <a:defRPr kumimoji="0" lang="zh-CN" altLang="en-US" sz="1800" b="0" i="0" u="none" strike="noStrike" cap="none" normalizeH="0" baseline="0" smtClean="0">
            <a:ln>
              <a:noFill/>
            </a:ln>
            <a:solidFill>
              <a:schemeClr val="tx1"/>
            </a:solidFill>
            <a:effectLst/>
            <a:latin typeface="Arial" panose="020B0604020202020204" pitchFamily="34" charset="0"/>
            <a:ea typeface="SimSun" panose="02010600030101010101" pitchFamily="2" charset="-122"/>
          </a:defRPr>
        </a:defPPr>
      </a:lstStyle>
    </a:lnDef>
  </a:objectDefaults>
  <a:extraClrSchemeLst>
    <a:extraClrScheme>
      <a:clrScheme name="Blue Wave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ue Wave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ue Wave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ue Wave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ue Wave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ue Wave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ue Waves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ue Wave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ue Wave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ue Wave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ue Wave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ue Wave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Blue Waves 13">
        <a:dk1>
          <a:srgbClr val="000000"/>
        </a:dk1>
        <a:lt1>
          <a:srgbClr val="FFFFFF"/>
        </a:lt1>
        <a:dk2>
          <a:srgbClr val="000000"/>
        </a:dk2>
        <a:lt2>
          <a:srgbClr val="969696"/>
        </a:lt2>
        <a:accent1>
          <a:srgbClr val="0066CC"/>
        </a:accent1>
        <a:accent2>
          <a:srgbClr val="3399FF"/>
        </a:accent2>
        <a:accent3>
          <a:srgbClr val="FFFFFF"/>
        </a:accent3>
        <a:accent4>
          <a:srgbClr val="000000"/>
        </a:accent4>
        <a:accent5>
          <a:srgbClr val="AAB8E2"/>
        </a:accent5>
        <a:accent6>
          <a:srgbClr val="2D8AE7"/>
        </a:accent6>
        <a:hlink>
          <a:srgbClr val="CC3300"/>
        </a:hlink>
        <a:folHlink>
          <a:srgbClr val="9966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Newsprint</Template>
  <TotalTime>150</TotalTime>
  <Words>1234</Words>
  <Application>Microsoft Office PowerPoint</Application>
  <PresentationFormat>Custom</PresentationFormat>
  <Paragraphs>159</Paragraphs>
  <Slides>42</Slides>
  <Notes>0</Notes>
  <HiddenSlides>0</HiddenSlides>
  <MMClips>0</MMClips>
  <ScaleCrop>false</ScaleCrop>
  <HeadingPairs>
    <vt:vector size="4" baseType="variant">
      <vt:variant>
        <vt:lpstr>Theme</vt:lpstr>
      </vt:variant>
      <vt:variant>
        <vt:i4>1</vt:i4>
      </vt:variant>
      <vt:variant>
        <vt:lpstr>Slide Titles</vt:lpstr>
      </vt:variant>
      <vt:variant>
        <vt:i4>42</vt:i4>
      </vt:variant>
    </vt:vector>
  </HeadingPairs>
  <TitlesOfParts>
    <vt:vector size="43" baseType="lpstr">
      <vt:lpstr>Blue Waves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User</dc:creator>
  <cp:lastModifiedBy>HP</cp:lastModifiedBy>
  <cp:revision>60</cp:revision>
  <dcterms:created xsi:type="dcterms:W3CDTF">2021-10-16T07:10:00Z</dcterms:created>
  <dcterms:modified xsi:type="dcterms:W3CDTF">2023-11-08T05:39:12Z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8B09506793674ADF8AF329BB788D75F8</vt:lpwstr>
  </property>
  <property fmtid="{D5CDD505-2E9C-101B-9397-08002B2CF9AE}" pid="3" name="KSOProductBuildVer">
    <vt:lpwstr>1033-11.2.0.10351</vt:lpwstr>
  </property>
</Properties>
</file>