
<file path=[Content_Types].xml><?xml version="1.0" encoding="utf-8"?>
<Types xmlns="http://schemas.openxmlformats.org/package/2006/content-types">
  <Default Extension="png" ContentType="image/png"/>
  <Default Extension="svg" ContentType="image/svg+xml"/>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5" r:id="rId2"/>
    <p:sldId id="465" r:id="rId3"/>
    <p:sldId id="481" r:id="rId4"/>
    <p:sldId id="482" r:id="rId5"/>
    <p:sldId id="483" r:id="rId6"/>
    <p:sldId id="484" r:id="rId7"/>
    <p:sldId id="485" r:id="rId8"/>
    <p:sldId id="486" r:id="rId9"/>
    <p:sldId id="467" r:id="rId10"/>
    <p:sldId id="491" r:id="rId11"/>
    <p:sldId id="292" r:id="rId12"/>
    <p:sldId id="494" r:id="rId13"/>
    <p:sldId id="495" r:id="rId14"/>
    <p:sldId id="496" r:id="rId15"/>
    <p:sldId id="497" r:id="rId16"/>
    <p:sldId id="527" r:id="rId17"/>
    <p:sldId id="529" r:id="rId18"/>
    <p:sldId id="327" r:id="rId19"/>
    <p:sldId id="530" r:id="rId20"/>
    <p:sldId id="34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23C10-F1BD-484C-AF80-2FD8061470F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8A952B92-0142-4081-8085-79F1FFF444C6}">
      <dgm:prSet phldrT="[Text]" custT="1"/>
      <dgm:spPr/>
      <dgm:t>
        <a:bodyPr/>
        <a:lstStyle/>
        <a:p>
          <a:r>
            <a:rPr lang="en-US" sz="3200" err="1">
              <a:latin typeface="#9Slide07 IcielBaliho Script" pitchFamily="2" charset="0"/>
            </a:rPr>
            <a:t>Nhận</a:t>
          </a:r>
          <a:r>
            <a:rPr lang="en-US" sz="3200">
              <a:latin typeface="#9Slide07 IcielBaliho Script" pitchFamily="2" charset="0"/>
            </a:rPr>
            <a:t> giấy A3, làm </a:t>
          </a:r>
          <a:r>
            <a:rPr lang="en-US" sz="3200" dirty="0" err="1">
              <a:latin typeface="#9Slide07 IcielBaliho Script" pitchFamily="2" charset="0"/>
            </a:rPr>
            <a:t>việc</a:t>
          </a:r>
          <a:r>
            <a:rPr lang="en-US" sz="3200" dirty="0">
              <a:latin typeface="#9Slide07 IcielBaliho Script" pitchFamily="2" charset="0"/>
            </a:rPr>
            <a:t> </a:t>
          </a:r>
          <a:r>
            <a:rPr lang="en-US" sz="3200" dirty="0" err="1">
              <a:latin typeface="#9Slide07 IcielBaliho Script" pitchFamily="2" charset="0"/>
            </a:rPr>
            <a:t>theo</a:t>
          </a:r>
          <a:r>
            <a:rPr lang="en-US" sz="3200" dirty="0">
              <a:latin typeface="#9Slide07 IcielBaliho Script" pitchFamily="2" charset="0"/>
            </a:rPr>
            <a:t> </a:t>
          </a:r>
          <a:r>
            <a:rPr lang="en-US" sz="3200" dirty="0" err="1">
              <a:latin typeface="#9Slide07 IcielBaliho Script" pitchFamily="2" charset="0"/>
            </a:rPr>
            <a:t>nhóm</a:t>
          </a:r>
          <a:endParaRPr lang="en-US" sz="3200" dirty="0">
            <a:latin typeface="#9Slide07 IcielBaliho Script" pitchFamily="2" charset="0"/>
          </a:endParaRPr>
        </a:p>
      </dgm:t>
    </dgm:pt>
    <dgm:pt modelId="{4AB5E47C-6AA8-40DB-919D-4DF8F7CC5A6A}" type="parTrans" cxnId="{83DE1E2A-51BA-402F-83FD-CF1E394D8E07}">
      <dgm:prSet/>
      <dgm:spPr/>
      <dgm:t>
        <a:bodyPr/>
        <a:lstStyle/>
        <a:p>
          <a:endParaRPr lang="en-US" sz="2800">
            <a:latin typeface="#9Slide07 IcielBaliho Script" pitchFamily="2" charset="0"/>
          </a:endParaRPr>
        </a:p>
      </dgm:t>
    </dgm:pt>
    <dgm:pt modelId="{347441A5-5928-4843-B88F-A117663DE7FA}" type="sibTrans" cxnId="{83DE1E2A-51BA-402F-83FD-CF1E394D8E07}">
      <dgm:prSet/>
      <dgm:spPr/>
      <dgm:t>
        <a:bodyPr/>
        <a:lstStyle/>
        <a:p>
          <a:endParaRPr lang="en-US" sz="2800">
            <a:latin typeface="#9Slide07 IcielBaliho Script" pitchFamily="2" charset="0"/>
          </a:endParaRPr>
        </a:p>
      </dgm:t>
    </dgm:pt>
    <dgm:pt modelId="{A96C4DEE-F994-459D-9BEE-9D65001F38DB}">
      <dgm:prSet phldrT="[Text]" custT="1"/>
      <dgm:spPr/>
      <dgm:t>
        <a:bodyPr/>
        <a:lstStyle/>
        <a:p>
          <a:r>
            <a:rPr lang="en-US" sz="3200">
              <a:latin typeface="#9Slide07 IcielBaliho Script" pitchFamily="2" charset="0"/>
            </a:rPr>
            <a:t>5 phút đọc SGK, tìm ý chính</a:t>
          </a:r>
          <a:endParaRPr lang="en-US" sz="3200" dirty="0">
            <a:latin typeface="#9Slide07 IcielBaliho Script" pitchFamily="2" charset="0"/>
          </a:endParaRPr>
        </a:p>
      </dgm:t>
    </dgm:pt>
    <dgm:pt modelId="{20C2C9F6-DAF0-4DBA-8D4F-7EF15AEE568B}" type="parTrans" cxnId="{153CE519-2B4E-4DD3-9AF3-29358824D966}">
      <dgm:prSet/>
      <dgm:spPr/>
      <dgm:t>
        <a:bodyPr/>
        <a:lstStyle/>
        <a:p>
          <a:endParaRPr lang="en-US" sz="2800">
            <a:latin typeface="#9Slide07 IcielBaliho Script" pitchFamily="2" charset="0"/>
          </a:endParaRPr>
        </a:p>
      </dgm:t>
    </dgm:pt>
    <dgm:pt modelId="{16301C58-6BE1-4318-8460-B6392A1F32B8}" type="sibTrans" cxnId="{153CE519-2B4E-4DD3-9AF3-29358824D966}">
      <dgm:prSet/>
      <dgm:spPr/>
      <dgm:t>
        <a:bodyPr/>
        <a:lstStyle/>
        <a:p>
          <a:endParaRPr lang="en-US" sz="2800">
            <a:latin typeface="#9Slide07 IcielBaliho Script" pitchFamily="2" charset="0"/>
          </a:endParaRPr>
        </a:p>
      </dgm:t>
    </dgm:pt>
    <dgm:pt modelId="{BAFE30D0-5596-4050-B396-F9D962F323A5}">
      <dgm:prSet phldrT="[Text]" custT="1"/>
      <dgm:spPr/>
      <dgm:t>
        <a:bodyPr/>
        <a:lstStyle/>
        <a:p>
          <a:r>
            <a:rPr lang="en-US" sz="3200">
              <a:latin typeface="#9Slide07 IcielBaliho Script" pitchFamily="2" charset="0"/>
            </a:rPr>
            <a:t>Thiết kế sơ đồ tư duy trong 15 phút</a:t>
          </a:r>
          <a:endParaRPr lang="en-US" sz="3200" dirty="0">
            <a:latin typeface="#9Slide07 IcielBaliho Script" pitchFamily="2" charset="0"/>
          </a:endParaRPr>
        </a:p>
      </dgm:t>
    </dgm:pt>
    <dgm:pt modelId="{B563F108-C1D8-4B98-99C7-4729E7B5A023}" type="parTrans" cxnId="{8FE97E12-5332-4B1C-A8EB-998A5795287B}">
      <dgm:prSet/>
      <dgm:spPr/>
      <dgm:t>
        <a:bodyPr/>
        <a:lstStyle/>
        <a:p>
          <a:endParaRPr lang="en-US" sz="2800">
            <a:latin typeface="#9Slide07 IcielBaliho Script" pitchFamily="2" charset="0"/>
          </a:endParaRPr>
        </a:p>
      </dgm:t>
    </dgm:pt>
    <dgm:pt modelId="{6AC0C345-5771-4DDD-874F-9509EDE0AB41}" type="sibTrans" cxnId="{8FE97E12-5332-4B1C-A8EB-998A5795287B}">
      <dgm:prSet/>
      <dgm:spPr/>
      <dgm:t>
        <a:bodyPr/>
        <a:lstStyle/>
        <a:p>
          <a:endParaRPr lang="en-US" sz="2800">
            <a:latin typeface="#9Slide07 IcielBaliho Script" pitchFamily="2" charset="0"/>
          </a:endParaRPr>
        </a:p>
      </dgm:t>
    </dgm:pt>
    <dgm:pt modelId="{846A234A-7B67-4DCA-96FC-A157B686CD9A}">
      <dgm:prSet custT="1"/>
      <dgm:spPr/>
      <dgm:t>
        <a:bodyPr/>
        <a:lstStyle/>
        <a:p>
          <a:r>
            <a:rPr lang="en-US" sz="3200">
              <a:latin typeface="#9Slide07 IcielBaliho Script" pitchFamily="2" charset="0"/>
            </a:rPr>
            <a:t>Chuyền, chấm, chia sẻ trước lớp</a:t>
          </a:r>
          <a:endParaRPr lang="en-US" sz="3200" dirty="0">
            <a:latin typeface="#9Slide07 IcielBaliho Script" pitchFamily="2" charset="0"/>
          </a:endParaRPr>
        </a:p>
      </dgm:t>
    </dgm:pt>
    <dgm:pt modelId="{E2CCCED6-D746-4A96-9418-BB535330A095}" type="parTrans" cxnId="{C5A4B967-1074-44D8-92F9-3EC63FA0B63E}">
      <dgm:prSet/>
      <dgm:spPr/>
      <dgm:t>
        <a:bodyPr/>
        <a:lstStyle/>
        <a:p>
          <a:endParaRPr lang="en-US" sz="2800">
            <a:latin typeface="#9Slide07 IcielBaliho Script" pitchFamily="2" charset="0"/>
          </a:endParaRPr>
        </a:p>
      </dgm:t>
    </dgm:pt>
    <dgm:pt modelId="{4A33E009-958B-48D2-B5F5-3DD3A3CA0E9F}" type="sibTrans" cxnId="{C5A4B967-1074-44D8-92F9-3EC63FA0B63E}">
      <dgm:prSet/>
      <dgm:spPr/>
      <dgm:t>
        <a:bodyPr/>
        <a:lstStyle/>
        <a:p>
          <a:endParaRPr lang="en-US" sz="2800">
            <a:latin typeface="#9Slide07 IcielBaliho Script" pitchFamily="2" charset="0"/>
          </a:endParaRPr>
        </a:p>
      </dgm:t>
    </dgm:pt>
    <dgm:pt modelId="{DD2D062D-1311-4413-8F81-58A644014129}" type="pres">
      <dgm:prSet presAssocID="{B4723C10-F1BD-484C-AF80-2FD8061470FE}" presName="linear" presStyleCnt="0">
        <dgm:presLayoutVars>
          <dgm:dir/>
          <dgm:animLvl val="lvl"/>
          <dgm:resizeHandles val="exact"/>
        </dgm:presLayoutVars>
      </dgm:prSet>
      <dgm:spPr/>
      <dgm:t>
        <a:bodyPr/>
        <a:lstStyle/>
        <a:p>
          <a:endParaRPr lang="en-US"/>
        </a:p>
      </dgm:t>
    </dgm:pt>
    <dgm:pt modelId="{A48E7C8E-6182-4A1E-A1A9-FBAC7173755B}" type="pres">
      <dgm:prSet presAssocID="{8A952B92-0142-4081-8085-79F1FFF444C6}" presName="parentLin" presStyleCnt="0"/>
      <dgm:spPr/>
    </dgm:pt>
    <dgm:pt modelId="{21C618C4-DB9B-4B29-8222-E0B613058AC5}" type="pres">
      <dgm:prSet presAssocID="{8A952B92-0142-4081-8085-79F1FFF444C6}" presName="parentLeftMargin" presStyleLbl="node1" presStyleIdx="0" presStyleCnt="4"/>
      <dgm:spPr/>
      <dgm:t>
        <a:bodyPr/>
        <a:lstStyle/>
        <a:p>
          <a:endParaRPr lang="en-US"/>
        </a:p>
      </dgm:t>
    </dgm:pt>
    <dgm:pt modelId="{31D1241C-040D-4B88-96A6-140A50C9CB66}" type="pres">
      <dgm:prSet presAssocID="{8A952B92-0142-4081-8085-79F1FFF444C6}" presName="parentText" presStyleLbl="node1" presStyleIdx="0" presStyleCnt="4" custScaleX="116388">
        <dgm:presLayoutVars>
          <dgm:chMax val="0"/>
          <dgm:bulletEnabled val="1"/>
        </dgm:presLayoutVars>
      </dgm:prSet>
      <dgm:spPr/>
      <dgm:t>
        <a:bodyPr/>
        <a:lstStyle/>
        <a:p>
          <a:endParaRPr lang="en-US"/>
        </a:p>
      </dgm:t>
    </dgm:pt>
    <dgm:pt modelId="{DA5A7CD2-A05F-406F-B05D-59535169F804}" type="pres">
      <dgm:prSet presAssocID="{8A952B92-0142-4081-8085-79F1FFF444C6}" presName="negativeSpace" presStyleCnt="0"/>
      <dgm:spPr/>
    </dgm:pt>
    <dgm:pt modelId="{C9377FAB-E1A4-4336-8BD6-0B61864BB98B}" type="pres">
      <dgm:prSet presAssocID="{8A952B92-0142-4081-8085-79F1FFF444C6}" presName="childText" presStyleLbl="conFgAcc1" presStyleIdx="0" presStyleCnt="4">
        <dgm:presLayoutVars>
          <dgm:bulletEnabled val="1"/>
        </dgm:presLayoutVars>
      </dgm:prSet>
      <dgm:spPr/>
    </dgm:pt>
    <dgm:pt modelId="{2746B4DC-EBB6-4F81-8F05-2C2FB917BDE1}" type="pres">
      <dgm:prSet presAssocID="{347441A5-5928-4843-B88F-A117663DE7FA}" presName="spaceBetweenRectangles" presStyleCnt="0"/>
      <dgm:spPr/>
    </dgm:pt>
    <dgm:pt modelId="{0AA3F795-4AD2-4F87-BA22-8D5D45D3D169}" type="pres">
      <dgm:prSet presAssocID="{A96C4DEE-F994-459D-9BEE-9D65001F38DB}" presName="parentLin" presStyleCnt="0"/>
      <dgm:spPr/>
    </dgm:pt>
    <dgm:pt modelId="{C0542D89-6031-4EE3-B957-A8EA19B9034A}" type="pres">
      <dgm:prSet presAssocID="{A96C4DEE-F994-459D-9BEE-9D65001F38DB}" presName="parentLeftMargin" presStyleLbl="node1" presStyleIdx="0" presStyleCnt="4"/>
      <dgm:spPr/>
      <dgm:t>
        <a:bodyPr/>
        <a:lstStyle/>
        <a:p>
          <a:endParaRPr lang="en-US"/>
        </a:p>
      </dgm:t>
    </dgm:pt>
    <dgm:pt modelId="{A6C0FC48-45E7-405E-A326-F37D0CA9252C}" type="pres">
      <dgm:prSet presAssocID="{A96C4DEE-F994-459D-9BEE-9D65001F38DB}" presName="parentText" presStyleLbl="node1" presStyleIdx="1" presStyleCnt="4" custScaleX="115379">
        <dgm:presLayoutVars>
          <dgm:chMax val="0"/>
          <dgm:bulletEnabled val="1"/>
        </dgm:presLayoutVars>
      </dgm:prSet>
      <dgm:spPr/>
      <dgm:t>
        <a:bodyPr/>
        <a:lstStyle/>
        <a:p>
          <a:endParaRPr lang="en-US"/>
        </a:p>
      </dgm:t>
    </dgm:pt>
    <dgm:pt modelId="{91E81ACA-3DB2-4889-9AEC-D4D22E4184AE}" type="pres">
      <dgm:prSet presAssocID="{A96C4DEE-F994-459D-9BEE-9D65001F38DB}" presName="negativeSpace" presStyleCnt="0"/>
      <dgm:spPr/>
    </dgm:pt>
    <dgm:pt modelId="{829C5768-78B2-4576-85BA-3D49D3EBD2DF}" type="pres">
      <dgm:prSet presAssocID="{A96C4DEE-F994-459D-9BEE-9D65001F38DB}" presName="childText" presStyleLbl="conFgAcc1" presStyleIdx="1" presStyleCnt="4" custLinFactNeighborX="142" custLinFactNeighborY="-5760">
        <dgm:presLayoutVars>
          <dgm:bulletEnabled val="1"/>
        </dgm:presLayoutVars>
      </dgm:prSet>
      <dgm:spPr/>
    </dgm:pt>
    <dgm:pt modelId="{277DFF93-BE2A-4BB1-8AEA-859D76CD7FCF}" type="pres">
      <dgm:prSet presAssocID="{16301C58-6BE1-4318-8460-B6392A1F32B8}" presName="spaceBetweenRectangles" presStyleCnt="0"/>
      <dgm:spPr/>
    </dgm:pt>
    <dgm:pt modelId="{1124ADA0-9ADC-4BE0-B4A6-4B0972571B3A}" type="pres">
      <dgm:prSet presAssocID="{BAFE30D0-5596-4050-B396-F9D962F323A5}" presName="parentLin" presStyleCnt="0"/>
      <dgm:spPr/>
    </dgm:pt>
    <dgm:pt modelId="{AEB6CB91-C61E-49F3-83A9-4E1C1AC3EB08}" type="pres">
      <dgm:prSet presAssocID="{BAFE30D0-5596-4050-B396-F9D962F323A5}" presName="parentLeftMargin" presStyleLbl="node1" presStyleIdx="1" presStyleCnt="4"/>
      <dgm:spPr/>
      <dgm:t>
        <a:bodyPr/>
        <a:lstStyle/>
        <a:p>
          <a:endParaRPr lang="en-US"/>
        </a:p>
      </dgm:t>
    </dgm:pt>
    <dgm:pt modelId="{CCAB7A4D-4F78-4D57-B77E-A081C23922F7}" type="pres">
      <dgm:prSet presAssocID="{BAFE30D0-5596-4050-B396-F9D962F323A5}" presName="parentText" presStyleLbl="node1" presStyleIdx="2" presStyleCnt="4" custScaleX="115174" custLinFactNeighborX="8499" custLinFactNeighborY="3014">
        <dgm:presLayoutVars>
          <dgm:chMax val="0"/>
          <dgm:bulletEnabled val="1"/>
        </dgm:presLayoutVars>
      </dgm:prSet>
      <dgm:spPr/>
      <dgm:t>
        <a:bodyPr/>
        <a:lstStyle/>
        <a:p>
          <a:endParaRPr lang="en-US"/>
        </a:p>
      </dgm:t>
    </dgm:pt>
    <dgm:pt modelId="{3D31CC11-43AD-4CD7-A952-C2507C734E58}" type="pres">
      <dgm:prSet presAssocID="{BAFE30D0-5596-4050-B396-F9D962F323A5}" presName="negativeSpace" presStyleCnt="0"/>
      <dgm:spPr/>
    </dgm:pt>
    <dgm:pt modelId="{386B9D4D-C7B3-476C-8B47-BCE8C6969247}" type="pres">
      <dgm:prSet presAssocID="{BAFE30D0-5596-4050-B396-F9D962F323A5}" presName="childText" presStyleLbl="conFgAcc1" presStyleIdx="2" presStyleCnt="4" custLinFactNeighborX="9774" custLinFactNeighborY="-8699">
        <dgm:presLayoutVars>
          <dgm:bulletEnabled val="1"/>
        </dgm:presLayoutVars>
      </dgm:prSet>
      <dgm:spPr/>
    </dgm:pt>
    <dgm:pt modelId="{B1096857-18F8-4F30-8A9C-6FFA1708D96D}" type="pres">
      <dgm:prSet presAssocID="{6AC0C345-5771-4DDD-874F-9509EDE0AB41}" presName="spaceBetweenRectangles" presStyleCnt="0"/>
      <dgm:spPr/>
    </dgm:pt>
    <dgm:pt modelId="{C15C4A79-F01B-49A7-9719-AA63D0117EF1}" type="pres">
      <dgm:prSet presAssocID="{846A234A-7B67-4DCA-96FC-A157B686CD9A}" presName="parentLin" presStyleCnt="0"/>
      <dgm:spPr/>
    </dgm:pt>
    <dgm:pt modelId="{6E0561A1-7335-4C9A-88C7-AE0F0086A74F}" type="pres">
      <dgm:prSet presAssocID="{846A234A-7B67-4DCA-96FC-A157B686CD9A}" presName="parentLeftMargin" presStyleLbl="node1" presStyleIdx="2" presStyleCnt="4"/>
      <dgm:spPr/>
      <dgm:t>
        <a:bodyPr/>
        <a:lstStyle/>
        <a:p>
          <a:endParaRPr lang="en-US"/>
        </a:p>
      </dgm:t>
    </dgm:pt>
    <dgm:pt modelId="{4F23A1AD-5B6D-47C6-8EED-D656B229A985}" type="pres">
      <dgm:prSet presAssocID="{846A234A-7B67-4DCA-96FC-A157B686CD9A}" presName="parentText" presStyleLbl="node1" presStyleIdx="3" presStyleCnt="4" custScaleX="114975">
        <dgm:presLayoutVars>
          <dgm:chMax val="0"/>
          <dgm:bulletEnabled val="1"/>
        </dgm:presLayoutVars>
      </dgm:prSet>
      <dgm:spPr/>
      <dgm:t>
        <a:bodyPr/>
        <a:lstStyle/>
        <a:p>
          <a:endParaRPr lang="en-US"/>
        </a:p>
      </dgm:t>
    </dgm:pt>
    <dgm:pt modelId="{DA4D25F7-D0B6-47D7-BC63-8A97070D8B83}" type="pres">
      <dgm:prSet presAssocID="{846A234A-7B67-4DCA-96FC-A157B686CD9A}" presName="negativeSpace" presStyleCnt="0"/>
      <dgm:spPr/>
    </dgm:pt>
    <dgm:pt modelId="{7DDCD15E-2376-462C-A82A-867671C078C9}" type="pres">
      <dgm:prSet presAssocID="{846A234A-7B67-4DCA-96FC-A157B686CD9A}" presName="childText" presStyleLbl="conFgAcc1" presStyleIdx="3" presStyleCnt="4">
        <dgm:presLayoutVars>
          <dgm:bulletEnabled val="1"/>
        </dgm:presLayoutVars>
      </dgm:prSet>
      <dgm:spPr/>
    </dgm:pt>
  </dgm:ptLst>
  <dgm:cxnLst>
    <dgm:cxn modelId="{F0F735E0-0644-4BEE-9ECF-2C73E8D2D85F}" type="presOf" srcId="{B4723C10-F1BD-484C-AF80-2FD8061470FE}" destId="{DD2D062D-1311-4413-8F81-58A644014129}" srcOrd="0" destOrd="0" presId="urn:microsoft.com/office/officeart/2005/8/layout/list1"/>
    <dgm:cxn modelId="{75E0818D-8208-4559-928D-8ADADC137422}" type="presOf" srcId="{A96C4DEE-F994-459D-9BEE-9D65001F38DB}" destId="{A6C0FC48-45E7-405E-A326-F37D0CA9252C}" srcOrd="1" destOrd="0" presId="urn:microsoft.com/office/officeart/2005/8/layout/list1"/>
    <dgm:cxn modelId="{C5A4B967-1074-44D8-92F9-3EC63FA0B63E}" srcId="{B4723C10-F1BD-484C-AF80-2FD8061470FE}" destId="{846A234A-7B67-4DCA-96FC-A157B686CD9A}" srcOrd="3" destOrd="0" parTransId="{E2CCCED6-D746-4A96-9418-BB535330A095}" sibTransId="{4A33E009-958B-48D2-B5F5-3DD3A3CA0E9F}"/>
    <dgm:cxn modelId="{B53F14B3-9778-4F4E-AA1E-CC25DD482169}" type="presOf" srcId="{8A952B92-0142-4081-8085-79F1FFF444C6}" destId="{31D1241C-040D-4B88-96A6-140A50C9CB66}" srcOrd="1" destOrd="0" presId="urn:microsoft.com/office/officeart/2005/8/layout/list1"/>
    <dgm:cxn modelId="{366565F9-88E3-43EA-9CD2-89EC56731802}" type="presOf" srcId="{BAFE30D0-5596-4050-B396-F9D962F323A5}" destId="{AEB6CB91-C61E-49F3-83A9-4E1C1AC3EB08}" srcOrd="0" destOrd="0" presId="urn:microsoft.com/office/officeart/2005/8/layout/list1"/>
    <dgm:cxn modelId="{B9F6DAE1-5FA6-44BF-B508-A367AFDAF1E6}" type="presOf" srcId="{846A234A-7B67-4DCA-96FC-A157B686CD9A}" destId="{4F23A1AD-5B6D-47C6-8EED-D656B229A985}" srcOrd="1" destOrd="0" presId="urn:microsoft.com/office/officeart/2005/8/layout/list1"/>
    <dgm:cxn modelId="{153CE519-2B4E-4DD3-9AF3-29358824D966}" srcId="{B4723C10-F1BD-484C-AF80-2FD8061470FE}" destId="{A96C4DEE-F994-459D-9BEE-9D65001F38DB}" srcOrd="1" destOrd="0" parTransId="{20C2C9F6-DAF0-4DBA-8D4F-7EF15AEE568B}" sibTransId="{16301C58-6BE1-4318-8460-B6392A1F32B8}"/>
    <dgm:cxn modelId="{8FE97E12-5332-4B1C-A8EB-998A5795287B}" srcId="{B4723C10-F1BD-484C-AF80-2FD8061470FE}" destId="{BAFE30D0-5596-4050-B396-F9D962F323A5}" srcOrd="2" destOrd="0" parTransId="{B563F108-C1D8-4B98-99C7-4729E7B5A023}" sibTransId="{6AC0C345-5771-4DDD-874F-9509EDE0AB41}"/>
    <dgm:cxn modelId="{D93F7BA9-005F-43E7-9843-F9F57AA4EEDF}" type="presOf" srcId="{BAFE30D0-5596-4050-B396-F9D962F323A5}" destId="{CCAB7A4D-4F78-4D57-B77E-A081C23922F7}" srcOrd="1" destOrd="0" presId="urn:microsoft.com/office/officeart/2005/8/layout/list1"/>
    <dgm:cxn modelId="{BB8FCB1C-C281-4EF7-866E-44B6742F2DA1}" type="presOf" srcId="{846A234A-7B67-4DCA-96FC-A157B686CD9A}" destId="{6E0561A1-7335-4C9A-88C7-AE0F0086A74F}" srcOrd="0" destOrd="0" presId="urn:microsoft.com/office/officeart/2005/8/layout/list1"/>
    <dgm:cxn modelId="{83DE1E2A-51BA-402F-83FD-CF1E394D8E07}" srcId="{B4723C10-F1BD-484C-AF80-2FD8061470FE}" destId="{8A952B92-0142-4081-8085-79F1FFF444C6}" srcOrd="0" destOrd="0" parTransId="{4AB5E47C-6AA8-40DB-919D-4DF8F7CC5A6A}" sibTransId="{347441A5-5928-4843-B88F-A117663DE7FA}"/>
    <dgm:cxn modelId="{CC44039D-F3C4-45F3-AC3B-3B03FB27286A}" type="presOf" srcId="{8A952B92-0142-4081-8085-79F1FFF444C6}" destId="{21C618C4-DB9B-4B29-8222-E0B613058AC5}" srcOrd="0" destOrd="0" presId="urn:microsoft.com/office/officeart/2005/8/layout/list1"/>
    <dgm:cxn modelId="{C359BD20-660A-473C-AA66-09166840226D}" type="presOf" srcId="{A96C4DEE-F994-459D-9BEE-9D65001F38DB}" destId="{C0542D89-6031-4EE3-B957-A8EA19B9034A}" srcOrd="0" destOrd="0" presId="urn:microsoft.com/office/officeart/2005/8/layout/list1"/>
    <dgm:cxn modelId="{533921D6-712A-4FFD-A6F5-81DBBEDB543E}" type="presParOf" srcId="{DD2D062D-1311-4413-8F81-58A644014129}" destId="{A48E7C8E-6182-4A1E-A1A9-FBAC7173755B}" srcOrd="0" destOrd="0" presId="urn:microsoft.com/office/officeart/2005/8/layout/list1"/>
    <dgm:cxn modelId="{425D3D3C-1CB7-4595-9F8F-8AA27FDC471D}" type="presParOf" srcId="{A48E7C8E-6182-4A1E-A1A9-FBAC7173755B}" destId="{21C618C4-DB9B-4B29-8222-E0B613058AC5}" srcOrd="0" destOrd="0" presId="urn:microsoft.com/office/officeart/2005/8/layout/list1"/>
    <dgm:cxn modelId="{94002348-4C6D-4331-B6E2-6DD9E86DC500}" type="presParOf" srcId="{A48E7C8E-6182-4A1E-A1A9-FBAC7173755B}" destId="{31D1241C-040D-4B88-96A6-140A50C9CB66}" srcOrd="1" destOrd="0" presId="urn:microsoft.com/office/officeart/2005/8/layout/list1"/>
    <dgm:cxn modelId="{30BF52EE-E7A6-4969-B3BD-B73D749F647B}" type="presParOf" srcId="{DD2D062D-1311-4413-8F81-58A644014129}" destId="{DA5A7CD2-A05F-406F-B05D-59535169F804}" srcOrd="1" destOrd="0" presId="urn:microsoft.com/office/officeart/2005/8/layout/list1"/>
    <dgm:cxn modelId="{008243E5-957E-4795-AB24-7D1CC3614F37}" type="presParOf" srcId="{DD2D062D-1311-4413-8F81-58A644014129}" destId="{C9377FAB-E1A4-4336-8BD6-0B61864BB98B}" srcOrd="2" destOrd="0" presId="urn:microsoft.com/office/officeart/2005/8/layout/list1"/>
    <dgm:cxn modelId="{A161C1E2-2A93-4FBB-9CB5-76E9D7603F1A}" type="presParOf" srcId="{DD2D062D-1311-4413-8F81-58A644014129}" destId="{2746B4DC-EBB6-4F81-8F05-2C2FB917BDE1}" srcOrd="3" destOrd="0" presId="urn:microsoft.com/office/officeart/2005/8/layout/list1"/>
    <dgm:cxn modelId="{3E33302B-BC0B-4FDC-B7BB-CC705C6394C7}" type="presParOf" srcId="{DD2D062D-1311-4413-8F81-58A644014129}" destId="{0AA3F795-4AD2-4F87-BA22-8D5D45D3D169}" srcOrd="4" destOrd="0" presId="urn:microsoft.com/office/officeart/2005/8/layout/list1"/>
    <dgm:cxn modelId="{0DF0152A-7A9F-4BE8-8FEB-61039F30B88C}" type="presParOf" srcId="{0AA3F795-4AD2-4F87-BA22-8D5D45D3D169}" destId="{C0542D89-6031-4EE3-B957-A8EA19B9034A}" srcOrd="0" destOrd="0" presId="urn:microsoft.com/office/officeart/2005/8/layout/list1"/>
    <dgm:cxn modelId="{9D45ED49-5E80-4056-9691-9AB65A96E718}" type="presParOf" srcId="{0AA3F795-4AD2-4F87-BA22-8D5D45D3D169}" destId="{A6C0FC48-45E7-405E-A326-F37D0CA9252C}" srcOrd="1" destOrd="0" presId="urn:microsoft.com/office/officeart/2005/8/layout/list1"/>
    <dgm:cxn modelId="{E3C6640E-C8E6-4792-A0CC-AFB4EC81C033}" type="presParOf" srcId="{DD2D062D-1311-4413-8F81-58A644014129}" destId="{91E81ACA-3DB2-4889-9AEC-D4D22E4184AE}" srcOrd="5" destOrd="0" presId="urn:microsoft.com/office/officeart/2005/8/layout/list1"/>
    <dgm:cxn modelId="{905CE2B3-247D-4EB0-A46A-89FE016DA0D8}" type="presParOf" srcId="{DD2D062D-1311-4413-8F81-58A644014129}" destId="{829C5768-78B2-4576-85BA-3D49D3EBD2DF}" srcOrd="6" destOrd="0" presId="urn:microsoft.com/office/officeart/2005/8/layout/list1"/>
    <dgm:cxn modelId="{D18F64FE-527E-4067-8137-426A76FB24BA}" type="presParOf" srcId="{DD2D062D-1311-4413-8F81-58A644014129}" destId="{277DFF93-BE2A-4BB1-8AEA-859D76CD7FCF}" srcOrd="7" destOrd="0" presId="urn:microsoft.com/office/officeart/2005/8/layout/list1"/>
    <dgm:cxn modelId="{49DA1674-55BB-45D5-B176-4EF00BDA5A8A}" type="presParOf" srcId="{DD2D062D-1311-4413-8F81-58A644014129}" destId="{1124ADA0-9ADC-4BE0-B4A6-4B0972571B3A}" srcOrd="8" destOrd="0" presId="urn:microsoft.com/office/officeart/2005/8/layout/list1"/>
    <dgm:cxn modelId="{9AE7A2F4-A6E5-4E3E-9D01-1114F8513C2D}" type="presParOf" srcId="{1124ADA0-9ADC-4BE0-B4A6-4B0972571B3A}" destId="{AEB6CB91-C61E-49F3-83A9-4E1C1AC3EB08}" srcOrd="0" destOrd="0" presId="urn:microsoft.com/office/officeart/2005/8/layout/list1"/>
    <dgm:cxn modelId="{DC705D87-9AEF-4CF3-903C-4B9FE1A50650}" type="presParOf" srcId="{1124ADA0-9ADC-4BE0-B4A6-4B0972571B3A}" destId="{CCAB7A4D-4F78-4D57-B77E-A081C23922F7}" srcOrd="1" destOrd="0" presId="urn:microsoft.com/office/officeart/2005/8/layout/list1"/>
    <dgm:cxn modelId="{AE2AF548-B0B8-48B2-9D0B-AD8987C414A6}" type="presParOf" srcId="{DD2D062D-1311-4413-8F81-58A644014129}" destId="{3D31CC11-43AD-4CD7-A952-C2507C734E58}" srcOrd="9" destOrd="0" presId="urn:microsoft.com/office/officeart/2005/8/layout/list1"/>
    <dgm:cxn modelId="{6910E664-7646-4E4D-8A9C-4336943BFACA}" type="presParOf" srcId="{DD2D062D-1311-4413-8F81-58A644014129}" destId="{386B9D4D-C7B3-476C-8B47-BCE8C6969247}" srcOrd="10" destOrd="0" presId="urn:microsoft.com/office/officeart/2005/8/layout/list1"/>
    <dgm:cxn modelId="{6B6D6C26-27AD-4EC1-A685-2FED7F4ED4DA}" type="presParOf" srcId="{DD2D062D-1311-4413-8F81-58A644014129}" destId="{B1096857-18F8-4F30-8A9C-6FFA1708D96D}" srcOrd="11" destOrd="0" presId="urn:microsoft.com/office/officeart/2005/8/layout/list1"/>
    <dgm:cxn modelId="{F8E7B333-8D78-4F25-9401-C97540DC793A}" type="presParOf" srcId="{DD2D062D-1311-4413-8F81-58A644014129}" destId="{C15C4A79-F01B-49A7-9719-AA63D0117EF1}" srcOrd="12" destOrd="0" presId="urn:microsoft.com/office/officeart/2005/8/layout/list1"/>
    <dgm:cxn modelId="{2399A7EF-A8B1-467B-9D1C-8460EA4C4B9A}" type="presParOf" srcId="{C15C4A79-F01B-49A7-9719-AA63D0117EF1}" destId="{6E0561A1-7335-4C9A-88C7-AE0F0086A74F}" srcOrd="0" destOrd="0" presId="urn:microsoft.com/office/officeart/2005/8/layout/list1"/>
    <dgm:cxn modelId="{22C395A9-8F3E-4999-89A2-B08643A16A12}" type="presParOf" srcId="{C15C4A79-F01B-49A7-9719-AA63D0117EF1}" destId="{4F23A1AD-5B6D-47C6-8EED-D656B229A985}" srcOrd="1" destOrd="0" presId="urn:microsoft.com/office/officeart/2005/8/layout/list1"/>
    <dgm:cxn modelId="{07C241D9-AD66-423A-8778-26052B8C9D42}" type="presParOf" srcId="{DD2D062D-1311-4413-8F81-58A644014129}" destId="{DA4D25F7-D0B6-47D7-BC63-8A97070D8B83}" srcOrd="13" destOrd="0" presId="urn:microsoft.com/office/officeart/2005/8/layout/list1"/>
    <dgm:cxn modelId="{317365B5-1A9C-4D9F-89C0-D421CAE38433}" type="presParOf" srcId="{DD2D062D-1311-4413-8F81-58A644014129}" destId="{7DDCD15E-2376-462C-A82A-867671C078C9}"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77FAB-E1A4-4336-8BD6-0B61864BB98B}">
      <dsp:nvSpPr>
        <dsp:cNvPr id="0" name=""/>
        <dsp:cNvSpPr/>
      </dsp:nvSpPr>
      <dsp:spPr>
        <a:xfrm>
          <a:off x="0" y="354795"/>
          <a:ext cx="6724425"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D1241C-040D-4B88-96A6-140A50C9CB66}">
      <dsp:nvSpPr>
        <dsp:cNvPr id="0" name=""/>
        <dsp:cNvSpPr/>
      </dsp:nvSpPr>
      <dsp:spPr>
        <a:xfrm>
          <a:off x="336221" y="59595"/>
          <a:ext cx="547849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17" tIns="0" rIns="177917" bIns="0" numCol="1" spcCol="1270" anchor="ctr" anchorCtr="0">
          <a:noAutofit/>
        </a:bodyPr>
        <a:lstStyle/>
        <a:p>
          <a:pPr lvl="0" algn="l" defTabSz="1422400">
            <a:lnSpc>
              <a:spcPct val="90000"/>
            </a:lnSpc>
            <a:spcBef>
              <a:spcPct val="0"/>
            </a:spcBef>
            <a:spcAft>
              <a:spcPct val="35000"/>
            </a:spcAft>
          </a:pPr>
          <a:r>
            <a:rPr lang="en-US" sz="3200" kern="1200" err="1">
              <a:latin typeface="#9Slide07 IcielBaliho Script" pitchFamily="2" charset="0"/>
            </a:rPr>
            <a:t>Nhận</a:t>
          </a:r>
          <a:r>
            <a:rPr lang="en-US" sz="3200" kern="1200">
              <a:latin typeface="#9Slide07 IcielBaliho Script" pitchFamily="2" charset="0"/>
            </a:rPr>
            <a:t> giấy A3, làm </a:t>
          </a:r>
          <a:r>
            <a:rPr lang="en-US" sz="3200" kern="1200" dirty="0" err="1">
              <a:latin typeface="#9Slide07 IcielBaliho Script" pitchFamily="2" charset="0"/>
            </a:rPr>
            <a:t>việc</a:t>
          </a:r>
          <a:r>
            <a:rPr lang="en-US" sz="3200" kern="1200" dirty="0">
              <a:latin typeface="#9Slide07 IcielBaliho Script" pitchFamily="2" charset="0"/>
            </a:rPr>
            <a:t> </a:t>
          </a:r>
          <a:r>
            <a:rPr lang="en-US" sz="3200" kern="1200" dirty="0" err="1">
              <a:latin typeface="#9Slide07 IcielBaliho Script" pitchFamily="2" charset="0"/>
            </a:rPr>
            <a:t>theo</a:t>
          </a:r>
          <a:r>
            <a:rPr lang="en-US" sz="3200" kern="1200" dirty="0">
              <a:latin typeface="#9Slide07 IcielBaliho Script" pitchFamily="2" charset="0"/>
            </a:rPr>
            <a:t> </a:t>
          </a:r>
          <a:r>
            <a:rPr lang="en-US" sz="3200" kern="1200" dirty="0" err="1">
              <a:latin typeface="#9Slide07 IcielBaliho Script" pitchFamily="2" charset="0"/>
            </a:rPr>
            <a:t>nhóm</a:t>
          </a:r>
          <a:endParaRPr lang="en-US" sz="3200" kern="1200" dirty="0">
            <a:latin typeface="#9Slide07 IcielBaliho Script" pitchFamily="2" charset="0"/>
          </a:endParaRPr>
        </a:p>
      </dsp:txBody>
      <dsp:txXfrm>
        <a:off x="365042" y="88416"/>
        <a:ext cx="5420854" cy="532758"/>
      </dsp:txXfrm>
    </dsp:sp>
    <dsp:sp modelId="{829C5768-78B2-4576-85BA-3D49D3EBD2DF}">
      <dsp:nvSpPr>
        <dsp:cNvPr id="0" name=""/>
        <dsp:cNvSpPr/>
      </dsp:nvSpPr>
      <dsp:spPr>
        <a:xfrm>
          <a:off x="0" y="1255775"/>
          <a:ext cx="6724425" cy="5040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C0FC48-45E7-405E-A326-F37D0CA9252C}">
      <dsp:nvSpPr>
        <dsp:cNvPr id="0" name=""/>
        <dsp:cNvSpPr/>
      </dsp:nvSpPr>
      <dsp:spPr>
        <a:xfrm>
          <a:off x="336221" y="966796"/>
          <a:ext cx="5431002" cy="5904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17" tIns="0" rIns="177917" bIns="0" numCol="1" spcCol="1270" anchor="ctr" anchorCtr="0">
          <a:noAutofit/>
        </a:bodyPr>
        <a:lstStyle/>
        <a:p>
          <a:pPr lvl="0" algn="l" defTabSz="1422400">
            <a:lnSpc>
              <a:spcPct val="90000"/>
            </a:lnSpc>
            <a:spcBef>
              <a:spcPct val="0"/>
            </a:spcBef>
            <a:spcAft>
              <a:spcPct val="35000"/>
            </a:spcAft>
          </a:pPr>
          <a:r>
            <a:rPr lang="en-US" sz="3200" kern="1200">
              <a:latin typeface="#9Slide07 IcielBaliho Script" pitchFamily="2" charset="0"/>
            </a:rPr>
            <a:t>5 phút đọc SGK, tìm ý chính</a:t>
          </a:r>
          <a:endParaRPr lang="en-US" sz="3200" kern="1200" dirty="0">
            <a:latin typeface="#9Slide07 IcielBaliho Script" pitchFamily="2" charset="0"/>
          </a:endParaRPr>
        </a:p>
      </dsp:txBody>
      <dsp:txXfrm>
        <a:off x="365042" y="995617"/>
        <a:ext cx="5373360" cy="532758"/>
      </dsp:txXfrm>
    </dsp:sp>
    <dsp:sp modelId="{386B9D4D-C7B3-476C-8B47-BCE8C6969247}">
      <dsp:nvSpPr>
        <dsp:cNvPr id="0" name=""/>
        <dsp:cNvSpPr/>
      </dsp:nvSpPr>
      <dsp:spPr>
        <a:xfrm>
          <a:off x="0" y="2159801"/>
          <a:ext cx="6724425" cy="5040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B7A4D-4F78-4D57-B77E-A081C23922F7}">
      <dsp:nvSpPr>
        <dsp:cNvPr id="0" name=""/>
        <dsp:cNvSpPr/>
      </dsp:nvSpPr>
      <dsp:spPr>
        <a:xfrm>
          <a:off x="364796" y="1891790"/>
          <a:ext cx="5421352" cy="5904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17" tIns="0" rIns="177917" bIns="0" numCol="1" spcCol="1270" anchor="ctr" anchorCtr="0">
          <a:noAutofit/>
        </a:bodyPr>
        <a:lstStyle/>
        <a:p>
          <a:pPr lvl="0" algn="l" defTabSz="1422400">
            <a:lnSpc>
              <a:spcPct val="90000"/>
            </a:lnSpc>
            <a:spcBef>
              <a:spcPct val="0"/>
            </a:spcBef>
            <a:spcAft>
              <a:spcPct val="35000"/>
            </a:spcAft>
          </a:pPr>
          <a:r>
            <a:rPr lang="en-US" sz="3200" kern="1200">
              <a:latin typeface="#9Slide07 IcielBaliho Script" pitchFamily="2" charset="0"/>
            </a:rPr>
            <a:t>Thiết kế sơ đồ tư duy trong 15 phút</a:t>
          </a:r>
          <a:endParaRPr lang="en-US" sz="3200" kern="1200" dirty="0">
            <a:latin typeface="#9Slide07 IcielBaliho Script" pitchFamily="2" charset="0"/>
          </a:endParaRPr>
        </a:p>
      </dsp:txBody>
      <dsp:txXfrm>
        <a:off x="393617" y="1920611"/>
        <a:ext cx="5363710" cy="532758"/>
      </dsp:txXfrm>
    </dsp:sp>
    <dsp:sp modelId="{7DDCD15E-2376-462C-A82A-867671C078C9}">
      <dsp:nvSpPr>
        <dsp:cNvPr id="0" name=""/>
        <dsp:cNvSpPr/>
      </dsp:nvSpPr>
      <dsp:spPr>
        <a:xfrm>
          <a:off x="0" y="3076396"/>
          <a:ext cx="6724425" cy="504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23A1AD-5B6D-47C6-8EED-D656B229A985}">
      <dsp:nvSpPr>
        <dsp:cNvPr id="0" name=""/>
        <dsp:cNvSpPr/>
      </dsp:nvSpPr>
      <dsp:spPr>
        <a:xfrm>
          <a:off x="336221" y="2781196"/>
          <a:ext cx="5411985" cy="590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17" tIns="0" rIns="177917" bIns="0" numCol="1" spcCol="1270" anchor="ctr" anchorCtr="0">
          <a:noAutofit/>
        </a:bodyPr>
        <a:lstStyle/>
        <a:p>
          <a:pPr lvl="0" algn="l" defTabSz="1422400">
            <a:lnSpc>
              <a:spcPct val="90000"/>
            </a:lnSpc>
            <a:spcBef>
              <a:spcPct val="0"/>
            </a:spcBef>
            <a:spcAft>
              <a:spcPct val="35000"/>
            </a:spcAft>
          </a:pPr>
          <a:r>
            <a:rPr lang="en-US" sz="3200" kern="1200">
              <a:latin typeface="#9Slide07 IcielBaliho Script" pitchFamily="2" charset="0"/>
            </a:rPr>
            <a:t>Chuyền, chấm, chia sẻ trước lớp</a:t>
          </a:r>
          <a:endParaRPr lang="en-US" sz="3200" kern="1200" dirty="0">
            <a:latin typeface="#9Slide07 IcielBaliho Script" pitchFamily="2" charset="0"/>
          </a:endParaRPr>
        </a:p>
      </dsp:txBody>
      <dsp:txXfrm>
        <a:off x="365042" y="2810017"/>
        <a:ext cx="5354343"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9186-998E-4941-90A3-5C3B6A1D5C77}" type="datetimeFigureOut">
              <a:rPr lang="en-US" smtClean="0"/>
              <a:t>1/16/2024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15731-349B-4E4E-B777-9C68515C89F8}" type="slidenum">
              <a:rPr lang="en-US" smtClean="0"/>
              <a:t>‹#›</a:t>
            </a:fld>
            <a:endParaRPr lang="en-US"/>
          </a:p>
        </p:txBody>
      </p:sp>
    </p:spTree>
    <p:extLst>
      <p:ext uri="{BB962C8B-B14F-4D97-AF65-F5344CB8AC3E}">
        <p14:creationId xmlns:p14="http://schemas.microsoft.com/office/powerpoint/2010/main" val="3281042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Vẽ</a:t>
            </a:r>
            <a:r>
              <a:rPr lang="en-US" dirty="0"/>
              <a:t> </a:t>
            </a:r>
            <a:r>
              <a:rPr lang="en-US" dirty="0" err="1"/>
              <a:t>sơ</a:t>
            </a:r>
            <a:r>
              <a:rPr lang="en-US" dirty="0"/>
              <a:t> </a:t>
            </a:r>
            <a:r>
              <a:rPr lang="en-US" dirty="0" err="1"/>
              <a:t>đồ</a:t>
            </a:r>
            <a:r>
              <a:rPr lang="en-US" dirty="0"/>
              <a:t> </a:t>
            </a:r>
            <a:r>
              <a:rPr lang="en-US" dirty="0" err="1"/>
              <a:t>lên</a:t>
            </a:r>
            <a:r>
              <a:rPr lang="en-US" dirty="0"/>
              <a:t> </a:t>
            </a:r>
            <a:r>
              <a:rPr lang="en-US" dirty="0" err="1"/>
              <a:t>bảng</a:t>
            </a:r>
            <a:r>
              <a:rPr lang="en-US" dirty="0"/>
              <a:t> </a:t>
            </a:r>
            <a:r>
              <a:rPr lang="en-US" dirty="0" err="1"/>
              <a:t>cho</a:t>
            </a:r>
            <a:r>
              <a:rPr lang="en-US" dirty="0"/>
              <a:t> </a:t>
            </a:r>
            <a:r>
              <a:rPr lang="en-US" dirty="0" err="1"/>
              <a:t>tiện</a:t>
            </a:r>
            <a:r>
              <a:rPr lang="en-US" dirty="0"/>
              <a:t> </a:t>
            </a:r>
            <a:r>
              <a:rPr lang="en-US" dirty="0" err="1"/>
              <a:t>theo</a:t>
            </a:r>
            <a:r>
              <a:rPr lang="en-US" dirty="0"/>
              <a:t> </a:t>
            </a:r>
            <a:r>
              <a:rPr lang="en-US" dirty="0" err="1"/>
              <a:t>dõi</a:t>
            </a:r>
            <a:r>
              <a:rPr lang="en-US" dirty="0"/>
              <a:t>. Khi </a:t>
            </a:r>
            <a:r>
              <a:rPr lang="en-US" dirty="0" err="1"/>
              <a:t>bắt</a:t>
            </a:r>
            <a:r>
              <a:rPr lang="en-US" dirty="0"/>
              <a:t> </a:t>
            </a:r>
            <a:r>
              <a:rPr lang="en-US" dirty="0" err="1"/>
              <a:t>đầu</a:t>
            </a:r>
            <a:r>
              <a:rPr lang="en-US" dirty="0"/>
              <a:t> </a:t>
            </a:r>
            <a:r>
              <a:rPr lang="en-US" dirty="0" err="1"/>
              <a:t>thi</a:t>
            </a:r>
            <a:r>
              <a:rPr lang="en-US" dirty="0"/>
              <a:t> </a:t>
            </a:r>
            <a:r>
              <a:rPr lang="en-US" dirty="0" err="1"/>
              <a:t>cho</a:t>
            </a:r>
            <a:r>
              <a:rPr lang="en-US" dirty="0"/>
              <a:t> HS </a:t>
            </a:r>
            <a:r>
              <a:rPr lang="en-US" dirty="0" err="1"/>
              <a:t>đứng</a:t>
            </a:r>
            <a:r>
              <a:rPr lang="en-US" dirty="0"/>
              <a:t> ở </a:t>
            </a:r>
            <a:r>
              <a:rPr lang="en-US" dirty="0" err="1"/>
              <a:t>vị</a:t>
            </a:r>
            <a:r>
              <a:rPr lang="en-US" dirty="0"/>
              <a:t> </a:t>
            </a:r>
            <a:r>
              <a:rPr lang="en-US" dirty="0" err="1"/>
              <a:t>trí</a:t>
            </a:r>
            <a:r>
              <a:rPr lang="en-US" dirty="0"/>
              <a:t> </a:t>
            </a:r>
            <a:r>
              <a:rPr lang="en-US" dirty="0" err="1"/>
              <a:t>sản</a:t>
            </a:r>
            <a:r>
              <a:rPr lang="en-US" dirty="0"/>
              <a:t> </a:t>
            </a:r>
            <a:r>
              <a:rPr lang="en-US" dirty="0" err="1"/>
              <a:t>phẩm</a:t>
            </a:r>
            <a:r>
              <a:rPr lang="en-US" dirty="0"/>
              <a:t> </a:t>
            </a:r>
            <a:r>
              <a:rPr lang="en-US" dirty="0" err="1"/>
              <a:t>nhóm</a:t>
            </a:r>
            <a:r>
              <a:rPr lang="en-US" dirty="0"/>
              <a:t> </a:t>
            </a:r>
            <a:r>
              <a:rPr lang="en-US" dirty="0" err="1"/>
              <a:t>mình</a:t>
            </a:r>
            <a:endParaRPr lang="en-US" dirty="0"/>
          </a:p>
          <a:p>
            <a:r>
              <a:rPr lang="en-US" dirty="0"/>
              <a:t>Khi GV </a:t>
            </a:r>
            <a:r>
              <a:rPr lang="en-US" dirty="0" err="1"/>
              <a:t>nói</a:t>
            </a:r>
            <a:r>
              <a:rPr lang="en-US" dirty="0"/>
              <a:t> di </a:t>
            </a:r>
            <a:r>
              <a:rPr lang="en-US" dirty="0" err="1"/>
              <a:t>chuyển</a:t>
            </a:r>
            <a:r>
              <a:rPr lang="en-US" dirty="0"/>
              <a:t> </a:t>
            </a:r>
            <a:r>
              <a:rPr lang="en-US" dirty="0" err="1"/>
              <a:t>thi</a:t>
            </a:r>
            <a:r>
              <a:rPr lang="en-US" dirty="0"/>
              <a:t> HS </a:t>
            </a:r>
            <a:r>
              <a:rPr lang="en-US" dirty="0" err="1"/>
              <a:t>làm</a:t>
            </a:r>
            <a:r>
              <a:rPr lang="en-US" dirty="0"/>
              <a:t> </a:t>
            </a:r>
            <a:r>
              <a:rPr lang="en-US" dirty="0" err="1"/>
              <a:t>đồng</a:t>
            </a:r>
            <a:r>
              <a:rPr lang="en-US" dirty="0"/>
              <a:t> </a:t>
            </a:r>
            <a:r>
              <a:rPr lang="en-US" dirty="0" err="1"/>
              <a:t>loạt</a:t>
            </a:r>
            <a:r>
              <a:rPr lang="en-US" dirty="0"/>
              <a:t> </a:t>
            </a:r>
            <a:r>
              <a:rPr lang="en-US" dirty="0" err="1"/>
              <a:t>theo</a:t>
            </a:r>
            <a:r>
              <a:rPr lang="en-US" dirty="0"/>
              <a:t> </a:t>
            </a:r>
            <a:r>
              <a:rPr lang="en-US" dirty="0" err="1"/>
              <a:t>sơ</a:t>
            </a:r>
            <a:r>
              <a:rPr lang="en-US" dirty="0"/>
              <a:t> </a:t>
            </a:r>
            <a:r>
              <a:rPr lang="en-US" dirty="0" err="1"/>
              <a:t>đồ</a:t>
            </a:r>
            <a:r>
              <a:rPr lang="en-US" dirty="0"/>
              <a:t> </a:t>
            </a:r>
            <a:r>
              <a:rPr lang="en-US" dirty="0" err="1"/>
              <a:t>thì</a:t>
            </a:r>
            <a:r>
              <a:rPr lang="en-US" dirty="0"/>
              <a:t> </a:t>
            </a:r>
            <a:r>
              <a:rPr lang="en-US" dirty="0" err="1"/>
              <a:t>sẽ</a:t>
            </a:r>
            <a:r>
              <a:rPr lang="en-US" dirty="0"/>
              <a:t> ko </a:t>
            </a:r>
            <a:r>
              <a:rPr lang="en-US" dirty="0" err="1"/>
              <a:t>bị</a:t>
            </a:r>
            <a:r>
              <a:rPr lang="en-US" dirty="0"/>
              <a:t> </a:t>
            </a:r>
            <a:r>
              <a:rPr lang="en-US" dirty="0" err="1"/>
              <a:t>rối</a:t>
            </a:r>
            <a:r>
              <a:rPr lang="en-US" dirty="0"/>
              <a:t> </a:t>
            </a:r>
            <a:r>
              <a:rPr lang="en-US" dirty="0" err="1"/>
              <a:t>nhé</a:t>
            </a:r>
            <a:endParaRPr lang="en-US" dirty="0"/>
          </a:p>
          <a:p>
            <a:r>
              <a:rPr lang="en-US" dirty="0" err="1"/>
              <a:t>Có</a:t>
            </a:r>
            <a:r>
              <a:rPr lang="en-US" dirty="0"/>
              <a:t> </a:t>
            </a:r>
            <a:r>
              <a:rPr lang="en-US" dirty="0" err="1"/>
              <a:t>thể</a:t>
            </a:r>
            <a:r>
              <a:rPr lang="en-US" dirty="0"/>
              <a:t> </a:t>
            </a:r>
            <a:r>
              <a:rPr lang="en-US" dirty="0" err="1"/>
              <a:t>cho</a:t>
            </a:r>
            <a:r>
              <a:rPr lang="en-US" dirty="0"/>
              <a:t> </a:t>
            </a:r>
            <a:r>
              <a:rPr lang="en-US" dirty="0" err="1"/>
              <a:t>làm</a:t>
            </a:r>
            <a:r>
              <a:rPr lang="en-US" dirty="0"/>
              <a:t> </a:t>
            </a:r>
            <a:r>
              <a:rPr lang="en-US" dirty="0" err="1"/>
              <a:t>nháp</a:t>
            </a:r>
            <a:endParaRPr lang="en-US" dirty="0"/>
          </a:p>
          <a:p>
            <a:r>
              <a:rPr lang="en-US" dirty="0" err="1"/>
              <a:t>Bản</a:t>
            </a:r>
            <a:r>
              <a:rPr lang="en-US" dirty="0"/>
              <a:t> </a:t>
            </a:r>
            <a:r>
              <a:rPr lang="en-US" dirty="0" err="1"/>
              <a:t>đồ</a:t>
            </a:r>
            <a:r>
              <a:rPr lang="en-US" dirty="0"/>
              <a:t> </a:t>
            </a:r>
            <a:r>
              <a:rPr lang="en-US" dirty="0" err="1"/>
              <a:t>và</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khác</a:t>
            </a:r>
            <a:r>
              <a:rPr lang="en-US" dirty="0"/>
              <a:t> </a:t>
            </a:r>
            <a:r>
              <a:rPr lang="en-US" dirty="0" err="1"/>
              <a:t>nếu</a:t>
            </a:r>
            <a:r>
              <a:rPr lang="en-US" dirty="0"/>
              <a:t> </a:t>
            </a:r>
            <a:r>
              <a:rPr lang="en-US" dirty="0" err="1"/>
              <a:t>có</a:t>
            </a:r>
            <a:r>
              <a:rPr lang="en-US" dirty="0"/>
              <a:t> </a:t>
            </a:r>
            <a:r>
              <a:rPr lang="en-US" dirty="0" err="1"/>
              <a:t>thì</a:t>
            </a:r>
            <a:r>
              <a:rPr lang="en-US" dirty="0"/>
              <a:t> </a:t>
            </a:r>
            <a:r>
              <a:rPr lang="en-US" dirty="0" err="1"/>
              <a:t>để</a:t>
            </a:r>
            <a:r>
              <a:rPr lang="en-US" dirty="0"/>
              <a:t> </a:t>
            </a:r>
            <a:r>
              <a:rPr lang="en-US" dirty="0" err="1"/>
              <a:t>trên</a:t>
            </a:r>
            <a:r>
              <a:rPr lang="en-US" dirty="0"/>
              <a:t> </a:t>
            </a:r>
            <a:r>
              <a:rPr lang="en-US" dirty="0" err="1"/>
              <a:t>bàn</a:t>
            </a:r>
            <a:r>
              <a:rPr lang="en-US" dirty="0"/>
              <a:t> </a:t>
            </a:r>
            <a:r>
              <a:rPr lang="en-US" dirty="0" err="1"/>
              <a:t>ngay</a:t>
            </a:r>
            <a:r>
              <a:rPr lang="en-US" dirty="0"/>
              <a:t> </a:t>
            </a:r>
            <a:r>
              <a:rPr lang="en-US" dirty="0" err="1"/>
              <a:t>vị</a:t>
            </a:r>
            <a:r>
              <a:rPr lang="en-US" dirty="0"/>
              <a:t> </a:t>
            </a:r>
            <a:r>
              <a:rPr lang="en-US" dirty="0" err="1"/>
              <a:t>trí</a:t>
            </a:r>
            <a:r>
              <a:rPr lang="en-US" dirty="0"/>
              <a:t> </a:t>
            </a:r>
            <a:r>
              <a:rPr lang="en-US" dirty="0" err="1"/>
              <a:t>gần</a:t>
            </a:r>
            <a:r>
              <a:rPr lang="en-US" dirty="0"/>
              <a:t> </a:t>
            </a:r>
            <a:r>
              <a:rPr lang="en-US" dirty="0" err="1"/>
              <a:t>vời</a:t>
            </a:r>
            <a:r>
              <a:rPr lang="en-US" dirty="0"/>
              <a:t> </a:t>
            </a:r>
            <a:r>
              <a:rPr lang="en-US" dirty="0" err="1"/>
              <a:t>tờ</a:t>
            </a:r>
            <a:r>
              <a:rPr lang="en-US" dirty="0"/>
              <a:t> A0 </a:t>
            </a:r>
            <a:r>
              <a:rPr lang="en-US" dirty="0" err="1"/>
              <a:t>dán</a:t>
            </a:r>
            <a:r>
              <a:rPr lang="en-US" dirty="0"/>
              <a:t> </a:t>
            </a:r>
            <a:r>
              <a:rPr lang="en-US" dirty="0" err="1"/>
              <a:t>tường</a:t>
            </a:r>
            <a:endParaRPr lang="en-US" dirty="0"/>
          </a:p>
        </p:txBody>
      </p:sp>
      <p:sp>
        <p:nvSpPr>
          <p:cNvPr id="4" name="Slide Number Placeholder 3"/>
          <p:cNvSpPr>
            <a:spLocks noGrp="1"/>
          </p:cNvSpPr>
          <p:nvPr>
            <p:ph type="sldNum" sz="quarter" idx="5"/>
          </p:nvPr>
        </p:nvSpPr>
        <p:spPr/>
        <p:txBody>
          <a:bodyPr/>
          <a:lstStyle/>
          <a:p>
            <a:fld id="{4804DACE-2AE7-4EFD-A2E1-5CABE42DCD3E}" type="slidenum">
              <a:rPr lang="en-US" smtClean="0"/>
              <a:t>11</a:t>
            </a:fld>
            <a:endParaRPr lang="en-US"/>
          </a:p>
        </p:txBody>
      </p:sp>
    </p:spTree>
    <p:extLst>
      <p:ext uri="{BB962C8B-B14F-4D97-AF65-F5344CB8AC3E}">
        <p14:creationId xmlns:p14="http://schemas.microsoft.com/office/powerpoint/2010/main" val="143191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C9FDAA8-F812-9DE0-6B9C-E22F837BD7D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6084D838-941A-3692-2AAA-3AAE6D2F8D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161CC5A2-31FD-351A-F06B-973F8A9E078E}"/>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5" name="Chỗ dành sẵn cho Chân trang 4">
            <a:extLst>
              <a:ext uri="{FF2B5EF4-FFF2-40B4-BE49-F238E27FC236}">
                <a16:creationId xmlns:a16="http://schemas.microsoft.com/office/drawing/2014/main" xmlns="" id="{0BC402BD-01E5-9473-430B-4C56C373E71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1DC586D-170C-02BA-0DD8-F9928434E2E5}"/>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83302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CA66689-0B68-A8F5-72DC-8BECE19B425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C450858-77AE-AB5B-BBD7-C60B4EFAB1C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701B268-AEC5-F68A-8F1E-CE42BCD9EF5F}"/>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5" name="Chỗ dành sẵn cho Chân trang 4">
            <a:extLst>
              <a:ext uri="{FF2B5EF4-FFF2-40B4-BE49-F238E27FC236}">
                <a16:creationId xmlns:a16="http://schemas.microsoft.com/office/drawing/2014/main" xmlns="" id="{E35007E9-6EDC-B416-D7F9-ED680C9892E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32A182FA-CEA7-C24C-A60D-34726F710D26}"/>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09964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FC78693D-0A9E-FEE0-E309-83BF0C071DF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0F8317C-E710-7687-4F57-F64EA7C1EE7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C703CD8-3063-5122-846D-9F283E65CFE5}"/>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5" name="Chỗ dành sẵn cho Chân trang 4">
            <a:extLst>
              <a:ext uri="{FF2B5EF4-FFF2-40B4-BE49-F238E27FC236}">
                <a16:creationId xmlns:a16="http://schemas.microsoft.com/office/drawing/2014/main" xmlns="" id="{0E928C7F-634B-5F2B-3B70-8E848769456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9F6E27C-8D75-E7DA-223C-E385A5A9F8A1}"/>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046584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21518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9E3C295-9C54-38B5-B10B-2B587C8F02E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242EA55-4082-E39F-9B03-2917B27E25E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7040A5E-51C5-276F-2841-D85586E7441F}"/>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5" name="Chỗ dành sẵn cho Chân trang 4">
            <a:extLst>
              <a:ext uri="{FF2B5EF4-FFF2-40B4-BE49-F238E27FC236}">
                <a16:creationId xmlns:a16="http://schemas.microsoft.com/office/drawing/2014/main" xmlns="" id="{2F74E7C8-2342-CB38-4D41-B1A38267DD0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849A1D8-3D79-91F0-21EB-2028BFBF992E}"/>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52483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3B0974-E757-766E-CBAD-11C2166C71D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BE12B80E-876A-19C5-9E99-D58782923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3B3EF954-055B-BB64-B8AF-B9E4687EBD2D}"/>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5" name="Chỗ dành sẵn cho Chân trang 4">
            <a:extLst>
              <a:ext uri="{FF2B5EF4-FFF2-40B4-BE49-F238E27FC236}">
                <a16:creationId xmlns:a16="http://schemas.microsoft.com/office/drawing/2014/main" xmlns="" id="{3728F470-E781-4DC2-F8FE-65F259CB282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85FAA48-68BC-9E31-6D95-B148850313CD}"/>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73484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5DB6F23-3818-D666-0FA2-B93179DF3B3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0F41650-F8A0-7C27-CC25-628839CBCE4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66D82CA3-E5A2-A431-8CE2-AF68C8FF04A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505AB667-8529-562A-F1DF-EF2CA7809297}"/>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6" name="Chỗ dành sẵn cho Chân trang 5">
            <a:extLst>
              <a:ext uri="{FF2B5EF4-FFF2-40B4-BE49-F238E27FC236}">
                <a16:creationId xmlns:a16="http://schemas.microsoft.com/office/drawing/2014/main" xmlns="" id="{9CEC7C7E-D836-8074-2EB2-5C4A192AEBC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F8D6DB1B-2BA3-04D4-ADE6-E60860DD2B10}"/>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235787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F505910-5627-1016-DFCC-46FC41A7CC29}"/>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4E00DF7-1562-2014-7694-22203817D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CDDD7902-40F4-30AD-3E76-49C5D80F091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7ADC5134-14DA-4C67-D647-0E95685742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59AD98A-AD8F-7FCA-D5BC-A875DF6BB13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394D8859-C802-EC1B-280E-695E37D3D318}"/>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8" name="Chỗ dành sẵn cho Chân trang 7">
            <a:extLst>
              <a:ext uri="{FF2B5EF4-FFF2-40B4-BE49-F238E27FC236}">
                <a16:creationId xmlns:a16="http://schemas.microsoft.com/office/drawing/2014/main" xmlns="" id="{24D0BE78-A72E-564E-D6B3-6D0403DD83E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A6A1B269-D622-5339-D95C-B99709FB1B35}"/>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79722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035FE60-7AAE-1410-828D-65D28167AC5D}"/>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8F4895E-A580-204D-99ED-CF2D47E95D7A}"/>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4" name="Chỗ dành sẵn cho Chân trang 3">
            <a:extLst>
              <a:ext uri="{FF2B5EF4-FFF2-40B4-BE49-F238E27FC236}">
                <a16:creationId xmlns:a16="http://schemas.microsoft.com/office/drawing/2014/main" xmlns="" id="{ABD38EA0-05D4-2EA5-3F2B-86961CF0159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5303C5FD-0617-CBD3-4368-778BACC2FD96}"/>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12790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50E715C4-4805-C085-DD8F-57DCF52B66D2}"/>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3" name="Chỗ dành sẵn cho Chân trang 2">
            <a:extLst>
              <a:ext uri="{FF2B5EF4-FFF2-40B4-BE49-F238E27FC236}">
                <a16:creationId xmlns:a16="http://schemas.microsoft.com/office/drawing/2014/main" xmlns="" id="{59E334A4-5CBD-5F28-1490-B1C187835E1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74D49523-30A2-8866-FD1A-951E893B9F68}"/>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758632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6E10F9-5E85-CB40-FD1B-61F102D41A7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3EF7109-4B18-B650-29C8-8C3A4AD08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AA328652-0B14-4A1F-0643-6329E1998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36FEBD8-A813-378B-E5F3-43DB3952DE43}"/>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6" name="Chỗ dành sẵn cho Chân trang 5">
            <a:extLst>
              <a:ext uri="{FF2B5EF4-FFF2-40B4-BE49-F238E27FC236}">
                <a16:creationId xmlns:a16="http://schemas.microsoft.com/office/drawing/2014/main" xmlns="" id="{8241B26B-A5A4-AE1A-823F-BF7712D75A8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4F21020-1EF8-14E4-5A74-7770F379F8C0}"/>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46523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AE22B0F-86D4-6528-973A-53F841A4A02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E1F0EA47-4964-E131-8146-2A773E7E5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DE2927D-8BEA-EA3C-0EB1-888B37C8E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629237E-37F9-DF4B-D4AC-D4952840DFE2}"/>
              </a:ext>
            </a:extLst>
          </p:cNvPr>
          <p:cNvSpPr>
            <a:spLocks noGrp="1"/>
          </p:cNvSpPr>
          <p:nvPr>
            <p:ph type="dt" sz="half" idx="10"/>
          </p:nvPr>
        </p:nvSpPr>
        <p:spPr/>
        <p:txBody>
          <a:bodyPr/>
          <a:lstStyle/>
          <a:p>
            <a:fld id="{F965DC6B-1C21-4778-B282-DCDB91510B72}" type="datetimeFigureOut">
              <a:rPr lang="en-US" smtClean="0"/>
              <a:t>1/16/2024</a:t>
            </a:fld>
            <a:endParaRPr lang="en-US"/>
          </a:p>
        </p:txBody>
      </p:sp>
      <p:sp>
        <p:nvSpPr>
          <p:cNvPr id="6" name="Chỗ dành sẵn cho Chân trang 5">
            <a:extLst>
              <a:ext uri="{FF2B5EF4-FFF2-40B4-BE49-F238E27FC236}">
                <a16:creationId xmlns:a16="http://schemas.microsoft.com/office/drawing/2014/main" xmlns="" id="{535E9357-5400-19CA-3608-8B6CE44448D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3D53F4C-74BA-7B10-ED8F-680D201A9C0F}"/>
              </a:ext>
            </a:extLst>
          </p:cNvPr>
          <p:cNvSpPr>
            <a:spLocks noGrp="1"/>
          </p:cNvSpPr>
          <p:nvPr>
            <p:ph type="sldNum" sz="quarter" idx="12"/>
          </p:nvPr>
        </p:nvSpPr>
        <p:spPr/>
        <p:txBody>
          <a:bodyPr/>
          <a:lstStyle/>
          <a:p>
            <a:fld id="{43BFA67A-E5D9-48D7-A56C-ECD705B1DD94}" type="slidenum">
              <a:rPr lang="en-US" smtClean="0"/>
              <a:t>‹#›</a:t>
            </a:fld>
            <a:endParaRPr lang="en-US"/>
          </a:p>
        </p:txBody>
      </p:sp>
    </p:spTree>
    <p:extLst>
      <p:ext uri="{BB962C8B-B14F-4D97-AF65-F5344CB8AC3E}">
        <p14:creationId xmlns:p14="http://schemas.microsoft.com/office/powerpoint/2010/main" val="193098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B4C2553D-E8C7-BFE4-5C28-1B94CB9F8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23B0664-0C54-7332-52EA-85BF83711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FEC562A-4F6A-CD49-001E-C8D3EFF96E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5DC6B-1C21-4778-B282-DCDB91510B72}" type="datetimeFigureOut">
              <a:rPr lang="en-US" smtClean="0"/>
              <a:t>1/16/2024</a:t>
            </a:fld>
            <a:endParaRPr lang="en-US"/>
          </a:p>
        </p:txBody>
      </p:sp>
      <p:sp>
        <p:nvSpPr>
          <p:cNvPr id="5" name="Chỗ dành sẵn cho Chân trang 4">
            <a:extLst>
              <a:ext uri="{FF2B5EF4-FFF2-40B4-BE49-F238E27FC236}">
                <a16:creationId xmlns:a16="http://schemas.microsoft.com/office/drawing/2014/main" xmlns="" id="{7C14A06A-E66E-C833-DCEF-6C7F34069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FC5C7E16-4F6E-159C-1407-17BCB9FD8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FA67A-E5D9-48D7-A56C-ECD705B1DD94}" type="slidenum">
              <a:rPr lang="en-US" smtClean="0"/>
              <a:t>‹#›</a:t>
            </a:fld>
            <a:endParaRPr lang="en-US"/>
          </a:p>
        </p:txBody>
      </p:sp>
    </p:spTree>
    <p:extLst>
      <p:ext uri="{BB962C8B-B14F-4D97-AF65-F5344CB8AC3E}">
        <p14:creationId xmlns:p14="http://schemas.microsoft.com/office/powerpoint/2010/main" val="333435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5.pn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4.png"/><Relationship Id="rId4" Type="http://schemas.openxmlformats.org/officeDocument/2006/relationships/diagramData" Target="../diagrams/data1.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ro_6">
            <a:hlinkClick r:id="" action="ppaction://media"/>
            <a:extLst>
              <a:ext uri="{FF2B5EF4-FFF2-40B4-BE49-F238E27FC236}">
                <a16:creationId xmlns:a16="http://schemas.microsoft.com/office/drawing/2014/main" xmlns="" id="{66641D5C-153E-1C49-BBC9-EC7A6DC2080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826" y="0"/>
            <a:ext cx="12309652" cy="6924179"/>
          </a:xfrm>
          <a:prstGeom prst="rect">
            <a:avLst/>
          </a:prstGeom>
        </p:spPr>
      </p:pic>
      <p:sp>
        <p:nvSpPr>
          <p:cNvPr id="5" name="Rectangle 4">
            <a:extLst>
              <a:ext uri="{FF2B5EF4-FFF2-40B4-BE49-F238E27FC236}">
                <a16:creationId xmlns:a16="http://schemas.microsoft.com/office/drawing/2014/main" xmlns="" id="{4012C054-F02A-4B44-B602-3B1E0B00ADCA}"/>
              </a:ext>
            </a:extLst>
          </p:cNvPr>
          <p:cNvSpPr/>
          <p:nvPr/>
        </p:nvSpPr>
        <p:spPr>
          <a:xfrm>
            <a:off x="-117649" y="1774754"/>
            <a:ext cx="12309651" cy="2363147"/>
          </a:xfrm>
          <a:prstGeom prst="rect">
            <a:avLst/>
          </a:prstGeom>
          <a:noFill/>
        </p:spPr>
        <p:txBody>
          <a:bodyPr wrap="square" lIns="91440" tIns="45720" rIns="91440" bIns="45720">
            <a:spAutoFit/>
          </a:bodyPr>
          <a:lstStyle/>
          <a:p>
            <a:pPr algn="ctr">
              <a:lnSpc>
                <a:spcPct val="130000"/>
              </a:lnSpc>
            </a:pPr>
            <a:r>
              <a:rPr lang="en-US" sz="4000">
                <a:solidFill>
                  <a:srgbClr val="FFFF00"/>
                </a:solidFill>
                <a:latin typeface="#9Slide07 IcielStormtrooper" panose="020B0500000000000000" pitchFamily="34" charset="0"/>
              </a:rPr>
              <a:t>PHẠM VI</a:t>
            </a:r>
            <a:r>
              <a:rPr lang="vi-VN" sz="4000">
                <a:solidFill>
                  <a:srgbClr val="FFFF00"/>
                </a:solidFill>
                <a:latin typeface="#9Slide07 IcielStormtrooper" panose="020B0500000000000000" pitchFamily="34" charset="0"/>
              </a:rPr>
              <a:t> BIỂN ĐÔNG</a:t>
            </a:r>
            <a:r>
              <a:rPr lang="en-US" sz="4000">
                <a:solidFill>
                  <a:srgbClr val="FFFF00"/>
                </a:solidFill>
                <a:latin typeface="#9Slide07 IcielStormtrooper" panose="020B0500000000000000" pitchFamily="34" charset="0"/>
              </a:rPr>
              <a:t>. VÙNG BIỂN ĐẢO VÀ ĐẶC ĐIỂM TỰ NHIÊN</a:t>
            </a:r>
          </a:p>
          <a:p>
            <a:pPr algn="ctr">
              <a:lnSpc>
                <a:spcPct val="130000"/>
              </a:lnSpc>
            </a:pPr>
            <a:r>
              <a:rPr lang="vi-VN" sz="4000">
                <a:solidFill>
                  <a:srgbClr val="FFFF00"/>
                </a:solidFill>
                <a:latin typeface="#9Slide07 IcielStormtrooper" panose="020B0500000000000000" pitchFamily="34" charset="0"/>
              </a:rPr>
              <a:t>VÙNG BIỂN </a:t>
            </a:r>
            <a:r>
              <a:rPr lang="en-US" sz="4000">
                <a:solidFill>
                  <a:srgbClr val="FFFF00"/>
                </a:solidFill>
                <a:latin typeface="#9Slide07 IcielStormtrooper" panose="020B0500000000000000" pitchFamily="34" charset="0"/>
              </a:rPr>
              <a:t>ĐẢO </a:t>
            </a:r>
            <a:r>
              <a:rPr lang="vi-VN" sz="4000">
                <a:solidFill>
                  <a:srgbClr val="FFFF00"/>
                </a:solidFill>
                <a:latin typeface="#9Slide07 IcielStormtrooper" panose="020B0500000000000000" pitchFamily="34" charset="0"/>
              </a:rPr>
              <a:t>CỦA VIỆT NAM</a:t>
            </a:r>
            <a:endParaRPr lang="en-US" sz="4000">
              <a:solidFill>
                <a:srgbClr val="FFFF00"/>
              </a:solidFill>
              <a:latin typeface="#9Slide07 IcielStormtrooper" panose="020B0500000000000000" pitchFamily="34" charset="0"/>
            </a:endParaRPr>
          </a:p>
        </p:txBody>
      </p:sp>
      <p:pic>
        <p:nvPicPr>
          <p:cNvPr id="4" name="Audio 3">
            <a:hlinkClick r:id="" action="ppaction://media"/>
            <a:extLst>
              <a:ext uri="{FF2B5EF4-FFF2-40B4-BE49-F238E27FC236}">
                <a16:creationId xmlns:a16="http://schemas.microsoft.com/office/drawing/2014/main" xmlns="" id="{230B2F96-B120-42B2-BE20-37F2AC4F160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
        <p:nvSpPr>
          <p:cNvPr id="7" name="TextBox 0">
            <a:extLst>
              <a:ext uri="{FF2B5EF4-FFF2-40B4-BE49-F238E27FC236}">
                <a16:creationId xmlns:a16="http://schemas.microsoft.com/office/drawing/2014/main" xmlns="" id="{4D0082AD-9498-430D-B60C-0B9714A97F21}"/>
              </a:ext>
            </a:extLst>
          </p:cNvPr>
          <p:cNvSpPr txBox="1"/>
          <p:nvPr/>
        </p:nvSpPr>
        <p:spPr>
          <a:xfrm>
            <a:off x="-3" y="534096"/>
            <a:ext cx="12309652"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1500">
                <a:solidFill>
                  <a:srgbClr val="535353"/>
                </a:solidFill>
                <a:latin typeface="Avenir Next"/>
                <a:ea typeface="Avenir Next"/>
                <a:cs typeface="Avenir Next"/>
                <a:sym typeface="Avenir Next"/>
              </a:defRPr>
            </a:lvl1pPr>
          </a:lstStyle>
          <a:p>
            <a:r>
              <a:rPr lang="en-US" sz="5400" b="1">
                <a:solidFill>
                  <a:srgbClr val="66FFFF"/>
                </a:solidFill>
                <a:effectLst>
                  <a:outerShdw blurRad="38100" dist="38100" dir="2700000" algn="tl">
                    <a:srgbClr val="000000">
                      <a:alpha val="43137"/>
                    </a:srgbClr>
                  </a:outerShdw>
                </a:effectLst>
                <a:latin typeface="#9Slide05 SVNClementine" panose="020F0502020204030203" pitchFamily="34" charset="0"/>
                <a:ea typeface="Brush Script MT" panose="03060802040406070304" pitchFamily="66" charset="-122"/>
                <a:cs typeface="Brush Script MT" panose="03060802040406070304" pitchFamily="66" charset="-122"/>
              </a:rPr>
              <a:t>BÀI 11</a:t>
            </a:r>
            <a:endParaRPr lang="en-US" sz="5400" b="1" dirty="0">
              <a:solidFill>
                <a:srgbClr val="66FFFF"/>
              </a:solidFill>
              <a:effectLst>
                <a:outerShdw blurRad="38100" dist="38100" dir="2700000" algn="tl">
                  <a:srgbClr val="000000">
                    <a:alpha val="43137"/>
                  </a:srgbClr>
                </a:outerShdw>
              </a:effectLst>
              <a:latin typeface="#9Slide05 SVNClementine" panose="020F0502020204030203" pitchFamily="34" charset="0"/>
              <a:ea typeface="Brush Script MT" panose="03060802040406070304" pitchFamily="66" charset="-122"/>
              <a:cs typeface="Brush Script MT" panose="03060802040406070304" pitchFamily="66" charset="-122"/>
            </a:endParaRPr>
          </a:p>
        </p:txBody>
      </p:sp>
    </p:spTree>
    <p:extLst>
      <p:ext uri="{BB962C8B-B14F-4D97-AF65-F5344CB8AC3E}">
        <p14:creationId xmlns:p14="http://schemas.microsoft.com/office/powerpoint/2010/main" val="3620000997"/>
      </p:ext>
    </p:extLst>
  </p:cSld>
  <p:clrMapOvr>
    <a:masterClrMapping/>
  </p:clrMapOvr>
  <p:transition spd="med" advTm="114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14040" fill="hold"/>
                                        <p:tgtEl>
                                          <p:spTgt spid="2"/>
                                        </p:tgtEl>
                                      </p:cBhvr>
                                    </p:cmd>
                                  </p:childTnLst>
                                </p:cTn>
                              </p:par>
                              <p:par>
                                <p:cTn id="9" presetID="22" presetClass="entr" presetSubtype="4" fill="hold" grpId="0" nodeType="withEffect">
                                  <p:stCondLst>
                                    <p:cond delay="60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0"/>
                                        <p:tgtEl>
                                          <p:spTgt spid="5"/>
                                        </p:tgtEl>
                                      </p:cBhvr>
                                    </p:animEffect>
                                  </p:childTnLst>
                                </p:cTn>
                              </p:par>
                              <p:par>
                                <p:cTn id="12" presetID="22" presetClass="entr" presetSubtype="4" fill="hold" grpId="0" nodeType="withEffect">
                                  <p:stCondLst>
                                    <p:cond delay="600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2000"/>
                                        <p:tgtEl>
                                          <p:spTgt spid="7"/>
                                        </p:tgtEl>
                                      </p:cBhvr>
                                    </p:animEffect>
                                  </p:childTnLst>
                                </p:cTn>
                              </p:par>
                              <p:par>
                                <p:cTn id="15" presetID="3" presetClass="emph" presetSubtype="2" fill="hold" grpId="1" nodeType="withEffect">
                                  <p:stCondLst>
                                    <p:cond delay="6500"/>
                                  </p:stCondLst>
                                  <p:childTnLst>
                                    <p:animClr clrSpc="rgb" dir="cw">
                                      <p:cBhvr override="childStyle">
                                        <p:cTn id="16" dur="2000" fill="hold"/>
                                        <p:tgtEl>
                                          <p:spTgt spid="7"/>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5" grpId="0"/>
      <p:bldP spid="7" grpId="0" animBg="1" advAuto="0"/>
      <p:bldP spid="7" grpId="1" animBg="1"/>
    </p:bldLst>
  </p:timing>
  <p:extLst>
    <p:ext uri="{E180D4A7-C9FB-4DFB-919C-405C955672EB}">
      <p14:showEvtLst xmlns:p14="http://schemas.microsoft.com/office/powerpoint/2010/main">
        <p14:playEvt time="399" objId="2"/>
        <p14:stopEvt time="11413"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ỗ dành sẵn cho Nội dung 4">
            <a:extLst>
              <a:ext uri="{FF2B5EF4-FFF2-40B4-BE49-F238E27FC236}">
                <a16:creationId xmlns:a16="http://schemas.microsoft.com/office/drawing/2014/main" xmlns="" id="{309523EB-457A-22E3-8A89-55765DE466A7}"/>
              </a:ext>
            </a:extLst>
          </p:cNvPr>
          <p:cNvGraphicFramePr>
            <a:graphicFrameLocks/>
          </p:cNvGraphicFramePr>
          <p:nvPr/>
        </p:nvGraphicFramePr>
        <p:xfrm>
          <a:off x="521906" y="1644244"/>
          <a:ext cx="11148188" cy="5120640"/>
        </p:xfrm>
        <a:graphic>
          <a:graphicData uri="http://schemas.openxmlformats.org/drawingml/2006/table">
            <a:tbl>
              <a:tblPr firstRow="1" firstCol="1" bandRow="1">
                <a:tableStyleId>{5C22544A-7EE6-4342-B048-85BDC9FD1C3A}</a:tableStyleId>
              </a:tblPr>
              <a:tblGrid>
                <a:gridCol w="8798204">
                  <a:extLst>
                    <a:ext uri="{9D8B030D-6E8A-4147-A177-3AD203B41FA5}">
                      <a16:colId xmlns:a16="http://schemas.microsoft.com/office/drawing/2014/main" xmlns="" val="4152443737"/>
                    </a:ext>
                  </a:extLst>
                </a:gridCol>
                <a:gridCol w="583515">
                  <a:extLst>
                    <a:ext uri="{9D8B030D-6E8A-4147-A177-3AD203B41FA5}">
                      <a16:colId xmlns:a16="http://schemas.microsoft.com/office/drawing/2014/main" xmlns="" val="4098086822"/>
                    </a:ext>
                  </a:extLst>
                </a:gridCol>
                <a:gridCol w="576122">
                  <a:extLst>
                    <a:ext uri="{9D8B030D-6E8A-4147-A177-3AD203B41FA5}">
                      <a16:colId xmlns:a16="http://schemas.microsoft.com/office/drawing/2014/main" xmlns="" val="3884536105"/>
                    </a:ext>
                  </a:extLst>
                </a:gridCol>
                <a:gridCol w="576122">
                  <a:extLst>
                    <a:ext uri="{9D8B030D-6E8A-4147-A177-3AD203B41FA5}">
                      <a16:colId xmlns:a16="http://schemas.microsoft.com/office/drawing/2014/main" xmlns="" val="4138988215"/>
                    </a:ext>
                  </a:extLst>
                </a:gridCol>
                <a:gridCol w="614225">
                  <a:extLst>
                    <a:ext uri="{9D8B030D-6E8A-4147-A177-3AD203B41FA5}">
                      <a16:colId xmlns:a16="http://schemas.microsoft.com/office/drawing/2014/main" xmlns="" val="27543663"/>
                    </a:ext>
                  </a:extLst>
                </a:gridCol>
              </a:tblGrid>
              <a:tr h="464402">
                <a:tc>
                  <a:txBody>
                    <a:bodyPr/>
                    <a:lstStyle/>
                    <a:p>
                      <a:pPr indent="-1270" algn="ctr">
                        <a:lnSpc>
                          <a:spcPct val="120000"/>
                        </a:lnSpc>
                      </a:pPr>
                      <a:r>
                        <a:rPr lang="en-US" sz="2800" b="0">
                          <a:solidFill>
                            <a:schemeClr val="tx1"/>
                          </a:solidFill>
                          <a:effectLst/>
                          <a:latin typeface="#9Slide07 IcielBaliho Script" pitchFamily="2" charset="0"/>
                        </a:rPr>
                        <a:t>Tiêu chí</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indent="-1270" algn="ctr">
                        <a:lnSpc>
                          <a:spcPct val="120000"/>
                        </a:lnSpc>
                      </a:pPr>
                      <a:r>
                        <a:rPr lang="en-US" sz="2800" b="0">
                          <a:solidFill>
                            <a:schemeClr val="tx1"/>
                          </a:solidFill>
                          <a:effectLst/>
                          <a:latin typeface="#9Slide07 IcielBaliho Script" pitchFamily="2" charset="0"/>
                        </a:rPr>
                        <a:t>1</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indent="-1270" algn="ctr">
                        <a:lnSpc>
                          <a:spcPct val="120000"/>
                        </a:lnSpc>
                      </a:pPr>
                      <a:r>
                        <a:rPr lang="en-US" sz="2800" b="0">
                          <a:solidFill>
                            <a:schemeClr val="tx1"/>
                          </a:solidFill>
                          <a:effectLst/>
                          <a:latin typeface="#9Slide07 IcielBaliho Script" pitchFamily="2" charset="0"/>
                        </a:rPr>
                        <a:t>2</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indent="-1270" algn="ctr">
                        <a:lnSpc>
                          <a:spcPct val="120000"/>
                        </a:lnSpc>
                      </a:pPr>
                      <a:r>
                        <a:rPr lang="en-US" sz="2800" b="0">
                          <a:solidFill>
                            <a:schemeClr val="tx1"/>
                          </a:solidFill>
                          <a:effectLst/>
                          <a:latin typeface="#9Slide07 IcielBaliho Script" pitchFamily="2" charset="0"/>
                        </a:rPr>
                        <a:t>3</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indent="-1270" algn="ctr">
                        <a:lnSpc>
                          <a:spcPct val="120000"/>
                        </a:lnSpc>
                      </a:pPr>
                      <a:r>
                        <a:rPr lang="en-US" sz="2800" b="0">
                          <a:solidFill>
                            <a:schemeClr val="tx1"/>
                          </a:solidFill>
                          <a:effectLst/>
                          <a:latin typeface="#9Slide07 IcielBaliho Script" pitchFamily="2" charset="0"/>
                        </a:rPr>
                        <a:t>4</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028464660"/>
                  </a:ext>
                </a:extLst>
              </a:tr>
              <a:tr h="464402">
                <a:tc>
                  <a:txBody>
                    <a:bodyPr/>
                    <a:lstStyle/>
                    <a:p>
                      <a:pPr indent="-1270" algn="just">
                        <a:lnSpc>
                          <a:spcPct val="120000"/>
                        </a:lnSpc>
                      </a:pPr>
                      <a:r>
                        <a:rPr lang="en-US" sz="2800" b="0">
                          <a:solidFill>
                            <a:schemeClr val="tx1"/>
                          </a:solidFill>
                          <a:effectLst/>
                          <a:latin typeface="#9Slide07 IcielBaliho Script" pitchFamily="2" charset="0"/>
                        </a:rPr>
                        <a:t>Tên sơ đồ, biểu tượng đẹp, ấn tượng, thu hút</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11146803"/>
                  </a:ext>
                </a:extLst>
              </a:tr>
              <a:tr h="464402">
                <a:tc>
                  <a:txBody>
                    <a:bodyPr/>
                    <a:lstStyle/>
                    <a:p>
                      <a:pPr indent="-1270" algn="just">
                        <a:lnSpc>
                          <a:spcPct val="120000"/>
                        </a:lnSpc>
                      </a:pPr>
                      <a:r>
                        <a:rPr lang="en-US" sz="2800" b="0">
                          <a:solidFill>
                            <a:schemeClr val="tx1"/>
                          </a:solidFill>
                          <a:effectLst/>
                          <a:latin typeface="#9Slide07 IcielBaliho Script" pitchFamily="2" charset="0"/>
                        </a:rPr>
                        <a:t>Các nhánh kiến thức thể hiện rõ, chuẩn mindmap</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54374985"/>
                  </a:ext>
                </a:extLst>
              </a:tr>
              <a:tr h="407479">
                <a:tc>
                  <a:txBody>
                    <a:bodyPr/>
                    <a:lstStyle/>
                    <a:p>
                      <a:pPr indent="-1270" algn="just">
                        <a:lnSpc>
                          <a:spcPct val="120000"/>
                        </a:lnSpc>
                      </a:pPr>
                      <a:r>
                        <a:rPr lang="en-US" sz="2800" b="0">
                          <a:solidFill>
                            <a:schemeClr val="tx1"/>
                          </a:solidFill>
                          <a:effectLst/>
                          <a:latin typeface="#9Slide07 IcielBaliho Script" pitchFamily="2" charset="0"/>
                        </a:rPr>
                        <a:t>Thông tin ngắn gọn, dùng các từ khóa ngắn, đầy đủ ND theo tài liệu</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01339033"/>
                  </a:ext>
                </a:extLst>
              </a:tr>
              <a:tr h="464402">
                <a:tc>
                  <a:txBody>
                    <a:bodyPr/>
                    <a:lstStyle/>
                    <a:p>
                      <a:pPr indent="-1270" algn="just">
                        <a:lnSpc>
                          <a:spcPct val="120000"/>
                        </a:lnSpc>
                      </a:pPr>
                      <a:r>
                        <a:rPr lang="en-US" sz="2800" b="0">
                          <a:solidFill>
                            <a:schemeClr val="tx1"/>
                          </a:solidFill>
                          <a:effectLst/>
                          <a:latin typeface="#9Slide07 IcielBaliho Script" pitchFamily="2" charset="0"/>
                        </a:rPr>
                        <a:t>Có các hình vẽ /icon minh họa sinh động</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11174775"/>
                  </a:ext>
                </a:extLst>
              </a:tr>
              <a:tr h="464402">
                <a:tc>
                  <a:txBody>
                    <a:bodyPr/>
                    <a:lstStyle/>
                    <a:p>
                      <a:pPr indent="-1270" algn="just">
                        <a:lnSpc>
                          <a:spcPct val="120000"/>
                        </a:lnSpc>
                      </a:pPr>
                      <a:r>
                        <a:rPr lang="en-US" sz="2800" b="0">
                          <a:solidFill>
                            <a:schemeClr val="tx1"/>
                          </a:solidFill>
                          <a:effectLst/>
                          <a:latin typeface="#9Slide07 IcielBaliho Script" pitchFamily="2" charset="0"/>
                        </a:rPr>
                        <a:t>Thông tin viết bằng chữ rõ nét, màu sắc thu hút</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22761913"/>
                  </a:ext>
                </a:extLst>
              </a:tr>
              <a:tr h="464402">
                <a:tc>
                  <a:txBody>
                    <a:bodyPr/>
                    <a:lstStyle/>
                    <a:p>
                      <a:pPr indent="-1270" algn="just">
                        <a:lnSpc>
                          <a:spcPct val="120000"/>
                        </a:lnSpc>
                      </a:pPr>
                      <a:r>
                        <a:rPr lang="en-US" sz="2800" b="0">
                          <a:solidFill>
                            <a:schemeClr val="tx1"/>
                          </a:solidFill>
                          <a:effectLst/>
                          <a:latin typeface="#9Slide07 IcielBaliho Script" pitchFamily="2" charset="0"/>
                        </a:rPr>
                        <a:t>Bố cục cân đối, hài hòa, thể hiện khoa học, trực quan</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2151515"/>
                  </a:ext>
                </a:extLst>
              </a:tr>
              <a:tr h="464402">
                <a:tc>
                  <a:txBody>
                    <a:bodyPr/>
                    <a:lstStyle/>
                    <a:p>
                      <a:pPr indent="-1270" algn="just">
                        <a:lnSpc>
                          <a:spcPct val="120000"/>
                        </a:lnSpc>
                      </a:pPr>
                      <a:r>
                        <a:rPr lang="en-US" sz="2800" b="0">
                          <a:solidFill>
                            <a:schemeClr val="tx1"/>
                          </a:solidFill>
                          <a:effectLst/>
                          <a:latin typeface="#9Slide07 IcielBaliho Script" pitchFamily="2" charset="0"/>
                        </a:rPr>
                        <a:t>Thông tin cá nhân và nhóm đầy đủ</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20512151"/>
                  </a:ext>
                </a:extLst>
              </a:tr>
              <a:tr h="464402">
                <a:tc>
                  <a:txBody>
                    <a:bodyPr/>
                    <a:lstStyle/>
                    <a:p>
                      <a:pPr indent="-1270" algn="just">
                        <a:lnSpc>
                          <a:spcPct val="120000"/>
                        </a:lnSpc>
                      </a:pPr>
                      <a:r>
                        <a:rPr lang="en-US" sz="2800" b="0">
                          <a:solidFill>
                            <a:schemeClr val="tx1"/>
                          </a:solidFill>
                          <a:effectLst/>
                          <a:latin typeface="#9Slide07 IcielBaliho Script" pitchFamily="2" charset="0"/>
                        </a:rPr>
                        <a:t>Nhóm làm việc có trách nhiệm, nghiêm túc, hợp tác tốt</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 algn="just">
                        <a:lnSpc>
                          <a:spcPct val="120000"/>
                        </a:lnSpc>
                      </a:pPr>
                      <a:r>
                        <a:rPr lang="en-US" sz="2800" b="0">
                          <a:solidFill>
                            <a:schemeClr val="tx1"/>
                          </a:solidFill>
                          <a:effectLst/>
                          <a:latin typeface="#9Slide07 IcielBaliho Script" pitchFamily="2" charset="0"/>
                        </a:rPr>
                        <a:t> </a:t>
                      </a:r>
                      <a:endParaRPr lang="en-US" sz="2800" b="0">
                        <a:solidFill>
                          <a:schemeClr val="tx1"/>
                        </a:solidFill>
                        <a:effectLst/>
                        <a:latin typeface="#9Slide07 IcielBaliho Script" pitchFamily="2" charset="0"/>
                        <a:ea typeface="Times New Roman" panose="02020603050405020304" pitchFamily="18" charset="0"/>
                      </a:endParaRPr>
                    </a:p>
                  </a:txBody>
                  <a:tcPr marL="114727" marR="1147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44788000"/>
                  </a:ext>
                </a:extLst>
              </a:tr>
            </a:tbl>
          </a:graphicData>
        </a:graphic>
      </p:graphicFrame>
      <p:sp>
        <p:nvSpPr>
          <p:cNvPr id="5" name="Frame 17">
            <a:extLst>
              <a:ext uri="{FF2B5EF4-FFF2-40B4-BE49-F238E27FC236}">
                <a16:creationId xmlns:a16="http://schemas.microsoft.com/office/drawing/2014/main" xmlns="" id="{0A6A73BF-F967-8D70-CA83-51FEE8BBDFD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xmlns="" id="{855535B7-792F-32E2-9654-B14B21766829}"/>
              </a:ext>
            </a:extLst>
          </p:cNvPr>
          <p:cNvSpPr txBox="1">
            <a:spLocks/>
          </p:cNvSpPr>
          <p:nvPr/>
        </p:nvSpPr>
        <p:spPr>
          <a:xfrm>
            <a:off x="239404" y="339232"/>
            <a:ext cx="11333471" cy="1025508"/>
          </a:xfrm>
          <a:prstGeom prst="rect">
            <a:avLst/>
          </a:prstGeom>
          <a:noFill/>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Chúng</a:t>
            </a:r>
            <a:r>
              <a:rPr lang="en-US" sz="5400" dirty="0">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 </a:t>
            </a:r>
            <a:r>
              <a:rPr lang="en-US" sz="5400" dirty="0" err="1">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tôi</a:t>
            </a:r>
            <a:r>
              <a:rPr lang="en-US" sz="5400" dirty="0">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 </a:t>
            </a:r>
            <a:r>
              <a:rPr lang="en-US" sz="5400" dirty="0" err="1">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là</a:t>
            </a:r>
            <a:r>
              <a:rPr lang="en-US" sz="5400" dirty="0">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 CHUYÊN </a:t>
            </a:r>
            <a:r>
              <a:rPr lang="en-US" sz="5400">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GIA BIỂN ĐẢO</a:t>
            </a:r>
            <a:endParaRPr lang="en-US" sz="5400" dirty="0">
              <a:solidFill>
                <a:srgbClr val="7030A0"/>
              </a:solidFill>
              <a:latin typeface="#9Slide07 IcielBC Cubano Normal"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156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 Minute Timer (Nho)">
            <a:hlinkClick r:id="" action="ppaction://media"/>
            <a:extLst>
              <a:ext uri="{FF2B5EF4-FFF2-40B4-BE49-F238E27FC236}">
                <a16:creationId xmlns:a16="http://schemas.microsoft.com/office/drawing/2014/main" xmlns="" id="{4B411D84-EE18-43E5-805C-CC08747547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268641" y="324115"/>
            <a:ext cx="1749330" cy="952296"/>
          </a:xfrm>
        </p:spPr>
      </p:pic>
      <p:sp>
        <p:nvSpPr>
          <p:cNvPr id="4" name="Title 1">
            <a:extLst>
              <a:ext uri="{FF2B5EF4-FFF2-40B4-BE49-F238E27FC236}">
                <a16:creationId xmlns:a16="http://schemas.microsoft.com/office/drawing/2014/main" xmlns="" id="{18F7AF9D-B093-463E-BEFF-71F57BD2B9C4}"/>
              </a:ext>
            </a:extLst>
          </p:cNvPr>
          <p:cNvSpPr txBox="1">
            <a:spLocks/>
          </p:cNvSpPr>
          <p:nvPr/>
        </p:nvSpPr>
        <p:spPr>
          <a:xfrm>
            <a:off x="144154" y="290946"/>
            <a:ext cx="6980333" cy="952296"/>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CHUYÊN GIA TRỔ TÀI</a:t>
            </a:r>
          </a:p>
        </p:txBody>
      </p:sp>
      <p:sp>
        <p:nvSpPr>
          <p:cNvPr id="34" name="Title 1">
            <a:extLst>
              <a:ext uri="{FF2B5EF4-FFF2-40B4-BE49-F238E27FC236}">
                <a16:creationId xmlns:a16="http://schemas.microsoft.com/office/drawing/2014/main" xmlns="" id="{69611B5C-F943-4206-B83F-4A41D5EACC07}"/>
              </a:ext>
            </a:extLst>
          </p:cNvPr>
          <p:cNvSpPr txBox="1">
            <a:spLocks/>
          </p:cNvSpPr>
          <p:nvPr/>
        </p:nvSpPr>
        <p:spPr>
          <a:xfrm>
            <a:off x="382280" y="1104900"/>
            <a:ext cx="5395218" cy="247437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lnSpc>
                <a:spcPct val="130000"/>
              </a:lnSpc>
              <a:buFont typeface="Wingdings" panose="05000000000000000000" pitchFamily="2" charset="2"/>
              <a:buChar char="§"/>
            </a:pPr>
            <a:r>
              <a:rPr lang="en-US" sz="3200">
                <a:latin typeface="#9Slide07 IcielBaliho Script" pitchFamily="2" charset="0"/>
                <a:ea typeface="Tahoma" panose="020B0604030504040204" pitchFamily="34" charset="0"/>
                <a:cs typeface="Tahoma" panose="020B0604030504040204" pitchFamily="34" charset="0"/>
              </a:rPr>
              <a:t>Chuyền sản phẩm theo cụm</a:t>
            </a:r>
            <a:endParaRPr lang="en-US" sz="3200" dirty="0">
              <a:latin typeface="#9Slide07 IcielBaliho Script" pitchFamily="2" charset="0"/>
              <a:ea typeface="Tahoma" panose="020B0604030504040204" pitchFamily="34" charset="0"/>
              <a:cs typeface="Tahoma" panose="020B0604030504040204" pitchFamily="34" charset="0"/>
            </a:endParaRPr>
          </a:p>
          <a:p>
            <a:pPr marL="457200" indent="-457200" algn="just">
              <a:lnSpc>
                <a:spcPct val="130000"/>
              </a:lnSpc>
              <a:buFont typeface="Wingdings" panose="05000000000000000000" pitchFamily="2" charset="2"/>
              <a:buChar char="§"/>
            </a:pPr>
            <a:r>
              <a:rPr lang="en-US" sz="3200">
                <a:latin typeface="#9Slide07 IcielBaliho Script" pitchFamily="2" charset="0"/>
                <a:ea typeface="Tahoma" panose="020B0604030504040204" pitchFamily="34" charset="0"/>
                <a:cs typeface="Tahoma" panose="020B0604030504040204" pitchFamily="34" charset="0"/>
              </a:rPr>
              <a:t>Quan sát, chấm điểm</a:t>
            </a:r>
            <a:endParaRPr lang="en-US" sz="3200" dirty="0">
              <a:latin typeface="#9Slide07 IcielBaliho Script" pitchFamily="2" charset="0"/>
              <a:ea typeface="Tahoma" panose="020B0604030504040204" pitchFamily="34" charset="0"/>
              <a:cs typeface="Tahoma" panose="020B0604030504040204" pitchFamily="34" charset="0"/>
            </a:endParaRPr>
          </a:p>
          <a:p>
            <a:pPr marL="457200" indent="-457200" algn="just">
              <a:lnSpc>
                <a:spcPct val="130000"/>
              </a:lnSpc>
              <a:buFont typeface="Wingdings" panose="05000000000000000000" pitchFamily="2" charset="2"/>
              <a:buChar char="§"/>
            </a:pPr>
            <a:r>
              <a:rPr lang="en-US" sz="3200" dirty="0" err="1">
                <a:latin typeface="#9Slide07 IcielBaliho Script" pitchFamily="2" charset="0"/>
                <a:ea typeface="Tahoma" panose="020B0604030504040204" pitchFamily="34" charset="0"/>
                <a:cs typeface="Tahoma" panose="020B0604030504040204" pitchFamily="34" charset="0"/>
              </a:rPr>
              <a:t>Thời</a:t>
            </a:r>
            <a:r>
              <a:rPr lang="en-US" sz="3200" dirty="0">
                <a:latin typeface="#9Slide07 IcielBaliho Script" pitchFamily="2" charset="0"/>
                <a:ea typeface="Tahoma" panose="020B0604030504040204" pitchFamily="34" charset="0"/>
                <a:cs typeface="Tahoma" panose="020B0604030504040204" pitchFamily="34" charset="0"/>
              </a:rPr>
              <a:t> </a:t>
            </a:r>
            <a:r>
              <a:rPr lang="en-US" sz="3200" err="1">
                <a:latin typeface="#9Slide07 IcielBaliho Script" pitchFamily="2" charset="0"/>
                <a:ea typeface="Tahoma" panose="020B0604030504040204" pitchFamily="34" charset="0"/>
                <a:cs typeface="Tahoma" panose="020B0604030504040204" pitchFamily="34" charset="0"/>
              </a:rPr>
              <a:t>gian</a:t>
            </a:r>
            <a:r>
              <a:rPr lang="en-US" sz="3200">
                <a:latin typeface="#9Slide07 IcielBaliho Script" pitchFamily="2" charset="0"/>
                <a:ea typeface="Tahoma" panose="020B0604030504040204" pitchFamily="34" charset="0"/>
                <a:cs typeface="Tahoma" panose="020B0604030504040204" pitchFamily="34" charset="0"/>
              </a:rPr>
              <a:t> 2 </a:t>
            </a:r>
            <a:r>
              <a:rPr lang="en-US" sz="3200" dirty="0" err="1">
                <a:latin typeface="#9Slide07 IcielBaliho Script" pitchFamily="2" charset="0"/>
                <a:ea typeface="Tahoma" panose="020B0604030504040204" pitchFamily="34" charset="0"/>
                <a:cs typeface="Tahoma" panose="020B0604030504040204" pitchFamily="34" charset="0"/>
              </a:rPr>
              <a:t>phút</a:t>
            </a:r>
            <a:r>
              <a:rPr lang="en-US" sz="3200" dirty="0">
                <a:latin typeface="#9Slide07 IcielBaliho Script" pitchFamily="2" charset="0"/>
                <a:ea typeface="Tahoma" panose="020B0604030504040204" pitchFamily="34" charset="0"/>
                <a:cs typeface="Tahoma" panose="020B0604030504040204" pitchFamily="34" charset="0"/>
              </a:rPr>
              <a:t>/</a:t>
            </a:r>
            <a:r>
              <a:rPr lang="en-US" sz="3200" dirty="0" err="1">
                <a:latin typeface="#9Slide07 IcielBaliho Script" pitchFamily="2" charset="0"/>
                <a:ea typeface="Tahoma" panose="020B0604030504040204" pitchFamily="34" charset="0"/>
                <a:cs typeface="Tahoma" panose="020B0604030504040204" pitchFamily="34" charset="0"/>
              </a:rPr>
              <a:t>lượt</a:t>
            </a:r>
            <a:endParaRPr lang="en-US" sz="3200" dirty="0">
              <a:latin typeface="#9Slide07 IcielBaliho Script" pitchFamily="2" charset="0"/>
              <a:ea typeface="Tahoma" panose="020B0604030504040204" pitchFamily="34" charset="0"/>
              <a:cs typeface="Tahoma" panose="020B0604030504040204" pitchFamily="34" charset="0"/>
            </a:endParaRPr>
          </a:p>
          <a:p>
            <a:pPr marL="457200" indent="-457200" algn="just">
              <a:lnSpc>
                <a:spcPct val="130000"/>
              </a:lnSpc>
              <a:buFont typeface="Wingdings" panose="05000000000000000000" pitchFamily="2" charset="2"/>
              <a:buChar char="§"/>
            </a:pPr>
            <a:r>
              <a:rPr lang="en-US" sz="3200">
                <a:latin typeface="#9Slide07 IcielBaliho Script" pitchFamily="2" charset="0"/>
                <a:ea typeface="Tahoma" panose="020B0604030504040204" pitchFamily="34" charset="0"/>
                <a:cs typeface="Tahoma" panose="020B0604030504040204" pitchFamily="34" charset="0"/>
              </a:rPr>
              <a:t>Chia sẻ ngẫu nhiên thông tin</a:t>
            </a:r>
            <a:endParaRPr lang="en-US" sz="3200" dirty="0">
              <a:latin typeface="#9Slide07 IcielBaliho Script" pitchFamily="2"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xmlns="" id="{C687C6FD-1DF7-4932-A139-8ED31AA3DC82}"/>
              </a:ext>
            </a:extLst>
          </p:cNvPr>
          <p:cNvSpPr/>
          <p:nvPr/>
        </p:nvSpPr>
        <p:spPr>
          <a:xfrm>
            <a:off x="754001" y="4241468"/>
            <a:ext cx="688769" cy="6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1</a:t>
            </a:r>
          </a:p>
        </p:txBody>
      </p:sp>
      <p:sp>
        <p:nvSpPr>
          <p:cNvPr id="19" name="Rectangle 18">
            <a:extLst>
              <a:ext uri="{FF2B5EF4-FFF2-40B4-BE49-F238E27FC236}">
                <a16:creationId xmlns:a16="http://schemas.microsoft.com/office/drawing/2014/main" xmlns="" id="{97832519-3E48-4834-9B78-88B922140A78}"/>
              </a:ext>
            </a:extLst>
          </p:cNvPr>
          <p:cNvSpPr/>
          <p:nvPr/>
        </p:nvSpPr>
        <p:spPr>
          <a:xfrm>
            <a:off x="2375961" y="4272290"/>
            <a:ext cx="688769" cy="6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2</a:t>
            </a:r>
          </a:p>
        </p:txBody>
      </p:sp>
      <p:sp>
        <p:nvSpPr>
          <p:cNvPr id="20" name="Rectangle 19">
            <a:extLst>
              <a:ext uri="{FF2B5EF4-FFF2-40B4-BE49-F238E27FC236}">
                <a16:creationId xmlns:a16="http://schemas.microsoft.com/office/drawing/2014/main" xmlns="" id="{3177675A-D15F-4648-9D74-444CA4A2D09A}"/>
              </a:ext>
            </a:extLst>
          </p:cNvPr>
          <p:cNvSpPr/>
          <p:nvPr/>
        </p:nvSpPr>
        <p:spPr>
          <a:xfrm>
            <a:off x="4143158" y="4309739"/>
            <a:ext cx="688769" cy="6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3</a:t>
            </a:r>
          </a:p>
        </p:txBody>
      </p:sp>
      <p:sp>
        <p:nvSpPr>
          <p:cNvPr id="21" name="Rectangle 20">
            <a:extLst>
              <a:ext uri="{FF2B5EF4-FFF2-40B4-BE49-F238E27FC236}">
                <a16:creationId xmlns:a16="http://schemas.microsoft.com/office/drawing/2014/main" xmlns="" id="{96286CBC-FD44-4A73-AB1B-ED3B4028025D}"/>
              </a:ext>
            </a:extLst>
          </p:cNvPr>
          <p:cNvSpPr/>
          <p:nvPr/>
        </p:nvSpPr>
        <p:spPr>
          <a:xfrm>
            <a:off x="743102" y="5509593"/>
            <a:ext cx="688769" cy="6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6</a:t>
            </a:r>
          </a:p>
        </p:txBody>
      </p:sp>
      <p:sp>
        <p:nvSpPr>
          <p:cNvPr id="22" name="Rectangle 21">
            <a:extLst>
              <a:ext uri="{FF2B5EF4-FFF2-40B4-BE49-F238E27FC236}">
                <a16:creationId xmlns:a16="http://schemas.microsoft.com/office/drawing/2014/main" xmlns="" id="{B0F060F3-DC5E-4CC7-BFE2-8A1E1B4053B4}"/>
              </a:ext>
            </a:extLst>
          </p:cNvPr>
          <p:cNvSpPr/>
          <p:nvPr/>
        </p:nvSpPr>
        <p:spPr>
          <a:xfrm>
            <a:off x="2375961" y="5519593"/>
            <a:ext cx="688769" cy="6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5</a:t>
            </a:r>
          </a:p>
        </p:txBody>
      </p:sp>
      <p:sp>
        <p:nvSpPr>
          <p:cNvPr id="23" name="Rectangle 22">
            <a:extLst>
              <a:ext uri="{FF2B5EF4-FFF2-40B4-BE49-F238E27FC236}">
                <a16:creationId xmlns:a16="http://schemas.microsoft.com/office/drawing/2014/main" xmlns="" id="{C4A50107-CD07-4277-8A13-46F31834743C}"/>
              </a:ext>
            </a:extLst>
          </p:cNvPr>
          <p:cNvSpPr/>
          <p:nvPr/>
        </p:nvSpPr>
        <p:spPr>
          <a:xfrm>
            <a:off x="4143158" y="5519593"/>
            <a:ext cx="688769" cy="6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ahoma" panose="020B0604030504040204" pitchFamily="34" charset="0"/>
                <a:ea typeface="Tahoma" panose="020B0604030504040204" pitchFamily="34" charset="0"/>
                <a:cs typeface="Tahoma" panose="020B0604030504040204" pitchFamily="34" charset="0"/>
              </a:rPr>
              <a:t>4</a:t>
            </a:r>
          </a:p>
        </p:txBody>
      </p:sp>
      <p:sp>
        <p:nvSpPr>
          <p:cNvPr id="7" name="Arrow: Right 6">
            <a:extLst>
              <a:ext uri="{FF2B5EF4-FFF2-40B4-BE49-F238E27FC236}">
                <a16:creationId xmlns:a16="http://schemas.microsoft.com/office/drawing/2014/main" xmlns="" id="{8F82A7AC-8C04-47B2-8277-D6FDDAC05AE3}"/>
              </a:ext>
            </a:extLst>
          </p:cNvPr>
          <p:cNvSpPr/>
          <p:nvPr/>
        </p:nvSpPr>
        <p:spPr>
          <a:xfrm>
            <a:off x="1688600" y="4464263"/>
            <a:ext cx="293384" cy="296883"/>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xmlns="" id="{51FC81AF-86FE-4AEB-9844-D6D53A95CB0F}"/>
              </a:ext>
            </a:extLst>
          </p:cNvPr>
          <p:cNvSpPr/>
          <p:nvPr/>
        </p:nvSpPr>
        <p:spPr>
          <a:xfrm>
            <a:off x="3457252" y="4513709"/>
            <a:ext cx="293384" cy="296883"/>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xmlns="" id="{A50A0C0A-3334-43AB-B13C-B5A0DAE6859D}"/>
              </a:ext>
            </a:extLst>
          </p:cNvPr>
          <p:cNvSpPr/>
          <p:nvPr/>
        </p:nvSpPr>
        <p:spPr>
          <a:xfrm>
            <a:off x="3428001" y="5750844"/>
            <a:ext cx="299780" cy="296883"/>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Left 27">
            <a:extLst>
              <a:ext uri="{FF2B5EF4-FFF2-40B4-BE49-F238E27FC236}">
                <a16:creationId xmlns:a16="http://schemas.microsoft.com/office/drawing/2014/main" xmlns="" id="{F35656EE-5A8B-459E-9A8F-8FADE165D1AB}"/>
              </a:ext>
            </a:extLst>
          </p:cNvPr>
          <p:cNvSpPr/>
          <p:nvPr/>
        </p:nvSpPr>
        <p:spPr>
          <a:xfrm>
            <a:off x="1651416" y="5750844"/>
            <a:ext cx="299780" cy="296883"/>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Business people teamwork workers in office working">
            <a:extLst>
              <a:ext uri="{FF2B5EF4-FFF2-40B4-BE49-F238E27FC236}">
                <a16:creationId xmlns:a16="http://schemas.microsoft.com/office/drawing/2014/main" xmlns="" id="{F3FBE94A-F493-4C8B-9DB2-663FB93F592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877" b="23932"/>
          <a:stretch/>
        </p:blipFill>
        <p:spPr bwMode="auto">
          <a:xfrm>
            <a:off x="9384429" y="324115"/>
            <a:ext cx="2283628" cy="1072242"/>
          </a:xfrm>
          <a:prstGeom prst="rect">
            <a:avLst/>
          </a:prstGeom>
          <a:noFill/>
          <a:extLst>
            <a:ext uri="{909E8E84-426E-40DD-AFC4-6F175D3DCCD1}">
              <a14:hiddenFill xmlns:a14="http://schemas.microsoft.com/office/drawing/2010/main">
                <a:solidFill>
                  <a:srgbClr val="FFFFFF"/>
                </a:solidFill>
              </a14:hiddenFill>
            </a:ext>
          </a:extLst>
        </p:spPr>
      </p:pic>
      <p:sp>
        <p:nvSpPr>
          <p:cNvPr id="16" name="Frame 15">
            <a:extLst>
              <a:ext uri="{FF2B5EF4-FFF2-40B4-BE49-F238E27FC236}">
                <a16:creationId xmlns:a16="http://schemas.microsoft.com/office/drawing/2014/main" xmlns="" id="{2882B4B9-5385-48D9-8804-F4DEF36EF10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Curved Down 1">
            <a:extLst>
              <a:ext uri="{FF2B5EF4-FFF2-40B4-BE49-F238E27FC236}">
                <a16:creationId xmlns:a16="http://schemas.microsoft.com/office/drawing/2014/main" xmlns="" id="{927CE437-ED96-4DE8-AF81-EC75432D0D29}"/>
              </a:ext>
            </a:extLst>
          </p:cNvPr>
          <p:cNvSpPr/>
          <p:nvPr/>
        </p:nvSpPr>
        <p:spPr>
          <a:xfrm>
            <a:off x="1285875" y="5086350"/>
            <a:ext cx="3114675" cy="4232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urved Down 17">
            <a:extLst>
              <a:ext uri="{FF2B5EF4-FFF2-40B4-BE49-F238E27FC236}">
                <a16:creationId xmlns:a16="http://schemas.microsoft.com/office/drawing/2014/main" xmlns="" id="{71451A97-895E-4084-B1D4-30A231F93576}"/>
              </a:ext>
            </a:extLst>
          </p:cNvPr>
          <p:cNvSpPr/>
          <p:nvPr/>
        </p:nvSpPr>
        <p:spPr>
          <a:xfrm flipH="1">
            <a:off x="1098385" y="3772907"/>
            <a:ext cx="3329214" cy="4472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itle 1">
            <a:extLst>
              <a:ext uri="{FF2B5EF4-FFF2-40B4-BE49-F238E27FC236}">
                <a16:creationId xmlns:a16="http://schemas.microsoft.com/office/drawing/2014/main" xmlns="" id="{50F929E3-42AF-4F67-81D8-E22123292752}"/>
              </a:ext>
            </a:extLst>
          </p:cNvPr>
          <p:cNvSpPr txBox="1">
            <a:spLocks/>
          </p:cNvSpPr>
          <p:nvPr/>
        </p:nvSpPr>
        <p:spPr>
          <a:xfrm>
            <a:off x="6551479" y="2779012"/>
            <a:ext cx="4932984" cy="569512"/>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2400" b="1" dirty="0" err="1">
                <a:solidFill>
                  <a:srgbClr val="7030A0"/>
                </a:solidFill>
                <a:latin typeface="Tahoma" panose="020B0604030504040204" pitchFamily="34" charset="0"/>
                <a:ea typeface="Tahoma" panose="020B0604030504040204" pitchFamily="34" charset="0"/>
                <a:cs typeface="Tahoma" panose="020B0604030504040204" pitchFamily="34" charset="0"/>
              </a:rPr>
              <a:t>Tiêu</a:t>
            </a:r>
            <a:r>
              <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7030A0"/>
                </a:solidFill>
                <a:latin typeface="Tahoma" panose="020B0604030504040204" pitchFamily="34" charset="0"/>
                <a:ea typeface="Tahoma" panose="020B0604030504040204" pitchFamily="34" charset="0"/>
                <a:cs typeface="Tahoma" panose="020B0604030504040204" pitchFamily="34" charset="0"/>
              </a:rPr>
              <a:t>chí</a:t>
            </a:r>
            <a:r>
              <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7030A0"/>
                </a:solidFill>
                <a:latin typeface="Tahoma" panose="020B0604030504040204" pitchFamily="34" charset="0"/>
                <a:ea typeface="Tahoma" panose="020B0604030504040204" pitchFamily="34" charset="0"/>
                <a:cs typeface="Tahoma" panose="020B0604030504040204" pitchFamily="34" charset="0"/>
              </a:rPr>
              <a:t>đánh</a:t>
            </a:r>
            <a:r>
              <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400" b="1" err="1">
                <a:solidFill>
                  <a:srgbClr val="7030A0"/>
                </a:solidFill>
                <a:latin typeface="Tahoma" panose="020B0604030504040204" pitchFamily="34" charset="0"/>
                <a:ea typeface="Tahoma" panose="020B0604030504040204" pitchFamily="34" charset="0"/>
                <a:cs typeface="Tahoma" panose="020B0604030504040204" pitchFamily="34" charset="0"/>
              </a:rPr>
              <a:t>giá</a:t>
            </a:r>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 chia sẻ</a:t>
            </a:r>
            <a:endPar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6" name="Table 2">
            <a:extLst>
              <a:ext uri="{FF2B5EF4-FFF2-40B4-BE49-F238E27FC236}">
                <a16:creationId xmlns:a16="http://schemas.microsoft.com/office/drawing/2014/main" xmlns="" id="{130D90C5-7AD6-44DB-BEF7-A8EBA01EE10C}"/>
              </a:ext>
            </a:extLst>
          </p:cNvPr>
          <p:cNvGraphicFramePr>
            <a:graphicFrameLocks noGrp="1"/>
          </p:cNvGraphicFramePr>
          <p:nvPr/>
        </p:nvGraphicFramePr>
        <p:xfrm>
          <a:off x="5998109" y="3429000"/>
          <a:ext cx="5783860" cy="3018000"/>
        </p:xfrm>
        <a:graphic>
          <a:graphicData uri="http://schemas.openxmlformats.org/drawingml/2006/table">
            <a:tbl>
              <a:tblPr firstRow="1" bandRow="1">
                <a:tableStyleId>{5C22544A-7EE6-4342-B048-85BDC9FD1C3A}</a:tableStyleId>
              </a:tblPr>
              <a:tblGrid>
                <a:gridCol w="3303608">
                  <a:extLst>
                    <a:ext uri="{9D8B030D-6E8A-4147-A177-3AD203B41FA5}">
                      <a16:colId xmlns:a16="http://schemas.microsoft.com/office/drawing/2014/main" xmlns="" val="104179958"/>
                    </a:ext>
                  </a:extLst>
                </a:gridCol>
                <a:gridCol w="822776">
                  <a:extLst>
                    <a:ext uri="{9D8B030D-6E8A-4147-A177-3AD203B41FA5}">
                      <a16:colId xmlns:a16="http://schemas.microsoft.com/office/drawing/2014/main" xmlns="" val="1135524918"/>
                    </a:ext>
                  </a:extLst>
                </a:gridCol>
                <a:gridCol w="822776">
                  <a:extLst>
                    <a:ext uri="{9D8B030D-6E8A-4147-A177-3AD203B41FA5}">
                      <a16:colId xmlns:a16="http://schemas.microsoft.com/office/drawing/2014/main" xmlns="" val="980512491"/>
                    </a:ext>
                  </a:extLst>
                </a:gridCol>
                <a:gridCol w="834700">
                  <a:extLst>
                    <a:ext uri="{9D8B030D-6E8A-4147-A177-3AD203B41FA5}">
                      <a16:colId xmlns:a16="http://schemas.microsoft.com/office/drawing/2014/main" xmlns="" val="1183790666"/>
                    </a:ext>
                  </a:extLst>
                </a:gridCol>
              </a:tblGrid>
              <a:tr h="403980">
                <a:tc>
                  <a:txBody>
                    <a:bodyPr/>
                    <a:lstStyle/>
                    <a:p>
                      <a:pPr algn="ctr"/>
                      <a:r>
                        <a:rPr lang="en-US" sz="2000" b="1" dirty="0" err="1"/>
                        <a:t>Tiêu</a:t>
                      </a:r>
                      <a:r>
                        <a:rPr lang="en-US" sz="2000" b="1" dirty="0"/>
                        <a:t> </a:t>
                      </a:r>
                      <a:r>
                        <a:rPr lang="en-US" sz="2000" b="1" dirty="0" err="1"/>
                        <a:t>chí</a:t>
                      </a:r>
                      <a:endParaRPr lang="en-US" sz="2000" b="1" dirty="0"/>
                    </a:p>
                  </a:txBody>
                  <a:tcPr/>
                </a:tc>
                <a:tc>
                  <a:txBody>
                    <a:bodyPr/>
                    <a:lstStyle/>
                    <a:p>
                      <a:pPr algn="ctr"/>
                      <a:r>
                        <a:rPr lang="en-US" sz="2000" b="1" dirty="0"/>
                        <a:t>1</a:t>
                      </a:r>
                    </a:p>
                  </a:txBody>
                  <a:tcPr/>
                </a:tc>
                <a:tc>
                  <a:txBody>
                    <a:bodyPr/>
                    <a:lstStyle/>
                    <a:p>
                      <a:pPr algn="ctr"/>
                      <a:r>
                        <a:rPr lang="en-US" sz="2000" b="1" dirty="0"/>
                        <a:t>2</a:t>
                      </a:r>
                    </a:p>
                  </a:txBody>
                  <a:tcPr/>
                </a:tc>
                <a:tc>
                  <a:txBody>
                    <a:bodyPr/>
                    <a:lstStyle/>
                    <a:p>
                      <a:pPr algn="ctr"/>
                      <a:r>
                        <a:rPr lang="en-US" sz="2000" b="1" dirty="0"/>
                        <a:t>3</a:t>
                      </a:r>
                    </a:p>
                  </a:txBody>
                  <a:tcPr/>
                </a:tc>
                <a:extLst>
                  <a:ext uri="{0D108BD9-81ED-4DB2-BD59-A6C34878D82A}">
                    <a16:rowId xmlns:a16="http://schemas.microsoft.com/office/drawing/2014/main" xmlns="" val="3325369930"/>
                  </a:ext>
                </a:extLst>
              </a:tr>
              <a:tr h="685561">
                <a:tc>
                  <a:txBody>
                    <a:bodyPr/>
                    <a:lstStyle/>
                    <a:p>
                      <a:pPr algn="l"/>
                      <a:r>
                        <a:rPr lang="en-US" sz="2000" b="1" kern="1200" dirty="0" err="1">
                          <a:solidFill>
                            <a:schemeClr val="dk1"/>
                          </a:solidFill>
                          <a:effectLst/>
                          <a:latin typeface="+mn-lt"/>
                          <a:ea typeface="+mn-ea"/>
                          <a:cs typeface="+mn-cs"/>
                        </a:rPr>
                        <a:t>Giọng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điệu</a:t>
                      </a:r>
                      <a:r>
                        <a:rPr lang="en-US" sz="2000" b="1" kern="1200" dirty="0">
                          <a:solidFill>
                            <a:schemeClr val="dk1"/>
                          </a:solidFill>
                          <a:effectLst/>
                          <a:latin typeface="+mn-lt"/>
                          <a:ea typeface="+mn-ea"/>
                          <a:cs typeface="+mn-cs"/>
                        </a:rPr>
                        <a:t> to </a:t>
                      </a:r>
                      <a:r>
                        <a:rPr lang="en-US" sz="2000" b="1" kern="1200" dirty="0" err="1">
                          <a:solidFill>
                            <a:schemeClr val="dk1"/>
                          </a:solidFill>
                          <a:effectLst/>
                          <a:latin typeface="+mn-lt"/>
                          <a:ea typeface="+mn-ea"/>
                          <a:cs typeface="+mn-cs"/>
                        </a:rPr>
                        <a:t>rõ</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hùng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hồn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thu</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hút</a:t>
                      </a:r>
                      <a:endParaRPr lang="en-US" sz="2400" b="1" dirty="0"/>
                    </a:p>
                  </a:txBody>
                  <a:tcPr/>
                </a:tc>
                <a:tc>
                  <a:txBody>
                    <a:bodyPr/>
                    <a:lstStyle/>
                    <a:p>
                      <a:pPr algn="ctr"/>
                      <a:endParaRPr lang="en-US" sz="2000" b="1" dirty="0"/>
                    </a:p>
                  </a:txBody>
                  <a:tcPr/>
                </a:tc>
                <a:tc>
                  <a:txBody>
                    <a:bodyPr/>
                    <a:lstStyle/>
                    <a:p>
                      <a:pPr algn="ctr"/>
                      <a:endParaRPr lang="en-US" sz="2000" b="1" dirty="0"/>
                    </a:p>
                  </a:txBody>
                  <a:tcPr/>
                </a:tc>
                <a:tc>
                  <a:txBody>
                    <a:bodyPr/>
                    <a:lstStyle/>
                    <a:p>
                      <a:pPr algn="ctr"/>
                      <a:endParaRPr lang="en-US" sz="2000" b="1"/>
                    </a:p>
                  </a:txBody>
                  <a:tcPr/>
                </a:tc>
                <a:extLst>
                  <a:ext uri="{0D108BD9-81ED-4DB2-BD59-A6C34878D82A}">
                    <a16:rowId xmlns:a16="http://schemas.microsoft.com/office/drawing/2014/main" xmlns="" val="1079781003"/>
                  </a:ext>
                </a:extLst>
              </a:tr>
              <a:tr h="403980">
                <a:tc>
                  <a:txBody>
                    <a:bodyPr/>
                    <a:lstStyle/>
                    <a:p>
                      <a:pPr algn="l"/>
                      <a:r>
                        <a:rPr lang="it-IT" sz="2000" b="1" kern="1200" dirty="0">
                          <a:solidFill>
                            <a:schemeClr val="dk1"/>
                          </a:solidFill>
                          <a:effectLst/>
                          <a:latin typeface="+mn-lt"/>
                          <a:ea typeface="+mn-ea"/>
                          <a:cs typeface="+mn-cs"/>
                        </a:rPr>
                        <a:t>Thể hiện lưu loát, am hiểu</a:t>
                      </a:r>
                      <a:endParaRPr lang="en-US" sz="2400" b="1" dirty="0"/>
                    </a:p>
                  </a:txBody>
                  <a:tcPr/>
                </a:tc>
                <a:tc>
                  <a:txBody>
                    <a:bodyPr/>
                    <a:lstStyle/>
                    <a:p>
                      <a:pPr algn="ctr"/>
                      <a:endParaRPr lang="en-US" sz="2000" b="1" dirty="0"/>
                    </a:p>
                  </a:txBody>
                  <a:tcPr/>
                </a:tc>
                <a:tc>
                  <a:txBody>
                    <a:bodyPr/>
                    <a:lstStyle/>
                    <a:p>
                      <a:pPr algn="ctr"/>
                      <a:endParaRPr lang="en-US" sz="2000" b="1" dirty="0"/>
                    </a:p>
                  </a:txBody>
                  <a:tcPr/>
                </a:tc>
                <a:tc>
                  <a:txBody>
                    <a:bodyPr/>
                    <a:lstStyle/>
                    <a:p>
                      <a:pPr algn="ctr"/>
                      <a:endParaRPr lang="en-US" sz="2000" b="1"/>
                    </a:p>
                  </a:txBody>
                  <a:tcPr/>
                </a:tc>
                <a:extLst>
                  <a:ext uri="{0D108BD9-81ED-4DB2-BD59-A6C34878D82A}">
                    <a16:rowId xmlns:a16="http://schemas.microsoft.com/office/drawing/2014/main" xmlns="" val="3089173742"/>
                  </a:ext>
                </a:extLst>
              </a:tr>
              <a:tr h="685561">
                <a:tc>
                  <a:txBody>
                    <a:bodyPr/>
                    <a:lstStyle/>
                    <a:p>
                      <a:pPr algn="l"/>
                      <a:r>
                        <a:rPr lang="it-IT" sz="2000" b="1" kern="1200" dirty="0">
                          <a:solidFill>
                            <a:schemeClr val="dk1"/>
                          </a:solidFill>
                          <a:effectLst/>
                          <a:latin typeface="+mn-lt"/>
                          <a:ea typeface="+mn-ea"/>
                          <a:cs typeface="+mn-cs"/>
                        </a:rPr>
                        <a:t>Tương tác tốt, ít phụ thuộc tài liệu</a:t>
                      </a:r>
                      <a:endParaRPr lang="en-US" sz="2400" b="1" dirty="0"/>
                    </a:p>
                  </a:txBody>
                  <a:tcPr/>
                </a:tc>
                <a:tc>
                  <a:txBody>
                    <a:bodyPr/>
                    <a:lstStyle/>
                    <a:p>
                      <a:pPr algn="ctr"/>
                      <a:endParaRPr lang="en-US" sz="2000" b="1" dirty="0"/>
                    </a:p>
                  </a:txBody>
                  <a:tcPr/>
                </a:tc>
                <a:tc>
                  <a:txBody>
                    <a:bodyPr/>
                    <a:lstStyle/>
                    <a:p>
                      <a:pPr algn="ctr"/>
                      <a:endParaRPr lang="en-US" sz="2000" b="1" dirty="0"/>
                    </a:p>
                  </a:txBody>
                  <a:tcPr/>
                </a:tc>
                <a:tc>
                  <a:txBody>
                    <a:bodyPr/>
                    <a:lstStyle/>
                    <a:p>
                      <a:pPr algn="ctr"/>
                      <a:endParaRPr lang="en-US" sz="2000" b="1"/>
                    </a:p>
                  </a:txBody>
                  <a:tcPr/>
                </a:tc>
                <a:extLst>
                  <a:ext uri="{0D108BD9-81ED-4DB2-BD59-A6C34878D82A}">
                    <a16:rowId xmlns:a16="http://schemas.microsoft.com/office/drawing/2014/main" xmlns="" val="4138688632"/>
                  </a:ext>
                </a:extLst>
              </a:tr>
              <a:tr h="403980">
                <a:tc>
                  <a:txBody>
                    <a:bodyPr/>
                    <a:lstStyle/>
                    <a:p>
                      <a:pPr algn="l"/>
                      <a:r>
                        <a:rPr lang="en-US" sz="2000" b="1" kern="1200" dirty="0" err="1">
                          <a:solidFill>
                            <a:schemeClr val="dk1"/>
                          </a:solidFill>
                          <a:effectLst/>
                          <a:latin typeface="+mn-lt"/>
                          <a:ea typeface="+mn-ea"/>
                          <a:cs typeface="+mn-cs"/>
                        </a:rPr>
                        <a:t>Phong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thái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tự</a:t>
                      </a:r>
                      <a:r>
                        <a:rPr lang="en-US" sz="2000" b="1" kern="1200" dirty="0">
                          <a:solidFill>
                            <a:schemeClr val="dk1"/>
                          </a:solidFill>
                          <a:effectLst/>
                          <a:latin typeface="+mn-lt"/>
                          <a:ea typeface="+mn-ea"/>
                          <a:cs typeface="+mn-cs"/>
                        </a:rPr>
                        <a:t> tin, </a:t>
                      </a:r>
                      <a:r>
                        <a:rPr lang="en-US" sz="2000" b="1" kern="1200" dirty="0" err="1">
                          <a:solidFill>
                            <a:schemeClr val="dk1"/>
                          </a:solidFill>
                          <a:effectLst/>
                          <a:latin typeface="+mn-lt"/>
                          <a:ea typeface="+mn-ea"/>
                          <a:cs typeface="+mn-cs"/>
                        </a:rPr>
                        <a:t>hào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sảng</a:t>
                      </a:r>
                      <a:endParaRPr lang="en-US" sz="2400" b="1" dirty="0"/>
                    </a:p>
                  </a:txBody>
                  <a:tcPr/>
                </a:tc>
                <a:tc>
                  <a:txBody>
                    <a:bodyPr/>
                    <a:lstStyle/>
                    <a:p>
                      <a:pPr algn="ctr"/>
                      <a:endParaRPr lang="en-US" sz="2000" b="1" dirty="0"/>
                    </a:p>
                  </a:txBody>
                  <a:tcPr/>
                </a:tc>
                <a:tc>
                  <a:txBody>
                    <a:bodyPr/>
                    <a:lstStyle/>
                    <a:p>
                      <a:pPr algn="ctr"/>
                      <a:endParaRPr lang="en-US" sz="2000" b="1" dirty="0"/>
                    </a:p>
                  </a:txBody>
                  <a:tcPr/>
                </a:tc>
                <a:tc>
                  <a:txBody>
                    <a:bodyPr/>
                    <a:lstStyle/>
                    <a:p>
                      <a:pPr algn="ctr"/>
                      <a:endParaRPr lang="en-US" sz="2000" b="1"/>
                    </a:p>
                  </a:txBody>
                  <a:tcPr/>
                </a:tc>
                <a:extLst>
                  <a:ext uri="{0D108BD9-81ED-4DB2-BD59-A6C34878D82A}">
                    <a16:rowId xmlns:a16="http://schemas.microsoft.com/office/drawing/2014/main" xmlns="" val="2140437561"/>
                  </a:ext>
                </a:extLst>
              </a:tr>
              <a:tr h="403980">
                <a:tc>
                  <a:txBody>
                    <a:bodyPr/>
                    <a:lstStyle/>
                    <a:p>
                      <a:pPr algn="l"/>
                      <a:r>
                        <a:rPr lang="en-US" sz="2000" b="1" kern="1200" dirty="0" err="1">
                          <a:solidFill>
                            <a:schemeClr val="dk1"/>
                          </a:solidFill>
                          <a:effectLst/>
                          <a:latin typeface="+mn-lt"/>
                          <a:ea typeface="+mn-ea"/>
                          <a:cs typeface="+mn-cs"/>
                        </a:rPr>
                        <a:t>Đúng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giờ</a:t>
                      </a:r>
                      <a:r>
                        <a:rPr lang="en-US" sz="2000" b="1" kern="1200" dirty="0">
                          <a:solidFill>
                            <a:schemeClr val="dk1"/>
                          </a:solidFill>
                          <a:effectLst/>
                          <a:latin typeface="+mn-lt"/>
                          <a:ea typeface="+mn-ea"/>
                          <a:cs typeface="+mn-cs"/>
                        </a:rPr>
                        <a:t>, logic </a:t>
                      </a:r>
                      <a:endParaRPr lang="en-US" sz="2400" b="1" dirty="0"/>
                    </a:p>
                  </a:txBody>
                  <a:tcPr/>
                </a:tc>
                <a:tc>
                  <a:txBody>
                    <a:bodyPr/>
                    <a:lstStyle/>
                    <a:p>
                      <a:pPr algn="ctr"/>
                      <a:endParaRPr lang="en-US" sz="2000" b="1" dirty="0"/>
                    </a:p>
                  </a:txBody>
                  <a:tcPr/>
                </a:tc>
                <a:tc>
                  <a:txBody>
                    <a:bodyPr/>
                    <a:lstStyle/>
                    <a:p>
                      <a:pPr algn="ctr"/>
                      <a:endParaRPr lang="en-US" sz="2000" b="1" dirty="0"/>
                    </a:p>
                  </a:txBody>
                  <a:tcPr/>
                </a:tc>
                <a:tc>
                  <a:txBody>
                    <a:bodyPr/>
                    <a:lstStyle/>
                    <a:p>
                      <a:pPr algn="ctr"/>
                      <a:endParaRPr lang="en-US" sz="2000" b="1" dirty="0"/>
                    </a:p>
                  </a:txBody>
                  <a:tcPr/>
                </a:tc>
                <a:extLst>
                  <a:ext uri="{0D108BD9-81ED-4DB2-BD59-A6C34878D82A}">
                    <a16:rowId xmlns:a16="http://schemas.microsoft.com/office/drawing/2014/main" xmlns="" val="1934240784"/>
                  </a:ext>
                </a:extLst>
              </a:tr>
            </a:tbl>
          </a:graphicData>
        </a:graphic>
      </p:graphicFrame>
      <p:sp>
        <p:nvSpPr>
          <p:cNvPr id="27" name="TextBox 26">
            <a:extLst>
              <a:ext uri="{FF2B5EF4-FFF2-40B4-BE49-F238E27FC236}">
                <a16:creationId xmlns:a16="http://schemas.microsoft.com/office/drawing/2014/main" xmlns="" id="{B1638203-B7EC-4039-B2DF-BA294A73571B}"/>
              </a:ext>
            </a:extLst>
          </p:cNvPr>
          <p:cNvSpPr txBox="1"/>
          <p:nvPr/>
        </p:nvSpPr>
        <p:spPr>
          <a:xfrm>
            <a:off x="4923360" y="1495773"/>
            <a:ext cx="6886360" cy="1079463"/>
          </a:xfrm>
          <a:prstGeom prst="rect">
            <a:avLst/>
          </a:prstGeom>
          <a:noFill/>
          <a:ln>
            <a:noFill/>
          </a:ln>
        </p:spPr>
        <p:txBody>
          <a:bodyPr wrap="square">
            <a:spAutoFit/>
          </a:bodyPr>
          <a:lstStyle/>
          <a:p>
            <a:pPr marL="342900" marR="0" lvl="0" indent="-342900" algn="just">
              <a:lnSpc>
                <a:spcPct val="120000"/>
              </a:lnSpc>
              <a:spcBef>
                <a:spcPts val="0"/>
              </a:spcBef>
              <a:spcAft>
                <a:spcPts val="0"/>
              </a:spcAft>
              <a:buFont typeface="Wingdings" panose="05000000000000000000" pitchFamily="2" charset="2"/>
              <a:buChar char=""/>
            </a:pP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Thành</a:t>
            </a:r>
            <a:r>
              <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rPr>
              <a:t> </a:t>
            </a: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viên</a:t>
            </a:r>
            <a:r>
              <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rPr>
              <a:t> </a:t>
            </a: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ghi</a:t>
            </a:r>
            <a:r>
              <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rPr>
              <a:t> </a:t>
            </a: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nhanh</a:t>
            </a:r>
            <a:r>
              <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rPr>
              <a:t> </a:t>
            </a: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trong</a:t>
            </a:r>
            <a:r>
              <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rPr>
              <a:t> note, </a:t>
            </a: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đánh</a:t>
            </a:r>
            <a:r>
              <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rPr>
              <a:t> </a:t>
            </a: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giá</a:t>
            </a:r>
            <a:r>
              <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rPr>
              <a:t> </a:t>
            </a:r>
            <a:r>
              <a:rPr lang="en-US" sz="2800" b="1" dirty="0" err="1">
                <a:solidFill>
                  <a:srgbClr val="7030A0"/>
                </a:solidFill>
                <a:effectLst/>
                <a:latin typeface="#9Slide07 IcielBaliho Script" pitchFamily="2" charset="0"/>
                <a:ea typeface="Tahoma" panose="020B0604030504040204" pitchFamily="34" charset="0"/>
                <a:cs typeface="Tahoma" panose="020B0604030504040204" pitchFamily="34" charset="0"/>
              </a:rPr>
              <a:t>nhóm</a:t>
            </a:r>
            <a:endPar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endParaRPr>
          </a:p>
          <a:p>
            <a:pPr marL="342900" marR="0" lvl="0" indent="-342900" algn="just">
              <a:lnSpc>
                <a:spcPct val="120000"/>
              </a:lnSpc>
              <a:spcBef>
                <a:spcPts val="0"/>
              </a:spcBef>
              <a:spcAft>
                <a:spcPts val="0"/>
              </a:spcAft>
              <a:buFont typeface="Wingdings" panose="05000000000000000000" pitchFamily="2" charset="2"/>
              <a:buChar char=""/>
            </a:pPr>
            <a:r>
              <a:rPr lang="en-US" sz="2800" b="1">
                <a:solidFill>
                  <a:srgbClr val="7030A0"/>
                </a:solidFill>
                <a:latin typeface="#9Slide07 IcielBaliho Script" pitchFamily="2" charset="0"/>
                <a:ea typeface="Tahoma" panose="020B0604030504040204" pitchFamily="34" charset="0"/>
                <a:cs typeface="Tahoma" panose="020B0604030504040204" pitchFamily="34" charset="0"/>
              </a:rPr>
              <a:t>Ghi chú ý chính trong SGK, tự ghi bài</a:t>
            </a:r>
            <a:endParaRPr lang="en-US" sz="2800" b="1" dirty="0">
              <a:solidFill>
                <a:srgbClr val="7030A0"/>
              </a:solidFill>
              <a:effectLst/>
              <a:latin typeface="#9Slide07 IcielBaliho Script"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42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barn(inVertical)">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par>
                                <p:cTn id="61" presetID="16" presetClass="entr" presetSubtype="2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5"/>
                </p:tgtEl>
              </p:cMediaNode>
            </p:video>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34" grpId="0"/>
      <p:bldP spid="6" grpId="0" animBg="1"/>
      <p:bldP spid="19" grpId="0" animBg="1"/>
      <p:bldP spid="20" grpId="0" animBg="1"/>
      <p:bldP spid="21" grpId="0" animBg="1"/>
      <p:bldP spid="22" grpId="0" animBg="1"/>
      <p:bldP spid="23" grpId="0" animBg="1"/>
      <p:bldP spid="7" grpId="0" animBg="1"/>
      <p:bldP spid="25" grpId="0" animBg="1"/>
      <p:bldP spid="9" grpId="0" animBg="1"/>
      <p:bldP spid="28" grpId="0" animBg="1"/>
      <p:bldP spid="2" grpId="0" animBg="1"/>
      <p:bldP spid="18" grpId="0" animBg="1"/>
      <p:bldP spid="24"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1F66396-F303-44AF-AECB-DC7661323405}"/>
              </a:ext>
            </a:extLst>
          </p:cNvPr>
          <p:cNvSpPr txBox="1"/>
          <p:nvPr/>
        </p:nvSpPr>
        <p:spPr>
          <a:xfrm>
            <a:off x="5876977" y="840004"/>
            <a:ext cx="2000084" cy="487826"/>
          </a:xfrm>
          <a:prstGeom prst="rect">
            <a:avLst/>
          </a:prstGeom>
          <a:noFill/>
        </p:spPr>
        <p:txBody>
          <a:bodyPr wrap="square">
            <a:spAutoFit/>
          </a:bodyPr>
          <a:lstStyle/>
          <a:p>
            <a:pPr marL="0" marR="0" indent="0">
              <a:lnSpc>
                <a:spcPct val="115000"/>
              </a:lnSpc>
              <a:spcBef>
                <a:spcPts val="0"/>
              </a:spcBef>
              <a:spcAft>
                <a:spcPts val="0"/>
              </a:spcAft>
            </a:pPr>
            <a:r>
              <a:rPr lang="en-US" sz="2400" b="1">
                <a:latin typeface="Roboto" panose="02000000000000000000" pitchFamily="2" charset="0"/>
                <a:ea typeface="Roboto" panose="02000000000000000000" pitchFamily="2" charset="0"/>
                <a:cs typeface="Roboto" panose="02000000000000000000" pitchFamily="2" charset="0"/>
              </a:rPr>
              <a:t>b. Khí hậu</a:t>
            </a:r>
            <a:endParaRPr lang="en-US" sz="2400" b="1" dirty="0">
              <a:effectLst/>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xmlns="" id="{C1B2B8E4-0712-4F41-926E-E02A40E8DA55}"/>
              </a:ext>
            </a:extLst>
          </p:cNvPr>
          <p:cNvSpPr txBox="1">
            <a:spLocks/>
          </p:cNvSpPr>
          <p:nvPr/>
        </p:nvSpPr>
        <p:spPr>
          <a:xfrm>
            <a:off x="5299646" y="323011"/>
            <a:ext cx="6574420" cy="66836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solidFill>
                  <a:srgbClr val="7030A0"/>
                </a:solidFill>
                <a:latin typeface="#9Slide07 IcielBC Cubano Normal" panose="00000500000000000000" pitchFamily="2" charset="0"/>
              </a:rPr>
              <a:t>3. Đặc điểm tự nhiên vùng biển đảo</a:t>
            </a:r>
            <a:endParaRPr lang="en-US" sz="2800" dirty="0">
              <a:solidFill>
                <a:srgbClr val="7030A0"/>
              </a:solidFill>
              <a:latin typeface="#9Slide07 IcielBC Cubano Normal" panose="00000500000000000000" pitchFamily="2" charset="0"/>
            </a:endParaRPr>
          </a:p>
        </p:txBody>
      </p:sp>
      <p:sp>
        <p:nvSpPr>
          <p:cNvPr id="16" name="Frame 15">
            <a:extLst>
              <a:ext uri="{FF2B5EF4-FFF2-40B4-BE49-F238E27FC236}">
                <a16:creationId xmlns:a16="http://schemas.microsoft.com/office/drawing/2014/main" xmlns="" id="{F64C0328-39EF-4B39-A2F2-5BFB7879DBF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xmlns="" id="{CFC61EE4-F5E3-4925-B42C-CB6CAD9EB1F2}"/>
              </a:ext>
            </a:extLst>
          </p:cNvPr>
          <p:cNvSpPr txBox="1"/>
          <p:nvPr/>
        </p:nvSpPr>
        <p:spPr>
          <a:xfrm>
            <a:off x="5299646" y="1591743"/>
            <a:ext cx="6483927" cy="4480329"/>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Wingdings" panose="05000000000000000000" pitchFamily="2" charset="2"/>
              <a:buChar char="ü"/>
            </a:pPr>
            <a:r>
              <a:rPr lang="vi-VN" sz="2400">
                <a:latin typeface="#9Slide03 SFU Futura_07" panose="00000900000000000000" pitchFamily="2" charset="0"/>
              </a:rPr>
              <a:t>Khí hậu vùng biển nước ta có tính chất </a:t>
            </a:r>
            <a:r>
              <a:rPr lang="vi-VN" sz="2400">
                <a:solidFill>
                  <a:srgbClr val="FF0000"/>
                </a:solidFill>
                <a:latin typeface="#9Slide03 SFU Futura_07" panose="00000900000000000000" pitchFamily="2" charset="0"/>
              </a:rPr>
              <a:t>nhiệt đới ẩm gió mùa. </a:t>
            </a:r>
            <a:endParaRPr lang="en-US" sz="2400">
              <a:solidFill>
                <a:srgbClr val="FF0000"/>
              </a:solidFill>
              <a:latin typeface="#9Slide03 SFU Futura_07" panose="00000900000000000000" pitchFamily="2" charset="0"/>
            </a:endParaRPr>
          </a:p>
          <a:p>
            <a:pPr marL="285750" lvl="0" indent="-285750" algn="just">
              <a:lnSpc>
                <a:spcPct val="120000"/>
              </a:lnSpc>
              <a:buFont typeface="Wingdings" panose="05000000000000000000" pitchFamily="2" charset="2"/>
              <a:buChar char="ü"/>
            </a:pPr>
            <a:r>
              <a:rPr lang="en-US" sz="2400">
                <a:solidFill>
                  <a:srgbClr val="FF0000"/>
                </a:solidFill>
                <a:latin typeface="#9Slide03 SFU Futura_07" panose="00000900000000000000" pitchFamily="2" charset="0"/>
              </a:rPr>
              <a:t>Nhiệt độ </a:t>
            </a:r>
            <a:r>
              <a:rPr lang="en-US" sz="2400">
                <a:latin typeface="#9Slide03 SFU Futura_07" panose="00000900000000000000" pitchFamily="2" charset="0"/>
              </a:rPr>
              <a:t>bề mặt nước biển trung bình trên </a:t>
            </a:r>
            <a:r>
              <a:rPr lang="en-US" sz="2400">
                <a:solidFill>
                  <a:srgbClr val="FF0000"/>
                </a:solidFill>
                <a:latin typeface="#9Slide03 SFU Futura_07" panose="00000900000000000000" pitchFamily="2" charset="0"/>
              </a:rPr>
              <a:t>23</a:t>
            </a:r>
            <a:r>
              <a:rPr lang="en-US" sz="2400" baseline="30000">
                <a:solidFill>
                  <a:srgbClr val="FF0000"/>
                </a:solidFill>
                <a:latin typeface="#9Slide03 SFU Futura_07" panose="00000900000000000000" pitchFamily="2" charset="0"/>
              </a:rPr>
              <a:t>0</a:t>
            </a:r>
            <a:r>
              <a:rPr lang="en-US" sz="2400">
                <a:solidFill>
                  <a:srgbClr val="FF0000"/>
                </a:solidFill>
                <a:latin typeface="#9Slide03 SFU Futura_07" panose="00000900000000000000" pitchFamily="2" charset="0"/>
              </a:rPr>
              <a:t>C</a:t>
            </a:r>
            <a:r>
              <a:rPr lang="en-US" sz="2400">
                <a:latin typeface="#9Slide03 SFU Futura_07" panose="00000900000000000000" pitchFamily="2" charset="0"/>
              </a:rPr>
              <a:t>, có sự thay đổi theo mùa. </a:t>
            </a:r>
            <a:r>
              <a:rPr lang="en-US" sz="2400">
                <a:solidFill>
                  <a:srgbClr val="FF0000"/>
                </a:solidFill>
                <a:latin typeface="#9Slide03 SFU Futura_07" panose="00000900000000000000" pitchFamily="2" charset="0"/>
              </a:rPr>
              <a:t>Biên độ nhiệt </a:t>
            </a:r>
            <a:r>
              <a:rPr lang="en-US" sz="2400">
                <a:latin typeface="#9Slide03 SFU Futura_07" panose="00000900000000000000" pitchFamily="2" charset="0"/>
              </a:rPr>
              <a:t>năm ở vùng biển đảo nhỏ hơn trên đất liền.</a:t>
            </a:r>
          </a:p>
          <a:p>
            <a:pPr marL="285750" lvl="0" indent="-285750" algn="just">
              <a:lnSpc>
                <a:spcPct val="120000"/>
              </a:lnSpc>
              <a:buFont typeface="Wingdings" panose="05000000000000000000" pitchFamily="2" charset="2"/>
              <a:buChar char="ü"/>
            </a:pPr>
            <a:r>
              <a:rPr lang="vi-VN" sz="2400">
                <a:solidFill>
                  <a:srgbClr val="FF0000"/>
                </a:solidFill>
                <a:latin typeface="#9Slide03 SFU Futura_07" panose="00000900000000000000" pitchFamily="2" charset="0"/>
              </a:rPr>
              <a:t>Gió</a:t>
            </a:r>
            <a:r>
              <a:rPr lang="vi-VN" sz="2400">
                <a:latin typeface="#9Slide03 SFU Futura_07" panose="00000900000000000000" pitchFamily="2" charset="0"/>
              </a:rPr>
              <a:t>: </a:t>
            </a:r>
            <a:r>
              <a:rPr lang="en-US" sz="2400">
                <a:latin typeface="#9Slide03 SFU Futura_07" panose="00000900000000000000" pitchFamily="2" charset="0"/>
              </a:rPr>
              <a:t>Thay đổi theo mùa, mạnh hơn trên đất liền.</a:t>
            </a:r>
          </a:p>
          <a:p>
            <a:pPr marL="285750" lvl="0" indent="-285750" algn="just">
              <a:lnSpc>
                <a:spcPct val="120000"/>
              </a:lnSpc>
              <a:buFont typeface="Wingdings" panose="05000000000000000000" pitchFamily="2" charset="2"/>
              <a:buChar char="ü"/>
            </a:pPr>
            <a:r>
              <a:rPr lang="vi-VN" sz="2400">
                <a:solidFill>
                  <a:srgbClr val="FF0000"/>
                </a:solidFill>
                <a:latin typeface="#9Slide03 SFU Futura_07" panose="00000900000000000000" pitchFamily="2" charset="0"/>
              </a:rPr>
              <a:t>Lượng mưa</a:t>
            </a:r>
            <a:r>
              <a:rPr lang="en-US" sz="2400">
                <a:latin typeface="#9Slide03 SFU Futura_07" panose="00000900000000000000" pitchFamily="2" charset="0"/>
              </a:rPr>
              <a:t>: khoảng</a:t>
            </a:r>
            <a:r>
              <a:rPr lang="vi-VN" sz="2400">
                <a:latin typeface="#9Slide03 SFU Futura_07" panose="00000900000000000000" pitchFamily="2" charset="0"/>
              </a:rPr>
              <a:t> </a:t>
            </a:r>
            <a:r>
              <a:rPr lang="vi-VN" sz="2400">
                <a:solidFill>
                  <a:srgbClr val="FF0000"/>
                </a:solidFill>
                <a:latin typeface="#9Slide03 SFU Futura_07" panose="00000900000000000000" pitchFamily="2" charset="0"/>
              </a:rPr>
              <a:t>1100 mm/năm</a:t>
            </a:r>
            <a:r>
              <a:rPr lang="vi-VN" sz="2400">
                <a:latin typeface="#9Slide03 SFU Futura_07" panose="00000900000000000000" pitchFamily="2" charset="0"/>
              </a:rPr>
              <a:t>, thấp hơn lượng mưa trung bình trên đất liền</a:t>
            </a:r>
            <a:r>
              <a:rPr lang="en-US" sz="2400">
                <a:latin typeface="#9Slide03 SFU Futura_07" panose="00000900000000000000" pitchFamily="2" charset="0"/>
              </a:rPr>
              <a:t>.</a:t>
            </a:r>
          </a:p>
          <a:p>
            <a:pPr marL="285750" lvl="0" indent="-285750" algn="just">
              <a:lnSpc>
                <a:spcPct val="120000"/>
              </a:lnSpc>
              <a:buFont typeface="Wingdings" panose="05000000000000000000" pitchFamily="2" charset="2"/>
              <a:buChar char="ü"/>
            </a:pPr>
            <a:r>
              <a:rPr lang="en-US" sz="2400">
                <a:solidFill>
                  <a:srgbClr val="FF0000"/>
                </a:solidFill>
                <a:latin typeface="#9Slide03 SFU Futura_07" panose="00000900000000000000" pitchFamily="2" charset="0"/>
              </a:rPr>
              <a:t>Thiên tai</a:t>
            </a:r>
            <a:r>
              <a:rPr lang="en-US" sz="2400">
                <a:latin typeface="#9Slide03 SFU Futura_07" panose="00000900000000000000" pitchFamily="2" charset="0"/>
              </a:rPr>
              <a:t>: Bão, áp thấp nhiệt đới, lốc…</a:t>
            </a:r>
          </a:p>
        </p:txBody>
      </p:sp>
      <p:pic>
        <p:nvPicPr>
          <p:cNvPr id="11" name="Hình ảnh 10" descr="Ảnh có chứa văn bản, bản đồ, tập bản đồ&#10;&#10;Mô tả được tạo tự động">
            <a:extLst>
              <a:ext uri="{FF2B5EF4-FFF2-40B4-BE49-F238E27FC236}">
                <a16:creationId xmlns:a16="http://schemas.microsoft.com/office/drawing/2014/main" xmlns="" id="{8B8667D4-C419-B3E2-D992-863C695DF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34" y="310941"/>
            <a:ext cx="4848977" cy="6240515"/>
          </a:xfrm>
          <a:prstGeom prst="rect">
            <a:avLst/>
          </a:prstGeom>
        </p:spPr>
      </p:pic>
    </p:spTree>
    <p:extLst>
      <p:ext uri="{BB962C8B-B14F-4D97-AF65-F5344CB8AC3E}">
        <p14:creationId xmlns:p14="http://schemas.microsoft.com/office/powerpoint/2010/main" val="272719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15">
            <a:extLst>
              <a:ext uri="{FF2B5EF4-FFF2-40B4-BE49-F238E27FC236}">
                <a16:creationId xmlns:a16="http://schemas.microsoft.com/office/drawing/2014/main" xmlns="" id="{CF9C5D95-86BE-01E7-2770-70D3F361003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xmlns="" id="{773502EC-620F-2EB6-8900-2364A589E627}"/>
              </a:ext>
            </a:extLst>
          </p:cNvPr>
          <p:cNvSpPr txBox="1">
            <a:spLocks/>
          </p:cNvSpPr>
          <p:nvPr/>
        </p:nvSpPr>
        <p:spPr>
          <a:xfrm>
            <a:off x="369305" y="5714723"/>
            <a:ext cx="6980333" cy="952296"/>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CHUYÊN </a:t>
            </a:r>
            <a:r>
              <a:rPr lang="en-US" sz="540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GIA KHÍ TƯỢNG</a:t>
            </a:r>
            <a:endParaRPr lang="en-US" sz="54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9" name="Hộp Văn bản 8">
            <a:extLst>
              <a:ext uri="{FF2B5EF4-FFF2-40B4-BE49-F238E27FC236}">
                <a16:creationId xmlns:a16="http://schemas.microsoft.com/office/drawing/2014/main" xmlns="" id="{6687EF3B-2F7B-620D-3316-41832A3B1CAE}"/>
              </a:ext>
            </a:extLst>
          </p:cNvPr>
          <p:cNvSpPr txBox="1"/>
          <p:nvPr/>
        </p:nvSpPr>
        <p:spPr>
          <a:xfrm>
            <a:off x="6740165" y="547300"/>
            <a:ext cx="5081759" cy="1220462"/>
          </a:xfrm>
          <a:prstGeom prst="rect">
            <a:avLst/>
          </a:prstGeom>
          <a:solidFill>
            <a:schemeClr val="accent4">
              <a:lumMod val="20000"/>
              <a:lumOff val="80000"/>
            </a:schemeClr>
          </a:solidFill>
        </p:spPr>
        <p:txBody>
          <a:bodyPr wrap="square">
            <a:spAutoFit/>
          </a:bodyPr>
          <a:lstStyle/>
          <a:p>
            <a:pPr indent="-1270" algn="just">
              <a:lnSpc>
                <a:spcPct val="120000"/>
              </a:lnSpc>
              <a:spcAft>
                <a:spcPts val="600"/>
              </a:spcAft>
            </a:pPr>
            <a:r>
              <a:rPr lang="en-US" sz="3200">
                <a:effectLst/>
                <a:latin typeface="#9Slide07 IcielBaliho Script" pitchFamily="2" charset="0"/>
                <a:ea typeface="Times New Roman" panose="02020603050405020304" pitchFamily="18" charset="0"/>
              </a:rPr>
              <a:t>- Khí hậu trên biển có điểm giống và khác nào so với trên đất liền?</a:t>
            </a:r>
          </a:p>
        </p:txBody>
      </p:sp>
      <p:sp>
        <p:nvSpPr>
          <p:cNvPr id="11" name="Title 1">
            <a:extLst>
              <a:ext uri="{FF2B5EF4-FFF2-40B4-BE49-F238E27FC236}">
                <a16:creationId xmlns:a16="http://schemas.microsoft.com/office/drawing/2014/main" xmlns="" id="{36BA6BA0-7DC4-04CB-B56A-058C37A578A5}"/>
              </a:ext>
            </a:extLst>
          </p:cNvPr>
          <p:cNvSpPr txBox="1">
            <a:spLocks/>
          </p:cNvSpPr>
          <p:nvPr/>
        </p:nvSpPr>
        <p:spPr>
          <a:xfrm>
            <a:off x="7349637" y="4826169"/>
            <a:ext cx="4566053" cy="1649868"/>
          </a:xfrm>
          <a:prstGeom prst="rect">
            <a:avLst/>
          </a:prstGeom>
          <a:solidFill>
            <a:schemeClr val="accent5">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lnSpc>
                <a:spcPct val="120000"/>
              </a:lnSpc>
              <a:buFont typeface="Wingdings" panose="05000000000000000000" pitchFamily="2" charset="2"/>
              <a:buChar char="ü"/>
            </a:pP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1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phút</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ghi</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ý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kiến</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cá</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nhân</a:t>
            </a:r>
            <a:endPar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342900" indent="-342900" algn="just">
              <a:lnSpc>
                <a:spcPct val="120000"/>
              </a:lnSpc>
              <a:buFont typeface="Wingdings" panose="05000000000000000000" pitchFamily="2" charset="2"/>
              <a:buChar char="ü"/>
            </a:pP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2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phút</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thảo</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luận</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nhóm</a:t>
            </a:r>
            <a:endPar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endParaRPr>
          </a:p>
          <a:p>
            <a:pPr marL="342900" indent="-342900" algn="just">
              <a:lnSpc>
                <a:spcPct val="120000"/>
              </a:lnSpc>
              <a:buFont typeface="Wingdings" panose="05000000000000000000" pitchFamily="2" charset="2"/>
              <a:buChar char="ü"/>
            </a:pP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1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phút</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trình</a:t>
            </a:r>
            <a:r>
              <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en-US" sz="2800" b="1" dirty="0" err="1">
                <a:solidFill>
                  <a:srgbClr val="002060"/>
                </a:solidFill>
                <a:latin typeface="Roboto" panose="02000000000000000000" pitchFamily="2" charset="0"/>
                <a:ea typeface="Roboto" panose="02000000000000000000" pitchFamily="2" charset="0"/>
                <a:cs typeface="Roboto" panose="02000000000000000000" pitchFamily="2" charset="0"/>
              </a:rPr>
              <a:t>bày</a:t>
            </a:r>
            <a:endParaRPr lang="en-US" sz="2800"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12" name="2 Minute Timer (Nho)">
            <a:hlinkClick r:id="" action="ppaction://media"/>
            <a:extLst>
              <a:ext uri="{FF2B5EF4-FFF2-40B4-BE49-F238E27FC236}">
                <a16:creationId xmlns:a16="http://schemas.microsoft.com/office/drawing/2014/main" xmlns="" id="{2C187042-7BF6-B98D-6F03-BA7D065DCD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690" y="442545"/>
            <a:ext cx="1681481" cy="980909"/>
          </a:xfrm>
          <a:prstGeom prst="rect">
            <a:avLst/>
          </a:prstGeom>
        </p:spPr>
      </p:pic>
      <p:pic>
        <p:nvPicPr>
          <p:cNvPr id="13" name="Picture 2" descr="Cartoon boy with a good idea Royalty Free Vector Image">
            <a:extLst>
              <a:ext uri="{FF2B5EF4-FFF2-40B4-BE49-F238E27FC236}">
                <a16:creationId xmlns:a16="http://schemas.microsoft.com/office/drawing/2014/main" xmlns="" id="{10B55D50-AEAA-87D2-78E0-BC501BFF143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10074312" y="1999349"/>
            <a:ext cx="1620818" cy="26555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Để có 1 teamwork tốt điều gì cần thiết?">
            <a:extLst>
              <a:ext uri="{FF2B5EF4-FFF2-40B4-BE49-F238E27FC236}">
                <a16:creationId xmlns:a16="http://schemas.microsoft.com/office/drawing/2014/main" xmlns="" id="{AB2D7C39-40F8-B6B1-BBD1-EB38188C8BA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64" b="15895"/>
          <a:stretch/>
        </p:blipFill>
        <p:spPr bwMode="auto">
          <a:xfrm>
            <a:off x="290253" y="1614435"/>
            <a:ext cx="1958674" cy="106713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hink-Write-Pair-Share - Math Coach's Corner">
            <a:extLst>
              <a:ext uri="{FF2B5EF4-FFF2-40B4-BE49-F238E27FC236}">
                <a16:creationId xmlns:a16="http://schemas.microsoft.com/office/drawing/2014/main" xmlns="" id="{B370A42B-3683-6F6C-FE0E-FD0BF47AAC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3304" y="1942382"/>
            <a:ext cx="3102758" cy="26011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limate - Free weather icons">
            <a:extLst>
              <a:ext uri="{FF2B5EF4-FFF2-40B4-BE49-F238E27FC236}">
                <a16:creationId xmlns:a16="http://schemas.microsoft.com/office/drawing/2014/main" xmlns="" id="{7947C773-879F-E796-083B-6A135B37AF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271" y="2994244"/>
            <a:ext cx="1388318" cy="1388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urricane Symbols Stock Illustration - Download Image Now - Hurricane -  Storm, Icon, Typhoon - iStock">
            <a:extLst>
              <a:ext uri="{FF2B5EF4-FFF2-40B4-BE49-F238E27FC236}">
                <a16:creationId xmlns:a16="http://schemas.microsoft.com/office/drawing/2014/main" xmlns="" id="{D5230B9F-A774-C24A-6671-C4BB8F7D818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9601"/>
          <a:stretch/>
        </p:blipFill>
        <p:spPr bwMode="auto">
          <a:xfrm>
            <a:off x="350062" y="4588783"/>
            <a:ext cx="2144339" cy="1080725"/>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4">
            <a:extLst>
              <a:ext uri="{FF2B5EF4-FFF2-40B4-BE49-F238E27FC236}">
                <a16:creationId xmlns:a16="http://schemas.microsoft.com/office/drawing/2014/main" xmlns="" id="{2928973A-B06A-DB22-0036-ACA0C315DEE9}"/>
              </a:ext>
            </a:extLst>
          </p:cNvPr>
          <p:cNvPicPr>
            <a:picLocks noChangeAspect="1"/>
          </p:cNvPicPr>
          <p:nvPr/>
        </p:nvPicPr>
        <p:blipFill rotWithShape="1">
          <a:blip r:embed="rId10">
            <a:extLst>
              <a:ext uri="{28A0092B-C50C-407E-A947-70E740481C1C}">
                <a14:useLocalDpi xmlns:a14="http://schemas.microsoft.com/office/drawing/2010/main" val="0"/>
              </a:ext>
            </a:extLst>
          </a:blip>
          <a:srcRect b="18024"/>
          <a:stretch/>
        </p:blipFill>
        <p:spPr>
          <a:xfrm>
            <a:off x="2402928" y="326376"/>
            <a:ext cx="4321662" cy="5388347"/>
          </a:xfrm>
          <a:prstGeom prst="rect">
            <a:avLst/>
          </a:prstGeom>
        </p:spPr>
      </p:pic>
    </p:spTree>
    <p:extLst>
      <p:ext uri="{BB962C8B-B14F-4D97-AF65-F5344CB8AC3E}">
        <p14:creationId xmlns:p14="http://schemas.microsoft.com/office/powerpoint/2010/main" val="389212971"/>
      </p:ext>
    </p:extLst>
  </p:cSld>
  <p:clrMapOvr>
    <a:masterClrMapping/>
  </p:clrMapOvr>
  <p:timing>
    <p:tnLst>
      <p:par>
        <p:cTn id="1" dur="indefinite" restart="never" nodeType="tmRoot">
          <p:childTnLst>
            <p:video>
              <p:cMediaNode vol="80000">
                <p:cTn id="2" fill="hold" display="0">
                  <p:stCondLst>
                    <p:cond delay="indefinite"/>
                  </p:stCondLst>
                </p:cTn>
                <p:tgtEl>
                  <p:spTgt spid="1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ame 15">
            <a:extLst>
              <a:ext uri="{FF2B5EF4-FFF2-40B4-BE49-F238E27FC236}">
                <a16:creationId xmlns:a16="http://schemas.microsoft.com/office/drawing/2014/main" xmlns="" id="{F64C0328-39EF-4B39-A2F2-5BFB7879DBF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Hộp Văn bản 3">
            <a:extLst>
              <a:ext uri="{FF2B5EF4-FFF2-40B4-BE49-F238E27FC236}">
                <a16:creationId xmlns:a16="http://schemas.microsoft.com/office/drawing/2014/main" xmlns="" id="{0D362735-FA8F-7835-2B6F-3FFBC34A024A}"/>
              </a:ext>
            </a:extLst>
          </p:cNvPr>
          <p:cNvSpPr txBox="1"/>
          <p:nvPr/>
        </p:nvSpPr>
        <p:spPr>
          <a:xfrm>
            <a:off x="5379439" y="1675540"/>
            <a:ext cx="6414834" cy="4762458"/>
          </a:xfrm>
          <a:prstGeom prst="rect">
            <a:avLst/>
          </a:prstGeom>
          <a:noFill/>
        </p:spPr>
        <p:txBody>
          <a:bodyPr wrap="square">
            <a:spAutoFit/>
          </a:bodyPr>
          <a:lstStyle/>
          <a:p>
            <a:pPr lvl="0" algn="just">
              <a:lnSpc>
                <a:spcPct val="120000"/>
              </a:lnSpc>
              <a:spcAft>
                <a:spcPts val="600"/>
              </a:spcAft>
              <a:buClr>
                <a:srgbClr val="000000"/>
              </a:buClr>
              <a:buSzPts val="800"/>
              <a:tabLst>
                <a:tab pos="201930" algn="l"/>
              </a:tabLst>
            </a:pPr>
            <a:r>
              <a:rPr lang="en-US" sz="3600" u="none" strike="noStrike" spc="0">
                <a:solidFill>
                  <a:srgbClr val="FF0000"/>
                </a:solidFill>
                <a:effectLst/>
                <a:latin typeface="#9Slide07 IcielBaliho Script" pitchFamily="2" charset="0"/>
                <a:ea typeface="Arial" panose="020B0604020202020204" pitchFamily="34" charset="0"/>
                <a:cs typeface="Arial" panose="020B0604020202020204" pitchFamily="34" charset="0"/>
              </a:rPr>
              <a:t>- Giống nhau: </a:t>
            </a:r>
            <a:r>
              <a:rPr lang="en-US" sz="3600" u="none" strike="noStrike" spc="0">
                <a:effectLst/>
                <a:latin typeface="#9Slide07 IcielBaliho Script" pitchFamily="2" charset="0"/>
                <a:ea typeface="Arial" panose="020B0604020202020204" pitchFamily="34" charset="0"/>
                <a:cs typeface="Arial" panose="020B0604020202020204" pitchFamily="34" charset="0"/>
              </a:rPr>
              <a:t>Đều mang tính chất nhiệt đới ẩm gió mùa; Nhiệt độ có sự thay đổi theo chiều Bắc-Nam; Đều có 2 mùa gió.</a:t>
            </a:r>
          </a:p>
          <a:p>
            <a:pPr lvl="0" algn="just">
              <a:lnSpc>
                <a:spcPct val="120000"/>
              </a:lnSpc>
              <a:spcAft>
                <a:spcPts val="600"/>
              </a:spcAft>
              <a:buClr>
                <a:srgbClr val="000000"/>
              </a:buClr>
              <a:buSzPts val="800"/>
              <a:tabLst>
                <a:tab pos="201930" algn="l"/>
              </a:tabLst>
            </a:pPr>
            <a:r>
              <a:rPr lang="en-US" sz="3600">
                <a:solidFill>
                  <a:srgbClr val="FF0000"/>
                </a:solidFill>
                <a:effectLst/>
                <a:latin typeface="#9Slide07 IcielBaliho Script" pitchFamily="2" charset="0"/>
                <a:ea typeface="Times New Roman" panose="02020603050405020304" pitchFamily="18" charset="0"/>
              </a:rPr>
              <a:t>- Khác nhau: </a:t>
            </a:r>
            <a:r>
              <a:rPr lang="en-US" sz="3600">
                <a:effectLst/>
                <a:latin typeface="#9Slide07 IcielBaliho Script" pitchFamily="2" charset="0"/>
                <a:ea typeface="Times New Roman" panose="02020603050405020304" pitchFamily="18" charset="0"/>
              </a:rPr>
              <a:t>Nhiệt độ trung bình cao hơn đất liền; Lượng mưa thấp hơn trên đất liền.</a:t>
            </a:r>
            <a:endParaRPr lang="en-US" sz="3600">
              <a:latin typeface="#9Slide07 IcielBaliho Script" pitchFamily="2" charset="0"/>
            </a:endParaRPr>
          </a:p>
        </p:txBody>
      </p:sp>
      <p:pic>
        <p:nvPicPr>
          <p:cNvPr id="2" name="Hình ảnh 1">
            <a:extLst>
              <a:ext uri="{FF2B5EF4-FFF2-40B4-BE49-F238E27FC236}">
                <a16:creationId xmlns:a16="http://schemas.microsoft.com/office/drawing/2014/main" xmlns="" id="{04C12531-0FAD-E331-4FE3-64E82DD21DE2}"/>
              </a:ext>
            </a:extLst>
          </p:cNvPr>
          <p:cNvPicPr>
            <a:picLocks noChangeAspect="1"/>
          </p:cNvPicPr>
          <p:nvPr/>
        </p:nvPicPr>
        <p:blipFill rotWithShape="1">
          <a:blip r:embed="rId2">
            <a:extLst>
              <a:ext uri="{28A0092B-C50C-407E-A947-70E740481C1C}">
                <a14:useLocalDpi xmlns:a14="http://schemas.microsoft.com/office/drawing/2010/main" val="0"/>
              </a:ext>
            </a:extLst>
          </a:blip>
          <a:srcRect b="18024"/>
          <a:stretch/>
        </p:blipFill>
        <p:spPr>
          <a:xfrm>
            <a:off x="317933" y="323011"/>
            <a:ext cx="4964257" cy="6189549"/>
          </a:xfrm>
          <a:prstGeom prst="rect">
            <a:avLst/>
          </a:prstGeom>
        </p:spPr>
      </p:pic>
      <p:sp>
        <p:nvSpPr>
          <p:cNvPr id="3" name="Hộp Văn bản 2">
            <a:extLst>
              <a:ext uri="{FF2B5EF4-FFF2-40B4-BE49-F238E27FC236}">
                <a16:creationId xmlns:a16="http://schemas.microsoft.com/office/drawing/2014/main" xmlns="" id="{C739CBA3-A120-9312-6303-5A90F33D9715}"/>
              </a:ext>
            </a:extLst>
          </p:cNvPr>
          <p:cNvSpPr txBox="1"/>
          <p:nvPr/>
        </p:nvSpPr>
        <p:spPr>
          <a:xfrm>
            <a:off x="5572472" y="322998"/>
            <a:ext cx="6221801" cy="1220462"/>
          </a:xfrm>
          <a:prstGeom prst="rect">
            <a:avLst/>
          </a:prstGeom>
          <a:solidFill>
            <a:schemeClr val="accent4">
              <a:lumMod val="20000"/>
              <a:lumOff val="80000"/>
            </a:schemeClr>
          </a:solidFill>
        </p:spPr>
        <p:txBody>
          <a:bodyPr wrap="square">
            <a:spAutoFit/>
          </a:bodyPr>
          <a:lstStyle/>
          <a:p>
            <a:pPr indent="-1270" algn="just">
              <a:lnSpc>
                <a:spcPct val="120000"/>
              </a:lnSpc>
              <a:spcAft>
                <a:spcPts val="600"/>
              </a:spcAft>
            </a:pPr>
            <a:r>
              <a:rPr lang="en-US" sz="3200">
                <a:effectLst/>
                <a:latin typeface="#9Slide07 IcielBaliho Script" pitchFamily="2" charset="0"/>
                <a:ea typeface="Times New Roman" panose="02020603050405020304" pitchFamily="18" charset="0"/>
              </a:rPr>
              <a:t>- Khí hậu trên biển có điểm giống và khác nào so với trên đất liền?</a:t>
            </a:r>
          </a:p>
        </p:txBody>
      </p:sp>
    </p:spTree>
    <p:extLst>
      <p:ext uri="{BB962C8B-B14F-4D97-AF65-F5344CB8AC3E}">
        <p14:creationId xmlns:p14="http://schemas.microsoft.com/office/powerpoint/2010/main" val="22591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81F66396-F303-44AF-AECB-DC7661323405}"/>
              </a:ext>
            </a:extLst>
          </p:cNvPr>
          <p:cNvSpPr txBox="1"/>
          <p:nvPr/>
        </p:nvSpPr>
        <p:spPr>
          <a:xfrm>
            <a:off x="5927776" y="991379"/>
            <a:ext cx="4150943" cy="619657"/>
          </a:xfrm>
          <a:prstGeom prst="rect">
            <a:avLst/>
          </a:prstGeom>
          <a:noFill/>
        </p:spPr>
        <p:txBody>
          <a:bodyPr wrap="square">
            <a:spAutoFit/>
          </a:bodyPr>
          <a:lstStyle/>
          <a:p>
            <a:pPr marL="0" marR="0" indent="0">
              <a:lnSpc>
                <a:spcPct val="115000"/>
              </a:lnSpc>
              <a:spcBef>
                <a:spcPts val="0"/>
              </a:spcBef>
              <a:spcAft>
                <a:spcPts val="0"/>
              </a:spcAft>
            </a:pPr>
            <a:r>
              <a:rPr lang="en-US" sz="3200" b="1">
                <a:solidFill>
                  <a:srgbClr val="00B050"/>
                </a:solidFill>
                <a:latin typeface="Roboto" panose="02000000000000000000" pitchFamily="2" charset="0"/>
                <a:ea typeface="Roboto" panose="02000000000000000000" pitchFamily="2" charset="0"/>
                <a:cs typeface="Roboto" panose="02000000000000000000" pitchFamily="2" charset="0"/>
              </a:rPr>
              <a:t>c. Đặc điểm hải văn</a:t>
            </a:r>
            <a:endParaRPr lang="en-US" sz="3200" b="1" dirty="0">
              <a:solidFill>
                <a:srgbClr val="00B050"/>
              </a:solidFill>
              <a:effectLst/>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xmlns="" id="{C1B2B8E4-0712-4F41-926E-E02A40E8DA55}"/>
              </a:ext>
            </a:extLst>
          </p:cNvPr>
          <p:cNvSpPr txBox="1">
            <a:spLocks/>
          </p:cNvSpPr>
          <p:nvPr/>
        </p:nvSpPr>
        <p:spPr>
          <a:xfrm>
            <a:off x="5299646" y="323011"/>
            <a:ext cx="6574420" cy="66836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solidFill>
                  <a:srgbClr val="7030A0"/>
                </a:solidFill>
                <a:latin typeface="#9Slide07 IcielBC Cubano Normal" panose="00000500000000000000" pitchFamily="2" charset="0"/>
              </a:rPr>
              <a:t>3. Đặc điểm tự nhiên vùng biển đảo</a:t>
            </a:r>
            <a:endParaRPr lang="en-US" sz="2800" dirty="0">
              <a:solidFill>
                <a:srgbClr val="7030A0"/>
              </a:solidFill>
              <a:latin typeface="#9Slide07 IcielBC Cubano Normal" panose="00000500000000000000" pitchFamily="2" charset="0"/>
            </a:endParaRPr>
          </a:p>
        </p:txBody>
      </p:sp>
      <p:sp>
        <p:nvSpPr>
          <p:cNvPr id="16" name="Frame 15">
            <a:extLst>
              <a:ext uri="{FF2B5EF4-FFF2-40B4-BE49-F238E27FC236}">
                <a16:creationId xmlns:a16="http://schemas.microsoft.com/office/drawing/2014/main" xmlns="" id="{F64C0328-39EF-4B39-A2F2-5BFB7879DBF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xmlns="" id="{CFC61EE4-F5E3-4925-B42C-CB6CAD9EB1F2}"/>
              </a:ext>
            </a:extLst>
          </p:cNvPr>
          <p:cNvSpPr txBox="1"/>
          <p:nvPr/>
        </p:nvSpPr>
        <p:spPr>
          <a:xfrm>
            <a:off x="5299646" y="1508372"/>
            <a:ext cx="6483927" cy="4694619"/>
          </a:xfrm>
          <a:prstGeom prst="rect">
            <a:avLst/>
          </a:prstGeom>
          <a:noFill/>
        </p:spPr>
        <p:txBody>
          <a:bodyPr wrap="square">
            <a:spAutoFit/>
          </a:bodyPr>
          <a:lstStyle/>
          <a:p>
            <a:pPr marL="285750" indent="-285750" algn="just">
              <a:lnSpc>
                <a:spcPct val="120000"/>
              </a:lnSpc>
              <a:buFont typeface="Wingdings" panose="05000000000000000000" pitchFamily="2" charset="2"/>
              <a:buChar char="q"/>
            </a:pPr>
            <a:r>
              <a:rPr lang="en-US" sz="2800">
                <a:latin typeface="#9Slide03 SFU Futura_07" panose="00000900000000000000" pitchFamily="2" charset="0"/>
              </a:rPr>
              <a:t> </a:t>
            </a:r>
            <a:r>
              <a:rPr lang="vi-VN" sz="2800">
                <a:solidFill>
                  <a:srgbClr val="FF0000"/>
                </a:solidFill>
                <a:latin typeface="#9Slide03 SFU Futura_07" panose="00000900000000000000" pitchFamily="2" charset="0"/>
              </a:rPr>
              <a:t>Độ muối </a:t>
            </a:r>
            <a:r>
              <a:rPr lang="vi-VN" sz="2800">
                <a:latin typeface="#9Slide03 SFU Futura_07" panose="00000900000000000000" pitchFamily="2" charset="0"/>
              </a:rPr>
              <a:t>bình quân của Biển Đông là </a:t>
            </a:r>
            <a:r>
              <a:rPr lang="vi-VN" sz="2800">
                <a:solidFill>
                  <a:srgbClr val="FF0000"/>
                </a:solidFill>
                <a:latin typeface="#9Slide03 SFU Futura_07" panose="00000900000000000000" pitchFamily="2" charset="0"/>
              </a:rPr>
              <a:t>3</a:t>
            </a:r>
            <a:r>
              <a:rPr lang="en-US" sz="2800">
                <a:solidFill>
                  <a:srgbClr val="FF0000"/>
                </a:solidFill>
                <a:latin typeface="#9Slide03 SFU Futura_07" panose="00000900000000000000" pitchFamily="2" charset="0"/>
              </a:rPr>
              <a:t>2</a:t>
            </a:r>
            <a:r>
              <a:rPr lang="vi-VN" sz="2800">
                <a:solidFill>
                  <a:srgbClr val="FF0000"/>
                </a:solidFill>
                <a:latin typeface="#9Slide03 SFU Futura_07" panose="00000900000000000000" pitchFamily="2" charset="0"/>
              </a:rPr>
              <a:t> – 33</a:t>
            </a:r>
            <a:r>
              <a:rPr lang="vi-VN" sz="2800" b="1">
                <a:solidFill>
                  <a:srgbClr val="FF0000"/>
                </a:solidFill>
                <a:latin typeface="Work Sans" panose="020F0502020204030204" pitchFamily="2" charset="0"/>
              </a:rPr>
              <a:t>‰</a:t>
            </a:r>
            <a:r>
              <a:rPr lang="vi-VN" sz="2800">
                <a:latin typeface="#9Slide03 SFU Futura_07" panose="00000900000000000000" pitchFamily="2" charset="0"/>
              </a:rPr>
              <a:t>. Độ muối thay đổi theo khu vực, theo mùa và theo độ sâu.</a:t>
            </a:r>
            <a:r>
              <a:rPr lang="en-US" sz="2800">
                <a:latin typeface="#9Slide03 SFU Futura_07" panose="00000900000000000000" pitchFamily="2" charset="0"/>
              </a:rPr>
              <a:t> </a:t>
            </a:r>
            <a:r>
              <a:rPr lang="vi-VN" sz="2800">
                <a:latin typeface="#9Slide03 SFU Futura_07" panose="00000900000000000000" pitchFamily="2" charset="0"/>
              </a:rPr>
              <a:t>Các </a:t>
            </a:r>
            <a:r>
              <a:rPr lang="vi-VN" sz="2800">
                <a:solidFill>
                  <a:srgbClr val="FF0000"/>
                </a:solidFill>
                <a:latin typeface="#9Slide03 SFU Futura_07" panose="00000900000000000000" pitchFamily="2" charset="0"/>
              </a:rPr>
              <a:t>dòng biển </a:t>
            </a:r>
            <a:r>
              <a:rPr lang="en-US" sz="2800">
                <a:latin typeface="#9Slide03 SFU Futura_07" panose="00000900000000000000" pitchFamily="2" charset="0"/>
              </a:rPr>
              <a:t>thay đổi theo mùa, cả về hướng chảy, cường độ.</a:t>
            </a:r>
          </a:p>
          <a:p>
            <a:pPr marL="285750" lvl="0" indent="-285750" algn="just">
              <a:lnSpc>
                <a:spcPct val="120000"/>
              </a:lnSpc>
              <a:buFont typeface="Wingdings" panose="05000000000000000000" pitchFamily="2" charset="2"/>
              <a:buChar char="q"/>
            </a:pPr>
            <a:r>
              <a:rPr lang="en-US" sz="2800">
                <a:latin typeface="#9Slide03 SFU Futura_07" panose="00000900000000000000" pitchFamily="2" charset="0"/>
              </a:rPr>
              <a:t> </a:t>
            </a:r>
            <a:r>
              <a:rPr lang="vi-VN" sz="2800">
                <a:latin typeface="#9Slide03 SFU Futura_07" panose="00000900000000000000" pitchFamily="2" charset="0"/>
              </a:rPr>
              <a:t>C</a:t>
            </a:r>
            <a:r>
              <a:rPr lang="en-US" sz="2800">
                <a:latin typeface="#9Slide03 SFU Futura_07" panose="00000900000000000000" pitchFamily="2" charset="0"/>
              </a:rPr>
              <a:t>ó các </a:t>
            </a:r>
            <a:r>
              <a:rPr lang="en-US" sz="2800">
                <a:solidFill>
                  <a:srgbClr val="FF0000"/>
                </a:solidFill>
                <a:latin typeface="#9Slide03 SFU Futura_07" panose="00000900000000000000" pitchFamily="2" charset="0"/>
              </a:rPr>
              <a:t>vùng nước trồi</a:t>
            </a:r>
            <a:r>
              <a:rPr lang="en-US" sz="2800">
                <a:latin typeface="#9Slide03 SFU Futura_07" panose="00000900000000000000" pitchFamily="2" charset="0"/>
              </a:rPr>
              <a:t>, vận động theo chiều thẳng đứng.</a:t>
            </a:r>
          </a:p>
          <a:p>
            <a:pPr marL="285750" indent="-285750" algn="just">
              <a:lnSpc>
                <a:spcPct val="120000"/>
              </a:lnSpc>
              <a:buFont typeface="Wingdings" panose="05000000000000000000" pitchFamily="2" charset="2"/>
              <a:buChar char="q"/>
            </a:pPr>
            <a:r>
              <a:rPr lang="en-US" sz="2800">
                <a:latin typeface="#9Slide03 SFU Futura_07" panose="00000900000000000000" pitchFamily="2" charset="0"/>
              </a:rPr>
              <a:t> C</a:t>
            </a:r>
            <a:r>
              <a:rPr lang="vi-VN" sz="2800">
                <a:latin typeface="#9Slide03 SFU Futura_07" panose="00000900000000000000" pitchFamily="2" charset="0"/>
              </a:rPr>
              <a:t>hế độ </a:t>
            </a:r>
            <a:r>
              <a:rPr lang="vi-VN" sz="2800">
                <a:solidFill>
                  <a:srgbClr val="FF0000"/>
                </a:solidFill>
                <a:latin typeface="#9Slide03 SFU Futura_07" panose="00000900000000000000" pitchFamily="2" charset="0"/>
              </a:rPr>
              <a:t>thuỷ triều </a:t>
            </a:r>
            <a:r>
              <a:rPr lang="vi-VN" sz="2800">
                <a:latin typeface="#9Slide03 SFU Futura_07" panose="00000900000000000000" pitchFamily="2" charset="0"/>
              </a:rPr>
              <a:t>đa d</a:t>
            </a:r>
            <a:r>
              <a:rPr lang="en-US" sz="2800">
                <a:latin typeface="#9Slide03 SFU Futura_07" panose="00000900000000000000" pitchFamily="2" charset="0"/>
              </a:rPr>
              <a:t>ạng, tiêu biểu nhất là chế độ </a:t>
            </a:r>
            <a:r>
              <a:rPr lang="en-US" sz="2800">
                <a:solidFill>
                  <a:srgbClr val="FF0000"/>
                </a:solidFill>
                <a:latin typeface="#9Slide03 SFU Futura_07" panose="00000900000000000000" pitchFamily="2" charset="0"/>
              </a:rPr>
              <a:t>nhật triều </a:t>
            </a:r>
            <a:r>
              <a:rPr lang="en-US" sz="2800">
                <a:latin typeface="#9Slide03 SFU Futura_07" panose="00000900000000000000" pitchFamily="2" charset="0"/>
              </a:rPr>
              <a:t>đều.</a:t>
            </a:r>
          </a:p>
        </p:txBody>
      </p:sp>
      <p:pic>
        <p:nvPicPr>
          <p:cNvPr id="11" name="Hình ảnh 10" descr="Ảnh có chứa văn bản, bản đồ, tập bản đồ&#10;&#10;Mô tả được tạo tự động">
            <a:extLst>
              <a:ext uri="{FF2B5EF4-FFF2-40B4-BE49-F238E27FC236}">
                <a16:creationId xmlns:a16="http://schemas.microsoft.com/office/drawing/2014/main" xmlns="" id="{8B8667D4-C419-B3E2-D992-863C695DF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34" y="310941"/>
            <a:ext cx="4848977" cy="6240515"/>
          </a:xfrm>
          <a:prstGeom prst="rect">
            <a:avLst/>
          </a:prstGeom>
        </p:spPr>
      </p:pic>
    </p:spTree>
    <p:extLst>
      <p:ext uri="{BB962C8B-B14F-4D97-AF65-F5344CB8AC3E}">
        <p14:creationId xmlns:p14="http://schemas.microsoft.com/office/powerpoint/2010/main" val="210808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433CDBC0-2EFB-498C-8D73-512CE230B4A1}"/>
              </a:ext>
            </a:extLst>
          </p:cNvPr>
          <p:cNvSpPr>
            <a:spLocks noGrp="1"/>
          </p:cNvSpPr>
          <p:nvPr>
            <p:ph idx="1"/>
          </p:nvPr>
        </p:nvSpPr>
        <p:spPr>
          <a:xfrm>
            <a:off x="446183" y="1407655"/>
            <a:ext cx="5125314" cy="3320668"/>
          </a:xfrm>
          <a:solidFill>
            <a:schemeClr val="accent4">
              <a:lumMod val="20000"/>
              <a:lumOff val="80000"/>
            </a:schemeClr>
          </a:solidFill>
        </p:spPr>
        <p:txBody>
          <a:bodyPr anchor="ctr">
            <a:normAutofit fontScale="92500"/>
          </a:bodyPr>
          <a:lstStyle/>
          <a:p>
            <a:pPr algn="just"/>
            <a:r>
              <a:rPr lang="en-US" sz="4000">
                <a:latin typeface="#9Slide07 IcielBaliho Script" pitchFamily="2" charset="0"/>
              </a:rPr>
              <a:t>Việt Nam có chế độ nhật triều điển hình</a:t>
            </a:r>
          </a:p>
          <a:p>
            <a:pPr algn="just"/>
            <a:r>
              <a:rPr lang="en-US" sz="4000">
                <a:latin typeface="#9Slide07 IcielBaliho Script" pitchFamily="2" charset="0"/>
              </a:rPr>
              <a:t>Vùng làm muối tốt nhất ở nước ta là Duyên hải Nam Trung Bộ (Ninh Thuận)</a:t>
            </a:r>
            <a:endParaRPr lang="en-US" sz="4000" dirty="0">
              <a:latin typeface="#9Slide07 IcielBaliho Script" pitchFamily="2" charset="0"/>
            </a:endParaRPr>
          </a:p>
        </p:txBody>
      </p:sp>
      <p:sp>
        <p:nvSpPr>
          <p:cNvPr id="11" name="Title 1">
            <a:extLst>
              <a:ext uri="{FF2B5EF4-FFF2-40B4-BE49-F238E27FC236}">
                <a16:creationId xmlns:a16="http://schemas.microsoft.com/office/drawing/2014/main" xmlns="" id="{88CF5BEC-6760-4B03-89B4-9AD9EF76FB92}"/>
              </a:ext>
            </a:extLst>
          </p:cNvPr>
          <p:cNvSpPr txBox="1">
            <a:spLocks/>
          </p:cNvSpPr>
          <p:nvPr/>
        </p:nvSpPr>
        <p:spPr>
          <a:xfrm>
            <a:off x="297455" y="278842"/>
            <a:ext cx="5125314" cy="9770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r>
              <a:rPr lang="en-US" sz="5400" b="1">
                <a:solidFill>
                  <a:srgbClr val="002060"/>
                </a:solidFill>
                <a:latin typeface="#9Slide07 IcielBC Cubano Normal" panose="00000500000000000000" pitchFamily="2" charset="0"/>
              </a:rPr>
              <a:t>EM CÓ BIẾT?</a:t>
            </a:r>
            <a:endParaRPr lang="en-US" sz="5400" b="1" dirty="0">
              <a:solidFill>
                <a:srgbClr val="002060"/>
              </a:solidFill>
              <a:latin typeface="#9Slide07 IcielBC Cubano Normal" panose="00000500000000000000" pitchFamily="2" charset="0"/>
            </a:endParaRPr>
          </a:p>
        </p:txBody>
      </p:sp>
      <p:sp>
        <p:nvSpPr>
          <p:cNvPr id="12" name="Frame 11">
            <a:extLst>
              <a:ext uri="{FF2B5EF4-FFF2-40B4-BE49-F238E27FC236}">
                <a16:creationId xmlns:a16="http://schemas.microsoft.com/office/drawing/2014/main" xmlns="" id="{7C5026B0-2558-4497-8311-F06F23910CC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42" name="Picture 2" descr="Phụ Nữ Làm Muối · Ảnh có sẵn miễn phí">
            <a:extLst>
              <a:ext uri="{FF2B5EF4-FFF2-40B4-BE49-F238E27FC236}">
                <a16:creationId xmlns:a16="http://schemas.microsoft.com/office/drawing/2014/main" xmlns="" id="{EC0174BA-C5A8-FDA7-7BD4-6AF884858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224" y="413222"/>
            <a:ext cx="6174321" cy="411621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xmlns="" id="{CB62F0DD-8555-3017-8683-1E1D471C5BD3}"/>
              </a:ext>
            </a:extLst>
          </p:cNvPr>
          <p:cNvSpPr txBox="1">
            <a:spLocks/>
          </p:cNvSpPr>
          <p:nvPr/>
        </p:nvSpPr>
        <p:spPr>
          <a:xfrm>
            <a:off x="446182" y="4890073"/>
            <a:ext cx="11448363" cy="1455643"/>
          </a:xfrm>
          <a:prstGeom prst="rect">
            <a:avLst/>
          </a:prstGeom>
          <a:solidFill>
            <a:schemeClr val="accent5">
              <a:lumMod val="20000"/>
              <a:lumOff val="8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4000">
                <a:latin typeface="#9Slide07 IcielBaliho Script" pitchFamily="2" charset="0"/>
              </a:rPr>
              <a:t>Tại sao Vùng Duyên hải NTB là vùng làm muối tốt nhất?</a:t>
            </a:r>
          </a:p>
          <a:p>
            <a:pPr algn="just"/>
            <a:r>
              <a:rPr lang="en-US" sz="4000">
                <a:latin typeface="#9Slide07 IcielBaliho Script" pitchFamily="2" charset="0"/>
              </a:rPr>
              <a:t>Thủy triều có vai trò gì trong đời sống và sản xuất?</a:t>
            </a:r>
            <a:endParaRPr lang="en-US" sz="4000" dirty="0">
              <a:latin typeface="#9Slide07 IcielBaliho Script" pitchFamily="2" charset="0"/>
            </a:endParaRPr>
          </a:p>
        </p:txBody>
      </p:sp>
    </p:spTree>
    <p:extLst>
      <p:ext uri="{BB962C8B-B14F-4D97-AF65-F5344CB8AC3E}">
        <p14:creationId xmlns:p14="http://schemas.microsoft.com/office/powerpoint/2010/main" val="143291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11"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9D771F00-82A5-125A-F2B8-B6E23E1DF2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5604" y="253523"/>
            <a:ext cx="8720079" cy="6350953"/>
          </a:xfrm>
          <a:prstGeom prst="rect">
            <a:avLst/>
          </a:prstGeom>
        </p:spPr>
      </p:pic>
      <p:sp>
        <p:nvSpPr>
          <p:cNvPr id="5" name="Frame 15">
            <a:extLst>
              <a:ext uri="{FF2B5EF4-FFF2-40B4-BE49-F238E27FC236}">
                <a16:creationId xmlns:a16="http://schemas.microsoft.com/office/drawing/2014/main" xmlns="" id="{65243F8C-B869-1C00-D18F-84DE375A0BF1}"/>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Content Placeholder 3">
            <a:extLst>
              <a:ext uri="{FF2B5EF4-FFF2-40B4-BE49-F238E27FC236}">
                <a16:creationId xmlns:a16="http://schemas.microsoft.com/office/drawing/2014/main" xmlns="" id="{20A52696-65B0-72A8-BD1E-85063F656D77}"/>
              </a:ext>
            </a:extLst>
          </p:cNvPr>
          <p:cNvSpPr txBox="1">
            <a:spLocks/>
          </p:cNvSpPr>
          <p:nvPr/>
        </p:nvSpPr>
        <p:spPr>
          <a:xfrm>
            <a:off x="9208411" y="485713"/>
            <a:ext cx="2587985" cy="2943287"/>
          </a:xfrm>
          <a:prstGeom prst="rect">
            <a:avLst/>
          </a:prstGeom>
          <a:solidFill>
            <a:schemeClr val="accent5">
              <a:lumMod val="20000"/>
              <a:lumOff val="80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4000">
                <a:latin typeface="#9Slide07 IcielBaliho Script" pitchFamily="2" charset="0"/>
              </a:rPr>
              <a:t>Mô tả hoạt động của dòng biển trên Biển Đông</a:t>
            </a:r>
            <a:endParaRPr lang="en-US" sz="4000" dirty="0">
              <a:latin typeface="#9Slide07 IcielBaliho Script" pitchFamily="2" charset="0"/>
            </a:endParaRPr>
          </a:p>
        </p:txBody>
      </p:sp>
      <p:pic>
        <p:nvPicPr>
          <p:cNvPr id="1026" name="Picture 2" descr="Cartoon student | Free SVG">
            <a:extLst>
              <a:ext uri="{FF2B5EF4-FFF2-40B4-BE49-F238E27FC236}">
                <a16:creationId xmlns:a16="http://schemas.microsoft.com/office/drawing/2014/main" xmlns="" id="{61245431-0E9B-8AC9-618C-52CD29DD24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5113" y="3830320"/>
            <a:ext cx="2354580" cy="235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4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C6D2A2-4FB9-4FFE-B354-388F916A97D8}"/>
              </a:ext>
            </a:extLst>
          </p:cNvPr>
          <p:cNvSpPr txBox="1"/>
          <p:nvPr/>
        </p:nvSpPr>
        <p:spPr>
          <a:xfrm>
            <a:off x="274637" y="239486"/>
            <a:ext cx="5712995" cy="707886"/>
          </a:xfrm>
          <a:prstGeom prst="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b="1" dirty="0">
                <a:latin typeface="#9Slide03 SFU Futura_07" panose="00000900000000000000" pitchFamily="2" charset="0"/>
              </a:rPr>
              <a:t>HIỂU Ý ĐỒNG ĐỘI</a:t>
            </a:r>
          </a:p>
        </p:txBody>
      </p:sp>
      <p:sp>
        <p:nvSpPr>
          <p:cNvPr id="5" name="TextBox 4">
            <a:extLst>
              <a:ext uri="{FF2B5EF4-FFF2-40B4-BE49-F238E27FC236}">
                <a16:creationId xmlns:a16="http://schemas.microsoft.com/office/drawing/2014/main" xmlns="" id="{37ADF9D6-54AA-43C3-ABF6-881721B5B4A1}"/>
              </a:ext>
            </a:extLst>
          </p:cNvPr>
          <p:cNvSpPr txBox="1"/>
          <p:nvPr/>
        </p:nvSpPr>
        <p:spPr>
          <a:xfrm>
            <a:off x="255169" y="1109314"/>
            <a:ext cx="5732463" cy="5509200"/>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latin typeface="#9Slide03 SFU Futura_07" panose="00000900000000000000" pitchFamily="2" charset="0"/>
                <a:ea typeface="Tahoma" panose="020B0604030504040204" pitchFamily="34" charset="0"/>
                <a:cs typeface="Tahoma" panose="020B0604030504040204" pitchFamily="34" charset="0"/>
              </a:rPr>
              <a:t>HƯỚNG DẪN</a:t>
            </a:r>
          </a:p>
          <a:p>
            <a:pPr marL="285750" indent="-285750" algn="just">
              <a:buFont typeface="Wingdings" panose="05000000000000000000" pitchFamily="2" charset="2"/>
              <a:buChar char="v"/>
            </a:pPr>
            <a:r>
              <a:rPr lang="en-US" sz="3200" b="1">
                <a:solidFill>
                  <a:srgbClr val="C00000"/>
                </a:solidFill>
                <a:latin typeface="#9Slide03 SFU Futura_07" panose="00000900000000000000" pitchFamily="2" charset="0"/>
                <a:ea typeface="Tahoma" panose="020B0604030504040204" pitchFamily="34" charset="0"/>
                <a:cs typeface="Tahoma" panose="020B0604030504040204" pitchFamily="34" charset="0"/>
              </a:rPr>
              <a:t> Hình </a:t>
            </a:r>
            <a:r>
              <a:rPr lang="en-US" sz="3200" b="1" dirty="0" err="1">
                <a:solidFill>
                  <a:srgbClr val="C00000"/>
                </a:solidFill>
                <a:latin typeface="#9Slide03 SFU Futura_07" panose="00000900000000000000" pitchFamily="2" charset="0"/>
                <a:ea typeface="Tahoma" panose="020B0604030504040204" pitchFamily="34" charset="0"/>
                <a:cs typeface="Tahoma" panose="020B0604030504040204" pitchFamily="34" charset="0"/>
              </a:rPr>
              <a:t>thức</a:t>
            </a:r>
            <a:r>
              <a:rPr lang="en-US" sz="3200" dirty="0">
                <a:solidFill>
                  <a:srgbClr val="C00000"/>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latin typeface="#9Slide03 SFU Futura_07" panose="00000900000000000000" pitchFamily="2" charset="0"/>
                <a:ea typeface="Tahoma" panose="020B0604030504040204" pitchFamily="34" charset="0"/>
                <a:cs typeface="Tahoma" panose="020B0604030504040204" pitchFamily="34" charset="0"/>
              </a:rPr>
              <a:t>cá</a:t>
            </a:r>
            <a:r>
              <a:rPr lang="en-US" sz="3200" dirty="0">
                <a:latin typeface="#9Slide03 SFU Futura_07" panose="00000900000000000000" pitchFamily="2" charset="0"/>
                <a:ea typeface="Tahoma" panose="020B0604030504040204" pitchFamily="34" charset="0"/>
                <a:cs typeface="Tahoma" panose="020B0604030504040204" pitchFamily="34" charset="0"/>
              </a:rPr>
              <a:t> </a:t>
            </a:r>
            <a:r>
              <a:rPr lang="en-US" sz="3200" dirty="0" err="1">
                <a:latin typeface="#9Slide03 SFU Futura_07" panose="00000900000000000000" pitchFamily="2" charset="0"/>
                <a:ea typeface="Tahoma" panose="020B0604030504040204" pitchFamily="34" charset="0"/>
                <a:cs typeface="Tahoma" panose="020B0604030504040204" pitchFamily="34" charset="0"/>
              </a:rPr>
              <a:t>nhân</a:t>
            </a:r>
            <a:r>
              <a:rPr lang="en-US" sz="3200" dirty="0">
                <a:latin typeface="#9Slide03 SFU Futura_07" panose="00000900000000000000" pitchFamily="2" charset="0"/>
                <a:ea typeface="Tahoma" panose="020B0604030504040204" pitchFamily="34" charset="0"/>
                <a:cs typeface="Tahoma" panose="020B0604030504040204" pitchFamily="34" charset="0"/>
              </a:rPr>
              <a:t>/</a:t>
            </a:r>
            <a:r>
              <a:rPr lang="en-US" sz="3200" dirty="0" err="1">
                <a:latin typeface="#9Slide03 SFU Futura_07" panose="00000900000000000000" pitchFamily="2" charset="0"/>
                <a:ea typeface="Tahoma" panose="020B0604030504040204" pitchFamily="34" charset="0"/>
                <a:cs typeface="Tahoma" panose="020B0604030504040204" pitchFamily="34" charset="0"/>
              </a:rPr>
              <a:t>nhóm</a:t>
            </a:r>
            <a:r>
              <a:rPr lang="en-US" sz="3200" dirty="0">
                <a:latin typeface="#9Slide03 SFU Futura_07" panose="00000900000000000000" pitchFamily="2" charset="0"/>
                <a:ea typeface="Tahoma" panose="020B0604030504040204" pitchFamily="34" charset="0"/>
                <a:cs typeface="Tahoma" panose="020B0604030504040204" pitchFamily="34" charset="0"/>
              </a:rPr>
              <a:t> </a:t>
            </a:r>
          </a:p>
          <a:p>
            <a:pPr marL="285750" indent="-285750" algn="just">
              <a:buFont typeface="Wingdings" panose="05000000000000000000" pitchFamily="2" charset="2"/>
              <a:buChar char="v"/>
            </a:pPr>
            <a:r>
              <a:rPr lang="en-US" sz="3200" b="1">
                <a:solidFill>
                  <a:srgbClr val="C00000"/>
                </a:solidFill>
                <a:latin typeface="#9Slide03 SFU Futura_07" panose="00000900000000000000" pitchFamily="2" charset="0"/>
                <a:ea typeface="Tahoma" panose="020B0604030504040204" pitchFamily="34" charset="0"/>
                <a:cs typeface="Tahoma" panose="020B0604030504040204" pitchFamily="34" charset="0"/>
              </a:rPr>
              <a:t> Yêu </a:t>
            </a:r>
            <a:r>
              <a:rPr lang="en-US" sz="3200" b="1" dirty="0" err="1">
                <a:solidFill>
                  <a:srgbClr val="C00000"/>
                </a:solidFill>
                <a:latin typeface="#9Slide03 SFU Futura_07" panose="00000900000000000000" pitchFamily="2" charset="0"/>
                <a:ea typeface="Tahoma" panose="020B0604030504040204" pitchFamily="34" charset="0"/>
                <a:cs typeface="Tahoma" panose="020B0604030504040204" pitchFamily="34" charset="0"/>
              </a:rPr>
              <a:t>cầu</a:t>
            </a:r>
            <a:r>
              <a:rPr lang="en-US" sz="3200" dirty="0">
                <a:solidFill>
                  <a:srgbClr val="C00000"/>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Có</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10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từ</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khóa</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err="1">
                <a:solidFill>
                  <a:schemeClr val="tx1"/>
                </a:solidFill>
                <a:latin typeface="#9Slide03 SFU Futura_07" panose="00000900000000000000" pitchFamily="2" charset="0"/>
                <a:ea typeface="Tahoma" panose="020B0604030504040204" pitchFamily="34" charset="0"/>
                <a:cs typeface="Tahoma" panose="020B0604030504040204" pitchFamily="34" charset="0"/>
              </a:rPr>
              <a:t>về</a:t>
            </a:r>
            <a:r>
              <a:rPr lang="en-US" sz="3200">
                <a:solidFill>
                  <a:schemeClr val="tx1"/>
                </a:solidFill>
                <a:latin typeface="#9Slide03 SFU Futura_07" panose="00000900000000000000" pitchFamily="2" charset="0"/>
                <a:ea typeface="Tahoma" panose="020B0604030504040204" pitchFamily="34" charset="0"/>
                <a:cs typeface="Tahoma" panose="020B0604030504040204" pitchFamily="34" charset="0"/>
              </a:rPr>
              <a:t> phạm vi biển Đông và các vùng biển Việt Nam.</a:t>
            </a:r>
            <a:endPar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en-US" sz="3200">
                <a:solidFill>
                  <a:schemeClr val="tx1"/>
                </a:solidFill>
                <a:latin typeface="#9Slide03 SFU Futura_07" panose="00000900000000000000" pitchFamily="2" charset="0"/>
                <a:ea typeface="Tahoma" panose="020B0604030504040204" pitchFamily="34" charset="0"/>
                <a:cs typeface="Tahoma" panose="020B0604030504040204" pitchFamily="34" charset="0"/>
              </a:rPr>
              <a:t> 2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đại</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diện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nam</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và</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nữ</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lên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bảng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quay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mặt</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xuống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lớp</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Các</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thành</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viên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trong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lớp</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gợi</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ý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từ</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khóa</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xem</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ai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đoán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nhanh</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hơn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đúng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hơn</a:t>
            </a:r>
            <a:endPar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en-US" sz="3200" b="1">
                <a:solidFill>
                  <a:srgbClr val="C00000"/>
                </a:solidFill>
                <a:latin typeface="#9Slide03 SFU Futura_07" panose="00000900000000000000" pitchFamily="2" charset="0"/>
                <a:ea typeface="Tahoma" panose="020B0604030504040204" pitchFamily="34" charset="0"/>
                <a:cs typeface="Tahoma" panose="020B0604030504040204" pitchFamily="34" charset="0"/>
              </a:rPr>
              <a:t> Thời </a:t>
            </a:r>
            <a:r>
              <a:rPr lang="en-US" sz="3200" b="1" dirty="0" err="1">
                <a:solidFill>
                  <a:srgbClr val="C00000"/>
                </a:solidFill>
                <a:latin typeface="#9Slide03 SFU Futura_07" panose="00000900000000000000" pitchFamily="2" charset="0"/>
                <a:ea typeface="Tahoma" panose="020B0604030504040204" pitchFamily="34" charset="0"/>
                <a:cs typeface="Tahoma" panose="020B0604030504040204" pitchFamily="34" charset="0"/>
              </a:rPr>
              <a:t>gian</a:t>
            </a:r>
            <a:r>
              <a:rPr lang="en-US" sz="3200" b="1" dirty="0">
                <a:solidFill>
                  <a:srgbClr val="C00000"/>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2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phút</a:t>
            </a:r>
            <a:endPar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xmlns="" id="{8EA48B6D-E5E3-46F3-8464-ABF40BFC12CC}"/>
              </a:ext>
            </a:extLst>
          </p:cNvPr>
          <p:cNvSpPr txBox="1"/>
          <p:nvPr/>
        </p:nvSpPr>
        <p:spPr>
          <a:xfrm>
            <a:off x="6262269" y="459918"/>
            <a:ext cx="5405891" cy="59381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Thái Bình Dương</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8</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Nội thủy</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Lãnh hải</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12 hải lí</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Đặc quyền kinh tế</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Đường cơ sở</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1 triệu km</a:t>
            </a:r>
            <a:r>
              <a:rPr lang="en-US" sz="3200" b="1" baseline="300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2</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Thềm lục địa</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Tiếp giáp lãnh hải</a:t>
            </a:r>
            <a:endParaRPr lang="en-US" sz="3200"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2" name="Khung 1">
            <a:extLst>
              <a:ext uri="{FF2B5EF4-FFF2-40B4-BE49-F238E27FC236}">
                <a16:creationId xmlns:a16="http://schemas.microsoft.com/office/drawing/2014/main" xmlns="" id="{EED80CD6-CF4D-DA3E-825F-0609589DEC95}"/>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57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1000"/>
                                        <p:tgtEl>
                                          <p:spTgt spid="7">
                                            <p:txEl>
                                              <p:pRg st="7" end="7"/>
                                            </p:txEl>
                                          </p:spTgt>
                                        </p:tgtEl>
                                      </p:cBhvr>
                                    </p:animEffect>
                                    <p:anim calcmode="lin" valueType="num">
                                      <p:cBhvr>
                                        <p:cTn id="5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fade">
                                      <p:cBhvr>
                                        <p:cTn id="63" dur="1000"/>
                                        <p:tgtEl>
                                          <p:spTgt spid="7">
                                            <p:txEl>
                                              <p:pRg st="8" end="8"/>
                                            </p:txEl>
                                          </p:spTgt>
                                        </p:tgtEl>
                                      </p:cBhvr>
                                    </p:animEffect>
                                    <p:anim calcmode="lin" valueType="num">
                                      <p:cBhvr>
                                        <p:cTn id="6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9" end="9"/>
                                            </p:txEl>
                                          </p:spTgt>
                                        </p:tgtEl>
                                        <p:attrNameLst>
                                          <p:attrName>style.visibility</p:attrName>
                                        </p:attrNameLst>
                                      </p:cBhvr>
                                      <p:to>
                                        <p:strVal val="visible"/>
                                      </p:to>
                                    </p:set>
                                    <p:animEffect transition="in" filter="fade">
                                      <p:cBhvr>
                                        <p:cTn id="70" dur="1000"/>
                                        <p:tgtEl>
                                          <p:spTgt spid="7">
                                            <p:txEl>
                                              <p:pRg st="9" end="9"/>
                                            </p:txEl>
                                          </p:spTgt>
                                        </p:tgtEl>
                                      </p:cBhvr>
                                    </p:animEffect>
                                    <p:anim calcmode="lin" valueType="num">
                                      <p:cBhvr>
                                        <p:cTn id="71"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C6D2A2-4FB9-4FFE-B354-388F916A97D8}"/>
              </a:ext>
            </a:extLst>
          </p:cNvPr>
          <p:cNvSpPr txBox="1"/>
          <p:nvPr/>
        </p:nvSpPr>
        <p:spPr>
          <a:xfrm>
            <a:off x="274637" y="239486"/>
            <a:ext cx="5712995" cy="707886"/>
          </a:xfrm>
          <a:prstGeom prst="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000" b="1" dirty="0">
                <a:latin typeface="#9Slide03 SFU Futura_07" panose="00000900000000000000" pitchFamily="2" charset="0"/>
              </a:rPr>
              <a:t>HIỂU Ý ĐỒNG ĐỘI</a:t>
            </a:r>
          </a:p>
        </p:txBody>
      </p:sp>
      <p:sp>
        <p:nvSpPr>
          <p:cNvPr id="5" name="TextBox 4">
            <a:extLst>
              <a:ext uri="{FF2B5EF4-FFF2-40B4-BE49-F238E27FC236}">
                <a16:creationId xmlns:a16="http://schemas.microsoft.com/office/drawing/2014/main" xmlns="" id="{37ADF9D6-54AA-43C3-ABF6-881721B5B4A1}"/>
              </a:ext>
            </a:extLst>
          </p:cNvPr>
          <p:cNvSpPr txBox="1"/>
          <p:nvPr/>
        </p:nvSpPr>
        <p:spPr>
          <a:xfrm>
            <a:off x="255169" y="1109314"/>
            <a:ext cx="5732463" cy="5509200"/>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latin typeface="#9Slide03 SFU Futura_07" panose="00000900000000000000" pitchFamily="2" charset="0"/>
                <a:ea typeface="Tahoma" panose="020B0604030504040204" pitchFamily="34" charset="0"/>
                <a:cs typeface="Tahoma" panose="020B0604030504040204" pitchFamily="34" charset="0"/>
              </a:rPr>
              <a:t>HƯỚNG DẪN</a:t>
            </a:r>
          </a:p>
          <a:p>
            <a:pPr marL="285750" indent="-285750" algn="just">
              <a:buFont typeface="Wingdings" panose="05000000000000000000" pitchFamily="2" charset="2"/>
              <a:buChar char="v"/>
            </a:pPr>
            <a:r>
              <a:rPr lang="en-US" sz="3200" b="1">
                <a:solidFill>
                  <a:srgbClr val="C00000"/>
                </a:solidFill>
                <a:latin typeface="#9Slide03 SFU Futura_07" panose="00000900000000000000" pitchFamily="2" charset="0"/>
                <a:ea typeface="Tahoma" panose="020B0604030504040204" pitchFamily="34" charset="0"/>
                <a:cs typeface="Tahoma" panose="020B0604030504040204" pitchFamily="34" charset="0"/>
              </a:rPr>
              <a:t> Hình </a:t>
            </a:r>
            <a:r>
              <a:rPr lang="en-US" sz="3200" b="1" dirty="0" err="1">
                <a:solidFill>
                  <a:srgbClr val="C00000"/>
                </a:solidFill>
                <a:latin typeface="#9Slide03 SFU Futura_07" panose="00000900000000000000" pitchFamily="2" charset="0"/>
                <a:ea typeface="Tahoma" panose="020B0604030504040204" pitchFamily="34" charset="0"/>
                <a:cs typeface="Tahoma" panose="020B0604030504040204" pitchFamily="34" charset="0"/>
              </a:rPr>
              <a:t>thức</a:t>
            </a:r>
            <a:r>
              <a:rPr lang="en-US" sz="3200" dirty="0">
                <a:solidFill>
                  <a:srgbClr val="C00000"/>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latin typeface="#9Slide03 SFU Futura_07" panose="00000900000000000000" pitchFamily="2" charset="0"/>
                <a:ea typeface="Tahoma" panose="020B0604030504040204" pitchFamily="34" charset="0"/>
                <a:cs typeface="Tahoma" panose="020B0604030504040204" pitchFamily="34" charset="0"/>
              </a:rPr>
              <a:t>cá</a:t>
            </a:r>
            <a:r>
              <a:rPr lang="en-US" sz="3200" dirty="0">
                <a:latin typeface="#9Slide03 SFU Futura_07" panose="00000900000000000000" pitchFamily="2" charset="0"/>
                <a:ea typeface="Tahoma" panose="020B0604030504040204" pitchFamily="34" charset="0"/>
                <a:cs typeface="Tahoma" panose="020B0604030504040204" pitchFamily="34" charset="0"/>
              </a:rPr>
              <a:t> </a:t>
            </a:r>
            <a:r>
              <a:rPr lang="en-US" sz="3200" dirty="0" err="1">
                <a:latin typeface="#9Slide03 SFU Futura_07" panose="00000900000000000000" pitchFamily="2" charset="0"/>
                <a:ea typeface="Tahoma" panose="020B0604030504040204" pitchFamily="34" charset="0"/>
                <a:cs typeface="Tahoma" panose="020B0604030504040204" pitchFamily="34" charset="0"/>
              </a:rPr>
              <a:t>nhân</a:t>
            </a:r>
            <a:r>
              <a:rPr lang="en-US" sz="3200" dirty="0">
                <a:latin typeface="#9Slide03 SFU Futura_07" panose="00000900000000000000" pitchFamily="2" charset="0"/>
                <a:ea typeface="Tahoma" panose="020B0604030504040204" pitchFamily="34" charset="0"/>
                <a:cs typeface="Tahoma" panose="020B0604030504040204" pitchFamily="34" charset="0"/>
              </a:rPr>
              <a:t>/</a:t>
            </a:r>
            <a:r>
              <a:rPr lang="en-US" sz="3200" dirty="0" err="1">
                <a:latin typeface="#9Slide03 SFU Futura_07" panose="00000900000000000000" pitchFamily="2" charset="0"/>
                <a:ea typeface="Tahoma" panose="020B0604030504040204" pitchFamily="34" charset="0"/>
                <a:cs typeface="Tahoma" panose="020B0604030504040204" pitchFamily="34" charset="0"/>
              </a:rPr>
              <a:t>nhóm</a:t>
            </a:r>
            <a:r>
              <a:rPr lang="en-US" sz="3200" dirty="0">
                <a:latin typeface="#9Slide03 SFU Futura_07" panose="00000900000000000000" pitchFamily="2" charset="0"/>
                <a:ea typeface="Tahoma" panose="020B0604030504040204" pitchFamily="34" charset="0"/>
                <a:cs typeface="Tahoma" panose="020B0604030504040204" pitchFamily="34" charset="0"/>
              </a:rPr>
              <a:t> </a:t>
            </a:r>
          </a:p>
          <a:p>
            <a:pPr marL="285750" indent="-285750" algn="just">
              <a:buFont typeface="Wingdings" panose="05000000000000000000" pitchFamily="2" charset="2"/>
              <a:buChar char="v"/>
            </a:pPr>
            <a:r>
              <a:rPr lang="en-US" sz="3200" b="1">
                <a:solidFill>
                  <a:srgbClr val="C00000"/>
                </a:solidFill>
                <a:latin typeface="#9Slide03 SFU Futura_07" panose="00000900000000000000" pitchFamily="2" charset="0"/>
                <a:ea typeface="Tahoma" panose="020B0604030504040204" pitchFamily="34" charset="0"/>
                <a:cs typeface="Tahoma" panose="020B0604030504040204" pitchFamily="34" charset="0"/>
              </a:rPr>
              <a:t> Yêu </a:t>
            </a:r>
            <a:r>
              <a:rPr lang="en-US" sz="3200" b="1" dirty="0" err="1">
                <a:solidFill>
                  <a:srgbClr val="C00000"/>
                </a:solidFill>
                <a:latin typeface="#9Slide03 SFU Futura_07" panose="00000900000000000000" pitchFamily="2" charset="0"/>
                <a:ea typeface="Tahoma" panose="020B0604030504040204" pitchFamily="34" charset="0"/>
                <a:cs typeface="Tahoma" panose="020B0604030504040204" pitchFamily="34" charset="0"/>
              </a:rPr>
              <a:t>cầu</a:t>
            </a:r>
            <a:r>
              <a:rPr lang="en-US" sz="3200" dirty="0">
                <a:solidFill>
                  <a:srgbClr val="C00000"/>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Có</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10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từ</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khóa</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err="1">
                <a:solidFill>
                  <a:schemeClr val="tx1"/>
                </a:solidFill>
                <a:latin typeface="#9Slide03 SFU Futura_07" panose="00000900000000000000" pitchFamily="2" charset="0"/>
                <a:ea typeface="Tahoma" panose="020B0604030504040204" pitchFamily="34" charset="0"/>
                <a:cs typeface="Tahoma" panose="020B0604030504040204" pitchFamily="34" charset="0"/>
              </a:rPr>
              <a:t>về</a:t>
            </a:r>
            <a:r>
              <a:rPr lang="en-US" sz="3200">
                <a:solidFill>
                  <a:schemeClr val="tx1"/>
                </a:solidFill>
                <a:latin typeface="#9Slide03 SFU Futura_07" panose="00000900000000000000" pitchFamily="2" charset="0"/>
                <a:ea typeface="Tahoma" panose="020B0604030504040204" pitchFamily="34" charset="0"/>
                <a:cs typeface="Tahoma" panose="020B0604030504040204" pitchFamily="34" charset="0"/>
              </a:rPr>
              <a:t> Đặc điểm tự nhiên của Biển Đông.</a:t>
            </a:r>
            <a:endPar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en-US" sz="3200">
                <a:solidFill>
                  <a:schemeClr val="tx1"/>
                </a:solidFill>
                <a:latin typeface="#9Slide03 SFU Futura_07" panose="00000900000000000000" pitchFamily="2" charset="0"/>
                <a:ea typeface="Tahoma" panose="020B0604030504040204" pitchFamily="34" charset="0"/>
                <a:cs typeface="Tahoma" panose="020B0604030504040204" pitchFamily="34" charset="0"/>
              </a:rPr>
              <a:t> 2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đại</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diện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nam</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và</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nữ</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lên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bảng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quay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mặt</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xuống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lớp</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Các</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thành</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viên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trong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lớp</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gợi</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ý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từ</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khóa</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xem</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ai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đoán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nhanh</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hơn</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đúng</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hơn</a:t>
            </a:r>
            <a:endPar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v"/>
            </a:pPr>
            <a:r>
              <a:rPr lang="en-US" sz="3200" b="1">
                <a:solidFill>
                  <a:srgbClr val="C00000"/>
                </a:solidFill>
                <a:latin typeface="#9Slide03 SFU Futura_07" panose="00000900000000000000" pitchFamily="2" charset="0"/>
                <a:ea typeface="Tahoma" panose="020B0604030504040204" pitchFamily="34" charset="0"/>
                <a:cs typeface="Tahoma" panose="020B0604030504040204" pitchFamily="34" charset="0"/>
              </a:rPr>
              <a:t> Thời </a:t>
            </a:r>
            <a:r>
              <a:rPr lang="en-US" sz="3200" b="1" dirty="0" err="1">
                <a:solidFill>
                  <a:srgbClr val="C00000"/>
                </a:solidFill>
                <a:latin typeface="#9Slide03 SFU Futura_07" panose="00000900000000000000" pitchFamily="2" charset="0"/>
                <a:ea typeface="Tahoma" panose="020B0604030504040204" pitchFamily="34" charset="0"/>
                <a:cs typeface="Tahoma" panose="020B0604030504040204" pitchFamily="34" charset="0"/>
              </a:rPr>
              <a:t>gian</a:t>
            </a:r>
            <a:r>
              <a:rPr lang="en-US" sz="3200" b="1" dirty="0">
                <a:solidFill>
                  <a:srgbClr val="C00000"/>
                </a:solidFill>
                <a:latin typeface="#9Slide03 SFU Futura_07" panose="00000900000000000000" pitchFamily="2" charset="0"/>
                <a:ea typeface="Tahoma" panose="020B0604030504040204" pitchFamily="34" charset="0"/>
                <a:cs typeface="Tahoma" panose="020B0604030504040204" pitchFamily="34" charset="0"/>
              </a:rPr>
              <a:t>: </a:t>
            </a:r>
            <a:r>
              <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rPr>
              <a:t>2 </a:t>
            </a:r>
            <a:r>
              <a:rPr lang="en-US" sz="3200" dirty="0" err="1">
                <a:solidFill>
                  <a:schemeClr val="tx1"/>
                </a:solidFill>
                <a:latin typeface="#9Slide03 SFU Futura_07" panose="00000900000000000000" pitchFamily="2" charset="0"/>
                <a:ea typeface="Tahoma" panose="020B0604030504040204" pitchFamily="34" charset="0"/>
                <a:cs typeface="Tahoma" panose="020B0604030504040204" pitchFamily="34" charset="0"/>
              </a:rPr>
              <a:t>phút</a:t>
            </a:r>
            <a:endParaRPr lang="en-US" sz="3200" dirty="0">
              <a:solidFill>
                <a:schemeClr val="tx1"/>
              </a:solidFill>
              <a:latin typeface="#9Slide03 SFU Futura_07" panose="00000900000000000000" pitchFamily="2"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xmlns="" id="{8EA48B6D-E5E3-46F3-8464-ABF40BFC12CC}"/>
              </a:ext>
            </a:extLst>
          </p:cNvPr>
          <p:cNvSpPr txBox="1"/>
          <p:nvPr/>
        </p:nvSpPr>
        <p:spPr>
          <a:xfrm>
            <a:off x="6262269" y="459918"/>
            <a:ext cx="5405891" cy="59366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NHIỆT ĐỚI ẨM GIÓ MÙA</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NHẬT TRIỀU ĐỀU</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33</a:t>
            </a:r>
            <a:r>
              <a:rPr lang="vi-VN" sz="3200" b="1">
                <a:solidFill>
                  <a:srgbClr val="00B050"/>
                </a:solidFill>
                <a:latin typeface="Work Sans" panose="020F0502020204030204" pitchFamily="2" charset="0"/>
              </a:rPr>
              <a:t>‰</a:t>
            </a:r>
            <a:endParaRPr lang="en-US" sz="3200" b="1">
              <a:solidFill>
                <a:srgbClr val="00B050"/>
              </a:solidFill>
              <a:latin typeface="#9Slide07 IcielBC Cubano Normal" panose="00000500000000000000" pitchFamily="2" charset="0"/>
            </a:endParaRP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NƯỚC TRỒI</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ÁP THẤP NHIỆT ĐỚI</a:t>
            </a:r>
          </a:p>
          <a:p>
            <a:pPr algn="ctr">
              <a:lnSpc>
                <a:spcPct val="120000"/>
              </a:lnSpc>
            </a:pP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23</a:t>
            </a:r>
            <a:r>
              <a:rPr lang="en-US" sz="3200" b="1" baseline="300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0</a:t>
            </a:r>
            <a:r>
              <a:rPr lang="en-US" sz="3200" b="1">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C</a:t>
            </a:r>
          </a:p>
          <a:p>
            <a:pPr algn="ctr">
              <a:lnSpc>
                <a:spcPct val="120000"/>
              </a:lnSpc>
            </a:pPr>
            <a:r>
              <a:rPr lang="en-US" sz="32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1100MM/NĂM</a:t>
            </a:r>
          </a:p>
          <a:p>
            <a:pPr algn="ctr">
              <a:lnSpc>
                <a:spcPct val="120000"/>
              </a:lnSpc>
            </a:pPr>
            <a:r>
              <a:rPr lang="en-US" sz="32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ĐỘ MUỐI</a:t>
            </a:r>
          </a:p>
          <a:p>
            <a:pPr algn="ctr">
              <a:lnSpc>
                <a:spcPct val="120000"/>
              </a:lnSpc>
            </a:pPr>
            <a:r>
              <a:rPr lang="en-US" sz="32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2 MÙA GIÓ</a:t>
            </a:r>
          </a:p>
          <a:p>
            <a:pPr algn="ctr">
              <a:lnSpc>
                <a:spcPct val="120000"/>
              </a:lnSpc>
            </a:pPr>
            <a:r>
              <a:rPr lang="en-US" sz="32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DÒNG BIỂN THEO MÙA</a:t>
            </a:r>
            <a:endParaRPr lang="en-US" sz="3200"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2" name="Khung 1">
            <a:extLst>
              <a:ext uri="{FF2B5EF4-FFF2-40B4-BE49-F238E27FC236}">
                <a16:creationId xmlns:a16="http://schemas.microsoft.com/office/drawing/2014/main" xmlns="" id="{EED80CD6-CF4D-DA3E-825F-0609589DEC95}"/>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971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1000"/>
                                        <p:tgtEl>
                                          <p:spTgt spid="7">
                                            <p:txEl>
                                              <p:pRg st="7" end="7"/>
                                            </p:txEl>
                                          </p:spTgt>
                                        </p:tgtEl>
                                      </p:cBhvr>
                                    </p:animEffect>
                                    <p:anim calcmode="lin" valueType="num">
                                      <p:cBhvr>
                                        <p:cTn id="5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Effect transition="in" filter="fade">
                                      <p:cBhvr>
                                        <p:cTn id="63" dur="1000"/>
                                        <p:tgtEl>
                                          <p:spTgt spid="7">
                                            <p:txEl>
                                              <p:pRg st="8" end="8"/>
                                            </p:txEl>
                                          </p:spTgt>
                                        </p:tgtEl>
                                      </p:cBhvr>
                                    </p:animEffect>
                                    <p:anim calcmode="lin" valueType="num">
                                      <p:cBhvr>
                                        <p:cTn id="64"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9" end="9"/>
                                            </p:txEl>
                                          </p:spTgt>
                                        </p:tgtEl>
                                        <p:attrNameLst>
                                          <p:attrName>style.visibility</p:attrName>
                                        </p:attrNameLst>
                                      </p:cBhvr>
                                      <p:to>
                                        <p:strVal val="visible"/>
                                      </p:to>
                                    </p:set>
                                    <p:animEffect transition="in" filter="fade">
                                      <p:cBhvr>
                                        <p:cTn id="70" dur="1000"/>
                                        <p:tgtEl>
                                          <p:spTgt spid="7">
                                            <p:txEl>
                                              <p:pRg st="9" end="9"/>
                                            </p:txEl>
                                          </p:spTgt>
                                        </p:tgtEl>
                                      </p:cBhvr>
                                    </p:animEffect>
                                    <p:anim calcmode="lin" valueType="num">
                                      <p:cBhvr>
                                        <p:cTn id="71"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FC2C9A39-F547-E18F-2322-711B327E0E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79979" y="281386"/>
            <a:ext cx="4390101" cy="5640325"/>
          </a:xfrm>
          <a:prstGeom prst="rect">
            <a:avLst/>
          </a:prstGeom>
        </p:spPr>
      </p:pic>
      <p:sp>
        <p:nvSpPr>
          <p:cNvPr id="7" name="Title 1">
            <a:extLst>
              <a:ext uri="{FF2B5EF4-FFF2-40B4-BE49-F238E27FC236}">
                <a16:creationId xmlns:a16="http://schemas.microsoft.com/office/drawing/2014/main" xmlns="" id="{540D5FB8-4282-9123-13F1-4118555C1381}"/>
              </a:ext>
            </a:extLst>
          </p:cNvPr>
          <p:cNvSpPr txBox="1">
            <a:spLocks/>
          </p:cNvSpPr>
          <p:nvPr/>
        </p:nvSpPr>
        <p:spPr>
          <a:xfrm>
            <a:off x="300343" y="131416"/>
            <a:ext cx="7426963" cy="95229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C00000"/>
                </a:solidFill>
                <a:latin typeface="#9Slide07 IcielBC Cubano Normal" panose="00000500000000000000" pitchFamily="2" charset="0"/>
                <a:ea typeface="Tahoma" panose="020B0604030504040204" pitchFamily="34" charset="0"/>
                <a:cs typeface="Tahoma" panose="020B0604030504040204" pitchFamily="34" charset="0"/>
              </a:rPr>
              <a:t>Em có biết?</a:t>
            </a:r>
            <a:endParaRPr lang="en-US" sz="3200" dirty="0">
              <a:solidFill>
                <a:srgbClr val="C0000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8" name="Khung 7">
            <a:extLst>
              <a:ext uri="{FF2B5EF4-FFF2-40B4-BE49-F238E27FC236}">
                <a16:creationId xmlns:a16="http://schemas.microsoft.com/office/drawing/2014/main" xmlns="" id="{AF8B5B5C-8DBD-4B54-A433-B6C8A342F111}"/>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ộp Văn bản 13">
            <a:extLst>
              <a:ext uri="{FF2B5EF4-FFF2-40B4-BE49-F238E27FC236}">
                <a16:creationId xmlns:a16="http://schemas.microsoft.com/office/drawing/2014/main" xmlns="" id="{3698A9F9-3825-597C-B028-382DC06F4D36}"/>
              </a:ext>
            </a:extLst>
          </p:cNvPr>
          <p:cNvSpPr txBox="1"/>
          <p:nvPr/>
        </p:nvSpPr>
        <p:spPr>
          <a:xfrm>
            <a:off x="7350137" y="5959746"/>
            <a:ext cx="4500882" cy="491545"/>
          </a:xfrm>
          <a:prstGeom prst="rect">
            <a:avLst/>
          </a:prstGeom>
          <a:solidFill>
            <a:srgbClr val="C00000"/>
          </a:solidFill>
        </p:spPr>
        <p:txBody>
          <a:bodyPr wrap="square">
            <a:spAutoFit/>
          </a:bodyPr>
          <a:lstStyle/>
          <a:p>
            <a:pPr marL="635" indent="-1905" algn="ctr">
              <a:lnSpc>
                <a:spcPct val="120000"/>
              </a:lnSpc>
              <a:spcAft>
                <a:spcPts val="600"/>
              </a:spcAft>
            </a:pPr>
            <a:r>
              <a:rPr lang="en-US" sz="2400">
                <a:solidFill>
                  <a:schemeClr val="bg1"/>
                </a:solidFill>
                <a:effectLst/>
                <a:latin typeface="#9Slide03 SFU Futura_07" panose="00000900000000000000" pitchFamily="2" charset="0"/>
                <a:ea typeface="Times New Roman" panose="02020603050405020304" pitchFamily="18" charset="0"/>
              </a:rPr>
              <a:t>Biển Đông có hai vịnh biển lớn</a:t>
            </a:r>
            <a:endParaRPr lang="en-US" sz="2000">
              <a:solidFill>
                <a:schemeClr val="bg1"/>
              </a:solidFill>
              <a:effectLst/>
              <a:latin typeface="#9Slide03 SFU Futura_07" panose="00000900000000000000" pitchFamily="2" charset="0"/>
              <a:ea typeface="Times New Roman" panose="02020603050405020304" pitchFamily="18" charset="0"/>
            </a:endParaRPr>
          </a:p>
        </p:txBody>
      </p:sp>
      <p:sp>
        <p:nvSpPr>
          <p:cNvPr id="31" name="Hộp Văn bản 30">
            <a:extLst>
              <a:ext uri="{FF2B5EF4-FFF2-40B4-BE49-F238E27FC236}">
                <a16:creationId xmlns:a16="http://schemas.microsoft.com/office/drawing/2014/main" xmlns="" id="{AF41F848-A87D-1FD1-E2C8-6AC935084526}"/>
              </a:ext>
            </a:extLst>
          </p:cNvPr>
          <p:cNvSpPr txBox="1"/>
          <p:nvPr/>
        </p:nvSpPr>
        <p:spPr>
          <a:xfrm>
            <a:off x="433048" y="932257"/>
            <a:ext cx="7161554" cy="1011687"/>
          </a:xfrm>
          <a:prstGeom prst="rect">
            <a:avLst/>
          </a:prstGeom>
          <a:noFill/>
        </p:spPr>
        <p:txBody>
          <a:bodyPr wrap="square">
            <a:spAutoFit/>
          </a:bodyPr>
          <a:lstStyle/>
          <a:p>
            <a:pPr marL="342900" marR="30480" lvl="0" indent="-342900" algn="just" fontAlgn="auto">
              <a:lnSpc>
                <a:spcPct val="120000"/>
              </a:lnSpc>
              <a:spcAft>
                <a:spcPts val="600"/>
              </a:spcAft>
              <a:buFont typeface="Roboto" panose="02000000000000000000" pitchFamily="2" charset="0"/>
              <a:buChar char="-"/>
            </a:pPr>
            <a:r>
              <a:rPr lang="en-US" sz="2400">
                <a:solidFill>
                  <a:srgbClr val="0070C0"/>
                </a:solidFill>
                <a:effectLst/>
                <a:latin typeface="#9Slide03 SFU Futura_07" panose="00000900000000000000" pitchFamily="2" charset="0"/>
                <a:ea typeface="Times New Roman" panose="02020603050405020304" pitchFamily="18" charset="0"/>
                <a:cs typeface="Times New Roman" panose="02020603050405020304" pitchFamily="18" charset="0"/>
              </a:rPr>
              <a:t>Biển Đông là biển lớn thứ 3 </a:t>
            </a:r>
            <a:r>
              <a:rPr lang="en-US" sz="2400">
                <a:solidFill>
                  <a:srgbClr val="0070C0"/>
                </a:solidFill>
                <a:latin typeface="#9Slide03 SFU Futura_07" panose="00000900000000000000" pitchFamily="2" charset="0"/>
                <a:ea typeface="Times New Roman" panose="02020603050405020304" pitchFamily="18" charset="0"/>
                <a:cs typeface="Times New Roman" panose="02020603050405020304" pitchFamily="18" charset="0"/>
              </a:rPr>
              <a:t>ở Thái Bình Dương</a:t>
            </a:r>
          </a:p>
          <a:p>
            <a:pPr marL="342900" marR="30480" lvl="0" indent="-342900" algn="just" fontAlgn="auto">
              <a:lnSpc>
                <a:spcPct val="120000"/>
              </a:lnSpc>
              <a:spcAft>
                <a:spcPts val="600"/>
              </a:spcAft>
              <a:buFont typeface="Roboto" panose="02000000000000000000" pitchFamily="2" charset="0"/>
              <a:buChar char="-"/>
            </a:pPr>
            <a:r>
              <a:rPr lang="en-US" sz="2400">
                <a:solidFill>
                  <a:srgbClr val="0070C0"/>
                </a:solidFill>
                <a:effectLst/>
                <a:latin typeface="#9Slide03 SFU Futura_07" panose="00000900000000000000" pitchFamily="2" charset="0"/>
                <a:ea typeface="Times New Roman" panose="02020603050405020304" pitchFamily="18" charset="0"/>
                <a:cs typeface="Times New Roman" panose="02020603050405020304" pitchFamily="18" charset="0"/>
              </a:rPr>
              <a:t>Biển Đông có hai vịnh: Bắc Bộ và Thái Lan</a:t>
            </a:r>
            <a:endParaRPr lang="en-US" sz="2400">
              <a:effectLst/>
              <a:latin typeface="#9Slide03 SFU Futura_07" panose="00000900000000000000" pitchFamily="2" charset="0"/>
              <a:ea typeface="Times New Roman" panose="02020603050405020304" pitchFamily="18" charset="0"/>
              <a:cs typeface="Times New Roman" panose="02020603050405020304" pitchFamily="18" charset="0"/>
            </a:endParaRPr>
          </a:p>
        </p:txBody>
      </p:sp>
      <p:sp>
        <p:nvSpPr>
          <p:cNvPr id="3" name="Hình chữ nhật 2">
            <a:extLst>
              <a:ext uri="{FF2B5EF4-FFF2-40B4-BE49-F238E27FC236}">
                <a16:creationId xmlns:a16="http://schemas.microsoft.com/office/drawing/2014/main" xmlns="" id="{3DFE8B02-8B56-9FAA-967B-78921B43E50C}"/>
              </a:ext>
            </a:extLst>
          </p:cNvPr>
          <p:cNvSpPr/>
          <p:nvPr/>
        </p:nvSpPr>
        <p:spPr>
          <a:xfrm>
            <a:off x="9087629" y="1406172"/>
            <a:ext cx="680722" cy="7112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chữ nhật 3">
            <a:extLst>
              <a:ext uri="{FF2B5EF4-FFF2-40B4-BE49-F238E27FC236}">
                <a16:creationId xmlns:a16="http://schemas.microsoft.com/office/drawing/2014/main" xmlns="" id="{91DC574D-9A49-DD4E-856B-DC88E7CCF30E}"/>
              </a:ext>
            </a:extLst>
          </p:cNvPr>
          <p:cNvSpPr/>
          <p:nvPr/>
        </p:nvSpPr>
        <p:spPr>
          <a:xfrm>
            <a:off x="8001616" y="3011529"/>
            <a:ext cx="875992" cy="83494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xmlns="" id="{6869ABA8-13C1-0C89-F3E8-CA9E5886B620}"/>
              </a:ext>
            </a:extLst>
          </p:cNvPr>
          <p:cNvSpPr/>
          <p:nvPr/>
        </p:nvSpPr>
        <p:spPr>
          <a:xfrm>
            <a:off x="476573" y="2117372"/>
            <a:ext cx="2814320" cy="9627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9Slide07 IcielBC Cubano Normal" panose="00000500000000000000" pitchFamily="2" charset="0"/>
              </a:rPr>
              <a:t>Biển San hô ở Australia</a:t>
            </a:r>
          </a:p>
        </p:txBody>
      </p:sp>
      <p:sp>
        <p:nvSpPr>
          <p:cNvPr id="9" name="Hình chữ nhật: Góc Tròn 8">
            <a:extLst>
              <a:ext uri="{FF2B5EF4-FFF2-40B4-BE49-F238E27FC236}">
                <a16:creationId xmlns:a16="http://schemas.microsoft.com/office/drawing/2014/main" xmlns="" id="{B6135E7D-93A5-1806-E914-15BCE7E7AC14}"/>
              </a:ext>
            </a:extLst>
          </p:cNvPr>
          <p:cNvSpPr/>
          <p:nvPr/>
        </p:nvSpPr>
        <p:spPr>
          <a:xfrm>
            <a:off x="4253253" y="5668066"/>
            <a:ext cx="2814320" cy="55810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9Slide07 IcielBC Cubano Normal" panose="00000500000000000000" pitchFamily="2" charset="0"/>
              </a:rPr>
              <a:t>Biển Philippin</a:t>
            </a:r>
          </a:p>
        </p:txBody>
      </p:sp>
      <p:pic>
        <p:nvPicPr>
          <p:cNvPr id="1028" name="Picture 4" descr="Coral Sea - Wikipedia">
            <a:extLst>
              <a:ext uri="{FF2B5EF4-FFF2-40B4-BE49-F238E27FC236}">
                <a16:creationId xmlns:a16="http://schemas.microsoft.com/office/drawing/2014/main" xmlns="" id="{112D7FBC-1905-2A6D-C1D0-0E78BC85E6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81" y="3232104"/>
            <a:ext cx="3085504" cy="3085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lippine Sea | Maritime Trade, Fishing &amp; Shipping | Britannica">
            <a:extLst>
              <a:ext uri="{FF2B5EF4-FFF2-40B4-BE49-F238E27FC236}">
                <a16:creationId xmlns:a16="http://schemas.microsoft.com/office/drawing/2014/main" xmlns="" id="{09A09A9C-DA54-A355-BA22-FEB94DF76E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4040" y="2039803"/>
            <a:ext cx="4029807" cy="342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300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P spid="3" grpId="0" animBg="1"/>
      <p:bldP spid="4" grpId="0" animBg="1"/>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xmlns=""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ảnh chụp màn hình, biểu đồ, hàng&#10;&#10;Mô tả được tạo tự động">
            <a:extLst>
              <a:ext uri="{FF2B5EF4-FFF2-40B4-BE49-F238E27FC236}">
                <a16:creationId xmlns:a16="http://schemas.microsoft.com/office/drawing/2014/main" xmlns="" id="{815E9465-CF8F-9619-6309-26F00C35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78" y="2691077"/>
            <a:ext cx="11502244" cy="3902763"/>
          </a:xfrm>
          <a:prstGeom prst="rect">
            <a:avLst/>
          </a:prstGeom>
        </p:spPr>
      </p:pic>
      <p:sp>
        <p:nvSpPr>
          <p:cNvPr id="5" name="Khung 4">
            <a:extLst>
              <a:ext uri="{FF2B5EF4-FFF2-40B4-BE49-F238E27FC236}">
                <a16:creationId xmlns:a16="http://schemas.microsoft.com/office/drawing/2014/main" xmlns="" id="{D7FFD762-7DDE-B17C-E30B-7A5CF6225F4E}"/>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ộp Văn bản 5">
            <a:extLst>
              <a:ext uri="{FF2B5EF4-FFF2-40B4-BE49-F238E27FC236}">
                <a16:creationId xmlns:a16="http://schemas.microsoft.com/office/drawing/2014/main" xmlns="" id="{E3BCB9C5-2B6A-37B3-F410-D298A7A4A630}"/>
              </a:ext>
            </a:extLst>
          </p:cNvPr>
          <p:cNvSpPr txBox="1"/>
          <p:nvPr/>
        </p:nvSpPr>
        <p:spPr>
          <a:xfrm>
            <a:off x="436650" y="345440"/>
            <a:ext cx="11410471" cy="1883464"/>
          </a:xfrm>
          <a:prstGeom prst="rect">
            <a:avLst/>
          </a:prstGeom>
          <a:noFill/>
        </p:spPr>
        <p:txBody>
          <a:bodyPr wrap="square">
            <a:spAutoFit/>
          </a:bodyPr>
          <a:lstStyle/>
          <a:p>
            <a:pPr marL="635" indent="-1905" algn="just">
              <a:lnSpc>
                <a:spcPct val="120000"/>
              </a:lnSpc>
              <a:spcAft>
                <a:spcPts val="600"/>
              </a:spcAft>
            </a:pPr>
            <a:r>
              <a:rPr lang="en-US" sz="3200">
                <a:solidFill>
                  <a:srgbClr val="002060"/>
                </a:solidFill>
                <a:effectLst/>
                <a:latin typeface="#9Slide03 SFU Futura_07" panose="00000900000000000000" pitchFamily="2" charset="0"/>
                <a:ea typeface="Times New Roman" panose="02020603050405020304" pitchFamily="18" charset="0"/>
              </a:rPr>
              <a:t>+ Hoàn thành sơ đồ vào vở, mô tả các bộ phận của vùng biển Việt Nam</a:t>
            </a:r>
            <a:endParaRPr lang="vi-VN" sz="3200">
              <a:solidFill>
                <a:srgbClr val="002060"/>
              </a:solidFill>
              <a:effectLst/>
              <a:latin typeface="#9Slide03 SFU Futura_07" panose="00000900000000000000" pitchFamily="2" charset="0"/>
              <a:ea typeface="Times New Roman" panose="02020603050405020304" pitchFamily="18" charset="0"/>
            </a:endParaRPr>
          </a:p>
          <a:p>
            <a:pPr marL="635" indent="-1905" algn="just">
              <a:lnSpc>
                <a:spcPct val="120000"/>
              </a:lnSpc>
              <a:spcAft>
                <a:spcPts val="600"/>
              </a:spcAft>
            </a:pPr>
            <a:r>
              <a:rPr lang="vi-VN" sz="3200">
                <a:solidFill>
                  <a:srgbClr val="002060"/>
                </a:solidFill>
                <a:latin typeface="#9Slide03 SFU Futura_07" panose="00000900000000000000" pitchFamily="2" charset="0"/>
                <a:ea typeface="Times New Roman" panose="02020603050405020304" pitchFamily="18" charset="0"/>
              </a:rPr>
              <a:t>+ </a:t>
            </a:r>
            <a:r>
              <a:rPr lang="en-US" sz="3200">
                <a:solidFill>
                  <a:srgbClr val="FF0000"/>
                </a:solidFill>
                <a:effectLst/>
                <a:latin typeface="#9Slide03 SFU Futura_07" panose="00000900000000000000" pitchFamily="2" charset="0"/>
                <a:ea typeface="Times New Roman" panose="02020603050405020304" pitchFamily="18" charset="0"/>
              </a:rPr>
              <a:t>1 phút </a:t>
            </a:r>
            <a:r>
              <a:rPr lang="en-US" sz="3200">
                <a:solidFill>
                  <a:srgbClr val="002060"/>
                </a:solidFill>
                <a:effectLst/>
                <a:latin typeface="#9Slide03 SFU Futura_07" panose="00000900000000000000" pitchFamily="2" charset="0"/>
                <a:ea typeface="Times New Roman" panose="02020603050405020304" pitchFamily="18" charset="0"/>
              </a:rPr>
              <a:t>làm Người phát ngôn Bộ ngoại giao</a:t>
            </a:r>
          </a:p>
        </p:txBody>
      </p:sp>
      <p:pic>
        <p:nvPicPr>
          <p:cNvPr id="5122" name="Picture 2" descr="Người Phát ngôn Bộ Ngoại giao trả lời nhiều vấn đề được báo chí và dư luận  quan tâm">
            <a:extLst>
              <a:ext uri="{FF2B5EF4-FFF2-40B4-BE49-F238E27FC236}">
                <a16:creationId xmlns:a16="http://schemas.microsoft.com/office/drawing/2014/main" xmlns="" id="{472D3DDD-1706-7F07-284B-044B2C2115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0480" y="1037577"/>
            <a:ext cx="2479040" cy="165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1055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ảnh chụp màn hình, biểu đồ, hàng&#10;&#10;Mô tả được tạo tự động">
            <a:extLst>
              <a:ext uri="{FF2B5EF4-FFF2-40B4-BE49-F238E27FC236}">
                <a16:creationId xmlns:a16="http://schemas.microsoft.com/office/drawing/2014/main" xmlns="" id="{6ADA585F-9E3D-F3F4-1911-1EF646D5F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78" y="2691077"/>
            <a:ext cx="11502244" cy="3902763"/>
          </a:xfrm>
          <a:prstGeom prst="rect">
            <a:avLst/>
          </a:prstGeom>
        </p:spPr>
      </p:pic>
      <p:sp>
        <p:nvSpPr>
          <p:cNvPr id="3" name="Khung 2">
            <a:extLst>
              <a:ext uri="{FF2B5EF4-FFF2-40B4-BE49-F238E27FC236}">
                <a16:creationId xmlns:a16="http://schemas.microsoft.com/office/drawing/2014/main" xmlns="" id="{602EDDD0-B0E8-A24F-88CE-77D4993DCBC5}"/>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a:extLst>
              <a:ext uri="{FF2B5EF4-FFF2-40B4-BE49-F238E27FC236}">
                <a16:creationId xmlns:a16="http://schemas.microsoft.com/office/drawing/2014/main" xmlns="" id="{F4A5C383-8A45-BC8A-764D-F48D0941882F}"/>
              </a:ext>
            </a:extLst>
          </p:cNvPr>
          <p:cNvSpPr txBox="1">
            <a:spLocks/>
          </p:cNvSpPr>
          <p:nvPr/>
        </p:nvSpPr>
        <p:spPr>
          <a:xfrm>
            <a:off x="344879" y="264160"/>
            <a:ext cx="11502244" cy="952296"/>
          </a:xfrm>
          <a:prstGeom prst="rect">
            <a:avLst/>
          </a:prstGeom>
          <a:no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C00000"/>
                </a:solidFill>
                <a:latin typeface="#9Slide07 IcielBC Cubano Normal" panose="00000500000000000000" pitchFamily="2" charset="0"/>
                <a:ea typeface="Tahoma" panose="020B0604030504040204" pitchFamily="34" charset="0"/>
                <a:cs typeface="Tahoma" panose="020B0604030504040204" pitchFamily="34" charset="0"/>
              </a:rPr>
              <a:t>2. Các vùng biển của VIỆT NAM ở biển đông</a:t>
            </a:r>
            <a:endParaRPr lang="en-US" sz="4000" dirty="0">
              <a:solidFill>
                <a:srgbClr val="C0000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7" name="Hộp Văn bản 6">
            <a:extLst>
              <a:ext uri="{FF2B5EF4-FFF2-40B4-BE49-F238E27FC236}">
                <a16:creationId xmlns:a16="http://schemas.microsoft.com/office/drawing/2014/main" xmlns="" id="{3E1530AB-3C07-7E64-0559-ACDDDD0AEF60}"/>
              </a:ext>
            </a:extLst>
          </p:cNvPr>
          <p:cNvSpPr txBox="1"/>
          <p:nvPr/>
        </p:nvSpPr>
        <p:spPr>
          <a:xfrm>
            <a:off x="344876" y="1157450"/>
            <a:ext cx="11502244" cy="1075166"/>
          </a:xfrm>
          <a:prstGeom prst="rect">
            <a:avLst/>
          </a:prstGeom>
          <a:noFill/>
        </p:spPr>
        <p:txBody>
          <a:bodyPr wrap="square">
            <a:spAutoFit/>
          </a:bodyPr>
          <a:lstStyle/>
          <a:p>
            <a:pPr algn="just">
              <a:lnSpc>
                <a:spcPct val="120000"/>
              </a:lnSpc>
            </a:pPr>
            <a:r>
              <a:rPr lang="en-US" sz="2800" b="1">
                <a:solidFill>
                  <a:srgbClr val="FF0000"/>
                </a:solidFill>
                <a:effectLst/>
                <a:latin typeface="#9Slide03 SFU Futura_07" panose="00000900000000000000" pitchFamily="2" charset="0"/>
                <a:ea typeface="Times New Roman" panose="02020603050405020304" pitchFamily="18" charset="0"/>
              </a:rPr>
              <a:t>Nội thuỷ</a:t>
            </a:r>
            <a:r>
              <a:rPr lang="en-US" sz="2800">
                <a:solidFill>
                  <a:srgbClr val="FF0000"/>
                </a:solidFill>
                <a:effectLst/>
                <a:latin typeface="#9Slide03 SFU Futura_07" panose="00000900000000000000" pitchFamily="2" charset="0"/>
                <a:ea typeface="Times New Roman" panose="02020603050405020304" pitchFamily="18" charset="0"/>
              </a:rPr>
              <a:t> </a:t>
            </a:r>
            <a:r>
              <a:rPr lang="en-US" sz="2800">
                <a:solidFill>
                  <a:srgbClr val="0070C0"/>
                </a:solidFill>
                <a:effectLst/>
                <a:latin typeface="#9Slide03 SFU Futura_07" panose="00000900000000000000" pitchFamily="2" charset="0"/>
                <a:ea typeface="Times New Roman" panose="02020603050405020304" pitchFamily="18" charset="0"/>
              </a:rPr>
              <a:t>là vùng nước tiếp giáp với bờ biển, ở phía trong đường cơ sở và là bộ phận lãnh thổ của Việt Nam.</a:t>
            </a:r>
            <a:endParaRPr lang="en-US" sz="2800">
              <a:solidFill>
                <a:srgbClr val="0070C0"/>
              </a:solidFill>
              <a:latin typeface="#9Slide03 SFU Futura_07" panose="00000900000000000000" pitchFamily="2" charset="0"/>
            </a:endParaRPr>
          </a:p>
        </p:txBody>
      </p:sp>
      <p:pic>
        <p:nvPicPr>
          <p:cNvPr id="9" name="Đồ họa 8" descr="Back with solid fill">
            <a:extLst>
              <a:ext uri="{FF2B5EF4-FFF2-40B4-BE49-F238E27FC236}">
                <a16:creationId xmlns:a16="http://schemas.microsoft.com/office/drawing/2014/main" xmlns="" id="{0A85D607-66B0-8AB9-3260-C2BCD82720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762370" flipH="1">
            <a:off x="2789673" y="2058278"/>
            <a:ext cx="1068236" cy="843344"/>
          </a:xfrm>
          <a:prstGeom prst="rect">
            <a:avLst/>
          </a:prstGeom>
        </p:spPr>
      </p:pic>
      <p:pic>
        <p:nvPicPr>
          <p:cNvPr id="5" name="Picture 2" descr="Người Phát ngôn Bộ Ngoại giao trả lời nhiều vấn đề được báo chí và dư luận  quan tâm">
            <a:extLst>
              <a:ext uri="{FF2B5EF4-FFF2-40B4-BE49-F238E27FC236}">
                <a16:creationId xmlns:a16="http://schemas.microsoft.com/office/drawing/2014/main" xmlns="" id="{CD2A65B5-62F6-85FF-86D0-4B074648DB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3520" y="1775500"/>
            <a:ext cx="2479040" cy="165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644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ảnh chụp màn hình, biểu đồ, hàng&#10;&#10;Mô tả được tạo tự động">
            <a:extLst>
              <a:ext uri="{FF2B5EF4-FFF2-40B4-BE49-F238E27FC236}">
                <a16:creationId xmlns:a16="http://schemas.microsoft.com/office/drawing/2014/main" xmlns="" id="{6ADA585F-9E3D-F3F4-1911-1EF646D5F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78" y="2691077"/>
            <a:ext cx="11502244" cy="3902763"/>
          </a:xfrm>
          <a:prstGeom prst="rect">
            <a:avLst/>
          </a:prstGeom>
        </p:spPr>
      </p:pic>
      <p:sp>
        <p:nvSpPr>
          <p:cNvPr id="3" name="Khung 2">
            <a:extLst>
              <a:ext uri="{FF2B5EF4-FFF2-40B4-BE49-F238E27FC236}">
                <a16:creationId xmlns:a16="http://schemas.microsoft.com/office/drawing/2014/main" xmlns="" id="{602EDDD0-B0E8-A24F-88CE-77D4993DCBC5}"/>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a:extLst>
              <a:ext uri="{FF2B5EF4-FFF2-40B4-BE49-F238E27FC236}">
                <a16:creationId xmlns:a16="http://schemas.microsoft.com/office/drawing/2014/main" xmlns="" id="{F4A5C383-8A45-BC8A-764D-F48D0941882F}"/>
              </a:ext>
            </a:extLst>
          </p:cNvPr>
          <p:cNvSpPr txBox="1">
            <a:spLocks/>
          </p:cNvSpPr>
          <p:nvPr/>
        </p:nvSpPr>
        <p:spPr>
          <a:xfrm>
            <a:off x="344879" y="264160"/>
            <a:ext cx="11502244" cy="952296"/>
          </a:xfrm>
          <a:prstGeom prst="rect">
            <a:avLst/>
          </a:prstGeom>
          <a:no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2. Các vùng biển của VIỆT NAM ở biển đông</a:t>
            </a:r>
            <a:endParaRPr lang="en-US" sz="4000"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7" name="Hộp Văn bản 6">
            <a:extLst>
              <a:ext uri="{FF2B5EF4-FFF2-40B4-BE49-F238E27FC236}">
                <a16:creationId xmlns:a16="http://schemas.microsoft.com/office/drawing/2014/main" xmlns="" id="{3E1530AB-3C07-7E64-0559-ACDDDD0AEF60}"/>
              </a:ext>
            </a:extLst>
          </p:cNvPr>
          <p:cNvSpPr txBox="1"/>
          <p:nvPr/>
        </p:nvSpPr>
        <p:spPr>
          <a:xfrm>
            <a:off x="344876" y="1157450"/>
            <a:ext cx="11502244" cy="934743"/>
          </a:xfrm>
          <a:prstGeom prst="rect">
            <a:avLst/>
          </a:prstGeom>
          <a:noFill/>
        </p:spPr>
        <p:txBody>
          <a:bodyPr wrap="square">
            <a:spAutoFit/>
          </a:bodyPr>
          <a:lstStyle/>
          <a:p>
            <a:pPr marL="30480" marR="30480" indent="-635" algn="just" fontAlgn="auto">
              <a:lnSpc>
                <a:spcPct val="120000"/>
              </a:lnSpc>
              <a:spcAft>
                <a:spcPts val="600"/>
              </a:spcAft>
            </a:pPr>
            <a:r>
              <a:rPr lang="en-US" sz="2400" b="1">
                <a:solidFill>
                  <a:srgbClr val="FF0000"/>
                </a:solidFill>
                <a:effectLst/>
                <a:latin typeface="#9Slide03 SFU Futura_07" panose="00000900000000000000" pitchFamily="2" charset="0"/>
                <a:ea typeface="Times New Roman" panose="02020603050405020304" pitchFamily="18" charset="0"/>
              </a:rPr>
              <a:t>Lãnh hải</a:t>
            </a:r>
            <a:r>
              <a:rPr lang="en-US" sz="2400">
                <a:solidFill>
                  <a:srgbClr val="FF0000"/>
                </a:solidFill>
                <a:effectLst/>
                <a:latin typeface="#9Slide03 SFU Futura_07" panose="00000900000000000000" pitchFamily="2" charset="0"/>
                <a:ea typeface="Times New Roman" panose="02020603050405020304" pitchFamily="18" charset="0"/>
              </a:rPr>
              <a:t> </a:t>
            </a:r>
            <a:r>
              <a:rPr lang="en-US" sz="2400">
                <a:solidFill>
                  <a:srgbClr val="000000"/>
                </a:solidFill>
                <a:effectLst/>
                <a:latin typeface="#9Slide03 SFU Futura_07" panose="00000900000000000000" pitchFamily="2" charset="0"/>
                <a:ea typeface="Times New Roman" panose="02020603050405020304" pitchFamily="18" charset="0"/>
              </a:rPr>
              <a:t>là vùng biển có chiều rộng </a:t>
            </a:r>
            <a:r>
              <a:rPr lang="en-US" sz="2400">
                <a:solidFill>
                  <a:srgbClr val="FF0000"/>
                </a:solidFill>
                <a:effectLst/>
                <a:latin typeface="#9Slide03 SFU Futura_07" panose="00000900000000000000" pitchFamily="2" charset="0"/>
                <a:ea typeface="Times New Roman" panose="02020603050405020304" pitchFamily="18" charset="0"/>
              </a:rPr>
              <a:t>12 hải lí </a:t>
            </a:r>
            <a:r>
              <a:rPr lang="en-US" sz="2400">
                <a:solidFill>
                  <a:srgbClr val="000000"/>
                </a:solidFill>
                <a:effectLst/>
                <a:latin typeface="#9Slide03 SFU Futura_07" panose="00000900000000000000" pitchFamily="2" charset="0"/>
                <a:ea typeface="Times New Roman" panose="02020603050405020304" pitchFamily="18" charset="0"/>
              </a:rPr>
              <a:t>tính từ đường cơ sở ra phía biển. Ranh giới ngoài của lãnh hải là biên giới quốc gia trên biển của Việt Nam.</a:t>
            </a:r>
            <a:endParaRPr lang="en-US" sz="2400">
              <a:effectLst/>
              <a:latin typeface="#9Slide03 SFU Futura_07" panose="00000900000000000000" pitchFamily="2" charset="0"/>
              <a:ea typeface="Times New Roman" panose="02020603050405020304" pitchFamily="18" charset="0"/>
            </a:endParaRPr>
          </a:p>
        </p:txBody>
      </p:sp>
      <p:pic>
        <p:nvPicPr>
          <p:cNvPr id="9" name="Đồ họa 8" descr="Back with solid fill">
            <a:extLst>
              <a:ext uri="{FF2B5EF4-FFF2-40B4-BE49-F238E27FC236}">
                <a16:creationId xmlns:a16="http://schemas.microsoft.com/office/drawing/2014/main" xmlns="" id="{0A85D607-66B0-8AB9-3260-C2BCD82720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762370" flipH="1">
            <a:off x="4535648" y="2090891"/>
            <a:ext cx="851266" cy="672052"/>
          </a:xfrm>
          <a:prstGeom prst="rect">
            <a:avLst/>
          </a:prstGeom>
        </p:spPr>
      </p:pic>
      <p:pic>
        <p:nvPicPr>
          <p:cNvPr id="5" name="Picture 2" descr="Người Phát ngôn Bộ Ngoại giao trả lời nhiều vấn đề được báo chí và dư luận  quan tâm">
            <a:extLst>
              <a:ext uri="{FF2B5EF4-FFF2-40B4-BE49-F238E27FC236}">
                <a16:creationId xmlns:a16="http://schemas.microsoft.com/office/drawing/2014/main" xmlns="" id="{769C2269-EB2D-87CB-FF63-CDA2CEF373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4480" y="2092193"/>
            <a:ext cx="2479040" cy="165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822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ảnh chụp màn hình, biểu đồ, hàng&#10;&#10;Mô tả được tạo tự động">
            <a:extLst>
              <a:ext uri="{FF2B5EF4-FFF2-40B4-BE49-F238E27FC236}">
                <a16:creationId xmlns:a16="http://schemas.microsoft.com/office/drawing/2014/main" xmlns="" id="{6ADA585F-9E3D-F3F4-1911-1EF646D5F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78" y="2691077"/>
            <a:ext cx="11502244" cy="3902763"/>
          </a:xfrm>
          <a:prstGeom prst="rect">
            <a:avLst/>
          </a:prstGeom>
        </p:spPr>
      </p:pic>
      <p:sp>
        <p:nvSpPr>
          <p:cNvPr id="3" name="Khung 2">
            <a:extLst>
              <a:ext uri="{FF2B5EF4-FFF2-40B4-BE49-F238E27FC236}">
                <a16:creationId xmlns:a16="http://schemas.microsoft.com/office/drawing/2014/main" xmlns="" id="{602EDDD0-B0E8-A24F-88CE-77D4993DCBC5}"/>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a:extLst>
              <a:ext uri="{FF2B5EF4-FFF2-40B4-BE49-F238E27FC236}">
                <a16:creationId xmlns:a16="http://schemas.microsoft.com/office/drawing/2014/main" xmlns="" id="{F4A5C383-8A45-BC8A-764D-F48D0941882F}"/>
              </a:ext>
            </a:extLst>
          </p:cNvPr>
          <p:cNvSpPr txBox="1">
            <a:spLocks/>
          </p:cNvSpPr>
          <p:nvPr/>
        </p:nvSpPr>
        <p:spPr>
          <a:xfrm>
            <a:off x="344879" y="264160"/>
            <a:ext cx="11502244" cy="952296"/>
          </a:xfrm>
          <a:prstGeom prst="rect">
            <a:avLst/>
          </a:prstGeom>
          <a:no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2. Các vùng biển của VIỆT NAM ở biển đông</a:t>
            </a:r>
            <a:endParaRPr lang="en-US" sz="4000"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7" name="Hộp Văn bản 6">
            <a:extLst>
              <a:ext uri="{FF2B5EF4-FFF2-40B4-BE49-F238E27FC236}">
                <a16:creationId xmlns:a16="http://schemas.microsoft.com/office/drawing/2014/main" xmlns="" id="{3E1530AB-3C07-7E64-0559-ACDDDD0AEF60}"/>
              </a:ext>
            </a:extLst>
          </p:cNvPr>
          <p:cNvSpPr txBox="1"/>
          <p:nvPr/>
        </p:nvSpPr>
        <p:spPr>
          <a:xfrm>
            <a:off x="344877" y="1030227"/>
            <a:ext cx="11502244" cy="1081322"/>
          </a:xfrm>
          <a:prstGeom prst="rect">
            <a:avLst/>
          </a:prstGeom>
          <a:noFill/>
        </p:spPr>
        <p:txBody>
          <a:bodyPr wrap="square">
            <a:spAutoFit/>
          </a:bodyPr>
          <a:lstStyle/>
          <a:p>
            <a:pPr marL="30480" marR="30480" indent="-635" algn="just" fontAlgn="auto">
              <a:lnSpc>
                <a:spcPct val="120000"/>
              </a:lnSpc>
              <a:spcAft>
                <a:spcPts val="600"/>
              </a:spcAft>
            </a:pPr>
            <a:r>
              <a:rPr lang="en-US" sz="2800" b="1">
                <a:solidFill>
                  <a:srgbClr val="FF0000"/>
                </a:solidFill>
                <a:effectLst/>
                <a:latin typeface="#9Slide03 SFU Futura_07" panose="00000900000000000000" pitchFamily="2" charset="0"/>
                <a:ea typeface="Times New Roman" panose="02020603050405020304" pitchFamily="18" charset="0"/>
              </a:rPr>
              <a:t>Vùng tiếp giáp lãnh hải</a:t>
            </a:r>
            <a:r>
              <a:rPr lang="en-US" sz="2800">
                <a:solidFill>
                  <a:srgbClr val="FF0000"/>
                </a:solidFill>
                <a:effectLst/>
                <a:latin typeface="#9Slide03 SFU Futura_07" panose="00000900000000000000" pitchFamily="2" charset="0"/>
                <a:ea typeface="Times New Roman" panose="02020603050405020304" pitchFamily="18" charset="0"/>
              </a:rPr>
              <a:t> </a:t>
            </a:r>
            <a:r>
              <a:rPr lang="en-US" sz="2800">
                <a:solidFill>
                  <a:srgbClr val="000000"/>
                </a:solidFill>
                <a:effectLst/>
                <a:latin typeface="#9Slide03 SFU Futura_07" panose="00000900000000000000" pitchFamily="2" charset="0"/>
                <a:ea typeface="Times New Roman" panose="02020603050405020304" pitchFamily="18" charset="0"/>
              </a:rPr>
              <a:t>là vùng biển tiếp liền và nằm ngoài lãnh hải Việt Nam, có chiều rộng </a:t>
            </a:r>
            <a:r>
              <a:rPr lang="en-US" sz="2800">
                <a:solidFill>
                  <a:srgbClr val="FF0000"/>
                </a:solidFill>
                <a:effectLst/>
                <a:latin typeface="#9Slide03 SFU Futura_07" panose="00000900000000000000" pitchFamily="2" charset="0"/>
                <a:ea typeface="Times New Roman" panose="02020603050405020304" pitchFamily="18" charset="0"/>
              </a:rPr>
              <a:t>12 hải lí </a:t>
            </a:r>
            <a:r>
              <a:rPr lang="en-US" sz="2800">
                <a:solidFill>
                  <a:srgbClr val="000000"/>
                </a:solidFill>
                <a:effectLst/>
                <a:latin typeface="#9Slide03 SFU Futura_07" panose="00000900000000000000" pitchFamily="2" charset="0"/>
                <a:ea typeface="Times New Roman" panose="02020603050405020304" pitchFamily="18" charset="0"/>
              </a:rPr>
              <a:t>tính từ ranh giới ngoài của lãnh hải.</a:t>
            </a:r>
            <a:endParaRPr lang="en-US" sz="2800">
              <a:effectLst/>
              <a:latin typeface="#9Slide03 SFU Futura_07" panose="00000900000000000000" pitchFamily="2" charset="0"/>
              <a:ea typeface="Times New Roman" panose="02020603050405020304" pitchFamily="18" charset="0"/>
            </a:endParaRPr>
          </a:p>
        </p:txBody>
      </p:sp>
      <p:pic>
        <p:nvPicPr>
          <p:cNvPr id="9" name="Đồ họa 8" descr="Back with solid fill">
            <a:extLst>
              <a:ext uri="{FF2B5EF4-FFF2-40B4-BE49-F238E27FC236}">
                <a16:creationId xmlns:a16="http://schemas.microsoft.com/office/drawing/2014/main" xmlns="" id="{0A85D607-66B0-8AB9-3260-C2BCD82720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762370" flipH="1">
            <a:off x="5473526" y="2043160"/>
            <a:ext cx="1116510" cy="881455"/>
          </a:xfrm>
          <a:prstGeom prst="rect">
            <a:avLst/>
          </a:prstGeom>
        </p:spPr>
      </p:pic>
      <p:pic>
        <p:nvPicPr>
          <p:cNvPr id="5" name="Picture 2" descr="Người Phát ngôn Bộ Ngoại giao trả lời nhiều vấn đề được báo chí và dư luận  quan tâm">
            <a:extLst>
              <a:ext uri="{FF2B5EF4-FFF2-40B4-BE49-F238E27FC236}">
                <a16:creationId xmlns:a16="http://schemas.microsoft.com/office/drawing/2014/main" xmlns="" id="{FB34D970-37CE-6429-80F3-3A1D2A5B43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2080" y="2111549"/>
            <a:ext cx="2479040" cy="165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617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ảnh chụp màn hình, biểu đồ, hàng&#10;&#10;Mô tả được tạo tự động">
            <a:extLst>
              <a:ext uri="{FF2B5EF4-FFF2-40B4-BE49-F238E27FC236}">
                <a16:creationId xmlns:a16="http://schemas.microsoft.com/office/drawing/2014/main" xmlns="" id="{6ADA585F-9E3D-F3F4-1911-1EF646D5F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77" y="2741574"/>
            <a:ext cx="11502244" cy="3902763"/>
          </a:xfrm>
          <a:prstGeom prst="rect">
            <a:avLst/>
          </a:prstGeom>
        </p:spPr>
      </p:pic>
      <p:sp>
        <p:nvSpPr>
          <p:cNvPr id="3" name="Khung 2">
            <a:extLst>
              <a:ext uri="{FF2B5EF4-FFF2-40B4-BE49-F238E27FC236}">
                <a16:creationId xmlns:a16="http://schemas.microsoft.com/office/drawing/2014/main" xmlns="" id="{602EDDD0-B0E8-A24F-88CE-77D4993DCBC5}"/>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a:extLst>
              <a:ext uri="{FF2B5EF4-FFF2-40B4-BE49-F238E27FC236}">
                <a16:creationId xmlns:a16="http://schemas.microsoft.com/office/drawing/2014/main" xmlns="" id="{F4A5C383-8A45-BC8A-764D-F48D0941882F}"/>
              </a:ext>
            </a:extLst>
          </p:cNvPr>
          <p:cNvSpPr txBox="1">
            <a:spLocks/>
          </p:cNvSpPr>
          <p:nvPr/>
        </p:nvSpPr>
        <p:spPr>
          <a:xfrm>
            <a:off x="344879" y="264160"/>
            <a:ext cx="11502244" cy="952296"/>
          </a:xfrm>
          <a:prstGeom prst="rect">
            <a:avLst/>
          </a:prstGeom>
          <a:no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2. Các vùng biển của VIỆT NAM ở biển đông</a:t>
            </a:r>
            <a:endParaRPr lang="en-US" sz="4000"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7" name="Hộp Văn bản 6">
            <a:extLst>
              <a:ext uri="{FF2B5EF4-FFF2-40B4-BE49-F238E27FC236}">
                <a16:creationId xmlns:a16="http://schemas.microsoft.com/office/drawing/2014/main" xmlns="" id="{3E1530AB-3C07-7E64-0559-ACDDDD0AEF60}"/>
              </a:ext>
            </a:extLst>
          </p:cNvPr>
          <p:cNvSpPr txBox="1"/>
          <p:nvPr/>
        </p:nvSpPr>
        <p:spPr>
          <a:xfrm>
            <a:off x="344877" y="1030227"/>
            <a:ext cx="11502244" cy="1598386"/>
          </a:xfrm>
          <a:prstGeom prst="rect">
            <a:avLst/>
          </a:prstGeom>
          <a:noFill/>
        </p:spPr>
        <p:txBody>
          <a:bodyPr wrap="square">
            <a:spAutoFit/>
          </a:bodyPr>
          <a:lstStyle/>
          <a:p>
            <a:pPr marL="30480" marR="30480" indent="-635" algn="just" fontAlgn="auto">
              <a:lnSpc>
                <a:spcPct val="120000"/>
              </a:lnSpc>
              <a:spcAft>
                <a:spcPts val="600"/>
              </a:spcAft>
            </a:pPr>
            <a:r>
              <a:rPr lang="en-US" sz="2800" b="1">
                <a:solidFill>
                  <a:srgbClr val="FF0000"/>
                </a:solidFill>
                <a:effectLst/>
                <a:latin typeface="#9Slide03 SFU Futura_07" panose="00000900000000000000" pitchFamily="2" charset="0"/>
                <a:ea typeface="Times New Roman" panose="02020603050405020304" pitchFamily="18" charset="0"/>
              </a:rPr>
              <a:t>Vùng đặc quyền kinh tế</a:t>
            </a:r>
            <a:r>
              <a:rPr lang="en-US" sz="2800">
                <a:solidFill>
                  <a:srgbClr val="FF0000"/>
                </a:solidFill>
                <a:effectLst/>
                <a:latin typeface="#9Slide03 SFU Futura_07" panose="00000900000000000000" pitchFamily="2" charset="0"/>
                <a:ea typeface="Times New Roman" panose="02020603050405020304" pitchFamily="18" charset="0"/>
              </a:rPr>
              <a:t> </a:t>
            </a:r>
            <a:r>
              <a:rPr lang="en-US" sz="2800">
                <a:solidFill>
                  <a:srgbClr val="000000"/>
                </a:solidFill>
                <a:effectLst/>
                <a:latin typeface="#9Slide03 SFU Futura_07" panose="00000900000000000000" pitchFamily="2" charset="0"/>
                <a:ea typeface="Times New Roman" panose="02020603050405020304" pitchFamily="18" charset="0"/>
              </a:rPr>
              <a:t>là vùng biển tiếp liền và nằm ngoài lãnh hải Việt Nam, hợp với lãnh hải thành một vùng biển có chiều rộng </a:t>
            </a:r>
            <a:r>
              <a:rPr lang="en-US" sz="2800">
                <a:solidFill>
                  <a:srgbClr val="FF0000"/>
                </a:solidFill>
                <a:effectLst/>
                <a:latin typeface="#9Slide03 SFU Futura_07" panose="00000900000000000000" pitchFamily="2" charset="0"/>
                <a:ea typeface="Times New Roman" panose="02020603050405020304" pitchFamily="18" charset="0"/>
              </a:rPr>
              <a:t>200 hải lí </a:t>
            </a:r>
            <a:r>
              <a:rPr lang="en-US" sz="2800">
                <a:solidFill>
                  <a:srgbClr val="000000"/>
                </a:solidFill>
                <a:effectLst/>
                <a:latin typeface="#9Slide03 SFU Futura_07" panose="00000900000000000000" pitchFamily="2" charset="0"/>
                <a:ea typeface="Times New Roman" panose="02020603050405020304" pitchFamily="18" charset="0"/>
              </a:rPr>
              <a:t>tính từ đường cơ sở.</a:t>
            </a:r>
            <a:endParaRPr lang="en-US" sz="2800">
              <a:effectLst/>
              <a:latin typeface="#9Slide03 SFU Futura_07" panose="00000900000000000000" pitchFamily="2" charset="0"/>
              <a:ea typeface="Times New Roman" panose="02020603050405020304" pitchFamily="18" charset="0"/>
            </a:endParaRPr>
          </a:p>
        </p:txBody>
      </p:sp>
      <p:pic>
        <p:nvPicPr>
          <p:cNvPr id="9" name="Đồ họa 8" descr="Back with solid fill">
            <a:extLst>
              <a:ext uri="{FF2B5EF4-FFF2-40B4-BE49-F238E27FC236}">
                <a16:creationId xmlns:a16="http://schemas.microsoft.com/office/drawing/2014/main" xmlns="" id="{0A85D607-66B0-8AB9-3260-C2BCD82720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762370" flipH="1">
            <a:off x="6709094" y="2169372"/>
            <a:ext cx="1892201" cy="1378865"/>
          </a:xfrm>
          <a:prstGeom prst="rect">
            <a:avLst/>
          </a:prstGeom>
        </p:spPr>
      </p:pic>
      <p:pic>
        <p:nvPicPr>
          <p:cNvPr id="5" name="Picture 2" descr="Người Phát ngôn Bộ Ngoại giao trả lời nhiều vấn đề được báo chí và dư luận  quan tâm">
            <a:extLst>
              <a:ext uri="{FF2B5EF4-FFF2-40B4-BE49-F238E27FC236}">
                <a16:creationId xmlns:a16="http://schemas.microsoft.com/office/drawing/2014/main" xmlns="" id="{0E2FA564-032B-E14E-791D-44B1A8B0F2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2553" y="2172735"/>
            <a:ext cx="2057203" cy="1372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2683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ảnh chụp màn hình, biểu đồ, hàng&#10;&#10;Mô tả được tạo tự động">
            <a:extLst>
              <a:ext uri="{FF2B5EF4-FFF2-40B4-BE49-F238E27FC236}">
                <a16:creationId xmlns:a16="http://schemas.microsoft.com/office/drawing/2014/main" xmlns="" id="{6ADA585F-9E3D-F3F4-1911-1EF646D5F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77" y="2741574"/>
            <a:ext cx="11502244" cy="3902763"/>
          </a:xfrm>
          <a:prstGeom prst="rect">
            <a:avLst/>
          </a:prstGeom>
        </p:spPr>
      </p:pic>
      <p:sp>
        <p:nvSpPr>
          <p:cNvPr id="3" name="Khung 2">
            <a:extLst>
              <a:ext uri="{FF2B5EF4-FFF2-40B4-BE49-F238E27FC236}">
                <a16:creationId xmlns:a16="http://schemas.microsoft.com/office/drawing/2014/main" xmlns="" id="{602EDDD0-B0E8-A24F-88CE-77D4993DCBC5}"/>
              </a:ext>
            </a:extLst>
          </p:cNvPr>
          <p:cNvSpPr/>
          <p:nvPr/>
        </p:nvSpPr>
        <p:spPr>
          <a:xfrm>
            <a:off x="0" y="0"/>
            <a:ext cx="12192000" cy="6858000"/>
          </a:xfrm>
          <a:prstGeom prst="frame">
            <a:avLst>
              <a:gd name="adj1" fmla="val 2722"/>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a:extLst>
              <a:ext uri="{FF2B5EF4-FFF2-40B4-BE49-F238E27FC236}">
                <a16:creationId xmlns:a16="http://schemas.microsoft.com/office/drawing/2014/main" xmlns="" id="{F4A5C383-8A45-BC8A-764D-F48D0941882F}"/>
              </a:ext>
            </a:extLst>
          </p:cNvPr>
          <p:cNvSpPr txBox="1">
            <a:spLocks/>
          </p:cNvSpPr>
          <p:nvPr/>
        </p:nvSpPr>
        <p:spPr>
          <a:xfrm>
            <a:off x="344879" y="264160"/>
            <a:ext cx="11502244" cy="952296"/>
          </a:xfrm>
          <a:prstGeom prst="rect">
            <a:avLst/>
          </a:prstGeom>
          <a:no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2. Các vùng biển của VIỆT NAM ở biển đông</a:t>
            </a:r>
            <a:endParaRPr lang="en-US" sz="4000"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7" name="Hộp Văn bản 6">
            <a:extLst>
              <a:ext uri="{FF2B5EF4-FFF2-40B4-BE49-F238E27FC236}">
                <a16:creationId xmlns:a16="http://schemas.microsoft.com/office/drawing/2014/main" xmlns="" id="{3E1530AB-3C07-7E64-0559-ACDDDD0AEF60}"/>
              </a:ext>
            </a:extLst>
          </p:cNvPr>
          <p:cNvSpPr txBox="1"/>
          <p:nvPr/>
        </p:nvSpPr>
        <p:spPr>
          <a:xfrm>
            <a:off x="344877" y="1144647"/>
            <a:ext cx="11502244" cy="1383264"/>
          </a:xfrm>
          <a:prstGeom prst="rect">
            <a:avLst/>
          </a:prstGeom>
          <a:noFill/>
        </p:spPr>
        <p:txBody>
          <a:bodyPr wrap="square">
            <a:spAutoFit/>
          </a:bodyPr>
          <a:lstStyle/>
          <a:p>
            <a:pPr marL="30480" marR="30480" indent="-635" algn="just" fontAlgn="auto">
              <a:lnSpc>
                <a:spcPct val="120000"/>
              </a:lnSpc>
              <a:spcAft>
                <a:spcPts val="600"/>
              </a:spcAft>
            </a:pPr>
            <a:r>
              <a:rPr lang="en-US" sz="2400" b="1">
                <a:solidFill>
                  <a:srgbClr val="FF0000"/>
                </a:solidFill>
                <a:effectLst/>
                <a:latin typeface="#9Slide03 SFU Futura_07" panose="00000900000000000000" pitchFamily="2" charset="0"/>
                <a:ea typeface="Times New Roman" panose="02020603050405020304" pitchFamily="18" charset="0"/>
              </a:rPr>
              <a:t>Thềm lục địa Việt Nam</a:t>
            </a:r>
            <a:r>
              <a:rPr lang="en-US" sz="2400">
                <a:solidFill>
                  <a:srgbClr val="FF0000"/>
                </a:solidFill>
                <a:effectLst/>
                <a:latin typeface="#9Slide03 SFU Futura_07" panose="00000900000000000000" pitchFamily="2" charset="0"/>
                <a:ea typeface="Times New Roman" panose="02020603050405020304" pitchFamily="18" charset="0"/>
              </a:rPr>
              <a:t> </a:t>
            </a:r>
            <a:r>
              <a:rPr lang="en-US" sz="2400">
                <a:solidFill>
                  <a:srgbClr val="000000"/>
                </a:solidFill>
                <a:effectLst/>
                <a:latin typeface="#9Slide03 SFU Futura_07" panose="00000900000000000000" pitchFamily="2" charset="0"/>
                <a:ea typeface="Times New Roman" panose="02020603050405020304"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2400">
              <a:effectLst/>
              <a:latin typeface="#9Slide03 SFU Futura_07" panose="00000900000000000000" pitchFamily="2" charset="0"/>
              <a:ea typeface="Times New Roman" panose="02020603050405020304" pitchFamily="18" charset="0"/>
            </a:endParaRPr>
          </a:p>
        </p:txBody>
      </p:sp>
    </p:spTree>
    <p:extLst>
      <p:ext uri="{BB962C8B-B14F-4D97-AF65-F5344CB8AC3E}">
        <p14:creationId xmlns:p14="http://schemas.microsoft.com/office/powerpoint/2010/main" val="18198529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929194ED-3841-45DC-85C3-E2E5DC0F7B1A}"/>
              </a:ext>
            </a:extLst>
          </p:cNvPr>
          <p:cNvSpPr txBox="1">
            <a:spLocks/>
          </p:cNvSpPr>
          <p:nvPr/>
        </p:nvSpPr>
        <p:spPr>
          <a:xfrm>
            <a:off x="239404" y="339232"/>
            <a:ext cx="11333471" cy="1025508"/>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7030A0"/>
                </a:solidFill>
                <a:latin typeface="#9Slide07 IcielBC Cubano Normal" panose="00000500000000000000" pitchFamily="2" charset="0"/>
                <a:ea typeface="Tahoma" panose="020B0604030504040204" pitchFamily="34" charset="0"/>
                <a:cs typeface="Tahoma" panose="020B0604030504040204" pitchFamily="34" charset="0"/>
              </a:rPr>
              <a:t>HÀNH TRÌNH VƯƠN KHƠI</a:t>
            </a:r>
            <a:endParaRPr lang="en-US" sz="5400" dirty="0">
              <a:solidFill>
                <a:srgbClr val="7030A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xmlns="" id="{17FB8DE9-C5BE-4FCA-9483-DA10804C6611}"/>
              </a:ext>
            </a:extLst>
          </p:cNvPr>
          <p:cNvSpPr txBox="1">
            <a:spLocks/>
          </p:cNvSpPr>
          <p:nvPr/>
        </p:nvSpPr>
        <p:spPr>
          <a:xfrm>
            <a:off x="-379507" y="5823419"/>
            <a:ext cx="5161058"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6 NHÓM – 2 CỤM</a:t>
            </a:r>
          </a:p>
        </p:txBody>
      </p:sp>
      <p:sp>
        <p:nvSpPr>
          <p:cNvPr id="12" name="Oval 11">
            <a:extLst>
              <a:ext uri="{FF2B5EF4-FFF2-40B4-BE49-F238E27FC236}">
                <a16:creationId xmlns:a16="http://schemas.microsoft.com/office/drawing/2014/main" xmlns="" id="{01774B45-9327-44FE-B04F-AE43AE444F17}"/>
              </a:ext>
            </a:extLst>
          </p:cNvPr>
          <p:cNvSpPr/>
          <p:nvPr/>
        </p:nvSpPr>
        <p:spPr>
          <a:xfrm>
            <a:off x="488391" y="1364740"/>
            <a:ext cx="1275348" cy="1215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9Slide07 IcielBC Cubano Normal" panose="00000500000000000000" pitchFamily="2" charset="0"/>
              </a:rPr>
              <a:t>1</a:t>
            </a:r>
          </a:p>
        </p:txBody>
      </p:sp>
      <p:sp>
        <p:nvSpPr>
          <p:cNvPr id="13" name="Oval 12">
            <a:extLst>
              <a:ext uri="{FF2B5EF4-FFF2-40B4-BE49-F238E27FC236}">
                <a16:creationId xmlns:a16="http://schemas.microsoft.com/office/drawing/2014/main" xmlns="" id="{92CCE139-41BD-495E-B54B-6B1FF1BDBFDB}"/>
              </a:ext>
            </a:extLst>
          </p:cNvPr>
          <p:cNvSpPr/>
          <p:nvPr/>
        </p:nvSpPr>
        <p:spPr>
          <a:xfrm>
            <a:off x="488391" y="3071703"/>
            <a:ext cx="1275348" cy="121519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9Slide07 IcielBC Cubano Normal" panose="00000500000000000000" pitchFamily="2" charset="0"/>
              </a:rPr>
              <a:t>2</a:t>
            </a:r>
          </a:p>
        </p:txBody>
      </p:sp>
      <p:sp>
        <p:nvSpPr>
          <p:cNvPr id="14" name="Oval 13">
            <a:extLst>
              <a:ext uri="{FF2B5EF4-FFF2-40B4-BE49-F238E27FC236}">
                <a16:creationId xmlns:a16="http://schemas.microsoft.com/office/drawing/2014/main" xmlns="" id="{3606A850-973D-4EB4-8DCF-6A2ADDA47F2C}"/>
              </a:ext>
            </a:extLst>
          </p:cNvPr>
          <p:cNvSpPr/>
          <p:nvPr/>
        </p:nvSpPr>
        <p:spPr>
          <a:xfrm>
            <a:off x="550890" y="4608229"/>
            <a:ext cx="1275348" cy="121519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9Slide07 IcielBC Cubano Normal" panose="00000500000000000000" pitchFamily="2" charset="0"/>
              </a:rPr>
              <a:t>3</a:t>
            </a:r>
          </a:p>
        </p:txBody>
      </p:sp>
      <p:sp>
        <p:nvSpPr>
          <p:cNvPr id="15" name="Oval 14">
            <a:extLst>
              <a:ext uri="{FF2B5EF4-FFF2-40B4-BE49-F238E27FC236}">
                <a16:creationId xmlns:a16="http://schemas.microsoft.com/office/drawing/2014/main" xmlns="" id="{D7D6D566-A018-4361-AE5C-87ABC9954D99}"/>
              </a:ext>
            </a:extLst>
          </p:cNvPr>
          <p:cNvSpPr/>
          <p:nvPr/>
        </p:nvSpPr>
        <p:spPr>
          <a:xfrm>
            <a:off x="2377128" y="1393491"/>
            <a:ext cx="1275348" cy="121519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9Slide07 IcielBC Cubano Normal" panose="00000500000000000000" pitchFamily="2" charset="0"/>
              </a:rPr>
              <a:t>4</a:t>
            </a:r>
          </a:p>
        </p:txBody>
      </p:sp>
      <p:sp>
        <p:nvSpPr>
          <p:cNvPr id="16" name="Oval 15">
            <a:extLst>
              <a:ext uri="{FF2B5EF4-FFF2-40B4-BE49-F238E27FC236}">
                <a16:creationId xmlns:a16="http://schemas.microsoft.com/office/drawing/2014/main" xmlns="" id="{C352E471-8D4D-420F-8636-6378D355252B}"/>
              </a:ext>
            </a:extLst>
          </p:cNvPr>
          <p:cNvSpPr/>
          <p:nvPr/>
        </p:nvSpPr>
        <p:spPr>
          <a:xfrm>
            <a:off x="2377128" y="3100454"/>
            <a:ext cx="1275348" cy="121519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9Slide07 IcielBC Cubano Normal" panose="00000500000000000000" pitchFamily="2" charset="0"/>
              </a:rPr>
              <a:t>5</a:t>
            </a:r>
          </a:p>
        </p:txBody>
      </p:sp>
      <p:sp>
        <p:nvSpPr>
          <p:cNvPr id="17" name="Oval 16">
            <a:extLst>
              <a:ext uri="{FF2B5EF4-FFF2-40B4-BE49-F238E27FC236}">
                <a16:creationId xmlns:a16="http://schemas.microsoft.com/office/drawing/2014/main" xmlns="" id="{7DF0A7D0-253D-466A-9EDE-47BA043B8ECD}"/>
              </a:ext>
            </a:extLst>
          </p:cNvPr>
          <p:cNvSpPr/>
          <p:nvPr/>
        </p:nvSpPr>
        <p:spPr>
          <a:xfrm>
            <a:off x="2377128" y="4636804"/>
            <a:ext cx="1275348" cy="121519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9Slide07 IcielBC Cubano Normal" panose="00000500000000000000" pitchFamily="2" charset="0"/>
              </a:rPr>
              <a:t>6</a:t>
            </a:r>
          </a:p>
        </p:txBody>
      </p:sp>
      <p:sp>
        <p:nvSpPr>
          <p:cNvPr id="18" name="Frame 17">
            <a:extLst>
              <a:ext uri="{FF2B5EF4-FFF2-40B4-BE49-F238E27FC236}">
                <a16:creationId xmlns:a16="http://schemas.microsoft.com/office/drawing/2014/main" xmlns="" id="{39680F14-F220-484C-BD44-4FE336A31C1C}"/>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9" name="Diagram 18">
            <a:extLst>
              <a:ext uri="{FF2B5EF4-FFF2-40B4-BE49-F238E27FC236}">
                <a16:creationId xmlns:a16="http://schemas.microsoft.com/office/drawing/2014/main" xmlns="" id="{39C5299D-6100-4CB3-8AE2-8FCB826D2656}"/>
              </a:ext>
            </a:extLst>
          </p:cNvPr>
          <p:cNvGraphicFramePr/>
          <p:nvPr/>
        </p:nvGraphicFramePr>
        <p:xfrm>
          <a:off x="4536809" y="1386401"/>
          <a:ext cx="6724425" cy="36399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Để có 1 teamwork tốt điều gì cần thiết?">
            <a:extLst>
              <a:ext uri="{FF2B5EF4-FFF2-40B4-BE49-F238E27FC236}">
                <a16:creationId xmlns:a16="http://schemas.microsoft.com/office/drawing/2014/main" xmlns="" id="{6B08E61D-8352-431A-B3CE-C027BEEFAA1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5896"/>
          <a:stretch/>
        </p:blipFill>
        <p:spPr bwMode="auto">
          <a:xfrm>
            <a:off x="5043348" y="5121910"/>
            <a:ext cx="3340433" cy="1403018"/>
          </a:xfrm>
          <a:prstGeom prst="rect">
            <a:avLst/>
          </a:prstGeom>
          <a:noFill/>
          <a:extLst>
            <a:ext uri="{909E8E84-426E-40DD-AFC4-6F175D3DCCD1}">
              <a14:hiddenFill xmlns:a14="http://schemas.microsoft.com/office/drawing/2010/main">
                <a:solidFill>
                  <a:srgbClr val="FFFFFF"/>
                </a:solidFill>
              </a14:hiddenFill>
            </a:ext>
          </a:extLst>
        </p:spPr>
      </p:pic>
      <p:pic>
        <p:nvPicPr>
          <p:cNvPr id="20" name="5 Minute Timer (Nho)">
            <a:hlinkClick r:id="" action="ppaction://media"/>
            <a:extLst>
              <a:ext uri="{FF2B5EF4-FFF2-40B4-BE49-F238E27FC236}">
                <a16:creationId xmlns:a16="http://schemas.microsoft.com/office/drawing/2014/main" xmlns="" id="{8093FFA1-2F03-4964-9439-E96DF47A79B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977527" y="5244399"/>
            <a:ext cx="2173084" cy="1221405"/>
          </a:xfrm>
          <a:prstGeom prst="rect">
            <a:avLst/>
          </a:prstGeom>
        </p:spPr>
      </p:pic>
    </p:spTree>
    <p:extLst>
      <p:ext uri="{BB962C8B-B14F-4D97-AF65-F5344CB8AC3E}">
        <p14:creationId xmlns:p14="http://schemas.microsoft.com/office/powerpoint/2010/main" val="2237852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fill="hold" display="0">
                  <p:stCondLst>
                    <p:cond delay="indefinite"/>
                  </p:stCondLst>
                </p:cTn>
                <p:tgtEl>
                  <p:spTgt spid="20"/>
                </p:tgtEl>
              </p:cMediaNode>
            </p:video>
          </p:childTnLst>
        </p:cTn>
      </p:par>
    </p:tnLst>
    <p:bldLst>
      <p:bldGraphic spid="19" grpId="0">
        <p:bldAsOne/>
      </p:bldGraphic>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2406</TotalTime>
  <Words>1052</Words>
  <Application>Microsoft Office PowerPoint</Application>
  <PresentationFormat>Custom</PresentationFormat>
  <Paragraphs>165</Paragraphs>
  <Slides>20</Slides>
  <Notes>1</Notes>
  <HiddenSlides>0</HiddenSlides>
  <MMClips>5</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Chí Tuấn Nguyễn</dc:creator>
  <cp:lastModifiedBy>HP</cp:lastModifiedBy>
  <cp:revision>39</cp:revision>
  <dcterms:created xsi:type="dcterms:W3CDTF">2023-11-12T14:10:35Z</dcterms:created>
  <dcterms:modified xsi:type="dcterms:W3CDTF">2024-01-16T14:41:52Z</dcterms:modified>
</cp:coreProperties>
</file>