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7" r:id="rId2"/>
    <p:sldId id="278" r:id="rId3"/>
    <p:sldId id="283" r:id="rId4"/>
    <p:sldId id="270" r:id="rId5"/>
    <p:sldId id="266" r:id="rId6"/>
    <p:sldId id="285" r:id="rId7"/>
    <p:sldId id="288" r:id="rId8"/>
    <p:sldId id="293" r:id="rId9"/>
    <p:sldId id="298" r:id="rId10"/>
    <p:sldId id="847" r:id="rId11"/>
    <p:sldId id="846" r:id="rId12"/>
    <p:sldId id="845" r:id="rId13"/>
    <p:sldId id="861" r:id="rId14"/>
    <p:sldId id="856" r:id="rId15"/>
    <p:sldId id="860" r:id="rId16"/>
    <p:sldId id="859" r:id="rId17"/>
    <p:sldId id="34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459" autoAdjust="0"/>
  </p:normalViewPr>
  <p:slideViewPr>
    <p:cSldViewPr snapToGrid="0">
      <p:cViewPr varScale="1">
        <p:scale>
          <a:sx n="65" d="100"/>
          <a:sy n="65" d="100"/>
        </p:scale>
        <p:origin x="-94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25C687-CD29-454B-ABBD-A37F042048D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9699D-5ABD-47C0-8F9B-BA63E5BE4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626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4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1/16/2024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58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61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8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600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93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51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274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13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0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54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07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87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BABF38A-8A0D-492E-BD20-6CF4D46B50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1/16/2024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=""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4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  <p:sldLayoutId id="2147483672" r:id="rId12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29227" y="349975"/>
            <a:ext cx="10522857" cy="100130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#9Slide07 SVNBeachwood Sans" pitchFamily="2" charset="0"/>
              </a:rPr>
              <a:t>Câu 1: Loài chim này có tên là gì? (8 chữ cái)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086831" y="1975111"/>
            <a:ext cx="3265253" cy="255558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#9Slide07 SVNBeachwood Sans" pitchFamily="2" charset="0"/>
              </a:rPr>
              <a:t>Sếu đầu đỏ</a:t>
            </a:r>
          </a:p>
          <a:p>
            <a:pPr algn="ctr"/>
            <a:r>
              <a:rPr lang="en-US" sz="3200" b="1">
                <a:solidFill>
                  <a:schemeClr val="bg1"/>
                </a:solidFill>
                <a:latin typeface="#9Slide07 SVNBeachwood Sans" pitchFamily="2" charset="0"/>
              </a:rPr>
              <a:t>VQG Tràm Chim – Đồng Tháp</a:t>
            </a: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2" name="Hình ảnh 1" descr="Sếu đầu đỏ không về Tràm Chim - VnExpress">
            <a:extLst>
              <a:ext uri="{FF2B5EF4-FFF2-40B4-BE49-F238E27FC236}">
                <a16:creationId xmlns="" xmlns:a16="http://schemas.microsoft.com/office/drawing/2014/main" id="{88D3B865-C5C5-D5F8-786F-F5AFB73DE9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27" y="1897062"/>
            <a:ext cx="6981088" cy="3894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ức phạt nặng cho mua bán ngà voi trái pháp luật">
            <a:extLst>
              <a:ext uri="{FF2B5EF4-FFF2-40B4-BE49-F238E27FC236}">
                <a16:creationId xmlns="" xmlns:a16="http://schemas.microsoft.com/office/drawing/2014/main" id="{6D9F153C-8548-E5B7-E223-DEC53DCE7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3"/>
            <a:ext cx="12192000" cy="677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34881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ÃY CÙNG VIETLINK CHUNG TAY BẢO VỆ ĐỘNG VẬT HOANG DÃ - CẨM NANG">
            <a:extLst>
              <a:ext uri="{FF2B5EF4-FFF2-40B4-BE49-F238E27FC236}">
                <a16:creationId xmlns="" xmlns:a16="http://schemas.microsoft.com/office/drawing/2014/main" id="{A0E6EF62-3FD2-BD89-7A03-F0A208162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" y="0"/>
            <a:ext cx="7268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0 hành động cấp bách ngăn chặn sự tuyệt chủng của các loài động vật hoang  dã">
            <a:extLst>
              <a:ext uri="{FF2B5EF4-FFF2-40B4-BE49-F238E27FC236}">
                <a16:creationId xmlns="" xmlns:a16="http://schemas.microsoft.com/office/drawing/2014/main" id="{921FC791-B210-01FB-071B-0B0DBE8DA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530" y="0"/>
            <a:ext cx="4883150" cy="690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08755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="" xmlns:a16="http://schemas.microsoft.com/office/drawing/2014/main" id="{A3422259-39A1-4D91-59F6-9430DD8705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6" descr="Phát triển bền vững | Khu dự trữ sinh quyển Cát Bà">
            <a:extLst>
              <a:ext uri="{FF2B5EF4-FFF2-40B4-BE49-F238E27FC236}">
                <a16:creationId xmlns="" xmlns:a16="http://schemas.microsoft.com/office/drawing/2014/main" id="{C1519690-E9DF-330D-7509-F52989603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29155" cy="58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89851B61-A210-2094-BEB3-52ACAB676EC9}"/>
              </a:ext>
            </a:extLst>
          </p:cNvPr>
          <p:cNvSpPr txBox="1">
            <a:spLocks/>
          </p:cNvSpPr>
          <p:nvPr/>
        </p:nvSpPr>
        <p:spPr>
          <a:xfrm>
            <a:off x="3982770" y="4688064"/>
            <a:ext cx="4409340" cy="11945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>
                <a:solidFill>
                  <a:srgbClr val="FF0000"/>
                </a:solidFill>
                <a:latin typeface="#9Slide05 SVNClementine" panose="020F050202020403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 triển bền vững</a:t>
            </a:r>
            <a:endParaRPr lang="vi-VN" sz="5000" b="1" dirty="0">
              <a:solidFill>
                <a:srgbClr val="FF00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="" xmlns:a16="http://schemas.microsoft.com/office/drawing/2014/main" id="{936E6F49-FC19-574B-6DBF-3F51303A1749}"/>
              </a:ext>
            </a:extLst>
          </p:cNvPr>
          <p:cNvSpPr/>
          <p:nvPr/>
        </p:nvSpPr>
        <p:spPr>
          <a:xfrm>
            <a:off x="-31423" y="0"/>
            <a:ext cx="12192000" cy="6858000"/>
          </a:xfrm>
          <a:prstGeom prst="frame">
            <a:avLst>
              <a:gd name="adj1" fmla="val 2856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900336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">
            <a:extLst>
              <a:ext uri="{FF2B5EF4-FFF2-40B4-BE49-F238E27FC236}">
                <a16:creationId xmlns="" xmlns:a16="http://schemas.microsoft.com/office/drawing/2014/main" id="{D7A08AD0-2F0D-D235-F842-DDFE93B4FB81}"/>
              </a:ext>
            </a:extLst>
          </p:cNvPr>
          <p:cNvGrpSpPr/>
          <p:nvPr/>
        </p:nvGrpSpPr>
        <p:grpSpPr>
          <a:xfrm>
            <a:off x="203211" y="96269"/>
            <a:ext cx="11842637" cy="873473"/>
            <a:chOff x="28577" y="70911"/>
            <a:chExt cx="12163423" cy="873473"/>
          </a:xfrm>
        </p:grpSpPr>
        <p:grpSp>
          <p:nvGrpSpPr>
            <p:cNvPr id="3" name="Group 33">
              <a:extLst>
                <a:ext uri="{FF2B5EF4-FFF2-40B4-BE49-F238E27FC236}">
                  <a16:creationId xmlns="" xmlns:a16="http://schemas.microsoft.com/office/drawing/2014/main" id="{7621D128-DFAC-6A4E-D98A-8E4F421954F6}"/>
                </a:ext>
              </a:extLst>
            </p:cNvPr>
            <p:cNvGrpSpPr/>
            <p:nvPr/>
          </p:nvGrpSpPr>
          <p:grpSpPr>
            <a:xfrm>
              <a:off x="595539" y="70911"/>
              <a:ext cx="11596461" cy="787943"/>
              <a:chOff x="595539" y="70911"/>
              <a:chExt cx="11596461" cy="787943"/>
            </a:xfrm>
          </p:grpSpPr>
          <p:cxnSp>
            <p:nvCxnSpPr>
              <p:cNvPr id="5" name="Straight Connector 35">
                <a:extLst>
                  <a:ext uri="{FF2B5EF4-FFF2-40B4-BE49-F238E27FC236}">
                    <a16:creationId xmlns="" xmlns:a16="http://schemas.microsoft.com/office/drawing/2014/main" id="{1A2C44C4-DE49-8440-40E8-69ECACAD5F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7250" y="793085"/>
                <a:ext cx="11302725" cy="65769"/>
              </a:xfrm>
              <a:prstGeom prst="line">
                <a:avLst/>
              </a:prstGeom>
              <a:ln w="28575">
                <a:solidFill>
                  <a:srgbClr val="0070C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Rectangle 36">
                <a:extLst>
                  <a:ext uri="{FF2B5EF4-FFF2-40B4-BE49-F238E27FC236}">
                    <a16:creationId xmlns="" xmlns:a16="http://schemas.microsoft.com/office/drawing/2014/main" id="{D59F4377-4643-761F-8AEB-08A24AF7FCC9}"/>
                  </a:ext>
                </a:extLst>
              </p:cNvPr>
              <p:cNvSpPr/>
              <p:nvPr/>
            </p:nvSpPr>
            <p:spPr>
              <a:xfrm>
                <a:off x="595539" y="70911"/>
                <a:ext cx="11596461" cy="707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7CF"/>
                    </a:solidFill>
                    <a:effectLst>
                      <a:outerShdw blurRad="12700" dist="38100" dir="2700000" algn="tl" rotWithShape="0">
                        <a:prstClr val="white">
                          <a:lumMod val="50000"/>
                        </a:prstClr>
                      </a:outerShdw>
                    </a:effectLst>
                    <a:uLnTx/>
                    <a:uFillTx/>
                    <a:latin typeface="#9Slide07 IcielBC Cubano Normal" panose="00000500000000000000" pitchFamily="2" charset="0"/>
                  </a:rPr>
                  <a:t>TÔI TÀI GIỎI – BẠN CŨNG THẾ</a:t>
                </a:r>
                <a:endParaRPr kumimoji="0" lang="en-US" sz="6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7CF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#9Slide07 IcielBC Cubano Normal" panose="00000500000000000000" pitchFamily="2" charset="0"/>
                </a:endParaRPr>
              </a:p>
            </p:txBody>
          </p:sp>
        </p:grpSp>
        <p:pic>
          <p:nvPicPr>
            <p:cNvPr id="4" name="Picture 34">
              <a:extLst>
                <a:ext uri="{FF2B5EF4-FFF2-40B4-BE49-F238E27FC236}">
                  <a16:creationId xmlns="" xmlns:a16="http://schemas.microsoft.com/office/drawing/2014/main" id="{EAA7F7A7-6FDD-CC9F-DE6B-D44D1384DD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65820" y1="31738" x2="65820" y2="31738"/>
                          <a14:foregroundMark x1="64941" y1="23145" x2="64941" y2="23145"/>
                          <a14:foregroundMark x1="56641" y1="26172" x2="56641" y2="26172"/>
                          <a14:foregroundMark x1="74414" y1="22363" x2="74414" y2="22363"/>
                          <a14:foregroundMark x1="79980" y1="29883" x2="79980" y2="29883"/>
                          <a14:foregroundMark x1="85547" y1="39258" x2="85547" y2="39258"/>
                          <a14:foregroundMark x1="79980" y1="49023" x2="79980" y2="49023"/>
                          <a14:foregroundMark x1="74707" y1="56543" x2="74707" y2="56543"/>
                          <a14:foregroundMark x1="64355" y1="60742" x2="63574" y2="60938"/>
                          <a14:foregroundMark x1="53516" y1="69629" x2="53516" y2="69629"/>
                          <a14:foregroundMark x1="42383" y1="68457" x2="42383" y2="68457"/>
                          <a14:foregroundMark x1="29102" y1="67383" x2="29102" y2="67383"/>
                          <a14:foregroundMark x1="20996" y1="68262" x2="20996" y2="68262"/>
                          <a14:foregroundMark x1="30762" y1="65137" x2="30762" y2="65137"/>
                          <a14:foregroundMark x1="23828" y1="79102" x2="23828" y2="79102"/>
                          <a14:foregroundMark x1="31543" y1="78809" x2="31543" y2="78809"/>
                          <a14:foregroundMark x1="47949" y1="77344" x2="47949" y2="77344"/>
                        </a14:backgroundRemoval>
                      </a14:imgEffect>
                    </a14:imgLayer>
                  </a14:imgProps>
                </a:ext>
              </a:extLst>
            </a:blip>
            <a:srcRect l="13229" t="14816" r="10568" b="14822"/>
            <a:stretch/>
          </p:blipFill>
          <p:spPr>
            <a:xfrm>
              <a:off x="28577" y="179222"/>
              <a:ext cx="828674" cy="765162"/>
            </a:xfrm>
            <a:prstGeom prst="rect">
              <a:avLst/>
            </a:prstGeom>
          </p:spPr>
        </p:pic>
      </p:grpSp>
      <p:sp>
        <p:nvSpPr>
          <p:cNvPr id="7" name="Frame 2">
            <a:extLst>
              <a:ext uri="{FF2B5EF4-FFF2-40B4-BE49-F238E27FC236}">
                <a16:creationId xmlns="" xmlns:a16="http://schemas.microsoft.com/office/drawing/2014/main" id="{310F04CF-31DC-DF62-9AE1-A88E7285B93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83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44">
            <a:extLst>
              <a:ext uri="{FF2B5EF4-FFF2-40B4-BE49-F238E27FC236}">
                <a16:creationId xmlns="" xmlns:a16="http://schemas.microsoft.com/office/drawing/2014/main" id="{6C6ADB78-4F6F-79E8-2FBB-28CD086C3D4B}"/>
              </a:ext>
            </a:extLst>
          </p:cNvPr>
          <p:cNvSpPr/>
          <p:nvPr/>
        </p:nvSpPr>
        <p:spPr>
          <a:xfrm>
            <a:off x="523854" y="1018882"/>
            <a:ext cx="11309819" cy="830997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</a:rPr>
              <a:t> xét sự biến động diện tích rừng tự nhiên của nước ta giai đoạn 1943 – 2020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>
                <a:solidFill>
                  <a:srgbClr val="C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(Nguồn:</a:t>
            </a:r>
            <a:r>
              <a:rPr lang="en-US" sz="2400">
                <a:solidFill>
                  <a:srgbClr val="C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 Niên giám thống kê qua các năm)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SFU Futura_07" panose="00000900000000000000" pitchFamily="2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Bảng 8">
            <a:extLst>
              <a:ext uri="{FF2B5EF4-FFF2-40B4-BE49-F238E27FC236}">
                <a16:creationId xmlns="" xmlns:a16="http://schemas.microsoft.com/office/drawing/2014/main" id="{641988DE-BDE2-71F0-9B1E-F0CEE18E4C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322961"/>
              </p:ext>
            </p:extLst>
          </p:nvPr>
        </p:nvGraphicFramePr>
        <p:xfrm>
          <a:off x="606620" y="1936019"/>
          <a:ext cx="11144290" cy="1967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6663">
                  <a:extLst>
                    <a:ext uri="{9D8B030D-6E8A-4147-A177-3AD203B41FA5}">
                      <a16:colId xmlns="" xmlns:a16="http://schemas.microsoft.com/office/drawing/2014/main" val="1216446858"/>
                    </a:ext>
                  </a:extLst>
                </a:gridCol>
                <a:gridCol w="2127388">
                  <a:extLst>
                    <a:ext uri="{9D8B030D-6E8A-4147-A177-3AD203B41FA5}">
                      <a16:colId xmlns="" xmlns:a16="http://schemas.microsoft.com/office/drawing/2014/main" val="225524120"/>
                    </a:ext>
                  </a:extLst>
                </a:gridCol>
                <a:gridCol w="2233757">
                  <a:extLst>
                    <a:ext uri="{9D8B030D-6E8A-4147-A177-3AD203B41FA5}">
                      <a16:colId xmlns="" xmlns:a16="http://schemas.microsoft.com/office/drawing/2014/main" val="2109166266"/>
                    </a:ext>
                  </a:extLst>
                </a:gridCol>
                <a:gridCol w="2186482">
                  <a:extLst>
                    <a:ext uri="{9D8B030D-6E8A-4147-A177-3AD203B41FA5}">
                      <a16:colId xmlns="" xmlns:a16="http://schemas.microsoft.com/office/drawing/2014/main" val="637870683"/>
                    </a:ext>
                  </a:extLst>
                </a:gridCol>
              </a:tblGrid>
              <a:tr h="71656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#9Slide03 SFU Futura_07" panose="00000900000000000000" pitchFamily="2" charset="0"/>
                        </a:rPr>
                        <a:t>Năm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#9Slide03 SFU Futura_07" panose="00000900000000000000" pitchFamily="2" charset="0"/>
                        </a:rPr>
                        <a:t>1943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#9Slide03 SFU Futura_07" panose="00000900000000000000" pitchFamily="2" charset="0"/>
                        </a:rPr>
                        <a:t>1983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#9Slide03 SFU Futura_07" panose="00000900000000000000" pitchFamily="2" charset="0"/>
                        </a:rPr>
                        <a:t>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9087633"/>
                  </a:ext>
                </a:extLst>
              </a:tr>
              <a:tr h="1251005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#9Slide03 SFU Futura_07" panose="00000900000000000000" pitchFamily="2" charset="0"/>
                        </a:rPr>
                        <a:t>Diện tích rừng tự nhiên (triệu ha)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#9Slide03 SFU Futura_07" panose="00000900000000000000" pitchFamily="2" charset="0"/>
                        </a:rPr>
                        <a:t>14,3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#9Slide03 SFU Futura_07" panose="00000900000000000000" pitchFamily="2" charset="0"/>
                        </a:rPr>
                        <a:t>6,8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#9Slide03 SFU Futura_07" panose="00000900000000000000" pitchFamily="2" charset="0"/>
                        </a:rPr>
                        <a:t>10,3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41147677"/>
                  </a:ext>
                </a:extLst>
              </a:tr>
            </a:tbl>
          </a:graphicData>
        </a:graphic>
      </p:graphicFrame>
      <p:sp>
        <p:nvSpPr>
          <p:cNvPr id="10" name="Rectangle 44">
            <a:extLst>
              <a:ext uri="{FF2B5EF4-FFF2-40B4-BE49-F238E27FC236}">
                <a16:creationId xmlns="" xmlns:a16="http://schemas.microsoft.com/office/drawing/2014/main" id="{4928A6E0-D479-CE8E-999B-FCE2919EC0DE}"/>
              </a:ext>
            </a:extLst>
          </p:cNvPr>
          <p:cNvSpPr/>
          <p:nvPr/>
        </p:nvSpPr>
        <p:spPr>
          <a:xfrm>
            <a:off x="4958379" y="3989731"/>
            <a:ext cx="7087469" cy="2495170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>
                <a:solidFill>
                  <a:srgbClr val="00206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Nhìn chung, d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</a:rPr>
              <a:t>iện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</a:rPr>
              <a:t> tích rừng tự nhiên nước ta giảm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aseline="0">
                <a:solidFill>
                  <a:srgbClr val="00206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Năm</a:t>
            </a:r>
            <a:r>
              <a:rPr lang="en-US" sz="2400">
                <a:solidFill>
                  <a:srgbClr val="00206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 1983, giảm nhanh so với 1943 (7,5 triệu ha)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</a:rPr>
              <a:t> 2020 tăng 3,5 triệu ha so với 1983 nhưng vẫn thấp hơn 1943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aseline="0">
                <a:solidFill>
                  <a:srgbClr val="00206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Diện</a:t>
            </a:r>
            <a:r>
              <a:rPr lang="en-US" sz="2400">
                <a:solidFill>
                  <a:srgbClr val="00206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 tích rừng tự nhiên đang tăng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SFU Futura_07" panose="000009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1" name="Rectangle 44">
            <a:extLst>
              <a:ext uri="{FF2B5EF4-FFF2-40B4-BE49-F238E27FC236}">
                <a16:creationId xmlns="" xmlns:a16="http://schemas.microsoft.com/office/drawing/2014/main" id="{966E9586-35F9-B4E9-E40A-C7F91945E057}"/>
              </a:ext>
            </a:extLst>
          </p:cNvPr>
          <p:cNvSpPr/>
          <p:nvPr/>
        </p:nvSpPr>
        <p:spPr>
          <a:xfrm>
            <a:off x="203211" y="3989731"/>
            <a:ext cx="4668119" cy="2707536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>
                <a:solidFill>
                  <a:srgbClr val="0070C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Thời gian 2 phút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</a:rPr>
              <a:t>Viết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</a:rPr>
              <a:t> cá nhân 3 nhận xét về sự biến động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aseline="0">
                <a:solidFill>
                  <a:srgbClr val="0070C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Chia</a:t>
            </a:r>
            <a:r>
              <a:rPr lang="en-US" sz="2400">
                <a:solidFill>
                  <a:srgbClr val="0070C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 sẻ trong nhóm và chốt 3 ý chung nhất trên bảng nhóm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</a:rPr>
              <a:t>Trình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SFU Futura_07" panose="00000900000000000000" pitchFamily="2" charset="0"/>
                <a:ea typeface="Times New Roman" panose="02020603050405020304" pitchFamily="18" charset="0"/>
              </a:rPr>
              <a:t> bày to rõ trước lớp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3 SFU Futura_07" panose="000009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60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9E33B8EC-8AF2-474A-824C-D475B0CEC097}"/>
              </a:ext>
            </a:extLst>
          </p:cNvPr>
          <p:cNvSpPr/>
          <p:nvPr/>
        </p:nvSpPr>
        <p:spPr>
          <a:xfrm>
            <a:off x="-7184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ame 4">
            <a:extLst>
              <a:ext uri="{FF2B5EF4-FFF2-40B4-BE49-F238E27FC236}">
                <a16:creationId xmlns="" xmlns:a16="http://schemas.microsoft.com/office/drawing/2014/main" id="{74966C32-F15C-165D-9DCB-FBFBCB69A7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56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8D9AC5F7-DB92-81FA-0DD2-84FBDC2E8043}"/>
              </a:ext>
            </a:extLst>
          </p:cNvPr>
          <p:cNvSpPr/>
          <p:nvPr/>
        </p:nvSpPr>
        <p:spPr>
          <a:xfrm>
            <a:off x="290924" y="228948"/>
            <a:ext cx="9117236" cy="875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>
                <a:solidFill>
                  <a:srgbClr val="7030A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TỚ LÀM ĐƯỢC, CÒN BẠN THÌ SAO?</a:t>
            </a:r>
            <a:endParaRPr lang="en-US" sz="4400" dirty="0">
              <a:solidFill>
                <a:srgbClr val="7030A0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1717E04E-F545-C600-2CD1-BE09F1930979}"/>
              </a:ext>
            </a:extLst>
          </p:cNvPr>
          <p:cNvSpPr txBox="1"/>
          <p:nvPr/>
        </p:nvSpPr>
        <p:spPr>
          <a:xfrm>
            <a:off x="545302" y="1098665"/>
            <a:ext cx="5386868" cy="1592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" indent="-1905" algn="just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800">
                <a:solidFill>
                  <a:srgbClr val="C00000"/>
                </a:solidFill>
                <a:latin typeface="#9Slide03 SFU Futura_07" panose="00000900000000000000" pitchFamily="2" charset="0"/>
              </a:rPr>
              <a:t>Thiết kế một bài báo cáo ngắn 20 dòng về một vườn quốc gia em yêu thích! Thời hạn 1 tuần</a:t>
            </a:r>
            <a:endParaRPr lang="en-US" sz="2800" b="1">
              <a:solidFill>
                <a:srgbClr val="C00000"/>
              </a:solidFill>
              <a:effectLst/>
              <a:latin typeface="#9Slide03 SFU Futura_07" panose="00000900000000000000" pitchFamily="2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="" xmlns:a16="http://schemas.microsoft.com/office/drawing/2014/main" id="{EFB67306-90F3-D78D-4DD8-B52AB1551F8B}"/>
              </a:ext>
            </a:extLst>
          </p:cNvPr>
          <p:cNvSpPr txBox="1"/>
          <p:nvPr/>
        </p:nvSpPr>
        <p:spPr>
          <a:xfrm>
            <a:off x="545302" y="2772102"/>
            <a:ext cx="5280660" cy="363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1630" indent="-342900" algn="just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200" b="0">
                <a:solidFill>
                  <a:srgbClr val="00B050"/>
                </a:solidFill>
                <a:effectLst/>
                <a:latin typeface="#9Slide03 SFU Futura_07" panose="00000900000000000000" pitchFamily="2" charset="0"/>
              </a:rPr>
              <a:t>Em biết tên những vườn quốc gia nào?</a:t>
            </a:r>
          </a:p>
          <a:p>
            <a:pPr marL="341630" indent="-342900" algn="just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B050"/>
                </a:solidFill>
                <a:latin typeface="#9Slide03 SFU Futura_07" panose="00000900000000000000" pitchFamily="2" charset="0"/>
              </a:rPr>
              <a:t>Gần địa phương mình có VQG nào?</a:t>
            </a:r>
            <a:endParaRPr lang="en-US" sz="3200" b="0">
              <a:solidFill>
                <a:srgbClr val="00B050"/>
              </a:solidFill>
              <a:effectLst/>
              <a:latin typeface="#9Slide03 SFU Futura_07" panose="00000900000000000000" pitchFamily="2" charset="0"/>
            </a:endParaRPr>
          </a:p>
          <a:p>
            <a:pPr marL="341630" indent="-342900" algn="just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B050"/>
                </a:solidFill>
                <a:latin typeface="#9Slide03 SFU Futura_07" panose="00000900000000000000" pitchFamily="2" charset="0"/>
              </a:rPr>
              <a:t>Em sẽ nêu những nội dung gì trong báo cáo?</a:t>
            </a:r>
            <a:endParaRPr lang="en-US" sz="3200" b="1">
              <a:solidFill>
                <a:srgbClr val="00B050"/>
              </a:solidFill>
              <a:effectLst/>
              <a:latin typeface="#9Slide03 SFU Futura_07" panose="00000900000000000000" pitchFamily="2" charset="0"/>
            </a:endParaRPr>
          </a:p>
        </p:txBody>
      </p:sp>
      <p:pic>
        <p:nvPicPr>
          <p:cNvPr id="5124" name="Picture 4" descr="Tree Cartoon Images – Browse 1,190,921 Stock Photos, Vectors, and Video |  Adobe Stock">
            <a:extLst>
              <a:ext uri="{FF2B5EF4-FFF2-40B4-BE49-F238E27FC236}">
                <a16:creationId xmlns="" xmlns:a16="http://schemas.microsoft.com/office/drawing/2014/main" id="{EC15924B-9467-0634-FB55-B7FF94C8E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315" y="304937"/>
            <a:ext cx="2171383" cy="72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ƯỜN QUỐC GIA YOK ĐÔN - RỪNG ĐẶC DỤNG LỚN NHẤT VIỆT NAM | Program &quot;Million  green trees - For a green Vietnam&quot;">
            <a:extLst>
              <a:ext uri="{FF2B5EF4-FFF2-40B4-BE49-F238E27FC236}">
                <a16:creationId xmlns="" xmlns:a16="http://schemas.microsoft.com/office/drawing/2014/main" id="{64167CE2-F71F-77A5-26CA-4BE225282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832" y="1122051"/>
            <a:ext cx="5280660" cy="528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494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hiều hoạt động hưởng ứng Ngày Quốc tế Đa dạng sinh học 2023 - Tạp chí điện  tử Bảo vệ Rừng và Môi trường">
            <a:extLst>
              <a:ext uri="{FF2B5EF4-FFF2-40B4-BE49-F238E27FC236}">
                <a16:creationId xmlns="" xmlns:a16="http://schemas.microsoft.com/office/drawing/2014/main" id="{D546DA32-6500-2A00-255A-D53C402B7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454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ộ Tài nguyên và Môi trường - Bản tin">
            <a:extLst>
              <a:ext uri="{FF2B5EF4-FFF2-40B4-BE49-F238E27FC236}">
                <a16:creationId xmlns="" xmlns:a16="http://schemas.microsoft.com/office/drawing/2014/main" id="{CAFEA3D2-0170-FEDA-2413-A06101729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339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 Powerful Ways to Give Thanks to Your People">
            <a:extLst>
              <a:ext uri="{FF2B5EF4-FFF2-40B4-BE49-F238E27FC236}">
                <a16:creationId xmlns="" xmlns:a16="http://schemas.microsoft.com/office/drawing/2014/main" id="{1E6D1591-8F71-4088-B5D7-8A0F52BB8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593131C-A1A7-4E9C-AF87-C0C15FABBA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8921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95050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eachwood Sans" pitchFamily="2" charset="0"/>
              </a:rPr>
              <a:t>Câu </a:t>
            </a:r>
            <a:r>
              <a:rPr lang="en-US" sz="4000" b="1">
                <a:solidFill>
                  <a:prstClr val="white"/>
                </a:solidFill>
                <a:latin typeface="#9Slide07 SVNBeachwood Sans" pitchFamily="2" charset="0"/>
              </a:rPr>
              <a:t>2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eachwood Sans" pitchFamily="2" charset="0"/>
              </a:rPr>
              <a:t>: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eachwood Sans" pitchFamily="2" charset="0"/>
              </a:rPr>
              <a:t> </a:t>
            </a:r>
            <a:r>
              <a:rPr lang="en-US" sz="4000">
                <a:latin typeface="#9Slide07 SVNBeachwood Sans" pitchFamily="2" charset="0"/>
              </a:rPr>
              <a:t>Loài thủy sản này có tên là gì? (có 4 chữ cái)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VNBeachwood Sans" pitchFamily="2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412480" y="2832623"/>
            <a:ext cx="3020884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eachwood Sans" pitchFamily="2" charset="0"/>
              </a:rPr>
              <a:t>Con rươi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eachwood Sans" pitchFamily="2" charset="0"/>
              </a:rPr>
              <a:t> – Một loài thủy sản nước ngọt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VNBeachwood Sans" pitchFamily="2" charset="0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3" name="Hình ảnh 2" descr="Cách chọn mua và sơ chế, bảo quản rươi đúng cách an toàn cho sức khỏe">
            <a:extLst>
              <a:ext uri="{FF2B5EF4-FFF2-40B4-BE49-F238E27FC236}">
                <a16:creationId xmlns="" xmlns:a16="http://schemas.microsoft.com/office/drawing/2014/main" id="{B1FCC299-C6F9-FAE7-5BE2-909FFEB276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72" y="1799589"/>
            <a:ext cx="7212148" cy="406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orest Background Images | Free iPhone &amp; Zoom HD Wallpapers &amp; Vectors -  rawpixel">
            <a:extLst>
              <a:ext uri="{FF2B5EF4-FFF2-40B4-BE49-F238E27FC236}">
                <a16:creationId xmlns="" xmlns:a16="http://schemas.microsoft.com/office/drawing/2014/main" id="{6186B863-86F2-9DFD-7956-EC49EA1D16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-20956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ình chữ nhật: Góc Tròn 6">
            <a:extLst>
              <a:ext uri="{FF2B5EF4-FFF2-40B4-BE49-F238E27FC236}">
                <a16:creationId xmlns="" xmlns:a16="http://schemas.microsoft.com/office/drawing/2014/main" id="{9FD78A3B-2C07-765E-DF0D-560BCD2E8047}"/>
              </a:ext>
            </a:extLst>
          </p:cNvPr>
          <p:cNvSpPr/>
          <p:nvPr/>
        </p:nvSpPr>
        <p:spPr>
          <a:xfrm>
            <a:off x="1389515" y="225194"/>
            <a:ext cx="6332085" cy="6688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#9Slide07 SVNDessert Menu Scrip" panose="00000500000000000000" pitchFamily="2" charset="0"/>
              </a:rPr>
              <a:t>Bài 10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F6EDC601-5FB3-9766-5AE2-4E2BD8F772CC}"/>
              </a:ext>
            </a:extLst>
          </p:cNvPr>
          <p:cNvSpPr txBox="1"/>
          <p:nvPr/>
        </p:nvSpPr>
        <p:spPr>
          <a:xfrm>
            <a:off x="386080" y="1140230"/>
            <a:ext cx="8747760" cy="1028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" indent="-1905" algn="ctr">
              <a:lnSpc>
                <a:spcPct val="120000"/>
              </a:lnSpc>
              <a:spcAft>
                <a:spcPts val="600"/>
              </a:spcAft>
            </a:pPr>
            <a:r>
              <a:rPr lang="en-US" sz="6000">
                <a:solidFill>
                  <a:srgbClr val="00B050"/>
                </a:solidFill>
                <a:effectLst/>
                <a:latin typeface="#9Slide07 IcielStormtrooper" panose="020B0500000000000000" pitchFamily="34" charset="0"/>
                <a:ea typeface="Times New Roman" panose="02020603050405020304" pitchFamily="18" charset="0"/>
              </a:rPr>
              <a:t>SINH VẬT VIỆT NAM</a:t>
            </a:r>
            <a:endParaRPr lang="en-US" sz="5400">
              <a:solidFill>
                <a:srgbClr val="00B050"/>
              </a:solidFill>
              <a:effectLst/>
              <a:latin typeface="#9Slide07 IcielStormtrooper" panose="020B0500000000000000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90402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15"/>
          <p:cNvGrpSpPr/>
          <p:nvPr/>
        </p:nvGrpSpPr>
        <p:grpSpPr>
          <a:xfrm>
            <a:off x="854541" y="2498670"/>
            <a:ext cx="3315256" cy="3673530"/>
            <a:chOff x="0" y="-95250"/>
            <a:chExt cx="1504394" cy="1666971"/>
          </a:xfrm>
        </p:grpSpPr>
        <p:sp>
          <p:nvSpPr>
            <p:cNvPr id="367" name="Google Shape;367;p15"/>
            <p:cNvSpPr/>
            <p:nvPr/>
          </p:nvSpPr>
          <p:spPr>
            <a:xfrm>
              <a:off x="0" y="0"/>
              <a:ext cx="1504394" cy="1571721"/>
            </a:xfrm>
            <a:custGeom>
              <a:avLst/>
              <a:gdLst/>
              <a:ahLst/>
              <a:cxnLst/>
              <a:rect l="l" t="t" r="r" b="b"/>
              <a:pathLst>
                <a:path w="1504394" h="1571721" extrusionOk="0">
                  <a:moveTo>
                    <a:pt x="0" y="0"/>
                  </a:moveTo>
                  <a:lnTo>
                    <a:pt x="1504394" y="0"/>
                  </a:lnTo>
                  <a:lnTo>
                    <a:pt x="1504394" y="1571721"/>
                  </a:lnTo>
                  <a:lnTo>
                    <a:pt x="0" y="1571721"/>
                  </a:lnTo>
                  <a:close/>
                </a:path>
              </a:pathLst>
            </a:custGeom>
            <a:solidFill>
              <a:srgbClr val="EACD6B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Google Shape;368;p15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78888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9" name="Google Shape;369;p15"/>
          <p:cNvGrpSpPr/>
          <p:nvPr/>
        </p:nvGrpSpPr>
        <p:grpSpPr>
          <a:xfrm>
            <a:off x="4438372" y="2498670"/>
            <a:ext cx="3315256" cy="3673530"/>
            <a:chOff x="0" y="-95250"/>
            <a:chExt cx="1504394" cy="1666971"/>
          </a:xfrm>
        </p:grpSpPr>
        <p:sp>
          <p:nvSpPr>
            <p:cNvPr id="370" name="Google Shape;370;p15"/>
            <p:cNvSpPr/>
            <p:nvPr/>
          </p:nvSpPr>
          <p:spPr>
            <a:xfrm>
              <a:off x="0" y="0"/>
              <a:ext cx="1504394" cy="1571721"/>
            </a:xfrm>
            <a:custGeom>
              <a:avLst/>
              <a:gdLst/>
              <a:ahLst/>
              <a:cxnLst/>
              <a:rect l="l" t="t" r="r" b="b"/>
              <a:pathLst>
                <a:path w="1504394" h="1571721" extrusionOk="0">
                  <a:moveTo>
                    <a:pt x="0" y="0"/>
                  </a:moveTo>
                  <a:lnTo>
                    <a:pt x="1504394" y="0"/>
                  </a:lnTo>
                  <a:lnTo>
                    <a:pt x="1504394" y="1571721"/>
                  </a:lnTo>
                  <a:lnTo>
                    <a:pt x="0" y="1571721"/>
                  </a:lnTo>
                  <a:close/>
                </a:path>
              </a:pathLst>
            </a:custGeom>
            <a:solidFill>
              <a:srgbClr val="FBC39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Google Shape;371;p15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78888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2" name="Google Shape;372;p15"/>
          <p:cNvGrpSpPr/>
          <p:nvPr/>
        </p:nvGrpSpPr>
        <p:grpSpPr>
          <a:xfrm>
            <a:off x="8022203" y="2498670"/>
            <a:ext cx="3315256" cy="3673530"/>
            <a:chOff x="0" y="-95250"/>
            <a:chExt cx="1504394" cy="1666971"/>
          </a:xfrm>
        </p:grpSpPr>
        <p:sp>
          <p:nvSpPr>
            <p:cNvPr id="373" name="Google Shape;373;p15"/>
            <p:cNvSpPr/>
            <p:nvPr/>
          </p:nvSpPr>
          <p:spPr>
            <a:xfrm>
              <a:off x="0" y="0"/>
              <a:ext cx="1504394" cy="1571721"/>
            </a:xfrm>
            <a:custGeom>
              <a:avLst/>
              <a:gdLst/>
              <a:ahLst/>
              <a:cxnLst/>
              <a:rect l="l" t="t" r="r" b="b"/>
              <a:pathLst>
                <a:path w="1504394" h="1571721" extrusionOk="0">
                  <a:moveTo>
                    <a:pt x="0" y="0"/>
                  </a:moveTo>
                  <a:lnTo>
                    <a:pt x="1504394" y="0"/>
                  </a:lnTo>
                  <a:lnTo>
                    <a:pt x="1504394" y="1571721"/>
                  </a:lnTo>
                  <a:lnTo>
                    <a:pt x="0" y="1571721"/>
                  </a:lnTo>
                  <a:close/>
                </a:path>
              </a:pathLst>
            </a:custGeom>
            <a:solidFill>
              <a:srgbClr val="C3CBFC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Google Shape;374;p15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78888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5" name="Google Shape;375;p15"/>
          <p:cNvSpPr/>
          <p:nvPr/>
        </p:nvSpPr>
        <p:spPr>
          <a:xfrm rot="5400000">
            <a:off x="420196" y="3009596"/>
            <a:ext cx="1707501" cy="838810"/>
          </a:xfrm>
          <a:custGeom>
            <a:avLst/>
            <a:gdLst/>
            <a:ahLst/>
            <a:cxnLst/>
            <a:rect l="l" t="t" r="r" b="b"/>
            <a:pathLst>
              <a:path w="2561251" h="1258215" extrusionOk="0">
                <a:moveTo>
                  <a:pt x="0" y="0"/>
                </a:moveTo>
                <a:lnTo>
                  <a:pt x="2561251" y="0"/>
                </a:lnTo>
                <a:lnTo>
                  <a:pt x="2561251" y="1258214"/>
                </a:lnTo>
                <a:lnTo>
                  <a:pt x="0" y="1258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76" name="Google Shape;376;p15"/>
          <p:cNvSpPr/>
          <p:nvPr/>
        </p:nvSpPr>
        <p:spPr>
          <a:xfrm rot="5400000">
            <a:off x="4004027" y="3009596"/>
            <a:ext cx="1707501" cy="838810"/>
          </a:xfrm>
          <a:custGeom>
            <a:avLst/>
            <a:gdLst/>
            <a:ahLst/>
            <a:cxnLst/>
            <a:rect l="l" t="t" r="r" b="b"/>
            <a:pathLst>
              <a:path w="2561251" h="1258215" extrusionOk="0">
                <a:moveTo>
                  <a:pt x="0" y="0"/>
                </a:moveTo>
                <a:lnTo>
                  <a:pt x="2561251" y="0"/>
                </a:lnTo>
                <a:lnTo>
                  <a:pt x="2561251" y="1258214"/>
                </a:lnTo>
                <a:lnTo>
                  <a:pt x="0" y="1258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77" name="Google Shape;377;p15"/>
          <p:cNvSpPr/>
          <p:nvPr/>
        </p:nvSpPr>
        <p:spPr>
          <a:xfrm rot="5400000">
            <a:off x="7587857" y="3009596"/>
            <a:ext cx="1707501" cy="838810"/>
          </a:xfrm>
          <a:custGeom>
            <a:avLst/>
            <a:gdLst/>
            <a:ahLst/>
            <a:cxnLst/>
            <a:rect l="l" t="t" r="r" b="b"/>
            <a:pathLst>
              <a:path w="2561251" h="1258215" extrusionOk="0">
                <a:moveTo>
                  <a:pt x="0" y="0"/>
                </a:moveTo>
                <a:lnTo>
                  <a:pt x="2561251" y="0"/>
                </a:lnTo>
                <a:lnTo>
                  <a:pt x="2561251" y="1258214"/>
                </a:lnTo>
                <a:lnTo>
                  <a:pt x="0" y="1258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78" name="Google Shape;378;p15"/>
          <p:cNvSpPr txBox="1"/>
          <p:nvPr/>
        </p:nvSpPr>
        <p:spPr>
          <a:xfrm>
            <a:off x="2190964" y="363997"/>
            <a:ext cx="7551299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4"/>
              </a:lnSpc>
            </a:pPr>
            <a:r>
              <a:rPr lang="en-US" sz="9600" b="1">
                <a:solidFill>
                  <a:srgbClr val="FF0000"/>
                </a:solidFill>
                <a:latin typeface="#9Slide05 Good Vibes Pro" panose="02000507080000020002" pitchFamily="2" charset="0"/>
                <a:ea typeface="Play"/>
                <a:cs typeface="Play"/>
                <a:sym typeface="Play"/>
              </a:rPr>
              <a:t>Mục tiêu</a:t>
            </a:r>
            <a:endParaRPr sz="2800" b="1">
              <a:solidFill>
                <a:srgbClr val="FF0000"/>
              </a:solidFill>
              <a:latin typeface="#9Slide05 Good Vibes Pro" panose="02000507080000020002" pitchFamily="2" charset="0"/>
            </a:endParaRPr>
          </a:p>
        </p:txBody>
      </p:sp>
      <p:sp>
        <p:nvSpPr>
          <p:cNvPr id="379" name="Google Shape;379;p15"/>
          <p:cNvSpPr/>
          <p:nvPr/>
        </p:nvSpPr>
        <p:spPr>
          <a:xfrm rot="-3729585" flipV="1">
            <a:off x="797307" y="-323412"/>
            <a:ext cx="1397185" cy="3274102"/>
          </a:xfrm>
          <a:custGeom>
            <a:avLst/>
            <a:gdLst/>
            <a:ahLst/>
            <a:cxnLst/>
            <a:rect l="l" t="t" r="r" b="b"/>
            <a:pathLst>
              <a:path w="2965114" h="6997319" extrusionOk="0">
                <a:moveTo>
                  <a:pt x="2965114" y="0"/>
                </a:moveTo>
                <a:lnTo>
                  <a:pt x="0" y="0"/>
                </a:lnTo>
                <a:lnTo>
                  <a:pt x="0" y="6997319"/>
                </a:lnTo>
                <a:lnTo>
                  <a:pt x="2965114" y="6997319"/>
                </a:lnTo>
                <a:lnTo>
                  <a:pt x="2965114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80" name="Google Shape;380;p15"/>
          <p:cNvSpPr txBox="1"/>
          <p:nvPr/>
        </p:nvSpPr>
        <p:spPr>
          <a:xfrm>
            <a:off x="-168894" y="2600624"/>
            <a:ext cx="2885679" cy="1177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4"/>
              </a:lnSpc>
            </a:pPr>
            <a:r>
              <a:rPr lang="en-US" sz="5466">
                <a:solidFill>
                  <a:srgbClr val="FFFBF5"/>
                </a:solidFill>
                <a:latin typeface="Play"/>
                <a:ea typeface="Play"/>
                <a:cs typeface="Play"/>
                <a:sym typeface="Play"/>
              </a:rPr>
              <a:t>01</a:t>
            </a:r>
            <a:endParaRPr sz="1200"/>
          </a:p>
        </p:txBody>
      </p:sp>
      <p:sp>
        <p:nvSpPr>
          <p:cNvPr id="381" name="Google Shape;381;p15"/>
          <p:cNvSpPr txBox="1"/>
          <p:nvPr/>
        </p:nvSpPr>
        <p:spPr>
          <a:xfrm>
            <a:off x="3414937" y="2600624"/>
            <a:ext cx="2885679" cy="1177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4"/>
              </a:lnSpc>
            </a:pPr>
            <a:r>
              <a:rPr lang="en-US" sz="5466">
                <a:solidFill>
                  <a:srgbClr val="FFFBF5"/>
                </a:solidFill>
                <a:latin typeface="Play"/>
                <a:ea typeface="Play"/>
                <a:cs typeface="Play"/>
                <a:sym typeface="Play"/>
              </a:rPr>
              <a:t>02</a:t>
            </a:r>
            <a:endParaRPr sz="1200"/>
          </a:p>
        </p:txBody>
      </p:sp>
      <p:sp>
        <p:nvSpPr>
          <p:cNvPr id="382" name="Google Shape;382;p15"/>
          <p:cNvSpPr txBox="1"/>
          <p:nvPr/>
        </p:nvSpPr>
        <p:spPr>
          <a:xfrm>
            <a:off x="6998768" y="2600624"/>
            <a:ext cx="2885679" cy="1177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4"/>
              </a:lnSpc>
            </a:pPr>
            <a:r>
              <a:rPr lang="en-US" sz="5466">
                <a:solidFill>
                  <a:srgbClr val="FFFBF5"/>
                </a:solidFill>
                <a:latin typeface="Play"/>
                <a:ea typeface="Play"/>
                <a:cs typeface="Play"/>
                <a:sym typeface="Play"/>
              </a:rPr>
              <a:t>03</a:t>
            </a:r>
            <a:endParaRPr sz="1200"/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CF97A0B7-B88C-6CE7-20A2-FF5852BD9BA8}"/>
              </a:ext>
            </a:extLst>
          </p:cNvPr>
          <p:cNvSpPr txBox="1"/>
          <p:nvPr/>
        </p:nvSpPr>
        <p:spPr>
          <a:xfrm>
            <a:off x="1693352" y="2794978"/>
            <a:ext cx="23234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latin typeface="#9Slide03 SFU Futura_07" panose="00000900000000000000" pitchFamily="2" charset="0"/>
              </a:rPr>
              <a:t>Chứng minh được sự đa dạng của sinh vật Việt Nam. </a:t>
            </a:r>
            <a:endParaRPr lang="en-US" sz="2800">
              <a:latin typeface="#9Slide03 SFU Futura_07" panose="00000900000000000000" pitchFamily="2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3A1952B3-60F0-F4DF-E8AC-2A5CCFC1F3FF}"/>
              </a:ext>
            </a:extLst>
          </p:cNvPr>
          <p:cNvSpPr txBox="1"/>
          <p:nvPr/>
        </p:nvSpPr>
        <p:spPr>
          <a:xfrm>
            <a:off x="5283399" y="2794978"/>
            <a:ext cx="2491965" cy="3143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800">
                <a:latin typeface="#9Slide03 SFU Futura_07" panose="00000900000000000000" pitchFamily="2" charset="0"/>
              </a:rPr>
              <a:t>Chứng minh được tính cấp thiết của vấn đề bảo tồn đa dạng sinh học ở Việt Nam</a:t>
            </a:r>
            <a:r>
              <a:rPr lang="vi-VN" sz="2800"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.</a:t>
            </a:r>
            <a:endParaRPr lang="en-US" sz="2800">
              <a:latin typeface="#9Slide03 SFU Futura_07" panose="00000900000000000000" pitchFamily="2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B4E06EEB-E8F0-F97F-77A2-6954244CE62C}"/>
              </a:ext>
            </a:extLst>
          </p:cNvPr>
          <p:cNvSpPr txBox="1"/>
          <p:nvPr/>
        </p:nvSpPr>
        <p:spPr>
          <a:xfrm>
            <a:off x="8884795" y="2817499"/>
            <a:ext cx="2426962" cy="262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" indent="-1905" algn="just">
              <a:lnSpc>
                <a:spcPct val="120000"/>
              </a:lnSpc>
            </a:pPr>
            <a:r>
              <a:rPr lang="en-US" sz="2800">
                <a:latin typeface="#9Slide03 SFU Futura_07" panose="00000900000000000000" pitchFamily="2" charset="0"/>
                <a:ea typeface="Times New Roman" panose="02020603050405020304" pitchFamily="18" charset="0"/>
              </a:rPr>
              <a:t>Thiết kế được bài báo cáo ngắn về 1 vườn quốc gia ở Việt Nam</a:t>
            </a:r>
            <a:endParaRPr lang="en-US" sz="2800">
              <a:effectLst/>
              <a:latin typeface="#9Slide03 SFU Futura_07" panose="000009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3" name="Frame 4">
            <a:extLst>
              <a:ext uri="{FF2B5EF4-FFF2-40B4-BE49-F238E27FC236}">
                <a16:creationId xmlns="" xmlns:a16="http://schemas.microsoft.com/office/drawing/2014/main" id="{A7BCA3FA-7FDF-4399-1B5B-7E52BD3C7D6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56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50" name="Picture 2" descr="Elephant Icon | Children's Book Animal Iconpack | Icon Archive">
            <a:extLst>
              <a:ext uri="{FF2B5EF4-FFF2-40B4-BE49-F238E27FC236}">
                <a16:creationId xmlns="" xmlns:a16="http://schemas.microsoft.com/office/drawing/2014/main" id="{46127894-FD46-927D-39B1-026DA3DF9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760" y="4983845"/>
            <a:ext cx="838812" cy="83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er - Free animals icons">
            <a:extLst>
              <a:ext uri="{FF2B5EF4-FFF2-40B4-BE49-F238E27FC236}">
                <a16:creationId xmlns="" xmlns:a16="http://schemas.microsoft.com/office/drawing/2014/main" id="{4AE51CE2-50B2-A595-3C75-047F34497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3386" y="5157027"/>
            <a:ext cx="845667" cy="84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ird Download png">
            <a:extLst>
              <a:ext uri="{FF2B5EF4-FFF2-40B4-BE49-F238E27FC236}">
                <a16:creationId xmlns="" xmlns:a16="http://schemas.microsoft.com/office/drawing/2014/main" id="{E37B7DF3-F395-5231-B8A5-8CBFB029C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656" y="4807686"/>
            <a:ext cx="1450918" cy="145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rang chủ - GoalF - Phần mềm quản trị hiệu suất liên tục">
            <a:extLst>
              <a:ext uri="{FF2B5EF4-FFF2-40B4-BE49-F238E27FC236}">
                <a16:creationId xmlns="" xmlns:a16="http://schemas.microsoft.com/office/drawing/2014/main" id="{8B2D1F6D-3AEA-F08E-3454-2385DFFA5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719" y="375397"/>
            <a:ext cx="2619162" cy="219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" grpId="0" animBg="1"/>
      <p:bldP spid="376" grpId="0" animBg="1"/>
      <p:bldP spid="377" grpId="0" animBg="1"/>
      <p:bldP spid="378" grpId="0"/>
      <p:bldP spid="380" grpId="0"/>
      <p:bldP spid="381" grpId="0"/>
      <p:bldP spid="382" grpId="0"/>
      <p:bldP spid="6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6">
            <a:extLst>
              <a:ext uri="{FF2B5EF4-FFF2-40B4-BE49-F238E27FC236}">
                <a16:creationId xmlns="" xmlns:a16="http://schemas.microsoft.com/office/drawing/2014/main" id="{44BCEE14-BDBA-4B1A-AE85-3C91604DEC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="" xmlns:a16="http://schemas.microsoft.com/office/drawing/2014/main" id="{1BB125CC-2910-48BD-8DD6-2357D4B8F4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16" name="Picture 159" descr="10004015438746072987">
            <a:extLst>
              <a:ext uri="{FF2B5EF4-FFF2-40B4-BE49-F238E27FC236}">
                <a16:creationId xmlns="" xmlns:a16="http://schemas.microsoft.com/office/drawing/2014/main" id="{5A350152-37CD-4830-BFC9-C688A41489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825669" y="1458313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7EED300-F3D7-4B37-974A-C5A6DDD5B6AA}"/>
              </a:ext>
            </a:extLst>
          </p:cNvPr>
          <p:cNvSpPr txBox="1"/>
          <p:nvPr/>
        </p:nvSpPr>
        <p:spPr>
          <a:xfrm>
            <a:off x="2377440" y="139710"/>
            <a:ext cx="66344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  <a:latin typeface="#9Slide07 IcielBC Cubano Normal" panose="00000500000000000000" pitchFamily="2" charset="0"/>
              </a:rPr>
              <a:t>NỘI DUNG bài học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6E7D6F92-BEC5-475E-AFA7-552ED3CD709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A36632E2-AAD3-41BD-8074-953DEDC218F3}"/>
                </a:ext>
              </a:extLst>
            </p:cNvPr>
            <p:cNvCxnSpPr/>
            <p:nvPr/>
          </p:nvCxnSpPr>
          <p:spPr>
            <a:xfrm>
              <a:off x="0" y="0"/>
              <a:ext cx="12192000" cy="0"/>
            </a:xfrm>
            <a:prstGeom prst="line">
              <a:avLst/>
            </a:prstGeom>
            <a:ln w="38100">
              <a:solidFill>
                <a:srgbClr val="518D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67BEAB4A-3661-4EDA-9877-937ACFC74254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8100">
              <a:solidFill>
                <a:srgbClr val="518D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="" xmlns:a16="http://schemas.microsoft.com/office/drawing/2014/main" id="{045DA660-C439-44B4-A026-CAFF7379CC82}"/>
                </a:ext>
              </a:extLst>
            </p:cNvPr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38100">
              <a:solidFill>
                <a:srgbClr val="518D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01400541-F46E-4F86-BFD4-86FB0ED7519D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8100">
              <a:solidFill>
                <a:srgbClr val="518D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Hình chữ nhật: Góc Tròn 1">
            <a:extLst>
              <a:ext uri="{FF2B5EF4-FFF2-40B4-BE49-F238E27FC236}">
                <a16:creationId xmlns="" xmlns:a16="http://schemas.microsoft.com/office/drawing/2014/main" id="{DF3E3038-050B-270A-4F41-8037F302DD69}"/>
              </a:ext>
            </a:extLst>
          </p:cNvPr>
          <p:cNvSpPr/>
          <p:nvPr/>
        </p:nvSpPr>
        <p:spPr>
          <a:xfrm>
            <a:off x="2235200" y="1381760"/>
            <a:ext cx="7752714" cy="10154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!!Quesion1">
            <a:extLst>
              <a:ext uri="{FF2B5EF4-FFF2-40B4-BE49-F238E27FC236}">
                <a16:creationId xmlns="" xmlns:a16="http://schemas.microsoft.com/office/drawing/2014/main" id="{425A0CF7-6734-4F1C-80D6-CE37C98F10B0}"/>
              </a:ext>
            </a:extLst>
          </p:cNvPr>
          <p:cNvSpPr txBox="1"/>
          <p:nvPr/>
        </p:nvSpPr>
        <p:spPr>
          <a:xfrm>
            <a:off x="2977571" y="1648554"/>
            <a:ext cx="6582986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SFU Futura_07" panose="00000900000000000000" pitchFamily="2" charset="0"/>
              </a:rPr>
              <a:t>Đ</a:t>
            </a:r>
            <a:r>
              <a:rPr lang="en-US" sz="2900">
                <a:solidFill>
                  <a:schemeClr val="bg1"/>
                </a:solidFill>
                <a:latin typeface="#9Slide03 SFU Futura_07" panose="00000900000000000000" pitchFamily="2" charset="0"/>
              </a:rPr>
              <a:t>a dạng sinh vật ở Việt Nam</a:t>
            </a:r>
            <a:endParaRPr kumimoji="0" lang="vi-VN" sz="2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3 SFU Futura_07" panose="00000900000000000000" pitchFamily="2" charset="0"/>
            </a:endParaRP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="" xmlns:a16="http://schemas.microsoft.com/office/drawing/2014/main" id="{443D0514-38FC-BD16-D3D0-6F0F01A02841}"/>
              </a:ext>
            </a:extLst>
          </p:cNvPr>
          <p:cNvSpPr/>
          <p:nvPr/>
        </p:nvSpPr>
        <p:spPr>
          <a:xfrm>
            <a:off x="1348672" y="3017520"/>
            <a:ext cx="7752714" cy="1015481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!!Quesion1">
            <a:extLst>
              <a:ext uri="{FF2B5EF4-FFF2-40B4-BE49-F238E27FC236}">
                <a16:creationId xmlns="" xmlns:a16="http://schemas.microsoft.com/office/drawing/2014/main" id="{7FCD0079-29D7-86C6-2D2C-22DF767F9A5B}"/>
              </a:ext>
            </a:extLst>
          </p:cNvPr>
          <p:cNvSpPr txBox="1"/>
          <p:nvPr/>
        </p:nvSpPr>
        <p:spPr>
          <a:xfrm>
            <a:off x="1395086" y="3284314"/>
            <a:ext cx="7413634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>
                <a:solidFill>
                  <a:schemeClr val="bg1"/>
                </a:solidFill>
                <a:latin typeface="#9Slide03 SFU Futura_07" panose="00000900000000000000" pitchFamily="2" charset="0"/>
              </a:rPr>
              <a:t>Bảo tồn đa dạng sinh học ở Việt Nam</a:t>
            </a:r>
            <a:endParaRPr kumimoji="0" lang="vi-VN" sz="2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3 SFU Futura_07" panose="00000900000000000000" pitchFamily="2" charset="0"/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="" xmlns:a16="http://schemas.microsoft.com/office/drawing/2014/main" id="{E3F864B0-193D-5FB9-ECBE-6B32A8D38125}"/>
              </a:ext>
            </a:extLst>
          </p:cNvPr>
          <p:cNvSpPr/>
          <p:nvPr/>
        </p:nvSpPr>
        <p:spPr>
          <a:xfrm>
            <a:off x="1579879" y="1315780"/>
            <a:ext cx="1113211" cy="111321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#9Slide07 Stormtrooper" panose="020B0500000000000000" pitchFamily="34" charset="0"/>
              </a:rPr>
              <a:t>1</a:t>
            </a:r>
          </a:p>
        </p:txBody>
      </p:sp>
      <p:sp>
        <p:nvSpPr>
          <p:cNvPr id="8" name="Hình Bầu dục 7">
            <a:extLst>
              <a:ext uri="{FF2B5EF4-FFF2-40B4-BE49-F238E27FC236}">
                <a16:creationId xmlns="" xmlns:a16="http://schemas.microsoft.com/office/drawing/2014/main" id="{B8CA789B-4392-4BC3-3CB7-0AD711AECF36}"/>
              </a:ext>
            </a:extLst>
          </p:cNvPr>
          <p:cNvSpPr/>
          <p:nvPr/>
        </p:nvSpPr>
        <p:spPr>
          <a:xfrm>
            <a:off x="711756" y="2960147"/>
            <a:ext cx="1113211" cy="111321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#9Slide07 Stormtrooper" panose="020B0500000000000000" pitchFamily="34" charset="0"/>
              </a:rPr>
              <a:t>2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2A1FA0C2-BCA1-354D-33C6-9DF02B8823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2" y="4693637"/>
            <a:ext cx="11267095" cy="135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959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4">
            <a:extLst>
              <a:ext uri="{FF2B5EF4-FFF2-40B4-BE49-F238E27FC236}">
                <a16:creationId xmlns="" xmlns:a16="http://schemas.microsoft.com/office/drawing/2014/main" id="{3E8DF7CC-2896-20A9-5175-775A135E64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56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EF2D53CE-4260-E144-012E-773627341094}"/>
              </a:ext>
            </a:extLst>
          </p:cNvPr>
          <p:cNvSpPr/>
          <p:nvPr/>
        </p:nvSpPr>
        <p:spPr>
          <a:xfrm>
            <a:off x="370650" y="416869"/>
            <a:ext cx="6266199" cy="875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400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NGƯỜI KỂ CHUYỆN MUÔN LOÀI</a:t>
            </a:r>
            <a:endParaRPr lang="en-US" sz="3400" dirty="0">
              <a:solidFill>
                <a:srgbClr val="C00000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  <p:pic>
        <p:nvPicPr>
          <p:cNvPr id="4" name="5 Minute Timer (Nho)">
            <a:hlinkClick r:id="" action="ppaction://media"/>
            <a:extLst>
              <a:ext uri="{FF2B5EF4-FFF2-40B4-BE49-F238E27FC236}">
                <a16:creationId xmlns="" xmlns:a16="http://schemas.microsoft.com/office/drawing/2014/main" id="{5FF2370A-D6EC-AA5E-F467-3B1D58267C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80665" y="367346"/>
            <a:ext cx="1556958" cy="875105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="" xmlns:a16="http://schemas.microsoft.com/office/drawing/2014/main" id="{A6509248-5332-AFD0-1D28-B299B79FC26F}"/>
              </a:ext>
            </a:extLst>
          </p:cNvPr>
          <p:cNvSpPr txBox="1"/>
          <p:nvPr/>
        </p:nvSpPr>
        <p:spPr>
          <a:xfrm>
            <a:off x="328895" y="1392327"/>
            <a:ext cx="8276454" cy="3579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200">
                <a:solidFill>
                  <a:srgbClr val="002060"/>
                </a:solidFill>
                <a:latin typeface="#9Slide03 SFU Futura_07" panose="000009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Đọc tài liệu trong 3 phút, tìm từ khóa CHỨNG MINH SỰ ĐA DẠNG SINH HỌC CỦA VIỆT NAM. (tham khảo ở nhà trước)</a:t>
            </a:r>
            <a:endParaRPr lang="en-US" sz="3200">
              <a:solidFill>
                <a:srgbClr val="002060"/>
              </a:solidFill>
              <a:effectLst/>
              <a:latin typeface="#9Slide03 SFU Futura_07" panose="000009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marR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200">
                <a:solidFill>
                  <a:srgbClr val="002060"/>
                </a:solidFill>
                <a:effectLst/>
                <a:latin typeface="#9Slide03 SFU Futura_07" panose="000009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Làm </a:t>
            </a:r>
            <a:r>
              <a:rPr lang="en-US" sz="3200" err="1">
                <a:solidFill>
                  <a:srgbClr val="002060"/>
                </a:solidFill>
                <a:effectLst/>
                <a:latin typeface="#9Slide03 SFU Futura_07" panose="000009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việc</a:t>
            </a:r>
            <a:r>
              <a:rPr lang="en-US" sz="3200">
                <a:solidFill>
                  <a:srgbClr val="002060"/>
                </a:solidFill>
                <a:effectLst/>
                <a:latin typeface="#9Slide03 SFU Futura_07" panose="000009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nhóm trong 15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3 SFU Futura_07" panose="000009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phút</a:t>
            </a:r>
            <a:endParaRPr lang="en-US" sz="3200" dirty="0">
              <a:solidFill>
                <a:srgbClr val="002060"/>
              </a:solidFill>
              <a:effectLst/>
              <a:latin typeface="#9Slide03 SFU Futura_07" panose="000009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marR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200">
                <a:solidFill>
                  <a:srgbClr val="002060"/>
                </a:solidFill>
                <a:latin typeface="#9Slide03 SFU Futura_07" panose="000009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Thiết kế sản phẩm trình bày thông tin về đa dạng sinh học</a:t>
            </a:r>
            <a:endParaRPr lang="en-US" sz="3200" dirty="0">
              <a:solidFill>
                <a:srgbClr val="002060"/>
              </a:solidFill>
              <a:effectLst/>
              <a:latin typeface="#9Slide03 SFU Futura_07" panose="000009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2" descr="Teamwork Clipart PNG, Vector, PSD, and Clipart With Transparent Background  for Free Download | Pngtree">
            <a:extLst>
              <a:ext uri="{FF2B5EF4-FFF2-40B4-BE49-F238E27FC236}">
                <a16:creationId xmlns="" xmlns:a16="http://schemas.microsoft.com/office/drawing/2014/main" id="{B6133372-4653-8954-0357-D6BF9E372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438" y="240472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Bảng 7">
            <a:extLst>
              <a:ext uri="{FF2B5EF4-FFF2-40B4-BE49-F238E27FC236}">
                <a16:creationId xmlns="" xmlns:a16="http://schemas.microsoft.com/office/drawing/2014/main" id="{EF7F4475-984E-46D9-4BAA-6931C13481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315215"/>
              </p:ext>
            </p:extLst>
          </p:nvPr>
        </p:nvGraphicFramePr>
        <p:xfrm>
          <a:off x="8729260" y="3657516"/>
          <a:ext cx="2881458" cy="26298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40729">
                  <a:extLst>
                    <a:ext uri="{9D8B030D-6E8A-4147-A177-3AD203B41FA5}">
                      <a16:colId xmlns="" xmlns:a16="http://schemas.microsoft.com/office/drawing/2014/main" val="1059622644"/>
                    </a:ext>
                  </a:extLst>
                </a:gridCol>
                <a:gridCol w="1440729">
                  <a:extLst>
                    <a:ext uri="{9D8B030D-6E8A-4147-A177-3AD203B41FA5}">
                      <a16:colId xmlns="" xmlns:a16="http://schemas.microsoft.com/office/drawing/2014/main" val="3712262200"/>
                    </a:ext>
                  </a:extLst>
                </a:gridCol>
              </a:tblGrid>
              <a:tr h="131493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  <a:latin typeface="#9Slide07 SVNBango" panose="02000000000000000000" pitchFamily="2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  <a:latin typeface="#9Slide07 SVNBango" panose="02000000000000000000" pitchFamily="2" charset="0"/>
                        </a:rPr>
                        <a:t>Thư kí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  <a:latin typeface="#9Slide07 SVNBango" panose="02000000000000000000" pitchFamily="2" charset="0"/>
                        </a:rPr>
                        <a:t>2</a:t>
                      </a:r>
                    </a:p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  <a:latin typeface="#9Slide07 SVNBango" panose="02000000000000000000" pitchFamily="2" charset="0"/>
                        </a:rPr>
                        <a:t>Điều hành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15096026"/>
                  </a:ext>
                </a:extLst>
              </a:tr>
              <a:tr h="131493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  <a:latin typeface="#9Slide07 SVNBango" panose="02000000000000000000" pitchFamily="2" charset="0"/>
                        </a:rPr>
                        <a:t>4</a:t>
                      </a:r>
                    </a:p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  <a:latin typeface="#9Slide07 SVNBango" panose="02000000000000000000" pitchFamily="2" charset="0"/>
                        </a:rPr>
                        <a:t>Nhắc việc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  <a:latin typeface="#9Slide07 SVNBango" panose="02000000000000000000" pitchFamily="2" charset="0"/>
                        </a:rPr>
                        <a:t>3</a:t>
                      </a:r>
                    </a:p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  <a:latin typeface="#9Slide07 SVNBango" panose="02000000000000000000" pitchFamily="2" charset="0"/>
                        </a:rPr>
                        <a:t>Chạy việc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9646963"/>
                  </a:ext>
                </a:extLst>
              </a:tr>
            </a:tbl>
          </a:graphicData>
        </a:graphic>
      </p:graphicFrame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1999725D-FEDD-8C3F-F5B3-CE5FD24DF3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3" y="5004874"/>
            <a:ext cx="8018986" cy="135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9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4">
            <a:extLst>
              <a:ext uri="{FF2B5EF4-FFF2-40B4-BE49-F238E27FC236}">
                <a16:creationId xmlns="" xmlns:a16="http://schemas.microsoft.com/office/drawing/2014/main" id="{A42F281A-4510-F247-67FD-9B0CEA36A7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56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="" xmlns:a16="http://schemas.microsoft.com/office/drawing/2014/main" id="{805217C0-5B88-BCE0-3746-573EC5FA2AE2}"/>
              </a:ext>
            </a:extLst>
          </p:cNvPr>
          <p:cNvSpPr/>
          <p:nvPr/>
        </p:nvSpPr>
        <p:spPr>
          <a:xfrm>
            <a:off x="741680" y="336236"/>
            <a:ext cx="2235200" cy="53848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latin typeface="#9Slide03 SFU Futura_07" panose="00000900000000000000" pitchFamily="2" charset="0"/>
              </a:rPr>
              <a:t>KHÍ HẬU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="" xmlns:a16="http://schemas.microsoft.com/office/drawing/2014/main" id="{018BDDF3-D46D-47DE-DDF9-480677AC4C32}"/>
              </a:ext>
            </a:extLst>
          </p:cNvPr>
          <p:cNvSpPr/>
          <p:nvPr/>
        </p:nvSpPr>
        <p:spPr>
          <a:xfrm>
            <a:off x="4912360" y="331156"/>
            <a:ext cx="2235200" cy="53848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latin typeface="#9Slide03 SFU Futura_07" panose="00000900000000000000" pitchFamily="2" charset="0"/>
              </a:rPr>
              <a:t>VỊ TRÍ ĐỊA LÍ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="" xmlns:a16="http://schemas.microsoft.com/office/drawing/2014/main" id="{3E66EE05-6CB5-5D07-FCCA-5AFA38D053DC}"/>
              </a:ext>
            </a:extLst>
          </p:cNvPr>
          <p:cNvSpPr/>
          <p:nvPr/>
        </p:nvSpPr>
        <p:spPr>
          <a:xfrm>
            <a:off x="9083040" y="331156"/>
            <a:ext cx="2235200" cy="53848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latin typeface="#9Slide03 SFU Futura_07" panose="00000900000000000000" pitchFamily="2" charset="0"/>
              </a:rPr>
              <a:t>ĐỊA HÌNH</a:t>
            </a:r>
          </a:p>
        </p:txBody>
      </p:sp>
      <p:sp>
        <p:nvSpPr>
          <p:cNvPr id="6" name="TextBox 24">
            <a:extLst>
              <a:ext uri="{FF2B5EF4-FFF2-40B4-BE49-F238E27FC236}">
                <a16:creationId xmlns="" xmlns:a16="http://schemas.microsoft.com/office/drawing/2014/main" id="{BC7E41D3-E520-0473-D4CB-06B72FE75B3D}"/>
              </a:ext>
            </a:extLst>
          </p:cNvPr>
          <p:cNvSpPr txBox="1"/>
          <p:nvPr/>
        </p:nvSpPr>
        <p:spPr>
          <a:xfrm>
            <a:off x="2133600" y="1332076"/>
            <a:ext cx="83413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#9Slide07 IcielBC Cubano Normal" panose="00000500000000000000" pitchFamily="2" charset="0"/>
              </a:rPr>
              <a:t>1. ĐA DẠNG SINH HỌC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="" xmlns:a16="http://schemas.microsoft.com/office/drawing/2014/main" id="{6262343F-E4B9-52FA-4D89-7399823FDE24}"/>
              </a:ext>
            </a:extLst>
          </p:cNvPr>
          <p:cNvSpPr/>
          <p:nvPr/>
        </p:nvSpPr>
        <p:spPr>
          <a:xfrm>
            <a:off x="396240" y="2612693"/>
            <a:ext cx="2875280" cy="53848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latin typeface="#9Slide03 SFU Futura_07" panose="00000900000000000000" pitchFamily="2" charset="0"/>
              </a:rPr>
              <a:t>THÀNH PHẦN LOÀI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="" xmlns:a16="http://schemas.microsoft.com/office/drawing/2014/main" id="{3762B032-9B88-940A-EE88-025DEF8ED428}"/>
              </a:ext>
            </a:extLst>
          </p:cNvPr>
          <p:cNvSpPr/>
          <p:nvPr/>
        </p:nvSpPr>
        <p:spPr>
          <a:xfrm>
            <a:off x="4551680" y="2605073"/>
            <a:ext cx="2672080" cy="53848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latin typeface="#9Slide03 SFU Futura_07" panose="00000900000000000000" pitchFamily="2" charset="0"/>
              </a:rPr>
              <a:t>NGUỒN GEN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7229CE63-D173-5336-F373-68E3A8C361DA}"/>
              </a:ext>
            </a:extLst>
          </p:cNvPr>
          <p:cNvSpPr/>
          <p:nvPr/>
        </p:nvSpPr>
        <p:spPr>
          <a:xfrm>
            <a:off x="8859520" y="2599993"/>
            <a:ext cx="2875278" cy="53848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latin typeface="#9Slide03 SFU Futura_07" panose="00000900000000000000" pitchFamily="2" charset="0"/>
              </a:rPr>
              <a:t>HỆ SINH THÁI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1A87A474-B576-F9AA-F187-898FBAA529BD}"/>
              </a:ext>
            </a:extLst>
          </p:cNvPr>
          <p:cNvSpPr/>
          <p:nvPr/>
        </p:nvSpPr>
        <p:spPr>
          <a:xfrm>
            <a:off x="396240" y="3257668"/>
            <a:ext cx="2875280" cy="3163452"/>
          </a:xfrm>
          <a:prstGeom prst="roundRect">
            <a:avLst>
              <a:gd name="adj" fmla="val 300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200">
                <a:latin typeface="#9Slide03 SFU Futura_07" panose="00000900000000000000" pitchFamily="2" charset="0"/>
              </a:rPr>
              <a:t>Hơn 50 000 loài sinh vật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200">
                <a:latin typeface="#9Slide03 SFU Futura_07" panose="00000900000000000000" pitchFamily="2" charset="0"/>
              </a:rPr>
              <a:t>20 000 loài thực vật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200">
                <a:latin typeface="#9Slide03 SFU Futura_07" panose="00000900000000000000" pitchFamily="2" charset="0"/>
              </a:rPr>
              <a:t>10 500 loài trên cạn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200">
                <a:latin typeface="#9Slide03 SFU Futura_07" panose="00000900000000000000" pitchFamily="2" charset="0"/>
              </a:rPr>
              <a:t>Động vật biển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200">
                <a:latin typeface="#9Slide03 SFU Futura_07" panose="00000900000000000000" pitchFamily="2" charset="0"/>
              </a:rPr>
              <a:t>Vi sinh vật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="" xmlns:a16="http://schemas.microsoft.com/office/drawing/2014/main" id="{58D2DD51-AA60-F111-B759-227268502CD0}"/>
              </a:ext>
            </a:extLst>
          </p:cNvPr>
          <p:cNvSpPr/>
          <p:nvPr/>
        </p:nvSpPr>
        <p:spPr>
          <a:xfrm>
            <a:off x="4551680" y="3177804"/>
            <a:ext cx="2743200" cy="3243315"/>
          </a:xfrm>
          <a:prstGeom prst="roundRect">
            <a:avLst>
              <a:gd name="adj" fmla="val 678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>
                <a:latin typeface="#9Slide03 SFU Futura_07" panose="00000900000000000000" pitchFamily="2" charset="0"/>
              </a:rPr>
              <a:t>Các loài có số lượng cá thể lớn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="" xmlns:a16="http://schemas.microsoft.com/office/drawing/2014/main" id="{DCDBA7E0-3E97-D539-1ED6-AA52C5585DDD}"/>
              </a:ext>
            </a:extLst>
          </p:cNvPr>
          <p:cNvSpPr/>
          <p:nvPr/>
        </p:nvSpPr>
        <p:spPr>
          <a:xfrm>
            <a:off x="8859520" y="3177804"/>
            <a:ext cx="2875278" cy="3196539"/>
          </a:xfrm>
          <a:prstGeom prst="roundRect">
            <a:avLst>
              <a:gd name="adj" fmla="val 485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200">
                <a:latin typeface="#9Slide03 SFU Futura_07" panose="00000900000000000000" pitchFamily="2" charset="0"/>
              </a:rPr>
              <a:t>Hệ sinh thái tự nhiên trên cạn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200">
                <a:latin typeface="#9Slide03 SFU Futura_07" panose="00000900000000000000" pitchFamily="2" charset="0"/>
              </a:rPr>
              <a:t>Hệ sinh thái  tự nhiên dưới nước (nước mặn, nước ngọt)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200">
                <a:latin typeface="#9Slide03 SFU Futura_07" panose="00000900000000000000" pitchFamily="2" charset="0"/>
              </a:rPr>
              <a:t>Hệ sinh thái nông nghiệp (mở rộng)</a:t>
            </a:r>
          </a:p>
        </p:txBody>
      </p:sp>
      <p:cxnSp>
        <p:nvCxnSpPr>
          <p:cNvPr id="14" name="Đường kết nối Mũi tên Thẳng 13">
            <a:extLst>
              <a:ext uri="{FF2B5EF4-FFF2-40B4-BE49-F238E27FC236}">
                <a16:creationId xmlns="" xmlns:a16="http://schemas.microsoft.com/office/drawing/2014/main" id="{F4BB91DB-104C-5FCF-D7C8-2B770F6EBD70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1859280" y="874716"/>
            <a:ext cx="3810000" cy="4636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kết nối Mũi tên Thẳng 14">
            <a:extLst>
              <a:ext uri="{FF2B5EF4-FFF2-40B4-BE49-F238E27FC236}">
                <a16:creationId xmlns="" xmlns:a16="http://schemas.microsoft.com/office/drawing/2014/main" id="{CAF400D3-19FD-6FAF-BD63-2839E5F29411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6029960" y="869636"/>
            <a:ext cx="350520" cy="5253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kết nối Mũi tên Thẳng 19">
            <a:extLst>
              <a:ext uri="{FF2B5EF4-FFF2-40B4-BE49-F238E27FC236}">
                <a16:creationId xmlns="" xmlns:a16="http://schemas.microsoft.com/office/drawing/2014/main" id="{A893F288-39F6-CF6A-AF3A-A1C93CF893E5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7051040" y="869636"/>
            <a:ext cx="3149600" cy="4687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="" xmlns:a16="http://schemas.microsoft.com/office/drawing/2014/main" id="{06F02A04-CD0F-06B3-D7FA-68DF7441E470}"/>
              </a:ext>
            </a:extLst>
          </p:cNvPr>
          <p:cNvCxnSpPr>
            <a:stCxn id="6" idx="2"/>
            <a:endCxn id="7" idx="0"/>
          </p:cNvCxnSpPr>
          <p:nvPr/>
        </p:nvCxnSpPr>
        <p:spPr>
          <a:xfrm flipH="1">
            <a:off x="1833880" y="2039962"/>
            <a:ext cx="4470400" cy="5727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="" xmlns:a16="http://schemas.microsoft.com/office/drawing/2014/main" id="{3B8FA26A-1D2B-E8A0-67A5-E4B356FFC953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 flipH="1">
            <a:off x="5887720" y="2039962"/>
            <a:ext cx="416560" cy="5651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Đường nối Thẳng 33">
            <a:extLst>
              <a:ext uri="{FF2B5EF4-FFF2-40B4-BE49-F238E27FC236}">
                <a16:creationId xmlns="" xmlns:a16="http://schemas.microsoft.com/office/drawing/2014/main" id="{A613A575-0D79-318C-1CAF-74EEB6C9CE82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>
            <a:off x="6304280" y="2039962"/>
            <a:ext cx="3992879" cy="5600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" descr="Elephant Icon | Children's Book Animal Iconpack | Icon Archive">
            <a:extLst>
              <a:ext uri="{FF2B5EF4-FFF2-40B4-BE49-F238E27FC236}">
                <a16:creationId xmlns="" xmlns:a16="http://schemas.microsoft.com/office/drawing/2014/main" id="{EE2F650F-E426-FA66-1720-B0493518F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309" y="5421370"/>
            <a:ext cx="838812" cy="83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Deer - Free animals icons">
            <a:extLst>
              <a:ext uri="{FF2B5EF4-FFF2-40B4-BE49-F238E27FC236}">
                <a16:creationId xmlns="" xmlns:a16="http://schemas.microsoft.com/office/drawing/2014/main" id="{B7EA3B50-FD66-CDA5-1F6D-9C1707250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0" y="5359783"/>
            <a:ext cx="845667" cy="84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Bird Download png">
            <a:extLst>
              <a:ext uri="{FF2B5EF4-FFF2-40B4-BE49-F238E27FC236}">
                <a16:creationId xmlns="" xmlns:a16="http://schemas.microsoft.com/office/drawing/2014/main" id="{29E18907-D706-8CD0-3AAE-10A003DE6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861" y="3120173"/>
            <a:ext cx="1450918" cy="145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Deer - Free animals icons">
            <a:extLst>
              <a:ext uri="{FF2B5EF4-FFF2-40B4-BE49-F238E27FC236}">
                <a16:creationId xmlns="" xmlns:a16="http://schemas.microsoft.com/office/drawing/2014/main" id="{303A1DFD-2E09-AED8-8784-F642884F8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70936" y="937249"/>
            <a:ext cx="1533642" cy="153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Bird Download png">
            <a:extLst>
              <a:ext uri="{FF2B5EF4-FFF2-40B4-BE49-F238E27FC236}">
                <a16:creationId xmlns="" xmlns:a16="http://schemas.microsoft.com/office/drawing/2014/main" id="{925DC313-833B-E29B-11F7-1D98DFE91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4262" y="919325"/>
            <a:ext cx="1596300" cy="159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01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4">
            <a:extLst>
              <a:ext uri="{FF2B5EF4-FFF2-40B4-BE49-F238E27FC236}">
                <a16:creationId xmlns="" xmlns:a16="http://schemas.microsoft.com/office/drawing/2014/main" id="{6CAFB180-52CC-A4A0-AF6D-9577BD8CE8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56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="" xmlns:a16="http://schemas.microsoft.com/office/drawing/2014/main" id="{B8DD9F2A-4997-319F-DB78-E2571F2DD742}"/>
              </a:ext>
            </a:extLst>
          </p:cNvPr>
          <p:cNvSpPr txBox="1"/>
          <p:nvPr/>
        </p:nvSpPr>
        <p:spPr>
          <a:xfrm>
            <a:off x="266046" y="1725702"/>
            <a:ext cx="11659905" cy="221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#9Slide07 SVNBango" panose="02000000000000000000" pitchFamily="2" charset="0"/>
              </a:rPr>
              <a:t>BẢO TỒN ĐA DẠNG SINH HỌC LÀ BẢO VỆ SỰ SỐNG</a:t>
            </a:r>
            <a:endParaRPr lang="en-US" sz="8800" dirty="0">
              <a:solidFill>
                <a:srgbClr val="FF0000"/>
              </a:solidFill>
              <a:effectLst/>
              <a:latin typeface="#9Slide07 SVNBang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A2EA4840-9A47-D890-F347-27785588889B}"/>
              </a:ext>
            </a:extLst>
          </p:cNvPr>
          <p:cNvSpPr txBox="1"/>
          <p:nvPr/>
        </p:nvSpPr>
        <p:spPr>
          <a:xfrm>
            <a:off x="570229" y="4435737"/>
            <a:ext cx="109093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002060"/>
                </a:solidFill>
                <a:effectLst/>
                <a:latin typeface="#9Slide05 Agile Script Calligra" panose="03070402050302030203" pitchFamily="66" charset="0"/>
                <a:ea typeface="Times New Roman" panose="02020603050405020304" pitchFamily="18" charset="0"/>
              </a:rPr>
              <a:t>Nơi anh tài tụ hội</a:t>
            </a:r>
            <a:endParaRPr lang="en-US" sz="5400" b="1">
              <a:solidFill>
                <a:srgbClr val="002060"/>
              </a:solidFill>
              <a:latin typeface="#9Slide05 Agile Script Calligra" panose="03070402050302030203" pitchFamily="66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CEC9920B-7D63-6410-2965-BCA1EB678F60}"/>
              </a:ext>
            </a:extLst>
          </p:cNvPr>
          <p:cNvSpPr txBox="1"/>
          <p:nvPr/>
        </p:nvSpPr>
        <p:spPr>
          <a:xfrm>
            <a:off x="641349" y="461665"/>
            <a:ext cx="109093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#9Slide05 GeosansLight" panose="02000603020000020003" pitchFamily="2" charset="0"/>
              </a:rPr>
              <a:t>Cuộc thi hùng biện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89CE9D1F-38BE-5224-71F6-2EFFA9E0C95C}"/>
              </a:ext>
            </a:extLst>
          </p:cNvPr>
          <p:cNvSpPr txBox="1"/>
          <p:nvPr/>
        </p:nvSpPr>
        <p:spPr>
          <a:xfrm>
            <a:off x="570229" y="6019467"/>
            <a:ext cx="10909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#9Slide05 GeosansLight" panose="02000603020000020003" pitchFamily="2" charset="0"/>
              </a:rPr>
              <a:t>…….. ngày … tháng ….. năm 2024</a:t>
            </a:r>
          </a:p>
        </p:txBody>
      </p:sp>
      <p:pic>
        <p:nvPicPr>
          <p:cNvPr id="3074" name="Picture 2" descr="cartoon teacher woman 9415668 PNG">
            <a:extLst>
              <a:ext uri="{FF2B5EF4-FFF2-40B4-BE49-F238E27FC236}">
                <a16:creationId xmlns="" xmlns:a16="http://schemas.microsoft.com/office/drawing/2014/main" id="{CDE5B152-986B-C99C-4964-5FFA5EC5D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729" y="4014167"/>
            <a:ext cx="1268165" cy="231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esentation clipart - Clip Art Library">
            <a:extLst>
              <a:ext uri="{FF2B5EF4-FFF2-40B4-BE49-F238E27FC236}">
                <a16:creationId xmlns="" xmlns:a16="http://schemas.microsoft.com/office/drawing/2014/main" id="{B4B8CB9C-1B51-D55C-BC93-ECED99CE7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06" y="4193271"/>
            <a:ext cx="1780016" cy="214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784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9E33B8EC-8AF2-474A-824C-D475B0CEC0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ame 4">
            <a:extLst>
              <a:ext uri="{FF2B5EF4-FFF2-40B4-BE49-F238E27FC236}">
                <a16:creationId xmlns="" xmlns:a16="http://schemas.microsoft.com/office/drawing/2014/main" id="{74966C32-F15C-165D-9DCB-FBFBCB69A7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56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="" xmlns:a16="http://schemas.microsoft.com/office/drawing/2014/main" id="{092BE1EA-0477-67E7-F814-7B5A2FCE2354}"/>
              </a:ext>
            </a:extLst>
          </p:cNvPr>
          <p:cNvSpPr txBox="1"/>
          <p:nvPr/>
        </p:nvSpPr>
        <p:spPr>
          <a:xfrm>
            <a:off x="405090" y="1070586"/>
            <a:ext cx="7850745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2060"/>
                </a:solidFill>
                <a:latin typeface="#9Slide05 Fourth Medium" panose="000006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 sao chúng ta cần bảo tồn Đa dạng sinh học?</a:t>
            </a:r>
            <a:endParaRPr lang="en-US" sz="3200" b="1" dirty="0">
              <a:solidFill>
                <a:srgbClr val="002060"/>
              </a:solidFill>
              <a:effectLst/>
              <a:latin typeface="#9Slide05 Fourth Medium" panose="000006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="" xmlns:a16="http://schemas.microsoft.com/office/drawing/2014/main" id="{62A0C48B-F00C-E4DA-0EDE-F2BAB4B6164E}"/>
              </a:ext>
            </a:extLst>
          </p:cNvPr>
          <p:cNvSpPr/>
          <p:nvPr/>
        </p:nvSpPr>
        <p:spPr>
          <a:xfrm>
            <a:off x="962748" y="1690404"/>
            <a:ext cx="4358640" cy="53848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latin typeface="#9Slide03 SFU Futura_07" panose="00000900000000000000" pitchFamily="2" charset="0"/>
              </a:rPr>
              <a:t>ỔN ĐỊNH CỦA HST TỰ NHIÊN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="" xmlns:a16="http://schemas.microsoft.com/office/drawing/2014/main" id="{C77FADD7-2DBB-E976-89DC-6BD8AB79A40D}"/>
              </a:ext>
            </a:extLst>
          </p:cNvPr>
          <p:cNvSpPr/>
          <p:nvPr/>
        </p:nvSpPr>
        <p:spPr>
          <a:xfrm>
            <a:off x="6654802" y="1655935"/>
            <a:ext cx="4574450" cy="53848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latin typeface="#9Slide03 SFU Futura_07" panose="00000900000000000000" pitchFamily="2" charset="0"/>
              </a:rPr>
              <a:t>CƠ SỞ SINH TỒN CỦA SỰ SỐNG</a:t>
            </a:r>
          </a:p>
        </p:txBody>
      </p:sp>
      <p:sp>
        <p:nvSpPr>
          <p:cNvPr id="8" name="TextBox 24">
            <a:extLst>
              <a:ext uri="{FF2B5EF4-FFF2-40B4-BE49-F238E27FC236}">
                <a16:creationId xmlns="" xmlns:a16="http://schemas.microsoft.com/office/drawing/2014/main" id="{FE04D359-53B7-9BB0-BD80-AA6EA1BEA1AA}"/>
              </a:ext>
            </a:extLst>
          </p:cNvPr>
          <p:cNvSpPr txBox="1"/>
          <p:nvPr/>
        </p:nvSpPr>
        <p:spPr>
          <a:xfrm>
            <a:off x="290924" y="2676418"/>
            <a:ext cx="116508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#9Slide07 IcielBC Cubano Normal" panose="00000500000000000000" pitchFamily="2" charset="0"/>
              </a:rPr>
              <a:t>BẢO TỒN ĐA DẠNG SINH HỌC NHƯ THẾ NÀO?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CFF762F4-6A72-3B19-21A4-5DBC54840CB2}"/>
              </a:ext>
            </a:extLst>
          </p:cNvPr>
          <p:cNvSpPr/>
          <p:nvPr/>
        </p:nvSpPr>
        <p:spPr>
          <a:xfrm>
            <a:off x="336359" y="5548718"/>
            <a:ext cx="2340516" cy="91638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latin typeface="#9Slide03 SFU Futura_07" panose="00000900000000000000" pitchFamily="2" charset="0"/>
              </a:rPr>
              <a:t>Ngăn chặn khai thác quá mức</a:t>
            </a:r>
          </a:p>
        </p:txBody>
      </p:sp>
      <p:pic>
        <p:nvPicPr>
          <p:cNvPr id="10" name="Picture 6" descr="Webinar: Implementing a Data Management Framework: What? Why? How? - Data  Crossroads">
            <a:extLst>
              <a:ext uri="{FF2B5EF4-FFF2-40B4-BE49-F238E27FC236}">
                <a16:creationId xmlns="" xmlns:a16="http://schemas.microsoft.com/office/drawing/2014/main" id="{7CB5C6DF-D118-8BCF-8A4A-6257B7444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541" y="273838"/>
            <a:ext cx="344805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ũi tên: Xuống 10">
            <a:extLst>
              <a:ext uri="{FF2B5EF4-FFF2-40B4-BE49-F238E27FC236}">
                <a16:creationId xmlns="" xmlns:a16="http://schemas.microsoft.com/office/drawing/2014/main" id="{81F27E21-1442-1F2D-29D8-66A2AFFF3246}"/>
              </a:ext>
            </a:extLst>
          </p:cNvPr>
          <p:cNvSpPr/>
          <p:nvPr/>
        </p:nvSpPr>
        <p:spPr>
          <a:xfrm>
            <a:off x="2406009" y="2357229"/>
            <a:ext cx="1472118" cy="325614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̃i tên: Xuống 11">
            <a:extLst>
              <a:ext uri="{FF2B5EF4-FFF2-40B4-BE49-F238E27FC236}">
                <a16:creationId xmlns="" xmlns:a16="http://schemas.microsoft.com/office/drawing/2014/main" id="{88A8D822-FC17-FCF9-BAED-5AFE71D3E20E}"/>
              </a:ext>
            </a:extLst>
          </p:cNvPr>
          <p:cNvSpPr/>
          <p:nvPr/>
        </p:nvSpPr>
        <p:spPr>
          <a:xfrm>
            <a:off x="8255835" y="2296269"/>
            <a:ext cx="1472118" cy="325614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̃i tên: Xuống 12">
            <a:extLst>
              <a:ext uri="{FF2B5EF4-FFF2-40B4-BE49-F238E27FC236}">
                <a16:creationId xmlns="" xmlns:a16="http://schemas.microsoft.com/office/drawing/2014/main" id="{4D314DE0-9432-42FE-78A6-8D7DF8010723}"/>
              </a:ext>
            </a:extLst>
          </p:cNvPr>
          <p:cNvSpPr/>
          <p:nvPr/>
        </p:nvSpPr>
        <p:spPr>
          <a:xfrm>
            <a:off x="2329341" y="3384304"/>
            <a:ext cx="1472118" cy="325614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̃i tên: Xuống 13">
            <a:extLst>
              <a:ext uri="{FF2B5EF4-FFF2-40B4-BE49-F238E27FC236}">
                <a16:creationId xmlns="" xmlns:a16="http://schemas.microsoft.com/office/drawing/2014/main" id="{EC41E2AD-1FFD-98E6-170B-02FC3740A952}"/>
              </a:ext>
            </a:extLst>
          </p:cNvPr>
          <p:cNvSpPr/>
          <p:nvPr/>
        </p:nvSpPr>
        <p:spPr>
          <a:xfrm>
            <a:off x="8390541" y="3390849"/>
            <a:ext cx="1472118" cy="325614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="" xmlns:a16="http://schemas.microsoft.com/office/drawing/2014/main" id="{C718CA4F-D6D6-91CB-B861-57470DDB7362}"/>
              </a:ext>
            </a:extLst>
          </p:cNvPr>
          <p:cNvSpPr/>
          <p:nvPr/>
        </p:nvSpPr>
        <p:spPr>
          <a:xfrm>
            <a:off x="2958885" y="5548718"/>
            <a:ext cx="1913796" cy="91638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latin typeface="#9Slide03 SFU Futura_07" panose="00000900000000000000" pitchFamily="2" charset="0"/>
              </a:rPr>
              <a:t>Tuyên truyền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="" xmlns:a16="http://schemas.microsoft.com/office/drawing/2014/main" id="{1FFADB39-C2BF-B959-D8DF-8C3CD5527E6E}"/>
              </a:ext>
            </a:extLst>
          </p:cNvPr>
          <p:cNvSpPr/>
          <p:nvPr/>
        </p:nvSpPr>
        <p:spPr>
          <a:xfrm>
            <a:off x="5159451" y="5531248"/>
            <a:ext cx="1913796" cy="91638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latin typeface="#9Slide03 SFU Futura_07" panose="00000900000000000000" pitchFamily="2" charset="0"/>
              </a:rPr>
              <a:t>Trồng rừng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="" xmlns:a16="http://schemas.microsoft.com/office/drawing/2014/main" id="{0CC043EA-5E62-5F8D-36FB-EFB0C323C32F}"/>
              </a:ext>
            </a:extLst>
          </p:cNvPr>
          <p:cNvSpPr/>
          <p:nvPr/>
        </p:nvSpPr>
        <p:spPr>
          <a:xfrm>
            <a:off x="7433643" y="5548718"/>
            <a:ext cx="1913796" cy="868962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latin typeface="#9Slide03 SFU Futura_07" panose="00000900000000000000" pitchFamily="2" charset="0"/>
              </a:rPr>
              <a:t>Xây dựng VQG, KBTTN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="" xmlns:a16="http://schemas.microsoft.com/office/drawing/2014/main" id="{6B3FBACA-89AC-C193-0A0B-07F2E823E0FB}"/>
              </a:ext>
            </a:extLst>
          </p:cNvPr>
          <p:cNvSpPr/>
          <p:nvPr/>
        </p:nvSpPr>
        <p:spPr>
          <a:xfrm>
            <a:off x="9727952" y="5531248"/>
            <a:ext cx="2017007" cy="868962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latin typeface="#9Slide03 SFU Futura_07" panose="00000900000000000000" pitchFamily="2" charset="0"/>
              </a:rPr>
              <a:t>Xử lí chất thải</a:t>
            </a:r>
          </a:p>
        </p:txBody>
      </p:sp>
      <p:pic>
        <p:nvPicPr>
          <p:cNvPr id="20" name="Picture 4" descr="Man Announcement with Speaker in the Public Flat concept clipart icon  16587230 PNG">
            <a:extLst>
              <a:ext uri="{FF2B5EF4-FFF2-40B4-BE49-F238E27FC236}">
                <a16:creationId xmlns="" xmlns:a16="http://schemas.microsoft.com/office/drawing/2014/main" id="{22A61095-3C37-6BDC-5218-640C2E38A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t="19205" r="11372" b="21628"/>
          <a:stretch/>
        </p:blipFill>
        <p:spPr bwMode="auto">
          <a:xfrm>
            <a:off x="2844560" y="3831837"/>
            <a:ext cx="2314891" cy="162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and Carrying Tree, Tree, Reforestation, Nature PNG Transparent Clipart  Image and PSD File for Free Download">
            <a:extLst>
              <a:ext uri="{FF2B5EF4-FFF2-40B4-BE49-F238E27FC236}">
                <a16:creationId xmlns="" xmlns:a16="http://schemas.microsoft.com/office/drawing/2014/main" id="{C5490E47-1FDF-4525-F563-3477D8D88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808" y="3642494"/>
            <a:ext cx="1739081" cy="173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EMC - Forest Ecosystem Monitoring Cooperative">
            <a:extLst>
              <a:ext uri="{FF2B5EF4-FFF2-40B4-BE49-F238E27FC236}">
                <a16:creationId xmlns="" xmlns:a16="http://schemas.microsoft.com/office/drawing/2014/main" id="{55B9FFBA-BDB9-3FE3-21A8-329DB068B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180" y="3956677"/>
            <a:ext cx="1352721" cy="135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Lý do tham quan - WETV EXPO 2023">
            <a:extLst>
              <a:ext uri="{FF2B5EF4-FFF2-40B4-BE49-F238E27FC236}">
                <a16:creationId xmlns="" xmlns:a16="http://schemas.microsoft.com/office/drawing/2014/main" id="{67483437-3D94-D63D-E111-9DAF914C5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666" y="3782005"/>
            <a:ext cx="1624083" cy="162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D Tree Services - Lancashire Professional Tree Surgeons">
            <a:extLst>
              <a:ext uri="{FF2B5EF4-FFF2-40B4-BE49-F238E27FC236}">
                <a16:creationId xmlns="" xmlns:a16="http://schemas.microsoft.com/office/drawing/2014/main" id="{9F5DDEEA-9ADA-A783-0896-7C945A1EA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56" y="3902149"/>
            <a:ext cx="1560685" cy="15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5">
            <a:extLst>
              <a:ext uri="{FF2B5EF4-FFF2-40B4-BE49-F238E27FC236}">
                <a16:creationId xmlns="" xmlns:a16="http://schemas.microsoft.com/office/drawing/2014/main" id="{43D1BE49-C0DC-4EAB-2814-7DF97867A02E}"/>
              </a:ext>
            </a:extLst>
          </p:cNvPr>
          <p:cNvSpPr/>
          <p:nvPr/>
        </p:nvSpPr>
        <p:spPr>
          <a:xfrm>
            <a:off x="290924" y="329923"/>
            <a:ext cx="7850744" cy="875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srgbClr val="7030A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2. TÍNH CẤP THIẾT CỦA VẤN ĐỀ BẢO TỒN ĐA DẠNG SINH HỌC Ở VIỆT NAM</a:t>
            </a:r>
            <a:endParaRPr lang="en-US" sz="3200" dirty="0">
              <a:solidFill>
                <a:srgbClr val="7030A0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37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DappledVTI">
  <a:themeElements>
    <a:clrScheme name="Custom 81">
      <a:dk1>
        <a:sysClr val="windowText" lastClr="000000"/>
      </a:dk1>
      <a:lt1>
        <a:sysClr val="window" lastClr="FFFFFF"/>
      </a:lt1>
      <a:dk2>
        <a:srgbClr val="21363B"/>
      </a:dk2>
      <a:lt2>
        <a:srgbClr val="F4F2F0"/>
      </a:lt2>
      <a:accent1>
        <a:srgbClr val="758468"/>
      </a:accent1>
      <a:accent2>
        <a:srgbClr val="B5A7AC"/>
      </a:accent2>
      <a:accent3>
        <a:srgbClr val="CC9C6F"/>
      </a:accent3>
      <a:accent4>
        <a:srgbClr val="767640"/>
      </a:accent4>
      <a:accent5>
        <a:srgbClr val="A5B295"/>
      </a:accent5>
      <a:accent6>
        <a:srgbClr val="C19DA7"/>
      </a:accent6>
      <a:hlink>
        <a:srgbClr val="D13D6E"/>
      </a:hlink>
      <a:folHlink>
        <a:srgbClr val="6C9D92"/>
      </a:folHlink>
    </a:clrScheme>
    <a:fontScheme name="Custom 67">
      <a:majorFont>
        <a:latin typeface="Segoe UI"/>
        <a:ea typeface=""/>
        <a:cs typeface=""/>
      </a:majorFont>
      <a:minorFont>
        <a:latin typeface="Sitka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appledVTI" id="{204FEFAB-F02B-4FE8-B509-C50A618B972D}" vid="{7EAEADA8-5A8E-45B2-B0E4-448EC7E7A94F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568</Words>
  <Application>Microsoft Office PowerPoint</Application>
  <PresentationFormat>Custom</PresentationFormat>
  <Paragraphs>86</Paragraphs>
  <Slides>17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DappledVTI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Chí Tuấn Nguyễn</dc:creator>
  <cp:lastModifiedBy>HP</cp:lastModifiedBy>
  <cp:revision>52</cp:revision>
  <dcterms:created xsi:type="dcterms:W3CDTF">2023-10-29T14:44:16Z</dcterms:created>
  <dcterms:modified xsi:type="dcterms:W3CDTF">2024-01-16T14:37:32Z</dcterms:modified>
</cp:coreProperties>
</file>