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9Slide03 Jura SemiBold" panose="020B0604020202020204" charset="0"/>
      <p:bold r:id="rId51"/>
    </p:embeddedFont>
    <p:embeddedFont>
      <p:font typeface="#9Slide05 Dinh Tran" panose="020B0604020202020204" charset="0"/>
      <p:regular r:id="rId52"/>
    </p:embeddedFont>
    <p:embeddedFont>
      <p:font typeface="#9Slide05 Fourth Medium" panose="020B0604020202020204" charset="-93"/>
      <p:bold r:id="rId53"/>
    </p:embeddedFont>
    <p:embeddedFont>
      <p:font typeface="#9Slide05 FS Blonde Script" panose="020B0604020202020204" charset="0"/>
      <p:italic r:id="rId54"/>
    </p:embeddedFont>
    <p:embeddedFont>
      <p:font typeface="#9Slide07 IcielKoni" panose="020B0604020202020204" charset="-93"/>
      <p:bold r:id="rId55"/>
    </p:embeddedFont>
    <p:embeddedFont>
      <p:font typeface="#9Slide07 SVNGuerrilla" panose="00000500000000000000" charset="0"/>
      <p:regular r:id="rId56"/>
    </p:embeddedFont>
    <p:embeddedFont>
      <p:font typeface="Calibri" panose="020F0502020204030204" pitchFamily="34" charset="0"/>
      <p:regular r:id="rId57"/>
      <p:bold r:id="rId58"/>
      <p:italic r:id="rId59"/>
      <p:boldItalic r:id="rId60"/>
    </p:embeddedFont>
    <p:embeddedFont>
      <p:font typeface="Dekko" panose="020B0604020202020204" charset="-93"/>
      <p:regular r:id="rId61"/>
    </p:embeddedFont>
    <p:embeddedFont>
      <p:font typeface="Muli" panose="020B0604020202020204" charset="0"/>
      <p:regular r:id="rId62"/>
    </p:embeddedFont>
    <p:embeddedFont>
      <p:font typeface="Roboto" panose="02000000000000000000" pitchFamily="2" charset="0"/>
      <p:regular r:id="rId63"/>
      <p:bold r:id="rId64"/>
      <p:italic r:id="rId65"/>
      <p:boldItalic r:id="rId66"/>
    </p:embeddedFont>
    <p:embeddedFont>
      <p:font typeface="Roboto Condensed" panose="02000000000000000000" pitchFamily="2"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varScale="1">
        <p:scale>
          <a:sx n="43" d="100"/>
          <a:sy n="43" d="100"/>
        </p:scale>
        <p:origin x="9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pt>
    <dgm:pt modelId="{81C5DF66-1ADA-4815-A6BC-3983CD58CBCE}" type="pres">
      <dgm:prSet presAssocID="{F2CA428F-85E5-43EB-9544-28A50F35711F}" presName="rect2" presStyleLbl="fgImgPlace1" presStyleIdx="3" presStyleCnt="4"/>
      <dgm:spPr/>
    </dgm:pt>
  </dgm:ptLst>
  <dgm:cxnLst>
    <dgm:cxn modelId="{AFB0FB3F-6A4D-4B32-A407-F49787B6BD45}" type="presOf" srcId="{C1057A8E-05A1-462F-A2E3-29D79D351A58}" destId="{C15F6D43-8197-470B-A6E4-8268312AB533}" srcOrd="0" destOrd="0" presId="urn:microsoft.com/office/officeart/2008/layout/PictureStrips"/>
    <dgm:cxn modelId="{4534E86B-5FB9-41FA-B71D-11020868076C}" srcId="{38FC313B-7B7B-4CCF-9038-6B91C8FD0025}" destId="{16EF3D80-772A-4402-982D-CDB37A91491D}" srcOrd="1" destOrd="0" parTransId="{B9CE3002-6B65-4F75-923C-64FAD969E82D}" sibTransId="{89EF3CDC-27D1-4CFD-B7AA-D4D79E10D444}"/>
    <dgm:cxn modelId="{0CA3B872-AB05-499B-93B8-D880E0C2490D}" srcId="{38FC313B-7B7B-4CCF-9038-6B91C8FD0025}" destId="{C1057A8E-05A1-462F-A2E3-29D79D351A58}" srcOrd="0" destOrd="0" parTransId="{CD813938-B655-4C1D-B063-8BABAA258A64}" sibTransId="{6429C0E0-3C18-4AC4-A664-AD773484384D}"/>
    <dgm:cxn modelId="{45DD9958-D917-443C-8AE3-C02024AD0C42}" srcId="{38FC313B-7B7B-4CCF-9038-6B91C8FD0025}" destId="{F2CA428F-85E5-43EB-9544-28A50F35711F}" srcOrd="3" destOrd="0" parTransId="{1324C588-0A77-4554-A6C3-055CE0966FDB}" sibTransId="{A16494AB-B92C-4173-BEDD-D4E12272837A}"/>
    <dgm:cxn modelId="{EB989E59-00C9-41E4-A051-4B4FFE8BEEAE}" type="presOf" srcId="{16EF3D80-772A-4402-982D-CDB37A91491D}" destId="{CCC1FA15-D3DC-4174-B0AC-B9663C0AEC4D}"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109A4FE1-0D1F-45AA-8ADD-79C2BF857C80}" type="presOf" srcId="{38FC313B-7B7B-4CCF-9038-6B91C8FD0025}" destId="{8D185F96-5F76-458D-8808-A881F136DDB0}"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6D43-8197-470B-A6E4-8268312AB533}">
      <dsp:nvSpPr>
        <dsp:cNvPr id="0" name=""/>
        <dsp:cNvSpPr/>
      </dsp:nvSpPr>
      <dsp:spPr>
        <a:xfrm>
          <a:off x="353220"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trữ</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tình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sự</a:t>
          </a:r>
          <a:endParaRPr lang="en-US" sz="4400" kern="1200" dirty="0">
            <a:latin typeface="Times New Roman" panose="02020603050405020304" pitchFamily="18" charset="0"/>
            <a:cs typeface="Times New Roman" panose="02020603050405020304" pitchFamily="18" charset="0"/>
          </a:endParaRPr>
        </a:p>
      </dsp:txBody>
      <dsp:txXfrm>
        <a:off x="353220" y="1096224"/>
        <a:ext cx="8410694" cy="2628341"/>
      </dsp:txXfrm>
    </dsp:sp>
    <dsp:sp modelId="{97BEA3DC-DE61-48CD-9C96-4741559B5F24}">
      <dsp:nvSpPr>
        <dsp:cNvPr id="0" name=""/>
        <dsp:cNvSpPr/>
      </dsp:nvSpPr>
      <dsp:spPr>
        <a:xfrm>
          <a:off x="2774" y="716574"/>
          <a:ext cx="1839839" cy="275975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1FA15-D3DC-4174-B0AC-B9663C0AEC4D}">
      <dsp:nvSpPr>
        <dsp:cNvPr id="0" name=""/>
        <dsp:cNvSpPr/>
      </dsp:nvSpPr>
      <dsp:spPr>
        <a:xfrm>
          <a:off x="9493531"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Thiên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ngoài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những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hư</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xấu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đáng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a:t>
          </a:r>
          <a:endParaRPr lang="en-US" sz="4400" kern="1200" dirty="0">
            <a:latin typeface="Times New Roman" panose="02020603050405020304" pitchFamily="18" charset="0"/>
            <a:cs typeface="Times New Roman" panose="02020603050405020304" pitchFamily="18" charset="0"/>
          </a:endParaRPr>
        </a:p>
      </dsp:txBody>
      <dsp:txXfrm>
        <a:off x="9493531" y="1096224"/>
        <a:ext cx="8410694" cy="2628341"/>
      </dsp:txXfrm>
    </dsp:sp>
    <dsp:sp modelId="{CE100147-CBE4-405D-A183-BF42F7D92E1C}">
      <dsp:nvSpPr>
        <dsp:cNvPr id="0" name=""/>
        <dsp:cNvSpPr/>
      </dsp:nvSpPr>
      <dsp:spPr>
        <a:xfrm>
          <a:off x="9143085" y="716574"/>
          <a:ext cx="1839839" cy="2759758"/>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BC07B8-4056-4709-A2D7-573A6E96A025}">
      <dsp:nvSpPr>
        <dsp:cNvPr id="0" name=""/>
        <dsp:cNvSpPr/>
      </dsp:nvSpPr>
      <dsp:spPr>
        <a:xfrm>
          <a:off x="353220"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Thường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viết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bảy</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r>
            <a:rPr lang="en-US" sz="4400" kern="1200" dirty="0">
              <a:latin typeface="Times New Roman" panose="02020603050405020304" pitchFamily="18" charset="0"/>
              <a:cs typeface="Times New Roman" panose="02020603050405020304" pitchFamily="18" charset="0"/>
            </a:rPr>
            <a:t>, song </a:t>
          </a:r>
          <a:r>
            <a:rPr lang="en-US" sz="4400" kern="1200" dirty="0" err="1">
              <a:latin typeface="Times New Roman" panose="02020603050405020304" pitchFamily="18" charset="0"/>
              <a:cs typeface="Times New Roman" panose="02020603050405020304" pitchFamily="18" charset="0"/>
            </a:rPr>
            <a:t>thất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và</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do</a:t>
          </a:r>
        </a:p>
      </dsp:txBody>
      <dsp:txXfrm>
        <a:off x="353220" y="4405014"/>
        <a:ext cx="8410694" cy="2628341"/>
      </dsp:txXfrm>
    </dsp:sp>
    <dsp:sp modelId="{9930FA4F-8C8C-4E10-91B1-2CDD6E2CF29C}">
      <dsp:nvSpPr>
        <dsp:cNvPr id="0" name=""/>
        <dsp:cNvSpPr/>
      </dsp:nvSpPr>
      <dsp:spPr>
        <a:xfrm>
          <a:off x="2774" y="4025365"/>
          <a:ext cx="1839839" cy="2759758"/>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EF3C7-91A5-4F1A-A112-6741D647CED6}">
      <dsp:nvSpPr>
        <dsp:cNvPr id="0" name=""/>
        <dsp:cNvSpPr/>
      </dsp:nvSpPr>
      <dsp:spPr>
        <a:xfrm>
          <a:off x="9493531"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marL="0" lvl="0" indent="0" algn="just" defTabSz="1955800">
            <a:lnSpc>
              <a:spcPct val="90000"/>
            </a:lnSpc>
            <a:spcBef>
              <a:spcPct val="0"/>
            </a:spcBef>
            <a:spcAft>
              <a:spcPct val="35000"/>
            </a:spcAft>
            <a:buNone/>
          </a:pPr>
          <a:r>
            <a:rPr lang="en-US" sz="4400" kern="1200" dirty="0" err="1">
              <a:latin typeface="Times New Roman" panose="02020603050405020304" pitchFamily="18" charset="0"/>
              <a:cs typeface="Times New Roman" panose="02020603050405020304" pitchFamily="18" charset="0"/>
            </a:rPr>
            <a:t>Lối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phóng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đại</a:t>
          </a:r>
          <a:r>
            <a:rPr lang="en-US" sz="4400" kern="1200" dirty="0">
              <a:latin typeface="Times New Roman" panose="02020603050405020304" pitchFamily="18" charset="0"/>
              <a:cs typeface="Times New Roman" panose="02020603050405020304" pitchFamily="18" charset="0"/>
            </a:rPr>
            <a:t>, so </a:t>
          </a:r>
          <a:r>
            <a:rPr lang="en-US" sz="4400" kern="1200" dirty="0" err="1">
              <a:latin typeface="Times New Roman" panose="02020603050405020304" pitchFamily="18" charset="0"/>
              <a:cs typeface="Times New Roman" panose="02020603050405020304" pitchFamily="18" charset="0"/>
            </a:rPr>
            <a:t>sánh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ẩn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dụ</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chơi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endParaRPr lang="en-US" sz="4400" kern="1200" dirty="0">
            <a:latin typeface="Times New Roman" panose="02020603050405020304" pitchFamily="18" charset="0"/>
            <a:cs typeface="Times New Roman" panose="02020603050405020304" pitchFamily="18" charset="0"/>
          </a:endParaRPr>
        </a:p>
      </dsp:txBody>
      <dsp:txXfrm>
        <a:off x="9493531" y="4405014"/>
        <a:ext cx="8410694" cy="2628341"/>
      </dsp:txXfrm>
    </dsp:sp>
    <dsp:sp modelId="{81C5DF66-1ADA-4815-A6BC-3983CD58CBCE}">
      <dsp:nvSpPr>
        <dsp:cNvPr id="0" name=""/>
        <dsp:cNvSpPr/>
      </dsp:nvSpPr>
      <dsp:spPr>
        <a:xfrm>
          <a:off x="9143085" y="4025365"/>
          <a:ext cx="1839839" cy="275975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12">
            <a:extLst>
              <a:ext uri="{FF2B5EF4-FFF2-40B4-BE49-F238E27FC236}">
                <a16:creationId xmlns:a16="http://schemas.microsoft.com/office/drawing/2014/main"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solidFill>
                  <a:srgbClr val="683E38"/>
                </a:solidFill>
                <a:latin typeface="#9Slide05 FS Blonde Script" panose="03000503000000000000" pitchFamily="65" charset="0"/>
              </a:rPr>
              <a:t>Theo </a:t>
            </a:r>
            <a:r>
              <a:rPr lang="en-US" sz="6600" i="1" dirty="0" err="1">
                <a:solidFill>
                  <a:srgbClr val="683E38"/>
                </a:solidFill>
                <a:latin typeface="#9Slide05 FS Blonde Script" panose="03000503000000000000" pitchFamily="65" charset="0"/>
              </a:rPr>
              <a:t>em</a:t>
            </a:r>
            <a:r>
              <a:rPr lang="en-US" sz="6600" i="1" dirty="0">
                <a:solidFill>
                  <a:srgbClr val="683E38"/>
                </a:solidFill>
                <a:latin typeface="#9Slide05 FS Blonde Script" panose="03000503000000000000" pitchFamily="65" charset="0"/>
              </a:rPr>
              <a:t>,</a:t>
            </a:r>
          </a:p>
          <a:p>
            <a:pPr algn="ct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nụ</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cười</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có</a:t>
            </a:r>
            <a:r>
              <a:rPr lang="en-US" sz="6600" i="1" dirty="0">
                <a:solidFill>
                  <a:srgbClr val="683E38"/>
                </a:solidFill>
                <a:latin typeface="#9Slide05 FS Blonde Script" panose="03000503000000000000" pitchFamily="65" charset="0"/>
              </a:rPr>
              <a:t> ý </a:t>
            </a:r>
            <a:r>
              <a:rPr lang="en-US" sz="6600" i="1" dirty="0" err="1">
                <a:solidFill>
                  <a:srgbClr val="683E38"/>
                </a:solidFill>
                <a:latin typeface="#9Slide05 FS Blonde Script" panose="03000503000000000000" pitchFamily="65" charset="0"/>
              </a:rPr>
              <a:t>nghĩa</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như</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thế</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nào</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trong</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cuộc</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sống</a:t>
            </a:r>
            <a:r>
              <a:rPr lang="en-US" sz="6600" i="1" dirty="0">
                <a:solidFill>
                  <a:srgbClr val="683E38"/>
                </a:solidFill>
                <a:latin typeface="#9Slide05 FS Blonde Script" panose="03000503000000000000" pitchFamily="65" charset="0"/>
              </a:rPr>
              <a:t>?</a:t>
            </a:r>
            <a:endParaRPr lang="en-US" sz="6600" dirty="0">
              <a:solidFill>
                <a:srgbClr val="683E38"/>
              </a:solidFill>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43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Muốn lấy chồng của Nguyễn Khuyến">
            <a:extLst>
              <a:ext uri="{FF2B5EF4-FFF2-40B4-BE49-F238E27FC236}">
                <a16:creationId xmlns:a16="http://schemas.microsoft.com/office/drawing/2014/main"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br>
              <a:rPr lang="vi-VN" sz="4400" i="1" dirty="0">
                <a:latin typeface="+mj-lt"/>
              </a:rPr>
            </a:br>
            <a:r>
              <a:rPr lang="vi-VN" sz="4400" b="0" i="1" dirty="0">
                <a:effectLst/>
                <a:latin typeface="+mj-lt"/>
              </a:rPr>
              <a:t>Toà thuế Hà Thành rất mẫn cán</a:t>
            </a:r>
            <a:br>
              <a:rPr lang="vi-VN" sz="4400" i="1" dirty="0">
                <a:latin typeface="+mj-lt"/>
              </a:rPr>
            </a:br>
            <a:r>
              <a:rPr lang="vi-VN" sz="4400" b="0" i="1" dirty="0">
                <a:effectLst/>
                <a:latin typeface="+mj-lt"/>
              </a:rPr>
              <a:t>Giục giã các thầy đóng thuế thân</a:t>
            </a:r>
            <a:br>
              <a:rPr lang="vi-VN" sz="4400" i="1" dirty="0">
                <a:latin typeface="+mj-lt"/>
              </a:rPr>
            </a:br>
            <a:r>
              <a:rPr lang="vi-VN" sz="4400" b="0" i="1" dirty="0">
                <a:effectLst/>
                <a:latin typeface="+mj-lt"/>
              </a:rPr>
              <a:t>Khiến mình trong dạ đâm ngao ngán!</a:t>
            </a:r>
            <a:br>
              <a:rPr lang="vi-VN" sz="4400" i="1" dirty="0">
                <a:latin typeface="+mj-lt"/>
              </a:rPr>
            </a:br>
            <a:br>
              <a:rPr lang="vi-VN" sz="4400" i="1" dirty="0">
                <a:latin typeface="+mj-lt"/>
              </a:rPr>
            </a:br>
            <a:r>
              <a:rPr lang="vi-VN" sz="4400" b="0" i="1" dirty="0">
                <a:effectLst/>
                <a:latin typeface="+mj-lt"/>
              </a:rPr>
              <a:t>Ơn nhờ cái miệng mấy "ông dân"</a:t>
            </a:r>
            <a:br>
              <a:rPr lang="vi-VN" sz="4400" i="1" dirty="0">
                <a:latin typeface="+mj-lt"/>
              </a:rPr>
            </a:br>
            <a:r>
              <a:rPr lang="vi-VN" sz="4400" b="0" i="1" dirty="0">
                <a:effectLst/>
                <a:latin typeface="+mj-lt"/>
              </a:rPr>
              <a:t>Sưu tớ năm nay gấp bộn phần:</a:t>
            </a:r>
            <a:br>
              <a:rPr lang="vi-VN" sz="4400" i="1" dirty="0">
                <a:latin typeface="+mj-lt"/>
              </a:rPr>
            </a:br>
            <a:r>
              <a:rPr lang="vi-VN" sz="4400" b="0" i="1" dirty="0">
                <a:effectLst/>
                <a:latin typeface="+mj-lt"/>
              </a:rPr>
              <a:t>Hai chục bảy đồng, đau quá hoạn!</a:t>
            </a:r>
            <a:br>
              <a:rPr lang="vi-VN" sz="4400" i="1" dirty="0">
                <a:latin typeface="+mj-lt"/>
              </a:rPr>
            </a:br>
            <a:r>
              <a:rPr lang="vi-VN" sz="4400" b="0" i="1" dirty="0">
                <a:effectLst/>
                <a:latin typeface="+mj-lt"/>
              </a:rPr>
              <a:t>Cắn răng nộp vậy, dám lần khân</a:t>
            </a:r>
            <a:br>
              <a:rPr lang="vi-VN" sz="4400" i="1" dirty="0">
                <a:latin typeface="+mj-lt"/>
              </a:rPr>
            </a:b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br>
              <a:rPr lang="vi-VN" sz="4400" i="1" dirty="0">
                <a:latin typeface="+mj-lt"/>
              </a:rPr>
            </a:br>
            <a:r>
              <a:rPr lang="vi-VN" sz="4400" b="0" i="1" dirty="0">
                <a:effectLst/>
                <a:latin typeface="+mj-lt"/>
              </a:rPr>
              <a:t>Gạt thầm giọt lệ đem đi cống...</a:t>
            </a:r>
            <a:br>
              <a:rPr lang="vi-VN" sz="4400" i="1" dirty="0">
                <a:latin typeface="+mj-lt"/>
              </a:rPr>
            </a:br>
            <a:r>
              <a:rPr lang="vi-VN" sz="4400" b="0" i="1" dirty="0">
                <a:effectLst/>
                <a:latin typeface="+mj-lt"/>
              </a:rPr>
              <a:t>Làm tròn bổn phận một thằng dân</a:t>
            </a:r>
            <a:br>
              <a:rPr lang="vi-VN" sz="4400" i="1" dirty="0">
                <a:latin typeface="+mj-lt"/>
              </a:rPr>
            </a:br>
            <a:r>
              <a:rPr lang="vi-VN" sz="4400" b="0" i="1" dirty="0">
                <a:effectLst/>
                <a:latin typeface="+mj-lt"/>
              </a:rPr>
              <a:t>Có những đoàn trùm vô sở vọng</a:t>
            </a:r>
            <a:br>
              <a:rPr lang="vi-VN" sz="4400" i="1" dirty="0">
                <a:latin typeface="+mj-lt"/>
              </a:rPr>
            </a:br>
            <a:br>
              <a:rPr lang="vi-VN" sz="4400" i="1" dirty="0">
                <a:latin typeface="+mj-lt"/>
              </a:rPr>
            </a:br>
            <a:r>
              <a:rPr lang="vi-VN" sz="4400" b="0" i="1" dirty="0">
                <a:effectLst/>
                <a:latin typeface="+mj-lt"/>
              </a:rPr>
              <a:t>Ngẫm nghĩ, song le cũng tự hào</a:t>
            </a:r>
            <a:br>
              <a:rPr lang="vi-VN" sz="4400" i="1" dirty="0">
                <a:latin typeface="+mj-lt"/>
              </a:rPr>
            </a:br>
            <a:r>
              <a:rPr lang="vi-VN" sz="4400" b="0" i="1" dirty="0">
                <a:effectLst/>
                <a:latin typeface="+mj-lt"/>
              </a:rPr>
              <a:t>Dân mình há chịu kém ai sao!</a:t>
            </a:r>
            <a:br>
              <a:rPr lang="vi-VN" sz="4400" i="1" dirty="0">
                <a:latin typeface="+mj-lt"/>
              </a:rPr>
            </a:br>
            <a:r>
              <a:rPr lang="vi-VN" sz="4400" b="0" i="1" dirty="0">
                <a:effectLst/>
                <a:latin typeface="+mj-lt"/>
              </a:rPr>
              <a:t>Tự do bình đẳng tuy thua thiệt</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solidFill>
                  <a:srgbClr val="514053"/>
                </a:solidFill>
                <a:latin typeface="#9Slide07 SVNGuerrilla" panose="00000500000000000000" pitchFamily="2" charset="0"/>
              </a:rPr>
              <a:t>Văn </a:t>
            </a:r>
            <a:r>
              <a:rPr lang="en-US" sz="6000" dirty="0" err="1">
                <a:solidFill>
                  <a:srgbClr val="514053"/>
                </a:solidFill>
                <a:latin typeface="#9Slide07 SVNGuerrilla" panose="00000500000000000000" pitchFamily="2" charset="0"/>
              </a:rPr>
              <a:t>bản</a:t>
            </a:r>
            <a:endParaRPr lang="en-US" sz="6000" dirty="0">
              <a:solidFill>
                <a:srgbClr val="514053"/>
              </a:solidFill>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3/4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id="{EFF9196C-3887-4B80-8671-3CA6705C1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1897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sp>
      <p:sp>
        <p:nvSpPr>
          <p:cNvPr id="11" name="TextBox 10">
            <a:extLst>
              <a:ext uri="{FF2B5EF4-FFF2-40B4-BE49-F238E27FC236}">
                <a16:creationId xmlns:a16="http://schemas.microsoft.com/office/drawing/2014/main"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65BE38-E26E-41A9-AA50-1B2454E36E47}"/>
              </a:ext>
            </a:extLst>
          </p:cNvPr>
          <p:cNvSpPr txBox="1"/>
          <p:nvPr/>
        </p:nvSpPr>
        <p:spPr>
          <a:xfrm>
            <a:off x="3048000" y="3771900"/>
            <a:ext cx="14020800" cy="4832092"/>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Đề (hai câu đầu): giới thiệu </a:t>
            </a:r>
            <a:r>
              <a:rPr lang="en-US" sz="4400" dirty="0" err="1">
                <a:latin typeface="Times New Roman" panose="02020603050405020304" pitchFamily="18" charset="0"/>
                <a:cs typeface="Times New Roman" panose="02020603050405020304" pitchFamily="18" charset="0"/>
              </a:rPr>
              <a:t>về</a:t>
            </a:r>
            <a:r>
              <a:rPr lang="vi-VN" sz="4400" dirty="0">
                <a:latin typeface="Times New Roman" panose="02020603050405020304" pitchFamily="18" charset="0"/>
                <a:cs typeface="Times New Roman" panose="02020603050405020304" pitchFamily="18" charset="0"/>
              </a:rPr>
              <a:t> kì thi Hương được diễn ra năm 1897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Thực (câu 3 và câu 4): hình ảnh các nhân vật trong kì thi.</a:t>
            </a:r>
          </a:p>
          <a:p>
            <a:pPr algn="just"/>
            <a:r>
              <a:rPr lang="vi-VN" sz="4400" dirty="0">
                <a:latin typeface="Times New Roman" panose="02020603050405020304" pitchFamily="18" charset="0"/>
                <a:cs typeface="Times New Roman" panose="02020603050405020304" pitchFamily="18" charset="0"/>
              </a:rPr>
              <a:t>- Luận (câu 5 và câu 6): sự hiện diện của những người nước ngoài “phủ bóng” lên khung cảnh của kì thi</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Kết (hai câu cuối): thực trạng bi hài của kì thi nói riêng và của đất nước nói chung trong hoàn cảnh thực dân Pháp đô hộ.</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Khám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phá</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văn</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bản</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5032E-663B-41F3-83FA-03E700CF1A5E}"/>
              </a:ext>
            </a:extLst>
          </p:cNvPr>
          <p:cNvPicPr>
            <a:picLocks noChangeAspect="1"/>
          </p:cNvPicPr>
          <p:nvPr/>
        </p:nvPicPr>
        <p:blipFill>
          <a:blip r:embed="rId3"/>
          <a:stretch>
            <a:fillRect/>
          </a:stretch>
        </p:blipFill>
        <p:spPr>
          <a:xfrm>
            <a:off x="1828800" y="196516"/>
            <a:ext cx="6477000" cy="9532346"/>
          </a:xfrm>
          <a:prstGeom prst="rect">
            <a:avLst/>
          </a:prstGeom>
        </p:spPr>
      </p:pic>
      <p:pic>
        <p:nvPicPr>
          <p:cNvPr id="5" name="Picture 4">
            <a:extLst>
              <a:ext uri="{FF2B5EF4-FFF2-40B4-BE49-F238E27FC236}">
                <a16:creationId xmlns:a16="http://schemas.microsoft.com/office/drawing/2014/main" id="{01EAF02E-7D0F-B092-2CD3-E04CF89C6C0F}"/>
              </a:ext>
            </a:extLst>
          </p:cNvPr>
          <p:cNvPicPr>
            <a:picLocks noChangeAspect="1"/>
          </p:cNvPicPr>
          <p:nvPr/>
        </p:nvPicPr>
        <p:blipFill>
          <a:blip r:embed="rId4"/>
          <a:stretch>
            <a:fillRect/>
          </a:stretch>
        </p:blipFill>
        <p:spPr>
          <a:xfrm>
            <a:off x="9677400" y="196516"/>
            <a:ext cx="6324600" cy="9532346"/>
          </a:xfrm>
          <a:prstGeom prst="rect">
            <a:avLst/>
          </a:prstGeom>
        </p:spPr>
      </p:pic>
    </p:spTree>
    <p:extLst>
      <p:ext uri="{BB962C8B-B14F-4D97-AF65-F5344CB8AC3E}">
        <p14:creationId xmlns:p14="http://schemas.microsoft.com/office/powerpoint/2010/main" val="320565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5D960-8C1A-7F53-B7FA-FF1592D446CC}"/>
              </a:ext>
            </a:extLst>
          </p:cNvPr>
          <p:cNvPicPr>
            <a:picLocks noChangeAspect="1"/>
          </p:cNvPicPr>
          <p:nvPr/>
        </p:nvPicPr>
        <p:blipFill>
          <a:blip r:embed="rId3"/>
          <a:stretch>
            <a:fillRect/>
          </a:stretch>
        </p:blipFill>
        <p:spPr>
          <a:xfrm>
            <a:off x="1905000" y="266700"/>
            <a:ext cx="6767660" cy="9601200"/>
          </a:xfrm>
          <a:prstGeom prst="rect">
            <a:avLst/>
          </a:prstGeom>
        </p:spPr>
      </p:pic>
      <p:pic>
        <p:nvPicPr>
          <p:cNvPr id="5" name="Picture 4">
            <a:extLst>
              <a:ext uri="{FF2B5EF4-FFF2-40B4-BE49-F238E27FC236}">
                <a16:creationId xmlns:a16="http://schemas.microsoft.com/office/drawing/2014/main" id="{6FB72C01-F705-45B2-50A1-8CFFFE73AB9F}"/>
              </a:ext>
            </a:extLst>
          </p:cNvPr>
          <p:cNvPicPr>
            <a:picLocks noChangeAspect="1"/>
          </p:cNvPicPr>
          <p:nvPr/>
        </p:nvPicPr>
        <p:blipFill>
          <a:blip r:embed="rId4"/>
          <a:stretch>
            <a:fillRect/>
          </a:stretch>
        </p:blipFill>
        <p:spPr>
          <a:xfrm>
            <a:off x="9131968" y="264695"/>
            <a:ext cx="6767660" cy="9601200"/>
          </a:xfrm>
          <a:prstGeom prst="rect">
            <a:avLst/>
          </a:prstGeom>
        </p:spPr>
      </p:pic>
    </p:spTree>
    <p:extLst>
      <p:ext uri="{BB962C8B-B14F-4D97-AF65-F5344CB8AC3E}">
        <p14:creationId xmlns:p14="http://schemas.microsoft.com/office/powerpoint/2010/main" val="163903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887200" y="419100"/>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8A7CEE-BCB7-CE93-4B3F-81CF6302F734}"/>
              </a:ext>
            </a:extLst>
          </p:cNvPr>
          <p:cNvSpPr txBox="1"/>
          <p:nvPr/>
        </p:nvSpPr>
        <p:spPr>
          <a:xfrm>
            <a:off x="12496800" y="3733175"/>
            <a:ext cx="5061857" cy="435811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4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4" name="TextBox 3">
            <a:extLst>
              <a:ext uri="{FF2B5EF4-FFF2-40B4-BE49-F238E27FC236}">
                <a16:creationId xmlns:a16="http://schemas.microsoft.com/office/drawing/2014/main"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DC4F5-782D-E28B-87DC-E962CBF333C6}"/>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3.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dirty="0" err="1">
                <a:solidFill>
                  <a:schemeClr val="tx1">
                    <a:lumMod val="75000"/>
                    <a:lumOff val="25000"/>
                  </a:schemeClr>
                </a:solidFill>
                <a:latin typeface="#9Slide07 SVNGuerrilla" panose="00000500000000000000" pitchFamily="2" charset="0"/>
                <a:ea typeface="+mj-ea"/>
                <a:cs typeface="+mj-cs"/>
              </a:rPr>
              <a:t>luận</a:t>
            </a:r>
            <a:endParaRPr lang="en-US" sz="9900" b="1" dirty="0">
              <a:solidFill>
                <a:schemeClr val="tx1">
                  <a:lumMod val="75000"/>
                  <a:lumOff val="2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462F40-BE51-B711-CDE0-1AD4AA22A8C1}"/>
              </a:ext>
            </a:extLst>
          </p:cNvPr>
          <p:cNvSpPr txBox="1"/>
          <p:nvPr/>
        </p:nvSpPr>
        <p:spPr>
          <a:xfrm>
            <a:off x="815340" y="3314700"/>
            <a:ext cx="1053846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457200" y="32385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2103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0391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A10197-975E-1665-3993-0E9D29BD2300}"/>
              </a:ext>
            </a:extLst>
          </p:cNvPr>
          <p:cNvSpPr txBox="1"/>
          <p:nvPr/>
        </p:nvSpPr>
        <p:spPr>
          <a:xfrm>
            <a:off x="1219200" y="1958777"/>
            <a:ext cx="166116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sp>
      <p:sp>
        <p:nvSpPr>
          <p:cNvPr id="6" name="Freeform 10">
            <a:extLst>
              <a:ext uri="{FF2B5EF4-FFF2-40B4-BE49-F238E27FC236}">
                <a16:creationId xmlns:a16="http://schemas.microsoft.com/office/drawing/2014/main"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Vịnh khoa thi Hương&quot; của Trần Tế Xương -  toplist.vn">
            <a:extLst>
              <a:ext uri="{FF2B5EF4-FFF2-40B4-BE49-F238E27FC236}">
                <a16:creationId xmlns:a16="http://schemas.microsoft.com/office/drawing/2014/main"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4574" y="0"/>
            <a:ext cx="14890514" cy="10287000"/>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F45DC5-1D01-C49C-AE83-7346877DEA56}"/>
              </a:ext>
            </a:extLst>
          </p:cNvPr>
          <p:cNvSpPr txBox="1"/>
          <p:nvPr/>
        </p:nvSpPr>
        <p:spPr>
          <a:xfrm>
            <a:off x="6781800" y="4393008"/>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ask="http://schemas.microsoft.com/office/drawing/2018/sketchyshape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ask="http://schemas.microsoft.com/office/drawing/2018/sketchyshape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ask="http://schemas.microsoft.com/office/drawing/2018/sketchyshape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r:embed="rId4"/>
                </a:ext>
              </a:extLst>
            </a:blip>
            <a:stretch>
              <a:fillRect t="-48685" r="-145"/>
            </a:stretch>
          </a:blipFill>
        </p:spPr>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6554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TotalTime>
  <Words>4894</Words>
  <Application>Microsoft Office PowerPoint</Application>
  <PresentationFormat>Custom</PresentationFormat>
  <Paragraphs>310</Paragraphs>
  <Slides>48</Slides>
  <Notes>48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#9Slide07 IcielKoni</vt:lpstr>
      <vt:lpstr>#9Slide05 FS Blonde Script</vt:lpstr>
      <vt:lpstr>OpenSans</vt:lpstr>
      <vt:lpstr>Times New Roman</vt:lpstr>
      <vt:lpstr>#9Slide05 Dinh Tran</vt:lpstr>
      <vt:lpstr>Muli</vt:lpstr>
      <vt:lpstr>Calibri</vt:lpstr>
      <vt:lpstr>#9Slide07 SVNGuerrilla</vt:lpstr>
      <vt:lpstr>#9Slide05 Fourth Medium</vt:lpstr>
      <vt:lpstr>Dekko</vt:lpstr>
      <vt:lpstr>#9Slide03 Jura SemiBold</vt:lpstr>
      <vt:lpstr>NotoSerif</vt:lpstr>
      <vt:lpstr>Roboto Condensed</vt:lpstr>
      <vt:lpstr>Arial</vt:lpstr>
      <vt:lpstr>Quicksand</vt:lpstr>
      <vt:lpstr>Wingdings</vt:lpstr>
      <vt:lpstr>Times New Roman</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KhenNV</cp:lastModifiedBy>
  <cp:revision>76</cp:revision>
  <dcterms:created xsi:type="dcterms:W3CDTF">2006-08-16T00:00:00Z</dcterms:created>
  <dcterms:modified xsi:type="dcterms:W3CDTF">2024-01-15T17:21:12Z</dcterms:modified>
  <dc:identifier>DAFtBqhgIv4</dc:identifier>
</cp:coreProperties>
</file>