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2" r:id="rId4"/>
    <p:sldId id="293" r:id="rId5"/>
    <p:sldId id="294" r:id="rId6"/>
    <p:sldId id="258" r:id="rId7"/>
    <p:sldId id="281" r:id="rId8"/>
    <p:sldId id="284" r:id="rId9"/>
    <p:sldId id="295" r:id="rId10"/>
    <p:sldId id="282" r:id="rId11"/>
    <p:sldId id="283" r:id="rId12"/>
    <p:sldId id="280" r:id="rId13"/>
    <p:sldId id="259" r:id="rId14"/>
    <p:sldId id="285" r:id="rId15"/>
    <p:sldId id="286" r:id="rId16"/>
    <p:sldId id="261" r:id="rId17"/>
    <p:sldId id="287" r:id="rId18"/>
    <p:sldId id="266" r:id="rId19"/>
    <p:sldId id="288" r:id="rId20"/>
  </p:sldIdLst>
  <p:sldSz cx="18288000" cy="10287000"/>
  <p:notesSz cx="6858000" cy="9144000"/>
  <p:embeddedFontLst>
    <p:embeddedFont>
      <p:font typeface="#9Slide07 Itim" panose="020B0604020202020204" charset="-34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>
      <p:cViewPr>
        <p:scale>
          <a:sx n="10" d="100"/>
          <a:sy n="10" d="100"/>
        </p:scale>
        <p:origin x="319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2E9F6-84D7-4527-8858-8ED68A36C34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BD50F-F924-4CD8-87F2-6BC3C95B1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4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14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82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8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5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74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7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53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93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97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10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3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4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0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28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85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2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3954">
            <a:off x="-1511080" y="185811"/>
            <a:ext cx="20887226" cy="9775847"/>
            <a:chOff x="0" y="0"/>
            <a:chExt cx="27849634" cy="1303446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502" r="10829" b="28116"/>
            <a:stretch>
              <a:fillRect/>
            </a:stretch>
          </p:blipFill>
          <p:spPr>
            <a:xfrm rot="233995">
              <a:off x="234727" y="909398"/>
              <a:ext cx="27007830" cy="78218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502" r="10829" b="2502"/>
            <a:stretch>
              <a:fillRect/>
            </a:stretch>
          </p:blipFill>
          <p:spPr>
            <a:xfrm rot="-10544708">
              <a:off x="481738" y="1337843"/>
              <a:ext cx="27007830" cy="1070948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945686">
            <a:off x="-1440612" y="2748438"/>
            <a:ext cx="7502289" cy="10087101"/>
            <a:chOff x="0" y="0"/>
            <a:chExt cx="10003052" cy="1344946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77096">
              <a:off x="346035" y="3891921"/>
              <a:ext cx="5158822" cy="88033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794735">
              <a:off x="1283480" y="691393"/>
              <a:ext cx="7436092" cy="1206668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91789">
            <a:off x="3520138" y="3847593"/>
            <a:ext cx="616548" cy="6841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750284" y="3543300"/>
            <a:ext cx="3854988" cy="0"/>
            <a:chOff x="7195382" y="7248509"/>
            <a:chExt cx="3854988" cy="0"/>
          </a:xfrm>
        </p:grpSpPr>
        <p:sp>
          <p:nvSpPr>
            <p:cNvPr id="11" name="AutoShape 11"/>
            <p:cNvSpPr/>
            <p:nvPr/>
          </p:nvSpPr>
          <p:spPr>
            <a:xfrm>
              <a:off x="9594344" y="7248509"/>
              <a:ext cx="1456026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7195382" y="7248509"/>
              <a:ext cx="1456026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6259" y="1788298"/>
            <a:ext cx="15113294" cy="620016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239" r="49952"/>
          <a:stretch>
            <a:fillRect/>
          </a:stretch>
        </p:blipFill>
        <p:spPr>
          <a:xfrm rot="5511660">
            <a:off x="-443289" y="-6129229"/>
            <a:ext cx="16642970" cy="226954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7557" y="741510"/>
            <a:ext cx="4319886" cy="10433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2329" y="1658882"/>
            <a:ext cx="118666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7924" y="4488889"/>
            <a:ext cx="119010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509" y="-13586"/>
            <a:ext cx="125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rcRect t="2278" r="63623" b="20970"/>
          <a:stretch>
            <a:fillRect/>
          </a:stretch>
        </p:blipFill>
        <p:spPr>
          <a:xfrm>
            <a:off x="1718363" y="2524345"/>
            <a:ext cx="6130237" cy="858313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3"/>
          <a:srcRect l="44337" r="7950"/>
          <a:stretch>
            <a:fillRect/>
          </a:stretch>
        </p:blipFill>
        <p:spPr>
          <a:xfrm>
            <a:off x="8077200" y="2877875"/>
            <a:ext cx="763095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7239" r="49952"/>
          <a:stretch>
            <a:fillRect/>
          </a:stretch>
        </p:blipFill>
        <p:spPr>
          <a:xfrm>
            <a:off x="-759906" y="-6210300"/>
            <a:ext cx="20648106" cy="9555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964" y="3956802"/>
            <a:ext cx="48764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24811" y="3956802"/>
            <a:ext cx="70662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49933" y="379660"/>
            <a:ext cx="5059067" cy="990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617" y="0"/>
            <a:ext cx="125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0477" b="10477"/>
          <a:stretch>
            <a:fillRect/>
          </a:stretch>
        </p:blipFill>
        <p:spPr>
          <a:xfrm rot="-10800000">
            <a:off x="-1073369" y="2806970"/>
            <a:ext cx="20533273" cy="4673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7957">
            <a:off x="-587573" y="2274410"/>
            <a:ext cx="5508574" cy="893886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4068389" y="3333343"/>
            <a:ext cx="3190911" cy="3620315"/>
            <a:chOff x="0" y="0"/>
            <a:chExt cx="4254548" cy="482708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663386">
              <a:off x="666973" y="473381"/>
              <a:ext cx="2920603" cy="358816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1649904">
              <a:off x="936181" y="2050569"/>
              <a:ext cx="2655602" cy="218078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319545">
              <a:off x="650720" y="3142043"/>
              <a:ext cx="2714006" cy="122130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9089" y="2720130"/>
            <a:ext cx="14009822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510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865" t="2502" r="17444" b="27736"/>
          <a:stretch>
            <a:fillRect/>
          </a:stretch>
        </p:blipFill>
        <p:spPr>
          <a:xfrm rot="-10574215">
            <a:off x="-1502480" y="-1377606"/>
            <a:ext cx="22316004" cy="120441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867707">
            <a:off x="2540288" y="704872"/>
            <a:ext cx="475971" cy="52812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 rot="2024452">
            <a:off x="-2223058" y="377795"/>
            <a:ext cx="5846958" cy="6967495"/>
            <a:chOff x="0" y="0"/>
            <a:chExt cx="7795944" cy="928999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rcRect r="29102"/>
            <a:stretch>
              <a:fillRect/>
            </a:stretch>
          </p:blipFill>
          <p:spPr>
            <a:xfrm rot="2700000">
              <a:off x="1280560" y="895302"/>
              <a:ext cx="4867738" cy="563825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/>
            <a:srcRect t="2740" b="2740"/>
            <a:stretch>
              <a:fillRect/>
            </a:stretch>
          </p:blipFill>
          <p:spPr>
            <a:xfrm rot="1336870">
              <a:off x="838495" y="3417211"/>
              <a:ext cx="6269014" cy="486598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 rot="737669">
            <a:off x="-3126990" y="4480679"/>
            <a:ext cx="7172063" cy="8546548"/>
            <a:chOff x="0" y="0"/>
            <a:chExt cx="9562750" cy="11395398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6"/>
            <a:srcRect r="29102"/>
            <a:stretch>
              <a:fillRect/>
            </a:stretch>
          </p:blipFill>
          <p:spPr>
            <a:xfrm rot="2700000">
              <a:off x="1570775" y="1098206"/>
              <a:ext cx="5970921" cy="6916059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6"/>
            <a:srcRect t="2740" b="2740"/>
            <a:stretch>
              <a:fillRect/>
            </a:stretch>
          </p:blipFill>
          <p:spPr>
            <a:xfrm rot="1336870">
              <a:off x="1028525" y="4191659"/>
              <a:ext cx="7689769" cy="5968773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116341" y="1827361"/>
            <a:ext cx="147144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2945" y="3697707"/>
            <a:ext cx="140178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2945" y="7170932"/>
            <a:ext cx="14017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273" y="118166"/>
            <a:ext cx="3468925" cy="19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/>
          </p:cNvPicPr>
          <p:nvPr/>
        </p:nvPicPr>
        <p:blipFill>
          <a:blip r:embed="rId3"/>
          <a:srcRect t="2278" r="63623" b="20970"/>
          <a:stretch>
            <a:fillRect/>
          </a:stretch>
        </p:blipFill>
        <p:spPr>
          <a:xfrm>
            <a:off x="481063" y="-1577706"/>
            <a:ext cx="6656676" cy="120448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8201" y="1737127"/>
            <a:ext cx="6019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18721" y="1352406"/>
            <a:ext cx="8364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Oval 1"/>
          <p:cNvSpPr/>
          <p:nvPr/>
        </p:nvSpPr>
        <p:spPr>
          <a:xfrm>
            <a:off x="4038600" y="2875281"/>
            <a:ext cx="1371600" cy="115149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919154" y="2332934"/>
            <a:ext cx="98463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8721" y="5092593"/>
            <a:ext cx="98463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chỉ những học sinh được chọn luyện để thi đấu (li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hệ đến gà chọi)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032" y="6134100"/>
            <a:ext cx="2978086" cy="4114800"/>
          </a:xfrm>
          <a:prstGeom prst="rect">
            <a:avLst/>
          </a:prstGeom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87200" y="-163549"/>
            <a:ext cx="7315200" cy="13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8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/>
          </p:cNvPicPr>
          <p:nvPr/>
        </p:nvPicPr>
        <p:blipFill>
          <a:blip r:embed="rId3"/>
          <a:srcRect t="2278" r="63623" b="20970"/>
          <a:stretch>
            <a:fillRect/>
          </a:stretch>
        </p:blipFill>
        <p:spPr>
          <a:xfrm>
            <a:off x="481063" y="-1577706"/>
            <a:ext cx="6656676" cy="120448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8201" y="1737127"/>
            <a:ext cx="601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18721" y="1352406"/>
            <a:ext cx="8364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Oval 1"/>
          <p:cNvSpPr/>
          <p:nvPr/>
        </p:nvSpPr>
        <p:spPr>
          <a:xfrm>
            <a:off x="2895600" y="2181715"/>
            <a:ext cx="1371600" cy="115149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018722" y="2321066"/>
            <a:ext cx="98463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8721" y="5092593"/>
            <a:ext cx="98463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tập trung học một nội dung nào đó để thi theo kiểu may rủi, nếu trúng 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thì lầm bài tốt.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00860" y="-217370"/>
            <a:ext cx="7315200" cy="131673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6462" y="5295900"/>
            <a:ext cx="49800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" grpId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089" r="34859" b="16406"/>
          <a:stretch>
            <a:fillRect/>
          </a:stretch>
        </p:blipFill>
        <p:spPr>
          <a:xfrm rot="848670">
            <a:off x="-2087516" y="-1119105"/>
            <a:ext cx="21557295" cy="1367494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2400" y="4610100"/>
            <a:ext cx="4394214" cy="5380042"/>
            <a:chOff x="0" y="0"/>
            <a:chExt cx="5858952" cy="717339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300908">
              <a:off x="2744101" y="109788"/>
              <a:ext cx="2816295" cy="695381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469056">
              <a:off x="988918" y="1381077"/>
              <a:ext cx="3247827" cy="422481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6907156">
              <a:off x="1890891" y="4737549"/>
              <a:ext cx="1776557" cy="2200071"/>
            </a:xfrm>
            <a:prstGeom prst="rect">
              <a:avLst/>
            </a:prstGeom>
          </p:spPr>
        </p:pic>
      </p:grpSp>
      <p:pic>
        <p:nvPicPr>
          <p:cNvPr id="19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867707">
            <a:off x="1010823" y="687745"/>
            <a:ext cx="475971" cy="5281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09700" y="1992880"/>
            <a:ext cx="1539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pPr algn="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09700" y="5627851"/>
            <a:ext cx="1539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242" y="161893"/>
            <a:ext cx="3462828" cy="1993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089" r="34859" b="16406"/>
          <a:stretch>
            <a:fillRect/>
          </a:stretch>
        </p:blipFill>
        <p:spPr>
          <a:xfrm rot="848670">
            <a:off x="-2087516" y="-1119105"/>
            <a:ext cx="21557295" cy="1367494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2400" y="4610100"/>
            <a:ext cx="4394214" cy="5380042"/>
            <a:chOff x="0" y="0"/>
            <a:chExt cx="5858952" cy="717339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300908">
              <a:off x="2744101" y="109788"/>
              <a:ext cx="2816295" cy="695381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469056">
              <a:off x="988918" y="1381077"/>
              <a:ext cx="3247827" cy="422481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6907156">
              <a:off x="1890891" y="4737549"/>
              <a:ext cx="1776557" cy="2200071"/>
            </a:xfrm>
            <a:prstGeom prst="rect">
              <a:avLst/>
            </a:prstGeom>
          </p:spPr>
        </p:pic>
      </p:grpSp>
      <p:pic>
        <p:nvPicPr>
          <p:cNvPr id="19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867707">
            <a:off x="1010823" y="687745"/>
            <a:ext cx="475971" cy="5281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09700" y="1992880"/>
            <a:ext cx="1539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pPr algn="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09700" y="5627851"/>
            <a:ext cx="15392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tái hiện chân thực cách nói năng trong nội bộ một nhóm người mưu toan làm nhũng việc mờ ám, không muốn để người ngoài biết được.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1143000" y="47179"/>
            <a:ext cx="3467931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539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4800" dirty="0">
                <a:solidFill>
                  <a:srgbClr val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41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114800" y="8727"/>
            <a:ext cx="22666205" cy="10278273"/>
            <a:chOff x="0" y="0"/>
            <a:chExt cx="30221606" cy="1370436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629" t="1953" r="939" b="41431"/>
            <a:stretch>
              <a:fillRect/>
            </a:stretch>
          </p:blipFill>
          <p:spPr>
            <a:xfrm>
              <a:off x="0" y="272668"/>
              <a:ext cx="25293133" cy="1273487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5" t="1837" r="939" b="37236"/>
            <a:stretch>
              <a:fillRect/>
            </a:stretch>
          </p:blipFill>
          <p:spPr>
            <a:xfrm>
              <a:off x="4245469" y="0"/>
              <a:ext cx="25976137" cy="13704364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15272968">
            <a:off x="16018961" y="-1556498"/>
            <a:ext cx="2230021" cy="3903798"/>
            <a:chOff x="0" y="0"/>
            <a:chExt cx="2973361" cy="5205064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 l="26401" b="35408"/>
            <a:stretch>
              <a:fillRect/>
            </a:stretch>
          </p:blipFill>
          <p:spPr>
            <a:xfrm rot="-510836">
              <a:off x="166134" y="2026908"/>
              <a:ext cx="2235841" cy="241071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64183" flipH="1">
              <a:off x="292194" y="24131"/>
              <a:ext cx="2633260" cy="515680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rcRect r="23221"/>
            <a:stretch>
              <a:fillRect/>
            </a:stretch>
          </p:blipFill>
          <p:spPr>
            <a:xfrm rot="4240629">
              <a:off x="1068692" y="3115962"/>
              <a:ext cx="656118" cy="2212457"/>
            </a:xfrm>
            <a:prstGeom prst="rect">
              <a:avLst/>
            </a:prstGeom>
          </p:spPr>
        </p:pic>
      </p:grpSp>
      <p:pic>
        <p:nvPicPr>
          <p:cNvPr id="22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867707">
            <a:off x="6040023" y="576451"/>
            <a:ext cx="475971" cy="5281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9918" y="1730979"/>
            <a:ext cx="175092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Lang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918" y="5208854"/>
            <a:ext cx="175092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ù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918" y="7886700"/>
            <a:ext cx="175092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2440" y="-41204"/>
            <a:ext cx="3462828" cy="19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/>
          </p:cNvPicPr>
          <p:nvPr/>
        </p:nvPicPr>
        <p:blipFill>
          <a:blip r:embed="rId3"/>
          <a:srcRect t="2278" r="63623" b="20970"/>
          <a:stretch>
            <a:fillRect/>
          </a:stretch>
        </p:blipFill>
        <p:spPr>
          <a:xfrm>
            <a:off x="481063" y="-1577706"/>
            <a:ext cx="6656676" cy="120448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99501" y="800100"/>
            <a:ext cx="601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56177" y="813391"/>
            <a:ext cx="105270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"Làm xe":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biệt ngữ xã hội chỉ những người làm nghề kéo xe chở người trước Cách mạng tháng Tám năm 1945.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501" y="3848100"/>
            <a:ext cx="6019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ù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1063" y="3848100"/>
            <a:ext cx="6656676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456176" y="3848100"/>
            <a:ext cx="1052702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+mj-lt"/>
              </a:rPr>
              <a:t>- </a:t>
            </a:r>
            <a:r>
              <a:rPr lang="vi-VN" sz="4400" b="1" dirty="0">
                <a:latin typeface="+mj-lt"/>
              </a:rPr>
              <a:t>"Chim mòng": </a:t>
            </a:r>
            <a:r>
              <a:rPr lang="vi-VN" sz="4400" dirty="0">
                <a:latin typeface="+mj-lt"/>
              </a:rPr>
              <a:t>biệt ngữ xã hội chỉ những người bị kẻ khác nhắm làm đối tượng bị lừa khi đánh bạc.</a:t>
            </a:r>
          </a:p>
          <a:p>
            <a:pPr algn="just"/>
            <a:r>
              <a:rPr lang="en-US" sz="4400" dirty="0">
                <a:latin typeface="+mj-lt"/>
              </a:rPr>
              <a:t>- </a:t>
            </a:r>
            <a:r>
              <a:rPr lang="vi-VN" sz="4400" b="1" dirty="0">
                <a:latin typeface="+mj-lt"/>
              </a:rPr>
              <a:t>"Nhà đi săn": </a:t>
            </a:r>
            <a:r>
              <a:rPr lang="vi-VN" sz="4400" dirty="0">
                <a:latin typeface="+mj-lt"/>
              </a:rPr>
              <a:t>biệt ngữ xã hội chỉ những người chuyên đi lừa đảo khi đánh bạc.</a:t>
            </a:r>
          </a:p>
          <a:p>
            <a:pPr algn="just"/>
            <a:r>
              <a:rPr lang="en-US" sz="4400" dirty="0">
                <a:latin typeface="+mj-lt"/>
              </a:rPr>
              <a:t>- </a:t>
            </a:r>
            <a:r>
              <a:rPr lang="vi-VN" sz="4400" b="1" dirty="0">
                <a:latin typeface="+mj-lt"/>
              </a:rPr>
              <a:t>"Viên đạn": </a:t>
            </a:r>
            <a:r>
              <a:rPr lang="vi-VN" sz="4400" dirty="0">
                <a:latin typeface="+mj-lt"/>
              </a:rPr>
              <a:t>biệt ngữ xã hội chỉ tiền bạc dùng để đánh bạc.</a:t>
            </a:r>
            <a:endParaRPr lang="en-US" sz="4400" dirty="0">
              <a:latin typeface="+mj-lt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0" y="9595943"/>
            <a:ext cx="7315200" cy="484632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951855">
            <a:off x="599716" y="8211697"/>
            <a:ext cx="2041524" cy="30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0477" b="10477"/>
          <a:stretch>
            <a:fillRect/>
          </a:stretch>
        </p:blipFill>
        <p:spPr>
          <a:xfrm rot="-10800000">
            <a:off x="-1073369" y="2806970"/>
            <a:ext cx="20533273" cy="4673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7957">
            <a:off x="-587573" y="2274410"/>
            <a:ext cx="5508574" cy="893886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4068389" y="3333343"/>
            <a:ext cx="3190911" cy="3620315"/>
            <a:chOff x="0" y="0"/>
            <a:chExt cx="4254548" cy="482708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663386">
              <a:off x="666973" y="473381"/>
              <a:ext cx="2920603" cy="358816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1649904">
              <a:off x="936181" y="2050569"/>
              <a:ext cx="2655602" cy="218078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319545">
              <a:off x="650720" y="3142043"/>
              <a:ext cx="2714006" cy="122130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9089" y="2720130"/>
            <a:ext cx="14009822" cy="48467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333500"/>
            <a:ext cx="16535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Theo em, biệt ngữ xã hội là gì? Đặc điểm riêng của biệt ngữ xã hội được thể hiện ở vị trí nào trong câu?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Quan sát ví dụ trên máy chiếu, các em hãy giải thích nghĩa của các từ in đậm “vòm”, “</a:t>
            </a:r>
            <a:r>
              <a:rPr lang="en-US" sz="4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kện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rệp”, “mòm”, “ngửi khói”…</a:t>
            </a:r>
            <a:endParaRPr lang="vi-VN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/>
          <a:srcRect l="17239" r="49952"/>
          <a:stretch>
            <a:fillRect/>
          </a:stretch>
        </p:blipFill>
        <p:spPr>
          <a:xfrm rot="5511660">
            <a:off x="-443289" y="-6129229"/>
            <a:ext cx="16642970" cy="226954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7557" y="741510"/>
            <a:ext cx="4319886" cy="104330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7138" y="1435151"/>
            <a:ext cx="118950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rệp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6205" y="5448300"/>
            <a:ext cx="120859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(NXB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rệp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227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239" r="49952"/>
          <a:stretch>
            <a:fillRect/>
          </a:stretch>
        </p:blipFill>
        <p:spPr>
          <a:xfrm rot="5511660">
            <a:off x="-443289" y="-6129229"/>
            <a:ext cx="16642970" cy="226954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7557" y="741510"/>
            <a:ext cx="4319886" cy="10433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24227" y="1768105"/>
            <a:ext cx="11866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Tớ chỉ nhường tháng này thôi, tháng sau thì tớ cho cậu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ngửi khói.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1063" y="4556793"/>
            <a:ext cx="1257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ngửi khói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câu trên không có nghĩa là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mũi để nhận biết mùi khói,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là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tụt lại phía sau.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6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/>
          <a:srcRect l="17239" r="49952"/>
          <a:stretch>
            <a:fillRect/>
          </a:stretch>
        </p:blipFill>
        <p:spPr>
          <a:xfrm rot="5511660">
            <a:off x="-443289" y="-6129229"/>
            <a:ext cx="16642970" cy="226954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7557" y="741510"/>
            <a:ext cx="4319886" cy="10433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2329" y="1658882"/>
            <a:ext cx="118666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63976" y="4065123"/>
            <a:ext cx="118950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rệp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3976" y="6969447"/>
            <a:ext cx="120859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(NXB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rệp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509" y="-13586"/>
            <a:ext cx="12595428" cy="177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239" r="49952"/>
          <a:stretch>
            <a:fillRect/>
          </a:stretch>
        </p:blipFill>
        <p:spPr>
          <a:xfrm rot="5511660">
            <a:off x="-443289" y="-6129229"/>
            <a:ext cx="16642970" cy="226954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27557" y="741510"/>
            <a:ext cx="4319886" cy="10433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2329" y="1658882"/>
            <a:ext cx="118666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0432" y="4069268"/>
            <a:ext cx="11866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2329" y="5981700"/>
            <a:ext cx="118666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509" y="-13586"/>
            <a:ext cx="125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314428" y="1028700"/>
            <a:ext cx="15659144" cy="8229600"/>
            <a:chOff x="0" y="0"/>
            <a:chExt cx="20878859" cy="7442064"/>
          </a:xfrm>
        </p:grpSpPr>
        <p:pic>
          <p:nvPicPr>
            <p:cNvPr id="3" name="Picture 4"/>
            <p:cNvPicPr>
              <a:picLocks noChangeAspect="1"/>
            </p:cNvPicPr>
            <p:nvPr/>
          </p:nvPicPr>
          <p:blipFill>
            <a:blip r:embed="rId3"/>
            <a:srcRect t="2502" r="25289" b="27303"/>
            <a:stretch>
              <a:fillRect/>
            </a:stretch>
          </p:blipFill>
          <p:spPr>
            <a:xfrm>
              <a:off x="0" y="0"/>
              <a:ext cx="20878859" cy="7301789"/>
            </a:xfrm>
            <a:prstGeom prst="rect">
              <a:avLst/>
            </a:prstGeom>
          </p:spPr>
        </p:pic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5954" r="25551" b="3361"/>
            <a:stretch>
              <a:fillRect/>
            </a:stretch>
          </p:blipFill>
          <p:spPr>
            <a:xfrm rot="-10800000">
              <a:off x="41274" y="89358"/>
              <a:ext cx="20805549" cy="7352706"/>
            </a:xfrm>
            <a:prstGeom prst="rect">
              <a:avLst/>
            </a:prstGeom>
          </p:spPr>
        </p:pic>
      </p:grpSp>
      <p:grpSp>
        <p:nvGrpSpPr>
          <p:cNvPr id="5" name="Group 9"/>
          <p:cNvGrpSpPr/>
          <p:nvPr/>
        </p:nvGrpSpPr>
        <p:grpSpPr>
          <a:xfrm>
            <a:off x="14105664" y="4727995"/>
            <a:ext cx="4550572" cy="8700775"/>
            <a:chOff x="0" y="0"/>
            <a:chExt cx="6067429" cy="11601034"/>
          </a:xfrm>
        </p:grpSpPr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6067429" cy="10834695"/>
            </a:xfrm>
            <a:prstGeom prst="rect">
              <a:avLst/>
            </a:prstGeom>
          </p:spPr>
        </p:pic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462885">
              <a:off x="814041" y="3411533"/>
              <a:ext cx="4439347" cy="7927405"/>
            </a:xfrm>
            <a:prstGeom prst="rect">
              <a:avLst/>
            </a:prstGeom>
          </p:spPr>
        </p:pic>
      </p:grpSp>
      <p:grpSp>
        <p:nvGrpSpPr>
          <p:cNvPr id="8" name="Group 12"/>
          <p:cNvGrpSpPr/>
          <p:nvPr/>
        </p:nvGrpSpPr>
        <p:grpSpPr>
          <a:xfrm>
            <a:off x="-1187055" y="5936612"/>
            <a:ext cx="4550572" cy="8700775"/>
            <a:chOff x="0" y="0"/>
            <a:chExt cx="6067429" cy="11601034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6067429" cy="10834695"/>
            </a:xfrm>
            <a:prstGeom prst="rect">
              <a:avLst/>
            </a:prstGeom>
          </p:spPr>
        </p:pic>
        <p:pic>
          <p:nvPicPr>
            <p:cNvPr id="10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462885">
              <a:off x="814041" y="3411533"/>
              <a:ext cx="4439347" cy="792740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238993" y="3419044"/>
            <a:ext cx="13991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7459" y="4780250"/>
            <a:ext cx="119315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69" y="4625130"/>
            <a:ext cx="954172" cy="9541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40" y="5945901"/>
            <a:ext cx="954172" cy="954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03" y="1522409"/>
            <a:ext cx="6858594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1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324100"/>
            <a:ext cx="14554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800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Theo em, chúng ta nên sử dụng biệt ngữ xã hội ở những hoàn cảnh nào?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800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Trong văn học, có nên sử dụng biệt ngữ xã hội không? Nếu có, việc sử dụng biệt ngữ xã hội có mục đích gì?</a:t>
            </a:r>
            <a:endParaRPr lang="vi-VN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823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1576</Words>
  <Application>Microsoft Office PowerPoint</Application>
  <PresentationFormat>Custom</PresentationFormat>
  <Paragraphs>87</Paragraphs>
  <Slides>19</Slides>
  <Notes>17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Times New Roman</vt:lpstr>
      <vt:lpstr>Arial</vt:lpstr>
      <vt:lpstr>Calibri</vt:lpstr>
      <vt:lpstr>#9Slide07 Itim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White Scrapbook Elegant Company Profile Presentation</dc:title>
  <cp:lastModifiedBy>Administrator</cp:lastModifiedBy>
  <cp:revision>40</cp:revision>
  <dcterms:created xsi:type="dcterms:W3CDTF">2006-08-16T00:00:00Z</dcterms:created>
  <dcterms:modified xsi:type="dcterms:W3CDTF">2024-01-16T10:44:44Z</dcterms:modified>
  <dc:identifier>DAFjynlq0zg</dc:identifier>
</cp:coreProperties>
</file>