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63" r:id="rId3"/>
    <p:sldId id="284" r:id="rId4"/>
    <p:sldId id="285" r:id="rId5"/>
    <p:sldId id="334" r:id="rId6"/>
    <p:sldId id="286" r:id="rId7"/>
    <p:sldId id="287" r:id="rId8"/>
    <p:sldId id="288" r:id="rId9"/>
    <p:sldId id="294" r:id="rId10"/>
    <p:sldId id="291" r:id="rId11"/>
    <p:sldId id="326" r:id="rId12"/>
    <p:sldId id="289" r:id="rId13"/>
    <p:sldId id="290" r:id="rId14"/>
    <p:sldId id="295" r:id="rId15"/>
    <p:sldId id="292" r:id="rId16"/>
    <p:sldId id="258" r:id="rId17"/>
    <p:sldId id="324" r:id="rId18"/>
    <p:sldId id="325" r:id="rId19"/>
    <p:sldId id="296" r:id="rId20"/>
    <p:sldId id="321" r:id="rId21"/>
    <p:sldId id="297" r:id="rId22"/>
    <p:sldId id="298" r:id="rId23"/>
    <p:sldId id="300" r:id="rId24"/>
    <p:sldId id="299" r:id="rId25"/>
    <p:sldId id="301" r:id="rId26"/>
    <p:sldId id="302" r:id="rId27"/>
    <p:sldId id="303" r:id="rId28"/>
    <p:sldId id="304" r:id="rId29"/>
    <p:sldId id="332" r:id="rId30"/>
    <p:sldId id="306" r:id="rId31"/>
    <p:sldId id="305" r:id="rId32"/>
    <p:sldId id="308" r:id="rId33"/>
  </p:sldIdLst>
  <p:sldSz cx="18288000" cy="10287000"/>
  <p:notesSz cx="6858000" cy="9144000"/>
  <p:embeddedFontLst>
    <p:embeddedFont>
      <p:font typeface=".VnTime" panose="020B7200000000000000"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000" autoAdjust="0"/>
  </p:normalViewPr>
  <p:slideViewPr>
    <p:cSldViewPr>
      <p:cViewPr varScale="1">
        <p:scale>
          <a:sx n="45" d="100"/>
          <a:sy n="45" d="100"/>
        </p:scale>
        <p:origin x="81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2207228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1230446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1638444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3549066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104336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1949412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2148285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316728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2348651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449807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2127401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2685381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1338573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469789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1238324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3036188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30</a:t>
            </a:fld>
            <a:endParaRPr lang="en-US"/>
          </a:p>
        </p:txBody>
      </p:sp>
    </p:spTree>
    <p:extLst>
      <p:ext uri="{BB962C8B-B14F-4D97-AF65-F5344CB8AC3E}">
        <p14:creationId xmlns:p14="http://schemas.microsoft.com/office/powerpoint/2010/main" val="2541723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7893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31</a:t>
            </a:fld>
            <a:endParaRPr lang="en-US"/>
          </a:p>
        </p:txBody>
      </p:sp>
    </p:spTree>
    <p:extLst>
      <p:ext uri="{BB962C8B-B14F-4D97-AF65-F5344CB8AC3E}">
        <p14:creationId xmlns:p14="http://schemas.microsoft.com/office/powerpoint/2010/main" val="2270283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32</a:t>
            </a:fld>
            <a:endParaRPr lang="en-US"/>
          </a:p>
        </p:txBody>
      </p:sp>
    </p:spTree>
    <p:extLst>
      <p:ext uri="{BB962C8B-B14F-4D97-AF65-F5344CB8AC3E}">
        <p14:creationId xmlns:p14="http://schemas.microsoft.com/office/powerpoint/2010/main" val="163808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Nhân</a:t>
            </a:r>
            <a:r>
              <a:rPr lang="en-US" baseline="0" dirty="0"/>
              <a:t> </a:t>
            </a:r>
            <a:r>
              <a:rPr lang="en-US" baseline="0" dirty="0" err="1"/>
              <a:t>vật</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là</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r>
              <a:rPr lang="en-US" baseline="0" dirty="0"/>
              <a:t>, </a:t>
            </a:r>
            <a:r>
              <a:rPr lang="en-US" baseline="0" dirty="0" err="1"/>
              <a:t>một</a:t>
            </a:r>
            <a:r>
              <a:rPr lang="en-US" baseline="0" dirty="0"/>
              <a:t> </a:t>
            </a:r>
            <a:r>
              <a:rPr lang="en-US" baseline="0" dirty="0" err="1"/>
              <a:t>thiếu</a:t>
            </a:r>
            <a:r>
              <a:rPr lang="en-US" baseline="0" dirty="0"/>
              <a:t> </a:t>
            </a:r>
            <a:r>
              <a:rPr lang="en-US" baseline="0" dirty="0" err="1"/>
              <a:t>niên</a:t>
            </a:r>
            <a:r>
              <a:rPr lang="en-US" baseline="0" dirty="0"/>
              <a:t> </a:t>
            </a:r>
            <a:r>
              <a:rPr lang="en-US" baseline="0" dirty="0" err="1"/>
              <a:t>thuộc</a:t>
            </a:r>
            <a:r>
              <a:rPr lang="en-US" baseline="0" dirty="0"/>
              <a:t> </a:t>
            </a:r>
            <a:r>
              <a:rPr lang="en-US" baseline="0" dirty="0" err="1"/>
              <a:t>dòng</a:t>
            </a:r>
            <a:r>
              <a:rPr lang="en-US" baseline="0" dirty="0"/>
              <a:t> </a:t>
            </a:r>
            <a:r>
              <a:rPr lang="en-US" baseline="0" dirty="0" err="1"/>
              <a:t>dõi</a:t>
            </a:r>
            <a:r>
              <a:rPr lang="en-US" baseline="0" dirty="0"/>
              <a:t> </a:t>
            </a:r>
            <a:r>
              <a:rPr lang="en-US" baseline="0" dirty="0" err="1"/>
              <a:t>nhà</a:t>
            </a:r>
            <a:r>
              <a:rPr lang="en-US" baseline="0" dirty="0"/>
              <a:t> </a:t>
            </a:r>
            <a:r>
              <a:rPr lang="en-US" baseline="0" dirty="0" err="1"/>
              <a:t>Trần</a:t>
            </a:r>
            <a:r>
              <a:rPr lang="en-US" baseline="0" dirty="0"/>
              <a:t>, </a:t>
            </a:r>
            <a:r>
              <a:rPr lang="en-US" baseline="0" dirty="0" err="1"/>
              <a:t>sớm</a:t>
            </a:r>
            <a:r>
              <a:rPr lang="en-US" baseline="0" dirty="0"/>
              <a:t> </a:t>
            </a:r>
            <a:r>
              <a:rPr lang="en-US" baseline="0" dirty="0" err="1"/>
              <a:t>mồ</a:t>
            </a:r>
            <a:r>
              <a:rPr lang="en-US" baseline="0" dirty="0"/>
              <a:t> </a:t>
            </a:r>
            <a:r>
              <a:rPr lang="en-US" baseline="0" dirty="0" err="1"/>
              <a:t>côi</a:t>
            </a:r>
            <a:r>
              <a:rPr lang="en-US" baseline="0" dirty="0"/>
              <a:t> cha. </a:t>
            </a:r>
            <a:r>
              <a:rPr lang="en-US" baseline="0" dirty="0" err="1"/>
              <a:t>Khi</a:t>
            </a:r>
            <a:r>
              <a:rPr lang="en-US" baseline="0" dirty="0"/>
              <a:t> </a:t>
            </a:r>
            <a:r>
              <a:rPr lang="en-US" baseline="0" dirty="0" err="1"/>
              <a:t>quân</a:t>
            </a:r>
            <a:r>
              <a:rPr lang="en-US" baseline="0" dirty="0"/>
              <a:t> </a:t>
            </a:r>
            <a:r>
              <a:rPr lang="en-US" baseline="0" dirty="0" err="1"/>
              <a:t>Nguyên</a:t>
            </a:r>
            <a:r>
              <a:rPr lang="en-US" baseline="0" dirty="0"/>
              <a:t> </a:t>
            </a:r>
            <a:r>
              <a:rPr lang="en-US" baseline="0" dirty="0" err="1"/>
              <a:t>lăm</a:t>
            </a:r>
            <a:r>
              <a:rPr lang="en-US" baseline="0" dirty="0"/>
              <a:t> le sang </a:t>
            </a:r>
            <a:r>
              <a:rPr lang="en-US" baseline="0" dirty="0" err="1"/>
              <a:t>cướp</a:t>
            </a:r>
            <a:r>
              <a:rPr lang="en-US" baseline="0" dirty="0"/>
              <a:t> </a:t>
            </a:r>
            <a:r>
              <a:rPr lang="en-US" baseline="0" dirty="0" err="1"/>
              <a:t>nước</a:t>
            </a:r>
            <a:r>
              <a:rPr lang="en-US" baseline="0" dirty="0"/>
              <a:t> ta, do </a:t>
            </a:r>
            <a:r>
              <a:rPr lang="en-US" baseline="0" dirty="0" err="1"/>
              <a:t>chưa</a:t>
            </a:r>
            <a:r>
              <a:rPr lang="en-US" baseline="0" dirty="0"/>
              <a:t> </a:t>
            </a:r>
            <a:r>
              <a:rPr lang="en-US" baseline="0" dirty="0" err="1"/>
              <a:t>đến</a:t>
            </a:r>
            <a:r>
              <a:rPr lang="en-US" baseline="0" dirty="0"/>
              <a:t> </a:t>
            </a:r>
            <a:r>
              <a:rPr lang="en-US" baseline="0" dirty="0" err="1"/>
              <a:t>tuổi</a:t>
            </a:r>
            <a:r>
              <a:rPr lang="en-US" baseline="0" dirty="0"/>
              <a:t> </a:t>
            </a:r>
            <a:r>
              <a:rPr lang="en-US" baseline="0" dirty="0" err="1"/>
              <a:t>trưởng</a:t>
            </a:r>
            <a:r>
              <a:rPr lang="en-US" baseline="0" dirty="0"/>
              <a:t> </a:t>
            </a:r>
            <a:r>
              <a:rPr lang="en-US" baseline="0" dirty="0" err="1"/>
              <a:t>thành</a:t>
            </a:r>
            <a:r>
              <a:rPr lang="en-US" baseline="0" dirty="0"/>
              <a:t>, </a:t>
            </a:r>
            <a:r>
              <a:rPr lang="en-US" baseline="0" dirty="0" err="1"/>
              <a:t>không</a:t>
            </a:r>
            <a:r>
              <a:rPr lang="en-US" baseline="0" dirty="0"/>
              <a:t> </a:t>
            </a:r>
            <a:r>
              <a:rPr lang="en-US" baseline="0" dirty="0" err="1"/>
              <a:t>được</a:t>
            </a:r>
            <a:r>
              <a:rPr lang="en-US" baseline="0" dirty="0"/>
              <a:t> </a:t>
            </a:r>
            <a:r>
              <a:rPr lang="en-US" baseline="0" dirty="0" err="1"/>
              <a:t>cùng</a:t>
            </a:r>
            <a:r>
              <a:rPr lang="en-US" baseline="0" dirty="0"/>
              <a:t> </a:t>
            </a:r>
            <a:r>
              <a:rPr lang="en-US" baseline="0" dirty="0" err="1"/>
              <a:t>vua</a:t>
            </a:r>
            <a:r>
              <a:rPr lang="en-US" baseline="0" dirty="0"/>
              <a:t> </a:t>
            </a:r>
            <a:r>
              <a:rPr lang="en-US" baseline="0" dirty="0" err="1"/>
              <a:t>và</a:t>
            </a:r>
            <a:r>
              <a:rPr lang="en-US" baseline="0" dirty="0"/>
              <a:t> </a:t>
            </a:r>
            <a:r>
              <a:rPr lang="en-US" baseline="0" dirty="0" err="1"/>
              <a:t>các</a:t>
            </a:r>
            <a:r>
              <a:rPr lang="en-US" baseline="0" dirty="0"/>
              <a:t> </a:t>
            </a:r>
            <a:r>
              <a:rPr lang="en-US" baseline="0" dirty="0" err="1"/>
              <a:t>vương</a:t>
            </a:r>
            <a:r>
              <a:rPr lang="en-US" baseline="0" dirty="0"/>
              <a:t> </a:t>
            </a:r>
            <a:r>
              <a:rPr lang="en-US" baseline="0" dirty="0" err="1"/>
              <a:t>hầu</a:t>
            </a:r>
            <a:r>
              <a:rPr lang="en-US" baseline="0" dirty="0"/>
              <a:t> </a:t>
            </a:r>
            <a:r>
              <a:rPr lang="en-US" baseline="0" dirty="0" err="1"/>
              <a:t>dự</a:t>
            </a:r>
            <a:r>
              <a:rPr lang="en-US" baseline="0" dirty="0"/>
              <a:t> </a:t>
            </a:r>
            <a:r>
              <a:rPr lang="en-US" baseline="0" dirty="0" err="1"/>
              <a:t>bàn</a:t>
            </a:r>
            <a:r>
              <a:rPr lang="en-US" baseline="0" dirty="0"/>
              <a:t> </a:t>
            </a:r>
            <a:r>
              <a:rPr lang="en-US" baseline="0" dirty="0" err="1"/>
              <a:t>việc</a:t>
            </a:r>
            <a:r>
              <a:rPr lang="en-US" baseline="0" dirty="0"/>
              <a:t> </a:t>
            </a:r>
            <a:r>
              <a:rPr lang="en-US" baseline="0" dirty="0" err="1"/>
              <a:t>đánh</a:t>
            </a:r>
            <a:r>
              <a:rPr lang="en-US" baseline="0" dirty="0"/>
              <a:t> </a:t>
            </a:r>
            <a:r>
              <a:rPr lang="en-US" baseline="0" dirty="0" err="1"/>
              <a:t>giặc</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r>
              <a:rPr lang="en-US" baseline="0" dirty="0"/>
              <a:t> </a:t>
            </a:r>
            <a:r>
              <a:rPr lang="en-US" baseline="0" dirty="0" err="1"/>
              <a:t>đã</a:t>
            </a:r>
            <a:r>
              <a:rPr lang="en-US" baseline="0" dirty="0"/>
              <a:t> </a:t>
            </a:r>
            <a:r>
              <a:rPr lang="en-US" baseline="0" dirty="0" err="1"/>
              <a:t>về</a:t>
            </a:r>
            <a:r>
              <a:rPr lang="en-US" baseline="0" dirty="0"/>
              <a:t> </a:t>
            </a:r>
            <a:r>
              <a:rPr lang="en-US" baseline="0" dirty="0" err="1"/>
              <a:t>xin</a:t>
            </a:r>
            <a:r>
              <a:rPr lang="en-US" baseline="0" dirty="0"/>
              <a:t> </a:t>
            </a:r>
            <a:r>
              <a:rPr lang="en-US" baseline="0" dirty="0" err="1"/>
              <a:t>mẹ</a:t>
            </a:r>
            <a:r>
              <a:rPr lang="en-US" baseline="0" dirty="0"/>
              <a:t> </a:t>
            </a:r>
            <a:r>
              <a:rPr lang="en-US" baseline="0" dirty="0" err="1"/>
              <a:t>được</a:t>
            </a:r>
            <a:r>
              <a:rPr lang="en-US" baseline="0" dirty="0"/>
              <a:t> </a:t>
            </a:r>
            <a:r>
              <a:rPr lang="en-US" baseline="0" dirty="0" err="1"/>
              <a:t>chiêu</a:t>
            </a:r>
            <a:r>
              <a:rPr lang="en-US" baseline="0" dirty="0"/>
              <a:t> </a:t>
            </a:r>
            <a:r>
              <a:rPr lang="en-US" baseline="0" dirty="0" err="1"/>
              <a:t>mộ</a:t>
            </a:r>
            <a:r>
              <a:rPr lang="en-US" baseline="0" dirty="0"/>
              <a:t> </a:t>
            </a:r>
            <a:r>
              <a:rPr lang="en-US" baseline="0" dirty="0" err="1"/>
              <a:t>binh</a:t>
            </a:r>
            <a:r>
              <a:rPr lang="en-US" baseline="0" dirty="0"/>
              <a:t> </a:t>
            </a:r>
            <a:r>
              <a:rPr lang="en-US" baseline="0" dirty="0" err="1"/>
              <a:t>lính</a:t>
            </a:r>
            <a:r>
              <a:rPr lang="en-US" baseline="0" dirty="0"/>
              <a:t>, </a:t>
            </a:r>
            <a:r>
              <a:rPr lang="en-US" baseline="0" dirty="0" err="1"/>
              <a:t>huấn</a:t>
            </a:r>
            <a:r>
              <a:rPr lang="en-US" baseline="0" dirty="0"/>
              <a:t> </a:t>
            </a:r>
            <a:r>
              <a:rPr lang="en-US" baseline="0" dirty="0" err="1"/>
              <a:t>luyện</a:t>
            </a:r>
            <a:r>
              <a:rPr lang="en-US" baseline="0" dirty="0"/>
              <a:t> </a:t>
            </a:r>
            <a:r>
              <a:rPr lang="en-US" baseline="0" dirty="0" err="1"/>
              <a:t>quân</a:t>
            </a:r>
            <a:r>
              <a:rPr lang="en-US" baseline="0" dirty="0"/>
              <a:t> </a:t>
            </a:r>
            <a:r>
              <a:rPr lang="en-US" baseline="0" dirty="0" err="1"/>
              <a:t>sĩ</a:t>
            </a:r>
            <a:r>
              <a:rPr lang="en-US" baseline="0" dirty="0"/>
              <a:t>, </a:t>
            </a:r>
            <a:r>
              <a:rPr lang="en-US" baseline="0" dirty="0" err="1"/>
              <a:t>dựng</a:t>
            </a:r>
            <a:r>
              <a:rPr lang="en-US" baseline="0" dirty="0"/>
              <a:t> </a:t>
            </a:r>
            <a:r>
              <a:rPr lang="en-US" baseline="0" dirty="0" err="1"/>
              <a:t>cờ</a:t>
            </a:r>
            <a:r>
              <a:rPr lang="en-US" baseline="0" dirty="0"/>
              <a:t> </a:t>
            </a:r>
            <a:r>
              <a:rPr lang="en-US" baseline="0" dirty="0" err="1"/>
              <a:t>lớn</a:t>
            </a:r>
            <a:r>
              <a:rPr lang="en-US" baseline="0" dirty="0"/>
              <a:t> </a:t>
            </a:r>
            <a:r>
              <a:rPr lang="en-US" baseline="0" dirty="0" err="1"/>
              <a:t>để</a:t>
            </a:r>
            <a:r>
              <a:rPr lang="en-US" baseline="0" dirty="0"/>
              <a:t> </a:t>
            </a:r>
            <a:r>
              <a:rPr lang="en-US" baseline="0" dirty="0" err="1"/>
              <a:t>sáu</a:t>
            </a:r>
            <a:r>
              <a:rPr lang="en-US" baseline="0" dirty="0"/>
              <a:t> </a:t>
            </a:r>
            <a:r>
              <a:rPr lang="en-US" baseline="0" dirty="0" err="1"/>
              <a:t>chứ</a:t>
            </a:r>
            <a:r>
              <a:rPr lang="en-US" baseline="0" dirty="0"/>
              <a:t> “</a:t>
            </a:r>
            <a:r>
              <a:rPr lang="en-US" baseline="0" dirty="0" err="1"/>
              <a:t>Phá</a:t>
            </a:r>
            <a:r>
              <a:rPr lang="en-US" baseline="0" dirty="0"/>
              <a:t> </a:t>
            </a:r>
            <a:r>
              <a:rPr lang="en-US" baseline="0" dirty="0" err="1"/>
              <a:t>cường</a:t>
            </a:r>
            <a:r>
              <a:rPr lang="en-US" baseline="0" dirty="0"/>
              <a:t> </a:t>
            </a:r>
            <a:r>
              <a:rPr lang="en-US" baseline="0" dirty="0" err="1"/>
              <a:t>địch</a:t>
            </a:r>
            <a:r>
              <a:rPr lang="en-US" baseline="0" dirty="0"/>
              <a:t> </a:t>
            </a:r>
            <a:r>
              <a:rPr lang="en-US" baseline="0" dirty="0" err="1"/>
              <a:t>báo</a:t>
            </a:r>
            <a:r>
              <a:rPr lang="en-US" baseline="0" dirty="0"/>
              <a:t> </a:t>
            </a:r>
            <a:r>
              <a:rPr lang="en-US" baseline="0" dirty="0" err="1"/>
              <a:t>hoàng</a:t>
            </a:r>
            <a:r>
              <a:rPr lang="en-US" baseline="0" dirty="0"/>
              <a:t> </a:t>
            </a:r>
            <a:r>
              <a:rPr lang="en-US" baseline="0" dirty="0" err="1"/>
              <a:t>ân</a:t>
            </a:r>
            <a:r>
              <a:rPr lang="en-US" baseline="0" dirty="0"/>
              <a:t>” (</a:t>
            </a:r>
            <a:r>
              <a:rPr lang="en-US" baseline="0" dirty="0" err="1"/>
              <a:t>Diệt</a:t>
            </a:r>
            <a:r>
              <a:rPr lang="en-US" baseline="0" dirty="0"/>
              <a:t> </a:t>
            </a:r>
            <a:r>
              <a:rPr lang="en-US" baseline="0" dirty="0" err="1"/>
              <a:t>giặc</a:t>
            </a:r>
            <a:r>
              <a:rPr lang="en-US" baseline="0" dirty="0"/>
              <a:t> </a:t>
            </a:r>
            <a:r>
              <a:rPr lang="en-US" baseline="0" dirty="0" err="1"/>
              <a:t>mạnh</a:t>
            </a:r>
            <a:r>
              <a:rPr lang="en-US" baseline="0" dirty="0"/>
              <a:t> </a:t>
            </a:r>
            <a:r>
              <a:rPr lang="en-US" baseline="0" dirty="0" err="1"/>
              <a:t>báo</a:t>
            </a:r>
            <a:r>
              <a:rPr lang="en-US" baseline="0" dirty="0"/>
              <a:t> </a:t>
            </a:r>
            <a:r>
              <a:rPr lang="en-US" baseline="0" dirty="0" err="1"/>
              <a:t>ơn</a:t>
            </a:r>
            <a:r>
              <a:rPr lang="en-US" baseline="0" dirty="0"/>
              <a:t> </a:t>
            </a:r>
            <a:r>
              <a:rPr lang="en-US" baseline="0" dirty="0" err="1"/>
              <a:t>vua</a:t>
            </a:r>
            <a:r>
              <a:rPr lang="en-US" baseline="0" dirty="0"/>
              <a:t>), </a:t>
            </a:r>
            <a:r>
              <a:rPr lang="en-US" baseline="0" dirty="0" err="1"/>
              <a:t>ra</a:t>
            </a:r>
            <a:r>
              <a:rPr lang="en-US" baseline="0" dirty="0"/>
              <a:t> </a:t>
            </a:r>
            <a:r>
              <a:rPr lang="en-US" baseline="0" dirty="0" err="1"/>
              <a:t>trận</a:t>
            </a:r>
            <a:r>
              <a:rPr lang="en-US" baseline="0" dirty="0"/>
              <a:t> </a:t>
            </a:r>
            <a:r>
              <a:rPr lang="en-US" baseline="0" dirty="0" err="1"/>
              <a:t>diệt</a:t>
            </a:r>
            <a:r>
              <a:rPr lang="en-US" baseline="0" dirty="0"/>
              <a:t> </a:t>
            </a:r>
            <a:r>
              <a:rPr lang="en-US" baseline="0" dirty="0" err="1"/>
              <a:t>giặc</a:t>
            </a:r>
            <a:r>
              <a:rPr lang="en-US" baseline="0" dirty="0"/>
              <a:t>, </a:t>
            </a:r>
            <a:r>
              <a:rPr lang="en-US" baseline="0" dirty="0" err="1"/>
              <a:t>lập</a:t>
            </a:r>
            <a:r>
              <a:rPr lang="en-US" baseline="0" dirty="0"/>
              <a:t> </a:t>
            </a:r>
            <a:r>
              <a:rPr lang="en-US" baseline="0" dirty="0" err="1"/>
              <a:t>nhiều</a:t>
            </a:r>
            <a:r>
              <a:rPr lang="en-US" baseline="0" dirty="0"/>
              <a:t> </a:t>
            </a:r>
            <a:r>
              <a:rPr lang="en-US" baseline="0" dirty="0" err="1"/>
              <a:t>chiến</a:t>
            </a:r>
            <a:r>
              <a:rPr lang="en-US" baseline="0" dirty="0"/>
              <a:t> </a:t>
            </a:r>
            <a:r>
              <a:rPr lang="en-US" baseline="0" dirty="0" err="1"/>
              <a:t>công</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315626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145558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3075473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3.png"/><Relationship Id="rId3" Type="http://schemas.openxmlformats.org/officeDocument/2006/relationships/image" Target="../media/image49.png"/><Relationship Id="rId7" Type="http://schemas.openxmlformats.org/officeDocument/2006/relationships/image" Target="../media/image16.png"/><Relationship Id="rId12" Type="http://schemas.openxmlformats.org/officeDocument/2006/relationships/image" Target="../media/image2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3.pn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3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7.png"/><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6.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3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19.png"/><Relationship Id="rId4" Type="http://schemas.openxmlformats.org/officeDocument/2006/relationships/image" Target="../media/image56.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6.png"/><Relationship Id="rId7" Type="http://schemas.openxmlformats.org/officeDocument/2006/relationships/image" Target="../media/image37.svg"/><Relationship Id="rId12" Type="http://schemas.openxmlformats.org/officeDocument/2006/relationships/image" Target="../media/image68.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image" Target="../media/image9.png"/><Relationship Id="rId4" Type="http://schemas.openxmlformats.org/officeDocument/2006/relationships/image" Target="../media/image55.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5.png"/><Relationship Id="rId4" Type="http://schemas.openxmlformats.org/officeDocument/2006/relationships/image" Target="../media/image74.sv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6.png"/><Relationship Id="rId4" Type="http://schemas.openxmlformats.org/officeDocument/2006/relationships/image" Target="../media/image74.svg"/></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76.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7.png"/><Relationship Id="rId10" Type="http://schemas.openxmlformats.org/officeDocument/2006/relationships/image" Target="../media/image79.svg"/><Relationship Id="rId4" Type="http://schemas.microsoft.com/office/2007/relationships/hdphoto" Target="../media/hdphoto3.wdp"/><Relationship Id="rId9"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80.png"/><Relationship Id="rId7"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6.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8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6.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7.png"/><Relationship Id="rId7"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6.png"/><Relationship Id="rId10" Type="http://schemas.openxmlformats.org/officeDocument/2006/relationships/image" Target="../media/image79.svg"/><Relationship Id="rId4" Type="http://schemas.openxmlformats.org/officeDocument/2006/relationships/image" Target="../media/image48.sv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76.pn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85.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76.png"/><Relationship Id="rId7"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6.png"/><Relationship Id="rId7"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6.pn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6.png"/><Relationship Id="rId7"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6.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99.png"/><Relationship Id="rId7"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6.png"/><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00.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6.png"/><Relationship Id="rId10" Type="http://schemas.openxmlformats.org/officeDocument/2006/relationships/image" Target="../media/image98.svg"/><Relationship Id="rId4" Type="http://schemas.microsoft.com/office/2007/relationships/hdphoto" Target="../media/hdphoto11.wdp"/><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76.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0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15.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notesSlide" Target="../notesSlides/notesSlide6.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3.png"/><Relationship Id="rId5" Type="http://schemas.openxmlformats.org/officeDocument/2006/relationships/image" Target="../media/image16.png"/><Relationship Id="rId10" Type="http://schemas.openxmlformats.org/officeDocument/2006/relationships/image" Target="../media/image48.svg"/><Relationship Id="rId4" Type="http://schemas.openxmlformats.org/officeDocument/2006/relationships/image" Target="../media/image15.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7" name="Picture 7"/>
          <p:cNvPicPr>
            <a:picLocks noChangeAspect="1"/>
          </p:cNvPicPr>
          <p:nvPr/>
        </p:nvPicPr>
        <p:blipFill>
          <a:blip r:embed="rId10"/>
          <a:srcRect t="29150"/>
          <a:stretch>
            <a:fillRect/>
          </a:stretch>
        </p:blipFill>
        <p:spPr>
          <a:xfrm>
            <a:off x="-114267" y="205798"/>
            <a:ext cx="9810876" cy="10936218"/>
          </a:xfrm>
          <a:prstGeom prst="rect">
            <a:avLst/>
          </a:prstGeom>
        </p:spPr>
      </p:pic>
      <p:pic>
        <p:nvPicPr>
          <p:cNvPr id="8" name="Picture 8"/>
          <p:cNvPicPr>
            <a:picLocks noChangeAspect="1"/>
          </p:cNvPicPr>
          <p:nvPr/>
        </p:nvPicPr>
        <p:blipFill>
          <a:blip r:embed="rId11"/>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14906" y="6096626"/>
            <a:ext cx="7315200" cy="6400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696609" y="7106176"/>
            <a:ext cx="7315200" cy="64008"/>
          </a:xfrm>
          <a:prstGeom prst="rect">
            <a:avLst/>
          </a:prstGeom>
        </p:spPr>
      </p:pic>
      <p:pic>
        <p:nvPicPr>
          <p:cNvPr id="16" name="Picture 15"/>
          <p:cNvPicPr>
            <a:picLocks noChangeAspect="1"/>
          </p:cNvPicPr>
          <p:nvPr/>
        </p:nvPicPr>
        <p:blipFill>
          <a:blip r:embed="rId16"/>
          <a:stretch>
            <a:fillRect/>
          </a:stretch>
        </p:blipFill>
        <p:spPr>
          <a:xfrm>
            <a:off x="7817264" y="669926"/>
            <a:ext cx="9595936" cy="655986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5800" y="3130757"/>
            <a:ext cx="7429080" cy="7275801"/>
            <a:chOff x="2120391" y="2721605"/>
            <a:chExt cx="7772400" cy="7772400"/>
          </a:xfrm>
        </p:grpSpPr>
        <p:pic>
          <p:nvPicPr>
            <p:cNvPr id="2" name="Picture 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2050" name="Picture 2" descr="Phác họa nhân vật Trần Quốc Toản-Bìa trước quyển &quot;Lá cờ thêu sáu chữ vàng&quot;"/>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pic>
        <p:nvPicPr>
          <p:cNvPr id="13" name="Picture 13"/>
          <p:cNvPicPr>
            <a:picLocks noChangeAspect="1"/>
          </p:cNvPicPr>
          <p:nvPr/>
        </p:nvPicPr>
        <p:blipFill>
          <a:blip r:embed="rId5"/>
          <a:srcRect/>
          <a:stretch>
            <a:fillRect/>
          </a:stretch>
        </p:blipFill>
        <p:spPr>
          <a:xfrm>
            <a:off x="-3724746" y="9014282"/>
            <a:ext cx="7262848" cy="1272718"/>
          </a:xfrm>
          <a:prstGeom prst="rect">
            <a:avLst/>
          </a:prstGeom>
        </p:spPr>
      </p:pic>
      <p:pic>
        <p:nvPicPr>
          <p:cNvPr id="8" name="Picture 8"/>
          <p:cNvPicPr>
            <a:picLocks noChangeAspect="1"/>
          </p:cNvPicPr>
          <p:nvPr/>
        </p:nvPicPr>
        <p:blipFill>
          <a:blip r:embed="rId6"/>
          <a:srcRect/>
          <a:stretch>
            <a:fillRect/>
          </a:stretch>
        </p:blipFill>
        <p:spPr>
          <a:xfrm rot="902477">
            <a:off x="-2881717" y="8775089"/>
            <a:ext cx="8137257" cy="2939584"/>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6"/>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7"/>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8"/>
          <a:srcRect/>
          <a:stretch>
            <a:fillRect/>
          </a:stretch>
        </p:blipFill>
        <p:spPr>
          <a:xfrm rot="4272541">
            <a:off x="3095755" y="422004"/>
            <a:ext cx="895930" cy="924831"/>
          </a:xfrm>
          <a:prstGeom prst="rect">
            <a:avLst/>
          </a:prstGeom>
        </p:spPr>
      </p:pic>
      <p:sp>
        <p:nvSpPr>
          <p:cNvPr id="20" name="TextBox 4"/>
          <p:cNvSpPr txBox="1"/>
          <p:nvPr/>
        </p:nvSpPr>
        <p:spPr>
          <a:xfrm>
            <a:off x="2705149" y="3125075"/>
            <a:ext cx="284127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1720742" y="3380495"/>
            <a:ext cx="676526" cy="624941"/>
          </a:xfrm>
          <a:prstGeom prst="rect">
            <a:avLst/>
          </a:prstGeom>
        </p:spPr>
      </p:pic>
      <p:sp>
        <p:nvSpPr>
          <p:cNvPr id="25" name="TextBox 4"/>
          <p:cNvSpPr txBox="1"/>
          <p:nvPr/>
        </p:nvSpPr>
        <p:spPr>
          <a:xfrm>
            <a:off x="7923516" y="2548016"/>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1: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chẳng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hỏi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653658" y="3502475"/>
            <a:ext cx="806432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7" name="TextBox 4"/>
          <p:cNvSpPr txBox="1"/>
          <p:nvPr/>
        </p:nvSpPr>
        <p:spPr>
          <a:xfrm>
            <a:off x="7923516" y="4584629"/>
            <a:ext cx="9868320"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Tiếp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ta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quả</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653658" y="6057900"/>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9" name="TextBox 4"/>
          <p:cNvSpPr txBox="1"/>
          <p:nvPr/>
        </p:nvSpPr>
        <p:spPr>
          <a:xfrm>
            <a:off x="7923516" y="7689467"/>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3: </a:t>
            </a:r>
            <a:r>
              <a:rPr lang="en-US" sz="4400" b="1" dirty="0" err="1">
                <a:solidFill>
                  <a:srgbClr val="000000"/>
                </a:solidFill>
                <a:latin typeface="Times New Roman" panose="02020603050405020304" pitchFamily="18" charset="0"/>
                <a:cs typeface="Times New Roman" panose="02020603050405020304" pitchFamily="18" charset="0"/>
              </a:rPr>
              <a:t>Còn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0" name="TextBox 4"/>
          <p:cNvSpPr txBox="1"/>
          <p:nvPr/>
        </p:nvSpPr>
        <p:spPr>
          <a:xfrm>
            <a:off x="8653658" y="8437725"/>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ban cam </a:t>
            </a:r>
            <a:r>
              <a:rPr lang="en-US" sz="4400" dirty="0" err="1">
                <a:solidFill>
                  <a:srgbClr val="000000"/>
                </a:solidFill>
                <a:latin typeface="Times New Roman" panose="02020603050405020304" pitchFamily="18" charset="0"/>
                <a:cs typeface="Times New Roman" panose="02020603050405020304" pitchFamily="18" charset="0"/>
              </a:rPr>
              <a:t>quý</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41" name="Picture 2"/>
          <p:cNvPicPr>
            <a:picLocks noChangeAspect="1"/>
          </p:cNvPicPr>
          <p:nvPr/>
        </p:nvPicPr>
        <p:blipFill>
          <a:blip r:embed="rId10"/>
          <a:srcRect/>
          <a:stretch>
            <a:fillRect/>
          </a:stretch>
        </p:blipFill>
        <p:spPr>
          <a:xfrm flipH="1">
            <a:off x="7188199" y="2600900"/>
            <a:ext cx="196539" cy="649715"/>
          </a:xfrm>
          <a:prstGeom prst="rect">
            <a:avLst/>
          </a:prstGeom>
        </p:spPr>
      </p:pic>
      <p:pic>
        <p:nvPicPr>
          <p:cNvPr id="42" name="Picture 2"/>
          <p:cNvPicPr>
            <a:picLocks noChangeAspect="1"/>
          </p:cNvPicPr>
          <p:nvPr/>
        </p:nvPicPr>
        <p:blipFill>
          <a:blip r:embed="rId10"/>
          <a:srcRect/>
          <a:stretch>
            <a:fillRect/>
          </a:stretch>
        </p:blipFill>
        <p:spPr>
          <a:xfrm flipH="1">
            <a:off x="7188199" y="4549222"/>
            <a:ext cx="196539" cy="649715"/>
          </a:xfrm>
          <a:prstGeom prst="rect">
            <a:avLst/>
          </a:prstGeom>
        </p:spPr>
      </p:pic>
      <p:pic>
        <p:nvPicPr>
          <p:cNvPr id="43" name="Picture 2"/>
          <p:cNvPicPr>
            <a:picLocks noChangeAspect="1"/>
          </p:cNvPicPr>
          <p:nvPr/>
        </p:nvPicPr>
        <p:blipFill>
          <a:blip r:embed="rId10"/>
          <a:srcRect/>
          <a:stretch>
            <a:fillRect/>
          </a:stretch>
        </p:blipFill>
        <p:spPr>
          <a:xfrm flipH="1">
            <a:off x="7188199" y="7689467"/>
            <a:ext cx="196539" cy="649715"/>
          </a:xfrm>
          <a:prstGeom prst="rect">
            <a:avLst/>
          </a:prstGeom>
        </p:spPr>
      </p:pic>
      <p:pic>
        <p:nvPicPr>
          <p:cNvPr id="23"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21000" y="-1525050"/>
            <a:ext cx="3560795" cy="3489579"/>
          </a:xfrm>
          <a:prstGeom prst="rect">
            <a:avLst/>
          </a:prstGeom>
        </p:spPr>
      </p:pic>
      <p:pic>
        <p:nvPicPr>
          <p:cNvPr id="6" name="Picture 5"/>
          <p:cNvPicPr>
            <a:picLocks noChangeAspect="1"/>
          </p:cNvPicPr>
          <p:nvPr/>
        </p:nvPicPr>
        <p:blipFill>
          <a:blip r:embed="rId13"/>
          <a:stretch>
            <a:fillRect/>
          </a:stretch>
        </p:blipFill>
        <p:spPr>
          <a:xfrm>
            <a:off x="5733993" y="110370"/>
            <a:ext cx="6486706" cy="2139881"/>
          </a:xfrm>
          <a:prstGeom prst="rect">
            <a:avLst/>
          </a:prstGeom>
        </p:spPr>
      </p:pic>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sp>
        <p:nvSpPr>
          <p:cNvPr id="20" name="TextBox 4"/>
          <p:cNvSpPr txBox="1"/>
          <p:nvPr/>
        </p:nvSpPr>
        <p:spPr>
          <a:xfrm>
            <a:off x="8389511" y="291066"/>
            <a:ext cx="2841274"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4"/>
          <a:srcRect/>
          <a:stretch>
            <a:fillRect/>
          </a:stretch>
        </p:blipFill>
        <p:spPr>
          <a:xfrm>
            <a:off x="7405104" y="546486"/>
            <a:ext cx="676526" cy="624941"/>
          </a:xfrm>
          <a:prstGeom prst="rect">
            <a:avLst/>
          </a:prstGeom>
        </p:spPr>
      </p:pic>
      <p:pic>
        <p:nvPicPr>
          <p:cNvPr id="2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49600" y="-2488711"/>
            <a:ext cx="3560795" cy="3489579"/>
          </a:xfrm>
          <a:prstGeom prst="rect">
            <a:avLst/>
          </a:prstGeom>
        </p:spPr>
      </p:pic>
      <p:sp>
        <p:nvSpPr>
          <p:cNvPr id="3" name="Rectangle 2"/>
          <p:cNvSpPr/>
          <p:nvPr/>
        </p:nvSpPr>
        <p:spPr>
          <a:xfrm>
            <a:off x="444246" y="1333500"/>
            <a:ext cx="17386553" cy="1446550"/>
          </a:xfrm>
          <a:prstGeom prst="rect">
            <a:avLst/>
          </a:prstGeom>
        </p:spPr>
        <p:txBody>
          <a:bodyPr wrap="square">
            <a:spAutoFit/>
          </a:bodyPr>
          <a:lstStyle/>
          <a:p>
            <a:pPr algn="just"/>
            <a:r>
              <a:rPr lang="vi-VN" sz="4400" dirty="0">
                <a:latin typeface="+mj-lt"/>
              </a:rPr>
              <a:t>+ Tại bến Bình Than, vua Trần và các vương hầu họp bàn kế sách đối phó với quần xâm lược.</a:t>
            </a:r>
            <a:endParaRPr lang="en-US" sz="4400" dirty="0">
              <a:latin typeface="+mj-lt"/>
            </a:endParaRPr>
          </a:p>
        </p:txBody>
      </p:sp>
      <p:sp>
        <p:nvSpPr>
          <p:cNvPr id="28" name="Rectangle 27"/>
          <p:cNvSpPr/>
          <p:nvPr/>
        </p:nvSpPr>
        <p:spPr>
          <a:xfrm>
            <a:off x="444246" y="2780050"/>
            <a:ext cx="17386553" cy="2123658"/>
          </a:xfrm>
          <a:prstGeom prst="rect">
            <a:avLst/>
          </a:prstGeom>
        </p:spPr>
        <p:txBody>
          <a:bodyPr wrap="square">
            <a:spAutoFit/>
          </a:bodyPr>
          <a:lstStyle/>
          <a:p>
            <a:pPr algn="just"/>
            <a:r>
              <a:rPr lang="vi-VN" sz="4400" dirty="0">
                <a:latin typeface="+mj-lt"/>
              </a:rPr>
              <a:t>+ Vì chưa đủ tuổi, không được dự họp, Trần Quốc T</a:t>
            </a:r>
            <a:r>
              <a:rPr lang="en-US" sz="4400" dirty="0" err="1">
                <a:latin typeface="Times New Roman" panose="02020603050405020304" pitchFamily="18" charset="0"/>
                <a:cs typeface="Times New Roman" panose="02020603050405020304" pitchFamily="18" charset="0"/>
              </a:rPr>
              <a:t>oản</a:t>
            </a:r>
            <a:r>
              <a:rPr lang="vi-VN" sz="4400" dirty="0">
                <a:latin typeface="+mj-lt"/>
              </a:rPr>
              <a:t> cảm thấy nhục nhã, chỉ muốn gặp vua để bày tỏ chủ kiến của mình là không chấp nhận hoà hoãn.</a:t>
            </a:r>
            <a:endParaRPr lang="en-US" sz="4400" dirty="0">
              <a:latin typeface="+mj-lt"/>
            </a:endParaRPr>
          </a:p>
        </p:txBody>
      </p:sp>
      <p:sp>
        <p:nvSpPr>
          <p:cNvPr id="29" name="Rectangle 28"/>
          <p:cNvSpPr/>
          <p:nvPr/>
        </p:nvSpPr>
        <p:spPr>
          <a:xfrm>
            <a:off x="444246" y="4903708"/>
            <a:ext cx="17386553" cy="1446550"/>
          </a:xfrm>
          <a:prstGeom prst="rect">
            <a:avLst/>
          </a:prstGeom>
        </p:spPr>
        <p:txBody>
          <a:bodyPr wrap="square">
            <a:spAutoFit/>
          </a:bodyPr>
          <a:lstStyle/>
          <a:p>
            <a:pPr algn="just"/>
            <a:r>
              <a:rPr lang="vi-VN" sz="4400" dirty="0">
                <a:latin typeface="+mj-lt"/>
              </a:rPr>
              <a:t>+ Do nóng lòng muốn gặp vua, Trần Quốc Toản định vượt qua hàng rào quân cấm vệ để đến nơi vua quan họp bàn; bị ngăn cản, đã xảy ra xung đột.</a:t>
            </a:r>
            <a:endParaRPr lang="en-US" sz="4400" dirty="0">
              <a:latin typeface="+mj-lt"/>
            </a:endParaRPr>
          </a:p>
        </p:txBody>
      </p:sp>
      <p:sp>
        <p:nvSpPr>
          <p:cNvPr id="30" name="Rectangle 29"/>
          <p:cNvSpPr/>
          <p:nvPr/>
        </p:nvSpPr>
        <p:spPr>
          <a:xfrm>
            <a:off x="444246" y="6510358"/>
            <a:ext cx="17386553" cy="1446550"/>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mj-lt"/>
              </a:rPr>
              <a:t>Khi được gặp vua, Trần Quốc Toản nói to câu xin đánh. Vua Trần biết nỗi lòng vì nước của chàng, đã không trách phạt, còn ban thưởng một quả cam.</a:t>
            </a:r>
            <a:endParaRPr lang="en-US" sz="4400" dirty="0">
              <a:latin typeface="+mj-lt"/>
            </a:endParaRPr>
          </a:p>
        </p:txBody>
      </p:sp>
      <p:sp>
        <p:nvSpPr>
          <p:cNvPr id="31" name="Rectangle 30"/>
          <p:cNvSpPr/>
          <p:nvPr/>
        </p:nvSpPr>
        <p:spPr>
          <a:xfrm>
            <a:off x="444246" y="8117008"/>
            <a:ext cx="17386553"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cam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a:t>
            </a:r>
            <a:endParaRPr lang="en-US" sz="4400" dirty="0">
              <a:latin typeface="+mj-lt"/>
            </a:endParaRPr>
          </a:p>
        </p:txBody>
      </p:sp>
    </p:spTree>
    <p:extLst>
      <p:ext uri="{BB962C8B-B14F-4D97-AF65-F5344CB8AC3E}">
        <p14:creationId xmlns:p14="http://schemas.microsoft.com/office/powerpoint/2010/main" val="9487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1901452"/>
            <a:ext cx="11479763" cy="4444369"/>
          </a:xfrm>
          <a:prstGeom prst="rect">
            <a:avLst/>
          </a:prstGeom>
        </p:spPr>
      </p:pic>
    </p:spTree>
    <p:extLst>
      <p:ext uri="{BB962C8B-B14F-4D97-AF65-F5344CB8AC3E}">
        <p14:creationId xmlns:p14="http://schemas.microsoft.com/office/powerpoint/2010/main" val="243725722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115202"/>
              </a:stretch>
            </a:blipFill>
          </p:spPr>
        </p:sp>
      </p:grpSp>
      <p:pic>
        <p:nvPicPr>
          <p:cNvPr id="14" name="Picture 14"/>
          <p:cNvPicPr>
            <a:picLocks noChangeAspect="1"/>
          </p:cNvPicPr>
          <p:nvPr/>
        </p:nvPicPr>
        <p:blipFill>
          <a:blip r:embed="rId9"/>
          <a:srcRect/>
          <a:stretch>
            <a:fillRect/>
          </a:stretch>
        </p:blipFill>
        <p:spPr>
          <a:xfrm>
            <a:off x="1160916" y="1426438"/>
            <a:ext cx="3164472" cy="565649"/>
          </a:xfrm>
          <a:prstGeom prst="rect">
            <a:avLst/>
          </a:prstGeom>
        </p:spPr>
      </p:pic>
      <p:pic>
        <p:nvPicPr>
          <p:cNvPr id="2" name="Picture 1"/>
          <p:cNvPicPr>
            <a:picLocks noChangeAspect="1"/>
          </p:cNvPicPr>
          <p:nvPr/>
        </p:nvPicPr>
        <p:blipFill>
          <a:blip r:embed="rId10"/>
          <a:stretch>
            <a:fillRect/>
          </a:stretch>
        </p:blipFill>
        <p:spPr>
          <a:xfrm>
            <a:off x="6223491" y="2919981"/>
            <a:ext cx="11479763" cy="4444369"/>
          </a:xfrm>
          <a:prstGeom prst="rect">
            <a:avLst/>
          </a:prstGeom>
        </p:spPr>
      </p:pic>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10"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16" name="Picture 16"/>
          <p:cNvPicPr>
            <a:picLocks noChangeAspect="1"/>
          </p:cNvPicPr>
          <p:nvPr/>
        </p:nvPicPr>
        <p:blipFill>
          <a:blip r:embed="rId4"/>
          <a:srcRect/>
          <a:stretch>
            <a:fillRect/>
          </a:stretch>
        </p:blipFill>
        <p:spPr>
          <a:xfrm rot="-2150263">
            <a:off x="12397070" y="-38721"/>
            <a:ext cx="1390903" cy="1532675"/>
          </a:xfrm>
          <a:prstGeom prst="rect">
            <a:avLst/>
          </a:prstGeom>
        </p:spPr>
      </p:pic>
      <p:pic>
        <p:nvPicPr>
          <p:cNvPr id="18" name="Picture 2"/>
          <p:cNvPicPr>
            <a:picLocks noChangeAspect="1"/>
          </p:cNvPicPr>
          <p:nvPr/>
        </p:nvPicPr>
        <p:blipFill>
          <a:blip r:embed="rId5"/>
          <a:srcRect l="16027" t="8272" r="20680" b="7755"/>
          <a:stretch>
            <a:fillRect/>
          </a:stretch>
        </p:blipFill>
        <p:spPr>
          <a:xfrm rot="209348">
            <a:off x="14408861" y="48598"/>
            <a:ext cx="3345290" cy="4438351"/>
          </a:xfrm>
          <a:prstGeom prst="rect">
            <a:avLst/>
          </a:prstGeom>
        </p:spPr>
      </p:pic>
      <p:sp>
        <p:nvSpPr>
          <p:cNvPr id="14" name="Freeform 14"/>
          <p:cNvSpPr/>
          <p:nvPr/>
        </p:nvSpPr>
        <p:spPr>
          <a:xfrm rot="264873">
            <a:off x="14102739" y="27278"/>
            <a:ext cx="3949326" cy="4560464"/>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6"/>
            <a:stretch>
              <a:fillRect l="-8" r="-8"/>
            </a:stretch>
          </a:blipFill>
        </p:spPr>
      </p:sp>
      <p:pic>
        <p:nvPicPr>
          <p:cNvPr id="15" name="Picture 15"/>
          <p:cNvPicPr>
            <a:picLocks noChangeAspect="1"/>
          </p:cNvPicPr>
          <p:nvPr/>
        </p:nvPicPr>
        <p:blipFill>
          <a:blip r:embed="rId7"/>
          <a:srcRect/>
          <a:stretch>
            <a:fillRect/>
          </a:stretch>
        </p:blipFill>
        <p:spPr>
          <a:xfrm>
            <a:off x="15204330" y="-412998"/>
            <a:ext cx="2123466" cy="926048"/>
          </a:xfrm>
          <a:prstGeom prst="rect">
            <a:avLst/>
          </a:prstGeom>
        </p:spPr>
      </p:pic>
      <p:sp>
        <p:nvSpPr>
          <p:cNvPr id="24" name="TextBox 4"/>
          <p:cNvSpPr txBox="1"/>
          <p:nvPr/>
        </p:nvSpPr>
        <p:spPr>
          <a:xfrm>
            <a:off x="940089" y="2662209"/>
            <a:ext cx="986832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5" name="TextBox 4"/>
          <p:cNvSpPr txBox="1"/>
          <p:nvPr/>
        </p:nvSpPr>
        <p:spPr>
          <a:xfrm>
            <a:off x="1685475" y="3561380"/>
            <a:ext cx="11875494" cy="2708434"/>
          </a:xfrm>
          <a:prstGeom prst="rect">
            <a:avLst/>
          </a:prstGeom>
        </p:spPr>
        <p:txBody>
          <a:bodyPr wrap="square" lIns="0" tIns="0" rIns="0" bIns="0" rtlCol="0" anchor="t">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C</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Times New Roman" panose="02020603050405020304" pitchFamily="18" charset="0"/>
                <a:cs typeface="Times New Roman" panose="02020603050405020304" pitchFamily="18" charset="0"/>
              </a:rPr>
              <a:t>u chuyện được kể xảy ra vào thời nhà Trần (thế kỉ XIII). Lúc bấy giờ, nước ta phải đối mặt với quân Nguyên - một đội quần xâm lược hết sức hùng mạnh.</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1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pic>
        <p:nvPicPr>
          <p:cNvPr id="4098" name="Picture 2" descr="Em học được điều gì sau khi đọc xong bài Bóp nát quả cam? Xem"/>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6984" y="2075557"/>
            <a:ext cx="9354784" cy="80830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p:cNvPicPr>
            <a:picLocks noChangeAspect="1"/>
          </p:cNvPicPr>
          <p:nvPr/>
        </p:nvPicPr>
        <p:blipFill>
          <a:blip r:embed="rId10"/>
          <a:srcRect/>
          <a:stretch>
            <a:fillRect/>
          </a:stretch>
        </p:blipFill>
        <p:spPr>
          <a:xfrm>
            <a:off x="2263991" y="1792732"/>
            <a:ext cx="3164472" cy="565649"/>
          </a:xfrm>
          <a:prstGeom prst="rect">
            <a:avLst/>
          </a:prstGeom>
        </p:spPr>
      </p:pic>
      <p:pic>
        <p:nvPicPr>
          <p:cNvPr id="2" name="Picture 1"/>
          <p:cNvPicPr>
            <a:picLocks noChangeAspect="1"/>
          </p:cNvPicPr>
          <p:nvPr/>
        </p:nvPicPr>
        <p:blipFill>
          <a:blip r:embed="rId11"/>
          <a:stretch>
            <a:fillRect/>
          </a:stretch>
        </p:blipFill>
        <p:spPr>
          <a:xfrm>
            <a:off x="6148183" y="3010754"/>
            <a:ext cx="12564945" cy="4359018"/>
          </a:xfrm>
          <a:prstGeom prst="rect">
            <a:avLst/>
          </a:prstGeom>
        </p:spPr>
      </p:pic>
    </p:spTree>
    <p:extLst>
      <p:ext uri="{BB962C8B-B14F-4D97-AF65-F5344CB8AC3E}">
        <p14:creationId xmlns:p14="http://schemas.microsoft.com/office/powerpoint/2010/main" val="165682174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3"/>
          <a:srcRect l="16027" t="8272" r="20680" b="7755"/>
          <a:stretch>
            <a:fillRect/>
          </a:stretch>
        </p:blipFill>
        <p:spPr>
          <a:xfrm>
            <a:off x="-18219" y="-35328"/>
            <a:ext cx="3768859" cy="5000319"/>
          </a:xfrm>
          <a:prstGeom prst="rect">
            <a:avLst/>
          </a:prstGeom>
        </p:spPr>
      </p:pic>
      <p:pic>
        <p:nvPicPr>
          <p:cNvPr id="3" name="Picture 3"/>
          <p:cNvPicPr>
            <a:picLocks noChangeAspect="1"/>
          </p:cNvPicPr>
          <p:nvPr/>
        </p:nvPicPr>
        <p:blipFill>
          <a:blip r:embed="rId4"/>
          <a:srcRect/>
          <a:stretch>
            <a:fillRect/>
          </a:stretch>
        </p:blipFill>
        <p:spPr>
          <a:xfrm>
            <a:off x="3750640" y="5256598"/>
            <a:ext cx="4897345" cy="3623754"/>
          </a:xfrm>
          <a:prstGeom prst="rect">
            <a:avLst/>
          </a:prstGeom>
        </p:spPr>
      </p:pic>
      <p:pic>
        <p:nvPicPr>
          <p:cNvPr id="4" name="Picture 4"/>
          <p:cNvPicPr>
            <a:picLocks noChangeAspect="1"/>
          </p:cNvPicPr>
          <p:nvPr/>
        </p:nvPicPr>
        <p:blipFill>
          <a:blip r:embed="rId5">
            <a:alphaModFix amt="51000"/>
          </a:blip>
          <a:srcRect t="19791"/>
          <a:stretch>
            <a:fillRect/>
          </a:stretch>
        </p:blipFill>
        <p:spPr>
          <a:xfrm>
            <a:off x="1028700" y="2536611"/>
            <a:ext cx="7091918" cy="5676802"/>
          </a:xfrm>
          <a:prstGeom prst="rect">
            <a:avLst/>
          </a:prstGeom>
        </p:spPr>
      </p:pic>
      <p:sp>
        <p:nvSpPr>
          <p:cNvPr id="5" name="AutoShape 5"/>
          <p:cNvSpPr/>
          <p:nvPr/>
        </p:nvSpPr>
        <p:spPr>
          <a:xfrm>
            <a:off x="1159693" y="2536611"/>
            <a:ext cx="6760628" cy="5439973"/>
          </a:xfrm>
          <a:prstGeom prst="rect">
            <a:avLst/>
          </a:prstGeom>
          <a:solidFill>
            <a:srgbClr val="EFE5CD"/>
          </a:solidFill>
        </p:spPr>
      </p:sp>
      <p:sp>
        <p:nvSpPr>
          <p:cNvPr id="8" name="AutoShape 8"/>
          <p:cNvSpPr/>
          <p:nvPr/>
        </p:nvSpPr>
        <p:spPr>
          <a:xfrm>
            <a:off x="9458271" y="3762275"/>
            <a:ext cx="7570146" cy="0"/>
          </a:xfrm>
          <a:prstGeom prst="line">
            <a:avLst/>
          </a:prstGeom>
          <a:ln w="12700" cap="rnd">
            <a:solidFill>
              <a:srgbClr val="000000"/>
            </a:solidFill>
            <a:prstDash val="solid"/>
            <a:headEnd type="none" w="sm" len="sm"/>
            <a:tailEnd type="none" w="sm" len="sm"/>
          </a:ln>
        </p:spPr>
      </p:sp>
      <p:sp>
        <p:nvSpPr>
          <p:cNvPr id="9" name="TextBox 9"/>
          <p:cNvSpPr txBox="1"/>
          <p:nvPr/>
        </p:nvSpPr>
        <p:spPr>
          <a:xfrm>
            <a:off x="9458272" y="2859845"/>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458272" y="4129156"/>
            <a:ext cx="7570143" cy="507383"/>
          </a:xfrm>
          <a:prstGeom prst="rect">
            <a:avLst/>
          </a:prstGeom>
        </p:spPr>
        <p:txBody>
          <a:bodyPr lIns="0" tIns="0" rIns="0" bIns="0" rtlCol="0" anchor="t">
            <a:spAutoFit/>
          </a:bodyPr>
          <a:lstStyle/>
          <a:p>
            <a:pPr>
              <a:lnSpc>
                <a:spcPts val="3920"/>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AutoShape 12"/>
          <p:cNvSpPr/>
          <p:nvPr/>
        </p:nvSpPr>
        <p:spPr>
          <a:xfrm>
            <a:off x="9458271" y="4982056"/>
            <a:ext cx="7570146" cy="0"/>
          </a:xfrm>
          <a:prstGeom prst="line">
            <a:avLst/>
          </a:prstGeom>
          <a:ln w="12700" cap="rnd">
            <a:solidFill>
              <a:srgbClr val="000000"/>
            </a:solidFill>
            <a:prstDash val="solid"/>
            <a:headEnd type="none" w="sm" len="sm"/>
            <a:tailEnd type="none" w="sm" len="sm"/>
          </a:ln>
        </p:spPr>
      </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05443" y="6975427"/>
            <a:ext cx="1382786" cy="1393589"/>
          </a:xfrm>
          <a:prstGeom prst="rect">
            <a:avLst/>
          </a:prstGeom>
        </p:spPr>
      </p:pic>
      <p:pic>
        <p:nvPicPr>
          <p:cNvPr id="18" name="Picture 17"/>
          <p:cNvPicPr>
            <a:picLocks noChangeAspect="1"/>
          </p:cNvPicPr>
          <p:nvPr/>
        </p:nvPicPr>
        <p:blipFill rotWithShape="1">
          <a:blip r:embed="rId8"/>
          <a:srcRect l="6521" t="13550" r="3202" b="7078"/>
          <a:stretch/>
        </p:blipFill>
        <p:spPr>
          <a:xfrm>
            <a:off x="1468874" y="2769223"/>
            <a:ext cx="6074925" cy="4778942"/>
          </a:xfrm>
          <a:prstGeom prst="rect">
            <a:avLst/>
          </a:prstGeom>
        </p:spPr>
      </p:pic>
      <p:pic>
        <p:nvPicPr>
          <p:cNvPr id="6" name="Picture 6"/>
          <p:cNvPicPr>
            <a:picLocks noChangeAspect="1"/>
          </p:cNvPicPr>
          <p:nvPr/>
        </p:nvPicPr>
        <p:blipFill>
          <a:blip r:embed="rId9"/>
          <a:srcRect/>
          <a:stretch>
            <a:fillRect/>
          </a:stretch>
        </p:blipFill>
        <p:spPr>
          <a:xfrm>
            <a:off x="3478274" y="2073587"/>
            <a:ext cx="2123466" cy="926048"/>
          </a:xfrm>
          <a:prstGeom prst="rect">
            <a:avLst/>
          </a:prstGeom>
        </p:spPr>
      </p:pic>
      <p:pic>
        <p:nvPicPr>
          <p:cNvPr id="19" name="Picture 5"/>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14"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21000" y="-1736548"/>
            <a:ext cx="4707997" cy="4114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2" name="Picture 1"/>
          <p:cNvPicPr>
            <a:picLocks noChangeAspect="1"/>
          </p:cNvPicPr>
          <p:nvPr/>
        </p:nvPicPr>
        <p:blipFill rotWithShape="1">
          <a:blip r:embed="rId4"/>
          <a:srcRect l="30064" r="30892"/>
          <a:stretch/>
        </p:blipFill>
        <p:spPr>
          <a:xfrm>
            <a:off x="457200" y="-992208"/>
            <a:ext cx="7983408" cy="12114373"/>
          </a:xfrm>
          <a:prstGeom prst="rect">
            <a:avLst/>
          </a:prstGeom>
        </p:spPr>
      </p:pic>
      <p:pic>
        <p:nvPicPr>
          <p:cNvPr id="3" name="Picture 2"/>
          <p:cNvPicPr>
            <a:picLocks noChangeAspect="1"/>
          </p:cNvPicPr>
          <p:nvPr/>
        </p:nvPicPr>
        <p:blipFill rotWithShape="1">
          <a:blip r:embed="rId5"/>
          <a:srcRect l="30675" r="30868"/>
          <a:stretch/>
        </p:blipFill>
        <p:spPr>
          <a:xfrm>
            <a:off x="9144000" y="-1004908"/>
            <a:ext cx="8128000" cy="11882559"/>
          </a:xfrm>
          <a:prstGeom prst="rect">
            <a:avLst/>
          </a:prstGeom>
        </p:spPr>
      </p:pic>
    </p:spTree>
    <p:extLst>
      <p:ext uri="{BB962C8B-B14F-4D97-AF65-F5344CB8AC3E}">
        <p14:creationId xmlns:p14="http://schemas.microsoft.com/office/powerpoint/2010/main" val="105584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4" name="Picture 3"/>
          <p:cNvPicPr>
            <a:picLocks noChangeAspect="1"/>
          </p:cNvPicPr>
          <p:nvPr/>
        </p:nvPicPr>
        <p:blipFill rotWithShape="1">
          <a:blip r:embed="rId4"/>
          <a:srcRect l="30674" r="30674"/>
          <a:stretch/>
        </p:blipFill>
        <p:spPr>
          <a:xfrm>
            <a:off x="571500" y="-1004058"/>
            <a:ext cx="8258904" cy="12030403"/>
          </a:xfrm>
          <a:prstGeom prst="rect">
            <a:avLst/>
          </a:prstGeom>
        </p:spPr>
      </p:pic>
      <p:pic>
        <p:nvPicPr>
          <p:cNvPr id="7" name="Picture 6"/>
          <p:cNvPicPr>
            <a:picLocks noChangeAspect="1"/>
          </p:cNvPicPr>
          <p:nvPr/>
        </p:nvPicPr>
        <p:blipFill rotWithShape="1">
          <a:blip r:embed="rId5"/>
          <a:srcRect l="30088" r="30673"/>
          <a:stretch/>
        </p:blipFill>
        <p:spPr>
          <a:xfrm>
            <a:off x="9448800" y="-976384"/>
            <a:ext cx="8153400" cy="11682484"/>
          </a:xfrm>
          <a:prstGeom prst="rect">
            <a:avLst/>
          </a:prstGeom>
        </p:spPr>
      </p:pic>
    </p:spTree>
    <p:extLst>
      <p:ext uri="{BB962C8B-B14F-4D97-AF65-F5344CB8AC3E}">
        <p14:creationId xmlns:p14="http://schemas.microsoft.com/office/powerpoint/2010/main" val="17035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447800" y="2009118"/>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thân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3250257" y="3023884"/>
            <a:ext cx="7570143" cy="2031325"/>
          </a:xfrm>
          <a:prstGeom prst="rect">
            <a:avLst/>
          </a:prstGeom>
        </p:spPr>
        <p:txBody>
          <a:bodyPr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C</a:t>
            </a:r>
            <a:r>
              <a:rPr lang="vi-VN" sz="4400" dirty="0">
                <a:solidFill>
                  <a:srgbClr val="000000"/>
                </a:solidFill>
                <a:latin typeface="Times New Roman" panose="02020603050405020304" pitchFamily="18" charset="0"/>
                <a:cs typeface="Times New Roman" panose="02020603050405020304" pitchFamily="18" charset="0"/>
              </a:rPr>
              <a:t>hàng thiếu niên trẻ tuổi thuộc dòng dõi nhà Trần, cháu ruột của Chiêu Thành Vương.</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5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Đọc</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572446" y="1906959"/>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sp>
        <p:nvSpPr>
          <p:cNvPr id="15" name="TextBox 9"/>
          <p:cNvSpPr txBox="1"/>
          <p:nvPr/>
        </p:nvSpPr>
        <p:spPr>
          <a:xfrm>
            <a:off x="1256918" y="3249216"/>
            <a:ext cx="12611481" cy="6771084"/>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Học sinh đọc phân vai:</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Chú ý đọc to, rõ ràng, thể hiện được thái độ, tình cảm của từng nhân vật, chú ý </a:t>
            </a:r>
            <a:r>
              <a:rPr lang="en-US" sz="4400" b="1" dirty="0">
                <a:solidFill>
                  <a:srgbClr val="000000"/>
                </a:solidFill>
                <a:latin typeface="Times New Roman" panose="02020603050405020304" pitchFamily="18" charset="0"/>
                <a:cs typeface="Times New Roman" panose="02020603050405020304" pitchFamily="18" charset="0"/>
              </a:rPr>
              <a:t>theo dõi, dự đoán và đối chiếu</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12"/>
          <a:stretch>
            <a:fillRect/>
          </a:stretch>
        </p:blipFill>
        <p:spPr>
          <a:xfrm>
            <a:off x="6029389" y="138548"/>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7"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1790700"/>
            <a:ext cx="7315200" cy="2304288"/>
          </a:xfrm>
          <a:prstGeom prst="rect">
            <a:avLst/>
          </a:prstGeom>
        </p:spPr>
      </p:pic>
      <p:sp>
        <p:nvSpPr>
          <p:cNvPr id="8" name="TextBox 9"/>
          <p:cNvSpPr txBox="1"/>
          <p:nvPr/>
        </p:nvSpPr>
        <p:spPr>
          <a:xfrm>
            <a:off x="3505200" y="2705100"/>
            <a:ext cx="5943600" cy="500137"/>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Trước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4381500"/>
            <a:ext cx="7315200" cy="2304288"/>
          </a:xfrm>
          <a:prstGeom prst="rect">
            <a:avLst/>
          </a:prstGeom>
        </p:spPr>
      </p:pic>
      <p:sp>
        <p:nvSpPr>
          <p:cNvPr id="10" name="TextBox 9"/>
          <p:cNvSpPr txBox="1"/>
          <p:nvPr/>
        </p:nvSpPr>
        <p:spPr>
          <a:xfrm>
            <a:off x="3505200" y="52959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1"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7200900"/>
            <a:ext cx="7315200" cy="2304288"/>
          </a:xfrm>
          <a:prstGeom prst="rect">
            <a:avLst/>
          </a:prstGeom>
        </p:spPr>
      </p:pic>
      <p:sp>
        <p:nvSpPr>
          <p:cNvPr id="12" name="TextBox 11"/>
          <p:cNvSpPr txBox="1"/>
          <p:nvPr/>
        </p:nvSpPr>
        <p:spPr>
          <a:xfrm>
            <a:off x="3505200" y="81153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Sau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4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5867400" y="3628189"/>
            <a:ext cx="3459085"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7239001" y="6297016"/>
            <a:ext cx="8806944"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thẫn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Than</a:t>
            </a:r>
          </a:p>
        </p:txBody>
      </p:sp>
      <p:sp>
        <p:nvSpPr>
          <p:cNvPr id="9" name="TextBox 9"/>
          <p:cNvSpPr txBox="1"/>
          <p:nvPr/>
        </p:nvSpPr>
        <p:spPr>
          <a:xfrm>
            <a:off x="7238999" y="7228352"/>
            <a:ext cx="9789999"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nhìn những lá cờ trên thuyên của các vương hầu đến “rách mắt”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1823" b="89974" l="9883" r="91362"/>
                    </a14:imgEffect>
                  </a14:imgLayer>
                </a14:imgProps>
              </a:ext>
            </a:extLst>
          </a:blip>
          <a:stretch>
            <a:fillRect/>
          </a:stretch>
        </p:blipFill>
        <p:spPr>
          <a:xfrm>
            <a:off x="-1273191" y="4980297"/>
            <a:ext cx="8512190" cy="4785770"/>
          </a:xfrm>
          <a:prstGeom prst="rect">
            <a:avLst/>
          </a:prstGeom>
        </p:spPr>
      </p:pic>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6"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45601" y="-589707"/>
            <a:ext cx="3560795" cy="3489579"/>
          </a:xfrm>
          <a:prstGeom prst="rect">
            <a:avLst/>
          </a:prstGeom>
        </p:spPr>
      </p:pic>
      <p:pic>
        <p:nvPicPr>
          <p:cNvPr id="17"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63076" y="7268082"/>
            <a:ext cx="3556828" cy="4114800"/>
          </a:xfrm>
          <a:prstGeom prst="rect">
            <a:avLst/>
          </a:prstGeom>
        </p:spPr>
      </p:pic>
      <p:sp>
        <p:nvSpPr>
          <p:cNvPr id="18" name="TextBox 9"/>
          <p:cNvSpPr txBox="1"/>
          <p:nvPr/>
        </p:nvSpPr>
        <p:spPr>
          <a:xfrm>
            <a:off x="7239000" y="4846184"/>
            <a:ext cx="9789998"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Nằn nì quân Thánh Dực mà vẫn không được xuống bến</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73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9883" r="100000"/>
                    </a14:imgEffect>
                  </a14:imgLayer>
                </a14:imgProps>
              </a:ext>
            </a:extLst>
          </a:blip>
          <a:stretch>
            <a:fillRect/>
          </a:stretch>
        </p:blipFill>
        <p:spPr>
          <a:xfrm>
            <a:off x="10887440" y="3077091"/>
            <a:ext cx="11010898" cy="7226634"/>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1219200" y="3337570"/>
            <a:ext cx="2971800"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524000" y="4647330"/>
            <a:ext cx="14160062"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ước ao được xuống thuyển rồng dự bàn việc nước và quỳ trước vua t</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Times New Roman" panose="02020603050405020304" pitchFamily="18" charset="0"/>
                <a:cs typeface="Times New Roman" panose="02020603050405020304" pitchFamily="18" charset="0"/>
              </a:rPr>
              <a:t>u một câu xin đánh</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24000" y="6072409"/>
            <a:ext cx="135636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muốn xô mấy người lính Thánh Dực để chạy xuống bến, nhưng sợ tội chém đầu</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978900" y="8098929"/>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524000" y="7496481"/>
            <a:ext cx="11353800"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so </a:t>
            </a:r>
            <a:r>
              <a:rPr lang="en-US" sz="4400" dirty="0" err="1">
                <a:solidFill>
                  <a:srgbClr val="000000"/>
                </a:solidFill>
                <a:latin typeface="Times New Roman" panose="02020603050405020304" pitchFamily="18" charset="0"/>
                <a:cs typeface="Times New Roman" panose="02020603050405020304" pitchFamily="18" charset="0"/>
              </a:rPr>
              <a:t>sánh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746103">
            <a:off x="16436729" y="-1448804"/>
            <a:ext cx="4708942" cy="4114800"/>
          </a:xfrm>
          <a:prstGeom prst="rect">
            <a:avLst/>
          </a:prstGeom>
        </p:spPr>
      </p:pic>
      <p:sp>
        <p:nvSpPr>
          <p:cNvPr id="17" name="TextBox 16"/>
          <p:cNvSpPr txBox="1"/>
          <p:nvPr/>
        </p:nvSpPr>
        <p:spPr>
          <a:xfrm>
            <a:off x="1524000" y="3951891"/>
            <a:ext cx="14554200"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cảm thấy nhục nhã khi phải đứng rìa, không được dự họp</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8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4" descr="Lý thuyết tập đọc: bóp nát quả cam tiếng việt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1" b="97838" l="9961" r="100000">
                        <a14:foregroundMark x1="53516" y1="13243" x2="67383" y2="6486"/>
                        <a14:foregroundMark x1="80273" y1="17027" x2="85938" y2="9730"/>
                        <a14:foregroundMark x1="91992" y1="19730" x2="98828" y2="16216"/>
                        <a14:foregroundMark x1="87891" y1="14595" x2="87891" y2="25405"/>
                        <a14:foregroundMark x1="66211" y1="9189" x2="65430" y2="40811"/>
                        <a14:backgroundMark x1="67188" y1="41622" x2="67188" y2="38378"/>
                        <a14:backgroundMark x1="67188" y1="31081" x2="67188" y2="26757"/>
                        <a14:backgroundMark x1="66211" y1="38919" x2="66602" y2="34054"/>
                        <a14:backgroundMark x1="90820" y1="24324" x2="92383" y2="24324"/>
                      </a14:backgroundRemoval>
                    </a14:imgEffect>
                  </a14:imgLayer>
                </a14:imgProps>
              </a:ext>
              <a:ext uri="{28A0092B-C50C-407E-A947-70E740481C1C}">
                <a14:useLocalDpi xmlns:a14="http://schemas.microsoft.com/office/drawing/2010/main" val="0"/>
              </a:ext>
            </a:extLst>
          </a:blip>
          <a:srcRect l="38910"/>
          <a:stretch/>
        </p:blipFill>
        <p:spPr bwMode="auto">
          <a:xfrm>
            <a:off x="10439400" y="2067861"/>
            <a:ext cx="7848600" cy="9284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114722"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8" name="TextBox 9"/>
          <p:cNvSpPr txBox="1"/>
          <p:nvPr/>
        </p:nvSpPr>
        <p:spPr>
          <a:xfrm>
            <a:off x="2696926" y="4152900"/>
            <a:ext cx="6337853" cy="4739759"/>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ao ước được bàn việc nước đến cháy bỏng; có chút “ganh tị” với những người anh em chỉ hơn mình mấy tuổi mà được dự họp; bức xúc vì phải đứng ngoài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3"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4"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90800" y="7913221"/>
            <a:ext cx="4707997" cy="4114800"/>
          </a:xfrm>
          <a:prstGeom prst="rect">
            <a:avLst/>
          </a:prstGeom>
        </p:spPr>
      </p:pic>
    </p:spTree>
    <p:extLst>
      <p:ext uri="{BB962C8B-B14F-4D97-AF65-F5344CB8AC3E}">
        <p14:creationId xmlns:p14="http://schemas.microsoft.com/office/powerpoint/2010/main" val="4958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7212" y="6695771"/>
            <a:ext cx="3567292" cy="41148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8077200" y="3871680"/>
            <a:ext cx="11539061"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8458200" y="5145978"/>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buông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chém</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TextBox 9"/>
          <p:cNvSpPr txBox="1"/>
          <p:nvPr/>
        </p:nvSpPr>
        <p:spPr>
          <a:xfrm>
            <a:off x="9829801" y="6445703"/>
            <a:ext cx="6172200"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Đe</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doạ</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cương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quyết</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381000" y="3728016"/>
            <a:ext cx="8458200" cy="7789041"/>
            <a:chOff x="-381000" y="4688337"/>
            <a:chExt cx="7325341" cy="6720204"/>
          </a:xfrm>
        </p:grpSpPr>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r="36805"/>
            <a:stretch/>
          </p:blipFill>
          <p:spPr>
            <a:xfrm>
              <a:off x="-381000" y="4688337"/>
              <a:ext cx="6324600" cy="5626798"/>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l="72258"/>
            <a:stretch/>
          </p:blipFill>
          <p:spPr>
            <a:xfrm>
              <a:off x="4167871" y="5781743"/>
              <a:ext cx="2776470" cy="5626798"/>
            </a:xfrm>
            <a:prstGeom prst="rect">
              <a:avLst/>
            </a:prstGeom>
          </p:spPr>
        </p:pic>
      </p:grpSp>
      <p:sp>
        <p:nvSpPr>
          <p:cNvPr id="13"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8327" y="-1404212"/>
            <a:ext cx="3556828" cy="4114800"/>
          </a:xfrm>
          <a:prstGeom prst="rect">
            <a:avLst/>
          </a:prstGeom>
        </p:spPr>
      </p:pic>
    </p:spTree>
    <p:extLst>
      <p:ext uri="{BB962C8B-B14F-4D97-AF65-F5344CB8AC3E}">
        <p14:creationId xmlns:p14="http://schemas.microsoft.com/office/powerpoint/2010/main" val="25444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932110" y="3583017"/>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1371601" y="4606444"/>
            <a:ext cx="95250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2" name="TextBox 9"/>
          <p:cNvSpPr txBox="1"/>
          <p:nvPr/>
        </p:nvSpPr>
        <p:spPr>
          <a:xfrm>
            <a:off x="1371599" y="6323801"/>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8534400" y="3708621"/>
            <a:ext cx="11107866" cy="6245125"/>
          </a:xfrm>
          <a:prstGeom prst="rect">
            <a:avLst/>
          </a:prstGeom>
        </p:spPr>
      </p:pic>
      <p:sp>
        <p:nvSpPr>
          <p:cNvPr id="17" name="TextBox 9"/>
          <p:cNvSpPr txBox="1"/>
          <p:nvPr/>
        </p:nvSpPr>
        <p:spPr>
          <a:xfrm>
            <a:off x="1371600" y="7375925"/>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8" name="TextBox 9"/>
          <p:cNvSpPr txBox="1"/>
          <p:nvPr/>
        </p:nvSpPr>
        <p:spPr>
          <a:xfrm>
            <a:off x="1371599" y="8418968"/>
            <a:ext cx="7924801"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giằng</a:t>
            </a:r>
            <a:r>
              <a:rPr lang="en-US" sz="4400" dirty="0">
                <a:solidFill>
                  <a:srgbClr val="000000"/>
                </a:solidFill>
                <a:latin typeface="Times New Roman" panose="02020603050405020304" pitchFamily="18" charset="0"/>
                <a:cs typeface="Times New Roman" panose="02020603050405020304" pitchFamily="18" charset="0"/>
              </a:rPr>
              <a:t> co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20"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47457" y="-1673588"/>
            <a:ext cx="4994809" cy="4114800"/>
          </a:xfrm>
          <a:prstGeom prst="rect">
            <a:avLst/>
          </a:prstGeom>
        </p:spPr>
      </p:pic>
    </p:spTree>
    <p:extLst>
      <p:ext uri="{BB962C8B-B14F-4D97-AF65-F5344CB8AC3E}">
        <p14:creationId xmlns:p14="http://schemas.microsoft.com/office/powerpoint/2010/main" val="9718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barn(inVertical)">
                                      <p:cBhvr>
                                        <p:cTn id="3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95788" y="0"/>
            <a:ext cx="1692212" cy="4114800"/>
          </a:xfrm>
          <a:prstGeom prst="rect">
            <a:avLst/>
          </a:prstGeom>
        </p:spPr>
      </p:pic>
      <p:sp>
        <p:nvSpPr>
          <p:cNvPr id="20" name="TextBox 9"/>
          <p:cNvSpPr txBox="1"/>
          <p:nvPr/>
        </p:nvSpPr>
        <p:spPr>
          <a:xfrm>
            <a:off x="10257935" y="4927448"/>
            <a:ext cx="6337853" cy="2708434"/>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Trần Quốc Toản bộc lộ sự bức xúc, nóng nảy, thiếu kiềm chế, điểu có thể dẫn đến nguy hiểm.</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2037334" y="727071"/>
            <a:ext cx="11486134" cy="11486134"/>
            <a:chOff x="-2636361" y="739283"/>
            <a:chExt cx="11486134" cy="11486134"/>
          </a:xfrm>
        </p:grpSpPr>
        <p:pic>
          <p:nvPicPr>
            <p:cNvPr id="7" name="Picture 6"/>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rot="1096752">
              <a:off x="-2636361" y="739283"/>
              <a:ext cx="11486134" cy="11486134"/>
            </a:xfrm>
            <a:prstGeom prst="rect">
              <a:avLst/>
            </a:prstGeom>
          </p:spPr>
        </p:pic>
        <p:pic>
          <p:nvPicPr>
            <p:cNvPr id="25" name="Picture 24"/>
            <p:cNvPicPr>
              <a:picLocks noChangeAspect="1"/>
            </p:cNvPicPr>
            <p:nvPr/>
          </p:nvPicPr>
          <p:blipFill rotWithShape="1">
            <a:blip r:embed="rId8"/>
            <a:srcRect l="10289" t="12088" r="4646" b="11042"/>
            <a:stretch/>
          </p:blipFill>
          <p:spPr>
            <a:xfrm rot="134656">
              <a:off x="-1147458" y="5109758"/>
              <a:ext cx="8774691" cy="4458109"/>
            </a:xfrm>
            <a:prstGeom prst="rect">
              <a:avLst/>
            </a:prstGeom>
            <a:effectLst>
              <a:softEdge rad="711200"/>
            </a:effectLst>
          </p:spPr>
        </p:pic>
      </p:grpSp>
      <p:sp>
        <p:nvSpPr>
          <p:cNvPr id="11"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2"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spTree>
    <p:extLst>
      <p:ext uri="{BB962C8B-B14F-4D97-AF65-F5344CB8AC3E}">
        <p14:creationId xmlns:p14="http://schemas.microsoft.com/office/powerpoint/2010/main" val="155364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Chiêu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Vương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728835" y="2451272"/>
            <a:ext cx="7604093" cy="7603946"/>
            <a:chOff x="1981200" y="1169681"/>
            <a:chExt cx="10880693" cy="9760622"/>
          </a:xfrm>
        </p:grpSpPr>
        <p:pic>
          <p:nvPicPr>
            <p:cNvPr id="7" name="Picture 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6" name="Picture 5"/>
            <p:cNvPicPr>
              <a:picLocks noChangeAspect="1"/>
            </p:cNvPicPr>
            <p:nvPr/>
          </p:nvPicPr>
          <p:blipFill rotWithShape="1">
            <a:blip r:embed="rId6"/>
            <a:srcRect l="12885" t="19360" r="27965" b="8334"/>
            <a:stretch/>
          </p:blipFill>
          <p:spPr>
            <a:xfrm>
              <a:off x="4030647" y="4134962"/>
              <a:ext cx="7696200" cy="5289404"/>
            </a:xfrm>
            <a:prstGeom prst="rect">
              <a:avLst/>
            </a:prstGeom>
            <a:effectLst>
              <a:softEdge rad="901700"/>
            </a:effectLst>
          </p:spPr>
        </p:pic>
      </p:grpSp>
      <p:sp>
        <p:nvSpPr>
          <p:cNvPr id="12" name="TextBox 9"/>
          <p:cNvSpPr txBox="1"/>
          <p:nvPr/>
        </p:nvSpPr>
        <p:spPr>
          <a:xfrm>
            <a:off x="3759218" y="3372926"/>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5573284" y="4321857"/>
            <a:ext cx="5399518"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cúi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thưa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5570099" y="5225044"/>
            <a:ext cx="7612501"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dậy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95499" y="62066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5873605" y="6821691"/>
            <a:ext cx="7022775" cy="3385542"/>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Gấp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trường</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nó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ư?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1"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0" name="Right Brace 19"/>
          <p:cNvSpPr/>
          <p:nvPr/>
        </p:nvSpPr>
        <p:spPr>
          <a:xfrm>
            <a:off x="13032149" y="3506997"/>
            <a:ext cx="838200" cy="5725281"/>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2" name="TextBox 9"/>
          <p:cNvSpPr txBox="1"/>
          <p:nvPr/>
        </p:nvSpPr>
        <p:spPr>
          <a:xfrm>
            <a:off x="14268077" y="3876094"/>
            <a:ext cx="3488334" cy="541686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ự suy nghĩ chín chắn của Trần Quốc Toản trước tình thế đất nước đối diện với hoạ ngoại xâm.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2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98279" y="-2025620"/>
            <a:ext cx="3878138" cy="4114800"/>
          </a:xfrm>
          <a:prstGeom prst="rect">
            <a:avLst/>
          </a:prstGeom>
        </p:spPr>
      </p:pic>
    </p:spTree>
    <p:extLst>
      <p:ext uri="{BB962C8B-B14F-4D97-AF65-F5344CB8AC3E}">
        <p14:creationId xmlns:p14="http://schemas.microsoft.com/office/powerpoint/2010/main" val="16659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7" grpId="0"/>
      <p:bldP spid="18" grpId="0"/>
      <p:bldP spid="20"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711200" y="3435893"/>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140868" y="4229100"/>
            <a:ext cx="8523717"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1137684" y="5132287"/>
            <a:ext cx="7079101"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1137683" y="6033986"/>
            <a:ext cx="10584303"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xin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chịu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749186" y="6897585"/>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137683" y="7622743"/>
            <a:ext cx="9530317" cy="1354217"/>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Tiếng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thét</a:t>
            </a:r>
            <a:r>
              <a:rPr lang="en-US" sz="4400" dirty="0">
                <a:solidFill>
                  <a:srgbClr val="000000"/>
                </a:solidFill>
                <a:latin typeface="Times New Roman" panose="02020603050405020304" pitchFamily="18" charset="0"/>
                <a:cs typeface="Times New Roman" panose="02020603050405020304" pitchFamily="18" charset="0"/>
              </a:rPr>
              <a:t> “Xin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sp>
        <p:nvSpPr>
          <p:cNvPr id="20"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căm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thù</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giặc</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37359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7" grpId="0"/>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15409" y="5295900"/>
            <a:ext cx="10185991" cy="2031325"/>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000000"/>
                </a:solidFill>
                <a:latin typeface="Times New Roman" panose="02020603050405020304" pitchFamily="18" charset="0"/>
                <a:cs typeface="Times New Roman" panose="02020603050405020304" pitchFamily="18" charset="0"/>
              </a:rPr>
              <a:t>Trần Quốc Toản mạnh mẽ, ngay thẳng, dám làm dám chịu, đặt vận mệnh đất nước cao hơn tính mạng bản th</a:t>
            </a:r>
            <a:r>
              <a:rPr lang="en-US" sz="4400" b="1" dirty="0">
                <a:solidFill>
                  <a:srgbClr val="000000"/>
                </a:solidFill>
                <a:latin typeface="Times New Roman" panose="02020603050405020304" pitchFamily="18" charset="0"/>
                <a:cs typeface="Times New Roman" panose="02020603050405020304" pitchFamily="18" charset="0"/>
              </a:rPr>
              <a:t>â</a:t>
            </a:r>
            <a:r>
              <a:rPr lang="vi-VN" sz="4400" b="1" dirty="0">
                <a:solidFill>
                  <a:srgbClr val="000000"/>
                </a:solidFill>
                <a:latin typeface="Times New Roman" panose="02020603050405020304" pitchFamily="18" charset="0"/>
                <a:cs typeface="Times New Roman" panose="02020603050405020304" pitchFamily="18" charset="0"/>
              </a:rPr>
              <a:t>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16048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1093" y="2234953"/>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Giải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từ</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khó</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1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9"/>
          <a:stretch>
            <a:fillRect/>
          </a:stretch>
        </p:blipFill>
        <p:spPr>
          <a:xfrm>
            <a:off x="6400800" y="37687"/>
            <a:ext cx="6486706" cy="2139881"/>
          </a:xfrm>
          <a:prstGeom prst="rect">
            <a:avLst/>
          </a:prstGeom>
        </p:spPr>
      </p:pic>
    </p:spTree>
    <p:extLst>
      <p:ext uri="{BB962C8B-B14F-4D97-AF65-F5344CB8AC3E}">
        <p14:creationId xmlns:p14="http://schemas.microsoft.com/office/powerpoint/2010/main" val="34416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563" b="89974" l="9956" r="89971"/>
                    </a14:imgEffect>
                  </a14:imgLayer>
                </a14:imgProps>
              </a:ext>
            </a:extLst>
          </a:blip>
          <a:stretch>
            <a:fillRect/>
          </a:stretch>
        </p:blipFill>
        <p:spPr>
          <a:xfrm>
            <a:off x="-2895600" y="3794191"/>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600200" y="25017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6038211" y="394744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6038208" y="588128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rung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dữ</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TextBox 9"/>
          <p:cNvSpPr txBox="1"/>
          <p:nvPr/>
        </p:nvSpPr>
        <p:spPr>
          <a:xfrm>
            <a:off x="6038209" y="488705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9" name="TextBox 9"/>
          <p:cNvSpPr txBox="1"/>
          <p:nvPr/>
        </p:nvSpPr>
        <p:spPr>
          <a:xfrm>
            <a:off x="6038207" y="827576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0" name="TextBox 9"/>
          <p:cNvSpPr txBox="1"/>
          <p:nvPr/>
        </p:nvSpPr>
        <p:spPr>
          <a:xfrm>
            <a:off x="6038207" y="6680479"/>
            <a:ext cx="1148779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6038211" y="3009161"/>
            <a:ext cx="11487789"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tạ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bờ</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8"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47586" y="6821500"/>
            <a:ext cx="3556828" cy="4114800"/>
          </a:xfrm>
          <a:prstGeom prst="rect">
            <a:avLst/>
          </a:prstGeom>
        </p:spPr>
      </p:pic>
    </p:spTree>
    <p:extLst>
      <p:ext uri="{BB962C8B-B14F-4D97-AF65-F5344CB8AC3E}">
        <p14:creationId xmlns:p14="http://schemas.microsoft.com/office/powerpoint/2010/main" val="27736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9" grpId="0"/>
      <p:bldP spid="20"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865" b="100000" l="9883" r="89971"/>
                    </a14:imgEffect>
                  </a14:imgLayer>
                </a14:imgProps>
              </a:ext>
            </a:extLst>
          </a:blip>
          <a:stretch>
            <a:fillRect/>
          </a:stretch>
        </p:blipFill>
        <p:spPr>
          <a:xfrm>
            <a:off x="10901917" y="3066377"/>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557246" y="1815793"/>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081746" y="2628897"/>
            <a:ext cx="14005854"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ngoài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rìa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7246" y="4405669"/>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053161" y="5106912"/>
            <a:ext cx="1240933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ta.”</a:t>
            </a:r>
          </a:p>
        </p:txBody>
      </p:sp>
      <p:sp>
        <p:nvSpPr>
          <p:cNvPr id="10" name="TextBox 9"/>
          <p:cNvSpPr txBox="1"/>
          <p:nvPr/>
        </p:nvSpPr>
        <p:spPr>
          <a:xfrm>
            <a:off x="1081747" y="6723977"/>
            <a:ext cx="12409333"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ban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đem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mẫu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1"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cam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hờn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tủi</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507602" y="-1001306"/>
            <a:ext cx="3560795" cy="3489579"/>
          </a:xfrm>
          <a:prstGeom prst="rect">
            <a:avLst/>
          </a:prstGeom>
        </p:spPr>
      </p:pic>
      <p:pic>
        <p:nvPicPr>
          <p:cNvPr id="1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95040" y="-1970750"/>
            <a:ext cx="3590079" cy="4114800"/>
          </a:xfrm>
          <a:prstGeom prst="rect">
            <a:avLst/>
          </a:prstGeom>
        </p:spPr>
      </p:pic>
    </p:spTree>
    <p:extLst>
      <p:ext uri="{BB962C8B-B14F-4D97-AF65-F5344CB8AC3E}">
        <p14:creationId xmlns:p14="http://schemas.microsoft.com/office/powerpoint/2010/main" val="42251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59339" y="29900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961937" y="3877299"/>
            <a:ext cx="6521664" cy="677108"/>
          </a:xfrm>
          <a:prstGeom prst="rect">
            <a:avLst/>
          </a:prstGeom>
        </p:spPr>
        <p:txBody>
          <a:bodyPr wrap="square" lIns="0" tIns="0" rIns="0" bIns="0" rtlCol="0" anchor="t">
            <a:spAutoFit/>
          </a:bodyPr>
          <a:lstStyle/>
          <a:p>
            <a:pPr algn="ctr">
              <a:spcBef>
                <a:spcPct val="0"/>
              </a:spcBef>
            </a:pPr>
            <a:r>
              <a:rPr lang="en-US" sz="4400" b="1" i="1" dirty="0" err="1">
                <a:solidFill>
                  <a:srgbClr val="000000"/>
                </a:solidFill>
                <a:latin typeface="Times New Roman" panose="02020603050405020304" pitchFamily="18" charset="0"/>
                <a:cs typeface="Times New Roman" panose="02020603050405020304" pitchFamily="18" charset="0"/>
              </a:rPr>
              <a:t>Bóp</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nát</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quả</a:t>
            </a:r>
            <a:r>
              <a:rPr lang="en-US" sz="4400" b="1" i="1" dirty="0">
                <a:solidFill>
                  <a:srgbClr val="000000"/>
                </a:solidFill>
                <a:latin typeface="Times New Roman" panose="02020603050405020304" pitchFamily="18" charset="0"/>
                <a:cs typeface="Times New Roman" panose="02020603050405020304" pitchFamily="18" charset="0"/>
              </a:rPr>
              <a:t> cam</a:t>
            </a:r>
          </a:p>
        </p:txBody>
      </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2214" b="100000" l="9883" r="98170"/>
                    </a14:imgEffect>
                  </a14:imgLayer>
                </a14:imgProps>
              </a:ext>
            </a:extLst>
          </a:blip>
          <a:stretch>
            <a:fillRect/>
          </a:stretch>
        </p:blipFill>
        <p:spPr>
          <a:xfrm>
            <a:off x="6803469" y="2932041"/>
            <a:ext cx="13011150" cy="7315200"/>
          </a:xfrm>
          <a:prstGeom prst="rect">
            <a:avLst/>
          </a:prstGeom>
        </p:spPr>
      </p:pic>
      <p:sp>
        <p:nvSpPr>
          <p:cNvPr id="18" name="TextBox 9"/>
          <p:cNvSpPr txBox="1"/>
          <p:nvPr/>
        </p:nvSpPr>
        <p:spPr>
          <a:xfrm>
            <a:off x="1059338" y="4866270"/>
            <a:ext cx="6890861"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mẽ</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1" name="TextBox 9"/>
          <p:cNvSpPr txBox="1"/>
          <p:nvPr/>
        </p:nvSpPr>
        <p:spPr>
          <a:xfrm>
            <a:off x="1059338" y="6720624"/>
            <a:ext cx="6890861"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47327" y="-1409699"/>
            <a:ext cx="3567292" cy="4114800"/>
          </a:xfrm>
          <a:prstGeom prst="rect">
            <a:avLst/>
          </a:prstGeom>
        </p:spPr>
      </p:pic>
    </p:spTree>
    <p:extLst>
      <p:ext uri="{BB962C8B-B14F-4D97-AF65-F5344CB8AC3E}">
        <p14:creationId xmlns:p14="http://schemas.microsoft.com/office/powerpoint/2010/main" val="257984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barn(inVertical)">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45336"/>
            <a:ext cx="17882839"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tâm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lệnh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hầu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chiêu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nghi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thất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vua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a:t>
            </a:r>
            <a:r>
              <a:rPr lang="en-US" sz="40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57200" y="2670061"/>
            <a:ext cx="17297400" cy="7478970"/>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1. .....................: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2. </a:t>
            </a:r>
            <a:r>
              <a:rPr lang="en-US" sz="4000" b="1" i="1" dirty="0" err="1">
                <a:latin typeface="Times New Roman" panose="02020603050405020304" pitchFamily="18" charset="0"/>
                <a:cs typeface="Times New Roman" panose="02020603050405020304" pitchFamily="18" charset="0"/>
              </a:rPr>
              <a:t>Thuyền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ngự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3. ...........................: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a:t>
            </a:r>
            <a:r>
              <a:rPr lang="en-US" sz="4000" dirty="0">
                <a:latin typeface="Times New Roman" panose="02020603050405020304" pitchFamily="18" charset="0"/>
                <a:cs typeface="Times New Roman" panose="02020603050405020304" pitchFamily="18" charset="0"/>
              </a:rPr>
              <a:t> hay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4. ..................: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5. </a:t>
            </a:r>
            <a:r>
              <a:rPr lang="en-US" sz="4000" b="1" i="1" dirty="0" err="1">
                <a:latin typeface="Times New Roman" panose="02020603050405020304" pitchFamily="18" charset="0"/>
                <a:cs typeface="Times New Roman" panose="02020603050405020304" pitchFamily="18" charset="0"/>
              </a:rPr>
              <a:t>Quốc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6. .........................: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7. ...............................: </a:t>
            </a:r>
            <a:r>
              <a:rPr lang="en-US" sz="4000" dirty="0" err="1">
                <a:latin typeface="Times New Roman" panose="02020603050405020304" pitchFamily="18" charset="0"/>
                <a:cs typeface="Times New Roman" panose="02020603050405020304" pitchFamily="18" charset="0"/>
              </a:rPr>
              <a:t>lệnh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8. ........................: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a:t>
            </a:r>
            <a:r>
              <a:rPr lang="en-US" sz="4000" dirty="0">
                <a:latin typeface="Times New Roman" panose="02020603050405020304" pitchFamily="18" charset="0"/>
                <a:cs typeface="Times New Roman" panose="02020603050405020304" pitchFamily="18" charset="0"/>
              </a:rPr>
              <a:t> nan.</a:t>
            </a:r>
          </a:p>
          <a:p>
            <a:pPr algn="just"/>
            <a:r>
              <a:rPr lang="en-US" sz="4000" dirty="0">
                <a:latin typeface="Times New Roman" panose="02020603050405020304" pitchFamily="18" charset="0"/>
                <a:cs typeface="Times New Roman" panose="02020603050405020304" pitchFamily="18" charset="0"/>
              </a:rPr>
              <a:t>9. </a:t>
            </a:r>
            <a:r>
              <a:rPr lang="en-US" sz="4000" b="1" i="1" dirty="0" err="1">
                <a:latin typeface="Times New Roman" panose="02020603050405020304" pitchFamily="18" charset="0"/>
                <a:cs typeface="Times New Roman" panose="02020603050405020304" pitchFamily="18" charset="0"/>
              </a:rPr>
              <a:t>Nội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10. ................................................: </a:t>
            </a:r>
            <a:r>
              <a:rPr lang="en-US" sz="4000" dirty="0" err="1">
                <a:latin typeface="Times New Roman" panose="02020603050405020304" pitchFamily="18" charset="0"/>
                <a:cs typeface="Times New Roman" panose="02020603050405020304" pitchFamily="18" charset="0"/>
              </a:rPr>
              <a:t>chiêu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p:txBody>
      </p:sp>
      <p:pic>
        <p:nvPicPr>
          <p:cNvPr id="5" name="Picture 12"/>
          <p:cNvPicPr>
            <a:picLocks noChangeAspect="1"/>
          </p:cNvPicPr>
          <p:nvPr/>
        </p:nvPicPr>
        <p:blipFill>
          <a:blip r:embed="rId3"/>
          <a:srcRect/>
          <a:stretch>
            <a:fillRect/>
          </a:stretch>
        </p:blipFill>
        <p:spPr>
          <a:xfrm rot="673482">
            <a:off x="17436143" y="3860055"/>
            <a:ext cx="1713516" cy="4104230"/>
          </a:xfrm>
          <a:prstGeom prst="rect">
            <a:avLst/>
          </a:prstGeom>
        </p:spPr>
      </p:pic>
      <p:pic>
        <p:nvPicPr>
          <p:cNvPr id="6" name="Picture 13"/>
          <p:cNvPicPr>
            <a:picLocks noChangeAspect="1"/>
          </p:cNvPicPr>
          <p:nvPr/>
        </p:nvPicPr>
        <p:blipFill>
          <a:blip r:embed="rId4"/>
          <a:srcRect/>
          <a:stretch>
            <a:fillRect/>
          </a:stretch>
        </p:blipFill>
        <p:spPr>
          <a:xfrm>
            <a:off x="16692867" y="6210300"/>
            <a:ext cx="2123466" cy="926048"/>
          </a:xfrm>
          <a:prstGeom prst="rect">
            <a:avLst/>
          </a:prstGeom>
        </p:spPr>
      </p:pic>
      <p:pic>
        <p:nvPicPr>
          <p:cNvPr id="7" name="Picture 11"/>
          <p:cNvPicPr>
            <a:picLocks noChangeAspect="1"/>
          </p:cNvPicPr>
          <p:nvPr/>
        </p:nvPicPr>
        <p:blipFill>
          <a:blip r:embed="rId5"/>
          <a:srcRect/>
          <a:stretch>
            <a:fillRect/>
          </a:stretch>
        </p:blipFill>
        <p:spPr>
          <a:xfrm rot="-74184" flipH="1">
            <a:off x="-2035128" y="-785381"/>
            <a:ext cx="8220775" cy="1585435"/>
          </a:xfrm>
          <a:prstGeom prst="rect">
            <a:avLst/>
          </a:prstGeom>
        </p:spPr>
      </p:pic>
      <p:pic>
        <p:nvPicPr>
          <p:cNvPr id="8" name="Picture 14"/>
          <p:cNvPicPr>
            <a:picLocks noChangeAspect="1"/>
          </p:cNvPicPr>
          <p:nvPr/>
        </p:nvPicPr>
        <p:blipFill>
          <a:blip r:embed="rId6"/>
          <a:srcRect/>
          <a:stretch>
            <a:fillRect/>
          </a:stretch>
        </p:blipFill>
        <p:spPr>
          <a:xfrm flipH="1">
            <a:off x="-2959445" y="-104303"/>
            <a:ext cx="7262848" cy="1272718"/>
          </a:xfrm>
          <a:prstGeom prst="rect">
            <a:avLst/>
          </a:prstGeom>
        </p:spPr>
      </p:pic>
      <p:sp>
        <p:nvSpPr>
          <p:cNvPr id="9" name="TextBox 8"/>
          <p:cNvSpPr txBox="1"/>
          <p:nvPr/>
        </p:nvSpPr>
        <p:spPr>
          <a:xfrm>
            <a:off x="6819900" y="5558227"/>
            <a:ext cx="22860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gia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674503" y="8724900"/>
            <a:ext cx="52578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Chiêu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205370" y="8047612"/>
            <a:ext cx="358583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người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hầu</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143000" y="750570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biến</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143000" y="680292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Thượng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lệnh</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263077" y="61882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Tôn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thất</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71257" y="4974032"/>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Dã</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tâm</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6663" y="381125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Nghi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trượng</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428301" y="318002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vua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01997" y="2527608"/>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Hội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sư</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tretch>
            <a:fillRect/>
          </a:stretch>
        </p:blipFill>
        <p:spPr>
          <a:xfrm>
            <a:off x="0" y="29091"/>
            <a:ext cx="17301948" cy="1286367"/>
          </a:xfrm>
          <a:prstGeom prst="rect">
            <a:avLst/>
          </a:prstGeom>
        </p:spPr>
      </p:pic>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3" grpId="0"/>
      <p:bldP spid="14"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2171700"/>
            <a:ext cx="15011400" cy="5170646"/>
          </a:xfrm>
          <a:prstGeom prst="rect">
            <a:avLst/>
          </a:prstGeom>
        </p:spPr>
        <p:txBody>
          <a:bodyPr wrap="square">
            <a:spAutoFit/>
          </a:bodyPr>
          <a:lstStyle/>
          <a:p>
            <a:pPr algn="just">
              <a:lnSpc>
                <a:spcPct val="150000"/>
              </a:lnSpc>
              <a:spcAft>
                <a:spcPts val="0"/>
              </a:spcAft>
              <a:tabLst>
                <a:tab pos="90170" algn="l"/>
                <a:tab pos="180340" algn="l"/>
              </a:tabLst>
            </a:pPr>
            <a:r>
              <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 bày hiểu biết của em về: </a:t>
            </a:r>
          </a:p>
          <a:p>
            <a:pPr algn="just">
              <a:lnSpc>
                <a:spcPct val="150000"/>
              </a:lnSpc>
              <a:spcAft>
                <a:spcPts val="0"/>
              </a:spcAft>
              <a:tabLst>
                <a:tab pos="90170" algn="l"/>
                <a:tab pos="180340" algn="l"/>
              </a:tabLst>
            </a:pPr>
            <a:r>
              <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Tác giả </a:t>
            </a:r>
            <a:r>
              <a:rPr lang="en-US" sz="4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Huy Tưởng </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năm sinh, quê quán, thiên hướng khai thác đề tài, thể loại, một số tác phẩm tiêu biểu)</a:t>
            </a:r>
            <a:endParaRPr lang="vi-VN" sz="44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Tác phẩm, đoạn trích </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 loại, hoàn cảnh sáng tác, xuất xứ, nhân vật chính, đề tài, chủ đề, bố cục, tóm tắt)</a:t>
            </a:r>
            <a:endParaRPr lang="vi-VN" sz="4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19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grpSp>
        <p:nvGrpSpPr>
          <p:cNvPr id="2" name="Group 1"/>
          <p:cNvGrpSpPr/>
          <p:nvPr/>
        </p:nvGrpSpPr>
        <p:grpSpPr>
          <a:xfrm>
            <a:off x="278304" y="2735880"/>
            <a:ext cx="5491001" cy="6989540"/>
            <a:chOff x="775608" y="377549"/>
            <a:chExt cx="7584392" cy="9749820"/>
          </a:xfrm>
        </p:grpSpPr>
        <p:pic>
          <p:nvPicPr>
            <p:cNvPr id="10" name="Picture 3"/>
            <p:cNvPicPr>
              <a:picLocks noChangeAspect="1"/>
            </p:cNvPicPr>
            <p:nvPr/>
          </p:nvPicPr>
          <p:blipFill>
            <a:blip r:embed="rId7"/>
            <a:srcRect/>
            <a:stretch>
              <a:fillRect/>
            </a:stretch>
          </p:blipFill>
          <p:spPr>
            <a:xfrm>
              <a:off x="775608" y="377549"/>
              <a:ext cx="7453991" cy="9749820"/>
            </a:xfrm>
            <a:prstGeom prst="rect">
              <a:avLst/>
            </a:prstGeom>
          </p:spPr>
        </p:pic>
        <p:pic>
          <p:nvPicPr>
            <p:cNvPr id="14" name="Picture 4"/>
            <p:cNvPicPr>
              <a:picLocks noChangeAspect="1"/>
            </p:cNvPicPr>
            <p:nvPr/>
          </p:nvPicPr>
          <p:blipFill>
            <a:blip r:embed="rId8"/>
            <a:srcRect/>
            <a:stretch>
              <a:fillRect/>
            </a:stretch>
          </p:blipFill>
          <p:spPr>
            <a:xfrm>
              <a:off x="1604334" y="1172240"/>
              <a:ext cx="6755666" cy="8836411"/>
            </a:xfrm>
            <a:prstGeom prst="rect">
              <a:avLst/>
            </a:prstGeom>
          </p:spPr>
        </p:pic>
      </p:grpSp>
      <p:sp>
        <p:nvSpPr>
          <p:cNvPr id="16" name="TextBox 4"/>
          <p:cNvSpPr txBox="1"/>
          <p:nvPr/>
        </p:nvSpPr>
        <p:spPr>
          <a:xfrm>
            <a:off x="6539954" y="2551175"/>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Nguyễn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(1912-1960)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7" name="Picture 9"/>
          <p:cNvPicPr>
            <a:picLocks noChangeAspect="1"/>
          </p:cNvPicPr>
          <p:nvPr/>
        </p:nvPicPr>
        <p:blipFill>
          <a:blip r:embed="rId9"/>
          <a:srcRect/>
          <a:stretch>
            <a:fillRect/>
          </a:stretch>
        </p:blipFill>
        <p:spPr>
          <a:xfrm>
            <a:off x="5598358" y="2767583"/>
            <a:ext cx="676526" cy="624941"/>
          </a:xfrm>
          <a:prstGeom prst="rect">
            <a:avLst/>
          </a:prstGeom>
        </p:spPr>
      </p:pic>
      <p:sp>
        <p:nvSpPr>
          <p:cNvPr id="18" name="TextBox 4"/>
          <p:cNvSpPr txBox="1"/>
          <p:nvPr/>
        </p:nvSpPr>
        <p:spPr>
          <a:xfrm>
            <a:off x="6539954" y="3497477"/>
            <a:ext cx="11363592" cy="987450"/>
          </a:xfrm>
          <a:prstGeom prst="rect">
            <a:avLst/>
          </a:prstGeom>
        </p:spPr>
        <p:txBody>
          <a:bodyPr wrap="square" lIns="0" tIns="0" rIns="0" bIns="0" rtlCol="0" anchor="t">
            <a:spAutoFit/>
          </a:bodyPr>
          <a:lstStyle/>
          <a:p>
            <a:pPr>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9" name="Picture 9"/>
          <p:cNvPicPr>
            <a:picLocks noChangeAspect="1"/>
          </p:cNvPicPr>
          <p:nvPr/>
        </p:nvPicPr>
        <p:blipFill>
          <a:blip r:embed="rId9"/>
          <a:srcRect/>
          <a:stretch>
            <a:fillRect/>
          </a:stretch>
        </p:blipFill>
        <p:spPr>
          <a:xfrm>
            <a:off x="5598358" y="3713885"/>
            <a:ext cx="676526" cy="624941"/>
          </a:xfrm>
          <a:prstGeom prst="rect">
            <a:avLst/>
          </a:prstGeom>
        </p:spPr>
      </p:pic>
      <p:sp>
        <p:nvSpPr>
          <p:cNvPr id="20" name="TextBox 4"/>
          <p:cNvSpPr txBox="1"/>
          <p:nvPr/>
        </p:nvSpPr>
        <p:spPr>
          <a:xfrm>
            <a:off x="6539953" y="4562636"/>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5598357" y="4779044"/>
            <a:ext cx="676526" cy="624941"/>
          </a:xfrm>
          <a:prstGeom prst="rect">
            <a:avLst/>
          </a:prstGeom>
        </p:spPr>
      </p:pic>
      <p:sp>
        <p:nvSpPr>
          <p:cNvPr id="22" name="TextBox 4"/>
          <p:cNvSpPr txBox="1"/>
          <p:nvPr/>
        </p:nvSpPr>
        <p:spPr>
          <a:xfrm>
            <a:off x="6616492" y="5714530"/>
            <a:ext cx="11363592" cy="3949799"/>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Đêm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hội</a:t>
            </a:r>
            <a:r>
              <a:rPr lang="en-US" sz="4400" i="1" dirty="0">
                <a:solidFill>
                  <a:srgbClr val="000000"/>
                </a:solidFill>
                <a:latin typeface="Times New Roman" panose="02020603050405020304" pitchFamily="18" charset="0"/>
                <a:cs typeface="Times New Roman" panose="02020603050405020304" pitchFamily="18" charset="0"/>
              </a:rPr>
              <a:t> Long </a:t>
            </a:r>
            <a:r>
              <a:rPr lang="en-US" sz="4400" i="1" dirty="0" err="1">
                <a:solidFill>
                  <a:srgbClr val="000000"/>
                </a:solidFill>
                <a:latin typeface="Times New Roman" panose="02020603050405020304" pitchFamily="18" charset="0"/>
                <a:cs typeface="Times New Roman" panose="02020603050405020304" pitchFamily="18" charset="0"/>
              </a:rPr>
              <a:t>Trì</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(1942); </a:t>
            </a:r>
            <a:r>
              <a:rPr lang="en-US" sz="4400" i="1" dirty="0" err="1">
                <a:solidFill>
                  <a:srgbClr val="000000"/>
                </a:solidFill>
                <a:latin typeface="Times New Roman" panose="02020603050405020304" pitchFamily="18" charset="0"/>
                <a:cs typeface="Times New Roman" panose="02020603050405020304" pitchFamily="18" charset="0"/>
              </a:rPr>
              <a:t>Vũ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Tô</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(1943); </a:t>
            </a:r>
            <a:r>
              <a:rPr lang="en-US" sz="4400" i="1" dirty="0">
                <a:solidFill>
                  <a:srgbClr val="000000"/>
                </a:solidFill>
                <a:latin typeface="Times New Roman" panose="02020603050405020304" pitchFamily="18" charset="0"/>
                <a:cs typeface="Times New Roman" panose="02020603050405020304" pitchFamily="18" charset="0"/>
              </a:rPr>
              <a:t>An </a:t>
            </a:r>
            <a:r>
              <a:rPr lang="en-US" sz="4400" i="1" dirty="0" err="1">
                <a:solidFill>
                  <a:srgbClr val="000000"/>
                </a:solidFill>
                <a:latin typeface="Times New Roman" panose="02020603050405020304" pitchFamily="18" charset="0"/>
                <a:cs typeface="Times New Roman" panose="02020603050405020304" pitchFamily="18" charset="0"/>
              </a:rPr>
              <a:t>Tư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(1944); </a:t>
            </a:r>
            <a:r>
              <a:rPr lang="en-US" sz="4400" i="1" dirty="0" err="1">
                <a:solidFill>
                  <a:srgbClr val="000000"/>
                </a:solidFill>
                <a:latin typeface="Times New Roman" panose="02020603050405020304" pitchFamily="18" charset="0"/>
                <a:cs typeface="Times New Roman" panose="02020603050405020304" pitchFamily="18" charset="0"/>
              </a:rPr>
              <a:t>Bắc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(1946); </a:t>
            </a:r>
            <a:r>
              <a:rPr lang="en-US" sz="4400" i="1" dirty="0" err="1">
                <a:solidFill>
                  <a:srgbClr val="000000"/>
                </a:solidFill>
                <a:latin typeface="Times New Roman" panose="02020603050405020304" pitchFamily="18" charset="0"/>
                <a:cs typeface="Times New Roman" panose="02020603050405020304" pitchFamily="18" charset="0"/>
              </a:rPr>
              <a:t>Lá</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cờ</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thêu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sáu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chữ</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vàng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(1960); </a:t>
            </a:r>
            <a:r>
              <a:rPr lang="en-US" sz="4400" i="1" dirty="0" err="1">
                <a:solidFill>
                  <a:srgbClr val="000000"/>
                </a:solidFill>
                <a:latin typeface="Times New Roman" panose="02020603050405020304" pitchFamily="18" charset="0"/>
                <a:cs typeface="Times New Roman" panose="02020603050405020304" pitchFamily="18" charset="0"/>
              </a:rPr>
              <a:t>Sống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mãi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với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thủ</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đô</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(1961)...</a:t>
            </a:r>
          </a:p>
        </p:txBody>
      </p:sp>
      <p:pic>
        <p:nvPicPr>
          <p:cNvPr id="23" name="Picture 9"/>
          <p:cNvPicPr>
            <a:picLocks noChangeAspect="1"/>
          </p:cNvPicPr>
          <p:nvPr/>
        </p:nvPicPr>
        <p:blipFill>
          <a:blip r:embed="rId9"/>
          <a:srcRect/>
          <a:stretch>
            <a:fillRect/>
          </a:stretch>
        </p:blipFill>
        <p:spPr>
          <a:xfrm>
            <a:off x="5674896" y="5930938"/>
            <a:ext cx="676526" cy="624941"/>
          </a:xfrm>
          <a:prstGeom prst="rect">
            <a:avLst/>
          </a:prstGeom>
        </p:spPr>
      </p:pic>
      <p:pic>
        <p:nvPicPr>
          <p:cNvPr id="5" name="Picture 4"/>
          <p:cNvPicPr>
            <a:picLocks noChangeAspect="1"/>
          </p:cNvPicPr>
          <p:nvPr/>
        </p:nvPicPr>
        <p:blipFill>
          <a:blip r:embed="rId10"/>
          <a:stretch>
            <a:fillRect/>
          </a:stretch>
        </p:blipFill>
        <p:spPr>
          <a:xfrm>
            <a:off x="6005810" y="24179"/>
            <a:ext cx="6486706" cy="2139881"/>
          </a:xfrm>
          <a:prstGeom prst="rect">
            <a:avLst/>
          </a:prstGeom>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4"/>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7"/>
          <a:srcRect/>
          <a:stretch>
            <a:fillRect/>
          </a:stretch>
        </p:blipFill>
        <p:spPr>
          <a:xfrm rot="762462">
            <a:off x="-682159" y="7890136"/>
            <a:ext cx="1750812" cy="2999250"/>
          </a:xfrm>
          <a:prstGeom prst="rect">
            <a:avLst/>
          </a:prstGeom>
        </p:spPr>
      </p:pic>
      <p:pic>
        <p:nvPicPr>
          <p:cNvPr id="1026" name="Picture 2" descr="Đêm hội Long Trì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555" y="538649"/>
            <a:ext cx="2923191" cy="4384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Khai Tâm - Vũ Như Tô - Nguyễn Huy Tưở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9705" y="537720"/>
            <a:ext cx="3137305" cy="4323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0"/>
          <a:srcRect l="20449" r="18750"/>
          <a:stretch/>
        </p:blipFill>
        <p:spPr>
          <a:xfrm>
            <a:off x="7937247" y="537720"/>
            <a:ext cx="3440113" cy="4323425"/>
          </a:xfrm>
          <a:prstGeom prst="rect">
            <a:avLst/>
          </a:prstGeom>
        </p:spPr>
      </p:pic>
      <p:pic>
        <p:nvPicPr>
          <p:cNvPr id="24" name="Picture 23"/>
          <p:cNvPicPr>
            <a:picLocks noChangeAspect="1"/>
          </p:cNvPicPr>
          <p:nvPr/>
        </p:nvPicPr>
        <p:blipFill>
          <a:blip r:embed="rId11"/>
          <a:stretch>
            <a:fillRect/>
          </a:stretch>
        </p:blipFill>
        <p:spPr>
          <a:xfrm>
            <a:off x="721555" y="5257482"/>
            <a:ext cx="2958522" cy="4365032"/>
          </a:xfrm>
          <a:prstGeom prst="rect">
            <a:avLst/>
          </a:prstGeom>
        </p:spPr>
      </p:pic>
      <p:pic>
        <p:nvPicPr>
          <p:cNvPr id="1030" name="Picture 6" descr="Lá Cờ Thêu Sáu Chữ Vàng | Tải Sách, Đọc Sách Miễn Phí"/>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89705" y="5257482"/>
            <a:ext cx="3137305" cy="43274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p:cNvPicPr>
            <a:picLocks noChangeAspect="1"/>
          </p:cNvPicPr>
          <p:nvPr/>
        </p:nvPicPr>
        <p:blipFill>
          <a:blip r:embed="rId3"/>
          <a:srcRect/>
          <a:stretch>
            <a:fillRect/>
          </a:stretch>
        </p:blipFill>
        <p:spPr>
          <a:xfrm rot="842084">
            <a:off x="9812970" y="7985552"/>
            <a:ext cx="9275379" cy="3550621"/>
          </a:xfrm>
          <a:prstGeom prst="rect">
            <a:avLst/>
          </a:prstGeom>
        </p:spPr>
      </p:pic>
      <p:pic>
        <p:nvPicPr>
          <p:cNvPr id="1032" name="Picture 8" descr="Sống mãi với thủ đô – Wikipedia tiếng Việ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7247" y="5257482"/>
            <a:ext cx="3440113" cy="432748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1943167" y="2532454"/>
            <a:ext cx="5491001" cy="6989540"/>
            <a:chOff x="775608" y="377549"/>
            <a:chExt cx="7584392" cy="9749820"/>
          </a:xfrm>
        </p:grpSpPr>
        <p:pic>
          <p:nvPicPr>
            <p:cNvPr id="33" name="Picture 3"/>
            <p:cNvPicPr>
              <a:picLocks noChangeAspect="1"/>
            </p:cNvPicPr>
            <p:nvPr/>
          </p:nvPicPr>
          <p:blipFill>
            <a:blip r:embed="rId14"/>
            <a:srcRect/>
            <a:stretch>
              <a:fillRect/>
            </a:stretch>
          </p:blipFill>
          <p:spPr>
            <a:xfrm>
              <a:off x="775608" y="377549"/>
              <a:ext cx="7453991" cy="9749820"/>
            </a:xfrm>
            <a:prstGeom prst="rect">
              <a:avLst/>
            </a:prstGeom>
          </p:spPr>
        </p:pic>
        <p:pic>
          <p:nvPicPr>
            <p:cNvPr id="34" name="Picture 4"/>
            <p:cNvPicPr>
              <a:picLocks noChangeAspect="1"/>
            </p:cNvPicPr>
            <p:nvPr/>
          </p:nvPicPr>
          <p:blipFill>
            <a:blip r:embed="rId15"/>
            <a:srcRect/>
            <a:stretch>
              <a:fillRect/>
            </a:stretch>
          </p:blipFill>
          <p:spPr>
            <a:xfrm>
              <a:off x="1604334" y="1172240"/>
              <a:ext cx="6755666" cy="8836411"/>
            </a:xfrm>
            <a:prstGeom prst="rect">
              <a:avLst/>
            </a:prstGeom>
          </p:spPr>
        </p:pic>
      </p:grpSp>
      <p:pic>
        <p:nvPicPr>
          <p:cNvPr id="2" name="Picture 1"/>
          <p:cNvPicPr>
            <a:picLocks noChangeAspect="1"/>
          </p:cNvPicPr>
          <p:nvPr/>
        </p:nvPicPr>
        <p:blipFill>
          <a:blip r:embed="rId16"/>
          <a:stretch>
            <a:fillRect/>
          </a:stretch>
        </p:blipFill>
        <p:spPr>
          <a:xfrm>
            <a:off x="11377360" y="843924"/>
            <a:ext cx="6474513" cy="2280102"/>
          </a:xfrm>
          <a:prstGeom prst="rect">
            <a:avLst/>
          </a:prstGeom>
        </p:spPr>
      </p:pic>
    </p:spTree>
    <p:extLst>
      <p:ext uri="{BB962C8B-B14F-4D97-AF65-F5344CB8AC3E}">
        <p14:creationId xmlns:p14="http://schemas.microsoft.com/office/powerpoint/2010/main" val="17201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12001590" y="3383052"/>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Hoàn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006526" y="3601301"/>
            <a:ext cx="676526" cy="624941"/>
          </a:xfrm>
          <a:prstGeom prst="rect">
            <a:avLst/>
          </a:prstGeom>
        </p:spPr>
      </p:pic>
      <p:sp>
        <p:nvSpPr>
          <p:cNvPr id="22" name="TextBox 4"/>
          <p:cNvSpPr txBox="1"/>
          <p:nvPr/>
        </p:nvSpPr>
        <p:spPr>
          <a:xfrm>
            <a:off x="12001590" y="5835361"/>
            <a:ext cx="5906150"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3" name="Picture 9"/>
          <p:cNvPicPr>
            <a:picLocks noChangeAspect="1"/>
          </p:cNvPicPr>
          <p:nvPr/>
        </p:nvPicPr>
        <p:blipFill>
          <a:blip r:embed="rId7"/>
          <a:srcRect/>
          <a:stretch>
            <a:fillRect/>
          </a:stretch>
        </p:blipFill>
        <p:spPr>
          <a:xfrm>
            <a:off x="746878" y="3610455"/>
            <a:ext cx="676526" cy="624941"/>
          </a:xfrm>
          <a:prstGeom prst="rect">
            <a:avLst/>
          </a:prstGeom>
        </p:spPr>
      </p:pic>
      <p:pic>
        <p:nvPicPr>
          <p:cNvPr id="24" name="Picture 6" descr="Lá Cờ Thêu Sáu Chữ Vàng | Tải Sách, Đọc Sách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8186" y="4170640"/>
            <a:ext cx="4051241" cy="5588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4"/>
          <p:cNvSpPr txBox="1"/>
          <p:nvPr/>
        </p:nvSpPr>
        <p:spPr>
          <a:xfrm>
            <a:off x="1802015" y="4183340"/>
            <a:ext cx="4343400" cy="987450"/>
          </a:xfrm>
          <a:prstGeom prst="rect">
            <a:avLst/>
          </a:prstGeom>
        </p:spPr>
        <p:txBody>
          <a:bodyPr wrap="square" lIns="0" tIns="0" rIns="0" bIns="0" rtlCol="0" anchor="t">
            <a:spAutoFit/>
          </a:bodyPr>
          <a:lstStyle/>
          <a:p>
            <a:pPr algn="just">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11748181" y="4334031"/>
            <a:ext cx="6159559"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1960,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1" name="TextBox 4"/>
          <p:cNvSpPr txBox="1"/>
          <p:nvPr/>
        </p:nvSpPr>
        <p:spPr>
          <a:xfrm>
            <a:off x="1776615" y="5670733"/>
            <a:ext cx="295125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2" name="Picture 9"/>
          <p:cNvPicPr>
            <a:picLocks noChangeAspect="1"/>
          </p:cNvPicPr>
          <p:nvPr/>
        </p:nvPicPr>
        <p:blipFill>
          <a:blip r:embed="rId7"/>
          <a:srcRect/>
          <a:stretch>
            <a:fillRect/>
          </a:stretch>
        </p:blipFill>
        <p:spPr>
          <a:xfrm>
            <a:off x="795863" y="5951242"/>
            <a:ext cx="676526" cy="624941"/>
          </a:xfrm>
          <a:prstGeom prst="rect">
            <a:avLst/>
          </a:prstGeom>
        </p:spPr>
      </p:pic>
      <p:sp>
        <p:nvSpPr>
          <p:cNvPr id="33" name="TextBox 4"/>
          <p:cNvSpPr txBox="1"/>
          <p:nvPr/>
        </p:nvSpPr>
        <p:spPr>
          <a:xfrm>
            <a:off x="1802015" y="6544071"/>
            <a:ext cx="4343400"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phần</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34" name="Picture 9"/>
          <p:cNvPicPr>
            <a:picLocks noChangeAspect="1"/>
          </p:cNvPicPr>
          <p:nvPr/>
        </p:nvPicPr>
        <p:blipFill>
          <a:blip r:embed="rId7"/>
          <a:srcRect/>
          <a:stretch>
            <a:fillRect/>
          </a:stretch>
        </p:blipFill>
        <p:spPr>
          <a:xfrm>
            <a:off x="10972800" y="6042559"/>
            <a:ext cx="676526" cy="624941"/>
          </a:xfrm>
          <a:prstGeom prst="rect">
            <a:avLst/>
          </a:prstGeom>
        </p:spPr>
      </p:pic>
      <p:sp>
        <p:nvSpPr>
          <p:cNvPr id="35" name="TextBox 4"/>
          <p:cNvSpPr txBox="1"/>
          <p:nvPr/>
        </p:nvSpPr>
        <p:spPr>
          <a:xfrm>
            <a:off x="12225944" y="6910838"/>
            <a:ext cx="5223856" cy="987450"/>
          </a:xfrm>
          <a:prstGeom prst="rect">
            <a:avLst/>
          </a:prstGeom>
        </p:spPr>
        <p:txBody>
          <a:bodyPr wrap="square" lIns="0" tIns="0" rIns="0" bIns="0" rtlCol="0" anchor="t">
            <a:spAutoFit/>
          </a:bodyPr>
          <a:lstStyle/>
          <a:p>
            <a:pPr>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9"/>
          <a:stretch>
            <a:fillRect/>
          </a:stretch>
        </p:blipFill>
        <p:spPr>
          <a:xfrm>
            <a:off x="6005810" y="64106"/>
            <a:ext cx="6486706" cy="2139881"/>
          </a:xfrm>
          <a:prstGeom prst="rect">
            <a:avLst/>
          </a:prstGeom>
        </p:spPr>
      </p:pic>
    </p:spTree>
    <p:extLst>
      <p:ext uri="{BB962C8B-B14F-4D97-AF65-F5344CB8AC3E}">
        <p14:creationId xmlns:p14="http://schemas.microsoft.com/office/powerpoint/2010/main" val="5988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28" grpId="0"/>
      <p:bldP spid="29" grpId="0"/>
      <p:bldP spid="30" grpId="0"/>
      <p:bldP spid="31" grpId="0"/>
      <p:bldP spid="3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120391" y="3086100"/>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25327" y="3304349"/>
            <a:ext cx="676526" cy="624941"/>
          </a:xfrm>
          <a:prstGeom prst="rect">
            <a:avLst/>
          </a:prstGeom>
        </p:spPr>
      </p:pic>
      <p:sp>
        <p:nvSpPr>
          <p:cNvPr id="22" name="TextBox 4"/>
          <p:cNvSpPr txBox="1"/>
          <p:nvPr/>
        </p:nvSpPr>
        <p:spPr>
          <a:xfrm>
            <a:off x="2120391" y="5280412"/>
            <a:ext cx="5906150"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2111733" y="4314834"/>
            <a:ext cx="615955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4" name="Picture 9"/>
          <p:cNvPicPr>
            <a:picLocks noChangeAspect="1"/>
          </p:cNvPicPr>
          <p:nvPr/>
        </p:nvPicPr>
        <p:blipFill>
          <a:blip r:embed="rId7"/>
          <a:srcRect/>
          <a:stretch>
            <a:fillRect/>
          </a:stretch>
        </p:blipFill>
        <p:spPr>
          <a:xfrm>
            <a:off x="1133863" y="5485695"/>
            <a:ext cx="676526" cy="624941"/>
          </a:xfrm>
          <a:prstGeom prst="rect">
            <a:avLst/>
          </a:prstGeom>
        </p:spPr>
      </p:pic>
      <p:sp>
        <p:nvSpPr>
          <p:cNvPr id="35" name="TextBox 4"/>
          <p:cNvSpPr txBox="1"/>
          <p:nvPr/>
        </p:nvSpPr>
        <p:spPr>
          <a:xfrm>
            <a:off x="2122474" y="6405384"/>
            <a:ext cx="9764726"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cha ta ở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5" name="Picture 2"/>
          <p:cNvPicPr>
            <a:picLocks noChangeAspect="1"/>
          </p:cNvPicPr>
          <p:nvPr/>
        </p:nvPicPr>
        <p:blipFill>
          <a:blip r:embed="rId8"/>
          <a:srcRect l="16027" t="8272" r="20680" b="7755"/>
          <a:stretch>
            <a:fillRect/>
          </a:stretch>
        </p:blipFill>
        <p:spPr>
          <a:xfrm>
            <a:off x="12497455" y="2876659"/>
            <a:ext cx="5303906" cy="7036937"/>
          </a:xfrm>
          <a:prstGeom prst="rect">
            <a:avLst/>
          </a:prstGeom>
        </p:spPr>
      </p:pic>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22548" y="7667042"/>
            <a:ext cx="3567292" cy="4114800"/>
          </a:xfrm>
          <a:prstGeom prst="rect">
            <a:avLst/>
          </a:prstGeom>
        </p:spPr>
      </p:pic>
      <p:pic>
        <p:nvPicPr>
          <p:cNvPr id="2" name="Picture 1"/>
          <p:cNvPicPr>
            <a:picLocks noChangeAspect="1"/>
          </p:cNvPicPr>
          <p:nvPr/>
        </p:nvPicPr>
        <p:blipFill>
          <a:blip r:embed="rId11"/>
          <a:stretch>
            <a:fillRect/>
          </a:stretch>
        </p:blipFill>
        <p:spPr>
          <a:xfrm>
            <a:off x="5835774" y="138548"/>
            <a:ext cx="6486706" cy="2139881"/>
          </a:xfrm>
          <a:prstGeom prst="rect">
            <a:avLst/>
          </a:prstGeom>
        </p:spPr>
      </p:pic>
    </p:spTree>
    <p:extLst>
      <p:ext uri="{BB962C8B-B14F-4D97-AF65-F5344CB8AC3E}">
        <p14:creationId xmlns:p14="http://schemas.microsoft.com/office/powerpoint/2010/main" val="11098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9"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1808</Words>
  <Application>Microsoft Office PowerPoint</Application>
  <PresentationFormat>Custom</PresentationFormat>
  <Paragraphs>188</Paragraphs>
  <Slides>32</Slides>
  <Notes>31</Notes>
  <HiddenSlides>7</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Times New Roman</vt:lpstr>
      <vt:lpstr>Arial</vt:lpstr>
      <vt:lpstr>Calibri</vt:lpstr>
      <vt:lpstr>.VnTime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Administrator</cp:lastModifiedBy>
  <cp:revision>82</cp:revision>
  <dcterms:created xsi:type="dcterms:W3CDTF">2006-08-16T00:00:00Z</dcterms:created>
  <dcterms:modified xsi:type="dcterms:W3CDTF">2024-01-16T10:42:50Z</dcterms:modified>
  <dc:identifier>DAFf2_-uKMI</dc:identifier>
</cp:coreProperties>
</file>