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3" r:id="rId3"/>
    <p:sldId id="314" r:id="rId4"/>
    <p:sldId id="315" r:id="rId5"/>
    <p:sldId id="316" r:id="rId6"/>
    <p:sldId id="318" r:id="rId7"/>
    <p:sldId id="319" r:id="rId8"/>
    <p:sldId id="259" r:id="rId9"/>
    <p:sldId id="262" r:id="rId10"/>
    <p:sldId id="266" r:id="rId11"/>
    <p:sldId id="268" r:id="rId12"/>
    <p:sldId id="270" r:id="rId13"/>
    <p:sldId id="271" r:id="rId14"/>
    <p:sldId id="272" r:id="rId15"/>
    <p:sldId id="276" r:id="rId16"/>
    <p:sldId id="277" r:id="rId17"/>
    <p:sldId id="281" r:id="rId18"/>
    <p:sldId id="282" r:id="rId19"/>
    <p:sldId id="283" r:id="rId20"/>
    <p:sldId id="307" r:id="rId21"/>
    <p:sldId id="280" r:id="rId22"/>
    <p:sldId id="284" r:id="rId23"/>
    <p:sldId id="285" r:id="rId24"/>
    <p:sldId id="257" r:id="rId25"/>
    <p:sldId id="286" r:id="rId26"/>
    <p:sldId id="275" r:id="rId27"/>
    <p:sldId id="274" r:id="rId28"/>
    <p:sldId id="273" r:id="rId29"/>
    <p:sldId id="287" r:id="rId30"/>
    <p:sldId id="289" r:id="rId31"/>
    <p:sldId id="269" r:id="rId32"/>
    <p:sldId id="290" r:id="rId33"/>
    <p:sldId id="291" r:id="rId34"/>
    <p:sldId id="292" r:id="rId35"/>
    <p:sldId id="293" r:id="rId36"/>
    <p:sldId id="294" r:id="rId37"/>
    <p:sldId id="295" r:id="rId38"/>
    <p:sldId id="296" r:id="rId39"/>
    <p:sldId id="297" r:id="rId40"/>
    <p:sldId id="298" r:id="rId41"/>
    <p:sldId id="299" r:id="rId42"/>
    <p:sldId id="301" r:id="rId43"/>
    <p:sldId id="300" r:id="rId44"/>
    <p:sldId id="302" r:id="rId45"/>
    <p:sldId id="304" r:id="rId46"/>
    <p:sldId id="306" r:id="rId47"/>
    <p:sldId id="305" r:id="rId48"/>
    <p:sldId id="288" r:id="rId49"/>
    <p:sldId id="308" r:id="rId50"/>
    <p:sldId id="309" r:id="rId51"/>
    <p:sldId id="371" r:id="rId52"/>
    <p:sldId id="372" r:id="rId53"/>
    <p:sldId id="373" r:id="rId54"/>
    <p:sldId id="374" r:id="rId55"/>
    <p:sldId id="375" r:id="rId56"/>
    <p:sldId id="376" r:id="rId57"/>
    <p:sldId id="377" r:id="rId58"/>
    <p:sldId id="378" r:id="rId59"/>
    <p:sldId id="379" r:id="rId60"/>
    <p:sldId id="336" r:id="rId61"/>
    <p:sldId id="380" r:id="rId62"/>
    <p:sldId id="310" r:id="rId63"/>
    <p:sldId id="265" r:id="rId64"/>
    <p:sldId id="264" r:id="rId65"/>
    <p:sldId id="311" r:id="rId66"/>
    <p:sldId id="31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7"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DB5C-06A3-3DEB-6C54-27C180A5C0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65F19-ADA7-D9E1-7ABD-3CDFBC65C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7B8AC-BC8C-3E70-56B7-0BE11869EFE3}"/>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5" name="Footer Placeholder 4">
            <a:extLst>
              <a:ext uri="{FF2B5EF4-FFF2-40B4-BE49-F238E27FC236}">
                <a16:creationId xmlns:a16="http://schemas.microsoft.com/office/drawing/2014/main" id="{0793FF08-D782-736D-40AD-A6ED81D86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9106D-BE02-FC5F-A96C-175EB18130E4}"/>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4874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60C1-16F7-1085-2C42-03846D519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D3B818-7199-FCF1-A328-E05E0BFC20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8CF19-9EEA-02A3-942A-AFD8D467A654}"/>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5" name="Footer Placeholder 4">
            <a:extLst>
              <a:ext uri="{FF2B5EF4-FFF2-40B4-BE49-F238E27FC236}">
                <a16:creationId xmlns:a16="http://schemas.microsoft.com/office/drawing/2014/main" id="{3F8D25F1-AB1C-B70B-0A2C-EFCFEC9BF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64D0B-6DA1-B955-EECB-58FEE34ADAD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16427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9E80A-9504-6E5D-B1DE-959DF799D2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13FFB-4E27-672D-F3BD-D403CB8AB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6CB72-F676-51CC-A2DD-8909D7087E42}"/>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5" name="Footer Placeholder 4">
            <a:extLst>
              <a:ext uri="{FF2B5EF4-FFF2-40B4-BE49-F238E27FC236}">
                <a16:creationId xmlns:a16="http://schemas.microsoft.com/office/drawing/2014/main" id="{47DF9E69-CE11-6FB0-4CBD-A2E21B6BD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4D08D-FBB1-7C46-D6E3-AFB20F9BC2CD}"/>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4236181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5500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72306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3007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25891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05350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8586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5023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911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3D28-1DD6-73DB-184E-DF9CCA129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D0A3C-B23B-6D0E-8198-3D1188BE32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6D61A-1FB5-6CCD-784E-9D3C00AE1640}"/>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5" name="Footer Placeholder 4">
            <a:extLst>
              <a:ext uri="{FF2B5EF4-FFF2-40B4-BE49-F238E27FC236}">
                <a16:creationId xmlns:a16="http://schemas.microsoft.com/office/drawing/2014/main" id="{7D276F25-3B9C-7D4A-075D-06CC796C7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7E692-FEE2-0A92-3817-32A34B7040C9}"/>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525888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3173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6427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9034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361-DD65-3802-E984-C1C3B875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A15FC-3C89-EE7A-4C18-8A9E0AAB5F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201604-66E7-BE06-FCFD-98A18138A0D0}"/>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5" name="Footer Placeholder 4">
            <a:extLst>
              <a:ext uri="{FF2B5EF4-FFF2-40B4-BE49-F238E27FC236}">
                <a16:creationId xmlns:a16="http://schemas.microsoft.com/office/drawing/2014/main" id="{ED1011C0-D484-FDFC-ECB7-9CD21ADF1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FA673-C6A7-A908-507E-577195BFF56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75508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A3CE-4BA9-1D98-C797-1127692EF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EFF86-0CEB-A645-1ED9-8C7147C71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69CE4-EA37-15E1-3734-4F86576855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793998-85CA-FDF8-1D84-40B4F9FF2A27}"/>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6" name="Footer Placeholder 5">
            <a:extLst>
              <a:ext uri="{FF2B5EF4-FFF2-40B4-BE49-F238E27FC236}">
                <a16:creationId xmlns:a16="http://schemas.microsoft.com/office/drawing/2014/main" id="{FA73426C-7C41-97A1-7FAF-BE7E5D575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73813-C01B-64C0-F339-8ACC21BAFE9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32188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60A3-4F89-C906-4D98-4364A6992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5FE33-C259-6D06-79CB-CD726EEBF8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8B7A5-EEEC-6A83-2560-055A9066A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9362C-10AB-7A99-C408-B6E9D25ED9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B7494-A933-3605-167E-F53DA1EE93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B869E-7DA6-0FD7-7690-F728B66F5918}"/>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8" name="Footer Placeholder 7">
            <a:extLst>
              <a:ext uri="{FF2B5EF4-FFF2-40B4-BE49-F238E27FC236}">
                <a16:creationId xmlns:a16="http://schemas.microsoft.com/office/drawing/2014/main" id="{4B87C572-19E4-CF0D-900A-601CD32696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5E3D76-C981-F2A3-C74E-530E80893A97}"/>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69535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ABFC-1B97-1D6D-72C5-DB3CB30ED1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BCF53-1A7E-CAAD-D556-28F1D55A729A}"/>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4" name="Footer Placeholder 3">
            <a:extLst>
              <a:ext uri="{FF2B5EF4-FFF2-40B4-BE49-F238E27FC236}">
                <a16:creationId xmlns:a16="http://schemas.microsoft.com/office/drawing/2014/main" id="{72C3DAF8-9032-8D03-9996-8C535945A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78ADCD-4C18-3890-AFCF-C65F4369E6DC}"/>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8842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4443E-7629-26F8-CA40-0BF7A8654439}"/>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3" name="Footer Placeholder 2">
            <a:extLst>
              <a:ext uri="{FF2B5EF4-FFF2-40B4-BE49-F238E27FC236}">
                <a16:creationId xmlns:a16="http://schemas.microsoft.com/office/drawing/2014/main" id="{EB432F18-1268-BEAF-1831-C5A42EAFF2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7AD2B-AEA0-1CF1-5208-BFA533927650}"/>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96905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9A32-940B-A50E-EA1D-227D54B6A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4C122D-A624-7956-F032-1868F0E8E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B83B0-E128-C5F8-C35A-DABF104D1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B21DC-4303-FA19-B74D-EDE9F254F092}"/>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6" name="Footer Placeholder 5">
            <a:extLst>
              <a:ext uri="{FF2B5EF4-FFF2-40B4-BE49-F238E27FC236}">
                <a16:creationId xmlns:a16="http://schemas.microsoft.com/office/drawing/2014/main" id="{DF553081-750B-0E0B-01E4-82B39AD8F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4C7F0-1310-4689-0D01-5A9859A8F98E}"/>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187889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CCD9-062C-4284-2586-FE2F15282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16B200-094F-20A7-A8EC-9AB6FC008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019AD6-4884-AB3C-FE2D-A96DA86A8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A7C2C-045C-01E0-4EEC-3BA9E694CB49}"/>
              </a:ext>
            </a:extLst>
          </p:cNvPr>
          <p:cNvSpPr>
            <a:spLocks noGrp="1"/>
          </p:cNvSpPr>
          <p:nvPr>
            <p:ph type="dt" sz="half" idx="10"/>
          </p:nvPr>
        </p:nvSpPr>
        <p:spPr/>
        <p:txBody>
          <a:bodyPr/>
          <a:lstStyle/>
          <a:p>
            <a:fld id="{8790542D-B8DF-4F66-B326-3EF406C29DA0}" type="datetimeFigureOut">
              <a:rPr lang="en-US" smtClean="0"/>
              <a:t>9/7/2022</a:t>
            </a:fld>
            <a:endParaRPr lang="en-US"/>
          </a:p>
        </p:txBody>
      </p:sp>
      <p:sp>
        <p:nvSpPr>
          <p:cNvPr id="6" name="Footer Placeholder 5">
            <a:extLst>
              <a:ext uri="{FF2B5EF4-FFF2-40B4-BE49-F238E27FC236}">
                <a16:creationId xmlns:a16="http://schemas.microsoft.com/office/drawing/2014/main" id="{66E58ADC-54AA-DE96-DC14-9580899F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345CB-F43D-A3D2-7A5C-1F15F9B18BA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62900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ED74F6-83E7-DFB7-DBC6-703DF7723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53DE3-B591-B892-C1DB-A7ED9F581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3CD9F-BE3B-C63C-5949-59F135F1D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0542D-B8DF-4F66-B326-3EF406C29DA0}" type="datetimeFigureOut">
              <a:rPr lang="en-US" smtClean="0"/>
              <a:t>9/7/2022</a:t>
            </a:fld>
            <a:endParaRPr lang="en-US"/>
          </a:p>
        </p:txBody>
      </p:sp>
      <p:sp>
        <p:nvSpPr>
          <p:cNvPr id="5" name="Footer Placeholder 4">
            <a:extLst>
              <a:ext uri="{FF2B5EF4-FFF2-40B4-BE49-F238E27FC236}">
                <a16:creationId xmlns:a16="http://schemas.microsoft.com/office/drawing/2014/main" id="{1C510162-EE59-9DBB-4B91-A10CA37D1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E9354-4FEF-B999-7E9D-02DDBB6CE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EA9CF-627C-497B-8D2E-AA754FF30435}" type="slidenum">
              <a:rPr lang="en-US" smtClean="0"/>
              <a:t>‹#›</a:t>
            </a:fld>
            <a:endParaRPr lang="en-US"/>
          </a:p>
        </p:txBody>
      </p:sp>
    </p:spTree>
    <p:extLst>
      <p:ext uri="{BB962C8B-B14F-4D97-AF65-F5344CB8AC3E}">
        <p14:creationId xmlns:p14="http://schemas.microsoft.com/office/powerpoint/2010/main" val="1524677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9/7/2022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069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9.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9.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microsoft.com/office/2007/relationships/hdphoto" Target="../media/hdphoto11.wdp"/><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0.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3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10.png"/><Relationship Id="rId4" Type="http://schemas.openxmlformats.org/officeDocument/2006/relationships/image" Target="../media/image1.png"/><Relationship Id="rId9"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42.png"/><Relationship Id="rId4" Type="http://schemas.microsoft.com/office/2007/relationships/hdphoto" Target="../media/hdphoto13.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43.png"/><Relationship Id="rId4" Type="http://schemas.microsoft.com/office/2007/relationships/hdphoto" Target="../media/hdphoto13.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43.png"/><Relationship Id="rId4" Type="http://schemas.microsoft.com/office/2007/relationships/hdphoto" Target="../media/hdphoto13.wdp"/></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43.png"/><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42.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42.png"/><Relationship Id="rId4" Type="http://schemas.microsoft.com/office/2007/relationships/hdphoto" Target="../media/hdphoto13.wdp"/></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43.png"/><Relationship Id="rId4" Type="http://schemas.microsoft.com/office/2007/relationships/hdphoto" Target="../media/hdphoto13.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3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3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37.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37.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37.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3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13" Type="http://schemas.openxmlformats.org/officeDocument/2006/relationships/slide" Target="slide54.xml"/><Relationship Id="rId18" Type="http://schemas.openxmlformats.org/officeDocument/2006/relationships/image" Target="../media/image55.png"/><Relationship Id="rId26" Type="http://schemas.openxmlformats.org/officeDocument/2006/relationships/image" Target="../media/image60.png"/><Relationship Id="rId3" Type="http://schemas.openxmlformats.org/officeDocument/2006/relationships/image" Target="../media/image45.jpeg"/><Relationship Id="rId21" Type="http://schemas.openxmlformats.org/officeDocument/2006/relationships/image" Target="../media/image57.png"/><Relationship Id="rId34" Type="http://schemas.openxmlformats.org/officeDocument/2006/relationships/image" Target="../media/image66.GIF"/><Relationship Id="rId7" Type="http://schemas.openxmlformats.org/officeDocument/2006/relationships/slide" Target="slide52.xml"/><Relationship Id="rId12" Type="http://schemas.openxmlformats.org/officeDocument/2006/relationships/image" Target="../media/image51.png"/><Relationship Id="rId17" Type="http://schemas.openxmlformats.org/officeDocument/2006/relationships/image" Target="../media/image54.png"/><Relationship Id="rId25" Type="http://schemas.openxmlformats.org/officeDocument/2006/relationships/slide" Target="slide58.xml"/><Relationship Id="rId33" Type="http://schemas.openxmlformats.org/officeDocument/2006/relationships/image" Target="../media/image65.png"/><Relationship Id="rId2" Type="http://schemas.openxmlformats.org/officeDocument/2006/relationships/image" Target="../media/image44.jpeg"/><Relationship Id="rId16" Type="http://schemas.openxmlformats.org/officeDocument/2006/relationships/slide" Target="slide55.xml"/><Relationship Id="rId20" Type="http://schemas.openxmlformats.org/officeDocument/2006/relationships/image" Target="../media/image56.png"/><Relationship Id="rId29"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0.png"/><Relationship Id="rId24" Type="http://schemas.openxmlformats.org/officeDocument/2006/relationships/image" Target="../media/image59.png"/><Relationship Id="rId32" Type="http://schemas.openxmlformats.org/officeDocument/2006/relationships/image" Target="../media/image64.png"/><Relationship Id="rId5" Type="http://schemas.openxmlformats.org/officeDocument/2006/relationships/image" Target="../media/image46.png"/><Relationship Id="rId15" Type="http://schemas.openxmlformats.org/officeDocument/2006/relationships/image" Target="../media/image53.png"/><Relationship Id="rId23" Type="http://schemas.openxmlformats.org/officeDocument/2006/relationships/image" Target="../media/image58.png"/><Relationship Id="rId28" Type="http://schemas.openxmlformats.org/officeDocument/2006/relationships/slide" Target="slide59.xml"/><Relationship Id="rId10" Type="http://schemas.openxmlformats.org/officeDocument/2006/relationships/slide" Target="slide53.xml"/><Relationship Id="rId19" Type="http://schemas.openxmlformats.org/officeDocument/2006/relationships/slide" Target="slide56.xml"/><Relationship Id="rId31" Type="http://schemas.openxmlformats.org/officeDocument/2006/relationships/slide" Target="slide60.xml"/><Relationship Id="rId4" Type="http://schemas.openxmlformats.org/officeDocument/2006/relationships/slide" Target="slide51.xml"/><Relationship Id="rId9" Type="http://schemas.openxmlformats.org/officeDocument/2006/relationships/image" Target="../media/image49.png"/><Relationship Id="rId14" Type="http://schemas.openxmlformats.org/officeDocument/2006/relationships/image" Target="../media/image52.png"/><Relationship Id="rId22" Type="http://schemas.openxmlformats.org/officeDocument/2006/relationships/slide" Target="slide57.xml"/><Relationship Id="rId27" Type="http://schemas.openxmlformats.org/officeDocument/2006/relationships/image" Target="../media/image61.png"/><Relationship Id="rId30" Type="http://schemas.openxmlformats.org/officeDocument/2006/relationships/image" Target="../media/image63.png"/><Relationship Id="rId35" Type="http://schemas.openxmlformats.org/officeDocument/2006/relationships/slide" Target="slide27.xml"/><Relationship Id="rId8" Type="http://schemas.openxmlformats.org/officeDocument/2006/relationships/image" Target="../media/image48.png"/></Relationships>
</file>

<file path=ppt/slides/_rels/slide51.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7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71.GIF"/><Relationship Id="rId5" Type="http://schemas.openxmlformats.org/officeDocument/2006/relationships/image" Target="../media/image68.GIF"/><Relationship Id="rId15" Type="http://schemas.openxmlformats.org/officeDocument/2006/relationships/image" Target="../media/image75.GIF"/><Relationship Id="rId10" Type="http://schemas.openxmlformats.org/officeDocument/2006/relationships/image" Target="../media/image70.GIF"/><Relationship Id="rId4" Type="http://schemas.openxmlformats.org/officeDocument/2006/relationships/image" Target="../media/image67.png"/><Relationship Id="rId9" Type="http://schemas.openxmlformats.org/officeDocument/2006/relationships/slide" Target="slide50.xml"/><Relationship Id="rId14" Type="http://schemas.openxmlformats.org/officeDocument/2006/relationships/image" Target="../media/image74.GIF"/></Relationships>
</file>

<file path=ppt/slides/_rels/slide52.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7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71.GIF"/><Relationship Id="rId5" Type="http://schemas.openxmlformats.org/officeDocument/2006/relationships/image" Target="../media/image68.GIF"/><Relationship Id="rId15" Type="http://schemas.openxmlformats.org/officeDocument/2006/relationships/image" Target="../media/image75.GIF"/><Relationship Id="rId10" Type="http://schemas.openxmlformats.org/officeDocument/2006/relationships/image" Target="../media/image70.GIF"/><Relationship Id="rId4" Type="http://schemas.openxmlformats.org/officeDocument/2006/relationships/image" Target="../media/image67.png"/><Relationship Id="rId9" Type="http://schemas.openxmlformats.org/officeDocument/2006/relationships/slide" Target="slide50.xml"/><Relationship Id="rId14" Type="http://schemas.openxmlformats.org/officeDocument/2006/relationships/image" Target="../media/image74.GIF"/></Relationships>
</file>

<file path=ppt/slides/_rels/slide53.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7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71.GIF"/><Relationship Id="rId5" Type="http://schemas.openxmlformats.org/officeDocument/2006/relationships/image" Target="../media/image68.GIF"/><Relationship Id="rId15" Type="http://schemas.openxmlformats.org/officeDocument/2006/relationships/image" Target="../media/image75.GIF"/><Relationship Id="rId10" Type="http://schemas.openxmlformats.org/officeDocument/2006/relationships/image" Target="../media/image70.GIF"/><Relationship Id="rId4" Type="http://schemas.openxmlformats.org/officeDocument/2006/relationships/image" Target="../media/image67.png"/><Relationship Id="rId9" Type="http://schemas.openxmlformats.org/officeDocument/2006/relationships/slide" Target="slide50.xml"/><Relationship Id="rId14" Type="http://schemas.openxmlformats.org/officeDocument/2006/relationships/image" Target="../media/image74.GIF"/></Relationships>
</file>

<file path=ppt/slides/_rels/slide5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7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71.GIF"/><Relationship Id="rId5" Type="http://schemas.openxmlformats.org/officeDocument/2006/relationships/image" Target="../media/image68.GIF"/><Relationship Id="rId15" Type="http://schemas.openxmlformats.org/officeDocument/2006/relationships/image" Target="../media/image75.GIF"/><Relationship Id="rId10" Type="http://schemas.openxmlformats.org/officeDocument/2006/relationships/image" Target="../media/image70.GIF"/><Relationship Id="rId4" Type="http://schemas.openxmlformats.org/officeDocument/2006/relationships/image" Target="../media/image67.png"/><Relationship Id="rId9" Type="http://schemas.openxmlformats.org/officeDocument/2006/relationships/slide" Target="slide50.xml"/><Relationship Id="rId14" Type="http://schemas.openxmlformats.org/officeDocument/2006/relationships/image" Target="../media/image74.GIF"/></Relationships>
</file>

<file path=ppt/slides/_rels/slide55.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image" Target="../media/image55.png"/><Relationship Id="rId12" Type="http://schemas.openxmlformats.org/officeDocument/2006/relationships/image" Target="../media/image7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71.GIF"/><Relationship Id="rId5" Type="http://schemas.openxmlformats.org/officeDocument/2006/relationships/image" Target="../media/image68.GIF"/><Relationship Id="rId15" Type="http://schemas.openxmlformats.org/officeDocument/2006/relationships/image" Target="../media/image75.GIF"/><Relationship Id="rId10" Type="http://schemas.openxmlformats.org/officeDocument/2006/relationships/image" Target="../media/image70.GIF"/><Relationship Id="rId4" Type="http://schemas.openxmlformats.org/officeDocument/2006/relationships/image" Target="../media/image67.png"/><Relationship Id="rId9" Type="http://schemas.openxmlformats.org/officeDocument/2006/relationships/slide" Target="slide50.xml"/><Relationship Id="rId14" Type="http://schemas.openxmlformats.org/officeDocument/2006/relationships/image" Target="../media/image74.GIF"/></Relationships>
</file>

<file path=ppt/slides/_rels/slide56.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7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71.GIF"/><Relationship Id="rId5" Type="http://schemas.openxmlformats.org/officeDocument/2006/relationships/image" Target="../media/image68.GIF"/><Relationship Id="rId15" Type="http://schemas.openxmlformats.org/officeDocument/2006/relationships/image" Target="../media/image75.GIF"/><Relationship Id="rId10" Type="http://schemas.openxmlformats.org/officeDocument/2006/relationships/image" Target="../media/image70.GIF"/><Relationship Id="rId4" Type="http://schemas.openxmlformats.org/officeDocument/2006/relationships/image" Target="../media/image67.png"/><Relationship Id="rId9" Type="http://schemas.openxmlformats.org/officeDocument/2006/relationships/slide" Target="slide50.xml"/><Relationship Id="rId14" Type="http://schemas.openxmlformats.org/officeDocument/2006/relationships/image" Target="../media/image74.GIF"/></Relationships>
</file>

<file path=ppt/slides/_rels/slide57.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image" Target="../media/image59.png"/><Relationship Id="rId12" Type="http://schemas.openxmlformats.org/officeDocument/2006/relationships/image" Target="../media/image7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71.GIF"/><Relationship Id="rId5" Type="http://schemas.openxmlformats.org/officeDocument/2006/relationships/image" Target="../media/image68.GIF"/><Relationship Id="rId15" Type="http://schemas.openxmlformats.org/officeDocument/2006/relationships/image" Target="../media/image75.GIF"/><Relationship Id="rId10" Type="http://schemas.openxmlformats.org/officeDocument/2006/relationships/image" Target="../media/image70.GIF"/><Relationship Id="rId4" Type="http://schemas.openxmlformats.org/officeDocument/2006/relationships/image" Target="../media/image67.png"/><Relationship Id="rId9" Type="http://schemas.openxmlformats.org/officeDocument/2006/relationships/slide" Target="slide50.xml"/><Relationship Id="rId14" Type="http://schemas.openxmlformats.org/officeDocument/2006/relationships/image" Target="../media/image74.GIF"/></Relationships>
</file>

<file path=ppt/slides/_rels/slide58.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7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71.GIF"/><Relationship Id="rId5" Type="http://schemas.openxmlformats.org/officeDocument/2006/relationships/image" Target="../media/image68.GIF"/><Relationship Id="rId15" Type="http://schemas.openxmlformats.org/officeDocument/2006/relationships/image" Target="../media/image75.GIF"/><Relationship Id="rId10" Type="http://schemas.openxmlformats.org/officeDocument/2006/relationships/image" Target="../media/image70.GIF"/><Relationship Id="rId4" Type="http://schemas.openxmlformats.org/officeDocument/2006/relationships/image" Target="../media/image67.png"/><Relationship Id="rId9" Type="http://schemas.openxmlformats.org/officeDocument/2006/relationships/slide" Target="slide50.xml"/><Relationship Id="rId14" Type="http://schemas.openxmlformats.org/officeDocument/2006/relationships/image" Target="../media/image74.GIF"/></Relationships>
</file>

<file path=ppt/slides/_rels/slide5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7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71.GIF"/><Relationship Id="rId5" Type="http://schemas.openxmlformats.org/officeDocument/2006/relationships/image" Target="../media/image68.GIF"/><Relationship Id="rId15" Type="http://schemas.openxmlformats.org/officeDocument/2006/relationships/image" Target="../media/image75.GIF"/><Relationship Id="rId10" Type="http://schemas.openxmlformats.org/officeDocument/2006/relationships/image" Target="../media/image70.GIF"/><Relationship Id="rId4" Type="http://schemas.openxmlformats.org/officeDocument/2006/relationships/image" Target="../media/image67.png"/><Relationship Id="rId9" Type="http://schemas.openxmlformats.org/officeDocument/2006/relationships/slide" Target="slide50.xml"/><Relationship Id="rId14" Type="http://schemas.openxmlformats.org/officeDocument/2006/relationships/image" Target="../media/image74.G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image" Target="../media/image65.png"/><Relationship Id="rId12" Type="http://schemas.openxmlformats.org/officeDocument/2006/relationships/image" Target="../media/image7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71.GIF"/><Relationship Id="rId5" Type="http://schemas.openxmlformats.org/officeDocument/2006/relationships/image" Target="../media/image68.GIF"/><Relationship Id="rId15" Type="http://schemas.openxmlformats.org/officeDocument/2006/relationships/image" Target="../media/image75.GIF"/><Relationship Id="rId10" Type="http://schemas.openxmlformats.org/officeDocument/2006/relationships/image" Target="../media/image70.GIF"/><Relationship Id="rId4" Type="http://schemas.openxmlformats.org/officeDocument/2006/relationships/image" Target="../media/image67.png"/><Relationship Id="rId9" Type="http://schemas.openxmlformats.org/officeDocument/2006/relationships/slide" Target="slide50.xml"/><Relationship Id="rId14" Type="http://schemas.openxmlformats.org/officeDocument/2006/relationships/image" Target="../media/image74.GIF"/></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015663"/>
          </a:xfrm>
          <a:prstGeom prst="rect">
            <a:avLst/>
          </a:prstGeom>
          <a:noFill/>
        </p:spPr>
        <p:txBody>
          <a:bodyPr wrap="square" rtlCol="0">
            <a:spAutoFit/>
          </a:bodyPr>
          <a:lstStyle/>
          <a:p>
            <a:r>
              <a:rPr lang="en-US" sz="6000" b="1" dirty="0">
                <a:solidFill>
                  <a:schemeClr val="accent2">
                    <a:lumMod val="50000"/>
                  </a:schemeClr>
                </a:solidFill>
                <a:latin typeface="Times New Roman" panose="02020603050405020304" pitchFamily="18" charset="0"/>
                <a:cs typeface="Times New Roman" panose="02020603050405020304" pitchFamily="18" charset="0"/>
              </a:rPr>
              <a:t>ĐUỔI HÌNH BẮT CHỮ</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735964" y="113878"/>
            <a:ext cx="8398261" cy="699998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091089" y="2008919"/>
            <a:ext cx="5626980"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Sau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397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AD47C5-22D2-0403-FD0D-6846279B6D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8824" y1="16765" x2="38824" y2="16765"/>
                        <a14:foregroundMark x1="25882" y1="26176" x2="25882" y2="24706"/>
                        <a14:foregroundMark x1="21471" y1="40294" x2="21471" y2="40294"/>
                        <a14:foregroundMark x1="50588" y1="14118" x2="50588" y2="14118"/>
                        <a14:foregroundMark x1="64118" y1="15588" x2="64118" y2="15588"/>
                        <a14:foregroundMark x1="76471" y1="23529" x2="76471" y2="23529"/>
                        <a14:foregroundMark x1="82059" y1="43235" x2="82059" y2="43235"/>
                      </a14:backgroundRemoval>
                    </a14:imgEffect>
                  </a14:imgLayer>
                </a14:imgProps>
              </a:ext>
            </a:extLst>
          </a:blip>
          <a:stretch>
            <a:fillRect/>
          </a:stretch>
        </p:blipFill>
        <p:spPr>
          <a:xfrm>
            <a:off x="6446142" y="1188087"/>
            <a:ext cx="4584186" cy="4584186"/>
          </a:xfrm>
          <a:prstGeom prst="rect">
            <a:avLst/>
          </a:prstGeom>
        </p:spPr>
      </p:pic>
    </p:spTree>
    <p:extLst>
      <p:ext uri="{BB962C8B-B14F-4D97-AF65-F5344CB8AC3E}">
        <p14:creationId xmlns:p14="http://schemas.microsoft.com/office/powerpoint/2010/main" val="30814276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763398" y="805344"/>
            <a:ext cx="6203027" cy="521106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1931062" y="2205556"/>
            <a:ext cx="3867698"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9D0DC94-9F4C-4B8A-EBD3-67B36B42C3CA}"/>
              </a:ext>
            </a:extLst>
          </p:cNvPr>
          <p:cNvPicPr>
            <a:picLocks noChangeAspect="1"/>
          </p:cNvPicPr>
          <p:nvPr/>
        </p:nvPicPr>
        <p:blipFill>
          <a:blip r:embed="rId6"/>
          <a:stretch>
            <a:fillRect/>
          </a:stretch>
        </p:blipFill>
        <p:spPr>
          <a:xfrm>
            <a:off x="6966424" y="1360267"/>
            <a:ext cx="4224490" cy="23364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a:extLst>
              <a:ext uri="{FF2B5EF4-FFF2-40B4-BE49-F238E27FC236}">
                <a16:creationId xmlns:a16="http://schemas.microsoft.com/office/drawing/2014/main" id="{B69D331E-106F-6DE6-2099-7A1C967DB92E}"/>
              </a:ext>
            </a:extLst>
          </p:cNvPr>
          <p:cNvPicPr>
            <a:picLocks noChangeAspect="1"/>
          </p:cNvPicPr>
          <p:nvPr/>
        </p:nvPicPr>
        <p:blipFill>
          <a:blip r:embed="rId7"/>
          <a:stretch>
            <a:fillRect/>
          </a:stretch>
        </p:blipFill>
        <p:spPr>
          <a:xfrm>
            <a:off x="6966424" y="4135847"/>
            <a:ext cx="4224490" cy="24785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231456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482392"/>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lưới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E08D764-D6CD-2F7C-D0A4-AE688CBEF1FA}"/>
              </a:ext>
            </a:extLst>
          </p:cNvPr>
          <p:cNvPicPr>
            <a:picLocks noChangeAspect="1"/>
          </p:cNvPicPr>
          <p:nvPr/>
        </p:nvPicPr>
        <p:blipFill>
          <a:blip r:embed="rId6"/>
          <a:stretch>
            <a:fillRect/>
          </a:stretch>
        </p:blipFill>
        <p:spPr>
          <a:xfrm>
            <a:off x="7916032" y="982975"/>
            <a:ext cx="3175148" cy="2778440"/>
          </a:xfrm>
          <a:prstGeom prst="rect">
            <a:avLst/>
          </a:prstGeom>
        </p:spPr>
      </p:pic>
      <p:pic>
        <p:nvPicPr>
          <p:cNvPr id="11" name="Picture 10">
            <a:extLst>
              <a:ext uri="{FF2B5EF4-FFF2-40B4-BE49-F238E27FC236}">
                <a16:creationId xmlns:a16="http://schemas.microsoft.com/office/drawing/2014/main" id="{3FB4039A-B7D6-7243-E338-52B4CDD5CFB3}"/>
              </a:ext>
            </a:extLst>
          </p:cNvPr>
          <p:cNvPicPr>
            <a:picLocks noChangeAspect="1"/>
          </p:cNvPicPr>
          <p:nvPr/>
        </p:nvPicPr>
        <p:blipFill>
          <a:blip r:embed="rId7"/>
          <a:stretch>
            <a:fillRect/>
          </a:stretch>
        </p:blipFill>
        <p:spPr>
          <a:xfrm>
            <a:off x="6778164" y="3172105"/>
            <a:ext cx="3040565" cy="3040565"/>
          </a:xfrm>
          <a:prstGeom prst="rect">
            <a:avLst/>
          </a:prstGeom>
        </p:spPr>
      </p:pic>
    </p:spTree>
    <p:extLst>
      <p:ext uri="{BB962C8B-B14F-4D97-AF65-F5344CB8AC3E}">
        <p14:creationId xmlns:p14="http://schemas.microsoft.com/office/powerpoint/2010/main" val="20785709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077218"/>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ADC4199-3749-2E5F-F6DC-178C76A680D1}"/>
              </a:ext>
            </a:extLst>
          </p:cNvPr>
          <p:cNvPicPr>
            <a:picLocks noChangeAspect="1"/>
          </p:cNvPicPr>
          <p:nvPr/>
        </p:nvPicPr>
        <p:blipFill>
          <a:blip r:embed="rId6"/>
          <a:stretch>
            <a:fillRect/>
          </a:stretch>
        </p:blipFill>
        <p:spPr>
          <a:xfrm>
            <a:off x="6673836" y="1654951"/>
            <a:ext cx="4542246" cy="3106985"/>
          </a:xfrm>
          <a:prstGeom prst="rect">
            <a:avLst/>
          </a:prstGeom>
        </p:spPr>
      </p:pic>
    </p:spTree>
    <p:extLst>
      <p:ext uri="{BB962C8B-B14F-4D97-AF65-F5344CB8AC3E}">
        <p14:creationId xmlns:p14="http://schemas.microsoft.com/office/powerpoint/2010/main" val="33185106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2.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Tác</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giả</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tác</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94271" y="2594548"/>
            <a:ext cx="4938893" cy="1569660"/>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 bày vài thông tin về tác giả, tác phẩm và tóm tắt thông tin chính của văn </a:t>
            </a:r>
            <a:r>
              <a:rPr lang="en-US" sz="32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7008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pic>
        <p:nvPicPr>
          <p:cNvPr id="3" name="Picture 2">
            <a:extLst>
              <a:ext uri="{FF2B5EF4-FFF2-40B4-BE49-F238E27FC236}">
                <a16:creationId xmlns:a16="http://schemas.microsoft.com/office/drawing/2014/main" id="{429C2C0C-84C4-D1F4-E362-E29981D51DB8}"/>
              </a:ext>
            </a:extLst>
          </p:cNvPr>
          <p:cNvPicPr>
            <a:picLocks noChangeAspect="1"/>
          </p:cNvPicPr>
          <p:nvPr/>
        </p:nvPicPr>
        <p:blipFill>
          <a:blip r:embed="rId4"/>
          <a:stretch>
            <a:fillRect/>
          </a:stretch>
        </p:blipFill>
        <p:spPr>
          <a:xfrm>
            <a:off x="0" y="-52721"/>
            <a:ext cx="12192000" cy="6858000"/>
          </a:xfrm>
          <a:prstGeom prst="rect">
            <a:avLst/>
          </a:prstGeom>
        </p:spPr>
      </p:pic>
    </p:spTree>
    <p:extLst>
      <p:ext uri="{BB962C8B-B14F-4D97-AF65-F5344CB8AC3E}">
        <p14:creationId xmlns:p14="http://schemas.microsoft.com/office/powerpoint/2010/main" val="4284912078"/>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5"/>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F195FB27-DE9C-945F-5761-19623500232A}"/>
              </a:ext>
            </a:extLst>
          </p:cNvPr>
          <p:cNvPicPr>
            <a:picLocks noChangeAspect="1"/>
          </p:cNvPicPr>
          <p:nvPr/>
        </p:nvPicPr>
        <p:blipFill>
          <a:blip r:embed="rId6"/>
          <a:stretch>
            <a:fillRect/>
          </a:stretch>
        </p:blipFill>
        <p:spPr>
          <a:xfrm>
            <a:off x="7805391" y="2303707"/>
            <a:ext cx="3737860" cy="3810000"/>
          </a:xfrm>
          <a:prstGeom prst="rect">
            <a:avLst/>
          </a:prstGeom>
        </p:spPr>
      </p:pic>
      <p:pic>
        <p:nvPicPr>
          <p:cNvPr id="15" name="Picture 14">
            <a:extLst>
              <a:ext uri="{FF2B5EF4-FFF2-40B4-BE49-F238E27FC236}">
                <a16:creationId xmlns:a16="http://schemas.microsoft.com/office/drawing/2014/main" id="{83E3BC74-4C8A-F37B-2A13-BE57EDC2AA91}"/>
              </a:ext>
            </a:extLst>
          </p:cNvPr>
          <p:cNvPicPr>
            <a:picLocks noChangeAspect="1"/>
          </p:cNvPicPr>
          <p:nvPr/>
        </p:nvPicPr>
        <p:blipFill>
          <a:blip r:embed="rId7"/>
          <a:stretch>
            <a:fillRect/>
          </a:stretch>
        </p:blipFill>
        <p:spPr>
          <a:xfrm>
            <a:off x="4117822" y="2303707"/>
            <a:ext cx="3429000" cy="3714750"/>
          </a:xfrm>
          <a:prstGeom prst="rect">
            <a:avLst/>
          </a:prstGeom>
        </p:spPr>
      </p:pic>
    </p:spTree>
    <p:extLst>
      <p:ext uri="{BB962C8B-B14F-4D97-AF65-F5344CB8AC3E}">
        <p14:creationId xmlns:p14="http://schemas.microsoft.com/office/powerpoint/2010/main" val="32313372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p:cTn id="14" dur="500" fill="hold"/>
                                        <p:tgtEl>
                                          <p:spTgt spid="72"/>
                                        </p:tgtEl>
                                        <p:attrNameLst>
                                          <p:attrName>ppt_w</p:attrName>
                                        </p:attrNameLst>
                                      </p:cBhvr>
                                      <p:tavLst>
                                        <p:tav tm="0">
                                          <p:val>
                                            <p:fltVal val="0"/>
                                          </p:val>
                                        </p:tav>
                                        <p:tav tm="100000">
                                          <p:val>
                                            <p:strVal val="#ppt_w"/>
                                          </p:val>
                                        </p:tav>
                                      </p:tavLst>
                                    </p:anim>
                                    <p:anim calcmode="lin" valueType="num">
                                      <p:cBhvr>
                                        <p:cTn id="15" dur="500" fill="hold"/>
                                        <p:tgtEl>
                                          <p:spTgt spid="72"/>
                                        </p:tgtEl>
                                        <p:attrNameLst>
                                          <p:attrName>ppt_h</p:attrName>
                                        </p:attrNameLst>
                                      </p:cBhvr>
                                      <p:tavLst>
                                        <p:tav tm="0">
                                          <p:val>
                                            <p:fltVal val="0"/>
                                          </p:val>
                                        </p:tav>
                                        <p:tav tm="100000">
                                          <p:val>
                                            <p:strVal val="#ppt_h"/>
                                          </p:val>
                                        </p:tav>
                                      </p:tavLst>
                                    </p:anim>
                                    <p:animEffect transition="in" filter="fade">
                                      <p:cBhvr>
                                        <p:cTn id="16" dur="500"/>
                                        <p:tgtEl>
                                          <p:spTgt spid="7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7" grpId="0" animBg="1"/>
      <p:bldP spid="48" grpId="0" animBg="1"/>
      <p:bldP spid="70" grpId="0"/>
      <p:bldP spid="7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7"/>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1" name="Connector: Curved 30">
            <a:extLst>
              <a:ext uri="{FF2B5EF4-FFF2-40B4-BE49-F238E27FC236}">
                <a16:creationId xmlns:a16="http://schemas.microsoft.com/office/drawing/2014/main" id="{C6E44985-EEFA-1441-7863-9F388320114D}"/>
              </a:ext>
            </a:extLst>
          </p:cNvPr>
          <p:cNvCxnSpPr>
            <a:cxnSpLocks/>
          </p:cNvCxnSpPr>
          <p:nvPr/>
        </p:nvCxnSpPr>
        <p:spPr>
          <a:xfrm rot="16200000" flipH="1">
            <a:off x="5313980" y="4082285"/>
            <a:ext cx="1839826" cy="12879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E222A9F5-F2F3-CE72-BD7F-04F7AC8A26BD}"/>
              </a:ext>
            </a:extLst>
          </p:cNvPr>
          <p:cNvSpPr/>
          <p:nvPr/>
        </p:nvSpPr>
        <p:spPr>
          <a:xfrm>
            <a:off x="6908033" y="5004196"/>
            <a:ext cx="4762249" cy="153082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ược trao tặng hơn 20 giải thưởng văn học trong nước và quốc tế</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86782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500"/>
                                        <p:tgtEl>
                                          <p:spTgt spid="56"/>
                                        </p:tgtEl>
                                      </p:cBhvr>
                                    </p:animEffect>
                                  </p:childTnLst>
                                </p:cTn>
                              </p:par>
                              <p:par>
                                <p:cTn id="27" presetID="16" presetClass="entr" presetSubtype="21"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6" grpId="0" animBg="1"/>
      <p:bldP spid="60"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5" name="Picture 4">
            <a:extLst>
              <a:ext uri="{FF2B5EF4-FFF2-40B4-BE49-F238E27FC236}">
                <a16:creationId xmlns:a16="http://schemas.microsoft.com/office/drawing/2014/main" id="{F053340A-11E2-EFBA-9FFA-60BCFB6BAB8A}"/>
              </a:ext>
            </a:extLst>
          </p:cNvPr>
          <p:cNvPicPr>
            <a:picLocks noChangeAspect="1"/>
          </p:cNvPicPr>
          <p:nvPr/>
        </p:nvPicPr>
        <p:blipFill>
          <a:blip r:embed="rId5"/>
          <a:stretch>
            <a:fillRect/>
          </a:stretch>
        </p:blipFill>
        <p:spPr>
          <a:xfrm>
            <a:off x="3679967" y="4783002"/>
            <a:ext cx="1686187" cy="1121502"/>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64D6502-40B2-312F-2830-A549A7585EE8}"/>
              </a:ext>
            </a:extLst>
          </p:cNvPr>
          <p:cNvSpPr/>
          <p:nvPr/>
        </p:nvSpPr>
        <p:spPr>
          <a:xfrm>
            <a:off x="3207368" y="5705204"/>
            <a:ext cx="2466975" cy="776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5790CC29-847E-EBC5-DB1D-FE1971CF8960}"/>
              </a:ext>
            </a:extLst>
          </p:cNvPr>
          <p:cNvCxnSpPr>
            <a:cxnSpLocks/>
          </p:cNvCxnSpPr>
          <p:nvPr/>
        </p:nvCxnSpPr>
        <p:spPr>
          <a:xfrm rot="16200000" flipH="1">
            <a:off x="1898094" y="3785628"/>
            <a:ext cx="2431650" cy="104343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BFBACD1-89AA-FFE6-A70A-1CC4DEF81E14}"/>
              </a:ext>
            </a:extLst>
          </p:cNvPr>
          <p:cNvCxnSpPr>
            <a:cxnSpLocks/>
            <a:endCxn id="62" idx="1"/>
          </p:cNvCxnSpPr>
          <p:nvPr/>
        </p:nvCxnSpPr>
        <p:spPr>
          <a:xfrm flipV="1">
            <a:off x="5674343" y="5258146"/>
            <a:ext cx="1151505" cy="646358"/>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91945C1-5803-F7AE-1A89-93BB924C200D}"/>
              </a:ext>
            </a:extLst>
          </p:cNvPr>
          <p:cNvCxnSpPr>
            <a:cxnSpLocks/>
          </p:cNvCxnSpPr>
          <p:nvPr/>
        </p:nvCxnSpPr>
        <p:spPr>
          <a:xfrm>
            <a:off x="5627567" y="5923963"/>
            <a:ext cx="1224964" cy="864755"/>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29D9A9B1-D07D-A416-1461-24A6463DB799}"/>
              </a:ext>
            </a:extLst>
          </p:cNvPr>
          <p:cNvSpPr/>
          <p:nvPr/>
        </p:nvSpPr>
        <p:spPr>
          <a:xfrm>
            <a:off x="6825848" y="4783002"/>
            <a:ext cx="4794913" cy="95028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hân thực, gần gũi với cuộc sống đời thường</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490B7A24-BA2E-B230-536B-58293910F4F5}"/>
              </a:ext>
            </a:extLst>
          </p:cNvPr>
          <p:cNvSpPr/>
          <p:nvPr/>
        </p:nvSpPr>
        <p:spPr>
          <a:xfrm>
            <a:off x="6852531" y="5923963"/>
            <a:ext cx="4735566" cy="94477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ây viết văn xuôi giàu cảm xúc.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8"/>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94728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barn(inVertical)">
                                      <p:cBhvr>
                                        <p:cTn id="2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4AC89-FCF3-16BD-B0D6-E6643F48D8D6}"/>
              </a:ext>
            </a:extLst>
          </p:cNvPr>
          <p:cNvPicPr>
            <a:picLocks noChangeAspect="1"/>
          </p:cNvPicPr>
          <p:nvPr/>
        </p:nvPicPr>
        <p:blipFill>
          <a:blip r:embed="rId2"/>
          <a:stretch>
            <a:fillRect/>
          </a:stretch>
        </p:blipFill>
        <p:spPr>
          <a:xfrm>
            <a:off x="-528" y="0"/>
            <a:ext cx="12192528" cy="6858000"/>
          </a:xfrm>
          <a:prstGeom prst="rect">
            <a:avLst/>
          </a:prstGeom>
        </p:spPr>
      </p:pic>
    </p:spTree>
    <p:extLst>
      <p:ext uri="{BB962C8B-B14F-4D97-AF65-F5344CB8AC3E}">
        <p14:creationId xmlns:p14="http://schemas.microsoft.com/office/powerpoint/2010/main" val="509266389"/>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5B5159A6-8831-BECF-4632-6D8D98AAA5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874" b="95977" l="10000" r="90000">
                        <a14:foregroundMark x1="67241" y1="2874" x2="67241" y2="2874"/>
                        <a14:foregroundMark x1="67241" y1="2874" x2="67241" y2="2874"/>
                        <a14:foregroundMark x1="71724" y1="95977" x2="71724" y2="95977"/>
                        <a14:foregroundMark x1="59310" y1="66092" x2="59310" y2="66092"/>
                        <a14:foregroundMark x1="54138" y1="55172" x2="54138" y2="55172"/>
                        <a14:foregroundMark x1="52759" y1="48851" x2="52759" y2="48851"/>
                        <a14:foregroundMark x1="53103" y1="50575" x2="64138" y2="80460"/>
                      </a14:backgroundRemoval>
                    </a14:imgEffect>
                  </a14:imgLayer>
                </a14:imgProps>
              </a:ext>
            </a:extLst>
          </a:blip>
          <a:stretch>
            <a:fillRect/>
          </a:stretch>
        </p:blipFill>
        <p:spPr>
          <a:xfrm>
            <a:off x="1942697" y="2212594"/>
            <a:ext cx="5074255" cy="3044553"/>
          </a:xfrm>
          <a:prstGeom prst="rect">
            <a:avLst/>
          </a:prstGeom>
        </p:spPr>
      </p:pic>
      <p:pic>
        <p:nvPicPr>
          <p:cNvPr id="3" name="Picture 2">
            <a:extLst>
              <a:ext uri="{FF2B5EF4-FFF2-40B4-BE49-F238E27FC236}">
                <a16:creationId xmlns:a16="http://schemas.microsoft.com/office/drawing/2014/main" id="{77B6DA99-1618-993E-C506-1B6D195929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505" b="96847" l="9692" r="92952">
                        <a14:foregroundMark x1="44493" y1="89189" x2="44493" y2="89189"/>
                        <a14:foregroundMark x1="44493" y1="88288" x2="44493" y2="88288"/>
                        <a14:foregroundMark x1="42731" y1="87387" x2="40969" y2="87387"/>
                        <a14:foregroundMark x1="31278" y1="83784" x2="31278" y2="83784"/>
                        <a14:foregroundMark x1="29956" y1="83784" x2="29956" y2="83784"/>
                        <a14:foregroundMark x1="25110" y1="84234" x2="25110" y2="84234"/>
                        <a14:foregroundMark x1="23789" y1="84234" x2="23789" y2="84234"/>
                        <a14:foregroundMark x1="23348" y1="84234" x2="23348" y2="84234"/>
                        <a14:foregroundMark x1="22467" y1="85135" x2="22467" y2="85135"/>
                        <a14:foregroundMark x1="22467" y1="87838" x2="22467" y2="87838"/>
                        <a14:foregroundMark x1="28634" y1="94144" x2="48018" y2="90991"/>
                        <a14:foregroundMark x1="51542" y1="89189" x2="56388" y2="88288"/>
                        <a14:foregroundMark x1="64758" y1="89640" x2="73128" y2="89640"/>
                        <a14:foregroundMark x1="81498" y1="89640" x2="87225" y2="89640"/>
                        <a14:foregroundMark x1="89427" y1="89640" x2="89427" y2="89640"/>
                        <a14:foregroundMark x1="92952" y1="86486" x2="92952" y2="86486"/>
                        <a14:foregroundMark x1="60793" y1="97297" x2="60793" y2="97297"/>
                        <a14:foregroundMark x1="68722" y1="50000" x2="68722" y2="50000"/>
                        <a14:foregroundMark x1="51542" y1="4505" x2="51542" y2="4505"/>
                        <a14:foregroundMark x1="49780" y1="6757" x2="49780" y2="6757"/>
                        <a14:foregroundMark x1="44053" y1="84685" x2="44053" y2="84685"/>
                        <a14:foregroundMark x1="44053" y1="84685" x2="44053" y2="84685"/>
                        <a14:foregroundMark x1="41850" y1="82883" x2="41850" y2="81982"/>
                        <a14:foregroundMark x1="40969" y1="81081" x2="40969" y2="81081"/>
                        <a14:foregroundMark x1="39207" y1="80180" x2="39207" y2="80180"/>
                        <a14:foregroundMark x1="39207" y1="80180" x2="39207" y2="80180"/>
                        <a14:foregroundMark x1="62996" y1="84234" x2="64758" y2="84234"/>
                        <a14:foregroundMark x1="66079" y1="84685" x2="66079" y2="84685"/>
                        <a14:foregroundMark x1="66520" y1="84685" x2="66520" y2="84685"/>
                        <a14:foregroundMark x1="67841" y1="84234" x2="67841" y2="84234"/>
                        <a14:foregroundMark x1="68282" y1="83784" x2="68282" y2="83784"/>
                      </a14:backgroundRemoval>
                    </a14:imgEffect>
                  </a14:imgLayer>
                </a14:imgProps>
              </a:ext>
            </a:extLst>
          </a:blip>
          <a:stretch>
            <a:fillRect/>
          </a:stretch>
        </p:blipFill>
        <p:spPr>
          <a:xfrm>
            <a:off x="5727445" y="3129332"/>
            <a:ext cx="2162175" cy="2114550"/>
          </a:xfrm>
          <a:prstGeom prst="rect">
            <a:avLst/>
          </a:prstGeom>
        </p:spPr>
      </p:pic>
      <p:pic>
        <p:nvPicPr>
          <p:cNvPr id="11" name="Picture 10">
            <a:extLst>
              <a:ext uri="{FF2B5EF4-FFF2-40B4-BE49-F238E27FC236}">
                <a16:creationId xmlns:a16="http://schemas.microsoft.com/office/drawing/2014/main" id="{92EBEF4B-592C-CAEA-5F87-EC68CD0616B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56" b="96000" l="9778" r="93333">
                        <a14:foregroundMark x1="49778" y1="13333" x2="49778" y2="13333"/>
                        <a14:foregroundMark x1="49778" y1="13333" x2="49778" y2="13333"/>
                        <a14:foregroundMark x1="49778" y1="12000" x2="49778" y2="11111"/>
                        <a14:foregroundMark x1="51556" y1="3556" x2="51556" y2="3556"/>
                        <a14:foregroundMark x1="49778" y1="4889" x2="49778" y2="4889"/>
                        <a14:foregroundMark x1="42667" y1="29333" x2="42667" y2="29333"/>
                        <a14:foregroundMark x1="31556" y1="31556" x2="31556" y2="31556"/>
                        <a14:foregroundMark x1="60000" y1="96444" x2="60000" y2="96444"/>
                        <a14:foregroundMark x1="59556" y1="92444" x2="59556" y2="92444"/>
                        <a14:foregroundMark x1="57333" y1="91556" x2="57333" y2="91556"/>
                        <a14:foregroundMark x1="36000" y1="38667" x2="36000" y2="38667"/>
                        <a14:foregroundMark x1="33778" y1="37333" x2="33778" y2="37333"/>
                        <a14:foregroundMark x1="29333" y1="30222" x2="29333" y2="30222"/>
                        <a14:foregroundMark x1="29333" y1="26667" x2="29333" y2="26667"/>
                        <a14:foregroundMark x1="31111" y1="33333" x2="31111" y2="33333"/>
                        <a14:foregroundMark x1="31556" y1="33778" x2="31556" y2="33778"/>
                        <a14:foregroundMark x1="30222" y1="31111" x2="30222" y2="31111"/>
                        <a14:foregroundMark x1="31556" y1="35111" x2="31556" y2="35111"/>
                        <a14:foregroundMark x1="30222" y1="34667" x2="30222" y2="32889"/>
                        <a14:foregroundMark x1="29778" y1="32444" x2="29778" y2="32444"/>
                        <a14:foregroundMark x1="28889" y1="26667" x2="28889" y2="26667"/>
                        <a14:foregroundMark x1="93333" y1="32889" x2="93333" y2="32889"/>
                      </a14:backgroundRemoval>
                    </a14:imgEffect>
                  </a14:imgLayer>
                </a14:imgProps>
              </a:ext>
            </a:extLst>
          </a:blip>
          <a:stretch>
            <a:fillRect/>
          </a:stretch>
        </p:blipFill>
        <p:spPr>
          <a:xfrm>
            <a:off x="7083761" y="1600853"/>
            <a:ext cx="4079222" cy="4079222"/>
          </a:xfrm>
          <a:prstGeom prst="rect">
            <a:avLst/>
          </a:prstGeom>
        </p:spPr>
      </p:pic>
      <p:sp>
        <p:nvSpPr>
          <p:cNvPr id="12" name="TextBox 11">
            <a:extLst>
              <a:ext uri="{FF2B5EF4-FFF2-40B4-BE49-F238E27FC236}">
                <a16:creationId xmlns:a16="http://schemas.microsoft.com/office/drawing/2014/main" id="{93DCBBA3-54E8-6E0D-CD22-D67F1ACF26B7}"/>
              </a:ext>
            </a:extLst>
          </p:cNvPr>
          <p:cNvSpPr txBox="1"/>
          <p:nvPr/>
        </p:nvSpPr>
        <p:spPr>
          <a:xfrm>
            <a:off x="3479319" y="5363496"/>
            <a:ext cx="584439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D7D31">
                    <a:lumMod val="50000"/>
                  </a:srgbClr>
                </a:solidFill>
                <a:latin typeface="Times New Roman" panose="02020603050405020304" pitchFamily="18" charset="0"/>
                <a:cs typeface="Times New Roman" panose="02020603050405020304" pitchFamily="18" charset="0"/>
              </a:rPr>
              <a:t>Ô </a:t>
            </a:r>
            <a:r>
              <a:rPr lang="en-US" sz="3600" b="1" dirty="0" err="1">
                <a:solidFill>
                  <a:srgbClr val="ED7D31">
                    <a:lumMod val="50000"/>
                  </a:srgbClr>
                </a:solidFill>
                <a:latin typeface="Times New Roman" panose="02020603050405020304" pitchFamily="18" charset="0"/>
                <a:cs typeface="Times New Roman" panose="02020603050405020304" pitchFamily="18" charset="0"/>
              </a:rPr>
              <a:t>ăn</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quan</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C772B45-508A-8BBD-546C-651D516EA190}"/>
              </a:ext>
            </a:extLst>
          </p:cNvPr>
          <p:cNvPicPr>
            <a:picLocks noChangeAspect="1"/>
          </p:cNvPicPr>
          <p:nvPr/>
        </p:nvPicPr>
        <p:blipFill>
          <a:blip r:embed="rId12"/>
          <a:stretch>
            <a:fillRect/>
          </a:stretch>
        </p:blipFill>
        <p:spPr>
          <a:xfrm>
            <a:off x="2617694" y="1725896"/>
            <a:ext cx="7659565" cy="3631856"/>
          </a:xfrm>
          <a:prstGeom prst="rect">
            <a:avLst/>
          </a:prstGeom>
        </p:spPr>
      </p:pic>
      <p:sp>
        <p:nvSpPr>
          <p:cNvPr id="14" name="Arrow: Right 13">
            <a:extLst>
              <a:ext uri="{FF2B5EF4-FFF2-40B4-BE49-F238E27FC236}">
                <a16:creationId xmlns:a16="http://schemas.microsoft.com/office/drawing/2014/main" id="{0CE291E9-01FD-8F14-0000-170592BA1278}"/>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7686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0"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102292"/>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chính</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B1C06DF7-702C-1803-9539-DA284024B5AE}"/>
              </a:ext>
            </a:extLst>
          </p:cNvPr>
          <p:cNvPicPr>
            <a:picLocks noChangeAspect="1"/>
          </p:cNvPicPr>
          <p:nvPr/>
        </p:nvPicPr>
        <p:blipFill>
          <a:blip r:embed="rId4"/>
          <a:stretch>
            <a:fillRect/>
          </a:stretch>
        </p:blipFill>
        <p:spPr>
          <a:xfrm>
            <a:off x="2640948" y="1551145"/>
            <a:ext cx="2635728" cy="2345387"/>
          </a:xfrm>
          <a:prstGeom prst="rect">
            <a:avLst/>
          </a:prstGeom>
        </p:spPr>
      </p:pic>
      <p:sp>
        <p:nvSpPr>
          <p:cNvPr id="11" name="TextBox 10">
            <a:extLst>
              <a:ext uri="{FF2B5EF4-FFF2-40B4-BE49-F238E27FC236}">
                <a16:creationId xmlns:a16="http://schemas.microsoft.com/office/drawing/2014/main" id="{204AA70C-4D2C-F04B-9CF6-92EF2BA4AC7E}"/>
              </a:ext>
            </a:extLst>
          </p:cNvPr>
          <p:cNvSpPr txBox="1"/>
          <p:nvPr/>
        </p:nvSpPr>
        <p:spPr>
          <a:xfrm>
            <a:off x="1794180" y="4000408"/>
            <a:ext cx="46640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tuổi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17 (1990)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EDD8646-394F-FAB2-94A3-492A32199E0D}"/>
              </a:ext>
            </a:extLst>
          </p:cNvPr>
          <p:cNvPicPr>
            <a:picLocks noChangeAspect="1"/>
          </p:cNvPicPr>
          <p:nvPr/>
        </p:nvPicPr>
        <p:blipFill>
          <a:blip r:embed="rId5"/>
          <a:stretch>
            <a:fillRect/>
          </a:stretch>
        </p:blipFill>
        <p:spPr>
          <a:xfrm>
            <a:off x="5741052" y="1258974"/>
            <a:ext cx="3810000" cy="2414269"/>
          </a:xfrm>
          <a:prstGeom prst="rect">
            <a:avLst/>
          </a:prstGeom>
        </p:spPr>
      </p:pic>
      <p:sp>
        <p:nvSpPr>
          <p:cNvPr id="13" name="TextBox 12">
            <a:extLst>
              <a:ext uri="{FF2B5EF4-FFF2-40B4-BE49-F238E27FC236}">
                <a16:creationId xmlns:a16="http://schemas.microsoft.com/office/drawing/2014/main" id="{401CF7AE-E09B-B06B-210D-AC2B5F626CBA}"/>
              </a:ext>
            </a:extLst>
          </p:cNvPr>
          <p:cNvSpPr txBox="1"/>
          <p:nvPr/>
        </p:nvSpPr>
        <p:spPr>
          <a:xfrm>
            <a:off x="6543412" y="3739666"/>
            <a:ext cx="23308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1989</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0BDAAE5-8255-3806-37A2-5BD4B654F4C8}"/>
              </a:ext>
            </a:extLst>
          </p:cNvPr>
          <p:cNvPicPr>
            <a:picLocks noChangeAspect="1"/>
          </p:cNvPicPr>
          <p:nvPr/>
        </p:nvPicPr>
        <p:blipFill>
          <a:blip r:embed="rId6"/>
          <a:stretch>
            <a:fillRect/>
          </a:stretch>
        </p:blipFill>
        <p:spPr>
          <a:xfrm>
            <a:off x="9408611" y="1304233"/>
            <a:ext cx="2602332" cy="2323750"/>
          </a:xfrm>
          <a:prstGeom prst="rect">
            <a:avLst/>
          </a:prstGeom>
        </p:spPr>
      </p:pic>
      <p:pic>
        <p:nvPicPr>
          <p:cNvPr id="17" name="Picture 16">
            <a:extLst>
              <a:ext uri="{FF2B5EF4-FFF2-40B4-BE49-F238E27FC236}">
                <a16:creationId xmlns:a16="http://schemas.microsoft.com/office/drawing/2014/main" id="{DB006DB1-D897-F7FA-FB26-D27017ADE4F5}"/>
              </a:ext>
            </a:extLst>
          </p:cNvPr>
          <p:cNvPicPr>
            <a:picLocks noChangeAspect="1"/>
          </p:cNvPicPr>
          <p:nvPr/>
        </p:nvPicPr>
        <p:blipFill>
          <a:blip r:embed="rId7"/>
          <a:stretch>
            <a:fillRect/>
          </a:stretch>
        </p:blipFill>
        <p:spPr>
          <a:xfrm>
            <a:off x="0" y="-102292"/>
            <a:ext cx="12192000" cy="6960292"/>
          </a:xfrm>
          <a:prstGeom prst="rect">
            <a:avLst/>
          </a:prstGeom>
        </p:spPr>
      </p:pic>
    </p:spTree>
    <p:extLst>
      <p:ext uri="{BB962C8B-B14F-4D97-AF65-F5344CB8AC3E}">
        <p14:creationId xmlns:p14="http://schemas.microsoft.com/office/powerpoint/2010/main" val="1881134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548763" y="2468354"/>
            <a:ext cx="820769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phá</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3604329"/>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8817906"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1.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Tìm</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hiểu</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đề</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tài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ngôi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kể</a:t>
            </a:r>
            <a:endParaRPr lang="en-US" sz="6000" b="1" dirty="0">
              <a:solidFill>
                <a:srgbClr val="ED7D31">
                  <a:lumMod val="50000"/>
                </a:srgb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14020" y="2797243"/>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Bầy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5800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3303164" y="407137"/>
            <a:ext cx="5916335" cy="905441"/>
          </a:xfrm>
          <a:prstGeom prst="rect">
            <a:avLst/>
          </a:prstGeom>
          <a:noFill/>
        </p:spPr>
        <p:txBody>
          <a:bodyPr wrap="square">
            <a:spAutoFit/>
          </a:bodyPr>
          <a:lstStyle/>
          <a:p>
            <a:pPr algn="just">
              <a:lnSpc>
                <a:spcPct val="150000"/>
              </a:lnSpc>
            </a:pPr>
            <a:r>
              <a:rPr lang="nl-NL" sz="40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Tìm hiểu đề tài, ngôi kể</a:t>
            </a:r>
            <a:endParaRPr lang="en-US" sz="4000" dirty="0">
              <a:solidFill>
                <a:schemeClr val="accent2">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476091" y="684143"/>
            <a:ext cx="4988352" cy="4493516"/>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2299494" y="2146071"/>
            <a:ext cx="3341547" cy="1569660"/>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136276" y="833493"/>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54783" y="2146071"/>
            <a:ext cx="3341547" cy="1569660"/>
          </a:xfrm>
          <a:prstGeom prst="rect">
            <a:avLst/>
          </a:prstGeom>
          <a:noFill/>
        </p:spPr>
        <p:txBody>
          <a:bodyPr wrap="square">
            <a:spAutoFit/>
          </a:bodyPr>
          <a:lstStyle/>
          <a:p>
            <a:pPr lvl="0" algn="just"/>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 Bầy chim chìa vôi được kể theo ngôi thứ ba</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3435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thiện PHT số 1 để tìm hiểu về lời người kể chuyện và lời nhân vật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6036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C9B29AA-C83F-00D0-FC80-F00E7C101633}"/>
              </a:ext>
            </a:extLst>
          </p:cNvPr>
          <p:cNvPicPr>
            <a:picLocks noChangeAspect="1"/>
          </p:cNvPicPr>
          <p:nvPr/>
        </p:nvPicPr>
        <p:blipFill>
          <a:blip r:embed="rId3"/>
          <a:stretch>
            <a:fillRect/>
          </a:stretch>
        </p:blipFill>
        <p:spPr>
          <a:xfrm>
            <a:off x="0" y="0"/>
            <a:ext cx="12191999" cy="6954473"/>
          </a:xfrm>
          <a:prstGeom prst="rect">
            <a:avLst/>
          </a:prstGeom>
        </p:spPr>
      </p:pic>
    </p:spTree>
    <p:extLst>
      <p:ext uri="{BB962C8B-B14F-4D97-AF65-F5344CB8AC3E}">
        <p14:creationId xmlns:p14="http://schemas.microsoft.com/office/powerpoint/2010/main" val="1753848648"/>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002DC46-8187-1FFC-7D45-F0B4322EDD01}"/>
              </a:ext>
            </a:extLst>
          </p:cNvPr>
          <p:cNvPicPr>
            <a:picLocks noChangeAspect="1"/>
          </p:cNvPicPr>
          <p:nvPr/>
        </p:nvPicPr>
        <p:blipFill>
          <a:blip r:embed="rId3"/>
          <a:stretch>
            <a:fillRect/>
          </a:stretch>
        </p:blipFill>
        <p:spPr>
          <a:xfrm>
            <a:off x="431074" y="1"/>
            <a:ext cx="11435996" cy="6374674"/>
          </a:xfrm>
          <a:prstGeom prst="rect">
            <a:avLst/>
          </a:prstGeom>
        </p:spPr>
      </p:pic>
    </p:spTree>
    <p:extLst>
      <p:ext uri="{BB962C8B-B14F-4D97-AF65-F5344CB8AC3E}">
        <p14:creationId xmlns:p14="http://schemas.microsoft.com/office/powerpoint/2010/main" val="1807985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696464918"/>
              </p:ext>
            </p:extLst>
          </p:nvPr>
        </p:nvGraphicFramePr>
        <p:xfrm>
          <a:off x="1426128" y="1183478"/>
          <a:ext cx="10142290" cy="4937760"/>
        </p:xfrm>
        <a:graphic>
          <a:graphicData uri="http://schemas.openxmlformats.org/drawingml/2006/table">
            <a:tbl>
              <a:tblPr firstRow="1" firstCol="1" bandRow="1"/>
              <a:tblGrid>
                <a:gridCol w="5430829">
                  <a:extLst>
                    <a:ext uri="{9D8B030D-6E8A-4147-A177-3AD203B41FA5}">
                      <a16:colId xmlns:a16="http://schemas.microsoft.com/office/drawing/2014/main" val="3111981699"/>
                    </a:ext>
                  </a:extLst>
                </a:gridCol>
                <a:gridCol w="4711461">
                  <a:extLst>
                    <a:ext uri="{9D8B030D-6E8A-4147-A177-3AD203B41FA5}">
                      <a16:colId xmlns:a16="http://schemas.microsoft.com/office/drawing/2014/main" val="3045063704"/>
                    </a:ext>
                  </a:extLst>
                </a:gridCol>
              </a:tblGrid>
              <a:tr h="308020">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919948">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bl>
          </a:graphicData>
        </a:graphic>
      </p:graphicFrame>
      <p:sp>
        <p:nvSpPr>
          <p:cNvPr id="5" name="TextBox 4">
            <a:extLst>
              <a:ext uri="{FF2B5EF4-FFF2-40B4-BE49-F238E27FC236}">
                <a16:creationId xmlns:a16="http://schemas.microsoft.com/office/drawing/2014/main" id="{8D1C0573-56F5-4D5F-07D4-234B52BD8EC1}"/>
              </a:ext>
            </a:extLst>
          </p:cNvPr>
          <p:cNvSpPr txBox="1"/>
          <p:nvPr/>
        </p:nvSpPr>
        <p:spPr>
          <a:xfrm>
            <a:off x="1073791" y="2298583"/>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67E52F4C-CAB9-959B-D0E2-50139B45D8BE}"/>
              </a:ext>
            </a:extLst>
          </p:cNvPr>
          <p:cNvSpPr txBox="1"/>
          <p:nvPr/>
        </p:nvSpPr>
        <p:spPr>
          <a:xfrm>
            <a:off x="2630588" y="978114"/>
            <a:ext cx="3793026"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D091DD-5AFC-45F6-2EA0-9EC25458FB24}"/>
              </a:ext>
            </a:extLst>
          </p:cNvPr>
          <p:cNvSpPr txBox="1"/>
          <p:nvPr/>
        </p:nvSpPr>
        <p:spPr>
          <a:xfrm>
            <a:off x="8006094" y="978114"/>
            <a:ext cx="2440092"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059887A-14B2-1043-8B7A-4776CE80CA5F}"/>
              </a:ext>
            </a:extLst>
          </p:cNvPr>
          <p:cNvSpPr txBox="1"/>
          <p:nvPr/>
        </p:nvSpPr>
        <p:spPr>
          <a:xfrm>
            <a:off x="1526969" y="1715365"/>
            <a:ext cx="4994818" cy="1384995"/>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BA49BA6-0CCC-B6CC-0F25-DAE14F414047}"/>
              </a:ext>
            </a:extLst>
          </p:cNvPr>
          <p:cNvSpPr txBox="1"/>
          <p:nvPr/>
        </p:nvSpPr>
        <p:spPr>
          <a:xfrm>
            <a:off x="6846178" y="1709932"/>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"Anh Mên ơi, anh Mên!"</a:t>
            </a:r>
          </a:p>
        </p:txBody>
      </p:sp>
      <p:sp>
        <p:nvSpPr>
          <p:cNvPr id="10" name="TextBox 9">
            <a:extLst>
              <a:ext uri="{FF2B5EF4-FFF2-40B4-BE49-F238E27FC236}">
                <a16:creationId xmlns:a16="http://schemas.microsoft.com/office/drawing/2014/main" id="{2959B311-E585-1E33-D038-59C82B6B52E8}"/>
              </a:ext>
            </a:extLst>
          </p:cNvPr>
          <p:cNvSpPr txBox="1"/>
          <p:nvPr/>
        </p:nvSpPr>
        <p:spPr>
          <a:xfrm>
            <a:off x="1526969" y="2967188"/>
            <a:ext cx="4994818"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"Thằng Mên hỏi lại, giọng nó ráo hoảnh như đã thức dậy từ lâu lắm rồi.".</a:t>
            </a:r>
          </a:p>
        </p:txBody>
      </p:sp>
      <p:sp>
        <p:nvSpPr>
          <p:cNvPr id="11" name="TextBox 10">
            <a:extLst>
              <a:ext uri="{FF2B5EF4-FFF2-40B4-BE49-F238E27FC236}">
                <a16:creationId xmlns:a16="http://schemas.microsoft.com/office/drawing/2014/main" id="{7F5CF2DC-B0C9-E601-4C65-A9C2FC667D12}"/>
              </a:ext>
            </a:extLst>
          </p:cNvPr>
          <p:cNvSpPr txBox="1"/>
          <p:nvPr/>
        </p:nvSpPr>
        <p:spPr>
          <a:xfrm>
            <a:off x="6846178" y="2293943"/>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"Gì đấy? Mày không ngủ à?"</a:t>
            </a:r>
          </a:p>
        </p:txBody>
      </p:sp>
      <p:sp>
        <p:nvSpPr>
          <p:cNvPr id="12" name="TextBox 11">
            <a:extLst>
              <a:ext uri="{FF2B5EF4-FFF2-40B4-BE49-F238E27FC236}">
                <a16:creationId xmlns:a16="http://schemas.microsoft.com/office/drawing/2014/main" id="{2B4D518F-9C59-F1E2-8617-65DEBF28FD55}"/>
              </a:ext>
            </a:extLst>
          </p:cNvPr>
          <p:cNvSpPr txBox="1"/>
          <p:nvPr/>
        </p:nvSpPr>
        <p:spPr>
          <a:xfrm>
            <a:off x="1694576" y="4521460"/>
            <a:ext cx="4879024"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người kể chuyện là lời dẫn, giải thích, mô tả thêm.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61881E3-3408-8B4E-8727-778EB764A4D8}"/>
              </a:ext>
            </a:extLst>
          </p:cNvPr>
          <p:cNvSpPr txBox="1"/>
          <p:nvPr/>
        </p:nvSpPr>
        <p:spPr>
          <a:xfrm>
            <a:off x="6947020" y="3586636"/>
            <a:ext cx="4252284" cy="2246769"/>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nhân vật là lời nói trực tiếp của hai anh em.  Xuất hiện sau dấu hai chấm và có dấu gạch nối ở đầu lời nói.</a:t>
            </a:r>
          </a:p>
        </p:txBody>
      </p:sp>
    </p:spTree>
    <p:extLst>
      <p:ext uri="{BB962C8B-B14F-4D97-AF65-F5344CB8AC3E}">
        <p14:creationId xmlns:p14="http://schemas.microsoft.com/office/powerpoint/2010/main" val="3785376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261876"/>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98933385"/>
              </p:ext>
            </p:extLst>
          </p:nvPr>
        </p:nvGraphicFramePr>
        <p:xfrm>
          <a:off x="1426128" y="876507"/>
          <a:ext cx="9454392" cy="5486400"/>
        </p:xfrm>
        <a:graphic>
          <a:graphicData uri="http://schemas.openxmlformats.org/drawingml/2006/table">
            <a:tbl>
              <a:tblPr firstRow="1" firstCol="1" bandRow="1"/>
              <a:tblGrid>
                <a:gridCol w="4790710">
                  <a:extLst>
                    <a:ext uri="{9D8B030D-6E8A-4147-A177-3AD203B41FA5}">
                      <a16:colId xmlns:a16="http://schemas.microsoft.com/office/drawing/2014/main" val="3111981699"/>
                    </a:ext>
                  </a:extLst>
                </a:gridCol>
                <a:gridCol w="4663682">
                  <a:extLst>
                    <a:ext uri="{9D8B030D-6E8A-4147-A177-3AD203B41FA5}">
                      <a16:colId xmlns:a16="http://schemas.microsoft.com/office/drawing/2014/main" val="3045063704"/>
                    </a:ext>
                  </a:extLst>
                </a:gridCol>
              </a:tblGrid>
              <a:tr h="308020">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608925">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r h="974425">
                <a:tc gridSpan="2">
                  <a:txBody>
                    <a:bodyPr/>
                    <a:lstStyle/>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01263240"/>
                  </a:ext>
                </a:extLst>
              </a:tr>
            </a:tbl>
          </a:graphicData>
        </a:graphic>
      </p:graphicFrame>
      <p:sp>
        <p:nvSpPr>
          <p:cNvPr id="5" name="TextBox 4">
            <a:extLst>
              <a:ext uri="{FF2B5EF4-FFF2-40B4-BE49-F238E27FC236}">
                <a16:creationId xmlns:a16="http://schemas.microsoft.com/office/drawing/2014/main" id="{199C0F03-744A-D780-173E-8AB821F667DA}"/>
              </a:ext>
            </a:extLst>
          </p:cNvPr>
          <p:cNvSpPr txBox="1"/>
          <p:nvPr/>
        </p:nvSpPr>
        <p:spPr>
          <a:xfrm>
            <a:off x="1426128" y="4180344"/>
            <a:ext cx="9454392"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 hiệu nhận biết: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lời nói được phát ra âm thanh.</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Hình thức: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người kể chuyện xuất hiện trước dấu hai </a:t>
            </a:r>
            <a:r>
              <a:rPr lang="vi-VN"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vi-VN"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thuật lại các sự việc</a:t>
            </a:r>
          </a:p>
          <a:p>
            <a:pPr algn="just"/>
            <a:r>
              <a:rPr lang="vi-VN"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 của nhân vật xuất hiện sau dấu hai chấm và có dấu gạch nối ở đầu câu.</a:t>
            </a:r>
          </a:p>
        </p:txBody>
      </p:sp>
    </p:spTree>
    <p:extLst>
      <p:ext uri="{BB962C8B-B14F-4D97-AF65-F5344CB8AC3E}">
        <p14:creationId xmlns:p14="http://schemas.microsoft.com/office/powerpoint/2010/main" val="5547913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3. Tìm hiểu về chi tiết và tính cách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4-6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304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675529" y="5458355"/>
            <a:ext cx="554915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Bịt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mắt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dê</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A25415D3-4431-22FC-70EA-A731FBA61B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966822" y="2210267"/>
            <a:ext cx="3215356" cy="1857761"/>
          </a:xfrm>
          <a:prstGeom prst="rect">
            <a:avLst/>
          </a:prstGeom>
        </p:spPr>
      </p:pic>
      <p:pic>
        <p:nvPicPr>
          <p:cNvPr id="17" name="Picture 16">
            <a:extLst>
              <a:ext uri="{FF2B5EF4-FFF2-40B4-BE49-F238E27FC236}">
                <a16:creationId xmlns:a16="http://schemas.microsoft.com/office/drawing/2014/main" id="{6A452210-7CC3-8445-002F-A74A974209F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493453" y="1754683"/>
            <a:ext cx="3419785" cy="3419785"/>
          </a:xfrm>
          <a:prstGeom prst="rect">
            <a:avLst/>
          </a:prstGeom>
        </p:spPr>
      </p:pic>
      <p:pic>
        <p:nvPicPr>
          <p:cNvPr id="20" name="Picture 19">
            <a:extLst>
              <a:ext uri="{FF2B5EF4-FFF2-40B4-BE49-F238E27FC236}">
                <a16:creationId xmlns:a16="http://schemas.microsoft.com/office/drawing/2014/main" id="{4C2F6664-2123-7A5E-89C8-88D5698AB319}"/>
              </a:ext>
            </a:extLst>
          </p:cNvPr>
          <p:cNvPicPr>
            <a:picLocks noChangeAspect="1"/>
          </p:cNvPicPr>
          <p:nvPr/>
        </p:nvPicPr>
        <p:blipFill>
          <a:blip r:embed="rId10"/>
          <a:stretch>
            <a:fillRect/>
          </a:stretch>
        </p:blipFill>
        <p:spPr>
          <a:xfrm>
            <a:off x="3504126" y="2138950"/>
            <a:ext cx="5833364" cy="3266684"/>
          </a:xfrm>
          <a:prstGeom prst="rect">
            <a:avLst/>
          </a:prstGeom>
        </p:spPr>
      </p:pic>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3468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AF507F0-0FF8-AC56-ECCE-1E486DB655B8}"/>
              </a:ext>
            </a:extLst>
          </p:cNvPr>
          <p:cNvPicPr>
            <a:picLocks noChangeAspect="1"/>
          </p:cNvPicPr>
          <p:nvPr/>
        </p:nvPicPr>
        <p:blipFill>
          <a:blip r:embed="rId3"/>
          <a:stretch>
            <a:fillRect/>
          </a:stretch>
        </p:blipFill>
        <p:spPr>
          <a:xfrm>
            <a:off x="587230" y="1095926"/>
            <a:ext cx="11333526" cy="5707651"/>
          </a:xfrm>
          <a:prstGeom prst="rect">
            <a:avLst/>
          </a:prstGeom>
        </p:spPr>
      </p:pic>
      <p:sp>
        <p:nvSpPr>
          <p:cNvPr id="4" name="TextBox 3">
            <a:extLst>
              <a:ext uri="{FF2B5EF4-FFF2-40B4-BE49-F238E27FC236}">
                <a16:creationId xmlns:a16="http://schemas.microsoft.com/office/drawing/2014/main" id="{7B1A2864-8333-AD5D-B877-A668038A5945}"/>
              </a:ext>
            </a:extLst>
          </p:cNvPr>
          <p:cNvSpPr txBox="1"/>
          <p:nvPr/>
        </p:nvSpPr>
        <p:spPr>
          <a:xfrm>
            <a:off x="1742113" y="243533"/>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PHIẾU</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HỌC TẬP</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1905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âm trạng lo lắng của hai anh em Mon và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4605556"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71414" y="1425275"/>
            <a:ext cx="4723002" cy="742832"/>
          </a:xfrm>
          <a:prstGeom prst="rect">
            <a:avLst/>
          </a:prstGeom>
          <a:noFill/>
        </p:spPr>
        <p:txBody>
          <a:bodyPr wrap="square">
            <a:spAutoFit/>
          </a:bodyPr>
          <a:lstStyle/>
          <a:p>
            <a:pPr algn="just">
              <a:lnSpc>
                <a:spcPct val="150000"/>
              </a:lnSpc>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Anh bảo có mưa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08976" y="2877231"/>
            <a:ext cx="6635691"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Anh bảo nước sông có lên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271697" y="4253351"/>
            <a:ext cx="7407488"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Thế anh bảo chúng nó có bơi được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6113143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trong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câu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chuyện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của</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81196" y="1114357"/>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Bố kéo chũm được một con cá măng và một con cá bống rất đẹp</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67699" y="2614599"/>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Mon lấy trộm con cá bống thả ra cống sông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3982462"/>
            <a:ext cx="6846872"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Nước sông dâng cao làm ngập cả cái hốc cắm sào đò</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151938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nhắc</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lại</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nhiều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lần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là</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nỗi</a:t>
            </a:r>
            <a:r>
              <a:rPr lang="en-US" sz="3200" b="1" dirty="0">
                <a:solidFill>
                  <a:srgbClr val="ED7D31">
                    <a:lumMod val="50000"/>
                  </a:srgbClr>
                </a:solidFill>
                <a:latin typeface="Times New Roman" panose="02020603050405020304" pitchFamily="18" charset="0"/>
                <a:cs typeface="Times New Roman" panose="02020603050405020304" pitchFamily="18" charset="0"/>
              </a:rPr>
              <a:t> lo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lắng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cho</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bầy</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chim</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078828" y="1412723"/>
            <a:ext cx="6117694"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Tổ chim có bị ngập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727028" y="2660846"/>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Bầy chim non có bị chết đuối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4301222"/>
            <a:ext cx="6846872"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Cần phải tìm cách nào để cứu chúng?...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4742000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Tính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cách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nhân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vật</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Là cậu bé có tâm hồn trong sáng, nhân hậu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39597" y="2992881"/>
            <a:ext cx="6161739" cy="1077218"/>
          </a:xfrm>
          <a:prstGeom prst="rect">
            <a:avLst/>
          </a:prstGeom>
          <a:noFill/>
        </p:spPr>
        <p:txBody>
          <a:bodyPr wrap="square">
            <a:spAutoFit/>
          </a:bodyPr>
          <a:lstStyle/>
          <a:p>
            <a:pPr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iết yêu thương loài vật, trân trọng sự sống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4920614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677830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29074" y="1128789"/>
            <a:ext cx="6585357" cy="1077218"/>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Tỏ vẻ người lớn với em trai ("Chứ còn sao"</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hận phần khó về mình - kéo đò, để cho em đẩy đò).</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30420" y="4000298"/>
            <a:ext cx="7407488" cy="1569660"/>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7567059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2004968"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82889" y="1426366"/>
            <a:ext cx="2691115" cy="584775"/>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Trêu em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dậy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47197" y="4474220"/>
            <a:ext cx="7407488" cy="1077218"/>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khóc</a:t>
            </a:r>
            <a:endParaRPr lang="en-US" sz="32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224037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nhân vật còn trẻ con (khi cố tỏ ra người lớn với em trai)</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49504" y="3197568"/>
            <a:ext cx="6161739"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trắc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831233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4. Tìm hiểu chi tiết gây ấn tượng với bản thân</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3020898"/>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gây</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4810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183749" y="2007414"/>
            <a:ext cx="4171456" cy="2677656"/>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chim non suýt thì ngã xuống nước, nhưng nó đã đập một nhịp quyết định, vụt bứt ra khỏi dòng nước và bay lên cao hơn lần cất cánh đầu tiên ở bãi cát.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lvl="0" algn="just"/>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6100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576918" y="5154817"/>
            <a:ext cx="559397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Thả</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diều</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4E14779-86F8-010F-D18B-DA0E40784224}"/>
              </a:ext>
            </a:extLst>
          </p:cNvPr>
          <p:cNvPicPr>
            <a:picLocks noChangeAspect="1"/>
          </p:cNvPicPr>
          <p:nvPr/>
        </p:nvPicPr>
        <p:blipFill>
          <a:blip r:embed="rId6"/>
          <a:stretch>
            <a:fillRect/>
          </a:stretch>
        </p:blipFill>
        <p:spPr>
          <a:xfrm>
            <a:off x="4644699" y="2349601"/>
            <a:ext cx="2143125" cy="2143125"/>
          </a:xfrm>
          <a:prstGeom prst="rect">
            <a:avLst/>
          </a:prstGeom>
        </p:spPr>
      </p:pic>
      <p:pic>
        <p:nvPicPr>
          <p:cNvPr id="18" name="Picture 17">
            <a:extLst>
              <a:ext uri="{FF2B5EF4-FFF2-40B4-BE49-F238E27FC236}">
                <a16:creationId xmlns:a16="http://schemas.microsoft.com/office/drawing/2014/main" id="{606D9209-AEE1-EE52-3AE6-D76CF730D4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446084" y="2251461"/>
            <a:ext cx="2438214" cy="2424038"/>
          </a:xfrm>
          <a:prstGeom prst="rect">
            <a:avLst/>
          </a:prstGeom>
        </p:spPr>
      </p:pic>
      <p:pic>
        <p:nvPicPr>
          <p:cNvPr id="11" name="Picture 10">
            <a:extLst>
              <a:ext uri="{FF2B5EF4-FFF2-40B4-BE49-F238E27FC236}">
                <a16:creationId xmlns:a16="http://schemas.microsoft.com/office/drawing/2014/main" id="{E9130B7E-DE3E-4557-30D4-B50BC7DD152C}"/>
              </a:ext>
            </a:extLst>
          </p:cNvPr>
          <p:cNvPicPr>
            <a:picLocks noChangeAspect="1"/>
          </p:cNvPicPr>
          <p:nvPr/>
        </p:nvPicPr>
        <p:blipFill>
          <a:blip r:embed="rId9"/>
          <a:stretch>
            <a:fillRect/>
          </a:stretch>
        </p:blipFill>
        <p:spPr>
          <a:xfrm>
            <a:off x="3576918" y="2235755"/>
            <a:ext cx="5593976" cy="2914969"/>
          </a:xfrm>
          <a:prstGeom prst="rect">
            <a:avLst/>
          </a:prstGeom>
        </p:spPr>
      </p:pic>
    </p:spTree>
    <p:extLst>
      <p:ext uri="{BB962C8B-B14F-4D97-AF65-F5344CB8AC3E}">
        <p14:creationId xmlns:p14="http://schemas.microsoft.com/office/powerpoint/2010/main" val="640092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8" presetID="3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 giả đã để cho cái kết trở nên tươi sáng và đẹp đẽ, hướng người đọc vào những điều đẹp, thiện ở tương lai.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70959" y="312774"/>
            <a:ext cx="6521042" cy="65400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690947" y="2210288"/>
            <a:ext cx="443717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ghị lực phi thường của một con chim non, từ đó em nhìn về cuộc sống của con người, chúng ta cũng cần có những nghị lực để vươn lên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6408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637535" y="2221721"/>
            <a:ext cx="352475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ương mặt của hai anh em Mên - Mon tái nhợt vì nước mưa hửng lên ánh ngày.</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28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"hửng lên ánh ngày" là sau khi nhìn được bầy chim đã vào bờ an toàn, hai anh em cảm thấy nhẹ nhõm, vui vẻ.</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410750" y="756691"/>
            <a:ext cx="5027803" cy="50424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15361" y="2305615"/>
            <a:ext cx="3263885" cy="1815882"/>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nhợt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ngủ</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890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59559" y="525566"/>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5. Kết nối và trải nghiệm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004853" y="391450"/>
            <a:ext cx="7860484" cy="6554634"/>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385397" y="2167794"/>
            <a:ext cx="5099395" cy="3170099"/>
          </a:xfrm>
          <a:prstGeom prst="rect">
            <a:avLst/>
          </a:prstGeom>
          <a:noFill/>
        </p:spPr>
        <p:txBody>
          <a:bodyPr wrap="square">
            <a:spAutoFit/>
          </a:bodyPr>
          <a:lstStyle/>
          <a:p>
            <a:pPr lvl="0" algn="just">
              <a:defRPr/>
            </a:pP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đoạn kết của truyện, Mên và Mon hình như không hiểu rõ vì sao mình lại khóc. Em hãy giúp các nhân vật lí giải điều đó.</a:t>
            </a:r>
          </a:p>
          <a:p>
            <a:pPr lvl="0" algn="just">
              <a:defRPr/>
            </a:pPr>
            <a:endPar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6881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em, chủ đề của văn bản là gì?</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124196" y="2765992"/>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87232" y="159771"/>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743067" y="1358948"/>
            <a:ext cx="3263884" cy="1384995"/>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135814" y="510844"/>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976830" y="1860447"/>
            <a:ext cx="2768705"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8863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nhân vật khóc vì </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 động, cảm phục, thấy vui, vỡ òa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587069" y="182476"/>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801873" y="1222946"/>
            <a:ext cx="326388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F7194E6-0B81-BEC8-AED0-2D227BF279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719915" y="-328101"/>
            <a:ext cx="4376085" cy="4485248"/>
          </a:xfrm>
          <a:prstGeom prst="rect">
            <a:avLst/>
          </a:prstGeom>
        </p:spPr>
      </p:pic>
      <p:sp>
        <p:nvSpPr>
          <p:cNvPr id="12" name="TextBox 11">
            <a:extLst>
              <a:ext uri="{FF2B5EF4-FFF2-40B4-BE49-F238E27FC236}">
                <a16:creationId xmlns:a16="http://schemas.microsoft.com/office/drawing/2014/main" id="{3F2D13BE-38A5-D9FA-4EE7-A958C71CBD41}"/>
              </a:ext>
            </a:extLst>
          </p:cNvPr>
          <p:cNvSpPr txBox="1"/>
          <p:nvPr/>
        </p:nvSpPr>
        <p:spPr>
          <a:xfrm>
            <a:off x="2568276" y="906561"/>
            <a:ext cx="2406246"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chú chim chìa vôi vẫn còn an toàn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734026" y="2345820"/>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537715" y="3357136"/>
            <a:ext cx="2768705"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6576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53" presetClass="entr" presetSubtype="16"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80048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00631494"/>
      </p:ext>
    </p:extLst>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434926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dung</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Kể</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về</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cuộc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cất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chìa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vôi</a:t>
            </a:r>
            <a:r>
              <a:rPr lang="en-US" sz="2800" b="1" dirty="0">
                <a:solidFill>
                  <a:schemeClr val="tx1"/>
                </a:solidFill>
                <a:effectLst/>
                <a:latin typeface="Times New Roman" panose="02020603050405020304" pitchFamily="18" charset="0"/>
                <a:ea typeface="Times New Roman" panose="02020603050405020304" pitchFamily="18" charset="0"/>
              </a:rPr>
              <a:t> non qua </a:t>
            </a:r>
            <a:r>
              <a:rPr lang="en-US" sz="2800" b="1" dirty="0" err="1">
                <a:solidFill>
                  <a:schemeClr val="tx1"/>
                </a:solidFill>
                <a:effectLst/>
                <a:latin typeface="Times New Roman" panose="02020603050405020304" pitchFamily="18" charset="0"/>
                <a:ea typeface="Times New Roman" panose="02020603050405020304" pitchFamily="18" charset="0"/>
              </a:rPr>
              <a:t>điểm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nhìn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bé</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Mên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Mon.</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a:solidFill>
                  <a:schemeClr val="tx1"/>
                </a:solidFill>
                <a:effectLst/>
                <a:latin typeface="Times New Roman" panose="02020603050405020304" pitchFamily="18" charset="0"/>
                <a:ea typeface="Times New Roman" panose="02020603050405020304" pitchFamily="18" charset="0"/>
              </a:rPr>
              <a:t>Qua </a:t>
            </a:r>
            <a:r>
              <a:rPr lang="en-US" sz="2800" b="1" dirty="0" err="1">
                <a:solidFill>
                  <a:schemeClr val="tx1"/>
                </a:solidFill>
                <a:effectLst/>
                <a:latin typeface="Times New Roman" panose="02020603050405020304" pitchFamily="18" charset="0"/>
                <a:ea typeface="Times New Roman" panose="02020603050405020304" pitchFamily="18" charset="0"/>
              </a:rPr>
              <a:t>đó</a:t>
            </a:r>
            <a:r>
              <a:rPr lang="en-US" sz="2800" b="1" dirty="0">
                <a:solidFill>
                  <a:schemeClr val="tx1"/>
                </a:solidFill>
                <a:effectLst/>
                <a:latin typeface="Times New Roman" panose="02020603050405020304" pitchFamily="18" charset="0"/>
                <a:ea typeface="Times New Roman" panose="02020603050405020304" pitchFamily="18" charset="0"/>
              </a:rPr>
              <a:t> ca </a:t>
            </a:r>
            <a:r>
              <a:rPr lang="en-US" sz="2800" b="1" dirty="0" err="1">
                <a:solidFill>
                  <a:schemeClr val="tx1"/>
                </a:solidFill>
                <a:effectLst/>
                <a:latin typeface="Times New Roman" panose="02020603050405020304" pitchFamily="18" charset="0"/>
                <a:ea typeface="Times New Roman" panose="02020603050405020304" pitchFamily="18" charset="0"/>
              </a:rPr>
              <a:t>ngợi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trái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ngây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tràn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thương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trẻ</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nhỏ</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07453563"/>
      </p:ext>
    </p:extLst>
  </p:cSld>
  <p:clrMapOvr>
    <a:masterClrMapping/>
  </p:clrMapOvr>
  <p:transition spd="slow">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50529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Nghệ</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thuật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AFA58331-A8FE-B407-787D-0198D5A2D14B}"/>
              </a:ext>
            </a:extLst>
          </p:cNvPr>
          <p:cNvSpPr/>
          <p:nvPr/>
        </p:nvSpPr>
        <p:spPr>
          <a:xfrm>
            <a:off x="965082" y="198443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1063304" y="1787595"/>
            <a:ext cx="5753449" cy="1588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a:solidFill>
                  <a:schemeClr val="tx1"/>
                </a:solidFill>
                <a:effectLst/>
                <a:latin typeface="Times New Roman" panose="02020603050405020304" pitchFamily="18" charset="0"/>
                <a:ea typeface="Times New Roman" panose="02020603050405020304" pitchFamily="18" charset="0"/>
              </a:rPr>
              <a:t>Ngôn ngữ đối thoại mộc mạc, gần gũi, tự nhiên.</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100E470-2714-CCB7-F404-2F7D04E64023}"/>
              </a:ext>
            </a:extLst>
          </p:cNvPr>
          <p:cNvSpPr/>
          <p:nvPr/>
        </p:nvSpPr>
        <p:spPr>
          <a:xfrm>
            <a:off x="5245916" y="3731140"/>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800213"/>
            <a:ext cx="5626218" cy="16404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Miêu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tả</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tâm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lí</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vật</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685774665"/>
      </p:ext>
    </p:extLst>
  </p:cSld>
  <p:clrMapOvr>
    <a:masterClrMapping/>
  </p:clrMapOvr>
  <p:transition spd="slow">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50497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504357674"/>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2913529" y="5458355"/>
            <a:ext cx="630030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cua</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B7E79F-F8D5-6B74-AC65-06EEC5A23C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89778" l="2667" r="99111">
                        <a14:foregroundMark x1="20000" y1="37333" x2="19556" y2="35111"/>
                        <a14:foregroundMark x1="19556" y1="34222" x2="19556" y2="34222"/>
                        <a14:foregroundMark x1="16000" y1="33778" x2="16000" y2="33778"/>
                        <a14:foregroundMark x1="12444" y1="28889" x2="12444" y2="28889"/>
                        <a14:foregroundMark x1="11111" y1="27111" x2="11111" y2="27111"/>
                        <a14:foregroundMark x1="9778" y1="26667" x2="9778" y2="26667"/>
                        <a14:foregroundMark x1="5778" y1="24889" x2="5778" y2="24889"/>
                        <a14:foregroundMark x1="4444" y1="25778" x2="4444" y2="24889"/>
                        <a14:foregroundMark x1="2667" y1="30222" x2="4889" y2="30667"/>
                        <a14:foregroundMark x1="5333" y1="34222" x2="5333" y2="36444"/>
                        <a14:foregroundMark x1="5333" y1="41778" x2="5333" y2="41778"/>
                        <a14:foregroundMark x1="11111" y1="47111" x2="11111" y2="47111"/>
                        <a14:foregroundMark x1="9333" y1="51111" x2="9333" y2="51111"/>
                        <a14:foregroundMark x1="9333" y1="54667" x2="9333" y2="54667"/>
                        <a14:foregroundMark x1="86667" y1="50222" x2="86667" y2="50222"/>
                        <a14:foregroundMark x1="86222" y1="49333" x2="86222" y2="49333"/>
                        <a14:foregroundMark x1="86222" y1="48000" x2="86222" y2="48000"/>
                        <a14:foregroundMark x1="84889" y1="46667" x2="84000" y2="44889"/>
                        <a14:foregroundMark x1="80000" y1="41333" x2="80000" y2="40000"/>
                        <a14:foregroundMark x1="79556" y1="38222" x2="79556" y2="38222"/>
                        <a14:foregroundMark x1="79111" y1="36889" x2="79111" y2="36889"/>
                        <a14:foregroundMark x1="77778" y1="38222" x2="77778" y2="38222"/>
                        <a14:foregroundMark x1="76000" y1="40000" x2="76000" y2="40000"/>
                        <a14:foregroundMark x1="75111" y1="44444" x2="75111" y2="44444"/>
                        <a14:foregroundMark x1="76889" y1="49333" x2="77778" y2="49778"/>
                        <a14:foregroundMark x1="79111" y1="52000" x2="79111" y2="52000"/>
                        <a14:foregroundMark x1="84889" y1="55556" x2="84889" y2="55556"/>
                        <a14:foregroundMark x1="88889" y1="56000" x2="90222" y2="55556"/>
                        <a14:foregroundMark x1="92444" y1="52889" x2="94667" y2="50667"/>
                        <a14:foregroundMark x1="95111" y1="45778" x2="95556" y2="44000"/>
                        <a14:foregroundMark x1="96000" y1="38667" x2="96444" y2="36000"/>
                        <a14:foregroundMark x1="97333" y1="29778" x2="98222" y2="28000"/>
                        <a14:foregroundMark x1="99111" y1="24000" x2="99111" y2="22222"/>
                        <a14:foregroundMark x1="72000" y1="41333" x2="72000" y2="41333"/>
                        <a14:foregroundMark x1="72000" y1="38222" x2="72000" y2="38222"/>
                      </a14:backgroundRemoval>
                    </a14:imgEffect>
                  </a14:imgLayer>
                </a14:imgProps>
              </a:ext>
            </a:extLst>
          </a:blip>
          <a:stretch>
            <a:fillRect/>
          </a:stretch>
        </p:blipFill>
        <p:spPr>
          <a:xfrm>
            <a:off x="2978169" y="2284364"/>
            <a:ext cx="2648425" cy="2648425"/>
          </a:xfrm>
          <a:prstGeom prst="rect">
            <a:avLst/>
          </a:prstGeom>
        </p:spPr>
      </p:pic>
      <p:pic>
        <p:nvPicPr>
          <p:cNvPr id="13" name="Picture 12">
            <a:extLst>
              <a:ext uri="{FF2B5EF4-FFF2-40B4-BE49-F238E27FC236}">
                <a16:creationId xmlns:a16="http://schemas.microsoft.com/office/drawing/2014/main" id="{9CA0C690-B7D7-07AC-61B4-A167A1822AC9}"/>
              </a:ext>
            </a:extLst>
          </p:cNvPr>
          <p:cNvPicPr>
            <a:picLocks noChangeAspect="1"/>
          </p:cNvPicPr>
          <p:nvPr/>
        </p:nvPicPr>
        <p:blipFill>
          <a:blip r:embed="rId8"/>
          <a:stretch>
            <a:fillRect/>
          </a:stretch>
        </p:blipFill>
        <p:spPr>
          <a:xfrm>
            <a:off x="5626594" y="2412825"/>
            <a:ext cx="2724150" cy="1676400"/>
          </a:xfrm>
          <a:prstGeom prst="rect">
            <a:avLst/>
          </a:prstGeom>
        </p:spPr>
      </p:pic>
      <p:pic>
        <p:nvPicPr>
          <p:cNvPr id="2" name="Picture 1">
            <a:extLst>
              <a:ext uri="{FF2B5EF4-FFF2-40B4-BE49-F238E27FC236}">
                <a16:creationId xmlns:a16="http://schemas.microsoft.com/office/drawing/2014/main" id="{A443FAB7-8C9D-8AC4-1367-2169E467EC12}"/>
              </a:ext>
            </a:extLst>
          </p:cNvPr>
          <p:cNvPicPr>
            <a:picLocks noChangeAspect="1"/>
          </p:cNvPicPr>
          <p:nvPr/>
        </p:nvPicPr>
        <p:blipFill>
          <a:blip r:embed="rId9"/>
          <a:stretch>
            <a:fillRect/>
          </a:stretch>
        </p:blipFill>
        <p:spPr>
          <a:xfrm>
            <a:off x="2978169" y="2033527"/>
            <a:ext cx="6235662" cy="3416848"/>
          </a:xfrm>
          <a:prstGeom prst="rect">
            <a:avLst/>
          </a:prstGeom>
        </p:spPr>
      </p:pic>
    </p:spTree>
    <p:extLst>
      <p:ext uri="{BB962C8B-B14F-4D97-AF65-F5344CB8AC3E}">
        <p14:creationId xmlns:p14="http://schemas.microsoft.com/office/powerpoint/2010/main" val="33987404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par>
                                <p:cTn id="19" presetID="3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p:cNvPicPr>
            <a:picLocks noChangeAspect="1"/>
          </p:cNvPicPr>
          <p:nvPr/>
        </p:nvPicPr>
        <p:blipFill>
          <a:blip r:embed="rId34"/>
          <a:stretch>
            <a:fillRect/>
          </a:stretch>
        </p:blipFill>
        <p:spPr>
          <a:xfrm>
            <a:off x="1" y="6308765"/>
            <a:ext cx="6095999" cy="334819"/>
          </a:xfrm>
          <a:prstGeom prst="rect">
            <a:avLst/>
          </a:prstGeom>
        </p:spPr>
      </p:pic>
      <p:pic>
        <p:nvPicPr>
          <p:cNvPr id="38" name="Picture 37"/>
          <p:cNvPicPr>
            <a:picLocks noChangeAspect="1"/>
          </p:cNvPicPr>
          <p:nvPr/>
        </p:nvPicPr>
        <p:blipFill>
          <a:blip r:embed="rId34"/>
          <a:stretch>
            <a:fillRect/>
          </a:stretch>
        </p:blipFill>
        <p:spPr>
          <a:xfrm>
            <a:off x="6096001" y="6308765"/>
            <a:ext cx="6095999" cy="334819"/>
          </a:xfrm>
          <a:prstGeom prst="rect">
            <a:avLst/>
          </a:prstGeom>
        </p:spPr>
      </p:pic>
      <p:pic>
        <p:nvPicPr>
          <p:cNvPr id="39" name="Picture 38"/>
          <p:cNvPicPr>
            <a:picLocks noChangeAspect="1"/>
          </p:cNvPicPr>
          <p:nvPr/>
        </p:nvPicPr>
        <p:blipFill>
          <a:blip r:embed="rId34"/>
          <a:stretch>
            <a:fillRect/>
          </a:stretch>
        </p:blipFill>
        <p:spPr>
          <a:xfrm>
            <a:off x="0" y="2974629"/>
            <a:ext cx="6095999" cy="334819"/>
          </a:xfrm>
          <a:prstGeom prst="rect">
            <a:avLst/>
          </a:prstGeom>
        </p:spPr>
      </p:pic>
      <p:pic>
        <p:nvPicPr>
          <p:cNvPr id="40" name="Picture 39"/>
          <p:cNvPicPr>
            <a:picLocks noChangeAspect="1"/>
          </p:cNvPicPr>
          <p:nvPr/>
        </p:nvPicPr>
        <p:blipFill>
          <a:blip r:embed="rId34"/>
          <a:stretch>
            <a:fillRect/>
          </a:stretch>
        </p:blipFill>
        <p:spPr>
          <a:xfrm>
            <a:off x="6096000" y="2974629"/>
            <a:ext cx="6095999" cy="334819"/>
          </a:xfrm>
          <a:prstGeom prst="rect">
            <a:avLst/>
          </a:prstGeom>
        </p:spPr>
      </p:pic>
      <p:sp>
        <p:nvSpPr>
          <p:cNvPr id="42" name="Flowchart: Summing Junction 41">
            <a:hlinkClick r:id="rId35" action="ppaction://hlinksldjump"/>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243" y="4404046"/>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p:cNvSpPr/>
          <p:nvPr/>
        </p:nvSpPr>
        <p:spPr>
          <a:xfrm>
            <a:off x="508000" y="275771"/>
            <a:ext cx="1018949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trích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Mùa hoa cải bên sông</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95833E-6 4.44444E-6 L 3.95833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2. 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 </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 chìa vôi” được kể theo</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hứ</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p:cNvSpPr/>
          <p:nvPr/>
        </p:nvSpPr>
        <p:spPr>
          <a:xfrm>
            <a:off x="458839" y="241449"/>
            <a:ext cx="1105049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3.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xảy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mưa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bãi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đất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78751" y="136217"/>
            <a:ext cx="9622971" cy="12759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4. Hai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15767" y="1912220"/>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Mon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5.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Ngoài trời đang mưa lớn, nước sắp ngập hai anh em Mon và Mên sợ</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chết bầy chim non</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6. Khi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biết</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ngập</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lớn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thì</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non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7.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ngắn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8.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tài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trẻ</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134224" y="275771"/>
            <a:ext cx="11769754"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9.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 thuật xây dựng tình huống, tâm lý nhân vật lôi cuốn người đọc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nét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biểu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sai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726858" y="446071"/>
            <a:ext cx="78873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nối</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khoá</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489000" y="965758"/>
            <a:ext cx="6421917" cy="510318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839591" y="2298342"/>
            <a:ext cx="397174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ấy</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572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4 candies </a:t>
            </a:r>
          </a:p>
        </p:txBody>
      </p:sp>
      <p:sp>
        <p:nvSpPr>
          <p:cNvPr id="27" name="Rectangle: Folded Corner 26"/>
          <p:cNvSpPr/>
          <p:nvPr/>
        </p:nvSpPr>
        <p:spPr>
          <a:xfrm>
            <a:off x="508000" y="275771"/>
            <a:ext cx="9622971" cy="13339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10. Mon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như</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226503" y="1699672"/>
            <a:ext cx="11090245" cy="19827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Mon là người sống tình cảm, biết yêu thương và luôn chú ý quan sát đến mọi vật xung quanh, đặc biệt là tình yêu động vật, thiên nhiên sâu sắc.</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71956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128597638"/>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58723"/>
            <a:ext cx="12192000" cy="6858000"/>
          </a:xfrm>
          <a:prstGeom prst="rect">
            <a:avLst/>
          </a:prstGeom>
        </p:spPr>
      </p:pic>
      <p:sp>
        <p:nvSpPr>
          <p:cNvPr id="4" name="TextBox 3">
            <a:extLst>
              <a:ext uri="{FF2B5EF4-FFF2-40B4-BE49-F238E27FC236}">
                <a16:creationId xmlns:a16="http://schemas.microsoft.com/office/drawing/2014/main" id="{AD143566-17FD-6D73-BABB-454339C5441B}"/>
              </a:ext>
            </a:extLst>
          </p:cNvPr>
          <p:cNvSpPr txBox="1"/>
          <p:nvPr/>
        </p:nvSpPr>
        <p:spPr>
          <a:xfrm>
            <a:off x="2564934" y="1129620"/>
            <a:ext cx="8273641" cy="4598759"/>
          </a:xfrm>
          <a:prstGeom prst="rect">
            <a:avLst/>
          </a:prstGeom>
          <a:noFill/>
        </p:spPr>
        <p:txBody>
          <a:bodyPr wrap="square">
            <a:spAutoFit/>
          </a:bodyPr>
          <a:lstStyle/>
          <a:p>
            <a:pPr algn="just">
              <a:lnSpc>
                <a:spcPct val="150000"/>
              </a:lnSpc>
            </a:pPr>
            <a:r>
              <a:rPr lang="nl-NL"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viết đoạn văn (5-7 câu) kể lại sự việc bầy chim chìa vôi bay lên khỏi bãi sông bằng lời của một trong hai nhân vật Mon hoặc Mên (ngôi kể thứ nhất)</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3631A8-07BB-973D-48EF-032B6148DDA6}"/>
              </a:ext>
            </a:extLst>
          </p:cNvPr>
          <p:cNvSpPr txBox="1"/>
          <p:nvPr/>
        </p:nvSpPr>
        <p:spPr>
          <a:xfrm rot="16200000">
            <a:off x="316781" y="2422121"/>
            <a:ext cx="29703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VẬN DỤNG</a:t>
            </a:r>
            <a:endPar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7936081"/>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501242" y="430887"/>
            <a:ext cx="9263543"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E0D833DD-BF13-351F-2FD8-A1CFEDF8C0BB}"/>
              </a:ext>
            </a:extLst>
          </p:cNvPr>
          <p:cNvSpPr txBox="1"/>
          <p:nvPr/>
        </p:nvSpPr>
        <p:spPr>
          <a:xfrm>
            <a:off x="3672280" y="430887"/>
            <a:ext cx="6981738"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tắc</a:t>
            </a:r>
            <a:r>
              <a:rPr lang="en-US" sz="2800" i="1" dirty="0">
                <a:solidFill>
                  <a:srgbClr val="000000"/>
                </a:solidFill>
                <a:effectLst/>
                <a:latin typeface="Times New Roman" panose="02020603050405020304" pitchFamily="18" charset="0"/>
                <a:ea typeface="Times New Roman" panose="02020603050405020304" pitchFamily="18" charset="0"/>
              </a:rPr>
              <a:t> dung </a:t>
            </a:r>
            <a:r>
              <a:rPr lang="en-US" sz="2800" i="1" dirty="0" err="1">
                <a:solidFill>
                  <a:srgbClr val="000000"/>
                </a:solidFill>
                <a:effectLst/>
                <a:latin typeface="Times New Roman" panose="02020603050405020304" pitchFamily="18" charset="0"/>
                <a:ea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đặt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bày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sạch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đẹp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C8BCA5AE-B9BB-68EE-E1D6-417938ED754D}"/>
              </a:ext>
            </a:extLst>
          </p:cNvPr>
          <p:cNvSpPr txBox="1"/>
          <p:nvPr/>
        </p:nvSpPr>
        <p:spPr>
          <a:xfrm>
            <a:off x="484114" y="1959669"/>
            <a:ext cx="3928146"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nội</a:t>
            </a:r>
            <a:r>
              <a:rPr lang="en-US" sz="2800" i="1" dirty="0">
                <a:solidFill>
                  <a:srgbClr val="000000"/>
                </a:solidFill>
                <a:effectLst/>
                <a:latin typeface="Times New Roman" panose="02020603050405020304" pitchFamily="18" charset="0"/>
                <a:ea typeface="Times New Roman" panose="02020603050405020304" pitchFamily="18" charset="0"/>
              </a:rPr>
              <a:t> dung</a:t>
            </a:r>
          </a:p>
        </p:txBody>
      </p:sp>
      <p:sp>
        <p:nvSpPr>
          <p:cNvPr id="8" name="TextBox 7">
            <a:extLst>
              <a:ext uri="{FF2B5EF4-FFF2-40B4-BE49-F238E27FC236}">
                <a16:creationId xmlns:a16="http://schemas.microsoft.com/office/drawing/2014/main" id="{D3042BAC-617C-8927-B12C-3F9A79B067A2}"/>
              </a:ext>
            </a:extLst>
          </p:cNvPr>
          <p:cNvSpPr txBox="1"/>
          <p:nvPr/>
        </p:nvSpPr>
        <p:spPr>
          <a:xfrm>
            <a:off x="956694" y="2381748"/>
            <a:ext cx="8147808" cy="954107"/>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Giới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thiệu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sự</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việc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chim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chìa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vôi</a:t>
            </a:r>
            <a:r>
              <a:rPr lang="en-US" sz="2800" i="1" dirty="0">
                <a:solidFill>
                  <a:srgbClr val="000000"/>
                </a:solidFill>
                <a:latin typeface="Times New Roman" panose="02020603050405020304" pitchFamily="18" charset="0"/>
                <a:ea typeface="Times New Roman" panose="02020603050405020304" pitchFamily="18" charset="0"/>
              </a:rPr>
              <a:t> bay </a:t>
            </a:r>
            <a:r>
              <a:rPr lang="en-US" sz="2800" i="1" dirty="0" err="1">
                <a:solidFill>
                  <a:srgbClr val="000000"/>
                </a:solidFill>
                <a:latin typeface="Times New Roman" panose="02020603050405020304" pitchFamily="18" charset="0"/>
                <a:ea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sông</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103798BA-AAA5-BD07-46A7-0F78D9ED5D1B}"/>
              </a:ext>
            </a:extLst>
          </p:cNvPr>
          <p:cNvSpPr txBox="1"/>
          <p:nvPr/>
        </p:nvSpPr>
        <p:spPr>
          <a:xfrm>
            <a:off x="1132863" y="3289854"/>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3BAEF09F-C9A6-194A-065D-E85E97552834}"/>
              </a:ext>
            </a:extLst>
          </p:cNvPr>
          <p:cNvSpPr txBox="1"/>
          <p:nvPr/>
        </p:nvSpPr>
        <p:spPr>
          <a:xfrm>
            <a:off x="1059109" y="397509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miêu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id="{47054887-B358-1006-28C5-D59CA8664967}"/>
              </a:ext>
            </a:extLst>
          </p:cNvPr>
          <p:cNvSpPr txBox="1"/>
          <p:nvPr/>
        </p:nvSpPr>
        <p:spPr>
          <a:xfrm>
            <a:off x="1059109" y="4613057"/>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than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2" name="TextBox 11">
            <a:extLst>
              <a:ext uri="{FF2B5EF4-FFF2-40B4-BE49-F238E27FC236}">
                <a16:creationId xmlns:a16="http://schemas.microsoft.com/office/drawing/2014/main" id="{5C228485-E8F4-6233-9A8E-CC527F679CAD}"/>
              </a:ext>
            </a:extLst>
          </p:cNvPr>
          <p:cNvSpPr txBox="1"/>
          <p:nvPr/>
        </p:nvSpPr>
        <p:spPr>
          <a:xfrm>
            <a:off x="1059109" y="521230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Truyền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điệp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nếu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037829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1767979" y="1012954"/>
            <a:ext cx="9263543" cy="4832092"/>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còn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 Hai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lặng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phim</a:t>
            </a:r>
            <a:r>
              <a:rPr lang="en-US" sz="2800" i="1" dirty="0">
                <a:solidFill>
                  <a:srgbClr val="000000"/>
                </a:solidFill>
                <a:effectLst/>
                <a:latin typeface="Times New Roman" panose="02020603050405020304" pitchFamily="18" charset="0"/>
                <a:ea typeface="Times New Roman" panose="02020603050405020304" pitchFamily="18" charset="0"/>
              </a:rPr>
              <a:t> gay </a:t>
            </a:r>
            <a:r>
              <a:rPr lang="en-US" sz="2800" i="1" dirty="0" err="1">
                <a:solidFill>
                  <a:srgbClr val="000000"/>
                </a:solidFill>
                <a:effectLst/>
                <a:latin typeface="Times New Roman" panose="02020603050405020304" pitchFamily="18" charset="0"/>
                <a:ea typeface="Times New Roman" panose="02020603050405020304" pitchFamily="18" charset="0"/>
              </a:rPr>
              <a:t>cấn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nhỡ</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kia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mệnh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hệ</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xuống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dòng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hốt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hoảng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mẹ</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may </a:t>
            </a:r>
            <a:r>
              <a:rPr lang="en-US" sz="2800" i="1" dirty="0" err="1">
                <a:solidFill>
                  <a:srgbClr val="000000"/>
                </a:solidFill>
                <a:effectLst/>
                <a:latin typeface="Times New Roman" panose="02020603050405020304" pitchFamily="18" charset="0"/>
                <a:ea typeface="Times New Roman" panose="02020603050405020304" pitchFamily="18" charset="0"/>
              </a:rPr>
              <a:t>mắn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thay</a:t>
            </a:r>
            <a:r>
              <a:rPr lang="en-US" sz="2800" i="1" dirty="0">
                <a:solidFill>
                  <a:srgbClr val="000000"/>
                </a:solidFill>
                <a:effectLst/>
                <a:latin typeface="Times New Roman" panose="02020603050405020304" pitchFamily="18" charset="0"/>
                <a:ea typeface="Times New Roman" panose="02020603050405020304" pitchFamily="18" charset="0"/>
              </a:rPr>
              <a:t>, ở </a:t>
            </a:r>
            <a:r>
              <a:rPr lang="en-US" sz="2800" i="1" dirty="0" err="1">
                <a:solidFill>
                  <a:srgbClr val="000000"/>
                </a:solidFill>
                <a:effectLst/>
                <a:latin typeface="Times New Roman" panose="02020603050405020304" pitchFamily="18" charset="0"/>
                <a:ea typeface="Times New Roman" panose="02020603050405020304" pitchFamily="18" charset="0"/>
              </a:rPr>
              <a:t>nhịp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vượt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Khi </a:t>
            </a:r>
            <a:r>
              <a:rPr lang="en-US" sz="2800" i="1" dirty="0" err="1">
                <a:solidFill>
                  <a:srgbClr val="000000"/>
                </a:solidFill>
                <a:effectLst/>
                <a:latin typeface="Times New Roman" panose="02020603050405020304" pitchFamily="18" charset="0"/>
                <a:ea typeface="Times New Roman" panose="02020603050405020304" pitchFamily="18" charset="0"/>
              </a:rPr>
              <a:t>đàn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bờ</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dám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trắc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mắt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cuối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bầy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thực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chuyến</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trọng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đầu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27863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1879063" y="381996"/>
            <a:ext cx="82562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HƯỚNG DẪN TỰ HỌC</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sưu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tầm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R="0" lvl="0" algn="just" defTabSz="914400" rtl="0" eaLnBrk="1" fontAlgn="auto" latinLnBrk="0" hangingPunct="1">
              <a:lnSpc>
                <a:spcPct val="150000"/>
              </a:lnSpc>
              <a:spcBef>
                <a:spcPts val="0"/>
              </a:spcBef>
              <a:spcAft>
                <a:spcPts val="0"/>
              </a:spcAft>
              <a:buClrTx/>
              <a:buSzTx/>
              <a:tabLst/>
              <a:defRPr/>
            </a:pP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Đọc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bài</a:t>
            </a:r>
            <a:endParaRPr lang="en-US" sz="2800" b="1" dirty="0">
              <a:solidFill>
                <a:prstClr val="black"/>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68526362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323439"/>
          </a:xfrm>
          <a:prstGeom prst="rect">
            <a:avLst/>
          </a:prstGeom>
          <a:noFill/>
        </p:spPr>
        <p:txBody>
          <a:bodyPr wrap="squar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GÓC SUY NGẪM</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84433" y="52721"/>
            <a:ext cx="11023134" cy="7290476"/>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65283" y="2227622"/>
            <a:ext cx="7032389"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58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02382" y="694995"/>
            <a:ext cx="3178242"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6600" b="1" dirty="0">
                <a:solidFill>
                  <a:schemeClr val="accent2">
                    <a:lumMod val="50000"/>
                  </a:schemeClr>
                </a:solidFill>
                <a:latin typeface="Times New Roman" panose="02020603050405020304" pitchFamily="18" charset="0"/>
                <a:cs typeface="Times New Roman" panose="02020603050405020304" pitchFamily="18" charset="0"/>
              </a:rPr>
              <a:t>: 2,3</a:t>
            </a:r>
          </a:p>
        </p:txBody>
      </p:sp>
      <p:sp>
        <p:nvSpPr>
          <p:cNvPr id="11" name="TextBox 10">
            <a:extLst>
              <a:ext uri="{FF2B5EF4-FFF2-40B4-BE49-F238E27FC236}">
                <a16:creationId xmlns:a16="http://schemas.microsoft.com/office/drawing/2014/main" id="{E133BB7C-B31F-9CAC-32A0-A959D6960A4D}"/>
              </a:ext>
            </a:extLst>
          </p:cNvPr>
          <p:cNvSpPr txBox="1"/>
          <p:nvPr/>
        </p:nvSpPr>
        <p:spPr>
          <a:xfrm>
            <a:off x="2430092" y="1923071"/>
            <a:ext cx="8715463"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BẦY CHIM CHÌA VÔI</a:t>
            </a:r>
          </a:p>
        </p:txBody>
      </p:sp>
      <p:sp>
        <p:nvSpPr>
          <p:cNvPr id="12" name="TextBox 11">
            <a:extLst>
              <a:ext uri="{FF2B5EF4-FFF2-40B4-BE49-F238E27FC236}">
                <a16:creationId xmlns:a16="http://schemas.microsoft.com/office/drawing/2014/main" id="{D1A136AF-FC43-1348-D1F6-D06934F32819}"/>
              </a:ext>
            </a:extLst>
          </p:cNvPr>
          <p:cNvSpPr txBox="1"/>
          <p:nvPr/>
        </p:nvSpPr>
        <p:spPr>
          <a:xfrm>
            <a:off x="2821448" y="3031067"/>
            <a:ext cx="8497006" cy="1107996"/>
          </a:xfrm>
          <a:prstGeom prst="rect">
            <a:avLst/>
          </a:prstGeom>
          <a:noFill/>
        </p:spPr>
        <p:txBody>
          <a:bodyPr wrap="none" rtlCol="0">
            <a:spAutoFit/>
          </a:bodyPr>
          <a:lstStyle/>
          <a:p>
            <a:r>
              <a:rPr lang="en-US" sz="6600" b="1" dirty="0" smtClean="0">
                <a:solidFill>
                  <a:srgbClr val="002060"/>
                </a:solidFill>
                <a:latin typeface="Times New Roman" panose="02020603050405020304" pitchFamily="18" charset="0"/>
                <a:cs typeface="Times New Roman" panose="02020603050405020304" pitchFamily="18" charset="0"/>
              </a:rPr>
              <a:t>-</a:t>
            </a:r>
            <a:r>
              <a:rPr lang="en-US" sz="6600" b="1" dirty="0" err="1" smtClean="0">
                <a:solidFill>
                  <a:srgbClr val="002060"/>
                </a:solidFill>
                <a:latin typeface="Times New Roman" panose="02020603050405020304" pitchFamily="18" charset="0"/>
                <a:cs typeface="Times New Roman" panose="02020603050405020304" pitchFamily="18" charset="0"/>
              </a:rPr>
              <a:t>Nguyễn</a:t>
            </a:r>
            <a:r>
              <a:rPr lang="en-US" sz="6600" b="1" dirty="0" smtClean="0">
                <a:solidFill>
                  <a:srgbClr val="002060"/>
                </a:solidFill>
                <a:latin typeface="Times New Roman" panose="02020603050405020304" pitchFamily="18" charset="0"/>
                <a:cs typeface="Times New Roman" panose="02020603050405020304" pitchFamily="18" charset="0"/>
              </a:rPr>
              <a:t> </a:t>
            </a:r>
            <a:r>
              <a:rPr lang="en-US" sz="6600" b="1" dirty="0">
                <a:solidFill>
                  <a:srgbClr val="002060"/>
                </a:solidFill>
                <a:latin typeface="Times New Roman" panose="02020603050405020304" pitchFamily="18" charset="0"/>
                <a:cs typeface="Times New Roman" panose="02020603050405020304" pitchFamily="18" charset="0"/>
              </a:rPr>
              <a:t>Quang </a:t>
            </a:r>
            <a:r>
              <a:rPr lang="en-US" sz="6600" b="1" dirty="0" smtClean="0">
                <a:solidFill>
                  <a:srgbClr val="002060"/>
                </a:solidFill>
                <a:latin typeface="Times New Roman" panose="02020603050405020304" pitchFamily="18" charset="0"/>
                <a:cs typeface="Times New Roman" panose="02020603050405020304" pitchFamily="18" charset="0"/>
              </a:rPr>
              <a:t>Thiều-</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2641068"/>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39038" y="2691937"/>
            <a:ext cx="9238426"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I.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Đọc</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tìm</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hiểu</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chung</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6380793"/>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T2.3. BÀI 1. BẦY CHIM CHÌA VÔI KNTT</Template>
  <TotalTime>52</TotalTime>
  <Words>2100</Words>
  <Application>Microsoft Office PowerPoint</Application>
  <PresentationFormat>Widescreen</PresentationFormat>
  <Paragraphs>223</Paragraphs>
  <Slides>65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.VnTime</vt:lpstr>
      <vt:lpstr>Arial</vt:lpstr>
      <vt:lpstr>Calibri</vt:lpstr>
      <vt:lpstr>Calibri Light</vt:lpstr>
      <vt:lpstr>Tahoma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MyPC</cp:lastModifiedBy>
  <cp:revision>7</cp:revision>
  <dcterms:created xsi:type="dcterms:W3CDTF">2022-07-30T13:18:51Z</dcterms:created>
  <dcterms:modified xsi:type="dcterms:W3CDTF">2022-09-07T07:46:59Z</dcterms:modified>
</cp:coreProperties>
</file>