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48" r:id="rId1"/>
    <p:sldMasterId id="2147483684" r:id="rId2"/>
    <p:sldMasterId id="2147483710" r:id="rId3"/>
  </p:sldMasterIdLst>
  <p:notesMasterIdLst>
    <p:notesMasterId r:id="rId41"/>
  </p:notesMasterIdLst>
  <p:sldIdLst>
    <p:sldId id="296" r:id="rId4"/>
    <p:sldId id="285" r:id="rId5"/>
    <p:sldId id="295" r:id="rId6"/>
    <p:sldId id="272" r:id="rId7"/>
    <p:sldId id="294" r:id="rId8"/>
    <p:sldId id="273" r:id="rId9"/>
    <p:sldId id="297" r:id="rId10"/>
    <p:sldId id="298" r:id="rId11"/>
    <p:sldId id="302" r:id="rId12"/>
    <p:sldId id="301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279" r:id="rId24"/>
    <p:sldId id="313" r:id="rId25"/>
    <p:sldId id="314" r:id="rId26"/>
    <p:sldId id="315" r:id="rId27"/>
    <p:sldId id="316" r:id="rId28"/>
    <p:sldId id="317" r:id="rId29"/>
    <p:sldId id="267" r:id="rId30"/>
    <p:sldId id="257" r:id="rId31"/>
    <p:sldId id="290" r:id="rId32"/>
    <p:sldId id="291" r:id="rId33"/>
    <p:sldId id="292" r:id="rId34"/>
    <p:sldId id="293" r:id="rId35"/>
    <p:sldId id="261" r:id="rId36"/>
    <p:sldId id="262" r:id="rId37"/>
    <p:sldId id="263" r:id="rId38"/>
    <p:sldId id="287" r:id="rId39"/>
    <p:sldId id="318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nstantia" panose="02030602050306030303" pitchFamily="18" charset="0"/>
      <p:regular r:id="rId46"/>
      <p:bold r:id="rId47"/>
      <p:italic r:id="rId48"/>
      <p:boldItalic r:id="rId49"/>
    </p:embeddedFont>
    <p:embeddedFont>
      <p:font typeface="Wingdings 2" panose="05020102010507070707" pitchFamily="18" charset="2"/>
      <p:regular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.VnTime" panose="020B7200000000000000" pitchFamily="34" charset="0"/>
      <p:regular r:id="rId53"/>
      <p:bold r:id="rId54"/>
      <p:italic r:id="rId55"/>
      <p:boldItalic r:id="rId56"/>
    </p:embeddedFont>
    <p:embeddedFont>
      <p:font typeface="Tahoma" panose="020B0604030504040204" pitchFamily="34" charset="0"/>
      <p:regular r:id="rId57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80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4CE297-AF98-46A1-8FDD-E29F813FA5CD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F44707-0583-413F-9847-88FC54CEB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1.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vĩ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tọa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88FCD-FE15-4202-9DE9-0F67A378F865}" type="parTrans" cxnId="{ABAF8ABF-D185-4DE0-B5AD-7079E860F69E}">
      <dgm:prSet/>
      <dgm:spPr/>
      <dgm:t>
        <a:bodyPr/>
        <a:lstStyle/>
        <a:p>
          <a:endParaRPr lang="en-US"/>
        </a:p>
      </dgm:t>
    </dgm:pt>
    <dgm:pt modelId="{96465343-9F88-4E00-9071-B59F6E9B4433}" type="sibTrans" cxnId="{ABAF8ABF-D185-4DE0-B5AD-7079E860F69E}">
      <dgm:prSet/>
      <dgm:spPr/>
      <dgm:t>
        <a:bodyPr/>
        <a:lstStyle/>
        <a:p>
          <a:endParaRPr lang="en-US"/>
        </a:p>
      </dgm:t>
    </dgm:pt>
    <dgm:pt modelId="{1B317409-6782-4835-8F15-57CA81529B45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2.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lưới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vĩ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B4822F-873E-48C0-BEA0-DD47693589CD}" type="parTrans" cxnId="{91D500DA-0233-4113-9FE5-AFC412AA7517}">
      <dgm:prSet/>
      <dgm:spPr/>
      <dgm:t>
        <a:bodyPr/>
        <a:lstStyle/>
        <a:p>
          <a:endParaRPr lang="en-US"/>
        </a:p>
      </dgm:t>
    </dgm:pt>
    <dgm:pt modelId="{D033F54A-68BC-40AD-974B-FF04E57A0685}" type="sibTrans" cxnId="{91D500DA-0233-4113-9FE5-AFC412AA7517}">
      <dgm:prSet/>
      <dgm:spPr/>
      <dgm:t>
        <a:bodyPr/>
        <a:lstStyle/>
        <a:p>
          <a:endParaRPr lang="en-US"/>
        </a:p>
      </dgm:t>
    </dgm:pt>
    <dgm:pt modelId="{AFA071E2-758C-4D48-A194-4888E71C7952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3.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khoảng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6F0D01-406A-449A-8415-1D5CCCC5414E}" type="parTrans" cxnId="{B0BD6398-4CCE-42C0-A990-0D58D02228B0}">
      <dgm:prSet/>
      <dgm:spPr/>
      <dgm:t>
        <a:bodyPr/>
        <a:lstStyle/>
        <a:p>
          <a:endParaRPr lang="en-US"/>
        </a:p>
      </dgm:t>
    </dgm:pt>
    <dgm:pt modelId="{DCAA45DB-BFB7-4326-A132-1A2ADA8DEFE7}" type="sibTrans" cxnId="{B0BD6398-4CCE-42C0-A990-0D58D02228B0}">
      <dgm:prSet/>
      <dgm:spPr/>
      <dgm:t>
        <a:bodyPr/>
        <a:lstStyle/>
        <a:p>
          <a:endParaRPr lang="en-US"/>
        </a:p>
      </dgm:t>
    </dgm:pt>
    <dgm:pt modelId="{47B631B4-F600-40B6-A29D-F901DE6ED24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4.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D9415F-84FF-4430-B47C-EB5F1213EF30}" type="parTrans" cxnId="{0372E911-42F4-4730-BED8-4A9673CE9D3E}">
      <dgm:prSet/>
      <dgm:spPr/>
      <dgm:t>
        <a:bodyPr/>
        <a:lstStyle/>
        <a:p>
          <a:endParaRPr lang="en-US"/>
        </a:p>
      </dgm:t>
    </dgm:pt>
    <dgm:pt modelId="{73EDB13E-E206-4558-9164-F867F96BF306}" type="sibTrans" cxnId="{0372E911-42F4-4730-BED8-4A9673CE9D3E}">
      <dgm:prSet/>
      <dgm:spPr/>
      <dgm:t>
        <a:bodyPr/>
        <a:lstStyle/>
        <a:p>
          <a:endParaRPr lang="en-US"/>
        </a:p>
      </dgm:t>
    </dgm:pt>
    <dgm:pt modelId="{1D54D340-2128-470D-8B86-B1E99CFB9BB8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5.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D4354E-D2AE-47F7-B0A0-44F09B87D9EE}" type="parTrans" cxnId="{38D97898-AD31-4877-9932-D734C08FB75F}">
      <dgm:prSet/>
      <dgm:spPr/>
      <dgm:t>
        <a:bodyPr/>
        <a:lstStyle/>
        <a:p>
          <a:endParaRPr lang="en-US"/>
        </a:p>
      </dgm:t>
    </dgm:pt>
    <dgm:pt modelId="{770E4BE1-9489-4178-AA5C-E676EEF5CB10}" type="sibTrans" cxnId="{38D97898-AD31-4877-9932-D734C08FB75F}">
      <dgm:prSet/>
      <dgm:spPr/>
      <dgm:t>
        <a:bodyPr/>
        <a:lstStyle/>
        <a:p>
          <a:endParaRPr lang="en-US"/>
        </a:p>
      </dgm:t>
    </dgm:pt>
    <dgm:pt modelId="{7AFBDE4D-1DA2-40EB-9879-C0A6848385D3}" type="pres">
      <dgm:prSet presAssocID="{7B4CE297-AF98-46A1-8FDD-E29F813FA5C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05D13D-3343-4B20-8D09-B0119FE98494}" type="pres">
      <dgm:prSet presAssocID="{9AF44707-0583-413F-9847-88FC54CEB834}" presName="node" presStyleLbl="node1" presStyleIdx="0" presStyleCnt="5" custScaleX="142460" custScaleY="1252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CB98E-0230-4372-90AF-66C153F164BB}" type="pres">
      <dgm:prSet presAssocID="{9AF44707-0583-413F-9847-88FC54CEB834}" presName="spNode" presStyleCnt="0"/>
      <dgm:spPr/>
    </dgm:pt>
    <dgm:pt modelId="{5554129E-D0F2-443D-966E-DE6CB6D9D6C6}" type="pres">
      <dgm:prSet presAssocID="{96465343-9F88-4E00-9071-B59F6E9B4433}" presName="sibTrans" presStyleLbl="sibTrans1D1" presStyleIdx="0" presStyleCnt="5"/>
      <dgm:spPr/>
      <dgm:t>
        <a:bodyPr/>
        <a:lstStyle/>
        <a:p>
          <a:endParaRPr lang="en-US"/>
        </a:p>
      </dgm:t>
    </dgm:pt>
    <dgm:pt modelId="{FB261362-DDC3-415B-BA59-BC6E2117F588}" type="pres">
      <dgm:prSet presAssocID="{1B317409-6782-4835-8F15-57CA81529B45}" presName="node" presStyleLbl="node1" presStyleIdx="1" presStyleCnt="5" custScaleX="147874" custScaleY="157107" custRadScaleRad="103421" custRadScaleInc="268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94AD1-3F2B-4207-8A97-1D7F9E7CCB4C}" type="pres">
      <dgm:prSet presAssocID="{1B317409-6782-4835-8F15-57CA81529B45}" presName="spNode" presStyleCnt="0"/>
      <dgm:spPr/>
    </dgm:pt>
    <dgm:pt modelId="{CE8D37FE-D39D-4A4A-B45B-17A1E1B9F25C}" type="pres">
      <dgm:prSet presAssocID="{D033F54A-68BC-40AD-974B-FF04E57A0685}" presName="sibTrans" presStyleLbl="sibTrans1D1" presStyleIdx="1" presStyleCnt="5"/>
      <dgm:spPr/>
      <dgm:t>
        <a:bodyPr/>
        <a:lstStyle/>
        <a:p>
          <a:endParaRPr lang="en-US"/>
        </a:p>
      </dgm:t>
    </dgm:pt>
    <dgm:pt modelId="{5BA6E1BD-7D6B-46E7-8DD0-C8F0C92EC56A}" type="pres">
      <dgm:prSet presAssocID="{AFA071E2-758C-4D48-A194-4888E71C7952}" presName="node" presStyleLbl="node1" presStyleIdx="2" presStyleCnt="5" custScaleX="154191" custScaleY="140447" custRadScaleRad="106361" custRadScaleInc="-37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7A515-79DC-4A33-A6E4-5B249ACB235E}" type="pres">
      <dgm:prSet presAssocID="{AFA071E2-758C-4D48-A194-4888E71C7952}" presName="spNode" presStyleCnt="0"/>
      <dgm:spPr/>
    </dgm:pt>
    <dgm:pt modelId="{67A841F2-1168-493D-8DC8-D3F5330AA89D}" type="pres">
      <dgm:prSet presAssocID="{DCAA45DB-BFB7-4326-A132-1A2ADA8DEFE7}" presName="sibTrans" presStyleLbl="sibTrans1D1" presStyleIdx="2" presStyleCnt="5"/>
      <dgm:spPr/>
      <dgm:t>
        <a:bodyPr/>
        <a:lstStyle/>
        <a:p>
          <a:endParaRPr lang="en-US"/>
        </a:p>
      </dgm:t>
    </dgm:pt>
    <dgm:pt modelId="{31CEFF89-6010-4AC2-8CDF-26A198E3E864}" type="pres">
      <dgm:prSet presAssocID="{47B631B4-F600-40B6-A29D-F901DE6ED24B}" presName="node" presStyleLbl="node1" presStyleIdx="3" presStyleCnt="5" custScaleX="166534" custScaleY="133633" custRadScaleRad="98013" custRadScaleInc="22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BABD36-8163-4BF6-9CD1-8F5C41F12C87}" type="pres">
      <dgm:prSet presAssocID="{47B631B4-F600-40B6-A29D-F901DE6ED24B}" presName="spNode" presStyleCnt="0"/>
      <dgm:spPr/>
    </dgm:pt>
    <dgm:pt modelId="{58888F47-8B3B-40B8-B096-5B834BA78DBC}" type="pres">
      <dgm:prSet presAssocID="{73EDB13E-E206-4558-9164-F867F96BF306}" presName="sibTrans" presStyleLbl="sibTrans1D1" presStyleIdx="3" presStyleCnt="5"/>
      <dgm:spPr/>
      <dgm:t>
        <a:bodyPr/>
        <a:lstStyle/>
        <a:p>
          <a:endParaRPr lang="en-US"/>
        </a:p>
      </dgm:t>
    </dgm:pt>
    <dgm:pt modelId="{1BD5CEA5-BC45-45CD-9458-29482E24DAC6}" type="pres">
      <dgm:prSet presAssocID="{1D54D340-2128-470D-8B86-B1E99CFB9BB8}" presName="node" presStyleLbl="node1" presStyleIdx="4" presStyleCnt="5" custScaleX="152182" custScaleY="152681" custRadScaleRad="100427" custRadScaleInc="-281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97EAFB-0A32-4F9B-9507-B96D2ADDF591}" type="pres">
      <dgm:prSet presAssocID="{1D54D340-2128-470D-8B86-B1E99CFB9BB8}" presName="spNode" presStyleCnt="0"/>
      <dgm:spPr/>
    </dgm:pt>
    <dgm:pt modelId="{BB6DD235-15EA-4D55-B021-700004A9D31C}" type="pres">
      <dgm:prSet presAssocID="{770E4BE1-9489-4178-AA5C-E676EEF5CB10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BF3318AE-6560-4B6A-8886-78DDDB512364}" type="presOf" srcId="{1B317409-6782-4835-8F15-57CA81529B45}" destId="{FB261362-DDC3-415B-BA59-BC6E2117F588}" srcOrd="0" destOrd="0" presId="urn:microsoft.com/office/officeart/2005/8/layout/cycle6"/>
    <dgm:cxn modelId="{B0BD6398-4CCE-42C0-A990-0D58D02228B0}" srcId="{7B4CE297-AF98-46A1-8FDD-E29F813FA5CD}" destId="{AFA071E2-758C-4D48-A194-4888E71C7952}" srcOrd="2" destOrd="0" parTransId="{706F0D01-406A-449A-8415-1D5CCCC5414E}" sibTransId="{DCAA45DB-BFB7-4326-A132-1A2ADA8DEFE7}"/>
    <dgm:cxn modelId="{91D500DA-0233-4113-9FE5-AFC412AA7517}" srcId="{7B4CE297-AF98-46A1-8FDD-E29F813FA5CD}" destId="{1B317409-6782-4835-8F15-57CA81529B45}" srcOrd="1" destOrd="0" parTransId="{1FB4822F-873E-48C0-BEA0-DD47693589CD}" sibTransId="{D033F54A-68BC-40AD-974B-FF04E57A0685}"/>
    <dgm:cxn modelId="{15B9E438-7439-415D-B5D0-DCD9AD13F4A7}" type="presOf" srcId="{AFA071E2-758C-4D48-A194-4888E71C7952}" destId="{5BA6E1BD-7D6B-46E7-8DD0-C8F0C92EC56A}" srcOrd="0" destOrd="0" presId="urn:microsoft.com/office/officeart/2005/8/layout/cycle6"/>
    <dgm:cxn modelId="{0CCF67BC-D572-44A4-BAF3-E4939B321BC9}" type="presOf" srcId="{73EDB13E-E206-4558-9164-F867F96BF306}" destId="{58888F47-8B3B-40B8-B096-5B834BA78DBC}" srcOrd="0" destOrd="0" presId="urn:microsoft.com/office/officeart/2005/8/layout/cycle6"/>
    <dgm:cxn modelId="{6F321A0B-EEFA-4E27-9B79-7C8B4F9C1253}" type="presOf" srcId="{1D54D340-2128-470D-8B86-B1E99CFB9BB8}" destId="{1BD5CEA5-BC45-45CD-9458-29482E24DAC6}" srcOrd="0" destOrd="0" presId="urn:microsoft.com/office/officeart/2005/8/layout/cycle6"/>
    <dgm:cxn modelId="{8FB3175B-B073-417E-B02C-1564DEFFF37C}" type="presOf" srcId="{DCAA45DB-BFB7-4326-A132-1A2ADA8DEFE7}" destId="{67A841F2-1168-493D-8DC8-D3F5330AA89D}" srcOrd="0" destOrd="0" presId="urn:microsoft.com/office/officeart/2005/8/layout/cycle6"/>
    <dgm:cxn modelId="{ABAF8ABF-D185-4DE0-B5AD-7079E860F69E}" srcId="{7B4CE297-AF98-46A1-8FDD-E29F813FA5CD}" destId="{9AF44707-0583-413F-9847-88FC54CEB834}" srcOrd="0" destOrd="0" parTransId="{6D388FCD-FE15-4202-9DE9-0F67A378F865}" sibTransId="{96465343-9F88-4E00-9071-B59F6E9B4433}"/>
    <dgm:cxn modelId="{D188B71C-603C-491B-95F0-6CA49B0F7A0A}" type="presOf" srcId="{D033F54A-68BC-40AD-974B-FF04E57A0685}" destId="{CE8D37FE-D39D-4A4A-B45B-17A1E1B9F25C}" srcOrd="0" destOrd="0" presId="urn:microsoft.com/office/officeart/2005/8/layout/cycle6"/>
    <dgm:cxn modelId="{6782D210-9F17-4DB5-9417-7C803EAE9DBA}" type="presOf" srcId="{96465343-9F88-4E00-9071-B59F6E9B4433}" destId="{5554129E-D0F2-443D-966E-DE6CB6D9D6C6}" srcOrd="0" destOrd="0" presId="urn:microsoft.com/office/officeart/2005/8/layout/cycle6"/>
    <dgm:cxn modelId="{95E69D10-0CFA-4834-9108-D0BC9DDD167C}" type="presOf" srcId="{770E4BE1-9489-4178-AA5C-E676EEF5CB10}" destId="{BB6DD235-15EA-4D55-B021-700004A9D31C}" srcOrd="0" destOrd="0" presId="urn:microsoft.com/office/officeart/2005/8/layout/cycle6"/>
    <dgm:cxn modelId="{0372E911-42F4-4730-BED8-4A9673CE9D3E}" srcId="{7B4CE297-AF98-46A1-8FDD-E29F813FA5CD}" destId="{47B631B4-F600-40B6-A29D-F901DE6ED24B}" srcOrd="3" destOrd="0" parTransId="{ADD9415F-84FF-4430-B47C-EB5F1213EF30}" sibTransId="{73EDB13E-E206-4558-9164-F867F96BF306}"/>
    <dgm:cxn modelId="{13333DBD-F352-4042-BAE5-0E463E50D9B4}" type="presOf" srcId="{9AF44707-0583-413F-9847-88FC54CEB834}" destId="{5D05D13D-3343-4B20-8D09-B0119FE98494}" srcOrd="0" destOrd="0" presId="urn:microsoft.com/office/officeart/2005/8/layout/cycle6"/>
    <dgm:cxn modelId="{38D97898-AD31-4877-9932-D734C08FB75F}" srcId="{7B4CE297-AF98-46A1-8FDD-E29F813FA5CD}" destId="{1D54D340-2128-470D-8B86-B1E99CFB9BB8}" srcOrd="4" destOrd="0" parTransId="{E9D4354E-D2AE-47F7-B0A0-44F09B87D9EE}" sibTransId="{770E4BE1-9489-4178-AA5C-E676EEF5CB10}"/>
    <dgm:cxn modelId="{665FBB4E-6157-4208-85A6-4CA7163A8FAF}" type="presOf" srcId="{7B4CE297-AF98-46A1-8FDD-E29F813FA5CD}" destId="{7AFBDE4D-1DA2-40EB-9879-C0A6848385D3}" srcOrd="0" destOrd="0" presId="urn:microsoft.com/office/officeart/2005/8/layout/cycle6"/>
    <dgm:cxn modelId="{38FD9FF2-2C43-4F2C-86B0-941BB08E9303}" type="presOf" srcId="{47B631B4-F600-40B6-A29D-F901DE6ED24B}" destId="{31CEFF89-6010-4AC2-8CDF-26A198E3E864}" srcOrd="0" destOrd="0" presId="urn:microsoft.com/office/officeart/2005/8/layout/cycle6"/>
    <dgm:cxn modelId="{7C27F75D-F6C7-4003-A5CC-40B07C310E05}" type="presParOf" srcId="{7AFBDE4D-1DA2-40EB-9879-C0A6848385D3}" destId="{5D05D13D-3343-4B20-8D09-B0119FE98494}" srcOrd="0" destOrd="0" presId="urn:microsoft.com/office/officeart/2005/8/layout/cycle6"/>
    <dgm:cxn modelId="{BB9455CD-B33F-4B48-B0B9-2F30807A830F}" type="presParOf" srcId="{7AFBDE4D-1DA2-40EB-9879-C0A6848385D3}" destId="{A78CB98E-0230-4372-90AF-66C153F164BB}" srcOrd="1" destOrd="0" presId="urn:microsoft.com/office/officeart/2005/8/layout/cycle6"/>
    <dgm:cxn modelId="{7DD3DC71-BB71-4432-8E86-7AA1AB1C5FDA}" type="presParOf" srcId="{7AFBDE4D-1DA2-40EB-9879-C0A6848385D3}" destId="{5554129E-D0F2-443D-966E-DE6CB6D9D6C6}" srcOrd="2" destOrd="0" presId="urn:microsoft.com/office/officeart/2005/8/layout/cycle6"/>
    <dgm:cxn modelId="{2175B215-B85A-4AE8-9C5C-3E739DA5273E}" type="presParOf" srcId="{7AFBDE4D-1DA2-40EB-9879-C0A6848385D3}" destId="{FB261362-DDC3-415B-BA59-BC6E2117F588}" srcOrd="3" destOrd="0" presId="urn:microsoft.com/office/officeart/2005/8/layout/cycle6"/>
    <dgm:cxn modelId="{6E422F69-8483-43F1-8F5F-54FFEC68B580}" type="presParOf" srcId="{7AFBDE4D-1DA2-40EB-9879-C0A6848385D3}" destId="{4A694AD1-3F2B-4207-8A97-1D7F9E7CCB4C}" srcOrd="4" destOrd="0" presId="urn:microsoft.com/office/officeart/2005/8/layout/cycle6"/>
    <dgm:cxn modelId="{1BBA9F79-085D-4EBE-A21E-25E64046E607}" type="presParOf" srcId="{7AFBDE4D-1DA2-40EB-9879-C0A6848385D3}" destId="{CE8D37FE-D39D-4A4A-B45B-17A1E1B9F25C}" srcOrd="5" destOrd="0" presId="urn:microsoft.com/office/officeart/2005/8/layout/cycle6"/>
    <dgm:cxn modelId="{5FDFF0C4-C83C-452B-8C29-A1CE1D218488}" type="presParOf" srcId="{7AFBDE4D-1DA2-40EB-9879-C0A6848385D3}" destId="{5BA6E1BD-7D6B-46E7-8DD0-C8F0C92EC56A}" srcOrd="6" destOrd="0" presId="urn:microsoft.com/office/officeart/2005/8/layout/cycle6"/>
    <dgm:cxn modelId="{4BCF98C9-35D0-41BB-BB1C-CA0424273DBF}" type="presParOf" srcId="{7AFBDE4D-1DA2-40EB-9879-C0A6848385D3}" destId="{EB57A515-79DC-4A33-A6E4-5B249ACB235E}" srcOrd="7" destOrd="0" presId="urn:microsoft.com/office/officeart/2005/8/layout/cycle6"/>
    <dgm:cxn modelId="{B44BCCAF-9A9E-4D3D-A6FD-0DB471FF9F29}" type="presParOf" srcId="{7AFBDE4D-1DA2-40EB-9879-C0A6848385D3}" destId="{67A841F2-1168-493D-8DC8-D3F5330AA89D}" srcOrd="8" destOrd="0" presId="urn:microsoft.com/office/officeart/2005/8/layout/cycle6"/>
    <dgm:cxn modelId="{4978411F-CB8D-4F98-B752-D17B01474EA5}" type="presParOf" srcId="{7AFBDE4D-1DA2-40EB-9879-C0A6848385D3}" destId="{31CEFF89-6010-4AC2-8CDF-26A198E3E864}" srcOrd="9" destOrd="0" presId="urn:microsoft.com/office/officeart/2005/8/layout/cycle6"/>
    <dgm:cxn modelId="{962D3B67-8D5A-4361-90BA-C4A601EDC35C}" type="presParOf" srcId="{7AFBDE4D-1DA2-40EB-9879-C0A6848385D3}" destId="{57BABD36-8163-4BF6-9CD1-8F5C41F12C87}" srcOrd="10" destOrd="0" presId="urn:microsoft.com/office/officeart/2005/8/layout/cycle6"/>
    <dgm:cxn modelId="{F45D1663-26F1-42C6-BB7D-BB9181505892}" type="presParOf" srcId="{7AFBDE4D-1DA2-40EB-9879-C0A6848385D3}" destId="{58888F47-8B3B-40B8-B096-5B834BA78DBC}" srcOrd="11" destOrd="0" presId="urn:microsoft.com/office/officeart/2005/8/layout/cycle6"/>
    <dgm:cxn modelId="{EE556D29-7F2C-448D-9E29-113D3E20BE8B}" type="presParOf" srcId="{7AFBDE4D-1DA2-40EB-9879-C0A6848385D3}" destId="{1BD5CEA5-BC45-45CD-9458-29482E24DAC6}" srcOrd="12" destOrd="0" presId="urn:microsoft.com/office/officeart/2005/8/layout/cycle6"/>
    <dgm:cxn modelId="{12AA986D-727E-4245-94D4-5790C58EE025}" type="presParOf" srcId="{7AFBDE4D-1DA2-40EB-9879-C0A6848385D3}" destId="{CE97EAFB-0A32-4F9B-9507-B96D2ADDF591}" srcOrd="13" destOrd="0" presId="urn:microsoft.com/office/officeart/2005/8/layout/cycle6"/>
    <dgm:cxn modelId="{0394F52B-DEC8-4035-8E75-D8B130DF227C}" type="presParOf" srcId="{7AFBDE4D-1DA2-40EB-9879-C0A6848385D3}" destId="{BB6DD235-15EA-4D55-B021-700004A9D31C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5D13D-3343-4B20-8D09-B0119FE98494}">
      <dsp:nvSpPr>
        <dsp:cNvPr id="0" name=""/>
        <dsp:cNvSpPr/>
      </dsp:nvSpPr>
      <dsp:spPr>
        <a:xfrm>
          <a:off x="3010181" y="-126006"/>
          <a:ext cx="2139994" cy="122275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1.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vĩ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tọa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lí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9871" y="-66316"/>
        <a:ext cx="2020614" cy="1103370"/>
      </dsp:txXfrm>
    </dsp:sp>
    <dsp:sp modelId="{5554129E-D0F2-443D-966E-DE6CB6D9D6C6}">
      <dsp:nvSpPr>
        <dsp:cNvPr id="0" name=""/>
        <dsp:cNvSpPr/>
      </dsp:nvSpPr>
      <dsp:spPr>
        <a:xfrm>
          <a:off x="2287480" y="578213"/>
          <a:ext cx="3899319" cy="3899319"/>
        </a:xfrm>
        <a:custGeom>
          <a:avLst/>
          <a:gdLst/>
          <a:ahLst/>
          <a:cxnLst/>
          <a:rect l="0" t="0" r="0" b="0"/>
          <a:pathLst>
            <a:path>
              <a:moveTo>
                <a:pt x="2869161" y="230447"/>
              </a:moveTo>
              <a:arcTo wR="1949659" hR="1949659" stAng="17888377" swAng="127374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61362-DDC3-415B-BA59-BC6E2117F588}">
      <dsp:nvSpPr>
        <dsp:cNvPr id="0" name=""/>
        <dsp:cNvSpPr/>
      </dsp:nvSpPr>
      <dsp:spPr>
        <a:xfrm>
          <a:off x="4944951" y="1263846"/>
          <a:ext cx="2221321" cy="153401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2.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lưới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vĩ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tuyến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19835" y="1338730"/>
        <a:ext cx="2071553" cy="1384243"/>
      </dsp:txXfrm>
    </dsp:sp>
    <dsp:sp modelId="{CE8D37FE-D39D-4A4A-B45B-17A1E1B9F25C}">
      <dsp:nvSpPr>
        <dsp:cNvPr id="0" name=""/>
        <dsp:cNvSpPr/>
      </dsp:nvSpPr>
      <dsp:spPr>
        <a:xfrm>
          <a:off x="2165846" y="770653"/>
          <a:ext cx="3899319" cy="3899319"/>
        </a:xfrm>
        <a:custGeom>
          <a:avLst/>
          <a:gdLst/>
          <a:ahLst/>
          <a:cxnLst/>
          <a:rect l="0" t="0" r="0" b="0"/>
          <a:pathLst>
            <a:path>
              <a:moveTo>
                <a:pt x="3897604" y="2031433"/>
              </a:moveTo>
              <a:arcTo wR="1949659" hR="1949659" stAng="144230" swAng="73294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6E1BD-7D6B-46E7-8DD0-C8F0C92EC56A}">
      <dsp:nvSpPr>
        <dsp:cNvPr id="0" name=""/>
        <dsp:cNvSpPr/>
      </dsp:nvSpPr>
      <dsp:spPr>
        <a:xfrm>
          <a:off x="4387547" y="3216504"/>
          <a:ext cx="2316213" cy="137134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3.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khoảng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54490" y="3283447"/>
        <a:ext cx="2182327" cy="1237454"/>
      </dsp:txXfrm>
    </dsp:sp>
    <dsp:sp modelId="{67A841F2-1168-493D-8DC8-D3F5330AA89D}">
      <dsp:nvSpPr>
        <dsp:cNvPr id="0" name=""/>
        <dsp:cNvSpPr/>
      </dsp:nvSpPr>
      <dsp:spPr>
        <a:xfrm>
          <a:off x="3056985" y="687385"/>
          <a:ext cx="3899319" cy="3899319"/>
        </a:xfrm>
        <a:custGeom>
          <a:avLst/>
          <a:gdLst/>
          <a:ahLst/>
          <a:cxnLst/>
          <a:rect l="0" t="0" r="0" b="0"/>
          <a:pathLst>
            <a:path>
              <a:moveTo>
                <a:pt x="1327256" y="3797303"/>
              </a:moveTo>
              <a:arcTo wR="1949659" hR="1949659" stAng="6517007" swAng="60350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EFF89-6010-4AC2-8CDF-26A198E3E864}">
      <dsp:nvSpPr>
        <dsp:cNvPr id="0" name=""/>
        <dsp:cNvSpPr/>
      </dsp:nvSpPr>
      <dsp:spPr>
        <a:xfrm>
          <a:off x="1566425" y="3216709"/>
          <a:ext cx="2501626" cy="130480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4.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30120" y="3280404"/>
        <a:ext cx="2374236" cy="1177418"/>
      </dsp:txXfrm>
    </dsp:sp>
    <dsp:sp modelId="{58888F47-8B3B-40B8-B096-5B834BA78DBC}">
      <dsp:nvSpPr>
        <dsp:cNvPr id="0" name=""/>
        <dsp:cNvSpPr/>
      </dsp:nvSpPr>
      <dsp:spPr>
        <a:xfrm>
          <a:off x="2074953" y="291715"/>
          <a:ext cx="3899319" cy="3899319"/>
        </a:xfrm>
        <a:custGeom>
          <a:avLst/>
          <a:gdLst/>
          <a:ahLst/>
          <a:cxnLst/>
          <a:rect l="0" t="0" r="0" b="0"/>
          <a:pathLst>
            <a:path>
              <a:moveTo>
                <a:pt x="259221" y="2921046"/>
              </a:moveTo>
              <a:arcTo wR="1949659" hR="1949659" stAng="9007007" swAng="78910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5CEA5-BC45-45CD-9458-29482E24DAC6}">
      <dsp:nvSpPr>
        <dsp:cNvPr id="0" name=""/>
        <dsp:cNvSpPr/>
      </dsp:nvSpPr>
      <dsp:spPr>
        <a:xfrm>
          <a:off x="1016828" y="1307494"/>
          <a:ext cx="2286035" cy="1490795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5.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lược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9603" y="1380269"/>
        <a:ext cx="2140485" cy="1345245"/>
      </dsp:txXfrm>
    </dsp:sp>
    <dsp:sp modelId="{BB6DD235-15EA-4D55-B021-700004A9D31C}">
      <dsp:nvSpPr>
        <dsp:cNvPr id="0" name=""/>
        <dsp:cNvSpPr/>
      </dsp:nvSpPr>
      <dsp:spPr>
        <a:xfrm>
          <a:off x="2111523" y="497681"/>
          <a:ext cx="3899319" cy="3899319"/>
        </a:xfrm>
        <a:custGeom>
          <a:avLst/>
          <a:gdLst/>
          <a:ahLst/>
          <a:cxnLst/>
          <a:rect l="0" t="0" r="0" b="0"/>
          <a:pathLst>
            <a:path>
              <a:moveTo>
                <a:pt x="372196" y="803892"/>
              </a:moveTo>
              <a:arcTo wR="1949659" hR="1949659" stAng="12959534" swAng="127036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8D327-E0D6-4015-89EC-C5AC2C4EEB48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666B5-958B-4AEC-857E-B4A386911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64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2EA2EEAE-7333-4FE1-A36B-BCA8BA733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34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AC301-532F-47CE-9040-3A9A4C0D9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65697"/>
      </p:ext>
    </p:extLst>
  </p:cSld>
  <p:clrMapOvr>
    <a:masterClrMapping/>
  </p:clrMapOvr>
  <p:transition spd="slow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41A4F6CF-78C3-4B58-AB0F-BDC14D45C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9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13A85-5689-443D-A3F6-4666E8F4E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03511"/>
      </p:ext>
    </p:extLst>
  </p:cSld>
  <p:clrMapOvr>
    <a:masterClrMapping/>
  </p:clrMapOvr>
  <p:transition spd="slow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19FEC-B33B-4C2F-B1EB-539A6173F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65039"/>
      </p:ext>
    </p:extLst>
  </p:cSld>
  <p:clrMapOvr>
    <a:masterClrMapping/>
  </p:clrMapOvr>
  <p:transition spd="slow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9B292-BD28-4C41-800E-9037EE5F1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78311"/>
      </p:ext>
    </p:extLst>
  </p:cSld>
  <p:clrMapOvr>
    <a:masterClrMapping/>
  </p:clrMapOvr>
  <p:transition spd="slow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64C6F-377B-429E-B031-AB984FC85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85512"/>
      </p:ext>
    </p:extLst>
  </p:cSld>
  <p:clrMapOvr>
    <a:masterClrMapping/>
  </p:clrMapOvr>
  <p:transition spd="slow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7A7B6-DD6D-4F0B-887C-06D1AC4B5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529"/>
      </p:ext>
    </p:extLst>
  </p:cSld>
  <p:clrMapOvr>
    <a:masterClrMapping/>
  </p:clrMapOvr>
  <p:transition spd="slow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99CEE-0DE4-49FD-BC87-8EB01CCC1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77983"/>
      </p:ext>
    </p:extLst>
  </p:cSld>
  <p:clrMapOvr>
    <a:masterClrMapping/>
  </p:clrMapOvr>
  <p:transition spd="slow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3B1BC-B384-4EFA-8646-4A5165504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84217"/>
      </p:ext>
    </p:extLst>
  </p:cSld>
  <p:clrMapOvr>
    <a:masterClrMapping/>
  </p:clrMapOvr>
  <p:transition spd="slow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DA013-4520-498C-B57D-2D00EEBD6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59485"/>
      </p:ext>
    </p:extLst>
  </p:cSld>
  <p:clrMapOvr>
    <a:masterClrMapping/>
  </p:clrMapOvr>
  <p:transition spd="slow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F60D0-7E4C-47D7-AFB2-3699A2AF23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67B5C-DB75-4574-B86D-68A07FAC2A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73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370F8-9B42-4221-A5D4-7ACA648D07E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5ABC7-46DF-4B0D-B727-103FE09ECE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68C-4149-4118-A661-E329C82A661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5BC04-6E40-40C3-9E77-C79DC77498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13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B451C-2AD5-4AA6-A88C-2A6E11EB9BB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22C06-F892-4146-88F2-74945AE81C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96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38D57-E57F-4235-8402-B71613548D1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7398C-77C5-498F-8C3C-AC5BBBA9E9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7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532F2-D300-4CBE-9F1B-8ACC2067EAC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15316-8034-4744-98AF-559AE00D98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89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F4D9A-D4A7-4AA6-A62B-52F7E0DEA37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E127D-B99B-4C4F-9A7D-E5FB0D52CE8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8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E685-A728-4AED-A75B-06DD8A83A30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8926-C0B2-4070-919F-5FC78A613F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02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A6CEF-FEAD-4E78-8A2A-CDCE61A123E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400C7-9E6B-4DE3-9819-D9EAFAE7AB1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995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90F03-2B24-486A-B52E-CC459CE8294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18E96-98DD-45CA-B257-A65E2781FD0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01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AA0D4-69FD-4EDF-8D28-B8763C6FF76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41AB7-5FC9-40F9-B3EF-83545FD2B44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48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D92D2-CF99-499B-980A-2FD0E68886A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1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97BDD4-9105-4A28-BCD3-F10EB2CB62D4}" type="slidenum">
              <a:rPr lang="en-US" b="1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latin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b="1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b="1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68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heel spokes="3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15A5BC-49C2-4E37-BE0C-13F38B4F2253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14D0A5-C8BD-40D2-8E46-CA14FDEAE34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2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slide" Target="slide32.xml"/><Relationship Id="rId18" Type="http://schemas.openxmlformats.org/officeDocument/2006/relationships/image" Target="../media/image31.png"/><Relationship Id="rId26" Type="http://schemas.openxmlformats.org/officeDocument/2006/relationships/image" Target="../media/image37.png"/><Relationship Id="rId3" Type="http://schemas.openxmlformats.org/officeDocument/2006/relationships/image" Target="../media/image21.jpeg"/><Relationship Id="rId21" Type="http://schemas.openxmlformats.org/officeDocument/2006/relationships/image" Target="../media/image33.png"/><Relationship Id="rId34" Type="http://schemas.openxmlformats.org/officeDocument/2006/relationships/slide" Target="slide2.xml"/><Relationship Id="rId7" Type="http://schemas.openxmlformats.org/officeDocument/2006/relationships/slide" Target="slide30.xml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5" Type="http://schemas.openxmlformats.org/officeDocument/2006/relationships/image" Target="../media/image36.png"/><Relationship Id="rId33" Type="http://schemas.openxmlformats.org/officeDocument/2006/relationships/image" Target="../media/image42.gif"/><Relationship Id="rId2" Type="http://schemas.openxmlformats.org/officeDocument/2006/relationships/image" Target="../media/image20.jpg"/><Relationship Id="rId16" Type="http://schemas.openxmlformats.org/officeDocument/2006/relationships/slide" Target="slide33.xml"/><Relationship Id="rId20" Type="http://schemas.openxmlformats.org/officeDocument/2006/relationships/image" Target="../media/image32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24" Type="http://schemas.openxmlformats.org/officeDocument/2006/relationships/image" Target="../media/image35.png"/><Relationship Id="rId32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23" Type="http://schemas.openxmlformats.org/officeDocument/2006/relationships/image" Target="../media/image34.png"/><Relationship Id="rId28" Type="http://schemas.openxmlformats.org/officeDocument/2006/relationships/image" Target="../media/image38.png"/><Relationship Id="rId10" Type="http://schemas.openxmlformats.org/officeDocument/2006/relationships/slide" Target="slide31.xml"/><Relationship Id="rId19" Type="http://schemas.openxmlformats.org/officeDocument/2006/relationships/slide" Target="slide34.xml"/><Relationship Id="rId31" Type="http://schemas.openxmlformats.org/officeDocument/2006/relationships/image" Target="../media/image40.png"/><Relationship Id="rId4" Type="http://schemas.openxmlformats.org/officeDocument/2006/relationships/slide" Target="slide29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slide" Target="slide35.xml"/><Relationship Id="rId27" Type="http://schemas.openxmlformats.org/officeDocument/2006/relationships/slide" Target="slide27.xml"/><Relationship Id="rId30" Type="http://schemas.openxmlformats.org/officeDocument/2006/relationships/slide" Target="slide28.xml"/><Relationship Id="rId8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4.gif"/><Relationship Id="rId10" Type="http://schemas.openxmlformats.org/officeDocument/2006/relationships/audio" Target="../media/audio1.wav"/><Relationship Id="rId4" Type="http://schemas.openxmlformats.org/officeDocument/2006/relationships/image" Target="../media/image43.PNG"/><Relationship Id="rId9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4.gif"/><Relationship Id="rId10" Type="http://schemas.openxmlformats.org/officeDocument/2006/relationships/audio" Target="../media/audio1.wav"/><Relationship Id="rId4" Type="http://schemas.openxmlformats.org/officeDocument/2006/relationships/image" Target="../media/image43.PNG"/><Relationship Id="rId9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4.gif"/><Relationship Id="rId10" Type="http://schemas.openxmlformats.org/officeDocument/2006/relationships/audio" Target="../media/audio1.wav"/><Relationship Id="rId4" Type="http://schemas.openxmlformats.org/officeDocument/2006/relationships/image" Target="../media/image43.PNG"/><Relationship Id="rId9" Type="http://schemas.openxmlformats.org/officeDocument/2006/relationships/image" Target="../media/image4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4.gif"/><Relationship Id="rId10" Type="http://schemas.openxmlformats.org/officeDocument/2006/relationships/audio" Target="../media/audio1.wav"/><Relationship Id="rId4" Type="http://schemas.openxmlformats.org/officeDocument/2006/relationships/image" Target="../media/image43.PNG"/><Relationship Id="rId9" Type="http://schemas.openxmlformats.org/officeDocument/2006/relationships/image" Target="../media/image4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Relationship Id="rId9" Type="http://schemas.openxmlformats.org/officeDocument/2006/relationships/image" Target="../media/image46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Relationship Id="rId9" Type="http://schemas.openxmlformats.org/officeDocument/2006/relationships/image" Target="../media/image4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288" y="-13748"/>
            <a:ext cx="1075831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4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647069292"/>
              </p:ext>
            </p:extLst>
          </p:nvPr>
        </p:nvGraphicFramePr>
        <p:xfrm>
          <a:off x="2280356" y="2016087"/>
          <a:ext cx="8128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941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7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3200" y="2514600"/>
            <a:ext cx="6299200" cy="7925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900" b="1" dirty="0">
                <a:latin typeface="Times New Roman" pitchFamily="18" charset="0"/>
                <a:cs typeface="Times New Roman" pitchFamily="18" charset="0"/>
              </a:rPr>
              <a:t>- Kinh tuyến gốc được đánh số 0.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067" y="1532468"/>
            <a:ext cx="5181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7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203200" y="1989668"/>
            <a:ext cx="33528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32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98342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169107"/>
            <a:ext cx="7924800" cy="6035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3557059" y="3377406"/>
            <a:ext cx="1117600" cy="1588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6604000" y="5562600"/>
            <a:ext cx="2438400" cy="609600"/>
          </a:xfrm>
          <a:prstGeom prst="rect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119997" tIns="62398" rIns="119997" bIns="62398" anchor="ctr"/>
          <a:lstStyle/>
          <a:p>
            <a:pPr algn="ctr"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 đông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101600" y="5334000"/>
            <a:ext cx="2336800" cy="635000"/>
          </a:xfrm>
          <a:prstGeom prst="rect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119997" tIns="62398" rIns="119997" bIns="62398" anchor="ctr"/>
          <a:lstStyle/>
          <a:p>
            <a:pPr algn="ctr"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 tây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 flipV="1">
            <a:off x="5683253" y="4872039"/>
            <a:ext cx="1739900" cy="619125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1219200" y="4567239"/>
            <a:ext cx="1524000" cy="771525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8331200" y="304800"/>
            <a:ext cx="3556000" cy="21573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119997" tIns="62398" rIns="119997" bIns="62398">
            <a:spAutoFit/>
          </a:bodyPr>
          <a:lstStyle/>
          <a:p>
            <a:pPr algn="ctr">
              <a:lnSpc>
                <a:spcPct val="150000"/>
              </a:lnSpc>
              <a:spcBef>
                <a:spcPts val="2000"/>
              </a:spcBef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</a:t>
            </a: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vi-VN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đị</a:t>
            </a: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c</a:t>
            </a:r>
            <a:r>
              <a:rPr lang="vi-VN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</a:t>
            </a: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kinh tuy</a:t>
            </a:r>
            <a:r>
              <a:rPr lang="vi-VN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ến</a:t>
            </a: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kinh tuy</a:t>
            </a:r>
            <a:r>
              <a:rPr lang="vi-VN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ến</a:t>
            </a: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tây?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8AC766A3-C8D0-4F07-8185-D8661EFAA148}"/>
              </a:ext>
            </a:extLst>
          </p:cNvPr>
          <p:cNvCxnSpPr>
            <a:cxnSpLocks/>
          </p:cNvCxnSpPr>
          <p:nvPr/>
        </p:nvCxnSpPr>
        <p:spPr>
          <a:xfrm rot="5400000">
            <a:off x="1652059" y="3300942"/>
            <a:ext cx="5029200" cy="211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74659" y="2996405"/>
            <a:ext cx="1219200" cy="53348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Đông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9459" y="2920205"/>
            <a:ext cx="1219200" cy="533480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Tây</a:t>
            </a:r>
          </a:p>
        </p:txBody>
      </p:sp>
    </p:spTree>
    <p:extLst>
      <p:ext uri="{BB962C8B-B14F-4D97-AF65-F5344CB8AC3E}">
        <p14:creationId xmlns:p14="http://schemas.microsoft.com/office/powerpoint/2010/main" val="164409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71" grpId="0" animBg="1"/>
      <p:bldP spid="11272" grpId="0" animBg="1"/>
      <p:bldP spid="11273" grpId="0" animBg="1"/>
      <p:bldP spid="11274" grpId="0" animBg="1"/>
      <p:bldP spid="20" grpId="0" animBg="1"/>
      <p:bldP spid="20" grpId="1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6267" y="2345267"/>
            <a:ext cx="11379200" cy="138178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pt-BR" sz="2900" b="1" smtClean="0">
                <a:latin typeface="Times New Roman" pitchFamily="18" charset="0"/>
                <a:cs typeface="Times New Roman" pitchFamily="18" charset="0"/>
              </a:rPr>
              <a:t>Kinh </a:t>
            </a:r>
            <a:r>
              <a:rPr lang="pt-BR" sz="2900" b="1">
                <a:latin typeface="Times New Roman" pitchFamily="18" charset="0"/>
                <a:cs typeface="Times New Roman" pitchFamily="18" charset="0"/>
              </a:rPr>
              <a:t>tuyến </a:t>
            </a:r>
            <a:r>
              <a:rPr lang="pt-BR" sz="2900" b="1" smtClean="0">
                <a:latin typeface="Times New Roman" pitchFamily="18" charset="0"/>
                <a:cs typeface="Times New Roman" pitchFamily="18" charset="0"/>
              </a:rPr>
              <a:t>gốc và kinh tuyến 180</a:t>
            </a:r>
            <a:r>
              <a:rPr lang="pt-BR" sz="2900" b="1" baseline="3000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pt-BR" sz="29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900" b="1" dirty="0">
                <a:latin typeface="Times New Roman" pitchFamily="18" charset="0"/>
                <a:cs typeface="Times New Roman" pitchFamily="18" charset="0"/>
              </a:rPr>
              <a:t>chia quả địa cầu thành nửa cầu Đông và nửa cầu Tây.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067" y="1532468"/>
            <a:ext cx="5181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7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20"/>
          <p:cNvSpPr txBox="1"/>
          <p:nvPr/>
        </p:nvSpPr>
        <p:spPr>
          <a:xfrm>
            <a:off x="169333" y="1989668"/>
            <a:ext cx="33528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32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60571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7067" y="1532468"/>
            <a:ext cx="5181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254000" y="1989668"/>
            <a:ext cx="33528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32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785226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101600" y="84138"/>
            <a:ext cx="7416800" cy="677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2038120" y="2576445"/>
            <a:ext cx="4051531" cy="100654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2038120" y="2936744"/>
            <a:ext cx="2336800" cy="1595439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7010400" y="304801"/>
            <a:ext cx="4978400" cy="21573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119997" tIns="62398" rIns="119997" bIns="62398">
            <a:spAutoFit/>
          </a:bodyPr>
          <a:lstStyle/>
          <a:p>
            <a:pPr algn="ctr">
              <a:lnSpc>
                <a:spcPct val="150000"/>
              </a:lnSpc>
              <a:spcBef>
                <a:spcPts val="1667"/>
              </a:spcBef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 vòng tròn trên quả địa cầu vuông góc với các kinh tuyến là những đường gì?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2032000" y="2743200"/>
            <a:ext cx="1016000" cy="3048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711200" y="2514600"/>
            <a:ext cx="1727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119997" tIns="62398" rIns="119997" bIns="62398" anchor="ctr"/>
          <a:lstStyle/>
          <a:p>
            <a:pPr algn="ctr"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7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</a:t>
            </a:r>
          </a:p>
        </p:txBody>
      </p:sp>
    </p:spTree>
    <p:extLst>
      <p:ext uri="{BB962C8B-B14F-4D97-AF65-F5344CB8AC3E}">
        <p14:creationId xmlns:p14="http://schemas.microsoft.com/office/powerpoint/2010/main" val="2399865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nimBg="1"/>
      <p:bldP spid="13323" grpId="0" animBg="1"/>
      <p:bldP spid="13324" grpId="0" animBg="1"/>
      <p:bldP spid="13324" grpId="1" animBg="1"/>
      <p:bldP spid="13326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03200" y="2514600"/>
            <a:ext cx="11277600" cy="7925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- Vĩ tuyến là những đường tròn vuông góc với các kinh tuyến.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067" y="1532468"/>
            <a:ext cx="5181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270933" y="1989668"/>
            <a:ext cx="33528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32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55127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406400" y="84138"/>
            <a:ext cx="7620000" cy="677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336800" y="3276600"/>
            <a:ext cx="1727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119997" tIns="62398" rIns="119997" bIns="62398" anchor="ctr"/>
          <a:lstStyle/>
          <a:p>
            <a:pPr algn="ctr"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Xích đạo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416800" y="381001"/>
            <a:ext cx="4470400" cy="146484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119997" tIns="62398" rIns="119997" bIns="62398">
            <a:spAutoFit/>
          </a:bodyPr>
          <a:lstStyle/>
          <a:p>
            <a:pPr algn="just">
              <a:lnSpc>
                <a:spcPct val="150000"/>
              </a:lnSpc>
              <a:spcBef>
                <a:spcPts val="1667"/>
              </a:spcBef>
              <a:buClr>
                <a:srgbClr val="9966FF"/>
              </a:buClr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xích đạo là đường như thế nào?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981200" y="3835400"/>
            <a:ext cx="5130800" cy="0"/>
          </a:xfrm>
          <a:prstGeom prst="line">
            <a:avLst/>
          </a:prstGeom>
          <a:noFill/>
          <a:ln w="38100" cap="flat" cmpd="sng" algn="ctr">
            <a:solidFill>
              <a:srgbClr val="CC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6604000" y="3429000"/>
            <a:ext cx="1016000" cy="86558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.VnTime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3200" y="3962400"/>
            <a:ext cx="1930400" cy="584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119997" tIns="62398" rIns="119997" bIns="62398" anchor="ctr"/>
          <a:lstStyle/>
          <a:p>
            <a:pPr algn="ctr"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gốc</a:t>
            </a: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1930400" y="3810000"/>
            <a:ext cx="1117600" cy="39052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86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20" grpId="0" animBg="1"/>
      <p:bldP spid="20" grpId="1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03200" y="2514600"/>
            <a:ext cx="10769600" cy="146193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- Vĩ tuyến gốc được đánh số 0</a:t>
            </a:r>
            <a:r>
              <a:rPr lang="en-US" sz="29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, còn gọi là đường </a:t>
            </a:r>
            <a:r>
              <a:rPr lang="en-US" sz="2900" b="1" dirty="0" err="1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9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9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7067" y="1532468"/>
            <a:ext cx="5181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304800" y="1989668"/>
            <a:ext cx="3589867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32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13517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 r="-4546" b="8511"/>
          <a:stretch>
            <a:fillRect/>
          </a:stretch>
        </p:blipFill>
        <p:spPr bwMode="auto">
          <a:xfrm>
            <a:off x="101600" y="84138"/>
            <a:ext cx="8534400" cy="677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096000" y="1498600"/>
            <a:ext cx="21336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119997" tIns="62398" rIns="119997" bIns="62398" anchor="ctr"/>
          <a:lstStyle/>
          <a:p>
            <a:pPr algn="ctr"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Bắc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117600" y="5638800"/>
            <a:ext cx="21336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119997" tIns="62398" rIns="119997" bIns="62398" anchor="ctr"/>
          <a:lstStyle/>
          <a:p>
            <a:pPr algn="ctr"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7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Vĩ tuyến Nam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6292853" y="1828800"/>
            <a:ext cx="1739900" cy="1143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2133600" y="4414839"/>
            <a:ext cx="2336800" cy="122872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8432800" y="220133"/>
            <a:ext cx="3589867" cy="146484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119997" tIns="62398" rIns="119997" bIns="62398">
            <a:spAutoFit/>
          </a:bodyPr>
          <a:lstStyle/>
          <a:p>
            <a:pPr algn="ctr">
              <a:lnSpc>
                <a:spcPct val="150000"/>
              </a:lnSpc>
              <a:spcBef>
                <a:spcPts val="1667"/>
              </a:spcBef>
              <a:buClr>
                <a:srgbClr val="000066"/>
              </a:buClr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định trên hình vẽ vĩ tuyến Bắc và Nam.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811867" y="3810000"/>
            <a:ext cx="5808133" cy="25400"/>
          </a:xfrm>
          <a:prstGeom prst="line">
            <a:avLst/>
          </a:prstGeom>
          <a:noFill/>
          <a:ln w="38100" cap="flat" cmpd="sng" algn="ctr">
            <a:solidFill>
              <a:srgbClr val="CCFF3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5283200" y="3429000"/>
            <a:ext cx="2117" cy="685800"/>
          </a:xfrm>
          <a:prstGeom prst="line">
            <a:avLst/>
          </a:prstGeom>
          <a:noFill/>
          <a:ln w="3810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470400" y="4038600"/>
            <a:ext cx="1727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119997" tIns="62398" rIns="119997" bIns="62398" anchor="ctr"/>
          <a:lstStyle/>
          <a:p>
            <a:pPr algn="ctr"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vi-VN" altLang="en-US" sz="27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470400" y="3124200"/>
            <a:ext cx="1727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119997" tIns="62398" rIns="119997" bIns="62398" anchor="ctr"/>
          <a:lstStyle/>
          <a:p>
            <a:pPr algn="ctr"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</a:p>
        </p:txBody>
      </p:sp>
    </p:spTree>
    <p:extLst>
      <p:ext uri="{BB962C8B-B14F-4D97-AF65-F5344CB8AC3E}">
        <p14:creationId xmlns:p14="http://schemas.microsoft.com/office/powerpoint/2010/main" val="1010661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  <p:bldP spid="13321" grpId="0" animBg="1"/>
      <p:bldP spid="13322" grpId="0" animBg="1"/>
      <p:bldP spid="13323" grpId="0" animBg="1"/>
      <p:bldP spid="19" grpId="0" animBg="1"/>
      <p:bldP spid="19" grpId="1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4800" y="2413000"/>
            <a:ext cx="11379200" cy="7925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- Vĩ tuyến gốc chia quả địa cầu thành nửa cầu Bắc và nửa cầu Nam.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7067" y="1532468"/>
            <a:ext cx="5181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17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8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541867" y="1989668"/>
            <a:ext cx="33528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b. Vĩ tuy</a:t>
            </a:r>
            <a:r>
              <a:rPr lang="vi-VN" sz="32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18945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u học sinh có nên về nước trong dịch Covid 1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7" b="98000" l="10835" r="90409">
                        <a14:foregroundMark x1="26110" y1="49667" x2="36234" y2="48000"/>
                        <a14:foregroundMark x1="36234" y1="48000" x2="35879" y2="43500"/>
                        <a14:foregroundMark x1="35169" y1="42833" x2="31261" y2="36667"/>
                        <a14:foregroundMark x1="31616" y1="36333" x2="26821" y2="30167"/>
                        <a14:foregroundMark x1="26110" y1="29833" x2="27176" y2="20667"/>
                        <a14:foregroundMark x1="27176" y1="21000" x2="40675" y2="7500"/>
                        <a14:foregroundMark x1="40320" y1="8167" x2="48313" y2="5000"/>
                        <a14:foregroundMark x1="48668" y1="7000" x2="57371" y2="6333"/>
                        <a14:foregroundMark x1="57726" y1="6667" x2="65364" y2="13167"/>
                        <a14:foregroundMark x1="66075" y1="13500" x2="70693" y2="26500"/>
                        <a14:foregroundMark x1="70693" y1="26500" x2="68561" y2="30833"/>
                        <a14:foregroundMark x1="67851" y1="32333" x2="68917" y2="37333"/>
                        <a14:foregroundMark x1="67851" y1="37667" x2="66430" y2="40167"/>
                        <a14:foregroundMark x1="66430" y1="40167" x2="65364" y2="45500"/>
                        <a14:foregroundMark x1="65364" y1="45500" x2="61989" y2="47667"/>
                        <a14:foregroundMark x1="63055" y1="48333" x2="74423" y2="49000"/>
                        <a14:foregroundMark x1="74423" y1="49000" x2="77620" y2="55500"/>
                        <a14:foregroundMark x1="77620" y1="55500" x2="77620" y2="77500"/>
                        <a14:foregroundMark x1="77620" y1="78500" x2="75133" y2="80667"/>
                        <a14:foregroundMark x1="75133" y1="80667" x2="75133" y2="84333"/>
                        <a14:foregroundMark x1="82771" y1="84667" x2="82771" y2="84000"/>
                        <a14:foregroundMark x1="87744" y1="95333" x2="87744" y2="96000"/>
                        <a14:foregroundMark x1="82060" y1="96000" x2="15631" y2="97333"/>
                        <a14:foregroundMark x1="15275" y1="96333" x2="19893" y2="85333"/>
                        <a14:foregroundMark x1="19538" y1="84333" x2="29663" y2="84667"/>
                        <a14:foregroundMark x1="28952" y1="84333" x2="28952" y2="82667"/>
                        <a14:foregroundMark x1="28242" y1="81333" x2="23623" y2="78833"/>
                        <a14:foregroundMark x1="24334" y1="78167" x2="26465" y2="69667"/>
                        <a14:foregroundMark x1="26821" y1="69333" x2="25400" y2="4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20" y="2970937"/>
            <a:ext cx="3278730" cy="349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030309" y="312738"/>
            <a:ext cx="7134896" cy="3113041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3758" y="840719"/>
            <a:ext cx="61008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đênh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AutoShape 6" descr="Thơ: Tàu anh ra khơi - Sống giá trị Thơ tàu anh ra kh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Thơ: Tàu anh ra khơi - Sống giá trị Thơ tàu anh ra khơ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Thơ: Tàu anh ra khơi - Sống giá trị Thơ tàu anh ra kh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11" y="3284113"/>
            <a:ext cx="6465194" cy="355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601977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 bwMode="auto">
          <a:xfrm rot="5400000">
            <a:off x="3479800" y="4343136"/>
            <a:ext cx="5029200" cy="2117"/>
          </a:xfrm>
          <a:prstGeom prst="line">
            <a:avLst/>
          </a:prstGeom>
          <a:noFill/>
          <a:ln w="3810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847682" y="2138739"/>
            <a:ext cx="2743200" cy="574516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 tuyến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0800" y="2108201"/>
            <a:ext cx="2743200" cy="574516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 tuyến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667" y="2827485"/>
            <a:ext cx="5791200" cy="38625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là những đường tròn vuông góc với các kinh tuyến.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gốc được đánh số 0</a:t>
            </a:r>
            <a:r>
              <a:rPr lang="en-US" sz="27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còn gọi là đường Xích đạo.</a:t>
            </a:r>
          </a:p>
          <a:p>
            <a:pPr algn="just">
              <a:lnSpc>
                <a:spcPct val="150000"/>
              </a:lnSpc>
            </a:pP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Vĩ tuyến gốc chia quả địa cầu thành nửa cầu Bắc và nửa cầu Nam.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27233" y="2827485"/>
            <a:ext cx="5689600" cy="38625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là nửa đường tròn nối cực Bắc với cực Nam, có độ dài bằng nhau.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gốc: đánh số 0.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t-BR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Kinh tuyến gốc chia quả địa cầu thành nửa cầu Đông và nửa cầu Tây.</a:t>
            </a:r>
            <a:endParaRPr lang="en-US" sz="27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733" y="1515534"/>
            <a:ext cx="5181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4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84023991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WordArt 7"/>
          <p:cNvSpPr>
            <a:spLocks noChangeArrowheads="1" noChangeShapeType="1" noTextEdit="1"/>
          </p:cNvSpPr>
          <p:nvPr/>
        </p:nvSpPr>
        <p:spPr bwMode="auto">
          <a:xfrm>
            <a:off x="1828800" y="3124200"/>
            <a:ext cx="84582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28575">
                <a:solidFill>
                  <a:srgbClr val="009DD9"/>
                </a:solidFill>
                <a:round/>
                <a:headEnd/>
                <a:tailEnd/>
              </a:ln>
              <a:solidFill>
                <a:srgbClr val="993300"/>
              </a:solidFill>
              <a:effectLst>
                <a:outerShdw dist="35921" dir="2700000" sy="50000" rotWithShape="0">
                  <a:srgbClr val="875B0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546759" y="1555523"/>
            <a:ext cx="5546501" cy="4752304"/>
          </a:xfrm>
          <a:prstGeom prst="rect">
            <a:avLst/>
          </a:prstGeom>
        </p:spPr>
      </p:pic>
      <p:sp>
        <p:nvSpPr>
          <p:cNvPr id="4" name="AutoShape 2" descr="Ảnh Động Powerpoint Đẹp ❤️ Tải 777+ Hình Động PPT Cu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Ảnh Động Powerpoint Đẹp ❤️ Tải 777+ Hình Động PPT Cu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Ảnh Động Powerpoint Đẹp ❤️ Tải 777+ Hình Động PPT Cut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Ảnh Động Powerpoint Đẹp ❤️ Tải 777+ Hình Động PPT Cut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Ảnh Động Powerpoint Đẹp ❤️ Tải 777+ Hình Động PPT Cut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0"/>
            <a:ext cx="2793642" cy="21250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775" y="1178805"/>
            <a:ext cx="49544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Xác định kinh tuyến 0</a:t>
            </a:r>
            <a:r>
              <a:rPr lang="vi-VN" sz="2800" baseline="30000" dirty="0" smtClean="0"/>
              <a:t>0</a:t>
            </a:r>
            <a:r>
              <a:rPr lang="vi-VN" sz="2800" dirty="0" smtClean="0"/>
              <a:t>, kinh tuyến 180</a:t>
            </a:r>
            <a:r>
              <a:rPr lang="vi-VN" sz="2800" baseline="30000" dirty="0" smtClean="0"/>
              <a:t>0</a:t>
            </a:r>
            <a:r>
              <a:rPr lang="vi-VN" sz="2800" dirty="0" smtClean="0"/>
              <a:t>, kinh tuyến đông, kinh tuyến Tây?</a:t>
            </a:r>
          </a:p>
          <a:p>
            <a:r>
              <a:rPr lang="vi-VN" sz="2800" dirty="0" smtClean="0"/>
              <a:t>Xác định vĩ tuyến gốc, vĩ tuyến bắc, vĩ tuyến nam?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2997988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00201"/>
            <a:ext cx="6502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ADCDCB-031B-46E7-8CA9-C75B0EC0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20296" r="38083" b="26667"/>
          <a:stretch/>
        </p:blipFill>
        <p:spPr>
          <a:xfrm>
            <a:off x="6035691" y="1642533"/>
            <a:ext cx="6054709" cy="5181600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16" name="AutoShape 65"/>
          <p:cNvSpPr>
            <a:spLocks noChangeArrowheads="1"/>
          </p:cNvSpPr>
          <p:nvPr/>
        </p:nvSpPr>
        <p:spPr bwMode="auto">
          <a:xfrm>
            <a:off x="6299200" y="3852333"/>
            <a:ext cx="406400" cy="304800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04000" y="3547533"/>
            <a:ext cx="508000" cy="400105"/>
          </a:xfrm>
          <a:prstGeom prst="rect">
            <a:avLst/>
          </a:prstGeom>
          <a:solidFill>
            <a:srgbClr val="FFFFFF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</a:rPr>
              <a:t>C</a:t>
            </a:r>
            <a:endParaRPr lang="en-US" b="1" dirty="0">
              <a:solidFill>
                <a:srgbClr val="D60093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16BED55-C97F-4F3B-8848-9D56335D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101600" y="2311400"/>
            <a:ext cx="1703088" cy="84759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08000" y="3429000"/>
            <a:ext cx="5283200" cy="1461935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 C n</a:t>
            </a:r>
            <a:r>
              <a:rPr lang="vi-VN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trên </a:t>
            </a:r>
            <a:r>
              <a:rPr lang="vi-VN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kinh tuyến và vĩ tuyến bao nhiêu?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200" y="3429000"/>
            <a:ext cx="5689600" cy="800219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hiểu kinh </a:t>
            </a:r>
            <a:r>
              <a:rPr lang="vi-VN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 gì? Vĩ </a:t>
            </a:r>
            <a:r>
              <a:rPr lang="vi-VN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4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46233820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9" grpId="0" animBg="1"/>
      <p:bldP spid="19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03200" y="2209800"/>
            <a:ext cx="11176000" cy="146193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900" b="1" dirty="0">
                <a:latin typeface="Times New Roman" pitchFamily="18" charset="0"/>
                <a:cs typeface="Times New Roman" pitchFamily="18" charset="0"/>
              </a:rPr>
              <a:t>Kinh độ của một điểm là khoảng cách tính bằng độ từ kinh tuyến gốc đến kinh tuyến đi qua điểm đó.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3530600"/>
            <a:ext cx="11176000" cy="146193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900" b="1" dirty="0">
                <a:latin typeface="Times New Roman" pitchFamily="18" charset="0"/>
                <a:cs typeface="Times New Roman" pitchFamily="18" charset="0"/>
              </a:rPr>
              <a:t>- Vĩ độ của một điểm là khoảng cách tính bằng độ từ Xích đạo đến vĩ tuyến đi qua điểm đó.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600201"/>
            <a:ext cx="6502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16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17881057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ADCDCB-031B-46E7-8CA9-C75B0EC0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20296" r="38083" b="26667"/>
          <a:stretch/>
        </p:blipFill>
        <p:spPr>
          <a:xfrm>
            <a:off x="6137293" y="1676400"/>
            <a:ext cx="6054708" cy="5181600"/>
          </a:xfrm>
          <a:prstGeom prst="rect">
            <a:avLst/>
          </a:prstGeom>
        </p:spPr>
      </p:pic>
      <p:sp>
        <p:nvSpPr>
          <p:cNvPr id="16" name="AutoShape 65"/>
          <p:cNvSpPr>
            <a:spLocks noChangeArrowheads="1"/>
          </p:cNvSpPr>
          <p:nvPr/>
        </p:nvSpPr>
        <p:spPr bwMode="auto">
          <a:xfrm>
            <a:off x="6400800" y="3886200"/>
            <a:ext cx="406400" cy="304800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3581400"/>
            <a:ext cx="508000" cy="400105"/>
          </a:xfrm>
          <a:prstGeom prst="rect">
            <a:avLst/>
          </a:prstGeom>
          <a:solidFill>
            <a:srgbClr val="FFFFFF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b="1" dirty="0" smtClean="0">
                <a:solidFill>
                  <a:srgbClr val="D60093"/>
                </a:solidFill>
              </a:rPr>
              <a:t>C</a:t>
            </a:r>
            <a:endParaRPr lang="en-US" b="1" dirty="0">
              <a:solidFill>
                <a:srgbClr val="D6009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6400" y="3530601"/>
            <a:ext cx="5384800" cy="2131349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Nơi giao nhau giữa vĩ độ và kinh độ của một điểm được gọi là gì?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16BED55-C97F-4F3B-8848-9D56335DD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0" y="2514600"/>
            <a:ext cx="1703088" cy="8475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1600201"/>
            <a:ext cx="6502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</a:p>
        </p:txBody>
      </p: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22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6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3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79454904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03200" y="2108200"/>
            <a:ext cx="11176000" cy="146193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900" b="1" dirty="0">
                <a:latin typeface="Times New Roman" pitchFamily="18" charset="0"/>
                <a:cs typeface="Times New Roman" pitchFamily="18" charset="0"/>
              </a:rPr>
              <a:t>Kinh độ và vĩ độ của một điểm được gọi chung là toạ độ địa lí của điểm đó.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xmlns="" id="{7DC7EAD3-EBD3-4D46-AEB9-E9F98B386C23}"/>
              </a:ext>
            </a:extLst>
          </p:cNvPr>
          <p:cNvSpPr/>
          <p:nvPr/>
        </p:nvSpPr>
        <p:spPr>
          <a:xfrm>
            <a:off x="1930400" y="4445000"/>
            <a:ext cx="304800" cy="82952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C6D6C9-2DE8-4B81-BAA8-F3C5099C6D3A}"/>
              </a:ext>
            </a:extLst>
          </p:cNvPr>
          <p:cNvSpPr txBox="1"/>
          <p:nvPr/>
        </p:nvSpPr>
        <p:spPr>
          <a:xfrm>
            <a:off x="2336800" y="4140201"/>
            <a:ext cx="1219200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vĩ </a:t>
            </a:r>
            <a:r>
              <a:rPr lang="vi-VN" sz="2900" b="1" dirty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5D4E43-6218-4A77-9642-15B88E59400E}"/>
              </a:ext>
            </a:extLst>
          </p:cNvPr>
          <p:cNvSpPr txBox="1"/>
          <p:nvPr/>
        </p:nvSpPr>
        <p:spPr>
          <a:xfrm>
            <a:off x="2336800" y="4978401"/>
            <a:ext cx="1656080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2900" b="1" dirty="0">
                <a:latin typeface="Times New Roman" pitchFamily="18" charset="0"/>
                <a:cs typeface="Times New Roman" pitchFamily="18" charset="0"/>
              </a:rPr>
              <a:t>kinh </a:t>
            </a:r>
            <a:r>
              <a:rPr lang="vi-VN" sz="2900" b="1" dirty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200" y="4597401"/>
            <a:ext cx="812800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9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" y="3733800"/>
            <a:ext cx="8636000" cy="79252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viết toạ độ địa lí của một điểm như thế nào?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4800" y="3302000"/>
            <a:ext cx="6096000" cy="792521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fr-FR" sz="2900" b="1" dirty="0">
                <a:latin typeface="Times New Roman" pitchFamily="18" charset="0"/>
                <a:cs typeface="Times New Roman" pitchFamily="18" charset="0"/>
              </a:rPr>
              <a:t> Cách viết: A (vĩ độ, kinh độ) hoặc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6267" y="1481667"/>
            <a:ext cx="6502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25" name="Picture 9" descr="TRAIDAT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" descr="ringwrlmed2_b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86470068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12" grpId="0"/>
      <p:bldP spid="13" grpId="0"/>
      <p:bldP spid="16" grpId="0"/>
      <p:bldP spid="18" grpId="0" animBg="1"/>
      <p:bldP spid="18" grpId="1" animBg="1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E4BDDCB-DFD8-40FA-9DAD-4D9CECBBD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7" t="25778" r="42000" b="21482"/>
          <a:stretch/>
        </p:blipFill>
        <p:spPr>
          <a:xfrm>
            <a:off x="6299200" y="1676400"/>
            <a:ext cx="5892801" cy="5140547"/>
          </a:xfrm>
          <a:prstGeom prst="rect">
            <a:avLst/>
          </a:prstGeom>
          <a:ln>
            <a:solidFill>
              <a:srgbClr val="000099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C925AC1-B14B-4FA2-9DE7-5641F9EBF0FF}"/>
              </a:ext>
            </a:extLst>
          </p:cNvPr>
          <p:cNvSpPr/>
          <p:nvPr/>
        </p:nvSpPr>
        <p:spPr>
          <a:xfrm>
            <a:off x="6299200" y="6238240"/>
            <a:ext cx="5892800" cy="6197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H. 4. Một số địa điểm trên quả Địa cầu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4EE8159F-5CBA-4ADD-84FF-9E299D30E65F}"/>
              </a:ext>
            </a:extLst>
          </p:cNvPr>
          <p:cNvSpPr/>
          <p:nvPr/>
        </p:nvSpPr>
        <p:spPr>
          <a:xfrm>
            <a:off x="0" y="3022600"/>
            <a:ext cx="5151120" cy="2763520"/>
          </a:xfrm>
          <a:prstGeom prst="cloudCallout">
            <a:avLst>
              <a:gd name="adj1" fmla="val 59502"/>
              <a:gd name="adj2" fmla="val 58640"/>
            </a:avLst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Xác định tọa độ địa lí của các điểm A, B, C trên hình 4?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2B2D4CA-5C5B-4F50-9DE4-953F6B1AA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3" t="37186" r="66750" b="53475"/>
          <a:stretch/>
        </p:blipFill>
        <p:spPr>
          <a:xfrm>
            <a:off x="203201" y="2311400"/>
            <a:ext cx="1277316" cy="8475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DA30B1D-F5FB-4364-A9DD-BCB73A69ACE7}"/>
              </a:ext>
            </a:extLst>
          </p:cNvPr>
          <p:cNvSpPr txBox="1"/>
          <p:nvPr/>
        </p:nvSpPr>
        <p:spPr>
          <a:xfrm>
            <a:off x="2032000" y="2717801"/>
            <a:ext cx="1656080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="" xmlns:a16="http://schemas.microsoft.com/office/drawing/2014/main" id="{3270B072-C472-4B8E-B07C-7B3DFA1ED13C}"/>
              </a:ext>
            </a:extLst>
          </p:cNvPr>
          <p:cNvSpPr/>
          <p:nvPr/>
        </p:nvSpPr>
        <p:spPr>
          <a:xfrm>
            <a:off x="2743200" y="2616200"/>
            <a:ext cx="294640" cy="81280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7A2DAE7-2C9F-4269-8E1F-838E3D252987}"/>
              </a:ext>
            </a:extLst>
          </p:cNvPr>
          <p:cNvSpPr txBox="1"/>
          <p:nvPr/>
        </p:nvSpPr>
        <p:spPr>
          <a:xfrm>
            <a:off x="2946400" y="2387601"/>
            <a:ext cx="1656080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fr-FR" sz="29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endParaRPr lang="en-US" sz="29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C6E53B2-9DFD-4BAE-B8B1-0CBF6F786DE1}"/>
              </a:ext>
            </a:extLst>
          </p:cNvPr>
          <p:cNvSpPr txBox="1"/>
          <p:nvPr/>
        </p:nvSpPr>
        <p:spPr>
          <a:xfrm>
            <a:off x="3048000" y="3022601"/>
            <a:ext cx="1524000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fr-FR" sz="29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9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AEC7B0F-AB8F-451D-A081-12D846B1E8E7}"/>
              </a:ext>
            </a:extLst>
          </p:cNvPr>
          <p:cNvSpPr txBox="1"/>
          <p:nvPr/>
        </p:nvSpPr>
        <p:spPr>
          <a:xfrm>
            <a:off x="2032000" y="4140201"/>
            <a:ext cx="1656080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26C51BEB-99D5-400D-A459-B8B66F7DA49F}"/>
              </a:ext>
            </a:extLst>
          </p:cNvPr>
          <p:cNvSpPr/>
          <p:nvPr/>
        </p:nvSpPr>
        <p:spPr>
          <a:xfrm>
            <a:off x="2641600" y="3937000"/>
            <a:ext cx="406400" cy="85492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6C8A967-B4E9-4A9C-8C8C-A1A7E78A5EA2}"/>
              </a:ext>
            </a:extLst>
          </p:cNvPr>
          <p:cNvSpPr txBox="1"/>
          <p:nvPr/>
        </p:nvSpPr>
        <p:spPr>
          <a:xfrm>
            <a:off x="3031067" y="3615267"/>
            <a:ext cx="1656080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fr-FR" sz="29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endParaRPr lang="en-US" sz="29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CC20C27-C8AF-441D-B326-10CC9D67AA08}"/>
              </a:ext>
            </a:extLst>
          </p:cNvPr>
          <p:cNvSpPr txBox="1"/>
          <p:nvPr/>
        </p:nvSpPr>
        <p:spPr>
          <a:xfrm>
            <a:off x="3064933" y="4419601"/>
            <a:ext cx="1656080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fr-FR" sz="29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9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A5BC729-69FE-4CF3-BBAE-314323FD9B93}"/>
              </a:ext>
            </a:extLst>
          </p:cNvPr>
          <p:cNvSpPr txBox="1"/>
          <p:nvPr/>
        </p:nvSpPr>
        <p:spPr>
          <a:xfrm>
            <a:off x="1930401" y="5461001"/>
            <a:ext cx="635329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900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="" xmlns:a16="http://schemas.microsoft.com/office/drawing/2014/main" id="{73BC6B42-B02B-43B8-8BC3-E7DC8AC57327}"/>
              </a:ext>
            </a:extLst>
          </p:cNvPr>
          <p:cNvSpPr/>
          <p:nvPr/>
        </p:nvSpPr>
        <p:spPr>
          <a:xfrm>
            <a:off x="2540000" y="5257800"/>
            <a:ext cx="396240" cy="914400"/>
          </a:xfrm>
          <a:prstGeom prst="leftBrace">
            <a:avLst/>
          </a:prstGeom>
          <a:ln w="412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5E8D402-5B26-43AE-89C4-4E3EF68BF287}"/>
              </a:ext>
            </a:extLst>
          </p:cNvPr>
          <p:cNvSpPr txBox="1"/>
          <p:nvPr/>
        </p:nvSpPr>
        <p:spPr>
          <a:xfrm>
            <a:off x="3048000" y="5105401"/>
            <a:ext cx="1656080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fr-FR" sz="29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endParaRPr lang="en-US" sz="29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DCC5F92-C622-4651-807C-763FD32AAE47}"/>
              </a:ext>
            </a:extLst>
          </p:cNvPr>
          <p:cNvSpPr txBox="1"/>
          <p:nvPr/>
        </p:nvSpPr>
        <p:spPr>
          <a:xfrm>
            <a:off x="2946400" y="5765801"/>
            <a:ext cx="1656080" cy="57451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fr-FR" sz="29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endParaRPr lang="en-US" sz="29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600201"/>
            <a:ext cx="6502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Kinh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vĩ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và tọa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lí</a:t>
            </a:r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0" y="-1"/>
            <a:ext cx="12192000" cy="1467356"/>
            <a:chOff x="0" y="-72"/>
            <a:chExt cx="5760" cy="730"/>
          </a:xfrm>
        </p:grpSpPr>
        <p:grpSp>
          <p:nvGrpSpPr>
            <p:cNvPr id="32" name="Group 6"/>
            <p:cNvGrpSpPr>
              <a:grpSpLocks/>
            </p:cNvGrpSpPr>
            <p:nvPr/>
          </p:nvGrpSpPr>
          <p:grpSpPr bwMode="auto">
            <a:xfrm>
              <a:off x="0" y="162"/>
              <a:ext cx="5760" cy="496"/>
              <a:chOff x="0" y="162"/>
              <a:chExt cx="5760" cy="496"/>
            </a:xfrm>
          </p:grpSpPr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2790" y="162"/>
                <a:ext cx="152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2400" b="1" i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Arial" charset="0"/>
                  </a:rPr>
                  <a:t> </a:t>
                </a:r>
                <a:endParaRPr lang="en-US" sz="37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6" name="Text Box 8"/>
              <p:cNvSpPr txBox="1">
                <a:spLocks noChangeArrowheads="1"/>
              </p:cNvSpPr>
              <p:nvPr/>
            </p:nvSpPr>
            <p:spPr bwMode="auto">
              <a:xfrm>
                <a:off x="0" y="513"/>
                <a:ext cx="5760" cy="145"/>
              </a:xfrm>
              <a:prstGeom prst="rect">
                <a:avLst/>
              </a:prstGeom>
              <a:solidFill>
                <a:srgbClr val="00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 </a:t>
                </a:r>
                <a:r>
                  <a:rPr lang="en-US" sz="13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CCFF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FF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r>
                  <a:rPr lang="en-US" sz="1300" dirty="0">
                    <a:solidFill>
                      <a:srgbClr val="FF99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  <a:cs typeface="Arial" charset="0"/>
                    <a:sym typeface="Wingdings" pitchFamily="2" charset="2"/>
                  </a:rPr>
                  <a:t></a:t>
                </a:r>
                <a:endParaRPr lang="en-US" sz="1300" dirty="0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  <a:sym typeface="Wingdings" pitchFamily="2" charset="2"/>
                </a:endParaRPr>
              </a:p>
            </p:txBody>
          </p:sp>
        </p:grpSp>
        <p:pic>
          <p:nvPicPr>
            <p:cNvPr id="33" name="Picture 9" descr="TRAIDA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32" y="-72"/>
              <a:ext cx="52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0" descr="ringwrlmed2_b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72"/>
              <a:ext cx="588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01872889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 animBg="1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147576" y="108053"/>
            <a:ext cx="2610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 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=""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  <a:extLst>
              <a:ext uri="{FF2B5EF4-FFF2-40B4-BE49-F238E27FC236}">
                <a16:creationId xmlns=""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=""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=""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4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77" y="-309073"/>
            <a:ext cx="1941429" cy="1784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sp>
        <p:nvSpPr>
          <p:cNvPr id="11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712890" y="238662"/>
            <a:ext cx="9142163" cy="98479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Grin-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uých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 </a:t>
            </a:r>
          </a:p>
          <a:p>
            <a:pPr algn="ctr">
              <a:defRPr/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142444" y="2314449"/>
            <a:ext cx="7972023" cy="118548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          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33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2338" y="1416279"/>
            <a:ext cx="3642640" cy="42394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buAutoNum type="arabicPeriod"/>
              <a:defRPr/>
            </a:pP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buAutoNum type="arabicPeriod"/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vi-VN" sz="2400" dirty="0" smtClean="0">
                <a:solidFill>
                  <a:schemeClr val="tx1"/>
                </a:solidFill>
              </a:rPr>
              <a:t>Biết </a:t>
            </a:r>
            <a:r>
              <a:rPr lang="vi-VN" sz="2400" dirty="0">
                <a:solidFill>
                  <a:schemeClr val="tx1"/>
                </a:solidFill>
              </a:rPr>
              <a:t>được kinh tuyến, vĩ tuyến, kinh tuyến gốc, vĩ tuyến gốc, các bán cầu và toạ </a:t>
            </a:r>
            <a:r>
              <a:rPr lang="vi-VN" sz="2400" dirty="0" smtClean="0">
                <a:solidFill>
                  <a:schemeClr val="tx1"/>
                </a:solidFill>
              </a:rPr>
              <a:t>độ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vi-VN" sz="2400" dirty="0" smtClean="0">
                <a:solidFill>
                  <a:schemeClr val="tx1"/>
                </a:solidFill>
              </a:rPr>
              <a:t>địa </a:t>
            </a:r>
            <a:r>
              <a:rPr lang="vi-VN" sz="2400" dirty="0">
                <a:solidFill>
                  <a:schemeClr val="tx1"/>
                </a:solidFill>
              </a:rPr>
              <a:t>lí, kinh độ, vĩ độ</a:t>
            </a:r>
            <a:r>
              <a:rPr lang="vi-VN" sz="2400" dirty="0" smtClean="0">
                <a:solidFill>
                  <a:schemeClr val="tx1"/>
                </a:solidFill>
              </a:rPr>
              <a:t>.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vi-VN" sz="2400" dirty="0" smtClean="0">
                <a:solidFill>
                  <a:schemeClr val="tx1"/>
                </a:solidFill>
              </a:rPr>
              <a:t>Hiểu </a:t>
            </a:r>
            <a:r>
              <a:rPr lang="vi-VN" sz="2400" dirty="0">
                <a:solidFill>
                  <a:schemeClr val="tx1"/>
                </a:solidFill>
              </a:rPr>
              <a:t>và phân biệt được sự khác nhau giữa kinh tuyến và vĩ tuyến, giữa kinh độ và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vi-VN" sz="2400" dirty="0">
                <a:solidFill>
                  <a:schemeClr val="tx1"/>
                </a:solidFill>
              </a:rPr>
              <a:t>kinh tuyến, giữa vĩ độ và vĩ tuyến.</a:t>
            </a:r>
            <a:endParaRPr lang="en-US" sz="24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tx1"/>
              </a:solidFill>
            </a:endParaRPr>
          </a:p>
          <a:p>
            <a:pPr lvl="0" algn="just">
              <a:lnSpc>
                <a:spcPct val="107000"/>
              </a:lnSpc>
              <a:spcBef>
                <a:spcPts val="600"/>
              </a:spcBef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91377" y="1416279"/>
            <a:ext cx="3855087" cy="43410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534399" y="1416279"/>
            <a:ext cx="3567289" cy="434105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400" dirty="0">
                <a:solidFill>
                  <a:schemeClr val="tx1"/>
                </a:solidFill>
              </a:rPr>
              <a:t>- Chăm chỉ: tích cực, chủ động trong các hoạt động học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vi-VN" sz="2400" dirty="0">
                <a:solidFill>
                  <a:schemeClr val="tx1"/>
                </a:solidFill>
              </a:rPr>
              <a:t>- Nhân ái: Bồi dưỡng tình yêu quê hương, đất nước, ý thức và bảo vệ chủ quyền lãnh thổ thông qua xác định các điểm cực của đất nước trên đất liền..</a:t>
            </a:r>
            <a:endParaRPr lang="en-US" sz="2400" dirty="0">
              <a:solidFill>
                <a:schemeClr val="tx1"/>
              </a:solidFill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259958" y="11182"/>
            <a:ext cx="8899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</a:t>
            </a: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MỤC TIÊU BÀI HỌC                              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68" y="60521"/>
            <a:ext cx="778754" cy="123712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37389"/>
            <a:ext cx="1783643" cy="133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67" y="5637389"/>
            <a:ext cx="1591733" cy="122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4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871" y="-28224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77766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124400" y="193183"/>
            <a:ext cx="9537470" cy="116640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>
                <a:solidFill>
                  <a:prstClr val="black"/>
                </a:solidFill>
              </a:rPr>
              <a:t> </a:t>
            </a:r>
          </a:p>
          <a:p>
            <a:pPr algn="ctr">
              <a:defRPr/>
            </a:pP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179801" y="2693122"/>
            <a:ext cx="4938442" cy="104175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Tx/>
              <a:buAutoNum type="alphaUcPeriod"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                   B. 180                   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181                   D. 182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22350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727102" y="403614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sp>
        <p:nvSpPr>
          <p:cNvPr id="10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777285" y="334851"/>
            <a:ext cx="9002332" cy="11410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262907" y="2309129"/>
            <a:ext cx="4958366" cy="10265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lphaUcPeriod"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                 B. 181 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360                  D. 361     </a:t>
            </a:r>
          </a:p>
        </p:txBody>
      </p:sp>
    </p:spTree>
    <p:extLst>
      <p:ext uri="{BB962C8B-B14F-4D97-AF65-F5344CB8AC3E}">
        <p14:creationId xmlns:p14="http://schemas.microsoft.com/office/powerpoint/2010/main" val="29245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26527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sp>
        <p:nvSpPr>
          <p:cNvPr id="11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661374" y="116911"/>
            <a:ext cx="9144001" cy="114168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</a:t>
            </a:r>
            <a:r>
              <a:rPr lang="en-US" sz="3200" dirty="0" smtClean="0"/>
              <a:t>: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 </a:t>
            </a:r>
          </a:p>
          <a:p>
            <a:pPr algn="ctr">
              <a:defRPr/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12902" y="2366961"/>
            <a:ext cx="7508383" cy="11099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B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D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26936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412945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506828" y="116911"/>
            <a:ext cx="9259910" cy="114168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5:</a:t>
            </a:r>
            <a:r>
              <a:rPr lang="en-US" sz="32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 </a:t>
            </a:r>
          </a:p>
          <a:p>
            <a:pPr algn="ctr">
              <a:defRPr/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412902" y="2366961"/>
            <a:ext cx="7662930" cy="11099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D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30530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56067" y="273179"/>
            <a:ext cx="9839459" cy="80539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6: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924234" y="2129779"/>
            <a:ext cx="7737636" cy="143829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endParaRPr lang="en-US" sz="3200" dirty="0" smtClean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B.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                          D.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/>
              <a:t> </a:t>
            </a:r>
            <a:r>
              <a:rPr lang="en-US" sz="3200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540" y="507275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092" y="4529804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198922" y="4693629"/>
            <a:ext cx="1271222" cy="1158941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92428" y="195307"/>
            <a:ext cx="11127347" cy="103698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</a:t>
            </a:r>
            <a:r>
              <a:rPr lang="en-US" sz="28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28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987898" y="2571093"/>
            <a:ext cx="7959144" cy="130544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           B.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10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D.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3"/>
          <p:cNvSpPr txBox="1">
            <a:spLocks noChangeArrowheads="1"/>
          </p:cNvSpPr>
          <p:nvPr/>
        </p:nvSpPr>
        <p:spPr bwMode="auto">
          <a:xfrm>
            <a:off x="4953000" y="4572001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</p:txBody>
      </p:sp>
      <p:pic>
        <p:nvPicPr>
          <p:cNvPr id="4105" name="Picture 9" descr="http://phattrienvietnam.com/pictures/vietnammap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893" y="295276"/>
            <a:ext cx="5474863" cy="638885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5156622" y="607571"/>
            <a:ext cx="55562" cy="460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>
              <a:solidFill>
                <a:srgbClr val="000000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5247152" y="-40669"/>
            <a:ext cx="2667000" cy="1447800"/>
          </a:xfrm>
          <a:prstGeom prst="leftArrow">
            <a:avLst>
              <a:gd name="adj1" fmla="val 50000"/>
              <a:gd name="adj2" fmla="val 46053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>
              <a:solidFill>
                <a:srgbClr val="00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35171" y="337971"/>
            <a:ext cx="2325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cực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Giang</a:t>
            </a:r>
            <a:r>
              <a:rPr lang="en-US" alt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) 23</a:t>
            </a:r>
            <a:r>
              <a:rPr lang="en-US" altLang="en-US" sz="2000" b="1" baseline="300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23’B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096723" y="5277142"/>
            <a:ext cx="44450" cy="460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>
              <a:solidFill>
                <a:srgbClr val="000000"/>
              </a:solidFill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5156210" y="4600507"/>
            <a:ext cx="2286000" cy="1447800"/>
          </a:xfrm>
          <a:prstGeom prst="left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>
              <a:solidFill>
                <a:srgbClr val="000000"/>
              </a:solidFill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421323" y="4946217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pt-BR" alt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Điểm </a:t>
            </a:r>
            <a:r>
              <a:rPr lang="pt-BR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cực Nam                         (Cà Mau) 8</a:t>
            </a:r>
            <a:r>
              <a:rPr lang="pt-BR" altLang="en-US" sz="2000" b="1" baseline="30000" dirty="0">
                <a:solidFill>
                  <a:srgbClr val="000099"/>
                </a:solidFill>
                <a:latin typeface="Times New Roman" panose="02020603050405020304" pitchFamily="18" charset="0"/>
              </a:rPr>
              <a:t>0</a:t>
            </a:r>
            <a:r>
              <a:rPr lang="pt-BR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34’B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flipV="1">
            <a:off x="4109221" y="801521"/>
            <a:ext cx="68262" cy="4445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>
              <a:solidFill>
                <a:srgbClr val="000000"/>
              </a:solidFill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2148616" y="-130969"/>
            <a:ext cx="1938337" cy="1855788"/>
          </a:xfrm>
          <a:prstGeom prst="rightArrow">
            <a:avLst>
              <a:gd name="adj1" fmla="val 50000"/>
              <a:gd name="adj2" fmla="val 35691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>
              <a:solidFill>
                <a:srgbClr val="000000"/>
              </a:solidFill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988255" y="337971"/>
            <a:ext cx="1939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Điểm cực Tây               (Điện Biên) </a:t>
            </a:r>
            <a:r>
              <a:rPr lang="pt-BR" alt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102</a:t>
            </a:r>
            <a:r>
              <a:rPr lang="pt-BR" altLang="en-US" sz="2000" b="1" baseline="300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0</a:t>
            </a:r>
            <a:r>
              <a:rPr lang="pt-BR" alt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9’Đ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flipH="1">
            <a:off x="6604616" y="4014027"/>
            <a:ext cx="46038" cy="460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>
              <a:solidFill>
                <a:srgbClr val="000000"/>
              </a:solidFill>
            </a:endParaRPr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6632203" y="3366327"/>
            <a:ext cx="2774950" cy="1341437"/>
          </a:xfrm>
          <a:prstGeom prst="leftArrow">
            <a:avLst>
              <a:gd name="adj1" fmla="val 50000"/>
              <a:gd name="adj2" fmla="val 48651"/>
            </a:avLst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b="1">
              <a:solidFill>
                <a:srgbClr val="000000"/>
              </a:solidFill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6838682" y="3709225"/>
            <a:ext cx="2712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Điểm cực Đông    (Khánh </a:t>
            </a:r>
            <a:r>
              <a:rPr lang="pt-BR" alt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Hòa) 109</a:t>
            </a:r>
            <a:r>
              <a:rPr lang="pt-BR" altLang="en-US" sz="2000" b="1" baseline="30000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0</a:t>
            </a:r>
            <a:r>
              <a:rPr lang="pt-BR" alt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24’Đ</a:t>
            </a:r>
            <a:endParaRPr lang="en-US" altLang="en-US" sz="20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2550"/>
            <a:ext cx="2145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091" y="2213406"/>
            <a:ext cx="35803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toạ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03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1" grpId="0"/>
      <p:bldP spid="4" grpId="0" animBg="1"/>
      <p:bldP spid="4" grpId="1" animBg="1"/>
      <p:bldP spid="13" grpId="0" animBg="1"/>
      <p:bldP spid="14" grpId="0"/>
      <p:bldP spid="5" grpId="0" animBg="1"/>
      <p:bldP spid="5" grpId="1" animBg="1"/>
      <p:bldP spid="17" grpId="0" animBg="1"/>
      <p:bldP spid="18" grpId="0"/>
      <p:bldP spid="7" grpId="0" animBg="1"/>
      <p:bldP spid="7" grpId="1" animBg="1"/>
      <p:bldP spid="20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73025"/>
            <a:ext cx="1231582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996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5" name="Rectangle 5"/>
          <p:cNvSpPr>
            <a:spLocks noGrp="1" noRot="1" noChangeArrowheads="1"/>
          </p:cNvSpPr>
          <p:nvPr>
            <p:ph idx="1"/>
          </p:nvPr>
        </p:nvSpPr>
        <p:spPr>
          <a:xfrm>
            <a:off x="257577" y="1695450"/>
            <a:ext cx="11835685" cy="142875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BÀI 1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KINH, VĨ TUYẾN.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ĐỊA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WordArt 7"/>
          <p:cNvSpPr>
            <a:spLocks noChangeArrowheads="1" noChangeShapeType="1" noTextEdit="1"/>
          </p:cNvSpPr>
          <p:nvPr/>
        </p:nvSpPr>
        <p:spPr bwMode="auto">
          <a:xfrm>
            <a:off x="1828800" y="3124200"/>
            <a:ext cx="84582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28575">
                <a:solidFill>
                  <a:srgbClr val="009DD9"/>
                </a:solidFill>
                <a:round/>
                <a:headEnd/>
                <a:tailEnd/>
              </a:ln>
              <a:solidFill>
                <a:srgbClr val="993300"/>
              </a:solidFill>
              <a:effectLst>
                <a:outerShdw dist="35921" dir="2700000" sy="50000" rotWithShape="0">
                  <a:srgbClr val="875B0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56054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8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8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85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85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85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85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857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85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85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85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857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85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85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85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857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576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385234" y="3314700"/>
            <a:ext cx="24630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8" rIns="121917" bIns="60958">
            <a:spAutoFit/>
          </a:bodyPr>
          <a:lstStyle/>
          <a:p>
            <a:pPr algn="l"/>
            <a:endParaRPr lang="vi-VN" sz="2400"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-47917"/>
            <a:ext cx="12192000" cy="3003895"/>
          </a:xfrm>
          <a:prstGeom prst="rect">
            <a:avLst/>
          </a:prstGeom>
          <a:solidFill>
            <a:srgbClr val="CCFF33"/>
          </a:solidFill>
          <a:ln w="9525" algn="ctr">
            <a:solidFill>
              <a:srgbClr val="99FF33"/>
            </a:solidFill>
            <a:miter lim="800000"/>
            <a:headEnd/>
            <a:tailEnd/>
          </a:ln>
        </p:spPr>
        <p:txBody>
          <a:bodyPr wrap="square" lIns="121917" tIns="60958" rIns="121917" bIns="60958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vi-VN" sz="4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</a:t>
            </a:r>
            <a:r>
              <a:rPr lang="vi-VN" altLang="vi-VN" sz="4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Ế</a:t>
            </a:r>
            <a:r>
              <a:rPr lang="en-US" altLang="vi-VN" sz="4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vi-VN" altLang="vi-VN" sz="4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r>
              <a:rPr lang="en-US" altLang="vi-VN" sz="4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vi-VN" sz="4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B</a:t>
            </a:r>
            <a:r>
              <a:rPr lang="vi-VN" altLang="vi-VN" sz="4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ÀI</a:t>
            </a:r>
            <a:r>
              <a:rPr lang="en-US" altLang="vi-VN" sz="4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</a:t>
            </a:r>
          </a:p>
          <a:p>
            <a:pPr algn="ctr">
              <a:lnSpc>
                <a:spcPct val="130000"/>
              </a:lnSpc>
            </a:pPr>
            <a:r>
              <a:rPr lang="en-US" altLang="vi-VN" sz="4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HỆ THỐNG KINH, VĨ TUYẾN. </a:t>
            </a:r>
          </a:p>
          <a:p>
            <a:pPr algn="ctr">
              <a:lnSpc>
                <a:spcPct val="130000"/>
              </a:lnSpc>
            </a:pPr>
            <a:r>
              <a:rPr lang="en-US" altLang="vi-VN" sz="4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TỌA ĐỘ ĐỊA LÍ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=""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4572000" y="5461001"/>
            <a:ext cx="7213600" cy="107469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/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	Kinh độ, vĩ độ và tọa độ địa lí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=""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3556000" y="4064000"/>
            <a:ext cx="6604000" cy="1117600"/>
          </a:xfrm>
          <a:prstGeom prst="roundRect">
            <a:avLst/>
          </a:prstGeom>
          <a:solidFill>
            <a:srgbClr val="0000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/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 	Hệ thống kinh, vĩ tuyến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508000" y="3022600"/>
            <a:ext cx="4368800" cy="83820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solidFill>
            <a:srgbClr val="CC00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38" tIns="45719" rIns="91438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4000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=""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3048000" y="4038600"/>
            <a:ext cx="1155205" cy="1166163"/>
          </a:xfrm>
          <a:prstGeom prst="flowChartConnector">
            <a:avLst/>
          </a:pr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=""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4064000" y="5486401"/>
            <a:ext cx="1134885" cy="1090780"/>
          </a:xfrm>
          <a:prstGeom prst="flowChartConnector">
            <a:avLst/>
          </a:prstGeom>
          <a:ln>
            <a:solidFill>
              <a:srgbClr val="D600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7489664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WordArt 7"/>
          <p:cNvSpPr>
            <a:spLocks noChangeArrowheads="1" noChangeShapeType="1" noTextEdit="1"/>
          </p:cNvSpPr>
          <p:nvPr/>
        </p:nvSpPr>
        <p:spPr bwMode="auto">
          <a:xfrm>
            <a:off x="1828800" y="3124200"/>
            <a:ext cx="84582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28575">
                <a:solidFill>
                  <a:srgbClr val="009DD9"/>
                </a:solidFill>
                <a:round/>
                <a:headEnd/>
                <a:tailEnd/>
              </a:ln>
              <a:solidFill>
                <a:srgbClr val="993300"/>
              </a:solidFill>
              <a:effectLst>
                <a:outerShdw dist="35921" dir="2700000" sy="50000" rotWithShape="0">
                  <a:srgbClr val="875B0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151" y="68427"/>
            <a:ext cx="553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62" y="714758"/>
            <a:ext cx="4919738" cy="559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82844" y="5878775"/>
            <a:ext cx="3206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4" y="714758"/>
            <a:ext cx="2609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333801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394" y="304802"/>
            <a:ext cx="7416800" cy="6035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9245600" y="304802"/>
            <a:ext cx="2743200" cy="48657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119997" tIns="62398" rIns="119997" bIns="62398">
            <a:spAutoFit/>
          </a:bodyPr>
          <a:lstStyle/>
          <a:p>
            <a:pPr>
              <a:lnSpc>
                <a:spcPct val="150000"/>
              </a:lnSpc>
              <a:spcBef>
                <a:spcPts val="2000"/>
              </a:spcBef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</a:rPr>
              <a:t>Các đường nối liền điểm cực Bắc và Nam trên bề m</a:t>
            </a:r>
            <a:r>
              <a:rPr lang="vi-VN" altLang="en-US" sz="2900" b="1" i="1" dirty="0">
                <a:solidFill>
                  <a:srgbClr val="0000FF"/>
                </a:solidFill>
                <a:latin typeface="Times New Roman" pitchFamily="18" charset="0"/>
              </a:rPr>
              <a:t>ặ</a:t>
            </a: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</a:rPr>
              <a:t>t qu</a:t>
            </a:r>
            <a:r>
              <a:rPr lang="vi-VN" altLang="en-US" sz="2900" b="1" i="1" dirty="0">
                <a:solidFill>
                  <a:srgbClr val="0000FF"/>
                </a:solidFill>
                <a:latin typeface="Times New Roman" pitchFamily="18" charset="0"/>
              </a:rPr>
              <a:t>ả</a:t>
            </a: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</a:rPr>
              <a:t> địa cầu là những đường gì?</a:t>
            </a: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flipH="1" flipV="1">
            <a:off x="3048002" y="4038600"/>
            <a:ext cx="6705599" cy="30480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 flipV="1">
            <a:off x="6908796" y="3581400"/>
            <a:ext cx="2844803" cy="76200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 flipV="1">
            <a:off x="5384800" y="3657600"/>
            <a:ext cx="4470401" cy="685800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9753600" y="4114800"/>
            <a:ext cx="1727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none" lIns="119997" tIns="62398" rIns="119997" bIns="62398" anchor="ctr"/>
          <a:lstStyle/>
          <a:p>
            <a:pPr algn="ctr"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7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 tuyến</a:t>
            </a:r>
          </a:p>
        </p:txBody>
      </p:sp>
      <p:sp>
        <p:nvSpPr>
          <p:cNvPr id="2" name="Rectangle 1"/>
          <p:cNvSpPr/>
          <p:nvPr/>
        </p:nvSpPr>
        <p:spPr>
          <a:xfrm>
            <a:off x="4900058" y="80630"/>
            <a:ext cx="815248" cy="4483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</a:rPr>
              <a:t>B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77176" y="6409657"/>
            <a:ext cx="815248" cy="4483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N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19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 animBg="1"/>
      <p:bldP spid="11275" grpId="1" animBg="1"/>
      <p:bldP spid="11278" grpId="0" animBg="1"/>
      <p:bldP spid="21" grpId="0" animBg="1"/>
      <p:bldP spid="22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067" y="1532468"/>
            <a:ext cx="51816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Hệ thống kinh, vĩ tuyến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067" y="1989668"/>
            <a:ext cx="33528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a. Kinh tuy</a:t>
            </a:r>
            <a:r>
              <a:rPr lang="vi-VN" sz="3200" b="1" i="1" u="sng" dirty="0">
                <a:latin typeface="Times New Roman" pitchFamily="18" charset="0"/>
                <a:cs typeface="Times New Roman" pitchFamily="18" charset="0"/>
              </a:rPr>
              <a:t>ến</a:t>
            </a:r>
            <a:endParaRPr lang="en-US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067" y="2429933"/>
            <a:ext cx="11480800" cy="146193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900" b="1" dirty="0">
                <a:latin typeface="Times New Roman" pitchFamily="18" charset="0"/>
                <a:cs typeface="Times New Roman" pitchFamily="18" charset="0"/>
              </a:rPr>
              <a:t>- Kinh tuyến là nửa đường tròn nối cực Bắc với cực Nam, có độ dài bằng nhau.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88475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76201"/>
            <a:ext cx="8026400" cy="6781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518400" y="457201"/>
            <a:ext cx="4368800" cy="14802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119997" tIns="62398" rIns="119997" bIns="62398">
            <a:spAutoFit/>
          </a:bodyPr>
          <a:lstStyle/>
          <a:p>
            <a:pPr algn="ctr">
              <a:lnSpc>
                <a:spcPct val="150000"/>
              </a:lnSpc>
              <a:spcBef>
                <a:spcPts val="2000"/>
              </a:spcBef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</a:rPr>
              <a:t>Đường kinh tuyến gốc là kinh tuyến bao nhiêu độ?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7518400" y="381001"/>
            <a:ext cx="4368800" cy="14802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 wrap="square" lIns="119997" tIns="62398" rIns="119997" bIns="62398">
            <a:spAutoFit/>
          </a:bodyPr>
          <a:lstStyle/>
          <a:p>
            <a:pPr algn="ctr">
              <a:lnSpc>
                <a:spcPct val="150000"/>
              </a:lnSpc>
              <a:spcBef>
                <a:spcPts val="2000"/>
              </a:spcBef>
              <a:buClr>
                <a:srgbClr val="000066"/>
              </a:buClr>
              <a:buSzPct val="100000"/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altLang="en-US" sz="2900" b="1" i="1" dirty="0">
                <a:solidFill>
                  <a:srgbClr val="0000FF"/>
                </a:solidFill>
                <a:latin typeface="Times New Roman" pitchFamily="18" charset="0"/>
              </a:rPr>
              <a:t>Xác định trên hình vẽ đường kinh tuyến gốc.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8AC766A3-C8D0-4F07-8185-D8661EFAA148}"/>
              </a:ext>
            </a:extLst>
          </p:cNvPr>
          <p:cNvCxnSpPr>
            <a:cxnSpLocks/>
          </p:cNvCxnSpPr>
          <p:nvPr/>
        </p:nvCxnSpPr>
        <p:spPr>
          <a:xfrm rot="5400000">
            <a:off x="1423459" y="3631142"/>
            <a:ext cx="5486400" cy="211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 bwMode="auto">
          <a:xfrm>
            <a:off x="3759200" y="5992416"/>
            <a:ext cx="914400" cy="86558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latin typeface=".VnTim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33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1445</Words>
  <Application>Microsoft Office PowerPoint</Application>
  <PresentationFormat>Custom</PresentationFormat>
  <Paragraphs>181</Paragraphs>
  <Slides>37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Calibri</vt:lpstr>
      <vt:lpstr>Constantia</vt:lpstr>
      <vt:lpstr>Wingdings 2</vt:lpstr>
      <vt:lpstr>Calibri Light</vt:lpstr>
      <vt:lpstr>.VnTime</vt:lpstr>
      <vt:lpstr>Times New Roman</vt:lpstr>
      <vt:lpstr>Tahoma</vt:lpstr>
      <vt:lpstr>Wingdings</vt:lpstr>
      <vt:lpstr>Office Theme</vt:lpstr>
      <vt:lpstr>2_Flow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HP</cp:lastModifiedBy>
  <cp:revision>111</cp:revision>
  <dcterms:created xsi:type="dcterms:W3CDTF">2018-05-24T12:43:45Z</dcterms:created>
  <dcterms:modified xsi:type="dcterms:W3CDTF">2023-06-16T08:57:14Z</dcterms:modified>
</cp:coreProperties>
</file>