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735" r:id="rId2"/>
    <p:sldId id="2737" r:id="rId3"/>
    <p:sldId id="2738" r:id="rId4"/>
    <p:sldId id="2739" r:id="rId5"/>
    <p:sldId id="2740" r:id="rId6"/>
    <p:sldId id="2741" r:id="rId7"/>
    <p:sldId id="256" r:id="rId8"/>
    <p:sldId id="257" r:id="rId9"/>
    <p:sldId id="258" r:id="rId10"/>
    <p:sldId id="308" r:id="rId11"/>
    <p:sldId id="2714" r:id="rId12"/>
    <p:sldId id="2715" r:id="rId13"/>
    <p:sldId id="2716" r:id="rId14"/>
    <p:sldId id="2717" r:id="rId15"/>
    <p:sldId id="2718" r:id="rId16"/>
    <p:sldId id="2719" r:id="rId17"/>
    <p:sldId id="2720" r:id="rId18"/>
    <p:sldId id="2721" r:id="rId19"/>
    <p:sldId id="2711" r:id="rId20"/>
    <p:sldId id="2753" r:id="rId21"/>
    <p:sldId id="2752" r:id="rId22"/>
    <p:sldId id="2722" r:id="rId23"/>
    <p:sldId id="2742" r:id="rId24"/>
    <p:sldId id="2744" r:id="rId25"/>
    <p:sldId id="2723" r:id="rId26"/>
    <p:sldId id="2743" r:id="rId27"/>
    <p:sldId id="2724" r:id="rId28"/>
    <p:sldId id="2745" r:id="rId29"/>
    <p:sldId id="2725" r:id="rId30"/>
    <p:sldId id="2726" r:id="rId31"/>
    <p:sldId id="2727" r:id="rId32"/>
    <p:sldId id="2728" r:id="rId33"/>
    <p:sldId id="2729" r:id="rId34"/>
    <p:sldId id="2746" r:id="rId35"/>
    <p:sldId id="2730" r:id="rId36"/>
    <p:sldId id="2731" r:id="rId37"/>
    <p:sldId id="2747" r:id="rId38"/>
    <p:sldId id="2748" r:id="rId39"/>
    <p:sldId id="2732" r:id="rId40"/>
    <p:sldId id="2712" r:id="rId41"/>
    <p:sldId id="2749" r:id="rId42"/>
    <p:sldId id="2713" r:id="rId43"/>
    <p:sldId id="2755" r:id="rId44"/>
    <p:sldId id="2750" r:id="rId45"/>
    <p:sldId id="2751" r:id="rId46"/>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CC6600"/>
    <a:srgbClr val="FF6600"/>
    <a:srgbClr val="A75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6" autoAdjust="0"/>
    <p:restoredTop sz="94299" autoAdjust="0"/>
  </p:normalViewPr>
  <p:slideViewPr>
    <p:cSldViewPr snapToGrid="0">
      <p:cViewPr varScale="1">
        <p:scale>
          <a:sx n="105" d="100"/>
          <a:sy n="105" d="100"/>
        </p:scale>
        <p:origin x="792"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673BE-9703-4D22-BD32-0DB8044419A7}" type="datetimeFigureOut">
              <a:rPr lang="zh-CN" altLang="en-US" smtClean="0"/>
              <a:t>2023/8/15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03267-0D87-4938-BFA4-A4DC57B66DC0}" type="slidenum">
              <a:rPr lang="zh-CN" altLang="en-US" smtClean="0"/>
              <a:t>‹#›</a:t>
            </a:fld>
            <a:endParaRPr lang="zh-CN" altLang="en-US"/>
          </a:p>
        </p:txBody>
      </p:sp>
    </p:spTree>
    <p:extLst>
      <p:ext uri="{BB962C8B-B14F-4D97-AF65-F5344CB8AC3E}">
        <p14:creationId xmlns:p14="http://schemas.microsoft.com/office/powerpoint/2010/main" val="396274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1</a:t>
            </a:fld>
            <a:endParaRPr lang="zh-CN" altLang="en-US"/>
          </a:p>
        </p:txBody>
      </p:sp>
    </p:spTree>
    <p:extLst>
      <p:ext uri="{BB962C8B-B14F-4D97-AF65-F5344CB8AC3E}">
        <p14:creationId xmlns:p14="http://schemas.microsoft.com/office/powerpoint/2010/main" val="261111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10</a:t>
            </a:fld>
            <a:endParaRPr lang="zh-CN" altLang="en-US"/>
          </a:p>
        </p:txBody>
      </p:sp>
    </p:spTree>
    <p:extLst>
      <p:ext uri="{BB962C8B-B14F-4D97-AF65-F5344CB8AC3E}">
        <p14:creationId xmlns:p14="http://schemas.microsoft.com/office/powerpoint/2010/main" val="59362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11</a:t>
            </a:fld>
            <a:endParaRPr lang="zh-CN" altLang="en-US"/>
          </a:p>
        </p:txBody>
      </p:sp>
    </p:spTree>
    <p:extLst>
      <p:ext uri="{BB962C8B-B14F-4D97-AF65-F5344CB8AC3E}">
        <p14:creationId xmlns:p14="http://schemas.microsoft.com/office/powerpoint/2010/main" val="203364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12</a:t>
            </a:fld>
            <a:endParaRPr lang="zh-CN" altLang="en-US"/>
          </a:p>
        </p:txBody>
      </p:sp>
    </p:spTree>
    <p:extLst>
      <p:ext uri="{BB962C8B-B14F-4D97-AF65-F5344CB8AC3E}">
        <p14:creationId xmlns:p14="http://schemas.microsoft.com/office/powerpoint/2010/main" val="90148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13</a:t>
            </a:fld>
            <a:endParaRPr lang="zh-CN" altLang="en-US"/>
          </a:p>
        </p:txBody>
      </p:sp>
    </p:spTree>
    <p:extLst>
      <p:ext uri="{BB962C8B-B14F-4D97-AF65-F5344CB8AC3E}">
        <p14:creationId xmlns:p14="http://schemas.microsoft.com/office/powerpoint/2010/main" val="276739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14</a:t>
            </a:fld>
            <a:endParaRPr lang="zh-CN" altLang="en-US"/>
          </a:p>
        </p:txBody>
      </p:sp>
    </p:spTree>
    <p:extLst>
      <p:ext uri="{BB962C8B-B14F-4D97-AF65-F5344CB8AC3E}">
        <p14:creationId xmlns:p14="http://schemas.microsoft.com/office/powerpoint/2010/main" val="353473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15</a:t>
            </a:fld>
            <a:endParaRPr lang="zh-CN" altLang="en-US"/>
          </a:p>
        </p:txBody>
      </p:sp>
    </p:spTree>
    <p:extLst>
      <p:ext uri="{BB962C8B-B14F-4D97-AF65-F5344CB8AC3E}">
        <p14:creationId xmlns:p14="http://schemas.microsoft.com/office/powerpoint/2010/main" val="401892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16</a:t>
            </a:fld>
            <a:endParaRPr lang="zh-CN" altLang="en-US"/>
          </a:p>
        </p:txBody>
      </p:sp>
    </p:spTree>
    <p:extLst>
      <p:ext uri="{BB962C8B-B14F-4D97-AF65-F5344CB8AC3E}">
        <p14:creationId xmlns:p14="http://schemas.microsoft.com/office/powerpoint/2010/main" val="396123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810DD1-8F30-4E9C-B371-E4B6C599A16B}" type="slidenum">
              <a:rPr lang="zh-CN" altLang="en-US" smtClean="0"/>
              <a:t>17</a:t>
            </a:fld>
            <a:endParaRPr lang="zh-CN" altLang="en-US"/>
          </a:p>
        </p:txBody>
      </p:sp>
    </p:spTree>
    <p:extLst>
      <p:ext uri="{BB962C8B-B14F-4D97-AF65-F5344CB8AC3E}">
        <p14:creationId xmlns:p14="http://schemas.microsoft.com/office/powerpoint/2010/main" val="3474200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18</a:t>
            </a:fld>
            <a:endParaRPr lang="zh-CN" altLang="en-US"/>
          </a:p>
        </p:txBody>
      </p:sp>
    </p:spTree>
    <p:extLst>
      <p:ext uri="{BB962C8B-B14F-4D97-AF65-F5344CB8AC3E}">
        <p14:creationId xmlns:p14="http://schemas.microsoft.com/office/powerpoint/2010/main" val="135758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19</a:t>
            </a:fld>
            <a:endParaRPr lang="zh-CN" altLang="en-US"/>
          </a:p>
        </p:txBody>
      </p:sp>
    </p:spTree>
    <p:extLst>
      <p:ext uri="{BB962C8B-B14F-4D97-AF65-F5344CB8AC3E}">
        <p14:creationId xmlns:p14="http://schemas.microsoft.com/office/powerpoint/2010/main" val="176489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a:t>
            </a:fld>
            <a:endParaRPr lang="zh-CN" altLang="en-US"/>
          </a:p>
        </p:txBody>
      </p:sp>
    </p:spTree>
    <p:extLst>
      <p:ext uri="{BB962C8B-B14F-4D97-AF65-F5344CB8AC3E}">
        <p14:creationId xmlns:p14="http://schemas.microsoft.com/office/powerpoint/2010/main" val="2994248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76711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22</a:t>
            </a:fld>
            <a:endParaRPr lang="zh-CN" altLang="en-US"/>
          </a:p>
        </p:txBody>
      </p:sp>
    </p:spTree>
    <p:extLst>
      <p:ext uri="{BB962C8B-B14F-4D97-AF65-F5344CB8AC3E}">
        <p14:creationId xmlns:p14="http://schemas.microsoft.com/office/powerpoint/2010/main" val="345144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23</a:t>
            </a:fld>
            <a:endParaRPr lang="zh-CN" altLang="en-US"/>
          </a:p>
        </p:txBody>
      </p:sp>
    </p:spTree>
    <p:extLst>
      <p:ext uri="{BB962C8B-B14F-4D97-AF65-F5344CB8AC3E}">
        <p14:creationId xmlns:p14="http://schemas.microsoft.com/office/powerpoint/2010/main" val="1396132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24</a:t>
            </a:fld>
            <a:endParaRPr lang="zh-CN" altLang="en-US"/>
          </a:p>
        </p:txBody>
      </p:sp>
    </p:spTree>
    <p:extLst>
      <p:ext uri="{BB962C8B-B14F-4D97-AF65-F5344CB8AC3E}">
        <p14:creationId xmlns:p14="http://schemas.microsoft.com/office/powerpoint/2010/main" val="3849505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25</a:t>
            </a:fld>
            <a:endParaRPr lang="zh-CN" altLang="en-US"/>
          </a:p>
        </p:txBody>
      </p:sp>
    </p:spTree>
    <p:extLst>
      <p:ext uri="{BB962C8B-B14F-4D97-AF65-F5344CB8AC3E}">
        <p14:creationId xmlns:p14="http://schemas.microsoft.com/office/powerpoint/2010/main" val="361948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26</a:t>
            </a:fld>
            <a:endParaRPr lang="zh-CN" altLang="en-US"/>
          </a:p>
        </p:txBody>
      </p:sp>
    </p:spTree>
    <p:extLst>
      <p:ext uri="{BB962C8B-B14F-4D97-AF65-F5344CB8AC3E}">
        <p14:creationId xmlns:p14="http://schemas.microsoft.com/office/powerpoint/2010/main" val="3809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27</a:t>
            </a:fld>
            <a:endParaRPr lang="zh-CN" altLang="en-US"/>
          </a:p>
        </p:txBody>
      </p:sp>
    </p:spTree>
    <p:extLst>
      <p:ext uri="{BB962C8B-B14F-4D97-AF65-F5344CB8AC3E}">
        <p14:creationId xmlns:p14="http://schemas.microsoft.com/office/powerpoint/2010/main" val="706509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28</a:t>
            </a:fld>
            <a:endParaRPr lang="zh-CN" altLang="en-US"/>
          </a:p>
        </p:txBody>
      </p:sp>
    </p:spTree>
    <p:extLst>
      <p:ext uri="{BB962C8B-B14F-4D97-AF65-F5344CB8AC3E}">
        <p14:creationId xmlns:p14="http://schemas.microsoft.com/office/powerpoint/2010/main" val="429384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29</a:t>
            </a:fld>
            <a:endParaRPr lang="zh-CN" altLang="en-US"/>
          </a:p>
        </p:txBody>
      </p:sp>
    </p:spTree>
    <p:extLst>
      <p:ext uri="{BB962C8B-B14F-4D97-AF65-F5344CB8AC3E}">
        <p14:creationId xmlns:p14="http://schemas.microsoft.com/office/powerpoint/2010/main" val="3482400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30</a:t>
            </a:fld>
            <a:endParaRPr lang="zh-CN" altLang="en-US"/>
          </a:p>
        </p:txBody>
      </p:sp>
    </p:spTree>
    <p:extLst>
      <p:ext uri="{BB962C8B-B14F-4D97-AF65-F5344CB8AC3E}">
        <p14:creationId xmlns:p14="http://schemas.microsoft.com/office/powerpoint/2010/main" val="16145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a:t>
            </a:fld>
            <a:endParaRPr lang="zh-CN" altLang="en-US"/>
          </a:p>
        </p:txBody>
      </p:sp>
    </p:spTree>
    <p:extLst>
      <p:ext uri="{BB962C8B-B14F-4D97-AF65-F5344CB8AC3E}">
        <p14:creationId xmlns:p14="http://schemas.microsoft.com/office/powerpoint/2010/main" val="4031977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31</a:t>
            </a:fld>
            <a:endParaRPr lang="zh-CN" altLang="en-US"/>
          </a:p>
        </p:txBody>
      </p:sp>
    </p:spTree>
    <p:extLst>
      <p:ext uri="{BB962C8B-B14F-4D97-AF65-F5344CB8AC3E}">
        <p14:creationId xmlns:p14="http://schemas.microsoft.com/office/powerpoint/2010/main" val="321086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32</a:t>
            </a:fld>
            <a:endParaRPr lang="zh-CN" altLang="en-US"/>
          </a:p>
        </p:txBody>
      </p:sp>
    </p:spTree>
    <p:extLst>
      <p:ext uri="{BB962C8B-B14F-4D97-AF65-F5344CB8AC3E}">
        <p14:creationId xmlns:p14="http://schemas.microsoft.com/office/powerpoint/2010/main" val="1320564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33</a:t>
            </a:fld>
            <a:endParaRPr lang="zh-CN" altLang="en-US"/>
          </a:p>
        </p:txBody>
      </p:sp>
    </p:spTree>
    <p:extLst>
      <p:ext uri="{BB962C8B-B14F-4D97-AF65-F5344CB8AC3E}">
        <p14:creationId xmlns:p14="http://schemas.microsoft.com/office/powerpoint/2010/main" val="4195643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34</a:t>
            </a:fld>
            <a:endParaRPr lang="zh-CN" altLang="en-US"/>
          </a:p>
        </p:txBody>
      </p:sp>
    </p:spTree>
    <p:extLst>
      <p:ext uri="{BB962C8B-B14F-4D97-AF65-F5344CB8AC3E}">
        <p14:creationId xmlns:p14="http://schemas.microsoft.com/office/powerpoint/2010/main" val="1306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35</a:t>
            </a:fld>
            <a:endParaRPr lang="zh-CN" altLang="en-US"/>
          </a:p>
        </p:txBody>
      </p:sp>
    </p:spTree>
    <p:extLst>
      <p:ext uri="{BB962C8B-B14F-4D97-AF65-F5344CB8AC3E}">
        <p14:creationId xmlns:p14="http://schemas.microsoft.com/office/powerpoint/2010/main" val="167432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36</a:t>
            </a:fld>
            <a:endParaRPr lang="zh-CN" altLang="en-US"/>
          </a:p>
        </p:txBody>
      </p:sp>
    </p:spTree>
    <p:extLst>
      <p:ext uri="{BB962C8B-B14F-4D97-AF65-F5344CB8AC3E}">
        <p14:creationId xmlns:p14="http://schemas.microsoft.com/office/powerpoint/2010/main" val="1157992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37</a:t>
            </a:fld>
            <a:endParaRPr lang="zh-CN" altLang="en-US"/>
          </a:p>
        </p:txBody>
      </p:sp>
    </p:spTree>
    <p:extLst>
      <p:ext uri="{BB962C8B-B14F-4D97-AF65-F5344CB8AC3E}">
        <p14:creationId xmlns:p14="http://schemas.microsoft.com/office/powerpoint/2010/main" val="2924951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38</a:t>
            </a:fld>
            <a:endParaRPr lang="zh-CN" altLang="en-US"/>
          </a:p>
        </p:txBody>
      </p:sp>
    </p:spTree>
    <p:extLst>
      <p:ext uri="{BB962C8B-B14F-4D97-AF65-F5344CB8AC3E}">
        <p14:creationId xmlns:p14="http://schemas.microsoft.com/office/powerpoint/2010/main" val="399343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39</a:t>
            </a:fld>
            <a:endParaRPr lang="zh-CN" altLang="en-US"/>
          </a:p>
        </p:txBody>
      </p:sp>
    </p:spTree>
    <p:extLst>
      <p:ext uri="{BB962C8B-B14F-4D97-AF65-F5344CB8AC3E}">
        <p14:creationId xmlns:p14="http://schemas.microsoft.com/office/powerpoint/2010/main" val="2505373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40</a:t>
            </a:fld>
            <a:endParaRPr lang="zh-CN" altLang="en-US"/>
          </a:p>
        </p:txBody>
      </p:sp>
    </p:spTree>
    <p:extLst>
      <p:ext uri="{BB962C8B-B14F-4D97-AF65-F5344CB8AC3E}">
        <p14:creationId xmlns:p14="http://schemas.microsoft.com/office/powerpoint/2010/main" val="4063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a:t>
            </a:fld>
            <a:endParaRPr lang="zh-CN" altLang="en-US"/>
          </a:p>
        </p:txBody>
      </p:sp>
    </p:spTree>
    <p:extLst>
      <p:ext uri="{BB962C8B-B14F-4D97-AF65-F5344CB8AC3E}">
        <p14:creationId xmlns:p14="http://schemas.microsoft.com/office/powerpoint/2010/main" val="402758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41</a:t>
            </a:fld>
            <a:endParaRPr lang="zh-CN" altLang="en-US"/>
          </a:p>
        </p:txBody>
      </p:sp>
    </p:spTree>
    <p:extLst>
      <p:ext uri="{BB962C8B-B14F-4D97-AF65-F5344CB8AC3E}">
        <p14:creationId xmlns:p14="http://schemas.microsoft.com/office/powerpoint/2010/main" val="3020281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42</a:t>
            </a:fld>
            <a:endParaRPr lang="zh-CN" altLang="en-US"/>
          </a:p>
        </p:txBody>
      </p:sp>
    </p:spTree>
    <p:extLst>
      <p:ext uri="{BB962C8B-B14F-4D97-AF65-F5344CB8AC3E}">
        <p14:creationId xmlns:p14="http://schemas.microsoft.com/office/powerpoint/2010/main" val="3272990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4122588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44</a:t>
            </a:fld>
            <a:endParaRPr lang="zh-CN" altLang="en-US"/>
          </a:p>
        </p:txBody>
      </p:sp>
    </p:spTree>
    <p:extLst>
      <p:ext uri="{BB962C8B-B14F-4D97-AF65-F5344CB8AC3E}">
        <p14:creationId xmlns:p14="http://schemas.microsoft.com/office/powerpoint/2010/main" val="3692521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45</a:t>
            </a:fld>
            <a:endParaRPr lang="zh-CN" altLang="en-US"/>
          </a:p>
        </p:txBody>
      </p:sp>
    </p:spTree>
    <p:extLst>
      <p:ext uri="{BB962C8B-B14F-4D97-AF65-F5344CB8AC3E}">
        <p14:creationId xmlns:p14="http://schemas.microsoft.com/office/powerpoint/2010/main" val="49802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5</a:t>
            </a:fld>
            <a:endParaRPr lang="zh-CN" altLang="en-US"/>
          </a:p>
        </p:txBody>
      </p:sp>
    </p:spTree>
    <p:extLst>
      <p:ext uri="{BB962C8B-B14F-4D97-AF65-F5344CB8AC3E}">
        <p14:creationId xmlns:p14="http://schemas.microsoft.com/office/powerpoint/2010/main" val="109814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6</a:t>
            </a:fld>
            <a:endParaRPr lang="zh-CN" altLang="en-US"/>
          </a:p>
        </p:txBody>
      </p:sp>
    </p:spTree>
    <p:extLst>
      <p:ext uri="{BB962C8B-B14F-4D97-AF65-F5344CB8AC3E}">
        <p14:creationId xmlns:p14="http://schemas.microsoft.com/office/powerpoint/2010/main" val="42366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7</a:t>
            </a:fld>
            <a:endParaRPr lang="zh-CN" altLang="en-US"/>
          </a:p>
        </p:txBody>
      </p:sp>
    </p:spTree>
    <p:extLst>
      <p:ext uri="{BB962C8B-B14F-4D97-AF65-F5344CB8AC3E}">
        <p14:creationId xmlns:p14="http://schemas.microsoft.com/office/powerpoint/2010/main" val="37604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8</a:t>
            </a:fld>
            <a:endParaRPr lang="zh-CN" altLang="en-US"/>
          </a:p>
        </p:txBody>
      </p:sp>
    </p:spTree>
    <p:extLst>
      <p:ext uri="{BB962C8B-B14F-4D97-AF65-F5344CB8AC3E}">
        <p14:creationId xmlns:p14="http://schemas.microsoft.com/office/powerpoint/2010/main" val="40462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9</a:t>
            </a:fld>
            <a:endParaRPr lang="zh-CN" altLang="en-US"/>
          </a:p>
        </p:txBody>
      </p:sp>
    </p:spTree>
    <p:extLst>
      <p:ext uri="{BB962C8B-B14F-4D97-AF65-F5344CB8AC3E}">
        <p14:creationId xmlns:p14="http://schemas.microsoft.com/office/powerpoint/2010/main" val="137801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图片占位符 2"/>
          <p:cNvSpPr>
            <a:spLocks noGrp="1"/>
          </p:cNvSpPr>
          <p:nvPr>
            <p:ph type="pic" sz="quarter" idx="10"/>
          </p:nvPr>
        </p:nvSpPr>
        <p:spPr>
          <a:xfrm>
            <a:off x="6211888" y="2085277"/>
            <a:ext cx="4995862" cy="3780535"/>
          </a:xfrm>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ad Mockup">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491BFD-E293-4EC9-B4C6-FEE9D608F17B}"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383" t="17730" r="65691" b="6951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2023/8/15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57D46-7D13-4FC3-8029-13A7D431D61A}" type="datetimeFigureOut">
              <a:rPr lang="zh-CN" altLang="en-US" smtClean="0"/>
              <a:t>2023/8/15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91BFD-E293-4EC9-B4C6-FEE9D608F1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5.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5.jp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277147" y="2280079"/>
            <a:ext cx="7675529" cy="2353260"/>
          </a:xfrm>
          <a:prstGeom prst="rect">
            <a:avLst/>
          </a:prstGeom>
        </p:spPr>
      </p:pic>
      <p:sp>
        <p:nvSpPr>
          <p:cNvPr id="13" name="TextBox 12"/>
          <p:cNvSpPr txBox="1"/>
          <p:nvPr/>
        </p:nvSpPr>
        <p:spPr>
          <a:xfrm>
            <a:off x="484910" y="4059384"/>
            <a:ext cx="7523017"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món đặc sản Huế làm nên tinh hoa ẩm thực cố đô</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45979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1177637" y="1676402"/>
            <a:ext cx="4239491"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782" y="318654"/>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34291" y="1522098"/>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tràm</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1" t="26061" r="706" b="7273"/>
          <a:stretch/>
        </p:blipFill>
        <p:spPr>
          <a:xfrm>
            <a:off x="1212272" y="3182263"/>
            <a:ext cx="4239491" cy="3246245"/>
          </a:xfrm>
          <a:prstGeom prst="rect">
            <a:avLst/>
          </a:prstGeom>
        </p:spPr>
      </p:pic>
      <p:sp>
        <p:nvSpPr>
          <p:cNvPr id="8" name="TextBox 7"/>
          <p:cNvSpPr txBox="1"/>
          <p:nvPr/>
        </p:nvSpPr>
        <p:spPr>
          <a:xfrm>
            <a:off x="6373091" y="1522098"/>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238" y="3182264"/>
            <a:ext cx="4397086" cy="3246244"/>
          </a:xfrm>
          <a:prstGeom prst="rect">
            <a:avLst/>
          </a:prstGeom>
        </p:spPr>
      </p:pic>
    </p:spTree>
    <p:extLst>
      <p:ext uri="{BB962C8B-B14F-4D97-AF65-F5344CB8AC3E}">
        <p14:creationId xmlns:p14="http://schemas.microsoft.com/office/powerpoint/2010/main" val="37925374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9" y="1648693"/>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Nghêu</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9" y="3552112"/>
            <a:ext cx="5195454" cy="2850591"/>
          </a:xfrm>
          <a:prstGeom prst="rect">
            <a:avLst/>
          </a:prstGeom>
        </p:spPr>
      </p:pic>
      <p:sp>
        <p:nvSpPr>
          <p:cNvPr id="8" name="TextBox 7"/>
          <p:cNvSpPr txBox="1"/>
          <p:nvPr/>
        </p:nvSpPr>
        <p:spPr>
          <a:xfrm>
            <a:off x="6331528" y="1648692"/>
            <a:ext cx="5444836"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lẹp</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552111"/>
            <a:ext cx="4737390" cy="2850592"/>
          </a:xfrm>
          <a:prstGeom prst="rect">
            <a:avLst/>
          </a:prstGeom>
        </p:spPr>
      </p:pic>
    </p:spTree>
    <p:extLst>
      <p:ext uri="{BB962C8B-B14F-4D97-AF65-F5344CB8AC3E}">
        <p14:creationId xmlns:p14="http://schemas.microsoft.com/office/powerpoint/2010/main" val="273879413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10" y="1584274"/>
            <a:ext cx="5195454"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Rau </a:t>
            </a:r>
            <a:r>
              <a:rPr lang="en-US" sz="2800" b="1" dirty="0" err="1">
                <a:latin typeface="Times New Roman" panose="02020603050405020304" pitchFamily="18" charset="0"/>
                <a:cs typeface="Times New Roman" panose="02020603050405020304" pitchFamily="18" charset="0"/>
              </a:rPr>
              <a:t>mưng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3831043"/>
            <a:ext cx="4405745" cy="2740865"/>
          </a:xfrm>
          <a:prstGeom prst="rect">
            <a:avLst/>
          </a:prstGeom>
        </p:spPr>
      </p:pic>
      <p:sp>
        <p:nvSpPr>
          <p:cNvPr id="6" name="Rectangle 5"/>
          <p:cNvSpPr/>
          <p:nvPr/>
        </p:nvSpPr>
        <p:spPr>
          <a:xfrm>
            <a:off x="5666509" y="2772077"/>
            <a:ext cx="6525491" cy="954107"/>
          </a:xfrm>
          <a:prstGeom prst="rect">
            <a:avLst/>
          </a:prstGeom>
        </p:spPr>
        <p:txBody>
          <a:bodyPr wrap="square">
            <a:spAutoFit/>
          </a:bodyPr>
          <a:lstStyle/>
          <a:p>
            <a:pPr algn="ctr"/>
            <a:r>
              <a:rPr lang="vi-VN" sz="2800" i="1" dirty="0">
                <a:solidFill>
                  <a:srgbClr val="FF0000"/>
                </a:solidFill>
                <a:latin typeface="+mj-lt"/>
              </a:rPr>
              <a:t>Cá lẹp mà kẹp rau mưng</a:t>
            </a:r>
          </a:p>
          <a:p>
            <a:pPr algn="ctr"/>
            <a:r>
              <a:rPr lang="vi-VN" sz="2800" i="1" dirty="0">
                <a:solidFill>
                  <a:srgbClr val="FF0000"/>
                </a:solidFill>
                <a:latin typeface="+mj-lt"/>
              </a:rPr>
              <a:t>Ông ăn một miếng mụ trừng mắt lên.</a:t>
            </a:r>
            <a:endParaRPr lang="en-US" sz="2800" i="1" dirty="0">
              <a:solidFill>
                <a:srgbClr val="FF0000"/>
              </a:solidFill>
              <a:latin typeface="+mj-lt"/>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370" b="100000" l="0" r="100000"/>
                    </a14:imgEffect>
                  </a14:imgLayer>
                </a14:imgProps>
              </a:ext>
              <a:ext uri="{28A0092B-C50C-407E-A947-70E740481C1C}">
                <a14:useLocalDpi xmlns:a14="http://schemas.microsoft.com/office/drawing/2010/main" val="0"/>
              </a:ext>
            </a:extLst>
          </a:blip>
          <a:stretch>
            <a:fillRect/>
          </a:stretch>
        </p:blipFill>
        <p:spPr>
          <a:xfrm>
            <a:off x="6609726" y="3971259"/>
            <a:ext cx="4328477" cy="2600649"/>
          </a:xfrm>
          <a:prstGeom prst="rect">
            <a:avLst/>
          </a:prstGeom>
        </p:spPr>
      </p:pic>
    </p:spTree>
    <p:extLst>
      <p:ext uri="{BB962C8B-B14F-4D97-AF65-F5344CB8AC3E}">
        <p14:creationId xmlns:p14="http://schemas.microsoft.com/office/powerpoint/2010/main" val="347725380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71261" y="1648692"/>
            <a:ext cx="5195454" cy="4539191"/>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ở hay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6957" l="1385" r="94769"/>
                    </a14:imgEffect>
                  </a14:imgLayer>
                </a14:imgProps>
              </a:ext>
              <a:ext uri="{28A0092B-C50C-407E-A947-70E740481C1C}">
                <a14:useLocalDpi xmlns:a14="http://schemas.microsoft.com/office/drawing/2010/main" val="0"/>
              </a:ext>
            </a:extLst>
          </a:blip>
          <a:stretch>
            <a:fillRect/>
          </a:stretch>
        </p:blipFill>
        <p:spPr>
          <a:xfrm>
            <a:off x="5106264" y="1028121"/>
            <a:ext cx="7415635" cy="5247988"/>
          </a:xfrm>
          <a:prstGeom prst="rect">
            <a:avLst/>
          </a:prstGeom>
        </p:spPr>
      </p:pic>
    </p:spTree>
    <p:extLst>
      <p:ext uri="{BB962C8B-B14F-4D97-AF65-F5344CB8AC3E}">
        <p14:creationId xmlns:p14="http://schemas.microsoft.com/office/powerpoint/2010/main" val="15782262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8" y="1648693"/>
            <a:ext cx="1136072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Thẫu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thẫu</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miệng</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84908" y="2766172"/>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84908" y="3452764"/>
            <a:ext cx="1136072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Trẹc</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Trẹt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mâm</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4908" y="4570243"/>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t>
            </a:r>
            <a:r>
              <a:rPr lang="en-US" sz="2800" b="1"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gáo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84908" y="5256835"/>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7836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32509" y="5927756"/>
            <a:ext cx="4239491"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Tường</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1" y="1648689"/>
            <a:ext cx="2937163" cy="4115699"/>
          </a:xfrm>
          <a:prstGeom prst="rect">
            <a:avLst/>
          </a:prstGeom>
        </p:spPr>
      </p:pic>
      <p:sp>
        <p:nvSpPr>
          <p:cNvPr id="8" name="TextBox 7"/>
          <p:cNvSpPr txBox="1"/>
          <p:nvPr/>
        </p:nvSpPr>
        <p:spPr>
          <a:xfrm>
            <a:off x="4572000" y="1485321"/>
            <a:ext cx="692727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1937,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4571999" y="2726879"/>
            <a:ext cx="692727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572000" y="4373484"/>
            <a:ext cx="692727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98343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34291" y="1493841"/>
            <a:ext cx="6927273"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2297802"/>
            <a:ext cx="2854036" cy="39505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618" y="2297802"/>
            <a:ext cx="2881746" cy="39505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655" y="2297802"/>
            <a:ext cx="2831089" cy="3950597"/>
          </a:xfrm>
          <a:prstGeom prst="rect">
            <a:avLst/>
          </a:prstGeom>
        </p:spPr>
      </p:pic>
    </p:spTree>
    <p:extLst>
      <p:ext uri="{BB962C8B-B14F-4D97-AF65-F5344CB8AC3E}">
        <p14:creationId xmlns:p14="http://schemas.microsoft.com/office/powerpoint/2010/main" val="6680041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endParaRPr lang="en-US" sz="3200" b="1" dirty="0">
              <a:latin typeface="Times New Roman" panose="02020603050405020304" pitchFamily="18" charset="0"/>
              <a:cs typeface="Times New Roman" panose="02020603050405020304" pitchFamily="18" charset="0"/>
            </a:endParaRPr>
          </a:p>
        </p:txBody>
      </p:sp>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56555"/>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289492" y="2495906"/>
            <a:ext cx="16057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xứ</a:t>
            </a:r>
            <a:endParaRPr lang="en-US" sz="32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36237" y="2172740"/>
            <a:ext cx="2647363"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 Di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NXB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Nẵng</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297687" y="4721474"/>
            <a:ext cx="16057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744531" y="4781795"/>
            <a:ext cx="1738475"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501225" y="2279337"/>
            <a:ext cx="2585841"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đạt</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087066" y="2320306"/>
            <a:ext cx="2053845"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65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5" name="Picture 4"/>
          <p:cNvPicPr>
            <a:picLocks noChangeAspect="1"/>
          </p:cNvPicPr>
          <p:nvPr/>
        </p:nvPicPr>
        <p:blipFill>
          <a:blip r:embed="rId4"/>
          <a:stretch>
            <a:fillRect/>
          </a:stretch>
        </p:blipFill>
        <p:spPr>
          <a:xfrm>
            <a:off x="767660" y="711989"/>
            <a:ext cx="10047079" cy="3078747"/>
          </a:xfrm>
          <a:prstGeom prst="rect">
            <a:avLst/>
          </a:prstGeom>
        </p:spPr>
      </p:pic>
    </p:spTree>
    <p:extLst>
      <p:ext uri="{BB962C8B-B14F-4D97-AF65-F5344CB8AC3E}">
        <p14:creationId xmlns:p14="http://schemas.microsoft.com/office/powerpoint/2010/main" val="5487447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9" y="540327"/>
            <a:ext cx="5472649" cy="51677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182" y="540327"/>
            <a:ext cx="5439732"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Bún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nậm</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40259"/>
      </p:ext>
    </p:extLst>
  </p:cSld>
  <p:clrMapOvr>
    <a:masterClrMapping/>
  </p:clrMapOvr>
  <p:transition spd="slow"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825" b="94915" l="4304" r="98999">
                        <a14:foregroundMark x1="83884" y1="35593" x2="86887" y2="56874"/>
                        <a14:foregroundMark x1="74174" y1="15631" x2="77477" y2="16949"/>
                        <a14:foregroundMark x1="95395" y1="36535" x2="93393" y2="38606"/>
                      </a14:backgroundRemoval>
                    </a14:imgEffect>
                  </a14:imgLayer>
                </a14:imgProps>
              </a:ext>
            </a:extLst>
          </a:blip>
          <a:stretch>
            <a:fillRect/>
          </a:stretch>
        </p:blipFill>
        <p:spPr>
          <a:xfrm>
            <a:off x="1667432" y="2267999"/>
            <a:ext cx="9515475" cy="5057775"/>
          </a:xfrm>
          <a:prstGeom prst="rect">
            <a:avLst/>
          </a:prstGeom>
        </p:spPr>
      </p:pic>
      <p:pic>
        <p:nvPicPr>
          <p:cNvPr id="3" name="Picture 2"/>
          <p:cNvPicPr>
            <a:picLocks noChangeAspect="1"/>
          </p:cNvPicPr>
          <p:nvPr/>
        </p:nvPicPr>
        <p:blipFill>
          <a:blip r:embed="rId4"/>
          <a:stretch>
            <a:fillRect/>
          </a:stretch>
        </p:blipFill>
        <p:spPr>
          <a:xfrm>
            <a:off x="-178263" y="298312"/>
            <a:ext cx="12575821" cy="1559963"/>
          </a:xfrm>
          <a:prstGeom prst="rect">
            <a:avLst/>
          </a:prstGeom>
        </p:spPr>
      </p:pic>
      <p:sp>
        <p:nvSpPr>
          <p:cNvPr id="5" name="Cloud Callout 4"/>
          <p:cNvSpPr/>
          <p:nvPr/>
        </p:nvSpPr>
        <p:spPr>
          <a:xfrm rot="20881774" flipH="1">
            <a:off x="322652" y="1421631"/>
            <a:ext cx="3536333" cy="215160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1364" y="1589493"/>
            <a:ext cx="2858908"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359061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87332"/>
            <a:ext cx="1493952" cy="247216"/>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077098" y="2495906"/>
            <a:ext cx="1818114"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1</a:t>
            </a:r>
          </a:p>
        </p:txBody>
      </p:sp>
      <p:sp>
        <p:nvSpPr>
          <p:cNvPr id="21" name="TextBox 20"/>
          <p:cNvSpPr txBox="1"/>
          <p:nvPr/>
        </p:nvSpPr>
        <p:spPr>
          <a:xfrm>
            <a:off x="302119" y="2942787"/>
            <a:ext cx="2647363" cy="954107"/>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903260" y="4721474"/>
            <a:ext cx="2000147"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2</a:t>
            </a:r>
          </a:p>
        </p:txBody>
      </p:sp>
      <p:sp>
        <p:nvSpPr>
          <p:cNvPr id="24" name="TextBox 23"/>
          <p:cNvSpPr txBox="1"/>
          <p:nvPr/>
        </p:nvSpPr>
        <p:spPr>
          <a:xfrm>
            <a:off x="1027043" y="5506737"/>
            <a:ext cx="5853559" cy="954107"/>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món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414537" y="2485087"/>
            <a:ext cx="2585841"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3</a:t>
            </a:r>
          </a:p>
        </p:txBody>
      </p:sp>
      <p:sp>
        <p:nvSpPr>
          <p:cNvPr id="28" name="TextBox 27"/>
          <p:cNvSpPr txBox="1"/>
          <p:nvPr/>
        </p:nvSpPr>
        <p:spPr>
          <a:xfrm>
            <a:off x="8988420" y="3139751"/>
            <a:ext cx="2930564" cy="2677656"/>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0" y="14718"/>
            <a:ext cx="12192000" cy="1569660"/>
          </a:xfrm>
          <a:prstGeom prst="rect">
            <a:avLst/>
          </a:prstGeom>
          <a:solidFill>
            <a:schemeClr val="bg1"/>
          </a:solidFill>
        </p:spPr>
        <p:txBody>
          <a:bodyPr wrap="square" rtlCol="0">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chia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3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dung,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10 </a:t>
            </a:r>
            <a:r>
              <a:rPr lang="en-US" sz="3200" dirty="0" err="1">
                <a:solidFill>
                  <a:srgbClr val="FF0000"/>
                </a:solidFill>
                <a:latin typeface="Times New Roman" panose="02020603050405020304" pitchFamily="18" charset="0"/>
                <a:cs typeface="Times New Roman" panose="02020603050405020304" pitchFamily="18" charset="0"/>
              </a:rPr>
              <a:t>phút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gọi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ngẫu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vụ</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601667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4191" y="309933"/>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4768239" y="2157906"/>
            <a:ext cx="7557598" cy="2762993"/>
          </a:xfrm>
          <a:prstGeom prst="rect">
            <a:avLst/>
          </a:prstGeom>
        </p:spPr>
      </p:pic>
    </p:spTree>
    <p:extLst>
      <p:ext uri="{BB962C8B-B14F-4D97-AF65-F5344CB8AC3E}">
        <p14:creationId xmlns:p14="http://schemas.microsoft.com/office/powerpoint/2010/main" val="2286014436"/>
      </p:ext>
    </p:extLst>
  </p:cSld>
  <p:clrMapOvr>
    <a:masterClrMapping/>
  </p:clrMapOvr>
  <p:transition spd="slow" advClick="0" advTm="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0581" y="176187"/>
            <a:ext cx="5698954" cy="1280686"/>
            <a:chOff x="-1365100" y="1208058"/>
            <a:chExt cx="10155791" cy="278557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
        <p:nvSpPr>
          <p:cNvPr id="6" name="TextBox 5"/>
          <p:cNvSpPr txBox="1"/>
          <p:nvPr/>
        </p:nvSpPr>
        <p:spPr>
          <a:xfrm>
            <a:off x="4531205" y="6118453"/>
            <a:ext cx="2750720" cy="584775"/>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3814121" y="1314197"/>
            <a:ext cx="3826168" cy="4892035"/>
            <a:chOff x="6861512" y="1531261"/>
            <a:chExt cx="4079486" cy="5215919"/>
          </a:xfrm>
          <a:solidFill>
            <a:schemeClr val="accent1"/>
          </a:solidFill>
        </p:grpSpPr>
        <p:sp>
          <p:nvSpPr>
            <p:cNvPr id="8" name="Freeform 33"/>
            <p:cNvSpPr/>
            <p:nvPr/>
          </p:nvSpPr>
          <p:spPr bwMode="auto">
            <a:xfrm rot="20192702" flipH="1">
              <a:off x="8996650" y="1920344"/>
              <a:ext cx="781902" cy="64906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36"/>
            <p:cNvSpPr/>
            <p:nvPr/>
          </p:nvSpPr>
          <p:spPr bwMode="auto">
            <a:xfrm rot="1695130">
              <a:off x="10373996" y="2670521"/>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30"/>
            <p:cNvSpPr/>
            <p:nvPr/>
          </p:nvSpPr>
          <p:spPr bwMode="auto">
            <a:xfrm rot="19798984">
              <a:off x="9589356" y="1775933"/>
              <a:ext cx="1351642" cy="10160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36"/>
            <p:cNvSpPr/>
            <p:nvPr/>
          </p:nvSpPr>
          <p:spPr bwMode="auto">
            <a:xfrm rot="20742510">
              <a:off x="8449623" y="3313795"/>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30"/>
            <p:cNvSpPr/>
            <p:nvPr/>
          </p:nvSpPr>
          <p:spPr bwMode="auto">
            <a:xfrm rot="1666479" flipH="1">
              <a:off x="7109750" y="1531261"/>
              <a:ext cx="1223410" cy="9196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29"/>
            <p:cNvSpPr/>
            <p:nvPr/>
          </p:nvSpPr>
          <p:spPr bwMode="auto">
            <a:xfrm>
              <a:off x="9235169" y="3434652"/>
              <a:ext cx="1386200" cy="943962"/>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24"/>
            <p:cNvSpPr/>
            <p:nvPr/>
          </p:nvSpPr>
          <p:spPr bwMode="auto">
            <a:xfrm>
              <a:off x="8128278" y="4127752"/>
              <a:ext cx="183619" cy="1820681"/>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25"/>
            <p:cNvSpPr/>
            <p:nvPr/>
          </p:nvSpPr>
          <p:spPr bwMode="auto">
            <a:xfrm>
              <a:off x="9498961" y="4476888"/>
              <a:ext cx="157757" cy="1471545"/>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26"/>
            <p:cNvSpPr/>
            <p:nvPr/>
          </p:nvSpPr>
          <p:spPr bwMode="auto">
            <a:xfrm>
              <a:off x="9196375" y="4065684"/>
              <a:ext cx="124137" cy="1611200"/>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27"/>
            <p:cNvSpPr>
              <a:spLocks noEditPoints="1"/>
            </p:cNvSpPr>
            <p:nvPr/>
          </p:nvSpPr>
          <p:spPr bwMode="auto">
            <a:xfrm>
              <a:off x="8208449" y="5552358"/>
              <a:ext cx="1388786" cy="1194822"/>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28"/>
            <p:cNvSpPr/>
            <p:nvPr/>
          </p:nvSpPr>
          <p:spPr bwMode="auto">
            <a:xfrm>
              <a:off x="6861512" y="2859315"/>
              <a:ext cx="1546462" cy="142322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30"/>
            <p:cNvSpPr/>
            <p:nvPr/>
          </p:nvSpPr>
          <p:spPr bwMode="auto">
            <a:xfrm>
              <a:off x="9423961" y="2928144"/>
              <a:ext cx="1510337" cy="113534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32"/>
            <p:cNvSpPr/>
            <p:nvPr/>
          </p:nvSpPr>
          <p:spPr bwMode="auto">
            <a:xfrm>
              <a:off x="8508448" y="3695592"/>
              <a:ext cx="93103" cy="1981292"/>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33"/>
            <p:cNvSpPr/>
            <p:nvPr/>
          </p:nvSpPr>
          <p:spPr bwMode="auto">
            <a:xfrm>
              <a:off x="8435333" y="3910700"/>
              <a:ext cx="928895" cy="77108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34"/>
            <p:cNvSpPr/>
            <p:nvPr/>
          </p:nvSpPr>
          <p:spPr bwMode="auto">
            <a:xfrm>
              <a:off x="7838797" y="2620506"/>
              <a:ext cx="478445" cy="638791"/>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35"/>
            <p:cNvSpPr/>
            <p:nvPr/>
          </p:nvSpPr>
          <p:spPr bwMode="auto">
            <a:xfrm>
              <a:off x="9485256" y="4296241"/>
              <a:ext cx="571548" cy="545688"/>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36"/>
            <p:cNvSpPr/>
            <p:nvPr/>
          </p:nvSpPr>
          <p:spPr bwMode="auto">
            <a:xfrm>
              <a:off x="9188231" y="2679483"/>
              <a:ext cx="483618" cy="620687"/>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37"/>
            <p:cNvSpPr/>
            <p:nvPr/>
          </p:nvSpPr>
          <p:spPr bwMode="auto">
            <a:xfrm>
              <a:off x="8205477" y="1954575"/>
              <a:ext cx="680168" cy="889651"/>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33"/>
            <p:cNvSpPr/>
            <p:nvPr/>
          </p:nvSpPr>
          <p:spPr bwMode="auto">
            <a:xfrm>
              <a:off x="7066535" y="2493591"/>
              <a:ext cx="684651" cy="568335"/>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27" name="TextBox 26"/>
          <p:cNvSpPr txBox="1"/>
          <p:nvPr/>
        </p:nvSpPr>
        <p:spPr>
          <a:xfrm>
            <a:off x="8207850" y="1983499"/>
            <a:ext cx="3776331"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207850" y="3976052"/>
            <a:ext cx="3832781"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55683" y="2501311"/>
            <a:ext cx="2750720"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30" name="Freeform 14"/>
          <p:cNvSpPr/>
          <p:nvPr/>
        </p:nvSpPr>
        <p:spPr bwMode="auto">
          <a:xfrm>
            <a:off x="7634005" y="2998448"/>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1" name="Freeform 14"/>
          <p:cNvSpPr/>
          <p:nvPr/>
        </p:nvSpPr>
        <p:spPr bwMode="auto">
          <a:xfrm>
            <a:off x="6313359" y="471765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2" name="Freeform 14"/>
          <p:cNvSpPr/>
          <p:nvPr/>
        </p:nvSpPr>
        <p:spPr bwMode="auto">
          <a:xfrm flipH="1">
            <a:off x="2360561" y="369058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Tree>
    <p:extLst>
      <p:ext uri="{BB962C8B-B14F-4D97-AF65-F5344CB8AC3E}">
        <p14:creationId xmlns:p14="http://schemas.microsoft.com/office/powerpoint/2010/main" val="186562146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673" y="107347"/>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heo</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48" y="2452257"/>
            <a:ext cx="5633603" cy="4225202"/>
          </a:xfrm>
          <a:prstGeom prst="rect">
            <a:avLst/>
          </a:prstGeom>
        </p:spPr>
      </p:pic>
      <p:sp>
        <p:nvSpPr>
          <p:cNvPr id="7" name="TextBox 6"/>
          <p:cNvSpPr txBox="1"/>
          <p:nvPr/>
        </p:nvSpPr>
        <p:spPr>
          <a:xfrm>
            <a:off x="221673" y="1184565"/>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giản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tận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2" y="2452258"/>
            <a:ext cx="5699371" cy="4225202"/>
          </a:xfrm>
          <a:prstGeom prst="rect">
            <a:avLst/>
          </a:prstGeom>
        </p:spPr>
      </p:pic>
    </p:spTree>
    <p:extLst>
      <p:ext uri="{BB962C8B-B14F-4D97-AF65-F5344CB8AC3E}">
        <p14:creationId xmlns:p14="http://schemas.microsoft.com/office/powerpoint/2010/main" val="4900557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473" y="2576945"/>
            <a:ext cx="6007678" cy="4128222"/>
          </a:xfrm>
          <a:prstGeom prst="rect">
            <a:avLst/>
          </a:prstGeom>
        </p:spPr>
      </p:pic>
      <p:sp>
        <p:nvSpPr>
          <p:cNvPr id="7" name="TextBox 6"/>
          <p:cNvSpPr txBox="1"/>
          <p:nvPr/>
        </p:nvSpPr>
        <p:spPr>
          <a:xfrm>
            <a:off x="221673" y="332510"/>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da </a:t>
            </a:r>
            <a:r>
              <a:rPr lang="en-US" sz="3200" dirty="0" err="1">
                <a:latin typeface="Times New Roman" panose="02020603050405020304" pitchFamily="18" charset="0"/>
                <a:cs typeface="Times New Roman" panose="02020603050405020304" pitchFamily="18" charset="0"/>
              </a:rPr>
              <a: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3" y="2576945"/>
            <a:ext cx="5500254" cy="4128222"/>
          </a:xfrm>
          <a:prstGeom prst="rect">
            <a:avLst/>
          </a:prstGeom>
        </p:spPr>
      </p:pic>
      <p:sp>
        <p:nvSpPr>
          <p:cNvPr id="9" name="TextBox 8"/>
          <p:cNvSpPr txBox="1"/>
          <p:nvPr/>
        </p:nvSpPr>
        <p:spPr>
          <a:xfrm>
            <a:off x="2828395" y="1700949"/>
            <a:ext cx="6301957"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rẻ</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kiếm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3408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2436" y="928257"/>
            <a:ext cx="6622472" cy="2062103"/>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6" name="TextBox 5"/>
          <p:cNvSpPr txBox="1">
            <a:spLocks noChangeArrowheads="1"/>
          </p:cNvSpPr>
          <p:nvPr/>
        </p:nvSpPr>
        <p:spPr bwMode="auto">
          <a:xfrm>
            <a:off x="5292436" y="3863219"/>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latin typeface="Times New Roman" panose="02020603050405020304" pitchFamily="18" charset="0"/>
                <a:cs typeface="Times New Roman" panose="02020603050405020304" pitchFamily="18" charset="0"/>
              </a:rPr>
              <a:t>Cơm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món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ăn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5340928" y="3157957"/>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a:latin typeface="Times New Roman" panose="02020603050405020304" pitchFamily="18" charset="0"/>
                <a:cs typeface="Times New Roman" panose="02020603050405020304" pitchFamily="18" charset="0"/>
                <a:sym typeface="Wingdings" panose="05000000000000000000" pitchFamily="2" charset="2"/>
              </a:rPr>
              <a:t> NT: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kê</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miêu</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tả</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chi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tỉ</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mỉ</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1918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5" name="Picture 4"/>
          <p:cNvPicPr>
            <a:picLocks noChangeAspect="1"/>
          </p:cNvPicPr>
          <p:nvPr/>
        </p:nvPicPr>
        <p:blipFill>
          <a:blip r:embed="rId6"/>
          <a:stretch>
            <a:fillRect/>
          </a:stretch>
        </p:blipFill>
        <p:spPr>
          <a:xfrm>
            <a:off x="5341454" y="2075224"/>
            <a:ext cx="7023201" cy="3103133"/>
          </a:xfrm>
          <a:prstGeom prst="rect">
            <a:avLst/>
          </a:prstGeom>
        </p:spPr>
      </p:pic>
    </p:spTree>
    <p:extLst>
      <p:ext uri="{BB962C8B-B14F-4D97-AF65-F5344CB8AC3E}">
        <p14:creationId xmlns:p14="http://schemas.microsoft.com/office/powerpoint/2010/main" val="3714991136"/>
      </p:ext>
    </p:extLst>
  </p:cSld>
  <p:clrMapOvr>
    <a:masterClrMapping/>
  </p:clrMapOvr>
  <p:transition spd="slow" advClick="0" advTm="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uống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Huế</a:t>
            </a:r>
            <a:r>
              <a:rPr lang="en-US" sz="3200" b="1"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89798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309" y="1395517"/>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cuối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nếm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mặn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chua</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ngọt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bùi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637309" y="2600863"/>
            <a:ext cx="10764982" cy="584775"/>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tỏ</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thú</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đều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đắng</a:t>
            </a:r>
            <a:r>
              <a:rPr lang="en-US" sz="3200" i="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637309" y="3367974"/>
            <a:ext cx="10764982" cy="2062103"/>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bậc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ngôn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ngữ</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diễn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bao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gồm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sướng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miệng</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phỏng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miệng</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xé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lưỡi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mũi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chảy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mắt</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toát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mồ</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hôi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tai,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óc</a:t>
            </a:r>
            <a:r>
              <a:rPr lang="en-US" sz="3200" i="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290945" y="195121"/>
            <a:ext cx="11568546"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427423" y="5612413"/>
            <a:ext cx="11568546"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phong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3200" dirty="0">
                <a:latin typeface="Times New Roman" panose="02020603050405020304" pitchFamily="18" charset="0"/>
                <a:cs typeface="Times New Roman" panose="02020603050405020304" pitchFamily="18" charset="0"/>
                <a:sym typeface="Wingdings" panose="05000000000000000000" pitchFamily="2" charset="2"/>
              </a:rPr>
              <a:t> cay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59090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71" y="540327"/>
            <a:ext cx="5167745"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tráng</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7"/>
            <a:ext cx="5363441" cy="5167745"/>
          </a:xfrm>
          <a:prstGeom prst="rect">
            <a:avLst/>
          </a:prstGeom>
        </p:spPr>
      </p:pic>
    </p:spTree>
    <p:extLst>
      <p:ext uri="{BB962C8B-B14F-4D97-AF65-F5344CB8AC3E}">
        <p14:creationId xmlns:p14="http://schemas.microsoft.com/office/powerpoint/2010/main" val="42009544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188426"/>
            <a:ext cx="11554691"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68036" y="8286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nguội</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8036" y="14832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cồn</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68036" y="2137819"/>
            <a:ext cx="10764982"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Rau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trộn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68036" y="3768383"/>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đục</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68036" y="4414062"/>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nướng</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04798" y="5552184"/>
            <a:ext cx="11554691" cy="1077218"/>
          </a:xfrm>
          <a:prstGeom prst="rect">
            <a:avLst/>
          </a:prstGeom>
          <a:solidFill>
            <a:schemeClr val="bg1"/>
          </a:solidFill>
        </p:spPr>
        <p:txBody>
          <a:bodyPr wrap="square" rtlCol="0">
            <a:spAutoFit/>
          </a:bodyPr>
          <a:lstStyle/>
          <a:p>
            <a:pPr algn="just"/>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tỉ</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mỉ</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trưng</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84815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7830" y="308729"/>
            <a:ext cx="10764982" cy="3697166"/>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 Qua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ta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bởi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bếp</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834235" y="4200827"/>
            <a:ext cx="8468583" cy="2483887"/>
            <a:chOff x="-1365100" y="1208058"/>
            <a:chExt cx="10155791" cy="278557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Tree>
    <p:extLst>
      <p:ext uri="{BB962C8B-B14F-4D97-AF65-F5344CB8AC3E}">
        <p14:creationId xmlns:p14="http://schemas.microsoft.com/office/powerpoint/2010/main" val="395675677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674811" y="1000926"/>
            <a:ext cx="6517189" cy="4749196"/>
          </a:xfrm>
          <a:prstGeom prst="rect">
            <a:avLst/>
          </a:prstGeom>
        </p:spPr>
      </p:pic>
    </p:spTree>
    <p:extLst>
      <p:ext uri="{BB962C8B-B14F-4D97-AF65-F5344CB8AC3E}">
        <p14:creationId xmlns:p14="http://schemas.microsoft.com/office/powerpoint/2010/main" val="2378067211"/>
      </p:ext>
    </p:extLst>
  </p:cSld>
  <p:clrMapOvr>
    <a:masterClrMapping/>
  </p:clrMapOvr>
  <p:transition spd="slow" advClick="0" advTm="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631" y="870531"/>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Dáng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gầy</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mỏng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manh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đen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kĩ</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non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cời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rao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lanh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lảnh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5943" y="2220705"/>
            <a:ext cx="5458691" cy="403187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latin typeface="Times New Roman" panose="02020603050405020304" pitchFamily="18" charset="0"/>
                <a:cs typeface="Times New Roman" panose="02020603050405020304" pitchFamily="18" charset="0"/>
                <a:sym typeface="Wingdings" panose="05000000000000000000" pitchFamily="2" charset="2"/>
              </a:rPr>
              <a:t>NT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phương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phố</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nghèo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lam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lũ</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tươm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tất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chỉnh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cốt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nền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đô</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a.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884" y="2122625"/>
            <a:ext cx="5610951" cy="3969449"/>
          </a:xfrm>
          <a:prstGeom prst="rect">
            <a:avLst/>
          </a:prstGeom>
        </p:spPr>
      </p:pic>
    </p:spTree>
    <p:extLst>
      <p:ext uri="{BB962C8B-B14F-4D97-AF65-F5344CB8AC3E}">
        <p14:creationId xmlns:p14="http://schemas.microsoft.com/office/powerpoint/2010/main" val="35159263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0491" y="756687"/>
            <a:ext cx="10764982" cy="1015663"/>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Gánh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mười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bốn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500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cuối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3000" dirty="0">
                <a:latin typeface="Times New Roman" panose="02020603050405020304" pitchFamily="18" charset="0"/>
                <a:cs typeface="Times New Roman" panose="02020603050405020304" pitchFamily="18" charset="0"/>
                <a:sym typeface="Wingdings" panose="05000000000000000000" pitchFamily="2" charset="2"/>
              </a:rPr>
              <a:t> XX)</a:t>
            </a:r>
            <a:endParaRPr lang="en-US" sz="3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10491" y="1876862"/>
            <a:ext cx="10737273" cy="553998"/>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cậu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3000" i="1" dirty="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chi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0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30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156560" y="2642182"/>
            <a:ext cx="8853055" cy="2400657"/>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lửa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3000" dirty="0">
                <a:latin typeface="Times New Roman" panose="02020603050405020304" pitchFamily="18" charset="0"/>
                <a:cs typeface="Times New Roman" panose="02020603050405020304" pitchFamily="18" charset="0"/>
                <a:sym typeface="Wingdings" panose="05000000000000000000" pitchFamily="2" charset="2"/>
              </a:rPr>
              <a:t> con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ý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nỗ</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gìn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r>
              <a:rPr lang="vi-VN" sz="3000" dirty="0">
                <a:latin typeface="Times New Roman" panose="02020603050405020304" pitchFamily="18" charset="0"/>
                <a:cs typeface="Times New Roman" panose="02020603050405020304" pitchFamily="18" charset="0"/>
                <a:sym typeface="Wingdings" panose="05000000000000000000" pitchFamily="2" charset="2"/>
              </a:rPr>
              <a:t> của niềm tin vào những nét đẹp không dễ mất trong cuộc sống.</a:t>
            </a:r>
            <a:endParaRPr lang="en-US" sz="3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a.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4647" y="2265527"/>
            <a:ext cx="4977304" cy="4947321"/>
          </a:xfrm>
          <a:prstGeom prst="rect">
            <a:avLst/>
          </a:prstGeom>
        </p:spPr>
      </p:pic>
      <p:sp>
        <p:nvSpPr>
          <p:cNvPr id="8" name="TextBox 7"/>
          <p:cNvSpPr txBox="1">
            <a:spLocks noChangeArrowheads="1"/>
          </p:cNvSpPr>
          <p:nvPr/>
        </p:nvSpPr>
        <p:spPr bwMode="auto">
          <a:xfrm>
            <a:off x="3156561" y="5259111"/>
            <a:ext cx="88530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luôn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cố</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gắng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giữ</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gìn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phát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triển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món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đậm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bản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sắc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dân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tộc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cơm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mọi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đều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nhớ</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a:t>
            </a:r>
            <a:endParaRPr lang="en-US" altLang="en-US" sz="3000" b="1" dirty="0"/>
          </a:p>
        </p:txBody>
      </p:sp>
    </p:spTree>
    <p:extLst>
      <p:ext uri="{BB962C8B-B14F-4D97-AF65-F5344CB8AC3E}">
        <p14:creationId xmlns:p14="http://schemas.microsoft.com/office/powerpoint/2010/main" val="2434490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554" y="962452"/>
            <a:ext cx="6691745" cy="5632311"/>
          </a:xfrm>
          <a:prstGeom prst="rect">
            <a:avLst/>
          </a:prstGeom>
          <a:noFill/>
        </p:spPr>
        <p:txBody>
          <a:bodyPr wrap="square" rtlCol="0">
            <a:spAutoFit/>
          </a:bodyPr>
          <a:lstStyle/>
          <a:p>
            <a:pPr algn="just"/>
            <a:r>
              <a:rPr lang="vi-VN" sz="3000" dirty="0">
                <a:latin typeface="Times New Roman" panose="02020603050405020304" pitchFamily="18" charset="0"/>
                <a:cs typeface="Times New Roman" panose="02020603050405020304" pitchFamily="18" charset="0"/>
                <a:sym typeface="Wingdings" panose="05000000000000000000" pitchFamily="2" charset="2"/>
              </a:rPr>
              <a:t>Người dân Huế ý thức được việc giữ gìn nét văn hóa truyền thống cổ truyền và họ coi việc bảo tồn truyền thống như một điều không cần bàn cãi. Văn hóa được lưu truyền từ chính cuộc sống bình dị, tự nhiên của cộng đồng cư dân. Nó như những mạch ngầm chảy trong cách sống, cách nghĩ của con người ở những vùng miền khác nhau. Mỗi cư dân trong cộng đồng là một hạt mầm vừa tiếp nối, vừa nuôi dưỡng những nét đẹp văn hóa địa phương.</a:t>
            </a:r>
            <a:endParaRPr lang="en-US" sz="3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805" y="1191490"/>
            <a:ext cx="5602149" cy="5403273"/>
          </a:xfrm>
          <a:prstGeom prst="rect">
            <a:avLst/>
          </a:prstGeom>
        </p:spPr>
      </p:pic>
      <p:sp>
        <p:nvSpPr>
          <p:cNvPr id="4" name="TextBox 3"/>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b. Ý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gìn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Huế</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782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552881" y="2108840"/>
            <a:ext cx="6639119" cy="2280102"/>
          </a:xfrm>
          <a:prstGeom prst="rect">
            <a:avLst/>
          </a:prstGeom>
        </p:spPr>
      </p:pic>
    </p:spTree>
    <p:extLst>
      <p:ext uri="{BB962C8B-B14F-4D97-AF65-F5344CB8AC3E}">
        <p14:creationId xmlns:p14="http://schemas.microsoft.com/office/powerpoint/2010/main" val="32853302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cơm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hến</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103683492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42611" y="435985"/>
            <a:ext cx="11544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2163"/>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ý </a:t>
            </a:r>
            <a:r>
              <a:rPr lang="en-US" altLang="en-US" dirty="0" err="1">
                <a:latin typeface="Times New Roman" panose="02020603050405020304" pitchFamily="18" charset="0"/>
                <a:cs typeface="Times New Roman" panose="02020603050405020304" pitchFamily="18" charset="0"/>
              </a:rPr>
              <a:t>kiến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về</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món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đặc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26472" y="1251238"/>
            <a:ext cx="11152909" cy="50167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301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rất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ghét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vậy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Bún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bún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bò</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ai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giang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sơn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ấy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việc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cướp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chế</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của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người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khác</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nghĩ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rằng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trong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vấn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đề</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khẩu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vị</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yếu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tố</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hóa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sức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trọng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toàn</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món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tích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hóa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xưa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mọi</a:t>
            </a:r>
            <a:r>
              <a:rPr lang="en-US" altLang="en-US" sz="3200" i="1" dirty="0">
                <a:latin typeface="Times New Roman" panose="02020603050405020304" pitchFamily="18" charset="0"/>
                <a:cs typeface="Times New Roman" panose="02020603050405020304" pitchFamily="18" charset="0"/>
              </a:rPr>
              <a:t> ý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đều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mang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chỉ</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giả</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10006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4" name="TextBox 3"/>
          <p:cNvSpPr txBox="1"/>
          <p:nvPr/>
        </p:nvSpPr>
        <p:spPr>
          <a:xfrm>
            <a:off x="1835004" y="648656"/>
            <a:ext cx="9947563" cy="2958502"/>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Cái tôi của tác giả được thể hiện trong “Chuyện cơm hến” là cái tôi công dân có trách nhiệm với cộng đồng, biết trân trọng truyền thống văn hóa, lịch sử, yêu thiết tha quê hương, gắn bó với quê hương từ những điều nhỏ nhất.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4159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34" y="540327"/>
            <a:ext cx="5045218"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bèo</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8"/>
            <a:ext cx="5363441" cy="5167744"/>
          </a:xfrm>
          <a:prstGeom prst="rect">
            <a:avLst/>
          </a:prstGeom>
        </p:spPr>
      </p:pic>
    </p:spTree>
    <p:extLst>
      <p:ext uri="{BB962C8B-B14F-4D97-AF65-F5344CB8AC3E}">
        <p14:creationId xmlns:p14="http://schemas.microsoft.com/office/powerpoint/2010/main" val="724461677"/>
      </p:ext>
    </p:extLst>
  </p:cSld>
  <p:clrMapOvr>
    <a:masterClrMapping/>
  </p:clrMapOvr>
  <p:transition spd="med" advClick="0" advTm="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776858" y="711990"/>
            <a:ext cx="8809484" cy="3078747"/>
          </a:xfrm>
          <a:prstGeom prst="rect">
            <a:avLst/>
          </a:prstGeom>
        </p:spPr>
      </p:pic>
    </p:spTree>
    <p:extLst>
      <p:ext uri="{BB962C8B-B14F-4D97-AF65-F5344CB8AC3E}">
        <p14:creationId xmlns:p14="http://schemas.microsoft.com/office/powerpoint/2010/main" val="988473979"/>
      </p:ext>
    </p:extLst>
  </p:cSld>
  <p:clrMapOvr>
    <a:masterClrMapping/>
  </p:clrMapOvr>
  <p:transition spd="slow" advClick="0" advTm="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7"/>
          <p:cNvSpPr/>
          <p:nvPr/>
        </p:nvSpPr>
        <p:spPr>
          <a:xfrm rot="18900000">
            <a:off x="4385933" y="1671796"/>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 name="矩形 1"/>
          <p:cNvSpPr/>
          <p:nvPr/>
        </p:nvSpPr>
        <p:spPr>
          <a:xfrm rot="18900000">
            <a:off x="3015324" y="1165100"/>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4" name="组合 36"/>
          <p:cNvGrpSpPr/>
          <p:nvPr/>
        </p:nvGrpSpPr>
        <p:grpSpPr>
          <a:xfrm>
            <a:off x="2304139" y="1713509"/>
            <a:ext cx="534321" cy="534318"/>
            <a:chOff x="3196746" y="3178245"/>
            <a:chExt cx="401495" cy="401494"/>
          </a:xfrm>
        </p:grpSpPr>
        <p:sp>
          <p:nvSpPr>
            <p:cNvPr id="5"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6" name="Group 44"/>
            <p:cNvGrpSpPr/>
            <p:nvPr/>
          </p:nvGrpSpPr>
          <p:grpSpPr>
            <a:xfrm>
              <a:off x="3304568" y="3287379"/>
              <a:ext cx="184042" cy="210217"/>
              <a:chOff x="3789363" y="3787775"/>
              <a:chExt cx="357188" cy="407988"/>
            </a:xfrm>
            <a:solidFill>
              <a:schemeClr val="bg1"/>
            </a:solidFill>
          </p:grpSpPr>
          <p:sp>
            <p:nvSpPr>
              <p:cNvPr id="7"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8"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8"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9"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0"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31" name="直接连接符 45"/>
          <p:cNvCxnSpPr/>
          <p:nvPr/>
        </p:nvCxnSpPr>
        <p:spPr>
          <a:xfrm>
            <a:off x="1686856" y="1838037"/>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9333" y="999546"/>
            <a:ext cx="2369127"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1.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dung</a:t>
            </a:r>
            <a:endParaRPr lang="en-US" sz="32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650983" y="615015"/>
            <a:ext cx="5945273" cy="3046988"/>
          </a:xfrm>
          <a:prstGeom prst="rect">
            <a:avLst/>
          </a:prstGeom>
          <a:noFill/>
        </p:spPr>
        <p:txBody>
          <a:bodyPr wrap="square" rtlCol="0">
            <a:spAutoFit/>
          </a:bodyPr>
          <a:lstStyle/>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Giới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thiệu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đậm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sắc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Huế</a:t>
            </a: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cơm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hến</a:t>
            </a:r>
            <a:r>
              <a:rPr lang="en-US" altLang="en-US" sz="32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Thể</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hiện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những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suy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nghĩ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việc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cải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tiến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tộc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tình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yêu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quê</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hương</a:t>
            </a:r>
            <a:r>
              <a:rPr lang="en-US" altLang="en-US" sz="3200" dirty="0">
                <a:solidFill>
                  <a:srgbClr val="000000"/>
                </a:solidFill>
                <a:latin typeface="Times New Roman" panose="02020603050405020304" pitchFamily="18" charset="0"/>
                <a:cs typeface="Times New Roman" panose="02020603050405020304" pitchFamily="18" charset="0"/>
              </a:rPr>
              <a:t> da </a:t>
            </a:r>
            <a:r>
              <a:rPr lang="en-US" altLang="en-US" sz="3200" dirty="0" err="1">
                <a:solidFill>
                  <a:srgbClr val="000000"/>
                </a:solidFill>
                <a:latin typeface="Times New Roman" panose="02020603050405020304" pitchFamily="18" charset="0"/>
                <a:cs typeface="Times New Roman" panose="02020603050405020304" pitchFamily="18" charset="0"/>
              </a:rPr>
              <a:t>diết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212529"/>
                </a:solidFill>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34" name="矩形 37"/>
          <p:cNvSpPr/>
          <p:nvPr/>
        </p:nvSpPr>
        <p:spPr>
          <a:xfrm rot="18900000">
            <a:off x="4385932" y="4893592"/>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5" name="矩形 1"/>
          <p:cNvSpPr/>
          <p:nvPr/>
        </p:nvSpPr>
        <p:spPr>
          <a:xfrm rot="18900000">
            <a:off x="3015323" y="4386896"/>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6" name="组合 36"/>
          <p:cNvGrpSpPr/>
          <p:nvPr/>
        </p:nvGrpSpPr>
        <p:grpSpPr>
          <a:xfrm>
            <a:off x="2304138" y="4935305"/>
            <a:ext cx="534321" cy="534318"/>
            <a:chOff x="3196746" y="3178245"/>
            <a:chExt cx="401495" cy="401494"/>
          </a:xfrm>
        </p:grpSpPr>
        <p:sp>
          <p:nvSpPr>
            <p:cNvPr id="37"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8" name="Group 44"/>
            <p:cNvGrpSpPr/>
            <p:nvPr/>
          </p:nvGrpSpPr>
          <p:grpSpPr>
            <a:xfrm>
              <a:off x="3304568" y="3287379"/>
              <a:ext cx="184042" cy="210217"/>
              <a:chOff x="3789363" y="3787775"/>
              <a:chExt cx="357188" cy="407988"/>
            </a:xfrm>
            <a:solidFill>
              <a:schemeClr val="bg1"/>
            </a:solidFill>
          </p:grpSpPr>
          <p:sp>
            <p:nvSpPr>
              <p:cNvPr id="39"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0"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1"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2"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3"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4"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5"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6"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7"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8"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9"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0"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1"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2"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3"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4"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5"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6"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7"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8"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9"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0"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1"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2"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63" name="直接连接符 45"/>
          <p:cNvCxnSpPr/>
          <p:nvPr/>
        </p:nvCxnSpPr>
        <p:spPr>
          <a:xfrm>
            <a:off x="1686855" y="5059833"/>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69332" y="4221342"/>
            <a:ext cx="2606377"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2.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thuật</a:t>
            </a:r>
            <a:endParaRPr lang="en-US" sz="3200" b="1"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5650982" y="4331636"/>
            <a:ext cx="5945273" cy="1569660"/>
          </a:xfrm>
          <a:prstGeom prst="rect">
            <a:avLst/>
          </a:prstGeom>
          <a:noFill/>
        </p:spPr>
        <p:txBody>
          <a:bodyPr wrap="square" rtlCol="0">
            <a:spAutoFit/>
          </a:bodyPr>
          <a:lstStyle/>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Sử dụng ngôn ngữ địa phương.</a:t>
            </a:r>
          </a:p>
          <a:p>
            <a:pPr algn="just">
              <a:spcBef>
                <a:spcPct val="0"/>
              </a:spcBef>
              <a:buFontTx/>
              <a:buChar char="-"/>
            </a:pPr>
            <a:r>
              <a:rPr lang="vi-VN" altLang="en-US" sz="3200" dirty="0">
                <a:solidFill>
                  <a:srgbClr val="000000"/>
                </a:solidFill>
                <a:latin typeface="Times New Roman" panose="02020603050405020304" pitchFamily="18" charset="0"/>
                <a:cs typeface="Times New Roman" panose="02020603050405020304" pitchFamily="18" charset="0"/>
              </a:rPr>
              <a:t> Giọng điệu hài hước kết hợp với trữ tình.</a:t>
            </a:r>
          </a:p>
        </p:txBody>
      </p:sp>
    </p:spTree>
    <p:extLst>
      <p:ext uri="{BB962C8B-B14F-4D97-AF65-F5344CB8AC3E}">
        <p14:creationId xmlns:p14="http://schemas.microsoft.com/office/powerpoint/2010/main" val="13385816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2" grpId="0"/>
      <p:bldP spid="33" grpId="0"/>
      <p:bldP spid="34" grpId="0" animBg="1"/>
      <p:bldP spid="35" grpId="0" animBg="1"/>
      <p:bldP spid="64" grpId="0"/>
      <p:bldP spid="6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912643" y="753553"/>
            <a:ext cx="8565622" cy="3078747"/>
          </a:xfrm>
          <a:prstGeom prst="rect">
            <a:avLst/>
          </a:prstGeom>
        </p:spPr>
      </p:pic>
    </p:spTree>
    <p:extLst>
      <p:ext uri="{BB962C8B-B14F-4D97-AF65-F5344CB8AC3E}">
        <p14:creationId xmlns:p14="http://schemas.microsoft.com/office/powerpoint/2010/main" val="3497846927"/>
      </p:ext>
    </p:extLst>
  </p:cSld>
  <p:clrMapOvr>
    <a:masterClrMapping/>
  </p:clrMapOvr>
  <p:transition spd="slow" advClick="0" advTm="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6" name="Rectangle 5"/>
          <p:cNvSpPr/>
          <p:nvPr/>
        </p:nvSpPr>
        <p:spPr>
          <a:xfrm>
            <a:off x="1334086" y="536187"/>
            <a:ext cx="9523827" cy="5597327"/>
          </a:xfrm>
          <a:prstGeom prst="rect">
            <a:avLst/>
          </a:prstGeom>
          <a:solidFill>
            <a:schemeClr val="bg1">
              <a:alpha val="9098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a:extLst>
              <a:ext uri="{FF2B5EF4-FFF2-40B4-BE49-F238E27FC236}">
                <a16:creationId xmlns:a16="http://schemas.microsoft.com/office/drawing/2014/main" id="{368B1A64-0646-4EF7-8D22-8D256F3D3043}"/>
              </a:ext>
            </a:extLst>
          </p:cNvPr>
          <p:cNvGrpSpPr/>
          <p:nvPr/>
        </p:nvGrpSpPr>
        <p:grpSpPr>
          <a:xfrm>
            <a:off x="3388837" y="666926"/>
            <a:ext cx="5217568" cy="895447"/>
            <a:chOff x="0" y="2541430"/>
            <a:chExt cx="5472030" cy="457370"/>
          </a:xfrm>
        </p:grpSpPr>
        <p:sp>
          <p:nvSpPr>
            <p:cNvPr id="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9" name="Rectangle: Rounded Corners 6">
              <a:extLst>
                <a:ext uri="{FF2B5EF4-FFF2-40B4-BE49-F238E27FC236}">
                  <a16:creationId xmlns:a16="http://schemas.microsoft.com/office/drawing/2014/main"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defTabSz="1422400">
                <a:lnSpc>
                  <a:spcPct val="90000"/>
                </a:lnSpc>
                <a:spcBef>
                  <a:spcPct val="0"/>
                </a:spcBef>
                <a:spcAft>
                  <a:spcPct val="35000"/>
                </a:spcAft>
              </a:pPr>
              <a:r>
                <a:rPr lang="en-BZ" sz="2800" b="1" i="1"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MỘT NGÀN CÂU HỎI VÌ SAO</a:t>
              </a:r>
              <a:endParaRPr lang="en-BZ" sz="2800" b="1" i="1" dirty="0">
                <a:solidFill>
                  <a:srgbClr val="FFFFFF"/>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646634" y="1930355"/>
            <a:ext cx="5598941" cy="3046988"/>
          </a:xfrm>
          <a:prstGeom prst="rect">
            <a:avLst/>
          </a:prstGeom>
          <a:noFill/>
        </p:spPr>
        <p:txBody>
          <a:bodyPr wrap="square" rtlCol="0">
            <a:spAutoFit/>
          </a:bodyPr>
          <a:lstStyle/>
          <a:p>
            <a:pPr algn="just"/>
            <a:r>
              <a:rPr lang="en-US" sz="3200" i="1" dirty="0">
                <a:solidFill>
                  <a:srgbClr val="000000"/>
                </a:solidFill>
                <a:latin typeface="Times New Roman" panose="02020603050405020304" pitchFamily="18" charset="0"/>
                <a:cs typeface="Times New Roman" panose="02020603050405020304" pitchFamily="18" charset="0"/>
              </a:rPr>
              <a:t>1. </a:t>
            </a:r>
            <a:r>
              <a:rPr lang="en-US" sz="3200" i="1" dirty="0" err="1">
                <a:solidFill>
                  <a:srgbClr val="000000"/>
                </a:solidFill>
                <a:latin typeface="Times New Roman" panose="02020603050405020304" pitchFamily="18" charset="0"/>
                <a:cs typeface="Times New Roman" panose="02020603050405020304" pitchFamily="18" charset="0"/>
              </a:rPr>
              <a:t>Mỗi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sinh</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viết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ra</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hộp</a:t>
            </a:r>
            <a:r>
              <a:rPr lang="en-US" sz="3200" i="1" dirty="0">
                <a:solidFill>
                  <a:srgbClr val="000000"/>
                </a:solidFill>
                <a:latin typeface="Times New Roman" panose="02020603050405020304" pitchFamily="18" charset="0"/>
                <a:cs typeface="Times New Roman" panose="02020603050405020304" pitchFamily="18" charset="0"/>
              </a:rPr>
              <a:t>.</a:t>
            </a:r>
          </a:p>
          <a:p>
            <a:pPr algn="just"/>
            <a:r>
              <a:rPr lang="en-US" sz="3200" i="1" dirty="0">
                <a:solidFill>
                  <a:srgbClr val="000000"/>
                </a:solidFill>
                <a:latin typeface="Times New Roman" panose="02020603050405020304" pitchFamily="18" charset="0"/>
                <a:cs typeface="Times New Roman" panose="02020603050405020304" pitchFamily="18" charset="0"/>
              </a:rPr>
              <a:t>2. </a:t>
            </a:r>
            <a:r>
              <a:rPr lang="en-US" sz="3200" i="1" dirty="0" err="1">
                <a:solidFill>
                  <a:srgbClr val="000000"/>
                </a:solidFill>
                <a:latin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khi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hệ</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thống</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giáo</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viên</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sẽ</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trộn</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lại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gọi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bất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kì</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sinh</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trong</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lớp</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trả</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lời</a:t>
            </a:r>
            <a:r>
              <a:rPr lang="en-US" sz="3200" i="1" dirty="0">
                <a:solidFill>
                  <a:srgbClr val="00000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095" y="1874468"/>
            <a:ext cx="3042664" cy="3311551"/>
          </a:xfrm>
          <a:prstGeom prst="rect">
            <a:avLst/>
          </a:prstGeom>
        </p:spPr>
      </p:pic>
    </p:spTree>
    <p:extLst>
      <p:ext uri="{BB962C8B-B14F-4D97-AF65-F5344CB8AC3E}">
        <p14:creationId xmlns:p14="http://schemas.microsoft.com/office/powerpoint/2010/main" val="5868798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182" y="487326"/>
            <a:ext cx="11083636" cy="1077218"/>
          </a:xfrm>
          <a:prstGeom prst="rect">
            <a:avLst/>
          </a:prstGeom>
        </p:spPr>
        <p:txBody>
          <a:bodyPr wrap="square">
            <a:spAutoFit/>
          </a:bodyPr>
          <a:lstStyle/>
          <a:p>
            <a:pPr algn="just">
              <a:defRPr/>
            </a:pPr>
            <a:r>
              <a:rPr lang="vi-VN" altLang="en-US" sz="3200" b="1" dirty="0">
                <a:solidFill>
                  <a:srgbClr val="000000"/>
                </a:solidFill>
                <a:latin typeface="Times New Roman" panose="02020603050405020304" pitchFamily="18" charset="0"/>
                <a:cs typeface="Times New Roman" panose="02020603050405020304" pitchFamily="18" charset="0"/>
              </a:rPr>
              <a:t>Viết đoạn văn (từ 5 – 7 câu) về một nét sinh hoạt thể hiện vẻ </a:t>
            </a:r>
            <a:r>
              <a:rPr lang="en-US" altLang="en-US" sz="3200" b="1" dirty="0">
                <a:solidFill>
                  <a:srgbClr val="000000"/>
                </a:solidFill>
                <a:latin typeface="Times New Roman" panose="02020603050405020304" pitchFamily="18" charset="0"/>
                <a:cs typeface="Times New Roman" panose="02020603050405020304" pitchFamily="18" charset="0"/>
              </a:rPr>
              <a:t>đ</a:t>
            </a:r>
            <a:r>
              <a:rPr lang="vi-VN" altLang="en-US" sz="3200" b="1" dirty="0">
                <a:solidFill>
                  <a:srgbClr val="000000"/>
                </a:solidFill>
                <a:latin typeface="Times New Roman" panose="02020603050405020304" pitchFamily="18" charset="0"/>
                <a:cs typeface="Times New Roman" panose="02020603050405020304" pitchFamily="18" charset="0"/>
              </a:rPr>
              <a:t>ẹp của con người và truy</a:t>
            </a:r>
            <a:r>
              <a:rPr lang="en-US" altLang="en-US" sz="3200" b="1" dirty="0">
                <a:solidFill>
                  <a:srgbClr val="000000"/>
                </a:solidFill>
                <a:latin typeface="Times New Roman" panose="02020603050405020304" pitchFamily="18" charset="0"/>
                <a:cs typeface="Times New Roman" panose="02020603050405020304" pitchFamily="18" charset="0"/>
              </a:rPr>
              <a:t>ề</a:t>
            </a:r>
            <a:r>
              <a:rPr lang="vi-VN" altLang="en-US" sz="3200" b="1" dirty="0">
                <a:solidFill>
                  <a:srgbClr val="000000"/>
                </a:solidFill>
                <a:latin typeface="Times New Roman" panose="02020603050405020304" pitchFamily="18" charset="0"/>
                <a:cs typeface="Times New Roman" panose="02020603050405020304" pitchFamily="18" charset="0"/>
              </a:rPr>
              <a:t>n thống v</a:t>
            </a:r>
            <a:r>
              <a:rPr lang="en-US" altLang="en-US" sz="3200" b="1" dirty="0">
                <a:solidFill>
                  <a:srgbClr val="000000"/>
                </a:solidFill>
                <a:latin typeface="Times New Roman" panose="02020603050405020304" pitchFamily="18" charset="0"/>
                <a:cs typeface="Times New Roman" panose="02020603050405020304" pitchFamily="18" charset="0"/>
              </a:rPr>
              <a:t>ă</a:t>
            </a:r>
            <a:r>
              <a:rPr lang="vi-VN" altLang="en-US" sz="3200" b="1" dirty="0">
                <a:solidFill>
                  <a:srgbClr val="000000"/>
                </a:solidFill>
                <a:latin typeface="Times New Roman" panose="02020603050405020304" pitchFamily="18" charset="0"/>
                <a:cs typeface="Times New Roman" panose="02020603050405020304" pitchFamily="18" charset="0"/>
              </a:rPr>
              <a:t>n ho</a:t>
            </a:r>
            <a:r>
              <a:rPr lang="en-US" altLang="en-US" sz="3200" b="1" dirty="0">
                <a:solidFill>
                  <a:srgbClr val="000000"/>
                </a:solidFill>
                <a:latin typeface="Times New Roman" panose="02020603050405020304" pitchFamily="18" charset="0"/>
                <a:cs typeface="Times New Roman" panose="02020603050405020304" pitchFamily="18" charset="0"/>
              </a:rPr>
              <a:t>á </a:t>
            </a:r>
            <a:r>
              <a:rPr lang="vi-VN" altLang="en-US" sz="3200" b="1" dirty="0">
                <a:solidFill>
                  <a:srgbClr val="000000"/>
                </a:solidFill>
                <a:latin typeface="Times New Roman" panose="02020603050405020304" pitchFamily="18" charset="0"/>
                <a:cs typeface="Times New Roman" panose="02020603050405020304" pitchFamily="18" charset="0"/>
              </a:rPr>
              <a:t>nơi em đang sống.</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79120" y="1818019"/>
            <a:ext cx="6191793"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120" y="2519059"/>
            <a:ext cx="11058698"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554182" y="3357309"/>
            <a:ext cx="8160327" cy="206210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54099" y="3108018"/>
            <a:ext cx="3637901" cy="3637901"/>
          </a:xfrm>
          <a:prstGeom prst="rect">
            <a:avLst/>
          </a:prstGeom>
        </p:spPr>
      </p:pic>
    </p:spTree>
    <p:extLst>
      <p:ext uri="{BB962C8B-B14F-4D97-AF65-F5344CB8AC3E}">
        <p14:creationId xmlns:p14="http://schemas.microsoft.com/office/powerpoint/2010/main" val="181472173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2" name="Rectangle 1"/>
          <p:cNvSpPr/>
          <p:nvPr/>
        </p:nvSpPr>
        <p:spPr>
          <a:xfrm>
            <a:off x="514066" y="1202225"/>
            <a:ext cx="11163868" cy="3970318"/>
          </a:xfrm>
          <a:prstGeom prst="rect">
            <a:avLst/>
          </a:prstGeom>
          <a:solidFill>
            <a:srgbClr val="FFFFFF">
              <a:alpha val="94902"/>
            </a:srgbClr>
          </a:solidFill>
        </p:spPr>
        <p:txBody>
          <a:bodyPr wrap="square">
            <a:spAutoFit/>
          </a:bodyPr>
          <a:lstStyle/>
          <a:p>
            <a:pPr algn="just"/>
            <a:r>
              <a:rPr lang="en-US" sz="2800" dirty="0">
                <a:solidFill>
                  <a:srgbClr val="333333"/>
                </a:solidFill>
                <a:latin typeface="+mj-lt"/>
              </a:rPr>
              <a:t>       </a:t>
            </a:r>
            <a:r>
              <a:rPr lang="vi-VN" sz="2800" dirty="0">
                <a:solidFill>
                  <a:srgbClr val="333333"/>
                </a:solidFill>
                <a:latin typeface="+mj-lt"/>
              </a:rPr>
              <a:t>Ở giữa lòng thủ đô Hà Nội tấp nập nhộn nhịp, thì đâu đó vẫn còn những quán hàng bày bán cốm non. Hương cốm non của đồng quê phả nhẹ vào trong từng cơn gió bay ngào ngạt giữa không gian cảnh vật. Những người bán hàng tay nhanh nhẹn và khé léo gói những gói cốm nhỏ để bán cho người mua. Đi dọc từng góc phố Hà Nội chúng ta có thể ăn và cảm nhận được vị dẻo thơm của hạt gạo theo một nét rất riêng. Dường như Cốm đã trở thành một nét đặc trưng không thể thiếu của mảnh đất nghìn năm văn hiến. Nó không chỉ là một thứ quà để ăn vui miệng, má nó còn níu giữ tâm hồn của những người con Hà Nội.</a:t>
            </a:r>
            <a:endParaRPr lang="en-US" sz="2800" dirty="0">
              <a:latin typeface="+mj-lt"/>
            </a:endParaRPr>
          </a:p>
        </p:txBody>
      </p:sp>
      <p:pic>
        <p:nvPicPr>
          <p:cNvPr id="3" name="Picture 2"/>
          <p:cNvPicPr>
            <a:picLocks noChangeAspect="1"/>
          </p:cNvPicPr>
          <p:nvPr/>
        </p:nvPicPr>
        <p:blipFill>
          <a:blip r:embed="rId4"/>
          <a:stretch>
            <a:fillRect/>
          </a:stretch>
        </p:blipFill>
        <p:spPr>
          <a:xfrm>
            <a:off x="637947" y="288276"/>
            <a:ext cx="10370195" cy="1286367"/>
          </a:xfrm>
          <a:prstGeom prst="rect">
            <a:avLst/>
          </a:prstGeom>
        </p:spPr>
      </p:pic>
    </p:spTree>
    <p:extLst>
      <p:ext uri="{BB962C8B-B14F-4D97-AF65-F5344CB8AC3E}">
        <p14:creationId xmlns:p14="http://schemas.microsoft.com/office/powerpoint/2010/main" val="6709002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37" y="1136074"/>
            <a:ext cx="5051011" cy="3773386"/>
          </a:xfrm>
          <a:prstGeom prst="rect">
            <a:avLst/>
          </a:prstGeom>
        </p:spPr>
      </p:pic>
      <p:sp>
        <p:nvSpPr>
          <p:cNvPr id="4" name="TextBox 3"/>
          <p:cNvSpPr txBox="1"/>
          <p:nvPr/>
        </p:nvSpPr>
        <p:spPr>
          <a:xfrm>
            <a:off x="360219" y="5306292"/>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ram </a:t>
            </a:r>
            <a:r>
              <a:rPr lang="en-US" sz="2800" dirty="0" err="1">
                <a:latin typeface="Times New Roman" panose="02020603050405020304" pitchFamily="18" charset="0"/>
                <a:cs typeface="Times New Roman" panose="02020603050405020304" pitchFamily="18" charset="0"/>
              </a:rPr>
              <a:t>ít</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306292"/>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Phổ</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1136074"/>
            <a:ext cx="5363441" cy="3773386"/>
          </a:xfrm>
          <a:prstGeom prst="rect">
            <a:avLst/>
          </a:prstGeom>
        </p:spPr>
      </p:pic>
    </p:spTree>
    <p:extLst>
      <p:ext uri="{BB962C8B-B14F-4D97-AF65-F5344CB8AC3E}">
        <p14:creationId xmlns:p14="http://schemas.microsoft.com/office/powerpoint/2010/main" val="1095044721"/>
      </p:ext>
    </p:extLst>
  </p:cSld>
  <p:clrMapOvr>
    <a:masterClrMapping/>
  </p:clrMapOvr>
  <p:transition spd="slow" advClick="0"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618" y="225136"/>
            <a:ext cx="7975023" cy="5399809"/>
          </a:xfrm>
          <a:prstGeom prst="rect">
            <a:avLst/>
          </a:prstGeom>
        </p:spPr>
      </p:pic>
      <p:sp>
        <p:nvSpPr>
          <p:cNvPr id="3" name="TextBox 2"/>
          <p:cNvSpPr txBox="1"/>
          <p:nvPr/>
        </p:nvSpPr>
        <p:spPr>
          <a:xfrm>
            <a:off x="3287804" y="5957456"/>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21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H="1">
            <a:off x="4385393" y="1358415"/>
            <a:ext cx="3630763" cy="0"/>
          </a:xfrm>
          <a:prstGeom prst="line">
            <a:avLst/>
          </a:prstGeom>
          <a:ln w="28575">
            <a:solidFill>
              <a:srgbClr val="A75E84"/>
            </a:solidFill>
          </a:ln>
        </p:spPr>
        <p:style>
          <a:lnRef idx="1">
            <a:schemeClr val="accent1"/>
          </a:lnRef>
          <a:fillRef idx="0">
            <a:schemeClr val="accent1"/>
          </a:fillRef>
          <a:effectRef idx="0">
            <a:schemeClr val="accent1"/>
          </a:effectRef>
          <a:fontRef idx="minor">
            <a:schemeClr val="tx1"/>
          </a:fontRef>
        </p:style>
      </p:cxnSp>
      <p:sp>
        <p:nvSpPr>
          <p:cNvPr id="18" name="文本框 16"/>
          <p:cNvSpPr txBox="1"/>
          <p:nvPr/>
        </p:nvSpPr>
        <p:spPr>
          <a:xfrm>
            <a:off x="1344686" y="1214006"/>
            <a:ext cx="1103187" cy="646331"/>
          </a:xfrm>
          <a:prstGeom prst="rect">
            <a:avLst/>
          </a:prstGeom>
          <a:noFill/>
        </p:spPr>
        <p:txBody>
          <a:bodyPr wrap="none" rtlCol="0">
            <a:spAutoFit/>
          </a:bodyPr>
          <a:lstStyle/>
          <a:p>
            <a:r>
              <a:rPr lang="en-US" altLang="zh-CN" sz="3600" dirty="0" err="1">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Tiết</a:t>
            </a:r>
            <a:r>
              <a:rPr lang="en-US" altLang="zh-CN"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a:t>
            </a:r>
            <a:endParaRPr lang="zh-CN" altLang="en-US"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686232" y="1596682"/>
            <a:ext cx="10976287" cy="3244140"/>
          </a:xfrm>
          <a:prstGeom prst="rect">
            <a:avLst/>
          </a:prstGeom>
        </p:spPr>
      </p:pic>
      <p:pic>
        <p:nvPicPr>
          <p:cNvPr id="3" name="Picture 2"/>
          <p:cNvPicPr>
            <a:picLocks noChangeAspect="1"/>
          </p:cNvPicPr>
          <p:nvPr/>
        </p:nvPicPr>
        <p:blipFill>
          <a:blip r:embed="rId6">
            <a:biLevel thresh="50000"/>
          </a:blip>
          <a:stretch>
            <a:fillRect/>
          </a:stretch>
        </p:blipFill>
        <p:spPr>
          <a:xfrm>
            <a:off x="2792814" y="0"/>
            <a:ext cx="6815919" cy="1457070"/>
          </a:xfrm>
          <a:prstGeom prst="rect">
            <a:avLst/>
          </a:prstGeom>
        </p:spPr>
      </p:pic>
      <p:pic>
        <p:nvPicPr>
          <p:cNvPr id="4" name="Picture 3"/>
          <p:cNvPicPr>
            <a:picLocks noChangeAspect="1"/>
          </p:cNvPicPr>
          <p:nvPr/>
        </p:nvPicPr>
        <p:blipFill>
          <a:blip r:embed="rId7"/>
          <a:stretch>
            <a:fillRect/>
          </a:stretch>
        </p:blipFill>
        <p:spPr>
          <a:xfrm>
            <a:off x="7685137" y="4077374"/>
            <a:ext cx="419441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7574" t="5123" r="60774" b="91000"/>
          <a:stretch>
            <a:fillRect/>
          </a:stretch>
        </p:blipFill>
        <p:spPr>
          <a:xfrm flipH="1" flipV="1">
            <a:off x="1278060" y="-1"/>
            <a:ext cx="10913938" cy="549907"/>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35519" t="5123" r="60774" b="40633"/>
          <a:stretch>
            <a:fillRect/>
          </a:stretch>
        </p:blipFill>
        <p:spPr>
          <a:xfrm>
            <a:off x="-1" y="0"/>
            <a:ext cx="1278061" cy="6858000"/>
          </a:xfrm>
          <a:prstGeom prst="rect">
            <a:avLst/>
          </a:prstGeom>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574" t="5123" r="60774" b="44739"/>
          <a:stretch>
            <a:fillRect/>
          </a:stretch>
        </p:blipFill>
        <p:spPr>
          <a:xfrm flipH="1">
            <a:off x="1278062" y="519131"/>
            <a:ext cx="10913938" cy="6338869"/>
          </a:xfrm>
          <a:prstGeom prst="rect">
            <a:avLst/>
          </a:prstGeom>
        </p:spPr>
      </p:pic>
      <p:sp>
        <p:nvSpPr>
          <p:cNvPr id="3" name="椭圆 2"/>
          <p:cNvSpPr/>
          <p:nvPr/>
        </p:nvSpPr>
        <p:spPr>
          <a:xfrm>
            <a:off x="2696838" y="652578"/>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a:t>
            </a:r>
          </a:p>
        </p:txBody>
      </p:sp>
      <p:sp>
        <p:nvSpPr>
          <p:cNvPr id="5" name="椭圆 4"/>
          <p:cNvSpPr/>
          <p:nvPr/>
        </p:nvSpPr>
        <p:spPr>
          <a:xfrm>
            <a:off x="2696838" y="2009664"/>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a:t>
            </a:r>
          </a:p>
        </p:txBody>
      </p:sp>
      <p:sp>
        <p:nvSpPr>
          <p:cNvPr id="6" name="椭圆 5"/>
          <p:cNvSpPr/>
          <p:nvPr/>
        </p:nvSpPr>
        <p:spPr>
          <a:xfrm>
            <a:off x="2696838" y="3366750"/>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III.</a:t>
            </a:r>
          </a:p>
        </p:txBody>
      </p:sp>
      <p:grpSp>
        <p:nvGrpSpPr>
          <p:cNvPr id="7" name="组合 6"/>
          <p:cNvGrpSpPr/>
          <p:nvPr/>
        </p:nvGrpSpPr>
        <p:grpSpPr>
          <a:xfrm>
            <a:off x="4010231" y="650744"/>
            <a:ext cx="4122387" cy="584775"/>
            <a:chOff x="4819456" y="814768"/>
            <a:chExt cx="4122387" cy="584775"/>
          </a:xfrm>
        </p:grpSpPr>
        <p:cxnSp>
          <p:nvCxnSpPr>
            <p:cNvPr id="8" name="直接连接符 7"/>
            <p:cNvCxnSpPr/>
            <p:nvPr/>
          </p:nvCxnSpPr>
          <p:spPr>
            <a:xfrm>
              <a:off x="5050973" y="13643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819456" y="814768"/>
              <a:ext cx="4122387" cy="584775"/>
            </a:xfrm>
            <a:prstGeom prst="rect">
              <a:avLst/>
            </a:prstGeom>
          </p:spPr>
          <p:txBody>
            <a:bodyPr wrap="square">
              <a:spAutoFit/>
            </a:bodyPr>
            <a:lstStyle/>
            <a:p>
              <a:pPr algn="just"/>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Đọc</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Tìm</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hiểu</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chung</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1" name="组合 10"/>
          <p:cNvGrpSpPr/>
          <p:nvPr/>
        </p:nvGrpSpPr>
        <p:grpSpPr>
          <a:xfrm>
            <a:off x="4010231" y="3508874"/>
            <a:ext cx="4782982" cy="584775"/>
            <a:chOff x="4796823" y="3672898"/>
            <a:chExt cx="4782982" cy="584775"/>
          </a:xfrm>
        </p:grpSpPr>
        <p:cxnSp>
          <p:nvCxnSpPr>
            <p:cNvPr id="12" name="直接连接符 11"/>
            <p:cNvCxnSpPr/>
            <p:nvPr/>
          </p:nvCxnSpPr>
          <p:spPr>
            <a:xfrm>
              <a:off x="5028340" y="4112155"/>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796823" y="3672898"/>
              <a:ext cx="4782982" cy="584775"/>
            </a:xfrm>
            <a:prstGeom prst="rect">
              <a:avLst/>
            </a:prstGeom>
          </p:spPr>
          <p:txBody>
            <a:bodyPr wrap="square">
              <a:spAutoFit/>
            </a:bodyPr>
            <a:lstStyle/>
            <a:p>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Tổng</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kết</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5" name="组合 14"/>
          <p:cNvGrpSpPr/>
          <p:nvPr/>
        </p:nvGrpSpPr>
        <p:grpSpPr>
          <a:xfrm>
            <a:off x="4010231" y="2226003"/>
            <a:ext cx="3868534" cy="584775"/>
            <a:chOff x="4971856" y="1108961"/>
            <a:chExt cx="3868534" cy="584775"/>
          </a:xfrm>
        </p:grpSpPr>
        <p:cxnSp>
          <p:nvCxnSpPr>
            <p:cNvPr id="16" name="直接连接符 15"/>
            <p:cNvCxnSpPr/>
            <p:nvPr/>
          </p:nvCxnSpPr>
          <p:spPr>
            <a:xfrm>
              <a:off x="5203373" y="15167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971856" y="1108961"/>
              <a:ext cx="3868534" cy="584775"/>
            </a:xfrm>
            <a:prstGeom prst="rect">
              <a:avLst/>
            </a:prstGeom>
          </p:spPr>
          <p:txBody>
            <a:bodyPr wrap="square">
              <a:spAutoFit/>
            </a:bodyPr>
            <a:lstStyle/>
            <a:p>
              <a:pPr algn="dist"/>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Khám</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phá</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văn</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bản</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sp>
        <p:nvSpPr>
          <p:cNvPr id="24" name="文本框 23"/>
          <p:cNvSpPr txBox="1"/>
          <p:nvPr/>
        </p:nvSpPr>
        <p:spPr>
          <a:xfrm>
            <a:off x="1131471" y="244562"/>
            <a:ext cx="923330" cy="6251713"/>
          </a:xfrm>
          <a:prstGeom prst="rect">
            <a:avLst/>
          </a:prstGeom>
          <a:noFill/>
        </p:spPr>
        <p:txBody>
          <a:bodyPr vert="eaVert" wrap="square" rtlCol="0">
            <a:spAutoFit/>
          </a:bodyPr>
          <a:lstStyle/>
          <a:p>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Cấu</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trúc</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bài</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học</a:t>
            </a:r>
            <a:endPar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1115700" y="1020498"/>
            <a:ext cx="9766638"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0308-3简约风企业宣传"/>
</p:tagLst>
</file>

<file path=ppt/theme/theme1.xml><?xml version="1.0" encoding="utf-8"?>
<a:theme xmlns:a="http://schemas.openxmlformats.org/drawingml/2006/main" name="AAAAAAAAAAAAAAAAAAAAAAAAAAA">
  <a:themeElements>
    <a:clrScheme name="自定义 3256">
      <a:dk1>
        <a:sysClr val="windowText" lastClr="000000"/>
      </a:dk1>
      <a:lt1>
        <a:sysClr val="window" lastClr="FFFFFF"/>
      </a:lt1>
      <a:dk2>
        <a:srgbClr val="44546A"/>
      </a:dk2>
      <a:lt2>
        <a:srgbClr val="E7E6E6"/>
      </a:lt2>
      <a:accent1>
        <a:srgbClr val="A75E84"/>
      </a:accent1>
      <a:accent2>
        <a:srgbClr val="A75E84"/>
      </a:accent2>
      <a:accent3>
        <a:srgbClr val="A75E84"/>
      </a:accent3>
      <a:accent4>
        <a:srgbClr val="A75E84"/>
      </a:accent4>
      <a:accent5>
        <a:srgbClr val="A75E84"/>
      </a:accent5>
      <a:accent6>
        <a:srgbClr val="A75E84"/>
      </a:accent6>
      <a:hlink>
        <a:srgbClr val="A75E84"/>
      </a:hlink>
      <a:folHlink>
        <a:srgbClr val="A75E8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808</TotalTime>
  <Words>2262</Words>
  <Application>Microsoft Macintosh PowerPoint</Application>
  <PresentationFormat>Widescreen</PresentationFormat>
  <Paragraphs>170</Paragraphs>
  <Slides>45</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等线</vt:lpstr>
      <vt:lpstr>等线 Light</vt:lpstr>
      <vt:lpstr>#9Slide05 Fameliya</vt:lpstr>
      <vt:lpstr>#9Slide05 FS Blonde Script</vt:lpstr>
      <vt:lpstr>Arial</vt:lpstr>
      <vt:lpstr>Calibri</vt:lpstr>
      <vt:lpstr>Montserrat Medium</vt:lpstr>
      <vt:lpstr>Times New Roman</vt:lpstr>
      <vt:lpstr>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2-0308-3简约风企业宣传</dc:title>
  <dc:creator>Administrator</dc:creator>
  <cp:lastModifiedBy>Hong Thu</cp:lastModifiedBy>
  <cp:revision>133</cp:revision>
  <dcterms:created xsi:type="dcterms:W3CDTF">2019-03-08T02:06:00Z</dcterms:created>
  <dcterms:modified xsi:type="dcterms:W3CDTF">2023-08-15T11:55:17Z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23824C124BBB479593FE3FC87994E03B</vt:lpwstr>
  </property>
  <property fmtid="{D5CDD505-2E9C-101B-9397-08002B2CF9AE}" pid="3" name="KSOProductBuildVer">
    <vt:lpwstr>2052-11.1.0.10495</vt:lpwstr>
  </property>
</Properties>
</file>