
<file path=[Content_Types].xml><?xml version="1.0" encoding="utf-8"?>
<Types xmlns="http://schemas.openxmlformats.org/package/2006/content-types">
  <Default Extension="png" ContentType="image/png"/>
  <Default Extension="bin" ContentType="audio/unknown"/>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embeddings/oleObject1.bin" ContentType="application/vnd.openxmlformats-officedocument.oleObject"/>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0" r:id="rId2"/>
    <p:sldId id="295" r:id="rId3"/>
    <p:sldId id="296" r:id="rId4"/>
    <p:sldId id="297" r:id="rId5"/>
    <p:sldId id="298" r:id="rId6"/>
    <p:sldId id="270" r:id="rId7"/>
    <p:sldId id="271" r:id="rId8"/>
    <p:sldId id="269" r:id="rId9"/>
    <p:sldId id="273" r:id="rId10"/>
    <p:sldId id="299" r:id="rId11"/>
    <p:sldId id="301" r:id="rId12"/>
    <p:sldId id="276" r:id="rId13"/>
    <p:sldId id="277" r:id="rId14"/>
    <p:sldId id="285"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68" autoAdjust="0"/>
    <p:restoredTop sz="94265" autoAdjust="0"/>
  </p:normalViewPr>
  <p:slideViewPr>
    <p:cSldViewPr>
      <p:cViewPr>
        <p:scale>
          <a:sx n="76" d="100"/>
          <a:sy n="76" d="100"/>
        </p:scale>
        <p:origin x="-588" y="17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4E8E90-A17A-4C8F-96A2-BD29C7F82F04}" type="datetimeFigureOut">
              <a:rPr lang="en-US" smtClean="0"/>
              <a:pPr/>
              <a:t>5/4/2021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C05353-561A-403A-8DB8-CAC5C5C23BBD}" type="slidenum">
              <a:rPr lang="en-US" smtClean="0"/>
              <a:pPr/>
              <a:t>‹#›</a:t>
            </a:fld>
            <a:endParaRPr lang="en-US"/>
          </a:p>
        </p:txBody>
      </p:sp>
    </p:spTree>
    <p:extLst>
      <p:ext uri="{BB962C8B-B14F-4D97-AF65-F5344CB8AC3E}">
        <p14:creationId xmlns:p14="http://schemas.microsoft.com/office/powerpoint/2010/main" val="458416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A89F965A-C828-4918-9500-AFB2038E9C63}" type="slidenum">
              <a:rPr lang="en-US" smtClean="0"/>
              <a:pPr/>
              <a:t>1</a:t>
            </a:fld>
            <a:endParaRPr lang="en-US" smtClean="0"/>
          </a:p>
        </p:txBody>
      </p:sp>
      <p:sp>
        <p:nvSpPr>
          <p:cNvPr id="24579" name="Rectangle 2"/>
          <p:cNvSpPr>
            <a:spLocks noGrp="1" noRot="1" noChangeAspect="1" noChangeArrowheads="1" noTextEdit="1"/>
          </p:cNvSpPr>
          <p:nvPr>
            <p:ph type="sldImg"/>
          </p:nvPr>
        </p:nvSpPr>
        <p:spPr>
          <a:xfrm>
            <a:off x="381000" y="685800"/>
            <a:ext cx="6096000" cy="3429000"/>
          </a:xfrm>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92938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C05353-561A-403A-8DB8-CAC5C5C23BBD}" type="slidenum">
              <a:rPr lang="en-US" smtClean="0"/>
              <a:pPr/>
              <a:t>2</a:t>
            </a:fld>
            <a:endParaRPr lang="en-US"/>
          </a:p>
        </p:txBody>
      </p:sp>
    </p:spTree>
    <p:extLst>
      <p:ext uri="{BB962C8B-B14F-4D97-AF65-F5344CB8AC3E}">
        <p14:creationId xmlns:p14="http://schemas.microsoft.com/office/powerpoint/2010/main" val="3620120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Nguyên</a:t>
            </a:r>
            <a:r>
              <a:rPr lang="en-US" baseline="0" smtClean="0"/>
              <a:t> nhân dẫn đến các bệnh về mắt.</a:t>
            </a:r>
            <a:endParaRPr lang="en-US"/>
          </a:p>
        </p:txBody>
      </p:sp>
      <p:sp>
        <p:nvSpPr>
          <p:cNvPr id="4" name="Slide Number Placeholder 3"/>
          <p:cNvSpPr>
            <a:spLocks noGrp="1"/>
          </p:cNvSpPr>
          <p:nvPr>
            <p:ph type="sldNum" sz="quarter" idx="10"/>
          </p:nvPr>
        </p:nvSpPr>
        <p:spPr/>
        <p:txBody>
          <a:bodyPr/>
          <a:lstStyle/>
          <a:p>
            <a:fld id="{35C05353-561A-403A-8DB8-CAC5C5C23BBD}" type="slidenum">
              <a:rPr lang="en-US" smtClean="0"/>
              <a:pPr/>
              <a:t>5</a:t>
            </a:fld>
            <a:endParaRPr lang="en-US"/>
          </a:p>
        </p:txBody>
      </p:sp>
    </p:spTree>
    <p:extLst>
      <p:ext uri="{BB962C8B-B14F-4D97-AF65-F5344CB8AC3E}">
        <p14:creationId xmlns:p14="http://schemas.microsoft.com/office/powerpoint/2010/main" val="2823839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4A60F9D-6F29-406D-BAB8-DDA3862E22D8}" type="slidenum">
              <a:rPr lang="en-US" sz="1200"/>
              <a:pPr algn="r"/>
              <a:t>9</a:t>
            </a:fld>
            <a:endParaRPr lang="en-US" sz="1200"/>
          </a:p>
        </p:txBody>
      </p:sp>
      <p:sp>
        <p:nvSpPr>
          <p:cNvPr id="35843"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35844" name="Rectangle 3"/>
          <p:cNvSpPr>
            <a:spLocks noGrp="1" noChangeArrowheads="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583912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Đối với</a:t>
            </a:r>
            <a:r>
              <a:rPr lang="en-US" baseline="0" smtClean="0"/>
              <a:t> mắt bình thường cc cách mắt 25cm</a:t>
            </a:r>
          </a:p>
        </p:txBody>
      </p:sp>
      <p:sp>
        <p:nvSpPr>
          <p:cNvPr id="4" name="Slide Number Placeholder 3"/>
          <p:cNvSpPr>
            <a:spLocks noGrp="1"/>
          </p:cNvSpPr>
          <p:nvPr>
            <p:ph type="sldNum" sz="quarter" idx="10"/>
          </p:nvPr>
        </p:nvSpPr>
        <p:spPr/>
        <p:txBody>
          <a:bodyPr/>
          <a:lstStyle/>
          <a:p>
            <a:fld id="{35C05353-561A-403A-8DB8-CAC5C5C23BBD}" type="slidenum">
              <a:rPr lang="en-US" smtClean="0"/>
              <a:pPr/>
              <a:t>11</a:t>
            </a:fld>
            <a:endParaRPr lang="en-US"/>
          </a:p>
        </p:txBody>
      </p:sp>
    </p:spTree>
    <p:extLst>
      <p:ext uri="{BB962C8B-B14F-4D97-AF65-F5344CB8AC3E}">
        <p14:creationId xmlns:p14="http://schemas.microsoft.com/office/powerpoint/2010/main" val="211844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100F477-1E52-4122-885C-49FB972E98A3}" type="slidenum">
              <a:rPr lang="en-US" sz="1200"/>
              <a:pPr algn="r"/>
              <a:t>12</a:t>
            </a:fld>
            <a:endParaRPr lang="en-US" sz="1200"/>
          </a:p>
        </p:txBody>
      </p:sp>
      <p:sp>
        <p:nvSpPr>
          <p:cNvPr id="37891"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37892" name="Rectangle 3"/>
          <p:cNvSpPr>
            <a:spLocks noGrp="1" noChangeArrowheads="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47492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3968B677-6FA1-4AFB-B608-375279BF5982}" type="slidenum">
              <a:rPr lang="en-US" smtClean="0"/>
              <a:pPr/>
              <a:t>14</a:t>
            </a:fld>
            <a:endParaRPr lang="en-US" smtClean="0"/>
          </a:p>
        </p:txBody>
      </p:sp>
      <p:sp>
        <p:nvSpPr>
          <p:cNvPr id="25603" name="Rectangle 2"/>
          <p:cNvSpPr>
            <a:spLocks noGrp="1" noRot="1" noChangeAspect="1" noChangeArrowheads="1" noTextEdit="1"/>
          </p:cNvSpPr>
          <p:nvPr>
            <p:ph type="sldImg"/>
          </p:nvPr>
        </p:nvSpPr>
        <p:spPr>
          <a:xfrm>
            <a:off x="381000" y="685800"/>
            <a:ext cx="6096000" cy="3429000"/>
          </a:xfrm>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669303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BA0C80-6082-465C-97AD-DCABDFE1F94D}" type="datetimeFigureOut">
              <a:rPr lang="en-US" smtClean="0"/>
              <a:pPr/>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A0C80-6082-465C-97AD-DCABDFE1F94D}" type="datetimeFigureOut">
              <a:rPr lang="en-US" smtClean="0"/>
              <a:pPr/>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A0C80-6082-465C-97AD-DCABDFE1F94D}" type="datetimeFigureOut">
              <a:rPr lang="en-US" smtClean="0"/>
              <a:pPr/>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A0C80-6082-465C-97AD-DCABDFE1F94D}" type="datetimeFigureOut">
              <a:rPr lang="en-US" smtClean="0"/>
              <a:pPr/>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BA0C80-6082-465C-97AD-DCABDFE1F94D}" type="datetimeFigureOut">
              <a:rPr lang="en-US" smtClean="0"/>
              <a:pPr/>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BA0C80-6082-465C-97AD-DCABDFE1F94D}" type="datetimeFigureOut">
              <a:rPr lang="en-US" smtClean="0"/>
              <a:pPr/>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BA0C80-6082-465C-97AD-DCABDFE1F94D}" type="datetimeFigureOut">
              <a:rPr lang="en-US" smtClean="0"/>
              <a:pPr/>
              <a:t>5/4/2021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BA0C80-6082-465C-97AD-DCABDFE1F94D}" type="datetimeFigureOut">
              <a:rPr lang="en-US" smtClean="0"/>
              <a:pPr/>
              <a:t>5/4/2021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A0C80-6082-465C-97AD-DCABDFE1F94D}" type="datetimeFigureOut">
              <a:rPr lang="en-US" smtClean="0"/>
              <a:pPr/>
              <a:t>5/4/2021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A0C80-6082-465C-97AD-DCABDFE1F94D}" type="datetimeFigureOut">
              <a:rPr lang="en-US" smtClean="0"/>
              <a:pPr/>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A0C80-6082-465C-97AD-DCABDFE1F94D}" type="datetimeFigureOut">
              <a:rPr lang="en-US" smtClean="0"/>
              <a:pPr/>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21F5A-8902-45D4-B151-51D7B7E9F1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BA0C80-6082-465C-97AD-DCABDFE1F94D}" type="datetimeFigureOut">
              <a:rPr lang="en-US" smtClean="0"/>
              <a:pPr/>
              <a:t>5/4/2021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21F5A-8902-45D4-B151-51D7B7E9F1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30.png"/></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ideo" Target="file:///C:\Documents%20and%20Settings\Administrator\Desktop\giaoanMat\Tiet_55_Mat_Vly9\Dieu_tiet.MP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4.xml"/><Relationship Id="rId5" Type="http://schemas.openxmlformats.org/officeDocument/2006/relationships/image" Target="../media/image6.wmf"/><Relationship Id="rId4" Type="http://schemas.openxmlformats.org/officeDocument/2006/relationships/audio" Target="../media/audio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title"/>
          </p:nvPr>
        </p:nvSpPr>
        <p:spPr>
          <a:xfrm>
            <a:off x="1343472" y="1196752"/>
            <a:ext cx="10009112" cy="987425"/>
          </a:xfrm>
        </p:spPr>
        <p:txBody>
          <a:bodyPr>
            <a:normAutofit/>
          </a:bodyPr>
          <a:lstStyle/>
          <a:p>
            <a:pPr eaLnBrk="1" hangingPunct="1"/>
            <a:r>
              <a:rPr lang="en-US" sz="4800" b="1" i="1" smtClean="0">
                <a:solidFill>
                  <a:srgbClr val="0000FF"/>
                </a:solidFill>
                <a:latin typeface="Times New Roman" pitchFamily="18" charset="0"/>
                <a:cs typeface="Times New Roman" pitchFamily="18" charset="0"/>
              </a:rPr>
              <a:t>Tiết 55 - </a:t>
            </a:r>
            <a:r>
              <a:rPr lang="en-US" sz="4800" b="1" i="1" dirty="0" err="1" smtClean="0">
                <a:solidFill>
                  <a:srgbClr val="0000FF"/>
                </a:solidFill>
                <a:latin typeface="Times New Roman" pitchFamily="18" charset="0"/>
                <a:cs typeface="Times New Roman" pitchFamily="18" charset="0"/>
              </a:rPr>
              <a:t>Bài</a:t>
            </a:r>
            <a:r>
              <a:rPr lang="en-US" sz="4800" b="1" i="1" dirty="0" smtClean="0">
                <a:solidFill>
                  <a:srgbClr val="0000FF"/>
                </a:solidFill>
                <a:latin typeface="Times New Roman" pitchFamily="18" charset="0"/>
                <a:cs typeface="Times New Roman" pitchFamily="18" charset="0"/>
              </a:rPr>
              <a:t> 48</a:t>
            </a:r>
            <a:endParaRPr lang="en-US" sz="4800" b="1" i="1" dirty="0">
              <a:solidFill>
                <a:srgbClr val="0000FF"/>
              </a:solidFill>
              <a:latin typeface="Times New Roman" pitchFamily="18" charset="0"/>
              <a:cs typeface="Times New Roman" pitchFamily="18" charset="0"/>
            </a:endParaRPr>
          </a:p>
        </p:txBody>
      </p:sp>
      <p:sp>
        <p:nvSpPr>
          <p:cNvPr id="9222" name="WordArt 6"/>
          <p:cNvSpPr>
            <a:spLocks noChangeArrowheads="1" noChangeShapeType="1" noTextEdit="1"/>
          </p:cNvSpPr>
          <p:nvPr/>
        </p:nvSpPr>
        <p:spPr bwMode="auto">
          <a:xfrm>
            <a:off x="3595670" y="2786058"/>
            <a:ext cx="5095884" cy="1400180"/>
          </a:xfrm>
          <a:prstGeom prst="rect">
            <a:avLst/>
          </a:prstGeom>
        </p:spPr>
        <p:txBody>
          <a:bodyPr wrap="none" fromWordArt="1">
            <a:prstTxWarp prst="textPlain">
              <a:avLst>
                <a:gd name="adj" fmla="val 50000"/>
              </a:avLst>
            </a:prstTxWarp>
          </a:bodyPr>
          <a:lstStyle/>
          <a:p>
            <a:pPr algn="ctr"/>
            <a:r>
              <a:rPr lang="en-US" sz="3200" b="1" kern="10" spc="-320" dirty="0">
                <a:ln w="12700">
                  <a:solidFill>
                    <a:srgbClr val="0000FF"/>
                  </a:solidFill>
                  <a:round/>
                  <a:headEnd/>
                  <a:tailEnd/>
                </a:ln>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rect">
                    <a:fillToRect l="100000" b="100000"/>
                  </a:path>
                </a:gradFill>
                <a:effectLst>
                  <a:outerShdw dist="35921" dir="2700000" sy="50000" kx="2115830" algn="bl" rotWithShape="0">
                    <a:srgbClr val="C0C0C0">
                      <a:alpha val="79999"/>
                    </a:srgbClr>
                  </a:outerShdw>
                </a:effectLst>
                <a:latin typeface="Times New Roman"/>
                <a:cs typeface="Times New Roman"/>
              </a:rPr>
              <a:t>MẮT</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wipe(left)">
                                      <p:cBhvr>
                                        <p:cTn id="7" dur="1000"/>
                                        <p:tgtEl>
                                          <p:spTgt spid="9219"/>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9222"/>
                                        </p:tgtEl>
                                        <p:attrNameLst>
                                          <p:attrName>style.visibility</p:attrName>
                                        </p:attrNameLst>
                                      </p:cBhvr>
                                      <p:to>
                                        <p:strVal val="visible"/>
                                      </p:to>
                                    </p:set>
                                    <p:animEffect transition="in" filter="wipe(left)">
                                      <p:cBhvr>
                                        <p:cTn id="11" dur="20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p:bldP spid="922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 name="Text Box 2"/>
          <p:cNvSpPr txBox="1">
            <a:spLocks noChangeArrowheads="1"/>
          </p:cNvSpPr>
          <p:nvPr/>
        </p:nvSpPr>
        <p:spPr bwMode="auto">
          <a:xfrm>
            <a:off x="77283" y="750212"/>
            <a:ext cx="8171179" cy="523220"/>
          </a:xfrm>
          <a:prstGeom prst="rect">
            <a:avLst/>
          </a:prstGeom>
          <a:noFill/>
          <a:ln w="9525">
            <a:noFill/>
            <a:miter lim="800000"/>
            <a:headEnd/>
            <a:tailEnd/>
          </a:ln>
        </p:spPr>
        <p:txBody>
          <a:bodyPr wrap="square">
            <a:spAutoFit/>
          </a:bodyPr>
          <a:lstStyle/>
          <a:p>
            <a:pPr algn="just">
              <a:spcBef>
                <a:spcPct val="50000"/>
              </a:spcBef>
            </a:pPr>
            <a:r>
              <a:rPr lang="en-US" sz="2800" b="1" dirty="0">
                <a:solidFill>
                  <a:srgbClr val="0000FF"/>
                </a:solidFill>
                <a:latin typeface="Times New Roman" pitchFamily="18" charset="0"/>
                <a:cs typeface="Times New Roman" pitchFamily="18" charset="0"/>
              </a:rPr>
              <a:t>III. ĐIỂM CỰC CẬN VÀ ĐIỂM CỰC VIỄN</a:t>
            </a:r>
          </a:p>
        </p:txBody>
      </p:sp>
      <p:pic>
        <p:nvPicPr>
          <p:cNvPr id="37" name="Picture 4" descr="eye-1"/>
          <p:cNvPicPr>
            <a:picLocks noChangeAspect="1" noChangeArrowheads="1"/>
          </p:cNvPicPr>
          <p:nvPr/>
        </p:nvPicPr>
        <p:blipFill>
          <a:blip r:embed="rId2"/>
          <a:srcRect l="2937" r="4915" b="13333"/>
          <a:stretch>
            <a:fillRect/>
          </a:stretch>
        </p:blipFill>
        <p:spPr bwMode="auto">
          <a:xfrm>
            <a:off x="7108169" y="4407439"/>
            <a:ext cx="2276137" cy="2215720"/>
          </a:xfrm>
          <a:prstGeom prst="rect">
            <a:avLst/>
          </a:prstGeom>
          <a:noFill/>
          <a:ln w="9525">
            <a:noFill/>
            <a:miter lim="800000"/>
            <a:headEnd/>
            <a:tailEnd/>
          </a:ln>
        </p:spPr>
      </p:pic>
      <p:sp>
        <p:nvSpPr>
          <p:cNvPr id="38" name="TextBox 37"/>
          <p:cNvSpPr txBox="1">
            <a:spLocks noChangeArrowheads="1"/>
          </p:cNvSpPr>
          <p:nvPr/>
        </p:nvSpPr>
        <p:spPr bwMode="auto">
          <a:xfrm>
            <a:off x="148611" y="2266921"/>
            <a:ext cx="3644930" cy="523220"/>
          </a:xfrm>
          <a:prstGeom prst="rect">
            <a:avLst/>
          </a:prstGeom>
          <a:noFill/>
          <a:ln w="9525">
            <a:noFill/>
            <a:miter lim="800000"/>
            <a:headEnd/>
            <a:tailEnd/>
          </a:ln>
        </p:spPr>
        <p:txBody>
          <a:bodyPr wrap="square">
            <a:spAutoFit/>
          </a:bodyPr>
          <a:lstStyle/>
          <a:p>
            <a:r>
              <a:rPr lang="en-US" sz="2800" b="1" dirty="0" err="1">
                <a:solidFill>
                  <a:srgbClr val="0048D8"/>
                </a:solidFill>
                <a:latin typeface="Times New Roman" pitchFamily="18" charset="0"/>
                <a:cs typeface="Times New Roman" pitchFamily="18" charset="0"/>
              </a:rPr>
              <a:t>Điểm</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cực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cận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là</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gì</a:t>
            </a:r>
            <a:r>
              <a:rPr lang="en-US" sz="2800" b="1" dirty="0">
                <a:solidFill>
                  <a:srgbClr val="0048D8"/>
                </a:solidFill>
                <a:latin typeface="Times New Roman" pitchFamily="18" charset="0"/>
                <a:cs typeface="Times New Roman" pitchFamily="18" charset="0"/>
              </a:rPr>
              <a:t>?</a:t>
            </a:r>
          </a:p>
        </p:txBody>
      </p:sp>
      <p:sp>
        <p:nvSpPr>
          <p:cNvPr id="39" name="TextBox 38"/>
          <p:cNvSpPr txBox="1">
            <a:spLocks noChangeArrowheads="1"/>
          </p:cNvSpPr>
          <p:nvPr/>
        </p:nvSpPr>
        <p:spPr bwMode="auto">
          <a:xfrm>
            <a:off x="94882" y="3536034"/>
            <a:ext cx="4273711" cy="523220"/>
          </a:xfrm>
          <a:prstGeom prst="rect">
            <a:avLst/>
          </a:prstGeom>
          <a:noFill/>
          <a:ln w="9525">
            <a:noFill/>
            <a:miter lim="800000"/>
            <a:headEnd/>
            <a:tailEnd/>
          </a:ln>
        </p:spPr>
        <p:txBody>
          <a:bodyPr wrap="square">
            <a:spAutoFit/>
          </a:bodyPr>
          <a:lstStyle/>
          <a:p>
            <a:r>
              <a:rPr lang="en-US" sz="2800" b="1" dirty="0" err="1">
                <a:solidFill>
                  <a:srgbClr val="0048D8"/>
                </a:solidFill>
                <a:latin typeface="Times New Roman" pitchFamily="18" charset="0"/>
                <a:cs typeface="Times New Roman" pitchFamily="18" charset="0"/>
              </a:rPr>
              <a:t>Khoảng</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cực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cận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là</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gì</a:t>
            </a:r>
            <a:r>
              <a:rPr lang="en-US" sz="2800" b="1" dirty="0">
                <a:solidFill>
                  <a:srgbClr val="0048D8"/>
                </a:solidFill>
                <a:latin typeface="Times New Roman" pitchFamily="18" charset="0"/>
                <a:cs typeface="Times New Roman" pitchFamily="18" charset="0"/>
              </a:rPr>
              <a:t>?</a:t>
            </a:r>
          </a:p>
        </p:txBody>
      </p:sp>
      <p:sp>
        <p:nvSpPr>
          <p:cNvPr id="40" name="Text Box 86"/>
          <p:cNvSpPr txBox="1">
            <a:spLocks noChangeArrowheads="1"/>
          </p:cNvSpPr>
          <p:nvPr/>
        </p:nvSpPr>
        <p:spPr bwMode="auto">
          <a:xfrm>
            <a:off x="18502" y="2691368"/>
            <a:ext cx="12173498" cy="954107"/>
          </a:xfrm>
          <a:prstGeom prst="rect">
            <a:avLst/>
          </a:prstGeom>
          <a:noFill/>
          <a:ln w="9525">
            <a:noFill/>
            <a:miter lim="800000"/>
            <a:headEnd/>
            <a:tailEnd/>
          </a:ln>
        </p:spPr>
        <p:txBody>
          <a:bodyPr wrap="square">
            <a:spAutoFit/>
          </a:bodyPr>
          <a:lstStyle/>
          <a:p>
            <a:r>
              <a:rPr lang="vi-VN" sz="2800" b="1">
                <a:latin typeface="Times New Roman" pitchFamily="18" charset="0"/>
                <a:cs typeface="Times New Roman" pitchFamily="18" charset="0"/>
              </a:rPr>
              <a:t>- Là điểm gần mắt nhất mà ta có thể nhìn rõ </a:t>
            </a:r>
            <a:r>
              <a:rPr lang="vi-VN" sz="2800" b="1" smtClean="0">
                <a:latin typeface="Times New Roman" pitchFamily="18" charset="0"/>
                <a:cs typeface="Times New Roman" pitchFamily="18" charset="0"/>
              </a:rPr>
              <a:t>đượ</a:t>
            </a:r>
            <a:r>
              <a:rPr lang="en-US" sz="2800" b="1" smtClean="0">
                <a:latin typeface="Times New Roman" pitchFamily="18" charset="0"/>
                <a:cs typeface="Times New Roman" pitchFamily="18" charset="0"/>
              </a:rPr>
              <a:t>c, tại điểm cực cận mắt điều tiết mạnh nhất</a:t>
            </a:r>
            <a:endParaRPr lang="vi-VN" sz="2800" b="1">
              <a:latin typeface="Times New Roman" pitchFamily="18" charset="0"/>
              <a:cs typeface="Times New Roman" pitchFamily="18" charset="0"/>
            </a:endParaRPr>
          </a:p>
        </p:txBody>
      </p:sp>
      <p:sp>
        <p:nvSpPr>
          <p:cNvPr id="41" name="Text Box 87"/>
          <p:cNvSpPr txBox="1">
            <a:spLocks noChangeArrowheads="1"/>
          </p:cNvSpPr>
          <p:nvPr/>
        </p:nvSpPr>
        <p:spPr bwMode="auto">
          <a:xfrm>
            <a:off x="166104" y="3981825"/>
            <a:ext cx="12331322" cy="523220"/>
          </a:xfrm>
          <a:prstGeom prst="rect">
            <a:avLst/>
          </a:prstGeom>
          <a:noFill/>
          <a:ln w="9525">
            <a:noFill/>
            <a:miter lim="800000"/>
            <a:headEnd/>
            <a:tailEnd/>
          </a:ln>
        </p:spPr>
        <p:txBody>
          <a:bodyPr wrap="square">
            <a:spAutoFit/>
          </a:bodyPr>
          <a:lstStyle/>
          <a:p>
            <a:r>
              <a:rPr lang="vi-VN" sz="2800" b="1">
                <a:latin typeface="Times New Roman" pitchFamily="18" charset="0"/>
                <a:cs typeface="Times New Roman" pitchFamily="18" charset="0"/>
              </a:rPr>
              <a:t>- Khoảng cách từ mắt đến điểm cực cận gọi là khoảng cực </a:t>
            </a:r>
            <a:r>
              <a:rPr lang="vi-VN" sz="2800" b="1" smtClean="0">
                <a:latin typeface="Times New Roman" pitchFamily="18" charset="0"/>
                <a:cs typeface="Times New Roman" pitchFamily="18" charset="0"/>
              </a:rPr>
              <a:t>cận</a:t>
            </a:r>
            <a:r>
              <a:rPr lang="en-US" sz="2800" b="1" smtClean="0">
                <a:latin typeface="Times New Roman" pitchFamily="18" charset="0"/>
                <a:cs typeface="Times New Roman" pitchFamily="18" charset="0"/>
              </a:rPr>
              <a:t>.</a:t>
            </a:r>
            <a:endParaRPr lang="vi-VN" sz="2800" b="1">
              <a:latin typeface="Times New Roman" pitchFamily="18" charset="0"/>
              <a:cs typeface="Times New Roman" pitchFamily="18" charset="0"/>
            </a:endParaRPr>
          </a:p>
        </p:txBody>
      </p:sp>
      <p:sp>
        <p:nvSpPr>
          <p:cNvPr id="43" name="Oval 51"/>
          <p:cNvSpPr>
            <a:spLocks noChangeArrowheads="1"/>
          </p:cNvSpPr>
          <p:nvPr/>
        </p:nvSpPr>
        <p:spPr bwMode="auto">
          <a:xfrm flipH="1">
            <a:off x="4934632" y="5393109"/>
            <a:ext cx="90487" cy="145840"/>
          </a:xfrm>
          <a:prstGeom prst="ellipse">
            <a:avLst/>
          </a:prstGeom>
          <a:solidFill>
            <a:srgbClr val="FF3300"/>
          </a:solidFill>
          <a:ln w="9525">
            <a:noFill/>
            <a:round/>
            <a:headEnd/>
            <a:tailEnd/>
          </a:ln>
        </p:spPr>
        <p:txBody>
          <a:bodyPr wrap="none" anchor="ctr"/>
          <a:lstStyle/>
          <a:p>
            <a:endParaRPr lang="en-US"/>
          </a:p>
        </p:txBody>
      </p:sp>
      <p:sp>
        <p:nvSpPr>
          <p:cNvPr id="44" name="AutoShape 52"/>
          <p:cNvSpPr>
            <a:spLocks noChangeArrowheads="1"/>
          </p:cNvSpPr>
          <p:nvPr/>
        </p:nvSpPr>
        <p:spPr bwMode="auto">
          <a:xfrm>
            <a:off x="2678903" y="4618369"/>
            <a:ext cx="2264261" cy="450850"/>
          </a:xfrm>
          <a:prstGeom prst="wedgeRoundRectCallout">
            <a:avLst>
              <a:gd name="adj1" fmla="val 41308"/>
              <a:gd name="adj2" fmla="val 113561"/>
              <a:gd name="adj3" fmla="val 16667"/>
            </a:avLst>
          </a:prstGeom>
          <a:solidFill>
            <a:srgbClr val="FFFFCC"/>
          </a:solidFill>
          <a:ln w="9525">
            <a:solidFill>
              <a:srgbClr val="000000"/>
            </a:solidFill>
            <a:miter lim="800000"/>
            <a:headEnd/>
            <a:tailEnd/>
          </a:ln>
        </p:spPr>
        <p:txBody>
          <a:bodyPr/>
          <a:lstStyle/>
          <a:p>
            <a:pPr algn="ctr"/>
            <a:r>
              <a:rPr lang="en-US" sz="2800" b="1" i="1">
                <a:solidFill>
                  <a:srgbClr val="0000FF"/>
                </a:solidFill>
                <a:latin typeface="Times New Roman" pitchFamily="18" charset="0"/>
              </a:rPr>
              <a:t>Điểm cực cận</a:t>
            </a:r>
          </a:p>
        </p:txBody>
      </p:sp>
      <p:grpSp>
        <p:nvGrpSpPr>
          <p:cNvPr id="45" name="Group 57"/>
          <p:cNvGrpSpPr>
            <a:grpSpLocks/>
          </p:cNvGrpSpPr>
          <p:nvPr/>
        </p:nvGrpSpPr>
        <p:grpSpPr bwMode="auto">
          <a:xfrm>
            <a:off x="5025119" y="5491644"/>
            <a:ext cx="3094256" cy="663191"/>
            <a:chOff x="4512" y="3312"/>
            <a:chExt cx="492" cy="240"/>
          </a:xfrm>
        </p:grpSpPr>
        <p:sp>
          <p:nvSpPr>
            <p:cNvPr id="46" name="AutoShape 46"/>
            <p:cNvSpPr>
              <a:spLocks/>
            </p:cNvSpPr>
            <p:nvPr/>
          </p:nvSpPr>
          <p:spPr bwMode="auto">
            <a:xfrm rot="-5400000">
              <a:off x="4632" y="3192"/>
              <a:ext cx="144" cy="384"/>
            </a:xfrm>
            <a:prstGeom prst="leftBrace">
              <a:avLst>
                <a:gd name="adj1" fmla="val 22222"/>
                <a:gd name="adj2" fmla="val 50000"/>
              </a:avLst>
            </a:prstGeom>
            <a:noFill/>
            <a:ln w="9525">
              <a:solidFill>
                <a:srgbClr val="000099"/>
              </a:solidFill>
              <a:round/>
              <a:headEnd/>
              <a:tailEnd/>
            </a:ln>
          </p:spPr>
          <p:txBody>
            <a:bodyPr vert="eaVert" wrap="none" anchor="ctr"/>
            <a:lstStyle/>
            <a:p>
              <a:endParaRPr lang="en-US">
                <a:solidFill>
                  <a:srgbClr val="0048D8"/>
                </a:solidFill>
              </a:endParaRPr>
            </a:p>
          </p:txBody>
        </p:sp>
        <p:sp>
          <p:nvSpPr>
            <p:cNvPr id="47" name="Text Box 78"/>
            <p:cNvSpPr txBox="1">
              <a:spLocks noChangeArrowheads="1"/>
            </p:cNvSpPr>
            <p:nvPr/>
          </p:nvSpPr>
          <p:spPr bwMode="auto">
            <a:xfrm>
              <a:off x="4518" y="3396"/>
              <a:ext cx="486" cy="156"/>
            </a:xfrm>
            <a:prstGeom prst="rect">
              <a:avLst/>
            </a:prstGeom>
            <a:noFill/>
            <a:ln w="9525">
              <a:noFill/>
              <a:miter lim="800000"/>
              <a:headEnd/>
              <a:tailEnd/>
            </a:ln>
          </p:spPr>
          <p:txBody>
            <a:bodyPr wrap="square">
              <a:spAutoFit/>
            </a:bodyPr>
            <a:lstStyle/>
            <a:p>
              <a:pPr>
                <a:spcBef>
                  <a:spcPct val="50000"/>
                </a:spcBef>
              </a:pPr>
              <a:r>
                <a:rPr lang="en-US" sz="2200" b="1" smtClean="0">
                  <a:solidFill>
                    <a:srgbClr val="0048D8"/>
                  </a:solidFill>
                  <a:latin typeface="Times New Roman (Headings)"/>
                </a:rPr>
                <a:t>Khoảng cực cận</a:t>
              </a:r>
              <a:r>
                <a:rPr lang="en-US" sz="2200" b="1" baseline="-25000" smtClean="0">
                  <a:solidFill>
                    <a:srgbClr val="0048D8"/>
                  </a:solidFill>
                  <a:latin typeface="Times New Roman (Headings)"/>
                </a:rPr>
                <a:t> </a:t>
              </a:r>
              <a:endParaRPr lang="en-US" sz="2200" b="1">
                <a:solidFill>
                  <a:srgbClr val="0048D8"/>
                </a:solidFill>
                <a:latin typeface="Times New Roman (Headings)"/>
              </a:endParaRPr>
            </a:p>
          </p:txBody>
        </p:sp>
      </p:grpSp>
      <p:sp>
        <p:nvSpPr>
          <p:cNvPr id="48" name="Text Box 78"/>
          <p:cNvSpPr txBox="1">
            <a:spLocks noChangeArrowheads="1"/>
          </p:cNvSpPr>
          <p:nvPr/>
        </p:nvSpPr>
        <p:spPr bwMode="auto">
          <a:xfrm>
            <a:off x="4473010" y="5442379"/>
            <a:ext cx="721786" cy="457200"/>
          </a:xfrm>
          <a:prstGeom prst="rect">
            <a:avLst/>
          </a:prstGeom>
          <a:noFill/>
          <a:ln w="9525">
            <a:noFill/>
            <a:miter lim="800000"/>
            <a:headEnd/>
            <a:tailEnd/>
          </a:ln>
        </p:spPr>
        <p:txBody>
          <a:bodyPr wrap="square">
            <a:spAutoFit/>
          </a:bodyPr>
          <a:lstStyle/>
          <a:p>
            <a:pPr>
              <a:spcBef>
                <a:spcPct val="50000"/>
              </a:spcBef>
            </a:pPr>
            <a:r>
              <a:rPr lang="en-US" sz="2400" b="1" smtClean="0">
                <a:solidFill>
                  <a:srgbClr val="0048D8"/>
                </a:solidFill>
                <a:latin typeface=".VnArial" pitchFamily="34" charset="0"/>
              </a:rPr>
              <a:t>C</a:t>
            </a:r>
            <a:r>
              <a:rPr lang="en-US" sz="2400" b="1" baseline="-25000">
                <a:solidFill>
                  <a:srgbClr val="0048D8"/>
                </a:solidFill>
                <a:latin typeface=".VnArial" pitchFamily="34" charset="0"/>
              </a:rPr>
              <a:t>c</a:t>
            </a:r>
            <a:r>
              <a:rPr lang="en-US" sz="2400" b="1" baseline="-25000" smtClean="0">
                <a:solidFill>
                  <a:srgbClr val="0048D8"/>
                </a:solidFill>
                <a:latin typeface=".VnArial" pitchFamily="34" charset="0"/>
              </a:rPr>
              <a:t> </a:t>
            </a:r>
            <a:endParaRPr lang="en-US" sz="2400" b="1">
              <a:solidFill>
                <a:srgbClr val="0048D8"/>
              </a:solidFill>
              <a:latin typeface=".VnArial" pitchFamily="34" charset="0"/>
            </a:endParaRPr>
          </a:p>
        </p:txBody>
      </p:sp>
      <p:sp>
        <p:nvSpPr>
          <p:cNvPr id="49" name="AutoShape 89">
            <a:hlinkClick r:id="" action="ppaction://noaction" highlightClick="1"/>
          </p:cNvPr>
          <p:cNvSpPr>
            <a:spLocks noChangeArrowheads="1"/>
          </p:cNvSpPr>
          <p:nvPr/>
        </p:nvSpPr>
        <p:spPr bwMode="auto">
          <a:xfrm>
            <a:off x="3975646" y="4263231"/>
            <a:ext cx="1958975" cy="501650"/>
          </a:xfrm>
          <a:prstGeom prst="actionButtonEnd">
            <a:avLst/>
          </a:prstGeom>
          <a:noFill/>
          <a:ln w="9525">
            <a:noFill/>
            <a:miter lim="800000"/>
            <a:headEnd/>
            <a:tailEnd/>
          </a:ln>
        </p:spPr>
        <p:txBody>
          <a:bodyPr wrap="none" anchor="ctr"/>
          <a:lstStyle/>
          <a:p>
            <a:endParaRPr lang="en-US"/>
          </a:p>
        </p:txBody>
      </p:sp>
      <p:sp>
        <p:nvSpPr>
          <p:cNvPr id="50" name="Line 90"/>
          <p:cNvSpPr>
            <a:spLocks noChangeShapeType="1"/>
          </p:cNvSpPr>
          <p:nvPr/>
        </p:nvSpPr>
        <p:spPr bwMode="auto">
          <a:xfrm flipV="1">
            <a:off x="5025119" y="5442379"/>
            <a:ext cx="2439034" cy="49264"/>
          </a:xfrm>
          <a:prstGeom prst="line">
            <a:avLst/>
          </a:prstGeom>
          <a:noFill/>
          <a:ln w="19050">
            <a:solidFill>
              <a:srgbClr val="000000"/>
            </a:solidFill>
            <a:prstDash val="dash"/>
            <a:round/>
            <a:headEnd/>
            <a:tailEnd/>
          </a:ln>
        </p:spPr>
        <p:txBody>
          <a:bodyPr/>
          <a:lstStyle/>
          <a:p>
            <a:endParaRPr lang="en-US"/>
          </a:p>
        </p:txBody>
      </p:sp>
      <p:sp>
        <p:nvSpPr>
          <p:cNvPr id="23" name="Text Box 7"/>
          <p:cNvSpPr txBox="1">
            <a:spLocks noChangeArrowheads="1"/>
          </p:cNvSpPr>
          <p:nvPr/>
        </p:nvSpPr>
        <p:spPr bwMode="auto">
          <a:xfrm>
            <a:off x="0" y="116947"/>
            <a:ext cx="12192000" cy="584775"/>
          </a:xfrm>
          <a:prstGeom prst="rect">
            <a:avLst/>
          </a:prstGeom>
          <a:gradFill rotWithShape="1">
            <a:gsLst>
              <a:gs pos="0">
                <a:srgbClr val="0000FF"/>
              </a:gs>
              <a:gs pos="50000">
                <a:schemeClr val="bg1"/>
              </a:gs>
              <a:gs pos="100000">
                <a:srgbClr val="0000FF"/>
              </a:gs>
            </a:gsLst>
            <a:lin ang="5400000" scaled="1"/>
          </a:gradFill>
          <a:ln w="9525" algn="ctr">
            <a:noFill/>
            <a:miter lim="800000"/>
            <a:headEnd/>
            <a:tailEnd/>
          </a:ln>
          <a:effectLst/>
        </p:spPr>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sp>
        <p:nvSpPr>
          <p:cNvPr id="22" name="TextBox 21"/>
          <p:cNvSpPr txBox="1"/>
          <p:nvPr/>
        </p:nvSpPr>
        <p:spPr>
          <a:xfrm>
            <a:off x="118196" y="1229015"/>
            <a:ext cx="3857449" cy="553998"/>
          </a:xfrm>
          <a:prstGeom prst="rect">
            <a:avLst/>
          </a:prstGeom>
          <a:noFill/>
        </p:spPr>
        <p:txBody>
          <a:bodyPr wrap="square" rtlCol="0">
            <a:spAutoFit/>
          </a:bodyPr>
          <a:lstStyle/>
          <a:p>
            <a:pPr marL="342900" indent="-342900">
              <a:buAutoNum type="arabicPeriod"/>
            </a:pPr>
            <a:r>
              <a:rPr lang="en-US" sz="3000" b="1" smtClean="0">
                <a:solidFill>
                  <a:srgbClr val="C00000"/>
                </a:solidFill>
                <a:latin typeface="Times New Roman" panose="02020603050405020304" pitchFamily="18" charset="0"/>
                <a:cs typeface="Times New Roman" panose="02020603050405020304" pitchFamily="18" charset="0"/>
              </a:rPr>
              <a:t>Điểm cực viễn </a:t>
            </a:r>
            <a:r>
              <a:rPr lang="en-US" sz="3000" b="1">
                <a:solidFill>
                  <a:srgbClr val="C00000"/>
                </a:solidFill>
                <a:latin typeface="Times New Roman" panose="02020603050405020304" pitchFamily="18" charset="0"/>
                <a:cs typeface="Times New Roman" panose="02020603050405020304" pitchFamily="18" charset="0"/>
              </a:rPr>
              <a:t>(C</a:t>
            </a:r>
            <a:r>
              <a:rPr lang="en-US" sz="3000" b="1" baseline="-25000">
                <a:solidFill>
                  <a:srgbClr val="C00000"/>
                </a:solidFill>
                <a:latin typeface="Times New Roman" panose="02020603050405020304" pitchFamily="18" charset="0"/>
                <a:cs typeface="Times New Roman" panose="02020603050405020304" pitchFamily="18" charset="0"/>
              </a:rPr>
              <a:t>v</a:t>
            </a:r>
            <a:r>
              <a:rPr lang="en-US" sz="3000" b="1" smtClean="0">
                <a:solidFill>
                  <a:srgbClr val="C00000"/>
                </a:solidFill>
                <a:latin typeface="Times New Roman" panose="02020603050405020304" pitchFamily="18" charset="0"/>
                <a:cs typeface="Times New Roman" panose="02020603050405020304" pitchFamily="18" charset="0"/>
              </a:rPr>
              <a:t>)</a:t>
            </a:r>
          </a:p>
        </p:txBody>
      </p:sp>
      <p:sp>
        <p:nvSpPr>
          <p:cNvPr id="26" name="TextBox 25"/>
          <p:cNvSpPr txBox="1"/>
          <p:nvPr/>
        </p:nvSpPr>
        <p:spPr>
          <a:xfrm>
            <a:off x="94882" y="1695252"/>
            <a:ext cx="3857449" cy="553998"/>
          </a:xfrm>
          <a:prstGeom prst="rect">
            <a:avLst/>
          </a:prstGeom>
          <a:noFill/>
        </p:spPr>
        <p:txBody>
          <a:bodyPr wrap="square" rtlCol="0">
            <a:spAutoFit/>
          </a:bodyPr>
          <a:lstStyle/>
          <a:p>
            <a:r>
              <a:rPr lang="en-US" sz="3000" b="1" smtClean="0">
                <a:solidFill>
                  <a:srgbClr val="C00000"/>
                </a:solidFill>
                <a:latin typeface="Times New Roman" panose="02020603050405020304" pitchFamily="18" charset="0"/>
                <a:cs typeface="Times New Roman" panose="02020603050405020304" pitchFamily="18" charset="0"/>
              </a:rPr>
              <a:t>2. Điểm cực cận </a:t>
            </a:r>
            <a:r>
              <a:rPr lang="en-US" sz="3000" b="1">
                <a:solidFill>
                  <a:srgbClr val="C00000"/>
                </a:solidFill>
                <a:latin typeface="Times New Roman" panose="02020603050405020304" pitchFamily="18" charset="0"/>
                <a:cs typeface="Times New Roman" panose="02020603050405020304" pitchFamily="18" charset="0"/>
              </a:rPr>
              <a:t>(</a:t>
            </a:r>
            <a:r>
              <a:rPr lang="en-US" sz="3000" b="1" smtClean="0">
                <a:solidFill>
                  <a:srgbClr val="C00000"/>
                </a:solidFill>
                <a:latin typeface="Times New Roman" panose="02020603050405020304" pitchFamily="18" charset="0"/>
                <a:cs typeface="Times New Roman" panose="02020603050405020304" pitchFamily="18" charset="0"/>
              </a:rPr>
              <a:t>C</a:t>
            </a:r>
            <a:r>
              <a:rPr lang="en-US" sz="3000" b="1" baseline="-25000" smtClean="0">
                <a:solidFill>
                  <a:srgbClr val="C00000"/>
                </a:solidFill>
                <a:latin typeface="Times New Roman" panose="02020603050405020304" pitchFamily="18" charset="0"/>
                <a:cs typeface="Times New Roman" panose="02020603050405020304" pitchFamily="18" charset="0"/>
              </a:rPr>
              <a:t>c</a:t>
            </a:r>
            <a:r>
              <a:rPr lang="en-US" sz="3000" b="1" smtClean="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04539805"/>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amond(in)">
                                      <p:cBhvr>
                                        <p:cTn id="7" dur="500"/>
                                        <p:tgtEl>
                                          <p:spTgt spid="38"/>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1000"/>
                                        <p:tgtEl>
                                          <p:spTgt spid="39"/>
                                        </p:tgtEl>
                                      </p:cBhvr>
                                    </p:animEffect>
                                    <p:anim calcmode="lin" valueType="num">
                                      <p:cBhvr>
                                        <p:cTn id="11" dur="1000" fill="hold"/>
                                        <p:tgtEl>
                                          <p:spTgt spid="39"/>
                                        </p:tgtEl>
                                        <p:attrNameLst>
                                          <p:attrName>ppt_x</p:attrName>
                                        </p:attrNameLst>
                                      </p:cBhvr>
                                      <p:tavLst>
                                        <p:tav tm="0">
                                          <p:val>
                                            <p:strVal val="#ppt_x"/>
                                          </p:val>
                                        </p:tav>
                                        <p:tav tm="100000">
                                          <p:val>
                                            <p:strVal val="#ppt_x"/>
                                          </p:val>
                                        </p:tav>
                                      </p:tavLst>
                                    </p:anim>
                                    <p:anim calcmode="lin" valueType="num">
                                      <p:cBhvr>
                                        <p:cTn id="12"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1000"/>
                                        <p:tgtEl>
                                          <p:spTgt spid="40"/>
                                        </p:tgtEl>
                                      </p:cBhvr>
                                    </p:animEffect>
                                    <p:anim calcmode="lin" valueType="num">
                                      <p:cBhvr>
                                        <p:cTn id="18" dur="1000" fill="hold"/>
                                        <p:tgtEl>
                                          <p:spTgt spid="40"/>
                                        </p:tgtEl>
                                        <p:attrNameLst>
                                          <p:attrName>ppt_x</p:attrName>
                                        </p:attrNameLst>
                                      </p:cBhvr>
                                      <p:tavLst>
                                        <p:tav tm="0">
                                          <p:val>
                                            <p:strVal val="#ppt_x"/>
                                          </p:val>
                                        </p:tav>
                                        <p:tav tm="100000">
                                          <p:val>
                                            <p:strVal val="#ppt_x"/>
                                          </p:val>
                                        </p:tav>
                                      </p:tavLst>
                                    </p:anim>
                                    <p:anim calcmode="lin" valueType="num">
                                      <p:cBhvr>
                                        <p:cTn id="19"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fade">
                                      <p:cBhvr>
                                        <p:cTn id="24" dur="1000"/>
                                        <p:tgtEl>
                                          <p:spTgt spid="41"/>
                                        </p:tgtEl>
                                      </p:cBhvr>
                                    </p:animEffect>
                                    <p:anim calcmode="lin" valueType="num">
                                      <p:cBhvr>
                                        <p:cTn id="25" dur="1000" fill="hold"/>
                                        <p:tgtEl>
                                          <p:spTgt spid="41"/>
                                        </p:tgtEl>
                                        <p:attrNameLst>
                                          <p:attrName>ppt_x</p:attrName>
                                        </p:attrNameLst>
                                      </p:cBhvr>
                                      <p:tavLst>
                                        <p:tav tm="0">
                                          <p:val>
                                            <p:strVal val="#ppt_x"/>
                                          </p:val>
                                        </p:tav>
                                        <p:tav tm="100000">
                                          <p:val>
                                            <p:strVal val="#ppt_x"/>
                                          </p:val>
                                        </p:tav>
                                      </p:tavLst>
                                    </p:anim>
                                    <p:anim calcmode="lin" valueType="num">
                                      <p:cBhvr>
                                        <p:cTn id="26"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3"/>
                                        </p:tgtEl>
                                        <p:attrNameLst>
                                          <p:attrName>style.visibility</p:attrName>
                                        </p:attrNameLst>
                                      </p:cBhvr>
                                      <p:to>
                                        <p:strVal val="visible"/>
                                      </p:to>
                                    </p:set>
                                    <p:animEffect transition="in" filter="fade">
                                      <p:cBhvr>
                                        <p:cTn id="31" dur="1000"/>
                                        <p:tgtEl>
                                          <p:spTgt spid="43"/>
                                        </p:tgtEl>
                                      </p:cBhvr>
                                    </p:animEffect>
                                    <p:anim calcmode="lin" valueType="num">
                                      <p:cBhvr>
                                        <p:cTn id="32" dur="1000" fill="hold"/>
                                        <p:tgtEl>
                                          <p:spTgt spid="43"/>
                                        </p:tgtEl>
                                        <p:attrNameLst>
                                          <p:attrName>ppt_x</p:attrName>
                                        </p:attrNameLst>
                                      </p:cBhvr>
                                      <p:tavLst>
                                        <p:tav tm="0">
                                          <p:val>
                                            <p:strVal val="#ppt_x"/>
                                          </p:val>
                                        </p:tav>
                                        <p:tav tm="100000">
                                          <p:val>
                                            <p:strVal val="#ppt_x"/>
                                          </p:val>
                                        </p:tav>
                                      </p:tavLst>
                                    </p:anim>
                                    <p:anim calcmode="lin" valueType="num">
                                      <p:cBhvr>
                                        <p:cTn id="33" dur="1000" fill="hold"/>
                                        <p:tgtEl>
                                          <p:spTgt spid="43"/>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fade">
                                      <p:cBhvr>
                                        <p:cTn id="36" dur="1000"/>
                                        <p:tgtEl>
                                          <p:spTgt spid="48"/>
                                        </p:tgtEl>
                                      </p:cBhvr>
                                    </p:animEffect>
                                    <p:anim calcmode="lin" valueType="num">
                                      <p:cBhvr>
                                        <p:cTn id="37" dur="1000" fill="hold"/>
                                        <p:tgtEl>
                                          <p:spTgt spid="48"/>
                                        </p:tgtEl>
                                        <p:attrNameLst>
                                          <p:attrName>ppt_x</p:attrName>
                                        </p:attrNameLst>
                                      </p:cBhvr>
                                      <p:tavLst>
                                        <p:tav tm="0">
                                          <p:val>
                                            <p:strVal val="#ppt_x"/>
                                          </p:val>
                                        </p:tav>
                                        <p:tav tm="100000">
                                          <p:val>
                                            <p:strVal val="#ppt_x"/>
                                          </p:val>
                                        </p:tav>
                                      </p:tavLst>
                                    </p:anim>
                                    <p:anim calcmode="lin" valueType="num">
                                      <p:cBhvr>
                                        <p:cTn id="38" dur="1000" fill="hold"/>
                                        <p:tgtEl>
                                          <p:spTgt spid="48"/>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fade">
                                      <p:cBhvr>
                                        <p:cTn id="41" dur="1000"/>
                                        <p:tgtEl>
                                          <p:spTgt spid="44"/>
                                        </p:tgtEl>
                                      </p:cBhvr>
                                    </p:animEffect>
                                    <p:anim calcmode="lin" valueType="num">
                                      <p:cBhvr>
                                        <p:cTn id="42" dur="1000" fill="hold"/>
                                        <p:tgtEl>
                                          <p:spTgt spid="44"/>
                                        </p:tgtEl>
                                        <p:attrNameLst>
                                          <p:attrName>ppt_x</p:attrName>
                                        </p:attrNameLst>
                                      </p:cBhvr>
                                      <p:tavLst>
                                        <p:tav tm="0">
                                          <p:val>
                                            <p:strVal val="#ppt_x"/>
                                          </p:val>
                                        </p:tav>
                                        <p:tav tm="100000">
                                          <p:val>
                                            <p:strVal val="#ppt_x"/>
                                          </p:val>
                                        </p:tav>
                                      </p:tavLst>
                                    </p:anim>
                                    <p:anim calcmode="lin" valueType="num">
                                      <p:cBhvr>
                                        <p:cTn id="43" dur="1000" fill="hold"/>
                                        <p:tgtEl>
                                          <p:spTgt spid="44"/>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1000"/>
                                        <p:tgtEl>
                                          <p:spTgt spid="37"/>
                                        </p:tgtEl>
                                      </p:cBhvr>
                                    </p:animEffect>
                                    <p:anim calcmode="lin" valueType="num">
                                      <p:cBhvr>
                                        <p:cTn id="47" dur="1000" fill="hold"/>
                                        <p:tgtEl>
                                          <p:spTgt spid="37"/>
                                        </p:tgtEl>
                                        <p:attrNameLst>
                                          <p:attrName>ppt_x</p:attrName>
                                        </p:attrNameLst>
                                      </p:cBhvr>
                                      <p:tavLst>
                                        <p:tav tm="0">
                                          <p:val>
                                            <p:strVal val="#ppt_x"/>
                                          </p:val>
                                        </p:tav>
                                        <p:tav tm="100000">
                                          <p:val>
                                            <p:strVal val="#ppt_x"/>
                                          </p:val>
                                        </p:tav>
                                      </p:tavLst>
                                    </p:anim>
                                    <p:anim calcmode="lin" valueType="num">
                                      <p:cBhvr>
                                        <p:cTn id="48"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fade">
                                      <p:cBhvr>
                                        <p:cTn id="53" dur="1000"/>
                                        <p:tgtEl>
                                          <p:spTgt spid="50"/>
                                        </p:tgtEl>
                                      </p:cBhvr>
                                    </p:animEffect>
                                    <p:anim calcmode="lin" valueType="num">
                                      <p:cBhvr>
                                        <p:cTn id="54" dur="1000" fill="hold"/>
                                        <p:tgtEl>
                                          <p:spTgt spid="50"/>
                                        </p:tgtEl>
                                        <p:attrNameLst>
                                          <p:attrName>ppt_x</p:attrName>
                                        </p:attrNameLst>
                                      </p:cBhvr>
                                      <p:tavLst>
                                        <p:tav tm="0">
                                          <p:val>
                                            <p:strVal val="#ppt_x"/>
                                          </p:val>
                                        </p:tav>
                                        <p:tav tm="100000">
                                          <p:val>
                                            <p:strVal val="#ppt_x"/>
                                          </p:val>
                                        </p:tav>
                                      </p:tavLst>
                                    </p:anim>
                                    <p:anim calcmode="lin" valueType="num">
                                      <p:cBhvr>
                                        <p:cTn id="55" dur="1000" fill="hold"/>
                                        <p:tgtEl>
                                          <p:spTgt spid="50"/>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5"/>
                                        </p:tgtEl>
                                        <p:attrNameLst>
                                          <p:attrName>style.visibility</p:attrName>
                                        </p:attrNameLst>
                                      </p:cBhvr>
                                      <p:to>
                                        <p:strVal val="visible"/>
                                      </p:to>
                                    </p:set>
                                    <p:animEffect transition="in" filter="fade">
                                      <p:cBhvr>
                                        <p:cTn id="58" dur="1000"/>
                                        <p:tgtEl>
                                          <p:spTgt spid="45"/>
                                        </p:tgtEl>
                                      </p:cBhvr>
                                    </p:animEffect>
                                    <p:anim calcmode="lin" valueType="num">
                                      <p:cBhvr>
                                        <p:cTn id="59" dur="1000" fill="hold"/>
                                        <p:tgtEl>
                                          <p:spTgt spid="45"/>
                                        </p:tgtEl>
                                        <p:attrNameLst>
                                          <p:attrName>ppt_x</p:attrName>
                                        </p:attrNameLst>
                                      </p:cBhvr>
                                      <p:tavLst>
                                        <p:tav tm="0">
                                          <p:val>
                                            <p:strVal val="#ppt_x"/>
                                          </p:val>
                                        </p:tav>
                                        <p:tav tm="100000">
                                          <p:val>
                                            <p:strVal val="#ppt_x"/>
                                          </p:val>
                                        </p:tav>
                                      </p:tavLst>
                                    </p:anim>
                                    <p:anim calcmode="lin" valueType="num">
                                      <p:cBhvr>
                                        <p:cTn id="60"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40" grpId="0"/>
      <p:bldP spid="41" grpId="0"/>
      <p:bldP spid="43" grpId="0" animBg="1"/>
      <p:bldP spid="44" grpId="0" animBg="1"/>
      <p:bldP spid="48" grpId="0"/>
      <p:bldP spid="50"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 name="Text Box 2"/>
          <p:cNvSpPr txBox="1">
            <a:spLocks noChangeArrowheads="1"/>
          </p:cNvSpPr>
          <p:nvPr/>
        </p:nvSpPr>
        <p:spPr bwMode="auto">
          <a:xfrm>
            <a:off x="117064" y="684835"/>
            <a:ext cx="7491103" cy="523220"/>
          </a:xfrm>
          <a:prstGeom prst="rect">
            <a:avLst/>
          </a:prstGeom>
          <a:noFill/>
          <a:ln w="9525">
            <a:noFill/>
            <a:miter lim="800000"/>
            <a:headEnd/>
            <a:tailEnd/>
          </a:ln>
        </p:spPr>
        <p:txBody>
          <a:bodyPr wrap="square">
            <a:spAutoFit/>
          </a:bodyPr>
          <a:lstStyle/>
          <a:p>
            <a:pPr algn="just">
              <a:spcBef>
                <a:spcPct val="50000"/>
              </a:spcBef>
            </a:pPr>
            <a:r>
              <a:rPr lang="en-US" sz="2800" b="1" dirty="0">
                <a:solidFill>
                  <a:srgbClr val="0000FF"/>
                </a:solidFill>
                <a:latin typeface="Times New Roman" pitchFamily="18" charset="0"/>
                <a:cs typeface="Times New Roman" pitchFamily="18" charset="0"/>
              </a:rPr>
              <a:t>III. ĐIỂM CỰC CẬN VÀ ĐIỂM CỰC VIỄN</a:t>
            </a:r>
          </a:p>
        </p:txBody>
      </p:sp>
      <p:sp>
        <p:nvSpPr>
          <p:cNvPr id="24" name="WordArt 83">
            <a:hlinkClick r:id="rId3" action="ppaction://hlinksldjump"/>
          </p:cNvPr>
          <p:cNvSpPr>
            <a:spLocks noChangeArrowheads="1" noChangeShapeType="1" noTextEdit="1"/>
          </p:cNvSpPr>
          <p:nvPr/>
        </p:nvSpPr>
        <p:spPr bwMode="auto">
          <a:xfrm>
            <a:off x="117064" y="1206663"/>
            <a:ext cx="2416264" cy="372964"/>
          </a:xfrm>
          <a:prstGeom prst="rect">
            <a:avLst/>
          </a:prstGeom>
        </p:spPr>
        <p:txBody>
          <a:bodyPr wrap="none" fromWordArt="1">
            <a:prstTxWarp prst="textPlain">
              <a:avLst>
                <a:gd name="adj" fmla="val 50000"/>
              </a:avLst>
            </a:prstTxWarp>
          </a:bodyPr>
          <a:lstStyle/>
          <a:p>
            <a:r>
              <a:rPr lang="en-US" sz="3600" b="1">
                <a:solidFill>
                  <a:srgbClr val="C00000"/>
                </a:solidFill>
                <a:latin typeface="Times New Roman" pitchFamily="18" charset="0"/>
                <a:cs typeface="Times New Roman" pitchFamily="18" charset="0"/>
              </a:rPr>
              <a:t>1. Điểm cực viễn</a:t>
            </a:r>
          </a:p>
        </p:txBody>
      </p:sp>
      <p:sp>
        <p:nvSpPr>
          <p:cNvPr id="25" name="Text Box 84"/>
          <p:cNvSpPr txBox="1">
            <a:spLocks noChangeArrowheads="1"/>
          </p:cNvSpPr>
          <p:nvPr/>
        </p:nvSpPr>
        <p:spPr bwMode="auto">
          <a:xfrm>
            <a:off x="2502877" y="1160778"/>
            <a:ext cx="1219200" cy="461665"/>
          </a:xfrm>
          <a:prstGeom prst="rect">
            <a:avLst/>
          </a:prstGeom>
          <a:noFill/>
          <a:ln w="9525">
            <a:noFill/>
            <a:miter lim="800000"/>
            <a:headEnd/>
            <a:tailEnd/>
          </a:ln>
        </p:spPr>
        <p:txBody>
          <a:bodyPr>
            <a:spAutoFit/>
          </a:bodyPr>
          <a:lstStyle/>
          <a:p>
            <a:r>
              <a:rPr lang="en-US" sz="2400" b="1">
                <a:solidFill>
                  <a:srgbClr val="C00000"/>
                </a:solidFill>
                <a:latin typeface="Times New Roman" pitchFamily="18" charset="0"/>
                <a:cs typeface="Times New Roman" pitchFamily="18" charset="0"/>
              </a:rPr>
              <a:t>(C</a:t>
            </a:r>
            <a:r>
              <a:rPr lang="en-US" sz="2400" b="1" baseline="-25000">
                <a:solidFill>
                  <a:srgbClr val="C00000"/>
                </a:solidFill>
                <a:latin typeface="Times New Roman" pitchFamily="18" charset="0"/>
                <a:cs typeface="Times New Roman" pitchFamily="18" charset="0"/>
              </a:rPr>
              <a:t>V </a:t>
            </a:r>
            <a:r>
              <a:rPr lang="en-US" sz="2400" b="1">
                <a:solidFill>
                  <a:srgbClr val="C00000"/>
                </a:solidFill>
                <a:latin typeface="Times New Roman" pitchFamily="18" charset="0"/>
                <a:cs typeface="Times New Roman" pitchFamily="18" charset="0"/>
              </a:rPr>
              <a:t>)</a:t>
            </a:r>
          </a:p>
        </p:txBody>
      </p:sp>
      <p:sp>
        <p:nvSpPr>
          <p:cNvPr id="33" name="WordArt 83">
            <a:hlinkClick r:id="rId3" action="ppaction://hlinksldjump"/>
          </p:cNvPr>
          <p:cNvSpPr>
            <a:spLocks noChangeArrowheads="1" noChangeShapeType="1" noTextEdit="1"/>
          </p:cNvSpPr>
          <p:nvPr/>
        </p:nvSpPr>
        <p:spPr bwMode="auto">
          <a:xfrm>
            <a:off x="105987" y="1856374"/>
            <a:ext cx="2470719" cy="377701"/>
          </a:xfrm>
          <a:prstGeom prst="rect">
            <a:avLst/>
          </a:prstGeom>
        </p:spPr>
        <p:txBody>
          <a:bodyPr wrap="none" fromWordArt="1">
            <a:prstTxWarp prst="textPlain">
              <a:avLst>
                <a:gd name="adj" fmla="val 50000"/>
              </a:avLst>
            </a:prstTxWarp>
          </a:bodyPr>
          <a:lstStyle/>
          <a:p>
            <a:r>
              <a:rPr lang="en-US" sz="3600" b="1">
                <a:solidFill>
                  <a:srgbClr val="C00000"/>
                </a:solidFill>
                <a:latin typeface="Times New Roman" pitchFamily="18" charset="0"/>
                <a:cs typeface="Times New Roman" pitchFamily="18" charset="0"/>
              </a:rPr>
              <a:t>2. Điểm cực cận</a:t>
            </a:r>
          </a:p>
        </p:txBody>
      </p:sp>
      <p:sp>
        <p:nvSpPr>
          <p:cNvPr id="36" name="Text Box 84"/>
          <p:cNvSpPr txBox="1">
            <a:spLocks noChangeArrowheads="1"/>
          </p:cNvSpPr>
          <p:nvPr/>
        </p:nvSpPr>
        <p:spPr bwMode="auto">
          <a:xfrm>
            <a:off x="2574112" y="1814521"/>
            <a:ext cx="1219200" cy="461665"/>
          </a:xfrm>
          <a:prstGeom prst="rect">
            <a:avLst/>
          </a:prstGeom>
          <a:noFill/>
          <a:ln w="9525">
            <a:noFill/>
            <a:miter lim="800000"/>
            <a:headEnd/>
            <a:tailEnd/>
          </a:ln>
        </p:spPr>
        <p:txBody>
          <a:bodyPr>
            <a:spAutoFit/>
          </a:bodyPr>
          <a:lstStyle/>
          <a:p>
            <a:r>
              <a:rPr lang="en-US" sz="2400" b="1">
                <a:solidFill>
                  <a:srgbClr val="C00000"/>
                </a:solidFill>
                <a:latin typeface="Times New Roman" pitchFamily="18" charset="0"/>
                <a:cs typeface="Times New Roman" pitchFamily="18" charset="0"/>
              </a:rPr>
              <a:t>(C</a:t>
            </a:r>
            <a:r>
              <a:rPr lang="en-US" sz="2400" b="1" baseline="-25000">
                <a:solidFill>
                  <a:srgbClr val="C00000"/>
                </a:solidFill>
                <a:latin typeface="Times New Roman" pitchFamily="18" charset="0"/>
                <a:cs typeface="Times New Roman" pitchFamily="18" charset="0"/>
              </a:rPr>
              <a:t>c </a:t>
            </a:r>
            <a:r>
              <a:rPr lang="en-US" sz="2400" b="1">
                <a:solidFill>
                  <a:srgbClr val="C00000"/>
                </a:solidFill>
                <a:latin typeface="Times New Roman" pitchFamily="18" charset="0"/>
                <a:cs typeface="Times New Roman" pitchFamily="18" charset="0"/>
              </a:rPr>
              <a:t>)</a:t>
            </a:r>
          </a:p>
        </p:txBody>
      </p:sp>
      <p:pic>
        <p:nvPicPr>
          <p:cNvPr id="35" name="Picture 34" descr="eye-1"/>
          <p:cNvPicPr>
            <a:picLocks noChangeAspect="1" noChangeArrowheads="1"/>
          </p:cNvPicPr>
          <p:nvPr/>
        </p:nvPicPr>
        <p:blipFill>
          <a:blip r:embed="rId4"/>
          <a:srcRect l="2937" r="4915" b="13333"/>
          <a:stretch>
            <a:fillRect/>
          </a:stretch>
        </p:blipFill>
        <p:spPr bwMode="auto">
          <a:xfrm>
            <a:off x="8531920" y="3477463"/>
            <a:ext cx="2388615" cy="2448128"/>
          </a:xfrm>
          <a:prstGeom prst="rect">
            <a:avLst/>
          </a:prstGeom>
          <a:noFill/>
          <a:ln w="9525">
            <a:noFill/>
            <a:miter lim="800000"/>
            <a:headEnd/>
            <a:tailEnd/>
          </a:ln>
        </p:spPr>
      </p:pic>
      <p:sp>
        <p:nvSpPr>
          <p:cNvPr id="51" name="Text Box 78"/>
          <p:cNvSpPr txBox="1">
            <a:spLocks noChangeArrowheads="1"/>
          </p:cNvSpPr>
          <p:nvPr/>
        </p:nvSpPr>
        <p:spPr bwMode="auto">
          <a:xfrm>
            <a:off x="6865217" y="4783010"/>
            <a:ext cx="742950" cy="457200"/>
          </a:xfrm>
          <a:prstGeom prst="rect">
            <a:avLst/>
          </a:prstGeom>
          <a:noFill/>
          <a:ln w="9525">
            <a:noFill/>
            <a:miter lim="800000"/>
            <a:headEnd/>
            <a:tailEnd/>
          </a:ln>
        </p:spPr>
        <p:txBody>
          <a:bodyPr>
            <a:spAutoFit/>
          </a:bodyPr>
          <a:lstStyle/>
          <a:p>
            <a:pPr>
              <a:spcBef>
                <a:spcPct val="50000"/>
              </a:spcBef>
            </a:pPr>
            <a:r>
              <a:rPr lang="en-US" sz="2400" b="1" smtClean="0">
                <a:solidFill>
                  <a:srgbClr val="0048D8"/>
                </a:solidFill>
                <a:latin typeface=".VnArial" pitchFamily="34" charset="0"/>
              </a:rPr>
              <a:t>C</a:t>
            </a:r>
            <a:r>
              <a:rPr lang="en-US" sz="2400" b="1" baseline="-25000">
                <a:solidFill>
                  <a:srgbClr val="0048D8"/>
                </a:solidFill>
                <a:latin typeface=".VnArial" pitchFamily="34" charset="0"/>
              </a:rPr>
              <a:t>c</a:t>
            </a:r>
            <a:r>
              <a:rPr lang="en-US" sz="2400" b="1" baseline="-25000" smtClean="0">
                <a:solidFill>
                  <a:srgbClr val="0048D8"/>
                </a:solidFill>
                <a:latin typeface=".VnArial" pitchFamily="34" charset="0"/>
              </a:rPr>
              <a:t> </a:t>
            </a:r>
            <a:endParaRPr lang="en-US" sz="2400" b="1">
              <a:solidFill>
                <a:srgbClr val="0048D8"/>
              </a:solidFill>
              <a:latin typeface=".VnArial" pitchFamily="34" charset="0"/>
            </a:endParaRPr>
          </a:p>
        </p:txBody>
      </p:sp>
      <p:sp>
        <p:nvSpPr>
          <p:cNvPr id="52" name="Line 79"/>
          <p:cNvSpPr>
            <a:spLocks noChangeShapeType="1"/>
          </p:cNvSpPr>
          <p:nvPr/>
        </p:nvSpPr>
        <p:spPr bwMode="auto">
          <a:xfrm>
            <a:off x="2517046" y="4701527"/>
            <a:ext cx="8403489" cy="0"/>
          </a:xfrm>
          <a:prstGeom prst="line">
            <a:avLst/>
          </a:prstGeom>
          <a:noFill/>
          <a:ln w="19050">
            <a:solidFill>
              <a:srgbClr val="000000"/>
            </a:solidFill>
            <a:round/>
            <a:headEnd/>
            <a:tailEnd/>
          </a:ln>
        </p:spPr>
        <p:txBody>
          <a:bodyPr/>
          <a:lstStyle/>
          <a:p>
            <a:endParaRPr lang="en-US"/>
          </a:p>
        </p:txBody>
      </p:sp>
      <p:sp>
        <p:nvSpPr>
          <p:cNvPr id="53" name="Oval 80"/>
          <p:cNvSpPr>
            <a:spLocks noChangeArrowheads="1"/>
          </p:cNvSpPr>
          <p:nvPr/>
        </p:nvSpPr>
        <p:spPr bwMode="auto">
          <a:xfrm flipH="1">
            <a:off x="3326954" y="4648146"/>
            <a:ext cx="111707" cy="85448"/>
          </a:xfrm>
          <a:prstGeom prst="ellipse">
            <a:avLst/>
          </a:prstGeom>
          <a:solidFill>
            <a:srgbClr val="FF00FF"/>
          </a:solidFill>
          <a:ln w="9525">
            <a:noFill/>
            <a:round/>
            <a:headEnd/>
            <a:tailEnd/>
          </a:ln>
        </p:spPr>
        <p:txBody>
          <a:bodyPr wrap="none" anchor="ctr"/>
          <a:lstStyle/>
          <a:p>
            <a:endParaRPr lang="en-US"/>
          </a:p>
        </p:txBody>
      </p:sp>
      <p:sp>
        <p:nvSpPr>
          <p:cNvPr id="54" name="Oval 81"/>
          <p:cNvSpPr>
            <a:spLocks noChangeArrowheads="1"/>
          </p:cNvSpPr>
          <p:nvPr/>
        </p:nvSpPr>
        <p:spPr bwMode="auto">
          <a:xfrm>
            <a:off x="7167560" y="4654578"/>
            <a:ext cx="99931" cy="104128"/>
          </a:xfrm>
          <a:prstGeom prst="ellipse">
            <a:avLst/>
          </a:prstGeom>
          <a:solidFill>
            <a:srgbClr val="FF3300"/>
          </a:solidFill>
          <a:ln w="9525">
            <a:noFill/>
            <a:round/>
            <a:headEnd/>
            <a:tailEnd/>
          </a:ln>
        </p:spPr>
        <p:txBody>
          <a:bodyPr wrap="none" anchor="ctr"/>
          <a:lstStyle/>
          <a:p>
            <a:endParaRPr lang="en-US"/>
          </a:p>
        </p:txBody>
      </p:sp>
      <p:sp>
        <p:nvSpPr>
          <p:cNvPr id="55" name="Text Box 78"/>
          <p:cNvSpPr txBox="1">
            <a:spLocks noChangeArrowheads="1"/>
          </p:cNvSpPr>
          <p:nvPr/>
        </p:nvSpPr>
        <p:spPr bwMode="auto">
          <a:xfrm>
            <a:off x="3114830" y="4731160"/>
            <a:ext cx="742950" cy="457200"/>
          </a:xfrm>
          <a:prstGeom prst="rect">
            <a:avLst/>
          </a:prstGeom>
          <a:noFill/>
          <a:ln w="9525">
            <a:noFill/>
            <a:miter lim="800000"/>
            <a:headEnd/>
            <a:tailEnd/>
          </a:ln>
        </p:spPr>
        <p:txBody>
          <a:bodyPr>
            <a:spAutoFit/>
          </a:bodyPr>
          <a:lstStyle/>
          <a:p>
            <a:pPr>
              <a:spcBef>
                <a:spcPct val="50000"/>
              </a:spcBef>
            </a:pPr>
            <a:r>
              <a:rPr lang="en-US" sz="2400" b="1" dirty="0" err="1">
                <a:solidFill>
                  <a:srgbClr val="0048D8"/>
                </a:solidFill>
                <a:latin typeface=".VnArial" pitchFamily="34" charset="0"/>
              </a:rPr>
              <a:t>C</a:t>
            </a:r>
            <a:r>
              <a:rPr lang="en-US" sz="2400" b="1" baseline="-25000" dirty="0" err="1">
                <a:solidFill>
                  <a:srgbClr val="0048D8"/>
                </a:solidFill>
                <a:latin typeface=".VnArial" pitchFamily="34" charset="0"/>
              </a:rPr>
              <a:t>v</a:t>
            </a:r>
            <a:r>
              <a:rPr lang="en-US" sz="2400" b="1" baseline="-25000" dirty="0">
                <a:solidFill>
                  <a:srgbClr val="0048D8"/>
                </a:solidFill>
                <a:latin typeface=".VnArial" pitchFamily="34" charset="0"/>
              </a:rPr>
              <a:t> </a:t>
            </a:r>
            <a:endParaRPr lang="en-US" sz="2400" b="1" dirty="0">
              <a:solidFill>
                <a:srgbClr val="0048D8"/>
              </a:solidFill>
              <a:latin typeface=".VnArial" pitchFamily="34" charset="0"/>
            </a:endParaRPr>
          </a:p>
        </p:txBody>
      </p:sp>
      <p:sp>
        <p:nvSpPr>
          <p:cNvPr id="56" name="Line 83"/>
          <p:cNvSpPr>
            <a:spLocks noChangeShapeType="1"/>
          </p:cNvSpPr>
          <p:nvPr/>
        </p:nvSpPr>
        <p:spPr bwMode="auto">
          <a:xfrm flipV="1">
            <a:off x="3410442" y="4701527"/>
            <a:ext cx="3773561" cy="0"/>
          </a:xfrm>
          <a:prstGeom prst="line">
            <a:avLst/>
          </a:prstGeom>
          <a:noFill/>
          <a:ln w="76200">
            <a:solidFill>
              <a:srgbClr val="800080"/>
            </a:solidFill>
            <a:round/>
            <a:headEnd/>
            <a:tailEnd/>
          </a:ln>
        </p:spPr>
        <p:txBody>
          <a:bodyPr/>
          <a:lstStyle/>
          <a:p>
            <a:endParaRPr lang="en-US"/>
          </a:p>
        </p:txBody>
      </p:sp>
      <p:sp>
        <p:nvSpPr>
          <p:cNvPr id="57" name="Line 93"/>
          <p:cNvSpPr>
            <a:spLocks noChangeShapeType="1"/>
          </p:cNvSpPr>
          <p:nvPr/>
        </p:nvSpPr>
        <p:spPr bwMode="auto">
          <a:xfrm flipH="1" flipV="1">
            <a:off x="7201010" y="4226374"/>
            <a:ext cx="0" cy="450850"/>
          </a:xfrm>
          <a:prstGeom prst="line">
            <a:avLst/>
          </a:prstGeom>
          <a:noFill/>
          <a:ln w="57150">
            <a:solidFill>
              <a:srgbClr val="000000"/>
            </a:solidFill>
            <a:round/>
            <a:headEnd/>
            <a:tailEnd type="triangle" w="med" len="med"/>
          </a:ln>
        </p:spPr>
        <p:txBody>
          <a:bodyPr/>
          <a:lstStyle/>
          <a:p>
            <a:endParaRPr lang="en-US"/>
          </a:p>
        </p:txBody>
      </p:sp>
      <p:sp>
        <p:nvSpPr>
          <p:cNvPr id="58" name="TextBox 57"/>
          <p:cNvSpPr txBox="1">
            <a:spLocks noChangeArrowheads="1"/>
          </p:cNvSpPr>
          <p:nvPr/>
        </p:nvSpPr>
        <p:spPr bwMode="auto">
          <a:xfrm>
            <a:off x="736318" y="2731038"/>
            <a:ext cx="7770638" cy="523220"/>
          </a:xfrm>
          <a:prstGeom prst="rect">
            <a:avLst/>
          </a:prstGeom>
          <a:noFill/>
          <a:ln w="9525">
            <a:noFill/>
            <a:miter lim="800000"/>
            <a:headEnd/>
            <a:tailEnd/>
          </a:ln>
        </p:spPr>
        <p:txBody>
          <a:bodyPr wrap="square">
            <a:spAutoFit/>
          </a:bodyPr>
          <a:lstStyle/>
          <a:p>
            <a:r>
              <a:rPr lang="en-US" sz="2800" b="1">
                <a:solidFill>
                  <a:srgbClr val="CC0066"/>
                </a:solidFill>
                <a:latin typeface="Times New Roman" pitchFamily="18" charset="0"/>
                <a:cs typeface="Times New Roman" pitchFamily="18" charset="0"/>
              </a:rPr>
              <a:t>Vậy mắt ta </a:t>
            </a:r>
            <a:r>
              <a:rPr lang="en-US" sz="2800" b="1" dirty="0" err="1">
                <a:solidFill>
                  <a:srgbClr val="CC0066"/>
                </a:solidFill>
                <a:latin typeface="Times New Roman" pitchFamily="18" charset="0"/>
                <a:cs typeface="Times New Roman" pitchFamily="18" charset="0"/>
              </a:rPr>
              <a:t>chỉ</a:t>
            </a:r>
            <a:r>
              <a:rPr lang="en-US" sz="2800" b="1" dirty="0">
                <a:solidFill>
                  <a:srgbClr val="CC0066"/>
                </a:solidFill>
                <a:latin typeface="Times New Roman" pitchFamily="18" charset="0"/>
                <a:cs typeface="Times New Roman" pitchFamily="18" charset="0"/>
              </a:rPr>
              <a:t> </a:t>
            </a:r>
            <a:r>
              <a:rPr lang="en-US" sz="2800" b="1" dirty="0" err="1">
                <a:solidFill>
                  <a:srgbClr val="CC0066"/>
                </a:solidFill>
                <a:latin typeface="Times New Roman" pitchFamily="18" charset="0"/>
                <a:cs typeface="Times New Roman" pitchFamily="18" charset="0"/>
              </a:rPr>
              <a:t>nhìn</a:t>
            </a:r>
            <a:r>
              <a:rPr lang="en-US" sz="2800" b="1" dirty="0">
                <a:solidFill>
                  <a:srgbClr val="CC0066"/>
                </a:solidFill>
                <a:latin typeface="Times New Roman" pitchFamily="18" charset="0"/>
                <a:cs typeface="Times New Roman" pitchFamily="18" charset="0"/>
              </a:rPr>
              <a:t> </a:t>
            </a:r>
            <a:r>
              <a:rPr lang="en-US" sz="2800" b="1" dirty="0" err="1">
                <a:solidFill>
                  <a:srgbClr val="CC0066"/>
                </a:solidFill>
                <a:latin typeface="Times New Roman" pitchFamily="18" charset="0"/>
                <a:cs typeface="Times New Roman" pitchFamily="18" charset="0"/>
              </a:rPr>
              <a:t>rõ</a:t>
            </a:r>
            <a:r>
              <a:rPr lang="en-US" sz="2800" b="1" dirty="0">
                <a:solidFill>
                  <a:srgbClr val="CC0066"/>
                </a:solidFill>
                <a:latin typeface="Times New Roman" pitchFamily="18" charset="0"/>
                <a:cs typeface="Times New Roman" pitchFamily="18" charset="0"/>
              </a:rPr>
              <a:t> </a:t>
            </a:r>
            <a:r>
              <a:rPr lang="en-US" sz="2800" b="1" dirty="0" err="1">
                <a:solidFill>
                  <a:srgbClr val="CC0066"/>
                </a:solidFill>
                <a:latin typeface="Times New Roman" pitchFamily="18" charset="0"/>
                <a:cs typeface="Times New Roman" pitchFamily="18" charset="0"/>
              </a:rPr>
              <a:t>vật</a:t>
            </a:r>
            <a:r>
              <a:rPr lang="en-US" sz="2800" b="1" dirty="0">
                <a:solidFill>
                  <a:srgbClr val="CC0066"/>
                </a:solidFill>
                <a:latin typeface="Times New Roman" pitchFamily="18" charset="0"/>
                <a:cs typeface="Times New Roman" pitchFamily="18" charset="0"/>
              </a:rPr>
              <a:t> ở </a:t>
            </a:r>
            <a:r>
              <a:rPr lang="en-US" sz="2800" b="1" dirty="0" err="1">
                <a:solidFill>
                  <a:srgbClr val="CC0066"/>
                </a:solidFill>
                <a:latin typeface="Times New Roman" pitchFamily="18" charset="0"/>
                <a:cs typeface="Times New Roman" pitchFamily="18" charset="0"/>
              </a:rPr>
              <a:t>trong</a:t>
            </a:r>
            <a:r>
              <a:rPr lang="en-US" sz="2800" b="1" dirty="0">
                <a:solidFill>
                  <a:srgbClr val="CC0066"/>
                </a:solidFill>
                <a:latin typeface="Times New Roman" pitchFamily="18" charset="0"/>
                <a:cs typeface="Times New Roman" pitchFamily="18" charset="0"/>
              </a:rPr>
              <a:t> </a:t>
            </a:r>
            <a:r>
              <a:rPr lang="en-US" sz="2800" b="1" dirty="0" err="1">
                <a:solidFill>
                  <a:srgbClr val="CC0066"/>
                </a:solidFill>
                <a:latin typeface="Times New Roman" pitchFamily="18" charset="0"/>
                <a:cs typeface="Times New Roman" pitchFamily="18" charset="0"/>
              </a:rPr>
              <a:t>khoảng</a:t>
            </a:r>
            <a:r>
              <a:rPr lang="en-US" sz="2800" b="1" dirty="0">
                <a:solidFill>
                  <a:srgbClr val="CC0066"/>
                </a:solidFill>
                <a:latin typeface="Times New Roman" pitchFamily="18" charset="0"/>
                <a:cs typeface="Times New Roman" pitchFamily="18" charset="0"/>
              </a:rPr>
              <a:t> </a:t>
            </a:r>
            <a:r>
              <a:rPr lang="en-US" sz="2800" b="1" dirty="0" err="1">
                <a:solidFill>
                  <a:srgbClr val="CC0066"/>
                </a:solidFill>
                <a:latin typeface="Times New Roman" pitchFamily="18" charset="0"/>
                <a:cs typeface="Times New Roman" pitchFamily="18" charset="0"/>
              </a:rPr>
              <a:t>nào</a:t>
            </a:r>
            <a:r>
              <a:rPr lang="en-US" sz="2800" b="1" dirty="0">
                <a:solidFill>
                  <a:srgbClr val="CC0066"/>
                </a:solidFill>
                <a:latin typeface="Times New Roman" pitchFamily="18" charset="0"/>
                <a:cs typeface="Times New Roman" pitchFamily="18" charset="0"/>
              </a:rPr>
              <a:t>?</a:t>
            </a:r>
          </a:p>
        </p:txBody>
      </p:sp>
      <p:sp>
        <p:nvSpPr>
          <p:cNvPr id="59" name="WordArt 4"/>
          <p:cNvSpPr>
            <a:spLocks noChangeArrowheads="1" noChangeShapeType="1" noTextEdit="1"/>
          </p:cNvSpPr>
          <p:nvPr/>
        </p:nvSpPr>
        <p:spPr bwMode="auto">
          <a:xfrm rot="205670">
            <a:off x="195196" y="2589255"/>
            <a:ext cx="524572" cy="569293"/>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20940000" scaled="1"/>
                </a:gradFill>
                <a:effectLst>
                  <a:outerShdw dist="35921" dir="2700000" sy="50000" kx="2115830" algn="bl" rotWithShape="0">
                    <a:srgbClr val="C0C0C0">
                      <a:alpha val="79999"/>
                    </a:srgbClr>
                  </a:outerShdw>
                </a:effectLst>
                <a:latin typeface="Arial Black"/>
              </a:rPr>
              <a:t>?</a:t>
            </a:r>
          </a:p>
        </p:txBody>
      </p:sp>
      <p:sp>
        <p:nvSpPr>
          <p:cNvPr id="60" name="Text Box 92"/>
          <p:cNvSpPr txBox="1">
            <a:spLocks noChangeArrowheads="1"/>
          </p:cNvSpPr>
          <p:nvPr/>
        </p:nvSpPr>
        <p:spPr bwMode="auto">
          <a:xfrm>
            <a:off x="192845" y="5842808"/>
            <a:ext cx="11827960" cy="1015663"/>
          </a:xfrm>
          <a:prstGeom prst="rect">
            <a:avLst/>
          </a:prstGeom>
          <a:noFill/>
          <a:ln w="9525">
            <a:noFill/>
            <a:miter lim="800000"/>
            <a:headEnd/>
            <a:tailEnd/>
          </a:ln>
        </p:spPr>
        <p:txBody>
          <a:bodyPr wrap="square">
            <a:spAutoFit/>
          </a:bodyPr>
          <a:lstStyle/>
          <a:p>
            <a:pPr algn="ctr"/>
            <a:r>
              <a:rPr lang="vi-VN" sz="3000" b="1" i="1">
                <a:solidFill>
                  <a:srgbClr val="002060"/>
                </a:solidFill>
                <a:latin typeface="+mj-lt"/>
              </a:rPr>
              <a:t>Vật đặt trong khoảng từ điểm cực cận đến điểm cực viễn thì mắt nhìn rõ vật</a:t>
            </a:r>
          </a:p>
        </p:txBody>
      </p:sp>
      <p:sp>
        <p:nvSpPr>
          <p:cNvPr id="21" name="Text Box 7"/>
          <p:cNvSpPr txBox="1">
            <a:spLocks noChangeArrowheads="1"/>
          </p:cNvSpPr>
          <p:nvPr/>
        </p:nvSpPr>
        <p:spPr bwMode="auto">
          <a:xfrm>
            <a:off x="0" y="50800"/>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sp>
        <p:nvSpPr>
          <p:cNvPr id="2" name="Rectangle 1"/>
          <p:cNvSpPr/>
          <p:nvPr/>
        </p:nvSpPr>
        <p:spPr>
          <a:xfrm>
            <a:off x="3793312" y="3254258"/>
            <a:ext cx="2374696" cy="65444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smtClean="0">
                <a:solidFill>
                  <a:srgbClr val="0070C0"/>
                </a:solidFill>
                <a:latin typeface="Times New Roman" panose="02020603050405020304" pitchFamily="18" charset="0"/>
                <a:cs typeface="Times New Roman" panose="02020603050405020304" pitchFamily="18" charset="0"/>
              </a:rPr>
              <a:t>Giới hạn nhìn rõ của mắt</a:t>
            </a:r>
            <a:endParaRPr lang="en-US" sz="2400" b="1">
              <a:solidFill>
                <a:srgbClr val="0070C0"/>
              </a:solidFill>
              <a:latin typeface="Times New Roman" panose="02020603050405020304" pitchFamily="18" charset="0"/>
              <a:cs typeface="Times New Roman" panose="02020603050405020304" pitchFamily="18" charset="0"/>
            </a:endParaRPr>
          </a:p>
        </p:txBody>
      </p:sp>
      <p:cxnSp>
        <p:nvCxnSpPr>
          <p:cNvPr id="8" name="Straight Arrow Connector 7"/>
          <p:cNvCxnSpPr>
            <a:stCxn id="2" idx="2"/>
          </p:cNvCxnSpPr>
          <p:nvPr/>
        </p:nvCxnSpPr>
        <p:spPr>
          <a:xfrm>
            <a:off x="4980660" y="3908706"/>
            <a:ext cx="0" cy="45639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35822806"/>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diamond(in)">
                                      <p:cBhvr>
                                        <p:cTn id="7" dur="20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diamond(in)">
                                      <p:cBhvr>
                                        <p:cTn id="12" dur="500"/>
                                        <p:tgtEl>
                                          <p:spTgt spid="35"/>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53"/>
                                        </p:tgtEl>
                                        <p:attrNameLst>
                                          <p:attrName>style.visibility</p:attrName>
                                        </p:attrNameLst>
                                      </p:cBhvr>
                                      <p:to>
                                        <p:strVal val="visible"/>
                                      </p:to>
                                    </p:set>
                                    <p:animEffect transition="in" filter="diamond(in)">
                                      <p:cBhvr>
                                        <p:cTn id="15" dur="2000"/>
                                        <p:tgtEl>
                                          <p:spTgt spid="53"/>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diamond(in)">
                                      <p:cBhvr>
                                        <p:cTn id="18" dur="2000"/>
                                        <p:tgtEl>
                                          <p:spTgt spid="54"/>
                                        </p:tgtEl>
                                      </p:cBhvr>
                                    </p:animEffect>
                                  </p:childTnLst>
                                </p:cTn>
                              </p:par>
                              <p:par>
                                <p:cTn id="19" presetID="8" presetClass="entr" presetSubtype="16" fill="hold" nodeType="withEffect">
                                  <p:stCondLst>
                                    <p:cond delay="0"/>
                                  </p:stCondLst>
                                  <p:childTnLst>
                                    <p:set>
                                      <p:cBhvr>
                                        <p:cTn id="20" dur="1" fill="hold">
                                          <p:stCondLst>
                                            <p:cond delay="0"/>
                                          </p:stCondLst>
                                        </p:cTn>
                                        <p:tgtEl>
                                          <p:spTgt spid="51"/>
                                        </p:tgtEl>
                                        <p:attrNameLst>
                                          <p:attrName>style.visibility</p:attrName>
                                        </p:attrNameLst>
                                      </p:cBhvr>
                                      <p:to>
                                        <p:strVal val="visible"/>
                                      </p:to>
                                    </p:set>
                                    <p:animEffect transition="in" filter="diamond(in)">
                                      <p:cBhvr>
                                        <p:cTn id="21" dur="2000"/>
                                        <p:tgtEl>
                                          <p:spTgt spid="51"/>
                                        </p:tgtEl>
                                      </p:cBhvr>
                                    </p:animEffect>
                                  </p:childTnLst>
                                </p:cTn>
                              </p:par>
                              <p:par>
                                <p:cTn id="22" presetID="8" presetClass="entr" presetSubtype="16" fill="hold" nodeType="withEffect">
                                  <p:stCondLst>
                                    <p:cond delay="0"/>
                                  </p:stCondLst>
                                  <p:childTnLst>
                                    <p:set>
                                      <p:cBhvr>
                                        <p:cTn id="23" dur="1" fill="hold">
                                          <p:stCondLst>
                                            <p:cond delay="0"/>
                                          </p:stCondLst>
                                        </p:cTn>
                                        <p:tgtEl>
                                          <p:spTgt spid="55"/>
                                        </p:tgtEl>
                                        <p:attrNameLst>
                                          <p:attrName>style.visibility</p:attrName>
                                        </p:attrNameLst>
                                      </p:cBhvr>
                                      <p:to>
                                        <p:strVal val="visible"/>
                                      </p:to>
                                    </p:set>
                                    <p:animEffect transition="in" filter="diamond(in)">
                                      <p:cBhvr>
                                        <p:cTn id="24" dur="2000"/>
                                        <p:tgtEl>
                                          <p:spTgt spid="55"/>
                                        </p:tgtEl>
                                      </p:cBhvr>
                                    </p:animEffect>
                                  </p:childTnLst>
                                </p:cTn>
                              </p:par>
                              <p:par>
                                <p:cTn id="25" presetID="8" presetClass="entr" presetSubtype="16" fill="hold" nodeType="withEffect">
                                  <p:stCondLst>
                                    <p:cond delay="0"/>
                                  </p:stCondLst>
                                  <p:childTnLst>
                                    <p:set>
                                      <p:cBhvr>
                                        <p:cTn id="26" dur="1" fill="hold">
                                          <p:stCondLst>
                                            <p:cond delay="0"/>
                                          </p:stCondLst>
                                        </p:cTn>
                                        <p:tgtEl>
                                          <p:spTgt spid="51"/>
                                        </p:tgtEl>
                                        <p:attrNameLst>
                                          <p:attrName>style.visibility</p:attrName>
                                        </p:attrNameLst>
                                      </p:cBhvr>
                                      <p:to>
                                        <p:strVal val="visible"/>
                                      </p:to>
                                    </p:set>
                                    <p:animEffect transition="in" filter="diamond(in)">
                                      <p:cBhvr>
                                        <p:cTn id="27" dur="2000"/>
                                        <p:tgtEl>
                                          <p:spTgt spid="51"/>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52"/>
                                        </p:tgtEl>
                                        <p:attrNameLst>
                                          <p:attrName>style.visibility</p:attrName>
                                        </p:attrNameLst>
                                      </p:cBhvr>
                                      <p:to>
                                        <p:strVal val="visible"/>
                                      </p:to>
                                    </p:set>
                                    <p:animEffect transition="in" filter="diamond(in)">
                                      <p:cBhvr>
                                        <p:cTn id="30" dur="2000"/>
                                        <p:tgtEl>
                                          <p:spTgt spid="52"/>
                                        </p:tgtEl>
                                      </p:cBhvr>
                                    </p:animEffect>
                                  </p:childTnLst>
                                </p:cTn>
                              </p:par>
                              <p:par>
                                <p:cTn id="31" presetID="8" presetClass="entr" presetSubtype="16" fill="hold" grpId="1" nodeType="withEffect">
                                  <p:stCondLst>
                                    <p:cond delay="0"/>
                                  </p:stCondLst>
                                  <p:childTnLst>
                                    <p:set>
                                      <p:cBhvr>
                                        <p:cTn id="32" dur="1" fill="hold">
                                          <p:stCondLst>
                                            <p:cond delay="0"/>
                                          </p:stCondLst>
                                        </p:cTn>
                                        <p:tgtEl>
                                          <p:spTgt spid="53"/>
                                        </p:tgtEl>
                                        <p:attrNameLst>
                                          <p:attrName>style.visibility</p:attrName>
                                        </p:attrNameLst>
                                      </p:cBhvr>
                                      <p:to>
                                        <p:strVal val="visible"/>
                                      </p:to>
                                    </p:set>
                                    <p:animEffect transition="in" filter="diamond(in)">
                                      <p:cBhvr>
                                        <p:cTn id="33" dur="2000"/>
                                        <p:tgtEl>
                                          <p:spTgt spid="53"/>
                                        </p:tgtEl>
                                      </p:cBhvr>
                                    </p:animEffect>
                                  </p:childTnLst>
                                </p:cTn>
                              </p:par>
                              <p:par>
                                <p:cTn id="34" presetID="8" presetClass="entr" presetSubtype="16" fill="hold" grpId="1" nodeType="withEffect">
                                  <p:stCondLst>
                                    <p:cond delay="0"/>
                                  </p:stCondLst>
                                  <p:childTnLst>
                                    <p:set>
                                      <p:cBhvr>
                                        <p:cTn id="35" dur="1" fill="hold">
                                          <p:stCondLst>
                                            <p:cond delay="0"/>
                                          </p:stCondLst>
                                        </p:cTn>
                                        <p:tgtEl>
                                          <p:spTgt spid="54"/>
                                        </p:tgtEl>
                                        <p:attrNameLst>
                                          <p:attrName>style.visibility</p:attrName>
                                        </p:attrNameLst>
                                      </p:cBhvr>
                                      <p:to>
                                        <p:strVal val="visible"/>
                                      </p:to>
                                    </p:set>
                                    <p:animEffect transition="in" filter="diamond(in)">
                                      <p:cBhvr>
                                        <p:cTn id="36" dur="2000"/>
                                        <p:tgtEl>
                                          <p:spTgt spid="54"/>
                                        </p:tgtEl>
                                      </p:cBhvr>
                                    </p:animEffect>
                                  </p:childTnLst>
                                </p:cTn>
                              </p:par>
                              <p:par>
                                <p:cTn id="37" presetID="8" presetClass="entr" presetSubtype="16" fill="hold" nodeType="with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diamond(in)">
                                      <p:cBhvr>
                                        <p:cTn id="39" dur="2000"/>
                                        <p:tgtEl>
                                          <p:spTgt spid="55"/>
                                        </p:tgtEl>
                                      </p:cBhvr>
                                    </p:animEffect>
                                  </p:childTnLst>
                                </p:cTn>
                              </p:par>
                            </p:childTnLst>
                          </p:cTn>
                        </p:par>
                        <p:par>
                          <p:cTn id="40" fill="hold">
                            <p:stCondLst>
                              <p:cond delay="2000"/>
                            </p:stCondLst>
                            <p:childTnLst>
                              <p:par>
                                <p:cTn id="41" presetID="22" presetClass="entr" presetSubtype="4" fill="hold" grpId="0" nodeType="afterEffect">
                                  <p:stCondLst>
                                    <p:cond delay="0"/>
                                  </p:stCondLst>
                                  <p:childTnLst>
                                    <p:set>
                                      <p:cBhvr>
                                        <p:cTn id="42" dur="1" fill="hold">
                                          <p:stCondLst>
                                            <p:cond delay="0"/>
                                          </p:stCondLst>
                                        </p:cTn>
                                        <p:tgtEl>
                                          <p:spTgt spid="57"/>
                                        </p:tgtEl>
                                        <p:attrNameLst>
                                          <p:attrName>style.visibility</p:attrName>
                                        </p:attrNameLst>
                                      </p:cBhvr>
                                      <p:to>
                                        <p:strVal val="visible"/>
                                      </p:to>
                                    </p:set>
                                    <p:animEffect transition="in" filter="wipe(down)">
                                      <p:cBhvr>
                                        <p:cTn id="43" dur="500"/>
                                        <p:tgtEl>
                                          <p:spTgt spid="57"/>
                                        </p:tgtEl>
                                      </p:cBhvr>
                                    </p:animEffect>
                                  </p:childTnLst>
                                </p:cTn>
                              </p:par>
                              <p:par>
                                <p:cTn id="44" presetID="55" presetClass="entr" presetSubtype="0" repeatCount="indefinite"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 calcmode="lin" valueType="num">
                                      <p:cBhvr>
                                        <p:cTn id="46" dur="1000" fill="hold"/>
                                        <p:tgtEl>
                                          <p:spTgt spid="59"/>
                                        </p:tgtEl>
                                        <p:attrNameLst>
                                          <p:attrName>ppt_w</p:attrName>
                                        </p:attrNameLst>
                                      </p:cBhvr>
                                      <p:tavLst>
                                        <p:tav tm="0">
                                          <p:val>
                                            <p:strVal val="#ppt_w*0.70"/>
                                          </p:val>
                                        </p:tav>
                                        <p:tav tm="100000">
                                          <p:val>
                                            <p:strVal val="#ppt_w"/>
                                          </p:val>
                                        </p:tav>
                                      </p:tavLst>
                                    </p:anim>
                                    <p:anim calcmode="lin" valueType="num">
                                      <p:cBhvr>
                                        <p:cTn id="47" dur="1000" fill="hold"/>
                                        <p:tgtEl>
                                          <p:spTgt spid="59"/>
                                        </p:tgtEl>
                                        <p:attrNameLst>
                                          <p:attrName>ppt_h</p:attrName>
                                        </p:attrNameLst>
                                      </p:cBhvr>
                                      <p:tavLst>
                                        <p:tav tm="0">
                                          <p:val>
                                            <p:strVal val="#ppt_h"/>
                                          </p:val>
                                        </p:tav>
                                        <p:tav tm="100000">
                                          <p:val>
                                            <p:strVal val="#ppt_h"/>
                                          </p:val>
                                        </p:tav>
                                      </p:tavLst>
                                    </p:anim>
                                    <p:animEffect transition="in" filter="fade">
                                      <p:cBhvr>
                                        <p:cTn id="48" dur="1000"/>
                                        <p:tgtEl>
                                          <p:spTgt spid="59"/>
                                        </p:tgtEl>
                                      </p:cBhvr>
                                    </p:animEffect>
                                  </p:childTnLst>
                                </p:cTn>
                              </p:par>
                            </p:childTnLst>
                          </p:cTn>
                        </p:par>
                      </p:childTnLst>
                    </p:cTn>
                  </p:par>
                  <p:par>
                    <p:cTn id="49" fill="hold">
                      <p:stCondLst>
                        <p:cond delay="indefinite"/>
                      </p:stCondLst>
                      <p:childTnLst>
                        <p:par>
                          <p:cTn id="50" fill="hold">
                            <p:stCondLst>
                              <p:cond delay="0"/>
                            </p:stCondLst>
                            <p:childTnLst>
                              <p:par>
                                <p:cTn id="51" presetID="35" presetClass="path" presetSubtype="0" accel="50000" decel="50000" fill="hold" grpId="1" nodeType="clickEffect">
                                  <p:stCondLst>
                                    <p:cond delay="0"/>
                                  </p:stCondLst>
                                  <p:childTnLst>
                                    <p:animMotion origin="layout" path="M 0.0017 -4.07407E-6 L -0.31094 -0.00324 " pathEditMode="relative" rAng="0" ptsTypes="AA">
                                      <p:cBhvr>
                                        <p:cTn id="52" dur="2000" fill="hold"/>
                                        <p:tgtEl>
                                          <p:spTgt spid="57"/>
                                        </p:tgtEl>
                                        <p:attrNameLst>
                                          <p:attrName>ppt_x</p:attrName>
                                          <p:attrName>ppt_y</p:attrName>
                                        </p:attrNameLst>
                                      </p:cBhvr>
                                      <p:rCtr x="-15521" y="-162"/>
                                    </p:animMotion>
                                  </p:childTnLst>
                                </p:cTn>
                              </p:par>
                            </p:childTnLst>
                          </p:cTn>
                        </p:par>
                        <p:par>
                          <p:cTn id="53" fill="hold">
                            <p:stCondLst>
                              <p:cond delay="2000"/>
                            </p:stCondLst>
                            <p:childTnLst>
                              <p:par>
                                <p:cTn id="54" presetID="63" presetClass="path" presetSubtype="0" accel="50000" decel="50000" fill="hold" grpId="2" nodeType="afterEffect">
                                  <p:stCondLst>
                                    <p:cond delay="0"/>
                                  </p:stCondLst>
                                  <p:childTnLst>
                                    <p:animMotion origin="layout" path="M -0.31094 -0.00324 L 0.0017 -4.07407E-6 " pathEditMode="relative" rAng="0" ptsTypes="AA">
                                      <p:cBhvr>
                                        <p:cTn id="55" dur="2000" fill="hold"/>
                                        <p:tgtEl>
                                          <p:spTgt spid="57"/>
                                        </p:tgtEl>
                                        <p:attrNameLst>
                                          <p:attrName>ppt_x</p:attrName>
                                          <p:attrName>ppt_y</p:attrName>
                                        </p:attrNameLst>
                                      </p:cBhvr>
                                      <p:rCtr x="15625" y="162"/>
                                    </p:animMotion>
                                  </p:childTnLst>
                                </p:cTn>
                              </p:par>
                            </p:childTnLst>
                          </p:cTn>
                        </p:par>
                        <p:par>
                          <p:cTn id="56" fill="hold">
                            <p:stCondLst>
                              <p:cond delay="4000"/>
                            </p:stCondLst>
                            <p:childTnLst>
                              <p:par>
                                <p:cTn id="57" presetID="8" presetClass="entr" presetSubtype="16" fill="hold" grpId="0" nodeType="afterEffect">
                                  <p:stCondLst>
                                    <p:cond delay="0"/>
                                  </p:stCondLst>
                                  <p:childTnLst>
                                    <p:set>
                                      <p:cBhvr>
                                        <p:cTn id="58" dur="1" fill="hold">
                                          <p:stCondLst>
                                            <p:cond delay="0"/>
                                          </p:stCondLst>
                                        </p:cTn>
                                        <p:tgtEl>
                                          <p:spTgt spid="56"/>
                                        </p:tgtEl>
                                        <p:attrNameLst>
                                          <p:attrName>style.visibility</p:attrName>
                                        </p:attrNameLst>
                                      </p:cBhvr>
                                      <p:to>
                                        <p:strVal val="visible"/>
                                      </p:to>
                                    </p:set>
                                    <p:animEffect transition="in" filter="diamond(in)">
                                      <p:cBhvr>
                                        <p:cTn id="59" dur="2000"/>
                                        <p:tgtEl>
                                          <p:spTgt spid="5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
                                        </p:tgtEl>
                                        <p:attrNameLst>
                                          <p:attrName>style.visibility</p:attrName>
                                        </p:attrNameLst>
                                      </p:cBhvr>
                                      <p:to>
                                        <p:strVal val="visible"/>
                                      </p:to>
                                    </p:set>
                                    <p:animEffect transition="in" filter="barn(inVertical)">
                                      <p:cBhvr>
                                        <p:cTn id="64" dur="500"/>
                                        <p:tgtEl>
                                          <p:spTgt spid="2"/>
                                        </p:tgtEl>
                                      </p:cBhvr>
                                    </p:animEffect>
                                  </p:childTnLst>
                                </p:cTn>
                              </p:par>
                              <p:par>
                                <p:cTn id="65" presetID="16" presetClass="entr" presetSubtype="21" fill="hold" nodeType="with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barn(inVertical)">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ntr" presetSubtype="16" fill="hold" nodeType="clickEffect">
                                  <p:stCondLst>
                                    <p:cond delay="0"/>
                                  </p:stCondLst>
                                  <p:childTnLst>
                                    <p:set>
                                      <p:cBhvr>
                                        <p:cTn id="71" dur="1" fill="hold">
                                          <p:stCondLst>
                                            <p:cond delay="0"/>
                                          </p:stCondLst>
                                        </p:cTn>
                                        <p:tgtEl>
                                          <p:spTgt spid="60"/>
                                        </p:tgtEl>
                                        <p:attrNameLst>
                                          <p:attrName>style.visibility</p:attrName>
                                        </p:attrNameLst>
                                      </p:cBhvr>
                                      <p:to>
                                        <p:strVal val="visible"/>
                                      </p:to>
                                    </p:set>
                                    <p:animEffect transition="in" filter="diamond(in)">
                                      <p:cBhvr>
                                        <p:cTn id="7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animBg="1"/>
      <p:bldP spid="53" grpId="1" animBg="1"/>
      <p:bldP spid="54" grpId="0" animBg="1"/>
      <p:bldP spid="54" grpId="1" animBg="1"/>
      <p:bldP spid="56" grpId="0" animBg="1"/>
      <p:bldP spid="57" grpId="0" animBg="1"/>
      <p:bldP spid="57" grpId="1" animBg="1"/>
      <p:bldP spid="57" grpId="2" animBg="1"/>
      <p:bldP spid="58" grpId="0"/>
      <p:bldP spid="59"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Line 28"/>
          <p:cNvSpPr>
            <a:spLocks noChangeShapeType="1"/>
          </p:cNvSpPr>
          <p:nvPr/>
        </p:nvSpPr>
        <p:spPr bwMode="auto">
          <a:xfrm>
            <a:off x="1527175" y="3175"/>
            <a:ext cx="1588" cy="0"/>
          </a:xfrm>
          <a:prstGeom prst="line">
            <a:avLst/>
          </a:prstGeom>
          <a:noFill/>
          <a:ln w="12700">
            <a:solidFill>
              <a:srgbClr val="0048D8"/>
            </a:solidFill>
            <a:round/>
            <a:headEnd/>
            <a:tailEnd/>
          </a:ln>
        </p:spPr>
        <p:txBody>
          <a:bodyPr/>
          <a:lstStyle/>
          <a:p>
            <a:endParaRPr lang="en-US"/>
          </a:p>
        </p:txBody>
      </p:sp>
      <p:sp>
        <p:nvSpPr>
          <p:cNvPr id="2056" name="Line 34"/>
          <p:cNvSpPr>
            <a:spLocks noChangeShapeType="1"/>
          </p:cNvSpPr>
          <p:nvPr/>
        </p:nvSpPr>
        <p:spPr bwMode="auto">
          <a:xfrm>
            <a:off x="1527175" y="3175"/>
            <a:ext cx="0" cy="0"/>
          </a:xfrm>
          <a:prstGeom prst="line">
            <a:avLst/>
          </a:prstGeom>
          <a:noFill/>
          <a:ln w="9525">
            <a:solidFill>
              <a:srgbClr val="0048D8"/>
            </a:solidFill>
            <a:round/>
            <a:headEnd/>
            <a:tailEnd type="triangle" w="med" len="med"/>
          </a:ln>
        </p:spPr>
        <p:txBody>
          <a:bodyPr/>
          <a:lstStyle/>
          <a:p>
            <a:endParaRPr lang="en-US"/>
          </a:p>
        </p:txBody>
      </p:sp>
      <p:sp>
        <p:nvSpPr>
          <p:cNvPr id="2057" name="Line 35"/>
          <p:cNvSpPr>
            <a:spLocks noChangeShapeType="1"/>
          </p:cNvSpPr>
          <p:nvPr/>
        </p:nvSpPr>
        <p:spPr bwMode="auto">
          <a:xfrm>
            <a:off x="1527175" y="3175"/>
            <a:ext cx="0" cy="0"/>
          </a:xfrm>
          <a:prstGeom prst="line">
            <a:avLst/>
          </a:prstGeom>
          <a:noFill/>
          <a:ln w="9525">
            <a:solidFill>
              <a:srgbClr val="0048D8"/>
            </a:solidFill>
            <a:round/>
            <a:headEnd/>
            <a:tailEnd type="triangle" w="med" len="med"/>
          </a:ln>
        </p:spPr>
        <p:txBody>
          <a:bodyPr/>
          <a:lstStyle/>
          <a:p>
            <a:endParaRPr lang="en-US"/>
          </a:p>
        </p:txBody>
      </p:sp>
      <p:sp>
        <p:nvSpPr>
          <p:cNvPr id="2058" name="Line 28"/>
          <p:cNvSpPr>
            <a:spLocks noChangeShapeType="1"/>
          </p:cNvSpPr>
          <p:nvPr/>
        </p:nvSpPr>
        <p:spPr bwMode="auto">
          <a:xfrm>
            <a:off x="1527175" y="3175"/>
            <a:ext cx="1588" cy="0"/>
          </a:xfrm>
          <a:prstGeom prst="line">
            <a:avLst/>
          </a:prstGeom>
          <a:noFill/>
          <a:ln w="12700">
            <a:solidFill>
              <a:srgbClr val="000099"/>
            </a:solidFill>
            <a:round/>
            <a:headEnd/>
            <a:tailEnd/>
          </a:ln>
        </p:spPr>
        <p:txBody>
          <a:bodyPr/>
          <a:lstStyle/>
          <a:p>
            <a:endParaRPr lang="en-US"/>
          </a:p>
        </p:txBody>
      </p:sp>
      <p:sp>
        <p:nvSpPr>
          <p:cNvPr id="2059" name="Line 34"/>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2060" name="Line 35"/>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2061" name="Line 85"/>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2062" name="Line 86"/>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2063" name="Line 87"/>
          <p:cNvSpPr>
            <a:spLocks noChangeShapeType="1"/>
          </p:cNvSpPr>
          <p:nvPr/>
        </p:nvSpPr>
        <p:spPr bwMode="auto">
          <a:xfrm>
            <a:off x="1527175" y="3175"/>
            <a:ext cx="0" cy="0"/>
          </a:xfrm>
          <a:prstGeom prst="line">
            <a:avLst/>
          </a:prstGeom>
          <a:noFill/>
          <a:ln w="9525">
            <a:solidFill>
              <a:srgbClr val="000099"/>
            </a:solidFill>
            <a:round/>
            <a:headEnd/>
            <a:tailEnd/>
          </a:ln>
        </p:spPr>
        <p:txBody>
          <a:bodyPr/>
          <a:lstStyle/>
          <a:p>
            <a:endParaRPr lang="en-US"/>
          </a:p>
        </p:txBody>
      </p:sp>
      <p:sp>
        <p:nvSpPr>
          <p:cNvPr id="2064" name="Rectangle 3"/>
          <p:cNvSpPr txBox="1">
            <a:spLocks noChangeArrowheads="1"/>
          </p:cNvSpPr>
          <p:nvPr/>
        </p:nvSpPr>
        <p:spPr bwMode="auto">
          <a:xfrm>
            <a:off x="161788" y="766574"/>
            <a:ext cx="3197908" cy="457200"/>
          </a:xfrm>
          <a:prstGeom prst="rect">
            <a:avLst/>
          </a:prstGeom>
          <a:noFill/>
          <a:ln w="9525">
            <a:noFill/>
            <a:miter lim="800000"/>
            <a:headEnd/>
            <a:tailEnd/>
          </a:ln>
        </p:spPr>
        <p:txBody>
          <a:bodyPr/>
          <a:lstStyle/>
          <a:p>
            <a:pPr marL="457200" indent="-457200">
              <a:spcBef>
                <a:spcPct val="20000"/>
              </a:spcBef>
            </a:pPr>
            <a:r>
              <a:rPr lang="en-US" sz="2800" b="1" u="sng" dirty="0">
                <a:solidFill>
                  <a:srgbClr val="0000FF"/>
                </a:solidFill>
                <a:latin typeface="Times New Roman" pitchFamily="18" charset="0"/>
                <a:cs typeface="Times New Roman" pitchFamily="18" charset="0"/>
              </a:rPr>
              <a:t>IV. VẬN DỤNG:</a:t>
            </a:r>
          </a:p>
        </p:txBody>
      </p:sp>
      <p:sp>
        <p:nvSpPr>
          <p:cNvPr id="112652" name="Rectangle 3"/>
          <p:cNvSpPr txBox="1">
            <a:spLocks noChangeArrowheads="1"/>
          </p:cNvSpPr>
          <p:nvPr/>
        </p:nvSpPr>
        <p:spPr bwMode="auto">
          <a:xfrm>
            <a:off x="404819" y="2459029"/>
            <a:ext cx="3748079" cy="2203460"/>
          </a:xfrm>
          <a:prstGeom prst="rect">
            <a:avLst/>
          </a:prstGeom>
          <a:noFill/>
          <a:ln w="9525">
            <a:noFill/>
            <a:miter lim="800000"/>
            <a:headEnd/>
            <a:tailEnd/>
          </a:ln>
        </p:spPr>
        <p:txBody>
          <a:bodyPr/>
          <a:lstStyle/>
          <a:p>
            <a:pPr marL="457200" indent="-457200">
              <a:spcBef>
                <a:spcPct val="20000"/>
              </a:spcBef>
            </a:pPr>
            <a:r>
              <a:rPr lang="en-US" sz="2800" b="1" u="sng" dirty="0" err="1">
                <a:solidFill>
                  <a:srgbClr val="FF0000"/>
                </a:solidFill>
                <a:latin typeface="Times New Roman" pitchFamily="18" charset="0"/>
                <a:cs typeface="Times New Roman" pitchFamily="18" charset="0"/>
              </a:rPr>
              <a:t>Tóm</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tắt</a:t>
            </a:r>
            <a:r>
              <a:rPr lang="en-US" sz="2800" b="1" dirty="0">
                <a:solidFill>
                  <a:srgbClr val="FF0000"/>
                </a:solidFill>
                <a:latin typeface="Times New Roman" pitchFamily="18" charset="0"/>
                <a:cs typeface="Times New Roman" pitchFamily="18" charset="0"/>
              </a:rPr>
              <a:t>:</a:t>
            </a:r>
            <a:r>
              <a:rPr lang="en-US" sz="2800" dirty="0">
                <a:latin typeface="Times New Roman" pitchFamily="18" charset="0"/>
                <a:cs typeface="Times New Roman" pitchFamily="18" charset="0"/>
              </a:rPr>
              <a:t> </a:t>
            </a:r>
          </a:p>
          <a:p>
            <a:pPr marL="457200" indent="-457200">
              <a:spcBef>
                <a:spcPct val="20000"/>
              </a:spcBef>
            </a:pPr>
            <a:r>
              <a:rPr lang="en-US" sz="2800" b="1" dirty="0">
                <a:solidFill>
                  <a:srgbClr val="FF0000"/>
                </a:solidFill>
                <a:latin typeface="Times New Roman" pitchFamily="18" charset="0"/>
                <a:cs typeface="Times New Roman" pitchFamily="18" charset="0"/>
              </a:rPr>
              <a:t>AB = 8m = 800cm</a:t>
            </a:r>
          </a:p>
          <a:p>
            <a:pPr marL="457200" indent="-457200">
              <a:spcBef>
                <a:spcPct val="20000"/>
              </a:spcBef>
            </a:pPr>
            <a:r>
              <a:rPr lang="en-US" sz="2800" b="1" dirty="0">
                <a:solidFill>
                  <a:srgbClr val="FF0000"/>
                </a:solidFill>
                <a:latin typeface="Times New Roman" pitchFamily="18" charset="0"/>
                <a:cs typeface="Times New Roman" pitchFamily="18" charset="0"/>
              </a:rPr>
              <a:t>AO = 20m = 2000cm</a:t>
            </a:r>
          </a:p>
          <a:p>
            <a:pPr marL="457200" indent="-457200">
              <a:spcBef>
                <a:spcPct val="20000"/>
              </a:spcBef>
            </a:pPr>
            <a:r>
              <a:rPr lang="en-US" sz="2800" b="1" dirty="0">
                <a:solidFill>
                  <a:srgbClr val="FF0000"/>
                </a:solidFill>
                <a:latin typeface="Times New Roman" pitchFamily="18" charset="0"/>
                <a:cs typeface="Times New Roman" pitchFamily="18" charset="0"/>
              </a:rPr>
              <a:t>A’O = 2cm </a:t>
            </a:r>
          </a:p>
          <a:p>
            <a:pPr marL="457200" indent="-457200">
              <a:spcBef>
                <a:spcPct val="20000"/>
              </a:spcBef>
            </a:pPr>
            <a:r>
              <a:rPr lang="en-US" sz="2800" b="1" dirty="0">
                <a:solidFill>
                  <a:srgbClr val="FF0000"/>
                </a:solidFill>
                <a:latin typeface="Times New Roman" pitchFamily="18" charset="0"/>
                <a:cs typeface="Times New Roman" pitchFamily="18" charset="0"/>
              </a:rPr>
              <a:t>A’B’ = ?</a:t>
            </a:r>
          </a:p>
        </p:txBody>
      </p:sp>
      <p:sp>
        <p:nvSpPr>
          <p:cNvPr id="112688" name="Text Box 48"/>
          <p:cNvSpPr txBox="1">
            <a:spLocks noChangeArrowheads="1"/>
          </p:cNvSpPr>
          <p:nvPr/>
        </p:nvSpPr>
        <p:spPr bwMode="auto">
          <a:xfrm>
            <a:off x="404819" y="5017154"/>
            <a:ext cx="1143000" cy="523220"/>
          </a:xfrm>
          <a:prstGeom prst="rect">
            <a:avLst/>
          </a:prstGeom>
          <a:noFill/>
          <a:ln w="9525">
            <a:noFill/>
            <a:miter lim="800000"/>
            <a:headEnd/>
            <a:tailEnd/>
          </a:ln>
        </p:spPr>
        <p:txBody>
          <a:bodyPr>
            <a:spAutoFit/>
          </a:bodyPr>
          <a:lstStyle/>
          <a:p>
            <a:pPr>
              <a:spcBef>
                <a:spcPct val="50000"/>
              </a:spcBef>
            </a:pPr>
            <a:r>
              <a:rPr lang="en-US" sz="2800" b="1" u="sng" dirty="0">
                <a:solidFill>
                  <a:srgbClr val="0000FF"/>
                </a:solidFill>
                <a:latin typeface="Times New Roman (Headings)"/>
              </a:rPr>
              <a:t>GIẢI: </a:t>
            </a:r>
          </a:p>
        </p:txBody>
      </p:sp>
      <p:sp>
        <p:nvSpPr>
          <p:cNvPr id="2084" name="Text Box 54"/>
          <p:cNvSpPr txBox="1">
            <a:spLocks noChangeArrowheads="1"/>
          </p:cNvSpPr>
          <p:nvPr/>
        </p:nvSpPr>
        <p:spPr bwMode="auto">
          <a:xfrm>
            <a:off x="161788" y="1214422"/>
            <a:ext cx="11910875" cy="1384995"/>
          </a:xfrm>
          <a:prstGeom prst="rect">
            <a:avLst/>
          </a:prstGeom>
          <a:noFill/>
          <a:ln w="9525">
            <a:noFill/>
            <a:miter lim="800000"/>
            <a:headEnd/>
            <a:tailEnd/>
          </a:ln>
        </p:spPr>
        <p:txBody>
          <a:bodyPr wrap="square">
            <a:spAutoFit/>
          </a:bodyPr>
          <a:lstStyle/>
          <a:p>
            <a:pPr algn="just">
              <a:spcBef>
                <a:spcPct val="50000"/>
              </a:spcBef>
            </a:pPr>
            <a:r>
              <a:rPr lang="en-US" sz="2800" b="1" i="1" dirty="0">
                <a:solidFill>
                  <a:srgbClr val="C00000"/>
                </a:solidFill>
                <a:latin typeface="Times New Roman" pitchFamily="18" charset="0"/>
                <a:cs typeface="Times New Roman" pitchFamily="18" charset="0"/>
              </a:rPr>
              <a:t>C5:</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người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đứng</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cách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điện</a:t>
            </a:r>
            <a:r>
              <a:rPr lang="en-US" sz="2800" b="1" i="1" dirty="0">
                <a:solidFill>
                  <a:srgbClr val="002060"/>
                </a:solidFill>
                <a:latin typeface="Times New Roman" pitchFamily="18" charset="0"/>
                <a:cs typeface="Times New Roman" pitchFamily="18" charset="0"/>
              </a:rPr>
              <a:t> 20m. </a:t>
            </a:r>
            <a:r>
              <a:rPr lang="en-US" sz="2800" b="1" i="1" dirty="0" err="1">
                <a:solidFill>
                  <a:srgbClr val="002060"/>
                </a:solidFill>
                <a:latin typeface="Times New Roman" pitchFamily="18" charset="0"/>
                <a:cs typeface="Times New Roman" pitchFamily="18" charset="0"/>
              </a:rPr>
              <a:t>Cột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điện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cao</a:t>
            </a:r>
            <a:r>
              <a:rPr lang="en-US" sz="2800" b="1" i="1" dirty="0">
                <a:solidFill>
                  <a:srgbClr val="002060"/>
                </a:solidFill>
                <a:latin typeface="Times New Roman" pitchFamily="18" charset="0"/>
                <a:cs typeface="Times New Roman" pitchFamily="18" charset="0"/>
              </a:rPr>
              <a:t> 8m.  </a:t>
            </a:r>
            <a:r>
              <a:rPr lang="en-US" sz="2800" b="1" i="1" dirty="0" err="1">
                <a:solidFill>
                  <a:srgbClr val="002060"/>
                </a:solidFill>
                <a:latin typeface="Times New Roman" pitchFamily="18" charset="0"/>
                <a:cs typeface="Times New Roman" pitchFamily="18" charset="0"/>
              </a:rPr>
              <a:t>Nếu</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coi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khoảng</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cách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từ</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thể</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thủy</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tinh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đến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màng</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lưới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của</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mắt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người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ấy</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là</a:t>
            </a:r>
            <a:r>
              <a:rPr lang="en-US" sz="2800" b="1" i="1" dirty="0">
                <a:solidFill>
                  <a:srgbClr val="002060"/>
                </a:solidFill>
                <a:latin typeface="Times New Roman" pitchFamily="18" charset="0"/>
                <a:cs typeface="Times New Roman" pitchFamily="18" charset="0"/>
              </a:rPr>
              <a:t> 2cm </a:t>
            </a:r>
            <a:r>
              <a:rPr lang="en-US" sz="2800" b="1" i="1" dirty="0" err="1">
                <a:solidFill>
                  <a:srgbClr val="002060"/>
                </a:solidFill>
                <a:latin typeface="Times New Roman" pitchFamily="18" charset="0"/>
                <a:cs typeface="Times New Roman" pitchFamily="18" charset="0"/>
              </a:rPr>
              <a:t>thì</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ảnh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của</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điện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trên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màng</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lưới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sẽ</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cao</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bao</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nhiêu</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xentimet</a:t>
            </a:r>
            <a:r>
              <a:rPr lang="en-US" sz="2800" b="1" i="1" dirty="0">
                <a:solidFill>
                  <a:srgbClr val="002060"/>
                </a:solidFill>
                <a:latin typeface="Times New Roman" pitchFamily="18" charset="0"/>
                <a:cs typeface="Times New Roman" pitchFamily="18" charset="0"/>
              </a:rPr>
              <a:t>?</a:t>
            </a:r>
          </a:p>
        </p:txBody>
      </p:sp>
      <p:sp>
        <p:nvSpPr>
          <p:cNvPr id="50" name="Line 12"/>
          <p:cNvSpPr>
            <a:spLocks noChangeShapeType="1"/>
          </p:cNvSpPr>
          <p:nvPr/>
        </p:nvSpPr>
        <p:spPr bwMode="auto">
          <a:xfrm>
            <a:off x="5124450" y="4157663"/>
            <a:ext cx="5257800" cy="17462"/>
          </a:xfrm>
          <a:prstGeom prst="line">
            <a:avLst/>
          </a:prstGeom>
          <a:noFill/>
          <a:ln w="28575">
            <a:solidFill>
              <a:srgbClr val="0048D8"/>
            </a:solidFill>
            <a:round/>
            <a:headEnd/>
            <a:tailEnd/>
          </a:ln>
        </p:spPr>
        <p:txBody>
          <a:bodyPr/>
          <a:lstStyle/>
          <a:p>
            <a:endParaRPr lang="en-US"/>
          </a:p>
        </p:txBody>
      </p:sp>
      <p:sp>
        <p:nvSpPr>
          <p:cNvPr id="51" name="Line 13"/>
          <p:cNvSpPr>
            <a:spLocks noChangeShapeType="1"/>
          </p:cNvSpPr>
          <p:nvPr/>
        </p:nvSpPr>
        <p:spPr bwMode="auto">
          <a:xfrm>
            <a:off x="8804275" y="3392488"/>
            <a:ext cx="0" cy="1524000"/>
          </a:xfrm>
          <a:prstGeom prst="line">
            <a:avLst/>
          </a:prstGeom>
          <a:noFill/>
          <a:ln w="28575">
            <a:solidFill>
              <a:srgbClr val="0048D8"/>
            </a:solidFill>
            <a:round/>
            <a:headEnd type="triangle" w="med" len="med"/>
            <a:tailEnd type="triangle" w="med" len="med"/>
          </a:ln>
        </p:spPr>
        <p:txBody>
          <a:bodyPr/>
          <a:lstStyle/>
          <a:p>
            <a:endParaRPr lang="en-US"/>
          </a:p>
        </p:txBody>
      </p:sp>
      <p:sp>
        <p:nvSpPr>
          <p:cNvPr id="52" name="Line 17"/>
          <p:cNvSpPr>
            <a:spLocks noChangeShapeType="1"/>
          </p:cNvSpPr>
          <p:nvPr/>
        </p:nvSpPr>
        <p:spPr bwMode="auto">
          <a:xfrm flipV="1">
            <a:off x="5232400" y="3624263"/>
            <a:ext cx="0" cy="550862"/>
          </a:xfrm>
          <a:prstGeom prst="line">
            <a:avLst/>
          </a:prstGeom>
          <a:noFill/>
          <a:ln w="57150">
            <a:solidFill>
              <a:srgbClr val="000099"/>
            </a:solidFill>
            <a:round/>
            <a:headEnd/>
            <a:tailEnd type="triangle" w="med" len="med"/>
          </a:ln>
        </p:spPr>
        <p:txBody>
          <a:bodyPr/>
          <a:lstStyle/>
          <a:p>
            <a:endParaRPr lang="en-US"/>
          </a:p>
        </p:txBody>
      </p:sp>
      <p:sp>
        <p:nvSpPr>
          <p:cNvPr id="53" name="Line 19"/>
          <p:cNvSpPr>
            <a:spLocks noChangeShapeType="1"/>
          </p:cNvSpPr>
          <p:nvPr/>
        </p:nvSpPr>
        <p:spPr bwMode="auto">
          <a:xfrm flipH="1">
            <a:off x="9869489" y="3290888"/>
            <a:ext cx="14287" cy="1598612"/>
          </a:xfrm>
          <a:prstGeom prst="line">
            <a:avLst/>
          </a:prstGeom>
          <a:noFill/>
          <a:ln w="9525">
            <a:solidFill>
              <a:srgbClr val="0048D8"/>
            </a:solidFill>
            <a:round/>
            <a:headEnd/>
            <a:tailEnd/>
          </a:ln>
        </p:spPr>
        <p:txBody>
          <a:bodyPr/>
          <a:lstStyle/>
          <a:p>
            <a:endParaRPr lang="en-US"/>
          </a:p>
        </p:txBody>
      </p:sp>
      <p:sp>
        <p:nvSpPr>
          <p:cNvPr id="54" name="Line 30"/>
          <p:cNvSpPr>
            <a:spLocks noChangeShapeType="1"/>
          </p:cNvSpPr>
          <p:nvPr/>
        </p:nvSpPr>
        <p:spPr bwMode="auto">
          <a:xfrm>
            <a:off x="9877425" y="4154488"/>
            <a:ext cx="0" cy="228600"/>
          </a:xfrm>
          <a:prstGeom prst="line">
            <a:avLst/>
          </a:prstGeom>
          <a:noFill/>
          <a:ln w="38100">
            <a:solidFill>
              <a:srgbClr val="FF0000"/>
            </a:solidFill>
            <a:round/>
            <a:headEnd/>
            <a:tailEnd type="triangle" w="med" len="med"/>
          </a:ln>
        </p:spPr>
        <p:txBody>
          <a:bodyPr/>
          <a:lstStyle/>
          <a:p>
            <a:endParaRPr lang="en-US"/>
          </a:p>
        </p:txBody>
      </p:sp>
      <p:grpSp>
        <p:nvGrpSpPr>
          <p:cNvPr id="55" name="Group 346"/>
          <p:cNvGrpSpPr>
            <a:grpSpLocks/>
          </p:cNvGrpSpPr>
          <p:nvPr/>
        </p:nvGrpSpPr>
        <p:grpSpPr bwMode="auto">
          <a:xfrm>
            <a:off x="5257801" y="3644792"/>
            <a:ext cx="4600575" cy="688975"/>
            <a:chOff x="2971800" y="5806190"/>
            <a:chExt cx="4572000" cy="685800"/>
          </a:xfrm>
        </p:grpSpPr>
        <p:sp>
          <p:nvSpPr>
            <p:cNvPr id="56" name="Line 29"/>
            <p:cNvSpPr>
              <a:spLocks noChangeShapeType="1"/>
            </p:cNvSpPr>
            <p:nvPr/>
          </p:nvSpPr>
          <p:spPr bwMode="auto">
            <a:xfrm>
              <a:off x="2971800" y="5806190"/>
              <a:ext cx="4572000" cy="685800"/>
            </a:xfrm>
            <a:prstGeom prst="line">
              <a:avLst/>
            </a:prstGeom>
            <a:noFill/>
            <a:ln w="28575">
              <a:solidFill>
                <a:srgbClr val="0048D8"/>
              </a:solidFill>
              <a:round/>
              <a:headEnd/>
              <a:tailEnd/>
            </a:ln>
          </p:spPr>
          <p:txBody>
            <a:bodyPr/>
            <a:lstStyle/>
            <a:p>
              <a:endParaRPr lang="en-US"/>
            </a:p>
          </p:txBody>
        </p:sp>
        <p:sp>
          <p:nvSpPr>
            <p:cNvPr id="57" name="Line 29"/>
            <p:cNvSpPr>
              <a:spLocks noChangeShapeType="1"/>
            </p:cNvSpPr>
            <p:nvPr/>
          </p:nvSpPr>
          <p:spPr bwMode="auto">
            <a:xfrm>
              <a:off x="3810000" y="5927360"/>
              <a:ext cx="990600" cy="148590"/>
            </a:xfrm>
            <a:prstGeom prst="line">
              <a:avLst/>
            </a:prstGeom>
            <a:noFill/>
            <a:ln w="9525">
              <a:solidFill>
                <a:srgbClr val="0048D8"/>
              </a:solidFill>
              <a:round/>
              <a:headEnd/>
              <a:tailEnd type="arrow" w="med" len="med"/>
            </a:ln>
          </p:spPr>
          <p:txBody>
            <a:bodyPr/>
            <a:lstStyle/>
            <a:p>
              <a:endParaRPr lang="en-US"/>
            </a:p>
          </p:txBody>
        </p:sp>
        <p:sp>
          <p:nvSpPr>
            <p:cNvPr id="58" name="Line 29"/>
            <p:cNvSpPr>
              <a:spLocks noChangeShapeType="1"/>
            </p:cNvSpPr>
            <p:nvPr/>
          </p:nvSpPr>
          <p:spPr bwMode="auto">
            <a:xfrm>
              <a:off x="5943600" y="6248400"/>
              <a:ext cx="990600" cy="148590"/>
            </a:xfrm>
            <a:prstGeom prst="line">
              <a:avLst/>
            </a:prstGeom>
            <a:noFill/>
            <a:ln w="9525">
              <a:solidFill>
                <a:srgbClr val="0048D8"/>
              </a:solidFill>
              <a:round/>
              <a:headEnd/>
              <a:tailEnd type="arrow" w="med" len="med"/>
            </a:ln>
          </p:spPr>
          <p:txBody>
            <a:bodyPr/>
            <a:lstStyle/>
            <a:p>
              <a:endParaRPr lang="en-US"/>
            </a:p>
          </p:txBody>
        </p:sp>
      </p:grpSp>
      <p:grpSp>
        <p:nvGrpSpPr>
          <p:cNvPr id="59" name="Group 342"/>
          <p:cNvGrpSpPr>
            <a:grpSpLocks/>
          </p:cNvGrpSpPr>
          <p:nvPr/>
        </p:nvGrpSpPr>
        <p:grpSpPr bwMode="auto">
          <a:xfrm>
            <a:off x="5197475" y="3630614"/>
            <a:ext cx="3627438" cy="1587"/>
            <a:chOff x="3987370" y="4790600"/>
            <a:chExt cx="3627923" cy="1588"/>
          </a:xfrm>
        </p:grpSpPr>
        <p:cxnSp>
          <p:nvCxnSpPr>
            <p:cNvPr id="60" name="Straight Connector 59"/>
            <p:cNvCxnSpPr/>
            <p:nvPr/>
          </p:nvCxnSpPr>
          <p:spPr>
            <a:xfrm>
              <a:off x="3987370" y="4790600"/>
              <a:ext cx="3627923"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273676" y="4790600"/>
              <a:ext cx="304841" cy="1588"/>
            </a:xfrm>
            <a:prstGeom prst="line">
              <a:avLst/>
            </a:prstGeom>
            <a:ln>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62" name="Group 311"/>
          <p:cNvGrpSpPr>
            <a:grpSpLocks/>
          </p:cNvGrpSpPr>
          <p:nvPr/>
        </p:nvGrpSpPr>
        <p:grpSpPr bwMode="auto">
          <a:xfrm>
            <a:off x="8824913" y="3643313"/>
            <a:ext cx="1033462" cy="665162"/>
            <a:chOff x="3810000" y="5410200"/>
            <a:chExt cx="1066800" cy="685800"/>
          </a:xfrm>
        </p:grpSpPr>
        <p:sp>
          <p:nvSpPr>
            <p:cNvPr id="63" name="Line 31"/>
            <p:cNvSpPr>
              <a:spLocks noChangeShapeType="1"/>
            </p:cNvSpPr>
            <p:nvPr/>
          </p:nvSpPr>
          <p:spPr bwMode="auto">
            <a:xfrm>
              <a:off x="3810000" y="5410200"/>
              <a:ext cx="1066800" cy="685800"/>
            </a:xfrm>
            <a:prstGeom prst="line">
              <a:avLst/>
            </a:prstGeom>
            <a:noFill/>
            <a:ln w="28575">
              <a:solidFill>
                <a:srgbClr val="FF0000"/>
              </a:solidFill>
              <a:round/>
              <a:headEnd/>
              <a:tailEnd/>
            </a:ln>
          </p:spPr>
          <p:txBody>
            <a:bodyPr/>
            <a:lstStyle/>
            <a:p>
              <a:endParaRPr lang="en-US"/>
            </a:p>
          </p:txBody>
        </p:sp>
        <p:sp>
          <p:nvSpPr>
            <p:cNvPr id="64" name="Line 31"/>
            <p:cNvSpPr>
              <a:spLocks noChangeShapeType="1"/>
            </p:cNvSpPr>
            <p:nvPr/>
          </p:nvSpPr>
          <p:spPr bwMode="auto">
            <a:xfrm>
              <a:off x="3998630" y="5535120"/>
              <a:ext cx="380999" cy="244928"/>
            </a:xfrm>
            <a:prstGeom prst="line">
              <a:avLst/>
            </a:prstGeom>
            <a:noFill/>
            <a:ln w="19050">
              <a:solidFill>
                <a:srgbClr val="FF0000"/>
              </a:solidFill>
              <a:round/>
              <a:headEnd/>
              <a:tailEnd type="arrow" w="med" len="med"/>
            </a:ln>
          </p:spPr>
          <p:txBody>
            <a:bodyPr/>
            <a:lstStyle/>
            <a:p>
              <a:endParaRPr lang="en-US"/>
            </a:p>
          </p:txBody>
        </p:sp>
      </p:grpSp>
      <p:sp>
        <p:nvSpPr>
          <p:cNvPr id="65" name="Text Box 34"/>
          <p:cNvSpPr txBox="1">
            <a:spLocks noChangeArrowheads="1"/>
          </p:cNvSpPr>
          <p:nvPr/>
        </p:nvSpPr>
        <p:spPr bwMode="auto">
          <a:xfrm>
            <a:off x="5024438" y="4105275"/>
            <a:ext cx="533400" cy="457200"/>
          </a:xfrm>
          <a:prstGeom prst="rect">
            <a:avLst/>
          </a:prstGeom>
          <a:noFill/>
          <a:ln w="9525">
            <a:noFill/>
            <a:miter lim="800000"/>
            <a:headEnd/>
            <a:tailEnd/>
          </a:ln>
        </p:spPr>
        <p:txBody>
          <a:bodyPr>
            <a:spAutoFit/>
          </a:bodyPr>
          <a:lstStyle/>
          <a:p>
            <a:pPr>
              <a:spcBef>
                <a:spcPct val="50000"/>
              </a:spcBef>
            </a:pPr>
            <a:r>
              <a:rPr lang="en-US" sz="2400" b="1">
                <a:solidFill>
                  <a:srgbClr val="0048D8"/>
                </a:solidFill>
              </a:rPr>
              <a:t>A</a:t>
            </a:r>
          </a:p>
        </p:txBody>
      </p:sp>
      <p:sp>
        <p:nvSpPr>
          <p:cNvPr id="66" name="Text Box 35"/>
          <p:cNvSpPr txBox="1">
            <a:spLocks noChangeArrowheads="1"/>
          </p:cNvSpPr>
          <p:nvPr/>
        </p:nvSpPr>
        <p:spPr bwMode="auto">
          <a:xfrm>
            <a:off x="9801225" y="3833813"/>
            <a:ext cx="533400" cy="366712"/>
          </a:xfrm>
          <a:prstGeom prst="rect">
            <a:avLst/>
          </a:prstGeom>
          <a:noFill/>
          <a:ln w="9525">
            <a:noFill/>
            <a:miter lim="800000"/>
            <a:headEnd/>
            <a:tailEnd/>
          </a:ln>
        </p:spPr>
        <p:txBody>
          <a:bodyPr>
            <a:spAutoFit/>
          </a:bodyPr>
          <a:lstStyle/>
          <a:p>
            <a:pPr>
              <a:spcBef>
                <a:spcPct val="50000"/>
              </a:spcBef>
            </a:pPr>
            <a:r>
              <a:rPr lang="en-US" b="1">
                <a:solidFill>
                  <a:srgbClr val="0048D8"/>
                </a:solidFill>
              </a:rPr>
              <a:t>A’</a:t>
            </a:r>
          </a:p>
        </p:txBody>
      </p:sp>
      <p:sp>
        <p:nvSpPr>
          <p:cNvPr id="67" name="Text Box 36"/>
          <p:cNvSpPr txBox="1">
            <a:spLocks noChangeArrowheads="1"/>
          </p:cNvSpPr>
          <p:nvPr/>
        </p:nvSpPr>
        <p:spPr bwMode="auto">
          <a:xfrm>
            <a:off x="9810750" y="4295776"/>
            <a:ext cx="533400" cy="366713"/>
          </a:xfrm>
          <a:prstGeom prst="rect">
            <a:avLst/>
          </a:prstGeom>
          <a:noFill/>
          <a:ln w="9525">
            <a:noFill/>
            <a:miter lim="800000"/>
            <a:headEnd/>
            <a:tailEnd/>
          </a:ln>
        </p:spPr>
        <p:txBody>
          <a:bodyPr>
            <a:spAutoFit/>
          </a:bodyPr>
          <a:lstStyle/>
          <a:p>
            <a:pPr>
              <a:spcBef>
                <a:spcPct val="50000"/>
              </a:spcBef>
            </a:pPr>
            <a:r>
              <a:rPr lang="en-US" b="1">
                <a:solidFill>
                  <a:srgbClr val="0048D8"/>
                </a:solidFill>
              </a:rPr>
              <a:t>B’</a:t>
            </a:r>
          </a:p>
        </p:txBody>
      </p:sp>
      <p:sp>
        <p:nvSpPr>
          <p:cNvPr id="68" name="Text Box 37"/>
          <p:cNvSpPr txBox="1">
            <a:spLocks noChangeArrowheads="1"/>
          </p:cNvSpPr>
          <p:nvPr/>
        </p:nvSpPr>
        <p:spPr bwMode="auto">
          <a:xfrm>
            <a:off x="5048250" y="3248025"/>
            <a:ext cx="533400" cy="457200"/>
          </a:xfrm>
          <a:prstGeom prst="rect">
            <a:avLst/>
          </a:prstGeom>
          <a:noFill/>
          <a:ln w="9525">
            <a:noFill/>
            <a:miter lim="800000"/>
            <a:headEnd/>
            <a:tailEnd/>
          </a:ln>
        </p:spPr>
        <p:txBody>
          <a:bodyPr>
            <a:spAutoFit/>
          </a:bodyPr>
          <a:lstStyle/>
          <a:p>
            <a:pPr>
              <a:spcBef>
                <a:spcPct val="50000"/>
              </a:spcBef>
            </a:pPr>
            <a:r>
              <a:rPr lang="en-US" sz="2400" b="1">
                <a:solidFill>
                  <a:srgbClr val="0048D8"/>
                </a:solidFill>
              </a:rPr>
              <a:t>B</a:t>
            </a:r>
          </a:p>
        </p:txBody>
      </p:sp>
      <p:sp>
        <p:nvSpPr>
          <p:cNvPr id="69" name="Text Box 38"/>
          <p:cNvSpPr txBox="1">
            <a:spLocks noChangeArrowheads="1"/>
          </p:cNvSpPr>
          <p:nvPr/>
        </p:nvSpPr>
        <p:spPr bwMode="auto">
          <a:xfrm>
            <a:off x="8462963" y="4086225"/>
            <a:ext cx="533400" cy="457200"/>
          </a:xfrm>
          <a:prstGeom prst="rect">
            <a:avLst/>
          </a:prstGeom>
          <a:noFill/>
          <a:ln w="9525">
            <a:noFill/>
            <a:miter lim="800000"/>
            <a:headEnd/>
            <a:tailEnd/>
          </a:ln>
        </p:spPr>
        <p:txBody>
          <a:bodyPr>
            <a:spAutoFit/>
          </a:bodyPr>
          <a:lstStyle/>
          <a:p>
            <a:pPr>
              <a:spcBef>
                <a:spcPct val="50000"/>
              </a:spcBef>
            </a:pPr>
            <a:r>
              <a:rPr lang="en-US" sz="2400" b="1">
                <a:solidFill>
                  <a:srgbClr val="0048D8"/>
                </a:solidFill>
              </a:rPr>
              <a:t>O</a:t>
            </a:r>
          </a:p>
        </p:txBody>
      </p:sp>
      <p:sp>
        <p:nvSpPr>
          <p:cNvPr id="70" name="TextBox 69"/>
          <p:cNvSpPr txBox="1"/>
          <p:nvPr/>
        </p:nvSpPr>
        <p:spPr>
          <a:xfrm>
            <a:off x="7156770" y="2814974"/>
            <a:ext cx="2367289"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Thể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thủy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tinh</a:t>
            </a:r>
            <a:endParaRPr lang="en-US" sz="2800" b="1" dirty="0">
              <a:latin typeface="Times New Roman" pitchFamily="18" charset="0"/>
              <a:cs typeface="Times New Roman" pitchFamily="18" charset="0"/>
            </a:endParaRPr>
          </a:p>
        </p:txBody>
      </p:sp>
      <p:sp>
        <p:nvSpPr>
          <p:cNvPr id="71" name="TextBox 70"/>
          <p:cNvSpPr txBox="1"/>
          <p:nvPr/>
        </p:nvSpPr>
        <p:spPr>
          <a:xfrm>
            <a:off x="9985021" y="2707828"/>
            <a:ext cx="1142976" cy="954107"/>
          </a:xfrm>
          <a:prstGeom prst="rect">
            <a:avLst/>
          </a:prstGeom>
          <a:noFill/>
        </p:spPr>
        <p:txBody>
          <a:bodyPr wrap="square" rtlCol="0">
            <a:spAutoFit/>
          </a:bodyPr>
          <a:lstStyle/>
          <a:p>
            <a:r>
              <a:rPr lang="en-US" sz="2800" b="1" dirty="0" err="1">
                <a:latin typeface="Times New Roman" pitchFamily="18" charset="0"/>
                <a:cs typeface="Times New Roman" pitchFamily="18" charset="0"/>
              </a:rPr>
              <a:t>Màng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lưới</a:t>
            </a:r>
            <a:endParaRPr lang="en-US" sz="2800" b="1" dirty="0">
              <a:latin typeface="Times New Roman" pitchFamily="18" charset="0"/>
              <a:cs typeface="Times New Roman" pitchFamily="18" charset="0"/>
            </a:endParaRPr>
          </a:p>
        </p:txBody>
      </p:sp>
      <p:sp>
        <p:nvSpPr>
          <p:cNvPr id="44" name="Text Box 7"/>
          <p:cNvSpPr txBox="1">
            <a:spLocks noChangeArrowheads="1"/>
          </p:cNvSpPr>
          <p:nvPr/>
        </p:nvSpPr>
        <p:spPr bwMode="auto">
          <a:xfrm>
            <a:off x="0" y="115508"/>
            <a:ext cx="12192000" cy="584775"/>
          </a:xfrm>
          <a:prstGeom prst="rect">
            <a:avLst/>
          </a:prstGeom>
          <a:gradFill rotWithShape="1">
            <a:gsLst>
              <a:gs pos="0">
                <a:srgbClr val="0000FF"/>
              </a:gs>
              <a:gs pos="50000">
                <a:schemeClr val="bg1"/>
              </a:gs>
              <a:gs pos="100000">
                <a:srgbClr val="0000FF"/>
              </a:gs>
            </a:gsLst>
            <a:lin ang="5400000" scaled="1"/>
          </a:gradFill>
          <a:ln w="9525" algn="ctr">
            <a:noFill/>
            <a:miter lim="800000"/>
            <a:headEnd/>
            <a:tailEnd/>
          </a:ln>
          <a:effectLst/>
        </p:spPr>
        <p:txBody>
          <a:bodyPr wrap="square">
            <a:spAutoFit/>
          </a:bodyPr>
          <a:lstStyle/>
          <a:p>
            <a:pPr algn="ctr" eaLnBrk="0" hangingPunct="0">
              <a:spcBef>
                <a:spcPct val="50000"/>
              </a:spcBef>
              <a:defRPr/>
            </a:pPr>
            <a:r>
              <a:rPr kumimoji="1" lang="en-US" sz="3200" b="1" dirty="0">
                <a:solidFill>
                  <a:srgbClr val="FF0000"/>
                </a:solidFill>
              </a:rPr>
              <a:t>BÀI 48: MẮT</a:t>
            </a:r>
          </a:p>
        </p:txBody>
      </p:sp>
      <p:sp>
        <p:nvSpPr>
          <p:cNvPr id="2" name="TextBox 1"/>
          <p:cNvSpPr txBox="1"/>
          <p:nvPr/>
        </p:nvSpPr>
        <p:spPr>
          <a:xfrm>
            <a:off x="3359696" y="6304550"/>
            <a:ext cx="5885270" cy="523220"/>
          </a:xfrm>
          <a:prstGeom prst="rect">
            <a:avLst/>
          </a:prstGeom>
          <a:noFill/>
        </p:spPr>
        <p:txBody>
          <a:bodyPr wrap="square" rtlCol="0">
            <a:spAutoFit/>
          </a:bodyPr>
          <a:lstStyle/>
          <a:p>
            <a:r>
              <a:rPr lang="en-US" sz="2800" b="1" smtClean="0">
                <a:latin typeface="Times New Roman (Headings)"/>
              </a:rPr>
              <a:t>Vậy ảnh của cột điện là 0,8cm</a:t>
            </a:r>
            <a:endParaRPr lang="en-US" sz="2800" b="1">
              <a:latin typeface="Times New Roman (Headings)"/>
            </a:endParaRPr>
          </a:p>
        </p:txBody>
      </p:sp>
      <mc:AlternateContent xmlns:mc="http://schemas.openxmlformats.org/markup-compatibility/2006" xmlns:a14="http://schemas.microsoft.com/office/drawing/2010/main">
        <mc:Choice Requires="a14">
          <p:sp>
            <p:nvSpPr>
              <p:cNvPr id="3" name="Rectangle 2"/>
              <p:cNvSpPr/>
              <p:nvPr/>
            </p:nvSpPr>
            <p:spPr>
              <a:xfrm>
                <a:off x="1150927" y="5330933"/>
                <a:ext cx="10890803" cy="106048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en-US" sz="2800" b="1" i="1" smtClean="0">
                              <a:latin typeface="Cambria Math"/>
                            </a:rPr>
                          </m:ctrlPr>
                        </m:dPr>
                        <m:e>
                          <m:r>
                            <a:rPr lang="en-US" sz="2800" b="1">
                              <a:latin typeface="Cambria Math" panose="02040503050406030204" pitchFamily="18" charset="0"/>
                            </a:rPr>
                            <m:t>=</m:t>
                          </m:r>
                          <m:r>
                            <a:rPr lang="en-US" sz="2800" b="1" i="0">
                              <a:latin typeface="Cambria Math" panose="02040503050406030204" pitchFamily="18" charset="0"/>
                            </a:rPr>
                            <m:t>&gt;</m:t>
                          </m:r>
                          <m:r>
                            <m:rPr>
                              <m:nor/>
                            </m:rPr>
                            <a:rPr lang="en-US" sz="2800" b="1" i="1">
                              <a:latin typeface="Cambria Math" panose="02040503050406030204" pitchFamily="18" charset="0"/>
                            </a:rPr>
                            <m:t> </m:t>
                          </m:r>
                          <m:f>
                            <m:fPr>
                              <m:ctrlPr>
                                <a:rPr lang="en-US" sz="2800" b="1" i="1">
                                  <a:latin typeface="Cambria Math"/>
                                </a:rPr>
                              </m:ctrlPr>
                            </m:fPr>
                            <m:num>
                              <m:r>
                                <a:rPr lang="en-US" sz="2800" b="1" i="1">
                                  <a:latin typeface="Cambria Math" panose="02040503050406030204" pitchFamily="18" charset="0"/>
                                </a:rPr>
                                <m:t>𝑨𝑩</m:t>
                              </m:r>
                            </m:num>
                            <m:den>
                              <m:r>
                                <a:rPr lang="en-US" sz="2800" b="1" i="1">
                                  <a:latin typeface="Cambria Math" panose="02040503050406030204" pitchFamily="18" charset="0"/>
                                </a:rPr>
                                <m:t>𝑨</m:t>
                              </m:r>
                              <m:r>
                                <a:rPr lang="en-US" sz="2800" b="1" i="0">
                                  <a:latin typeface="Cambria Math" panose="02040503050406030204" pitchFamily="18" charset="0"/>
                                </a:rPr>
                                <m:t>′</m:t>
                              </m:r>
                              <m:r>
                                <a:rPr lang="en-US" sz="2800" b="1" i="1">
                                  <a:latin typeface="Cambria Math" panose="02040503050406030204" pitchFamily="18" charset="0"/>
                                </a:rPr>
                                <m:t>𝑩</m:t>
                              </m:r>
                              <m:r>
                                <a:rPr lang="en-US" sz="2800" b="1" i="0">
                                  <a:latin typeface="Cambria Math" panose="02040503050406030204" pitchFamily="18" charset="0"/>
                                </a:rPr>
                                <m:t>′</m:t>
                              </m:r>
                            </m:den>
                          </m:f>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f>
                            <m:fPr>
                              <m:ctrlPr>
                                <a:rPr lang="en-US" sz="2800" b="1" i="1">
                                  <a:latin typeface="Cambria Math"/>
                                </a:rPr>
                              </m:ctrlPr>
                            </m:fPr>
                            <m:num>
                              <m:r>
                                <a:rPr lang="en-US" sz="2800" b="1" i="1">
                                  <a:latin typeface="Cambria Math" panose="02040503050406030204" pitchFamily="18" charset="0"/>
                                </a:rPr>
                                <m:t>𝑶𝑨</m:t>
                              </m:r>
                            </m:num>
                            <m:den>
                              <m:r>
                                <a:rPr lang="en-US" sz="2800" b="1" i="1">
                                  <a:latin typeface="Cambria Math" panose="02040503050406030204" pitchFamily="18" charset="0"/>
                                </a:rPr>
                                <m:t>𝑶𝑨</m:t>
                              </m:r>
                              <m:r>
                                <a:rPr lang="en-US" sz="2800" b="1" i="0">
                                  <a:latin typeface="Cambria Math" panose="02040503050406030204" pitchFamily="18" charset="0"/>
                                </a:rPr>
                                <m:t>′</m:t>
                              </m:r>
                            </m:den>
                          </m:f>
                          <m:r>
                            <m:rPr>
                              <m:nor/>
                            </m:rPr>
                            <a:rPr lang="en-US" sz="2800" b="1" i="1">
                              <a:latin typeface="Cambria Math" panose="02040503050406030204" pitchFamily="18" charset="0"/>
                            </a:rPr>
                            <m:t>  </m:t>
                          </m:r>
                          <m:r>
                            <a:rPr lang="en-US" sz="2800" b="1" i="0">
                              <a:latin typeface="Cambria Math" panose="02040503050406030204" pitchFamily="18" charset="0"/>
                            </a:rPr>
                            <m:t>=&gt;</m:t>
                          </m:r>
                          <m:r>
                            <m:rPr>
                              <m:nor/>
                            </m:rPr>
                            <a:rPr lang="en-US" sz="2800" b="1" i="1">
                              <a:latin typeface="Cambria Math" panose="02040503050406030204" pitchFamily="18" charset="0"/>
                            </a:rPr>
                            <m:t>  </m:t>
                          </m:r>
                          <m:r>
                            <a:rPr lang="en-US" sz="2800" b="1" i="1">
                              <a:latin typeface="Cambria Math" panose="02040503050406030204" pitchFamily="18" charset="0"/>
                            </a:rPr>
                            <m:t>𝑨</m:t>
                          </m:r>
                          <m:r>
                            <a:rPr lang="en-US" sz="2800" b="1" i="0">
                              <a:latin typeface="Cambria Math" panose="02040503050406030204" pitchFamily="18" charset="0"/>
                            </a:rPr>
                            <m:t>′</m:t>
                          </m:r>
                          <m:r>
                            <a:rPr lang="en-US" sz="2800" b="1" i="1">
                              <a:latin typeface="Cambria Math" panose="02040503050406030204" pitchFamily="18" charset="0"/>
                            </a:rPr>
                            <m:t>𝑩</m:t>
                          </m:r>
                          <m:r>
                            <a:rPr lang="en-US" sz="2800" b="1" i="0">
                              <a:latin typeface="Cambria Math" panose="02040503050406030204" pitchFamily="18" charset="0"/>
                            </a:rPr>
                            <m:t>′</m:t>
                          </m:r>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f>
                            <m:fPr>
                              <m:ctrlPr>
                                <a:rPr lang="en-US" sz="2800" b="1" i="1">
                                  <a:latin typeface="Cambria Math"/>
                                </a:rPr>
                              </m:ctrlPr>
                            </m:fPr>
                            <m:num>
                              <m:r>
                                <a:rPr lang="en-US" sz="2800" b="1" i="1">
                                  <a:latin typeface="Cambria Math" panose="02040503050406030204" pitchFamily="18" charset="0"/>
                                </a:rPr>
                                <m:t>𝑨𝑩</m:t>
                              </m:r>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r>
                                <a:rPr lang="en-US" sz="2800" b="1" i="1">
                                  <a:latin typeface="Cambria Math" panose="02040503050406030204" pitchFamily="18" charset="0"/>
                                </a:rPr>
                                <m:t>𝑶𝑨</m:t>
                              </m:r>
                              <m:r>
                                <a:rPr lang="en-US" sz="2800" b="1" i="0">
                                  <a:latin typeface="Cambria Math" panose="02040503050406030204" pitchFamily="18" charset="0"/>
                                </a:rPr>
                                <m:t>′</m:t>
                              </m:r>
                            </m:num>
                            <m:den>
                              <m:r>
                                <a:rPr lang="en-US" sz="2800" b="1" i="1">
                                  <a:latin typeface="Cambria Math" panose="02040503050406030204" pitchFamily="18" charset="0"/>
                                </a:rPr>
                                <m:t>𝑶𝑨</m:t>
                              </m:r>
                            </m:den>
                          </m:f>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f>
                            <m:fPr>
                              <m:ctrlPr>
                                <a:rPr lang="en-US" sz="2800" b="1" i="1">
                                  <a:latin typeface="Cambria Math"/>
                                </a:rPr>
                              </m:ctrlPr>
                            </m:fPr>
                            <m:num>
                              <m:r>
                                <a:rPr lang="en-US" sz="2800" b="1" i="0">
                                  <a:latin typeface="Cambria Math" panose="02040503050406030204" pitchFamily="18" charset="0"/>
                                </a:rPr>
                                <m:t>𝟖𝟎𝟎</m:t>
                              </m:r>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r>
                                <a:rPr lang="en-US" sz="2800" b="1" i="0">
                                  <a:latin typeface="Cambria Math" panose="02040503050406030204" pitchFamily="18" charset="0"/>
                                </a:rPr>
                                <m:t>𝟐</m:t>
                              </m:r>
                            </m:num>
                            <m:den>
                              <m:r>
                                <a:rPr lang="en-US" sz="2800" b="1" i="0">
                                  <a:latin typeface="Cambria Math" panose="02040503050406030204" pitchFamily="18" charset="0"/>
                                </a:rPr>
                                <m:t>𝟐𝟎𝟎𝟎</m:t>
                              </m:r>
                            </m:den>
                          </m:f>
                          <m:r>
                            <m:rPr>
                              <m:nor/>
                            </m:rPr>
                            <a:rPr lang="en-US" sz="2800" b="1" i="1">
                              <a:latin typeface="Cambria Math" panose="02040503050406030204" pitchFamily="18" charset="0"/>
                            </a:rPr>
                            <m:t> </m:t>
                          </m:r>
                          <m:r>
                            <a:rPr lang="en-US" sz="2800" b="1" i="0">
                              <a:latin typeface="Cambria Math" panose="02040503050406030204" pitchFamily="18" charset="0"/>
                            </a:rPr>
                            <m:t>=</m:t>
                          </m:r>
                          <m:r>
                            <m:rPr>
                              <m:nor/>
                            </m:rPr>
                            <a:rPr lang="en-US" sz="2800" b="1" i="1">
                              <a:latin typeface="Cambria Math" panose="02040503050406030204" pitchFamily="18" charset="0"/>
                            </a:rPr>
                            <m:t> </m:t>
                          </m:r>
                          <m:r>
                            <a:rPr lang="en-US" sz="2800" b="1" i="0">
                              <a:latin typeface="Cambria Math" panose="02040503050406030204" pitchFamily="18" charset="0"/>
                            </a:rPr>
                            <m:t>𝟎</m:t>
                          </m:r>
                          <m:r>
                            <a:rPr lang="en-US" sz="2800" b="1" i="0">
                              <a:latin typeface="Cambria Math" panose="02040503050406030204" pitchFamily="18" charset="0"/>
                            </a:rPr>
                            <m:t>,</m:t>
                          </m:r>
                          <m:r>
                            <a:rPr lang="en-US" sz="2800" b="1" i="0">
                              <a:latin typeface="Cambria Math" panose="02040503050406030204" pitchFamily="18" charset="0"/>
                            </a:rPr>
                            <m:t>𝟖</m:t>
                          </m:r>
                          <m:r>
                            <m:rPr>
                              <m:nor/>
                            </m:rPr>
                            <a:rPr lang="en-US" sz="2800" b="1" i="1">
                              <a:latin typeface="Cambria Math" panose="02040503050406030204" pitchFamily="18" charset="0"/>
                            </a:rPr>
                            <m:t> </m:t>
                          </m:r>
                          <m:r>
                            <a:rPr lang="en-US" sz="2800" b="1" i="0" smtClean="0">
                              <a:latin typeface="Cambria Math" panose="02040503050406030204" pitchFamily="18" charset="0"/>
                            </a:rPr>
                            <m:t>(</m:t>
                          </m:r>
                          <m:r>
                            <a:rPr lang="en-US" sz="2800" b="1" i="1">
                              <a:latin typeface="Cambria Math" panose="02040503050406030204" pitchFamily="18" charset="0"/>
                            </a:rPr>
                            <m:t>𝒄𝒎</m:t>
                          </m:r>
                        </m:e>
                      </m:d>
                    </m:oMath>
                  </m:oMathPara>
                </a14:m>
                <a:endParaRPr lang="en-US" sz="2800" b="1"/>
              </a:p>
            </p:txBody>
          </p:sp>
        </mc:Choice>
        <mc:Fallback xmlns="">
          <p:sp>
            <p:nvSpPr>
              <p:cNvPr id="3" name="Rectangle 2"/>
              <p:cNvSpPr>
                <a:spLocks noRot="1" noChangeAspect="1" noMove="1" noResize="1" noEditPoints="1" noAdjustHandles="1" noChangeArrowheads="1" noChangeShapeType="1" noTextEdit="1"/>
              </p:cNvSpPr>
              <p:nvPr/>
            </p:nvSpPr>
            <p:spPr>
              <a:xfrm>
                <a:off x="1150927" y="5330933"/>
                <a:ext cx="10890803" cy="1060483"/>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4041959" y="4861033"/>
                <a:ext cx="2912144"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a:latin typeface="Cambria Math" panose="02040503050406030204" pitchFamily="18" charset="0"/>
                        </a:rPr>
                        <m:t>𝜟</m:t>
                      </m:r>
                      <m:r>
                        <a:rPr lang="en-US" sz="2800" b="1" i="1">
                          <a:latin typeface="Cambria Math" panose="02040503050406030204" pitchFamily="18" charset="0"/>
                        </a:rPr>
                        <m:t>𝑶𝑨𝑩</m:t>
                      </m:r>
                      <m:r>
                        <a:rPr lang="en-US" sz="2800" b="1" i="0">
                          <a:latin typeface="Cambria Math" panose="02040503050406030204" pitchFamily="18" charset="0"/>
                        </a:rPr>
                        <m:t>∼</m:t>
                      </m:r>
                      <m:r>
                        <a:rPr lang="en-US" sz="2800" b="1" i="1">
                          <a:latin typeface="Cambria Math" panose="02040503050406030204" pitchFamily="18" charset="0"/>
                        </a:rPr>
                        <m:t>𝜟</m:t>
                      </m:r>
                      <m:r>
                        <a:rPr lang="en-US" sz="2800" b="1" i="1">
                          <a:latin typeface="Cambria Math" panose="02040503050406030204" pitchFamily="18" charset="0"/>
                        </a:rPr>
                        <m:t>𝑶𝑨</m:t>
                      </m:r>
                      <m:r>
                        <a:rPr lang="en-US" sz="2800" b="1" i="0">
                          <a:latin typeface="Cambria Math" panose="02040503050406030204" pitchFamily="18" charset="0"/>
                        </a:rPr>
                        <m:t>′</m:t>
                      </m:r>
                      <m:r>
                        <a:rPr lang="en-US" sz="2800" b="1" i="1">
                          <a:latin typeface="Cambria Math" panose="02040503050406030204" pitchFamily="18" charset="0"/>
                        </a:rPr>
                        <m:t>𝑩</m:t>
                      </m:r>
                      <m:r>
                        <a:rPr lang="en-US" sz="2800" b="1" i="0">
                          <a:latin typeface="Cambria Math" panose="02040503050406030204" pitchFamily="18" charset="0"/>
                        </a:rPr>
                        <m:t>′</m:t>
                      </m:r>
                    </m:oMath>
                  </m:oMathPara>
                </a14:m>
                <a:endParaRPr lang="en-US" sz="2800" b="1"/>
              </a:p>
            </p:txBody>
          </p:sp>
        </mc:Choice>
        <mc:Fallback xmlns="">
          <p:sp>
            <p:nvSpPr>
              <p:cNvPr id="5" name="Rectangle 4"/>
              <p:cNvSpPr>
                <a:spLocks noRot="1" noChangeAspect="1" noMove="1" noResize="1" noEditPoints="1" noAdjustHandles="1" noChangeArrowheads="1" noChangeShapeType="1" noTextEdit="1"/>
              </p:cNvSpPr>
              <p:nvPr/>
            </p:nvSpPr>
            <p:spPr>
              <a:xfrm>
                <a:off x="4041959" y="4861033"/>
                <a:ext cx="2912144" cy="523220"/>
              </a:xfrm>
              <a:prstGeom prst="rect">
                <a:avLst/>
              </a:prstGeom>
              <a:blipFill rotWithShape="0">
                <a:blip r:embed="rId4"/>
                <a:stretch>
                  <a:fillRect/>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064"/>
                                        </p:tgtEl>
                                        <p:attrNameLst>
                                          <p:attrName>style.visibility</p:attrName>
                                        </p:attrNameLst>
                                      </p:cBhvr>
                                      <p:to>
                                        <p:strVal val="visible"/>
                                      </p:to>
                                    </p:set>
                                    <p:animEffect transition="in" filter="checkerboard(across)">
                                      <p:cBhvr>
                                        <p:cTn id="7" dur="500"/>
                                        <p:tgtEl>
                                          <p:spTgt spid="206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084"/>
                                        </p:tgtEl>
                                        <p:attrNameLst>
                                          <p:attrName>style.visibility</p:attrName>
                                        </p:attrNameLst>
                                      </p:cBhvr>
                                      <p:to>
                                        <p:strVal val="visible"/>
                                      </p:to>
                                    </p:set>
                                    <p:animEffect transition="in" filter="checkerboard(across)">
                                      <p:cBhvr>
                                        <p:cTn id="10" dur="500"/>
                                        <p:tgtEl>
                                          <p:spTgt spid="208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12652"/>
                                        </p:tgtEl>
                                        <p:attrNameLst>
                                          <p:attrName>style.visibility</p:attrName>
                                        </p:attrNameLst>
                                      </p:cBhvr>
                                      <p:to>
                                        <p:strVal val="visible"/>
                                      </p:to>
                                    </p:set>
                                    <p:animEffect transition="in" filter="box(in)">
                                      <p:cBhvr>
                                        <p:cTn id="15" dur="500"/>
                                        <p:tgtEl>
                                          <p:spTgt spid="112652"/>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checkerboard(across)">
                                      <p:cBhvr>
                                        <p:cTn id="20" dur="500"/>
                                        <p:tgtEl>
                                          <p:spTgt spid="50"/>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51"/>
                                        </p:tgtEl>
                                        <p:attrNameLst>
                                          <p:attrName>style.visibility</p:attrName>
                                        </p:attrNameLst>
                                      </p:cBhvr>
                                      <p:to>
                                        <p:strVal val="visible"/>
                                      </p:to>
                                    </p:set>
                                    <p:animEffect transition="in" filter="checkerboard(across)">
                                      <p:cBhvr>
                                        <p:cTn id="23" dur="500"/>
                                        <p:tgtEl>
                                          <p:spTgt spid="51"/>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52"/>
                                        </p:tgtEl>
                                        <p:attrNameLst>
                                          <p:attrName>style.visibility</p:attrName>
                                        </p:attrNameLst>
                                      </p:cBhvr>
                                      <p:to>
                                        <p:strVal val="visible"/>
                                      </p:to>
                                    </p:set>
                                    <p:animEffect transition="in" filter="checkerboard(across)">
                                      <p:cBhvr>
                                        <p:cTn id="26" dur="500"/>
                                        <p:tgtEl>
                                          <p:spTgt spid="52"/>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animEffect transition="in" filter="checkerboard(across)">
                                      <p:cBhvr>
                                        <p:cTn id="29" dur="500"/>
                                        <p:tgtEl>
                                          <p:spTgt spid="53"/>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checkerboard(across)">
                                      <p:cBhvr>
                                        <p:cTn id="32" dur="500"/>
                                        <p:tgtEl>
                                          <p:spTgt spid="54"/>
                                        </p:tgtEl>
                                      </p:cBhvr>
                                    </p:animEffect>
                                  </p:childTnLst>
                                </p:cTn>
                              </p:par>
                              <p:par>
                                <p:cTn id="33" presetID="5" presetClass="entr" presetSubtype="10" fill="hold" nodeType="with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checkerboard(across)">
                                      <p:cBhvr>
                                        <p:cTn id="35" dur="500"/>
                                        <p:tgtEl>
                                          <p:spTgt spid="55"/>
                                        </p:tgtEl>
                                      </p:cBhvr>
                                    </p:animEffect>
                                  </p:childTnLst>
                                </p:cTn>
                              </p:par>
                              <p:par>
                                <p:cTn id="36" presetID="5" presetClass="entr" presetSubtype="10" fill="hold" nodeType="withEffect">
                                  <p:stCondLst>
                                    <p:cond delay="0"/>
                                  </p:stCondLst>
                                  <p:childTnLst>
                                    <p:set>
                                      <p:cBhvr>
                                        <p:cTn id="37" dur="1" fill="hold">
                                          <p:stCondLst>
                                            <p:cond delay="0"/>
                                          </p:stCondLst>
                                        </p:cTn>
                                        <p:tgtEl>
                                          <p:spTgt spid="59"/>
                                        </p:tgtEl>
                                        <p:attrNameLst>
                                          <p:attrName>style.visibility</p:attrName>
                                        </p:attrNameLst>
                                      </p:cBhvr>
                                      <p:to>
                                        <p:strVal val="visible"/>
                                      </p:to>
                                    </p:set>
                                    <p:animEffect transition="in" filter="checkerboard(across)">
                                      <p:cBhvr>
                                        <p:cTn id="38" dur="500"/>
                                        <p:tgtEl>
                                          <p:spTgt spid="59"/>
                                        </p:tgtEl>
                                      </p:cBhvr>
                                    </p:animEffect>
                                  </p:childTnLst>
                                </p:cTn>
                              </p:par>
                              <p:par>
                                <p:cTn id="39" presetID="5" presetClass="entr" presetSubtype="1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checkerboard(across)">
                                      <p:cBhvr>
                                        <p:cTn id="41" dur="500"/>
                                        <p:tgtEl>
                                          <p:spTgt spid="62"/>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65"/>
                                        </p:tgtEl>
                                        <p:attrNameLst>
                                          <p:attrName>style.visibility</p:attrName>
                                        </p:attrNameLst>
                                      </p:cBhvr>
                                      <p:to>
                                        <p:strVal val="visible"/>
                                      </p:to>
                                    </p:set>
                                    <p:animEffect transition="in" filter="checkerboard(across)">
                                      <p:cBhvr>
                                        <p:cTn id="44" dur="500"/>
                                        <p:tgtEl>
                                          <p:spTgt spid="65"/>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animEffect transition="in" filter="checkerboard(across)">
                                      <p:cBhvr>
                                        <p:cTn id="47" dur="500"/>
                                        <p:tgtEl>
                                          <p:spTgt spid="66"/>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67"/>
                                        </p:tgtEl>
                                        <p:attrNameLst>
                                          <p:attrName>style.visibility</p:attrName>
                                        </p:attrNameLst>
                                      </p:cBhvr>
                                      <p:to>
                                        <p:strVal val="visible"/>
                                      </p:to>
                                    </p:set>
                                    <p:animEffect transition="in" filter="checkerboard(across)">
                                      <p:cBhvr>
                                        <p:cTn id="50" dur="500"/>
                                        <p:tgtEl>
                                          <p:spTgt spid="67"/>
                                        </p:tgtEl>
                                      </p:cBhvr>
                                    </p:animEffect>
                                  </p:childTnLst>
                                </p:cTn>
                              </p:par>
                              <p:par>
                                <p:cTn id="51" presetID="5" presetClass="entr" presetSubtype="10" fill="hold" grpId="0" nodeType="withEffect">
                                  <p:stCondLst>
                                    <p:cond delay="0"/>
                                  </p:stCondLst>
                                  <p:childTnLst>
                                    <p:set>
                                      <p:cBhvr>
                                        <p:cTn id="52" dur="1" fill="hold">
                                          <p:stCondLst>
                                            <p:cond delay="0"/>
                                          </p:stCondLst>
                                        </p:cTn>
                                        <p:tgtEl>
                                          <p:spTgt spid="68"/>
                                        </p:tgtEl>
                                        <p:attrNameLst>
                                          <p:attrName>style.visibility</p:attrName>
                                        </p:attrNameLst>
                                      </p:cBhvr>
                                      <p:to>
                                        <p:strVal val="visible"/>
                                      </p:to>
                                    </p:set>
                                    <p:animEffect transition="in" filter="checkerboard(across)">
                                      <p:cBhvr>
                                        <p:cTn id="53" dur="500"/>
                                        <p:tgtEl>
                                          <p:spTgt spid="68"/>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69"/>
                                        </p:tgtEl>
                                        <p:attrNameLst>
                                          <p:attrName>style.visibility</p:attrName>
                                        </p:attrNameLst>
                                      </p:cBhvr>
                                      <p:to>
                                        <p:strVal val="visible"/>
                                      </p:to>
                                    </p:set>
                                    <p:animEffect transition="in" filter="checkerboard(across)">
                                      <p:cBhvr>
                                        <p:cTn id="56" dur="500"/>
                                        <p:tgtEl>
                                          <p:spTgt spid="69"/>
                                        </p:tgtEl>
                                      </p:cBhvr>
                                    </p:animEffect>
                                  </p:childTnLst>
                                </p:cTn>
                              </p:par>
                              <p:par>
                                <p:cTn id="57" presetID="5" presetClass="entr" presetSubtype="10" fill="hold" grpId="0" nodeType="withEffect">
                                  <p:stCondLst>
                                    <p:cond delay="0"/>
                                  </p:stCondLst>
                                  <p:childTnLst>
                                    <p:set>
                                      <p:cBhvr>
                                        <p:cTn id="58" dur="1" fill="hold">
                                          <p:stCondLst>
                                            <p:cond delay="0"/>
                                          </p:stCondLst>
                                        </p:cTn>
                                        <p:tgtEl>
                                          <p:spTgt spid="70"/>
                                        </p:tgtEl>
                                        <p:attrNameLst>
                                          <p:attrName>style.visibility</p:attrName>
                                        </p:attrNameLst>
                                      </p:cBhvr>
                                      <p:to>
                                        <p:strVal val="visible"/>
                                      </p:to>
                                    </p:set>
                                    <p:animEffect transition="in" filter="checkerboard(across)">
                                      <p:cBhvr>
                                        <p:cTn id="59" dur="500"/>
                                        <p:tgtEl>
                                          <p:spTgt spid="70"/>
                                        </p:tgtEl>
                                      </p:cBhvr>
                                    </p:animEffect>
                                  </p:childTnLst>
                                </p:cTn>
                              </p:par>
                              <p:par>
                                <p:cTn id="60" presetID="5" presetClass="entr" presetSubtype="10" fill="hold" grpId="0" nodeType="withEffect">
                                  <p:stCondLst>
                                    <p:cond delay="0"/>
                                  </p:stCondLst>
                                  <p:childTnLst>
                                    <p:set>
                                      <p:cBhvr>
                                        <p:cTn id="61" dur="1" fill="hold">
                                          <p:stCondLst>
                                            <p:cond delay="0"/>
                                          </p:stCondLst>
                                        </p:cTn>
                                        <p:tgtEl>
                                          <p:spTgt spid="71"/>
                                        </p:tgtEl>
                                        <p:attrNameLst>
                                          <p:attrName>style.visibility</p:attrName>
                                        </p:attrNameLst>
                                      </p:cBhvr>
                                      <p:to>
                                        <p:strVal val="visible"/>
                                      </p:to>
                                    </p:set>
                                    <p:animEffect transition="in" filter="checkerboard(across)">
                                      <p:cBhvr>
                                        <p:cTn id="62" dur="500"/>
                                        <p:tgtEl>
                                          <p:spTgt spid="71"/>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12688"/>
                                        </p:tgtEl>
                                        <p:attrNameLst>
                                          <p:attrName>style.visibility</p:attrName>
                                        </p:attrNameLst>
                                      </p:cBhvr>
                                      <p:to>
                                        <p:strVal val="visible"/>
                                      </p:to>
                                    </p:set>
                                    <p:animEffect transition="in" filter="box(in)">
                                      <p:cBhvr>
                                        <p:cTn id="67" dur="500"/>
                                        <p:tgtEl>
                                          <p:spTgt spid="112688"/>
                                        </p:tgtEl>
                                      </p:cBhvr>
                                    </p:animEffect>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5"/>
                                        </p:tgtEl>
                                        <p:attrNameLst>
                                          <p:attrName>style.visibility</p:attrName>
                                        </p:attrNameLst>
                                      </p:cBhvr>
                                      <p:to>
                                        <p:strVal val="visible"/>
                                      </p:to>
                                    </p:set>
                                    <p:animEffect transition="in" filter="fade">
                                      <p:cBhvr>
                                        <p:cTn id="72" dur="1000"/>
                                        <p:tgtEl>
                                          <p:spTgt spid="5"/>
                                        </p:tgtEl>
                                      </p:cBhvr>
                                    </p:animEffect>
                                    <p:anim calcmode="lin" valueType="num">
                                      <p:cBhvr>
                                        <p:cTn id="73" dur="1000" fill="hold"/>
                                        <p:tgtEl>
                                          <p:spTgt spid="5"/>
                                        </p:tgtEl>
                                        <p:attrNameLst>
                                          <p:attrName>ppt_x</p:attrName>
                                        </p:attrNameLst>
                                      </p:cBhvr>
                                      <p:tavLst>
                                        <p:tav tm="0">
                                          <p:val>
                                            <p:strVal val="#ppt_x"/>
                                          </p:val>
                                        </p:tav>
                                        <p:tav tm="100000">
                                          <p:val>
                                            <p:strVal val="#ppt_x"/>
                                          </p:val>
                                        </p:tav>
                                      </p:tavLst>
                                    </p:anim>
                                    <p:anim calcmode="lin" valueType="num">
                                      <p:cBhvr>
                                        <p:cTn id="7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3"/>
                                        </p:tgtEl>
                                        <p:attrNameLst>
                                          <p:attrName>style.visibility</p:attrName>
                                        </p:attrNameLst>
                                      </p:cBhvr>
                                      <p:to>
                                        <p:strVal val="visible"/>
                                      </p:to>
                                    </p:set>
                                    <p:animEffect transition="in" filter="fade">
                                      <p:cBhvr>
                                        <p:cTn id="79" dur="1000"/>
                                        <p:tgtEl>
                                          <p:spTgt spid="3"/>
                                        </p:tgtEl>
                                      </p:cBhvr>
                                    </p:animEffect>
                                    <p:anim calcmode="lin" valueType="num">
                                      <p:cBhvr>
                                        <p:cTn id="80" dur="1000" fill="hold"/>
                                        <p:tgtEl>
                                          <p:spTgt spid="3"/>
                                        </p:tgtEl>
                                        <p:attrNameLst>
                                          <p:attrName>ppt_x</p:attrName>
                                        </p:attrNameLst>
                                      </p:cBhvr>
                                      <p:tavLst>
                                        <p:tav tm="0">
                                          <p:val>
                                            <p:strVal val="#ppt_x"/>
                                          </p:val>
                                        </p:tav>
                                        <p:tav tm="100000">
                                          <p:val>
                                            <p:strVal val="#ppt_x"/>
                                          </p:val>
                                        </p:tav>
                                      </p:tavLst>
                                    </p:anim>
                                    <p:anim calcmode="lin" valueType="num">
                                      <p:cBhvr>
                                        <p:cTn id="8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2"/>
                                        </p:tgtEl>
                                        <p:attrNameLst>
                                          <p:attrName>style.visibility</p:attrName>
                                        </p:attrNameLst>
                                      </p:cBhvr>
                                      <p:to>
                                        <p:strVal val="visible"/>
                                      </p:to>
                                    </p:set>
                                    <p:animEffect transition="in" filter="fade">
                                      <p:cBhvr>
                                        <p:cTn id="86" dur="1000"/>
                                        <p:tgtEl>
                                          <p:spTgt spid="2"/>
                                        </p:tgtEl>
                                      </p:cBhvr>
                                    </p:animEffect>
                                    <p:anim calcmode="lin" valueType="num">
                                      <p:cBhvr>
                                        <p:cTn id="87" dur="1000" fill="hold"/>
                                        <p:tgtEl>
                                          <p:spTgt spid="2"/>
                                        </p:tgtEl>
                                        <p:attrNameLst>
                                          <p:attrName>ppt_x</p:attrName>
                                        </p:attrNameLst>
                                      </p:cBhvr>
                                      <p:tavLst>
                                        <p:tav tm="0">
                                          <p:val>
                                            <p:strVal val="#ppt_x"/>
                                          </p:val>
                                        </p:tav>
                                        <p:tav tm="100000">
                                          <p:val>
                                            <p:strVal val="#ppt_x"/>
                                          </p:val>
                                        </p:tav>
                                      </p:tavLst>
                                    </p:anim>
                                    <p:anim calcmode="lin" valueType="num">
                                      <p:cBhvr>
                                        <p:cTn id="8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4" grpId="0"/>
      <p:bldP spid="112652" grpId="0"/>
      <p:bldP spid="112688" grpId="0"/>
      <p:bldP spid="2084" grpId="0"/>
      <p:bldP spid="50" grpId="0" animBg="1"/>
      <p:bldP spid="51" grpId="0" animBg="1"/>
      <p:bldP spid="52" grpId="0" animBg="1"/>
      <p:bldP spid="53" grpId="0" animBg="1"/>
      <p:bldP spid="54" grpId="0" animBg="1"/>
      <p:bldP spid="65" grpId="0"/>
      <p:bldP spid="66" grpId="0"/>
      <p:bldP spid="67" grpId="0"/>
      <p:bldP spid="68" grpId="0"/>
      <p:bldP spid="69" grpId="0"/>
      <p:bldP spid="70" grpId="0"/>
      <p:bldP spid="71" grpId="0"/>
      <p:bldP spid="2" grpId="0"/>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 Box 63"/>
          <p:cNvSpPr txBox="1">
            <a:spLocks noChangeArrowheads="1"/>
          </p:cNvSpPr>
          <p:nvPr/>
        </p:nvSpPr>
        <p:spPr bwMode="auto">
          <a:xfrm>
            <a:off x="1055440" y="5572141"/>
            <a:ext cx="10297144" cy="1015663"/>
          </a:xfrm>
          <a:prstGeom prst="rect">
            <a:avLst/>
          </a:prstGeom>
          <a:noFill/>
          <a:ln w="28575" cap="rnd">
            <a:noFill/>
            <a:prstDash val="sysDot"/>
            <a:miter lim="800000"/>
            <a:headEnd/>
            <a:tailEnd/>
          </a:ln>
        </p:spPr>
        <p:txBody>
          <a:bodyPr wrap="square">
            <a:spAutoFit/>
          </a:bodyPr>
          <a:lstStyle/>
          <a:p>
            <a:r>
              <a:rPr lang="vi-VN" sz="3000" b="1" i="1">
                <a:solidFill>
                  <a:srgbClr val="C00000"/>
                </a:solidFill>
                <a:latin typeface="+mj-lt"/>
              </a:rPr>
              <a:t> Vật đặt ở điểm cực viễn thì tiêu cự của thể thuỷ tinh dài nhất.</a:t>
            </a:r>
          </a:p>
          <a:p>
            <a:r>
              <a:rPr lang="vi-VN" sz="3000" b="1" i="1">
                <a:solidFill>
                  <a:srgbClr val="C00000"/>
                </a:solidFill>
                <a:latin typeface="+mj-lt"/>
              </a:rPr>
              <a:t> Vật đặt ở điểm cực cận thì tiêu cự của thể thuỷ tinh ngắn nhất.</a:t>
            </a:r>
            <a:endParaRPr lang="en-US" sz="3000" b="1" i="1" dirty="0">
              <a:solidFill>
                <a:srgbClr val="C00000"/>
              </a:solidFill>
              <a:latin typeface="+mj-lt"/>
              <a:sym typeface="Wingdings" pitchFamily="2" charset="2"/>
            </a:endParaRPr>
          </a:p>
        </p:txBody>
      </p:sp>
      <p:sp>
        <p:nvSpPr>
          <p:cNvPr id="18463" name="TextBox 340"/>
          <p:cNvSpPr txBox="1">
            <a:spLocks noChangeArrowheads="1"/>
          </p:cNvSpPr>
          <p:nvPr/>
        </p:nvSpPr>
        <p:spPr bwMode="auto">
          <a:xfrm>
            <a:off x="119336" y="188641"/>
            <a:ext cx="11953327" cy="1384995"/>
          </a:xfrm>
          <a:prstGeom prst="rect">
            <a:avLst/>
          </a:prstGeom>
          <a:noFill/>
          <a:ln w="9525">
            <a:noFill/>
            <a:miter lim="800000"/>
            <a:headEnd/>
            <a:tailEnd/>
          </a:ln>
        </p:spPr>
        <p:txBody>
          <a:bodyPr wrap="square">
            <a:spAutoFit/>
          </a:bodyPr>
          <a:lstStyle/>
          <a:p>
            <a:pPr algn="just">
              <a:spcBef>
                <a:spcPct val="50000"/>
              </a:spcBef>
            </a:pPr>
            <a:r>
              <a:rPr lang="en-US" sz="2800" b="1" i="1" dirty="0">
                <a:solidFill>
                  <a:srgbClr val="C00000"/>
                </a:solidFill>
                <a:latin typeface="Times New Roman" pitchFamily="18" charset="0"/>
                <a:cs typeface="Times New Roman" pitchFamily="18" charset="0"/>
              </a:rPr>
              <a:t>C6</a:t>
            </a:r>
            <a:r>
              <a:rPr lang="en-US" sz="2800" b="1" i="1">
                <a:solidFill>
                  <a:srgbClr val="C00000"/>
                </a:solidFill>
                <a:latin typeface="Times New Roman" pitchFamily="18" charset="0"/>
                <a:cs typeface="Times New Roman" pitchFamily="18" charset="0"/>
              </a:rPr>
              <a:t>: </a:t>
            </a:r>
            <a:r>
              <a:rPr lang="en-US" sz="2800" b="1" i="1" smtClean="0">
                <a:solidFill>
                  <a:srgbClr val="002060"/>
                </a:solidFill>
                <a:latin typeface="Times New Roman" pitchFamily="18" charset="0"/>
                <a:cs typeface="Times New Roman" pitchFamily="18" charset="0"/>
              </a:rPr>
              <a:t>Khi </a:t>
            </a:r>
            <a:r>
              <a:rPr lang="en-US" sz="2800" b="1" i="1" dirty="0" err="1">
                <a:solidFill>
                  <a:srgbClr val="002060"/>
                </a:solidFill>
                <a:latin typeface="Times New Roman" pitchFamily="18" charset="0"/>
                <a:cs typeface="Times New Roman" pitchFamily="18" charset="0"/>
              </a:rPr>
              <a:t>nhìn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vật</a:t>
            </a:r>
            <a:r>
              <a:rPr lang="en-US" sz="2800" b="1" i="1" dirty="0">
                <a:solidFill>
                  <a:srgbClr val="002060"/>
                </a:solidFill>
                <a:latin typeface="Times New Roman" pitchFamily="18" charset="0"/>
                <a:cs typeface="Times New Roman" pitchFamily="18" charset="0"/>
              </a:rPr>
              <a:t> ở </a:t>
            </a:r>
            <a:r>
              <a:rPr lang="en-US" sz="2800" b="1" i="1" dirty="0" err="1">
                <a:solidFill>
                  <a:srgbClr val="002060"/>
                </a:solidFill>
                <a:latin typeface="Times New Roman" pitchFamily="18" charset="0"/>
                <a:cs typeface="Times New Roman" pitchFamily="18" charset="0"/>
              </a:rPr>
              <a:t>điểm</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cực</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viễn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thì</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tiêu</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cự</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của</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thể</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thủy</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tinh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sẽ</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dài</a:t>
            </a:r>
            <a:r>
              <a:rPr lang="en-US" sz="2800" b="1" i="1" dirty="0">
                <a:solidFill>
                  <a:srgbClr val="002060"/>
                </a:solidFill>
                <a:latin typeface="Times New Roman" pitchFamily="18" charset="0"/>
                <a:cs typeface="Times New Roman" pitchFamily="18" charset="0"/>
              </a:rPr>
              <a:t> hay </a:t>
            </a:r>
            <a:r>
              <a:rPr lang="en-US" sz="2800" b="1" i="1" dirty="0" err="1">
                <a:solidFill>
                  <a:srgbClr val="002060"/>
                </a:solidFill>
                <a:latin typeface="Times New Roman" pitchFamily="18" charset="0"/>
                <a:cs typeface="Times New Roman" pitchFamily="18" charset="0"/>
              </a:rPr>
              <a:t>ngắn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nhất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Khi</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nhìn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một</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vật</a:t>
            </a:r>
            <a:r>
              <a:rPr lang="en-US" sz="2800" b="1" i="1" dirty="0">
                <a:solidFill>
                  <a:srgbClr val="002060"/>
                </a:solidFill>
                <a:latin typeface="Times New Roman" pitchFamily="18" charset="0"/>
                <a:cs typeface="Times New Roman" pitchFamily="18" charset="0"/>
              </a:rPr>
              <a:t> ở </a:t>
            </a:r>
            <a:r>
              <a:rPr lang="en-US" sz="2800" b="1" i="1" dirty="0" err="1">
                <a:solidFill>
                  <a:srgbClr val="002060"/>
                </a:solidFill>
                <a:latin typeface="Times New Roman" pitchFamily="18" charset="0"/>
                <a:cs typeface="Times New Roman" pitchFamily="18" charset="0"/>
              </a:rPr>
              <a:t>điểm</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cực</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cận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thì</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tiêu</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cự</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của</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thể</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thủy</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tinh</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sẽ</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dài</a:t>
            </a:r>
            <a:r>
              <a:rPr lang="en-US" sz="2800" b="1" i="1" dirty="0">
                <a:solidFill>
                  <a:srgbClr val="002060"/>
                </a:solidFill>
                <a:latin typeface="Times New Roman" pitchFamily="18" charset="0"/>
                <a:cs typeface="Times New Roman" pitchFamily="18" charset="0"/>
              </a:rPr>
              <a:t> hay </a:t>
            </a:r>
            <a:r>
              <a:rPr lang="en-US" sz="2800" b="1" i="1" dirty="0" err="1">
                <a:solidFill>
                  <a:srgbClr val="002060"/>
                </a:solidFill>
                <a:latin typeface="Times New Roman" pitchFamily="18" charset="0"/>
                <a:cs typeface="Times New Roman" pitchFamily="18" charset="0"/>
              </a:rPr>
              <a:t>ngắn</a:t>
            </a:r>
            <a:r>
              <a:rPr lang="en-US" sz="2800" b="1" i="1" dirty="0">
                <a:solidFill>
                  <a:srgbClr val="002060"/>
                </a:solidFill>
                <a:latin typeface="Times New Roman" pitchFamily="18" charset="0"/>
                <a:cs typeface="Times New Roman" pitchFamily="18" charset="0"/>
              </a:rPr>
              <a:t> </a:t>
            </a:r>
            <a:r>
              <a:rPr lang="en-US" sz="2800" b="1" i="1" dirty="0" err="1">
                <a:solidFill>
                  <a:srgbClr val="002060"/>
                </a:solidFill>
                <a:latin typeface="Times New Roman" pitchFamily="18" charset="0"/>
                <a:cs typeface="Times New Roman" pitchFamily="18" charset="0"/>
              </a:rPr>
              <a:t>nhất</a:t>
            </a:r>
            <a:r>
              <a:rPr lang="en-US" sz="2800" b="1" i="1" dirty="0">
                <a:solidFill>
                  <a:srgbClr val="002060"/>
                </a:solidFill>
                <a:latin typeface="Times New Roman" pitchFamily="18" charset="0"/>
                <a:cs typeface="Times New Roman" pitchFamily="18" charset="0"/>
              </a:rPr>
              <a:t>?</a:t>
            </a:r>
            <a:r>
              <a:rPr lang="en-US" sz="2800" i="1" dirty="0">
                <a:solidFill>
                  <a:srgbClr val="002060"/>
                </a:solidFill>
                <a:latin typeface="Times New Roman" pitchFamily="18" charset="0"/>
                <a:cs typeface="Times New Roman" pitchFamily="18" charset="0"/>
              </a:rPr>
              <a:t> </a:t>
            </a:r>
          </a:p>
        </p:txBody>
      </p:sp>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862" y="1484784"/>
            <a:ext cx="9004300" cy="3938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Connector 2"/>
          <p:cNvCxnSpPr/>
          <p:nvPr/>
        </p:nvCxnSpPr>
        <p:spPr>
          <a:xfrm flipH="1">
            <a:off x="8760296" y="1988840"/>
            <a:ext cx="72007" cy="7200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H="1">
            <a:off x="8976320" y="4149080"/>
            <a:ext cx="72008" cy="7200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500"/>
                                        <p:tgtEl>
                                          <p:spTgt spid="3891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14690">
                                            <p:txEl>
                                              <p:pRg st="0" end="0"/>
                                            </p:txEl>
                                          </p:spTgt>
                                        </p:tgtEl>
                                        <p:attrNameLst>
                                          <p:attrName>style.visibility</p:attrName>
                                        </p:attrNameLst>
                                      </p:cBhvr>
                                      <p:to>
                                        <p:strVal val="visible"/>
                                      </p:to>
                                    </p:set>
                                    <p:animEffect transition="in" filter="diamond(in)">
                                      <p:cBhvr>
                                        <p:cTn id="12" dur="2000"/>
                                        <p:tgtEl>
                                          <p:spTgt spid="114690">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114690">
                                            <p:txEl>
                                              <p:pRg st="1" end="1"/>
                                            </p:txEl>
                                          </p:spTgt>
                                        </p:tgtEl>
                                        <p:attrNameLst>
                                          <p:attrName>style.visibility</p:attrName>
                                        </p:attrNameLst>
                                      </p:cBhvr>
                                      <p:to>
                                        <p:strVal val="visible"/>
                                      </p:to>
                                    </p:set>
                                    <p:animEffect transition="in" filter="diamond(in)">
                                      <p:cBhvr>
                                        <p:cTn id="15" dur="2000"/>
                                        <p:tgtEl>
                                          <p:spTgt spid="11469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1055440" y="2132856"/>
            <a:ext cx="11136560" cy="2800767"/>
          </a:xfrm>
          <a:prstGeom prst="rect">
            <a:avLst/>
          </a:prstGeom>
          <a:noFill/>
          <a:ln w="9525">
            <a:noFill/>
            <a:miter lim="800000"/>
            <a:headEnd/>
            <a:tailEnd/>
          </a:ln>
          <a:effectLst/>
        </p:spPr>
        <p:txBody>
          <a:bodyPr wrap="square">
            <a:spAutoFit/>
          </a:bodyPr>
          <a:lstStyle/>
          <a:p>
            <a:pPr>
              <a:spcBef>
                <a:spcPct val="50000"/>
              </a:spcBef>
              <a:buFont typeface="Wingdings" pitchFamily="2" charset="2"/>
              <a:buChar char="v"/>
              <a:defRPr/>
            </a:pPr>
            <a:r>
              <a:rPr lang="en-US" sz="3200" b="1" dirty="0" smtClean="0">
                <a:solidFill>
                  <a:srgbClr val="0000FF"/>
                </a:solidFill>
                <a:latin typeface="Times New Roman (Headings)"/>
              </a:rPr>
              <a:t> </a:t>
            </a:r>
            <a:r>
              <a:rPr lang="en-US" sz="3200" b="1" dirty="0" err="1" smtClean="0">
                <a:solidFill>
                  <a:srgbClr val="0000FF"/>
                </a:solidFill>
                <a:latin typeface="Times New Roman" pitchFamily="18" charset="0"/>
                <a:cs typeface="Times New Roman" pitchFamily="18" charset="0"/>
              </a:rPr>
              <a:t>Học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bài</a:t>
            </a:r>
            <a:endParaRPr lang="en-US" sz="3200" b="1" dirty="0" smtClean="0">
              <a:solidFill>
                <a:srgbClr val="0000FF"/>
              </a:solidFill>
              <a:latin typeface="Times New Roman" pitchFamily="18" charset="0"/>
              <a:cs typeface="Times New Roman" pitchFamily="18" charset="0"/>
            </a:endParaRPr>
          </a:p>
          <a:p>
            <a:pPr>
              <a:spcBef>
                <a:spcPct val="50000"/>
              </a:spcBef>
              <a:buFont typeface="Wingdings" pitchFamily="2" charset="2"/>
              <a:buChar char="v"/>
              <a:defRPr/>
            </a:pP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Làm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câu</a:t>
            </a:r>
            <a:r>
              <a:rPr lang="en-US" sz="3200" b="1" dirty="0" smtClean="0">
                <a:solidFill>
                  <a:srgbClr val="0000FF"/>
                </a:solidFill>
                <a:latin typeface="Times New Roman" pitchFamily="18" charset="0"/>
                <a:cs typeface="Times New Roman" pitchFamily="18" charset="0"/>
              </a:rPr>
              <a:t> C3,C4 </a:t>
            </a:r>
            <a:r>
              <a:rPr lang="en-US" sz="3200" b="1" dirty="0" err="1" smtClean="0">
                <a:solidFill>
                  <a:srgbClr val="0000FF"/>
                </a:solidFill>
                <a:latin typeface="Times New Roman" pitchFamily="18" charset="0"/>
                <a:cs typeface="Times New Roman" pitchFamily="18" charset="0"/>
              </a:rPr>
              <a:t>trong</a:t>
            </a:r>
            <a:r>
              <a:rPr lang="en-US" sz="3200" b="1" dirty="0" smtClean="0">
                <a:solidFill>
                  <a:srgbClr val="0000FF"/>
                </a:solidFill>
                <a:latin typeface="Times New Roman" pitchFamily="18" charset="0"/>
                <a:cs typeface="Times New Roman" pitchFamily="18" charset="0"/>
              </a:rPr>
              <a:t> SGK (</a:t>
            </a:r>
            <a:r>
              <a:rPr lang="en-US" sz="3200" b="1" dirty="0" err="1" smtClean="0">
                <a:solidFill>
                  <a:srgbClr val="0000FF"/>
                </a:solidFill>
                <a:latin typeface="Times New Roman" pitchFamily="18" charset="0"/>
                <a:cs typeface="Times New Roman" pitchFamily="18" charset="0"/>
              </a:rPr>
              <a:t>đo</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khoảng</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cực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cận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của</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mắt</a:t>
            </a:r>
            <a:r>
              <a:rPr lang="en-US" sz="3200" b="1" dirty="0" smtClean="0">
                <a:solidFill>
                  <a:srgbClr val="0000FF"/>
                </a:solidFill>
                <a:latin typeface="Times New Roman" pitchFamily="18" charset="0"/>
                <a:cs typeface="Times New Roman" pitchFamily="18" charset="0"/>
              </a:rPr>
              <a:t>)</a:t>
            </a:r>
          </a:p>
          <a:p>
            <a:pPr>
              <a:spcBef>
                <a:spcPct val="50000"/>
              </a:spcBef>
              <a:buFont typeface="Wingdings" pitchFamily="2" charset="2"/>
              <a:buChar char="v"/>
              <a:defRPr/>
            </a:pP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Làm</a:t>
            </a:r>
            <a:r>
              <a:rPr lang="en-US" sz="3200" b="1" dirty="0" smtClean="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tập</a:t>
            </a:r>
            <a:r>
              <a:rPr lang="en-US" sz="3200" b="1" dirty="0" smtClean="0">
                <a:solidFill>
                  <a:srgbClr val="0000FF"/>
                </a:solidFill>
                <a:latin typeface="Times New Roman" pitchFamily="18" charset="0"/>
                <a:cs typeface="Times New Roman" pitchFamily="18" charset="0"/>
              </a:rPr>
              <a:t> 49.1 </a:t>
            </a:r>
            <a:r>
              <a:rPr lang="en-US" sz="3200" b="1" dirty="0" err="1" smtClean="0">
                <a:solidFill>
                  <a:srgbClr val="0000FF"/>
                </a:solidFill>
                <a:latin typeface="Times New Roman" pitchFamily="18" charset="0"/>
                <a:cs typeface="Times New Roman" pitchFamily="18" charset="0"/>
              </a:rPr>
              <a:t>đến</a:t>
            </a:r>
            <a:r>
              <a:rPr lang="en-US" sz="3200" b="1" dirty="0" smtClean="0">
                <a:solidFill>
                  <a:srgbClr val="0000FF"/>
                </a:solidFill>
                <a:latin typeface="Times New Roman" pitchFamily="18" charset="0"/>
                <a:cs typeface="Times New Roman" pitchFamily="18" charset="0"/>
              </a:rPr>
              <a:t> 49.3 </a:t>
            </a:r>
            <a:r>
              <a:rPr lang="en-US" sz="3200" b="1" dirty="0" err="1">
                <a:solidFill>
                  <a:srgbClr val="0000FF"/>
                </a:solidFill>
                <a:latin typeface="Times New Roman" pitchFamily="18" charset="0"/>
                <a:cs typeface="Times New Roman" pitchFamily="18" charset="0"/>
              </a:rPr>
              <a:t>trong</a:t>
            </a:r>
            <a:r>
              <a:rPr lang="en-US" sz="3200" b="1" dirty="0">
                <a:solidFill>
                  <a:srgbClr val="0000FF"/>
                </a:solidFill>
                <a:latin typeface="Times New Roman" pitchFamily="18" charset="0"/>
                <a:cs typeface="Times New Roman" pitchFamily="18" charset="0"/>
              </a:rPr>
              <a:t> SBT.</a:t>
            </a:r>
          </a:p>
          <a:p>
            <a:pPr>
              <a:spcBef>
                <a:spcPct val="50000"/>
              </a:spcBef>
              <a:buFont typeface="Wingdings" pitchFamily="2" charset="2"/>
              <a:buChar char="v"/>
              <a:defRPr/>
            </a:pP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Chuẩn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bị</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49: </a:t>
            </a:r>
            <a:r>
              <a:rPr lang="en-US" sz="3200" b="1" dirty="0">
                <a:solidFill>
                  <a:srgbClr val="FF0000"/>
                </a:solidFill>
                <a:latin typeface="Times New Roman" pitchFamily="18" charset="0"/>
                <a:cs typeface="Times New Roman" pitchFamily="18" charset="0"/>
              </a:rPr>
              <a:t>“</a:t>
            </a:r>
            <a:r>
              <a:rPr lang="en-US" sz="3200" b="1" dirty="0" err="1">
                <a:solidFill>
                  <a:srgbClr val="FF0000"/>
                </a:solidFill>
                <a:latin typeface="Times New Roman" pitchFamily="18" charset="0"/>
                <a:cs typeface="Times New Roman" pitchFamily="18" charset="0"/>
              </a:rPr>
              <a:t>Mắt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cận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mắt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lão</a:t>
            </a:r>
            <a:r>
              <a:rPr lang="en-US" sz="3200" b="1" dirty="0">
                <a:solidFill>
                  <a:srgbClr val="FF0000"/>
                </a:solidFill>
                <a:latin typeface="Times New Roman" pitchFamily="18" charset="0"/>
                <a:cs typeface="Times New Roman" pitchFamily="18" charset="0"/>
              </a:rPr>
              <a:t>”</a:t>
            </a:r>
            <a:endPar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endParaRPr>
          </a:p>
        </p:txBody>
      </p:sp>
      <p:sp>
        <p:nvSpPr>
          <p:cNvPr id="35844" name="WordArt 4"/>
          <p:cNvSpPr>
            <a:spLocks noChangeArrowheads="1" noChangeShapeType="1" noTextEdit="1"/>
          </p:cNvSpPr>
          <p:nvPr/>
        </p:nvSpPr>
        <p:spPr bwMode="auto">
          <a:xfrm>
            <a:off x="2286000" y="838200"/>
            <a:ext cx="7239000" cy="762000"/>
          </a:xfrm>
          <a:prstGeom prst="rect">
            <a:avLst/>
          </a:prstGeom>
        </p:spPr>
        <p:txBody>
          <a:bodyPr wrap="none" fromWordArt="1">
            <a:prstTxWarp prst="textPlain">
              <a:avLst>
                <a:gd name="adj" fmla="val 50000"/>
              </a:avLst>
            </a:prstTxWarp>
          </a:bodyPr>
          <a:lstStyle/>
          <a:p>
            <a:pPr algn="ctr"/>
            <a:r>
              <a:rPr lang="vi-VN" sz="3600" b="1" kern="10" dirty="0">
                <a:ln w="38100">
                  <a:solidFill>
                    <a:srgbClr val="FF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HƯỚNG DẪN VỀ NHÀ</a:t>
            </a:r>
            <a:endParaRPr lang="en-US" sz="3600" b="1" kern="10" dirty="0">
              <a:ln w="38100">
                <a:solidFill>
                  <a:srgbClr val="FF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wipe(down)">
                                      <p:cBhvr>
                                        <p:cTn id="7" dur="580">
                                          <p:stCondLst>
                                            <p:cond delay="0"/>
                                          </p:stCondLst>
                                        </p:cTn>
                                        <p:tgtEl>
                                          <p:spTgt spid="35844"/>
                                        </p:tgtEl>
                                      </p:cBhvr>
                                    </p:animEffect>
                                    <p:anim calcmode="lin" valueType="num">
                                      <p:cBhvr>
                                        <p:cTn id="8" dur="1822" tmFilter="0,0; 0.14,0.36; 0.43,0.73; 0.71,0.91; 1.0,1.0">
                                          <p:stCondLst>
                                            <p:cond delay="0"/>
                                          </p:stCondLst>
                                        </p:cTn>
                                        <p:tgtEl>
                                          <p:spTgt spid="3584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584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584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584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5844"/>
                                        </p:tgtEl>
                                        <p:attrNameLst>
                                          <p:attrName>ppt_y</p:attrName>
                                        </p:attrNameLst>
                                      </p:cBhvr>
                                      <p:tavLst>
                                        <p:tav tm="0" fmla="#ppt_y-sin(pi*$)/81">
                                          <p:val>
                                            <p:fltVal val="0"/>
                                          </p:val>
                                        </p:tav>
                                        <p:tav tm="100000">
                                          <p:val>
                                            <p:fltVal val="1"/>
                                          </p:val>
                                        </p:tav>
                                      </p:tavLst>
                                    </p:anim>
                                    <p:animScale>
                                      <p:cBhvr>
                                        <p:cTn id="13" dur="26">
                                          <p:stCondLst>
                                            <p:cond delay="650"/>
                                          </p:stCondLst>
                                        </p:cTn>
                                        <p:tgtEl>
                                          <p:spTgt spid="35844"/>
                                        </p:tgtEl>
                                      </p:cBhvr>
                                      <p:to x="100000" y="60000"/>
                                    </p:animScale>
                                    <p:animScale>
                                      <p:cBhvr>
                                        <p:cTn id="14" dur="166" decel="50000">
                                          <p:stCondLst>
                                            <p:cond delay="676"/>
                                          </p:stCondLst>
                                        </p:cTn>
                                        <p:tgtEl>
                                          <p:spTgt spid="35844"/>
                                        </p:tgtEl>
                                      </p:cBhvr>
                                      <p:to x="100000" y="100000"/>
                                    </p:animScale>
                                    <p:animScale>
                                      <p:cBhvr>
                                        <p:cTn id="15" dur="26">
                                          <p:stCondLst>
                                            <p:cond delay="1312"/>
                                          </p:stCondLst>
                                        </p:cTn>
                                        <p:tgtEl>
                                          <p:spTgt spid="35844"/>
                                        </p:tgtEl>
                                      </p:cBhvr>
                                      <p:to x="100000" y="80000"/>
                                    </p:animScale>
                                    <p:animScale>
                                      <p:cBhvr>
                                        <p:cTn id="16" dur="166" decel="50000">
                                          <p:stCondLst>
                                            <p:cond delay="1338"/>
                                          </p:stCondLst>
                                        </p:cTn>
                                        <p:tgtEl>
                                          <p:spTgt spid="35844"/>
                                        </p:tgtEl>
                                      </p:cBhvr>
                                      <p:to x="100000" y="100000"/>
                                    </p:animScale>
                                    <p:animScale>
                                      <p:cBhvr>
                                        <p:cTn id="17" dur="26">
                                          <p:stCondLst>
                                            <p:cond delay="1642"/>
                                          </p:stCondLst>
                                        </p:cTn>
                                        <p:tgtEl>
                                          <p:spTgt spid="35844"/>
                                        </p:tgtEl>
                                      </p:cBhvr>
                                      <p:to x="100000" y="90000"/>
                                    </p:animScale>
                                    <p:animScale>
                                      <p:cBhvr>
                                        <p:cTn id="18" dur="166" decel="50000">
                                          <p:stCondLst>
                                            <p:cond delay="1668"/>
                                          </p:stCondLst>
                                        </p:cTn>
                                        <p:tgtEl>
                                          <p:spTgt spid="35844"/>
                                        </p:tgtEl>
                                      </p:cBhvr>
                                      <p:to x="100000" y="100000"/>
                                    </p:animScale>
                                    <p:animScale>
                                      <p:cBhvr>
                                        <p:cTn id="19" dur="26">
                                          <p:stCondLst>
                                            <p:cond delay="1808"/>
                                          </p:stCondLst>
                                        </p:cTn>
                                        <p:tgtEl>
                                          <p:spTgt spid="35844"/>
                                        </p:tgtEl>
                                      </p:cBhvr>
                                      <p:to x="100000" y="95000"/>
                                    </p:animScale>
                                    <p:animScale>
                                      <p:cBhvr>
                                        <p:cTn id="20" dur="166" decel="50000">
                                          <p:stCondLst>
                                            <p:cond delay="1834"/>
                                          </p:stCondLst>
                                        </p:cTn>
                                        <p:tgtEl>
                                          <p:spTgt spid="35844"/>
                                        </p:tgtEl>
                                      </p:cBhvr>
                                      <p:to x="100000" y="100000"/>
                                    </p:animScale>
                                  </p:childTnLst>
                                </p:cTn>
                              </p:par>
                            </p:childTnLst>
                          </p:cTn>
                        </p:par>
                        <p:par>
                          <p:cTn id="21" fill="hold">
                            <p:stCondLst>
                              <p:cond delay="2000"/>
                            </p:stCondLst>
                            <p:childTnLst>
                              <p:par>
                                <p:cTn id="22" presetID="32" presetClass="emph" presetSubtype="0" fill="hold" grpId="1" nodeType="afterEffect">
                                  <p:stCondLst>
                                    <p:cond delay="0"/>
                                  </p:stCondLst>
                                  <p:childTnLst>
                                    <p:animClr clrSpc="rgb" dir="cw">
                                      <p:cBhvr override="childStyle">
                                        <p:cTn id="23" dur="100" fill="hold"/>
                                        <p:tgtEl>
                                          <p:spTgt spid="35844"/>
                                        </p:tgtEl>
                                        <p:attrNameLst>
                                          <p:attrName>style.color</p:attrName>
                                        </p:attrNameLst>
                                      </p:cBhvr>
                                      <p:to>
                                        <a:srgbClr val="E8FA00"/>
                                      </p:to>
                                    </p:animClr>
                                    <p:animClr clrSpc="rgb" dir="cw">
                                      <p:cBhvr>
                                        <p:cTn id="24" dur="100" fill="hold"/>
                                        <p:tgtEl>
                                          <p:spTgt spid="35844"/>
                                        </p:tgtEl>
                                        <p:attrNameLst>
                                          <p:attrName>fillcolor</p:attrName>
                                        </p:attrNameLst>
                                      </p:cBhvr>
                                      <p:to>
                                        <a:srgbClr val="E8FA00"/>
                                      </p:to>
                                    </p:animClr>
                                    <p:set>
                                      <p:cBhvr>
                                        <p:cTn id="25" dur="100" fill="hold"/>
                                        <p:tgtEl>
                                          <p:spTgt spid="35844"/>
                                        </p:tgtEl>
                                        <p:attrNameLst>
                                          <p:attrName>fill.type</p:attrName>
                                        </p:attrNameLst>
                                      </p:cBhvr>
                                      <p:to>
                                        <p:strVal val="solid"/>
                                      </p:to>
                                    </p:set>
                                    <p:set>
                                      <p:cBhvr>
                                        <p:cTn id="26" dur="100" fill="hold"/>
                                        <p:tgtEl>
                                          <p:spTgt spid="35844"/>
                                        </p:tgtEl>
                                        <p:attrNameLst>
                                          <p:attrName>fill.on</p:attrName>
                                        </p:attrNameLst>
                                      </p:cBhvr>
                                      <p:to>
                                        <p:strVal val="true"/>
                                      </p:to>
                                    </p:set>
                                    <p:animRot by="120000">
                                      <p:cBhvr>
                                        <p:cTn id="27" dur="100" fill="hold">
                                          <p:stCondLst>
                                            <p:cond delay="0"/>
                                          </p:stCondLst>
                                        </p:cTn>
                                        <p:tgtEl>
                                          <p:spTgt spid="35844"/>
                                        </p:tgtEl>
                                        <p:attrNameLst>
                                          <p:attrName>r</p:attrName>
                                        </p:attrNameLst>
                                      </p:cBhvr>
                                    </p:animRot>
                                    <p:animRot by="-240000">
                                      <p:cBhvr>
                                        <p:cTn id="28" dur="200" fill="hold">
                                          <p:stCondLst>
                                            <p:cond delay="200"/>
                                          </p:stCondLst>
                                        </p:cTn>
                                        <p:tgtEl>
                                          <p:spTgt spid="35844"/>
                                        </p:tgtEl>
                                        <p:attrNameLst>
                                          <p:attrName>r</p:attrName>
                                        </p:attrNameLst>
                                      </p:cBhvr>
                                    </p:animRot>
                                    <p:animRot by="240000">
                                      <p:cBhvr>
                                        <p:cTn id="29" dur="200" fill="hold">
                                          <p:stCondLst>
                                            <p:cond delay="400"/>
                                          </p:stCondLst>
                                        </p:cTn>
                                        <p:tgtEl>
                                          <p:spTgt spid="35844"/>
                                        </p:tgtEl>
                                        <p:attrNameLst>
                                          <p:attrName>r</p:attrName>
                                        </p:attrNameLst>
                                      </p:cBhvr>
                                    </p:animRot>
                                    <p:animRot by="-240000">
                                      <p:cBhvr>
                                        <p:cTn id="30" dur="200" fill="hold">
                                          <p:stCondLst>
                                            <p:cond delay="600"/>
                                          </p:stCondLst>
                                        </p:cTn>
                                        <p:tgtEl>
                                          <p:spTgt spid="35844"/>
                                        </p:tgtEl>
                                        <p:attrNameLst>
                                          <p:attrName>r</p:attrName>
                                        </p:attrNameLst>
                                      </p:cBhvr>
                                    </p:animRot>
                                    <p:animRot by="120000">
                                      <p:cBhvr>
                                        <p:cTn id="31" dur="200" fill="hold">
                                          <p:stCondLst>
                                            <p:cond delay="800"/>
                                          </p:stCondLst>
                                        </p:cTn>
                                        <p:tgtEl>
                                          <p:spTgt spid="35844"/>
                                        </p:tgtEl>
                                        <p:attrNameLst>
                                          <p:attrName>r</p:attrName>
                                        </p:attrNameLst>
                                      </p:cBhvr>
                                    </p:animRot>
                                  </p:childTnLst>
                                </p:cTn>
                              </p:par>
                            </p:childTnLst>
                          </p:cTn>
                        </p:par>
                        <p:par>
                          <p:cTn id="32" fill="hold">
                            <p:stCondLst>
                              <p:cond delay="3000"/>
                            </p:stCondLst>
                            <p:childTnLst>
                              <p:par>
                                <p:cTn id="33" presetID="9" presetClass="entr" presetSubtype="0" fill="hold" grpId="0" nodeType="afterEffect">
                                  <p:stCondLst>
                                    <p:cond delay="0"/>
                                  </p:stCondLst>
                                  <p:childTnLst>
                                    <p:set>
                                      <p:cBhvr>
                                        <p:cTn id="34" dur="1" fill="hold">
                                          <p:stCondLst>
                                            <p:cond delay="0"/>
                                          </p:stCondLst>
                                        </p:cTn>
                                        <p:tgtEl>
                                          <p:spTgt spid="35843"/>
                                        </p:tgtEl>
                                        <p:attrNameLst>
                                          <p:attrName>style.visibility</p:attrName>
                                        </p:attrNameLst>
                                      </p:cBhvr>
                                      <p:to>
                                        <p:strVal val="visible"/>
                                      </p:to>
                                    </p:set>
                                    <p:animEffect transition="in" filter="dissolve">
                                      <p:cBhvr>
                                        <p:cTn id="35" dur="10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p:bldP spid="35844" grpId="0" animBg="1"/>
      <p:bldP spid="35844" grpId="1"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6066" name="Text Box 2"/>
          <p:cNvSpPr txBox="1">
            <a:spLocks noChangeArrowheads="1"/>
          </p:cNvSpPr>
          <p:nvPr/>
        </p:nvSpPr>
        <p:spPr bwMode="auto">
          <a:xfrm>
            <a:off x="44810" y="817370"/>
            <a:ext cx="4971069" cy="553998"/>
          </a:xfrm>
          <a:prstGeom prst="rect">
            <a:avLst/>
          </a:prstGeom>
          <a:noFill/>
          <a:ln w="9525">
            <a:noFill/>
            <a:miter lim="800000"/>
            <a:headEnd/>
            <a:tailEnd/>
          </a:ln>
        </p:spPr>
        <p:txBody>
          <a:bodyPr wrap="square">
            <a:spAutoFit/>
          </a:bodyPr>
          <a:lstStyle/>
          <a:p>
            <a:pPr algn="just">
              <a:spcBef>
                <a:spcPct val="50000"/>
              </a:spcBef>
            </a:pPr>
            <a:r>
              <a:rPr lang="en-US" sz="3000" b="1" dirty="0">
                <a:solidFill>
                  <a:srgbClr val="0000FF"/>
                </a:solidFill>
                <a:latin typeface="Times New Roman" pitchFamily="18" charset="0"/>
                <a:cs typeface="Times New Roman" pitchFamily="18" charset="0"/>
              </a:rPr>
              <a:t>I. CẤU TẠO CỦA MẮT</a:t>
            </a:r>
          </a:p>
        </p:txBody>
      </p:sp>
      <p:sp>
        <p:nvSpPr>
          <p:cNvPr id="216071" name="Text Box 7"/>
          <p:cNvSpPr txBox="1">
            <a:spLocks noChangeArrowheads="1"/>
          </p:cNvSpPr>
          <p:nvPr/>
        </p:nvSpPr>
        <p:spPr bwMode="auto">
          <a:xfrm>
            <a:off x="0" y="142342"/>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pic>
        <p:nvPicPr>
          <p:cNvPr id="39939" name="Picture 3" descr="C:\Users\PC\Downloads\42957ebe-a613-48f8-9094-264170687604.jpg"/>
          <p:cNvPicPr>
            <a:picLocks noChangeAspect="1" noChangeArrowheads="1"/>
          </p:cNvPicPr>
          <p:nvPr/>
        </p:nvPicPr>
        <p:blipFill rotWithShape="1">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l="32072"/>
          <a:stretch/>
        </p:blipFill>
        <p:spPr bwMode="auto">
          <a:xfrm>
            <a:off x="4051180" y="1556793"/>
            <a:ext cx="5107511" cy="494064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919536" y="2014389"/>
            <a:ext cx="1872208" cy="523220"/>
          </a:xfrm>
          <a:prstGeom prst="rect">
            <a:avLst/>
          </a:prstGeom>
          <a:noFill/>
          <a:ln w="28575">
            <a:solidFill>
              <a:schemeClr val="tx1"/>
            </a:solidFill>
          </a:ln>
        </p:spPr>
        <p:txBody>
          <a:bodyPr wrap="square" rtlCol="0">
            <a:spAutoFit/>
          </a:bodyPr>
          <a:lstStyle/>
          <a:p>
            <a:pPr algn="ctr"/>
            <a:r>
              <a:rPr lang="en-US" sz="2800" b="1" dirty="0" err="1">
                <a:solidFill>
                  <a:srgbClr val="0000FF"/>
                </a:solidFill>
                <a:latin typeface="Times New Roman" pitchFamily="18" charset="0"/>
                <a:cs typeface="Times New Roman" pitchFamily="18" charset="0"/>
              </a:rPr>
              <a:t>Cơ</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vòng</a:t>
            </a:r>
            <a:endParaRPr lang="en-US" sz="2800" b="1" dirty="0">
              <a:solidFill>
                <a:srgbClr val="0000FF"/>
              </a:solidFill>
              <a:latin typeface="Times New Roman" pitchFamily="18" charset="0"/>
              <a:cs typeface="Times New Roman" pitchFamily="18" charset="0"/>
            </a:endParaRPr>
          </a:p>
        </p:txBody>
      </p:sp>
      <p:sp>
        <p:nvSpPr>
          <p:cNvPr id="19" name="TextBox 18"/>
          <p:cNvSpPr txBox="1"/>
          <p:nvPr/>
        </p:nvSpPr>
        <p:spPr>
          <a:xfrm>
            <a:off x="1343472" y="2604304"/>
            <a:ext cx="2448272" cy="523220"/>
          </a:xfrm>
          <a:prstGeom prst="rect">
            <a:avLst/>
          </a:prstGeom>
          <a:noFill/>
          <a:ln w="28575">
            <a:solidFill>
              <a:schemeClr val="tx1"/>
            </a:solidFill>
          </a:ln>
        </p:spPr>
        <p:txBody>
          <a:bodyPr wrap="square" rtlCol="0">
            <a:spAutoFit/>
          </a:bodyPr>
          <a:lstStyle/>
          <a:p>
            <a:pPr algn="ctr"/>
            <a:r>
              <a:rPr lang="en-US" sz="2800" b="1" smtClean="0">
                <a:solidFill>
                  <a:srgbClr val="0000FF"/>
                </a:solidFill>
                <a:latin typeface="Times New Roman" pitchFamily="18" charset="0"/>
                <a:cs typeface="Times New Roman" pitchFamily="18" charset="0"/>
              </a:rPr>
              <a:t>Thể thủy tinh</a:t>
            </a:r>
            <a:endParaRPr lang="en-US" sz="2800" b="1" dirty="0">
              <a:solidFill>
                <a:srgbClr val="0000FF"/>
              </a:solidFill>
              <a:latin typeface="Times New Roman" pitchFamily="18" charset="0"/>
              <a:cs typeface="Times New Roman" pitchFamily="18" charset="0"/>
            </a:endParaRPr>
          </a:p>
        </p:txBody>
      </p:sp>
      <p:sp>
        <p:nvSpPr>
          <p:cNvPr id="20" name="TextBox 19"/>
          <p:cNvSpPr txBox="1"/>
          <p:nvPr/>
        </p:nvSpPr>
        <p:spPr>
          <a:xfrm>
            <a:off x="1919536" y="3196134"/>
            <a:ext cx="1872208" cy="523220"/>
          </a:xfrm>
          <a:prstGeom prst="rect">
            <a:avLst/>
          </a:prstGeom>
          <a:noFill/>
          <a:ln w="28575">
            <a:solidFill>
              <a:schemeClr val="tx1"/>
            </a:solidFill>
          </a:ln>
        </p:spPr>
        <p:txBody>
          <a:bodyPr wrap="square" rtlCol="0">
            <a:spAutoFit/>
          </a:bodyPr>
          <a:lstStyle/>
          <a:p>
            <a:pPr algn="ctr"/>
            <a:r>
              <a:rPr lang="en-US" sz="2800" b="1" dirty="0">
                <a:solidFill>
                  <a:srgbClr val="0000FF"/>
                </a:solidFill>
                <a:latin typeface="Times New Roman" pitchFamily="18" charset="0"/>
                <a:cs typeface="Times New Roman" pitchFamily="18" charset="0"/>
              </a:rPr>
              <a:t>Con </a:t>
            </a:r>
            <a:r>
              <a:rPr lang="en-US" sz="2800" b="1" dirty="0" err="1">
                <a:solidFill>
                  <a:srgbClr val="0000FF"/>
                </a:solidFill>
                <a:latin typeface="Times New Roman" pitchFamily="18" charset="0"/>
                <a:cs typeface="Times New Roman" pitchFamily="18" charset="0"/>
              </a:rPr>
              <a:t>ngươi</a:t>
            </a:r>
            <a:endParaRPr lang="en-US" sz="2800" b="1" dirty="0">
              <a:solidFill>
                <a:srgbClr val="0000FF"/>
              </a:solidFill>
              <a:latin typeface="Times New Roman" pitchFamily="18" charset="0"/>
              <a:cs typeface="Times New Roman" pitchFamily="18" charset="0"/>
            </a:endParaRPr>
          </a:p>
        </p:txBody>
      </p:sp>
      <p:sp>
        <p:nvSpPr>
          <p:cNvPr id="21" name="TextBox 20"/>
          <p:cNvSpPr txBox="1"/>
          <p:nvPr/>
        </p:nvSpPr>
        <p:spPr>
          <a:xfrm>
            <a:off x="1919536" y="3814589"/>
            <a:ext cx="1872208" cy="523220"/>
          </a:xfrm>
          <a:prstGeom prst="rect">
            <a:avLst/>
          </a:prstGeom>
          <a:noFill/>
          <a:ln w="28575">
            <a:solidFill>
              <a:schemeClr val="tx1"/>
            </a:solidFill>
          </a:ln>
        </p:spPr>
        <p:txBody>
          <a:bodyPr wrap="square" rtlCol="0">
            <a:spAutoFit/>
          </a:bodyPr>
          <a:lstStyle/>
          <a:p>
            <a:pPr algn="ctr"/>
            <a:r>
              <a:rPr lang="en-US" sz="2800" b="1" dirty="0" err="1">
                <a:solidFill>
                  <a:srgbClr val="0000FF"/>
                </a:solidFill>
                <a:latin typeface="Times New Roman" pitchFamily="18" charset="0"/>
                <a:cs typeface="Times New Roman" pitchFamily="18" charset="0"/>
              </a:rPr>
              <a:t>Giác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mạc</a:t>
            </a:r>
            <a:endParaRPr lang="en-US" sz="2800" b="1" dirty="0">
              <a:solidFill>
                <a:srgbClr val="0000FF"/>
              </a:solidFill>
              <a:latin typeface="Times New Roman" pitchFamily="18" charset="0"/>
              <a:cs typeface="Times New Roman" pitchFamily="18" charset="0"/>
            </a:endParaRPr>
          </a:p>
        </p:txBody>
      </p:sp>
      <p:sp>
        <p:nvSpPr>
          <p:cNvPr id="22" name="TextBox 21"/>
          <p:cNvSpPr txBox="1"/>
          <p:nvPr/>
        </p:nvSpPr>
        <p:spPr>
          <a:xfrm>
            <a:off x="1919536" y="4420270"/>
            <a:ext cx="1872208" cy="523220"/>
          </a:xfrm>
          <a:prstGeom prst="rect">
            <a:avLst/>
          </a:prstGeom>
          <a:noFill/>
          <a:ln w="28575">
            <a:solidFill>
              <a:schemeClr val="tx1"/>
            </a:solidFill>
          </a:ln>
        </p:spPr>
        <p:txBody>
          <a:bodyPr wrap="square" rtlCol="0">
            <a:spAutoFit/>
          </a:bodyPr>
          <a:lstStyle/>
          <a:p>
            <a:pPr algn="ctr"/>
            <a:r>
              <a:rPr lang="en-US" sz="2800" b="1" dirty="0" err="1">
                <a:solidFill>
                  <a:srgbClr val="0000FF"/>
                </a:solidFill>
                <a:latin typeface="Times New Roman" pitchFamily="18" charset="0"/>
                <a:cs typeface="Times New Roman" pitchFamily="18" charset="0"/>
              </a:rPr>
              <a:t>Thủy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dịch</a:t>
            </a:r>
            <a:endParaRPr lang="en-US" sz="2800" b="1" dirty="0">
              <a:solidFill>
                <a:srgbClr val="0000FF"/>
              </a:solidFill>
              <a:latin typeface="Times New Roman" pitchFamily="18" charset="0"/>
              <a:cs typeface="Times New Roman" pitchFamily="18" charset="0"/>
            </a:endParaRPr>
          </a:p>
        </p:txBody>
      </p:sp>
      <p:cxnSp>
        <p:nvCxnSpPr>
          <p:cNvPr id="6" name="Straight Connector 5"/>
          <p:cNvCxnSpPr/>
          <p:nvPr/>
        </p:nvCxnSpPr>
        <p:spPr>
          <a:xfrm flipH="1" flipV="1">
            <a:off x="3747748" y="2799219"/>
            <a:ext cx="1368152" cy="11659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2" idx="3"/>
          </p:cNvCxnSpPr>
          <p:nvPr/>
        </p:nvCxnSpPr>
        <p:spPr>
          <a:xfrm flipH="1" flipV="1">
            <a:off x="3791744" y="2275999"/>
            <a:ext cx="1455926" cy="9597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endCxn id="20" idx="3"/>
          </p:cNvCxnSpPr>
          <p:nvPr/>
        </p:nvCxnSpPr>
        <p:spPr>
          <a:xfrm flipH="1" flipV="1">
            <a:off x="3791744" y="3457744"/>
            <a:ext cx="936104" cy="58984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21" idx="3"/>
          </p:cNvCxnSpPr>
          <p:nvPr/>
        </p:nvCxnSpPr>
        <p:spPr>
          <a:xfrm flipH="1" flipV="1">
            <a:off x="3791744" y="4076199"/>
            <a:ext cx="320040" cy="2000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9678652" y="1649615"/>
            <a:ext cx="1763688" cy="1384995"/>
          </a:xfrm>
          <a:prstGeom prst="rect">
            <a:avLst/>
          </a:prstGeom>
          <a:noFill/>
          <a:ln w="28575">
            <a:solidFill>
              <a:schemeClr val="tx1"/>
            </a:solidFill>
          </a:ln>
        </p:spPr>
        <p:txBody>
          <a:bodyPr wrap="square" rtlCol="0">
            <a:spAutoFit/>
          </a:bodyPr>
          <a:lstStyle/>
          <a:p>
            <a:pPr algn="ctr"/>
            <a:r>
              <a:rPr lang="en-US" sz="2800" b="1" dirty="0" err="1">
                <a:solidFill>
                  <a:srgbClr val="0000FF"/>
                </a:solidFill>
                <a:latin typeface="Times New Roman" pitchFamily="18" charset="0"/>
                <a:cs typeface="Times New Roman" pitchFamily="18" charset="0"/>
              </a:rPr>
              <a:t>Màng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lưới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võng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mạc</a:t>
            </a:r>
            <a:r>
              <a:rPr lang="en-US" sz="2800" b="1" dirty="0">
                <a:solidFill>
                  <a:srgbClr val="0000FF"/>
                </a:solidFill>
                <a:latin typeface="Times New Roman" pitchFamily="18" charset="0"/>
                <a:cs typeface="Times New Roman" pitchFamily="18" charset="0"/>
              </a:rPr>
              <a:t>)</a:t>
            </a:r>
          </a:p>
        </p:txBody>
      </p:sp>
      <p:cxnSp>
        <p:nvCxnSpPr>
          <p:cNvPr id="37" name="Straight Connector 36"/>
          <p:cNvCxnSpPr/>
          <p:nvPr/>
        </p:nvCxnSpPr>
        <p:spPr>
          <a:xfrm flipV="1">
            <a:off x="8400256" y="2604305"/>
            <a:ext cx="1313892" cy="8226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8688288" y="5284366"/>
            <a:ext cx="1872208" cy="1384995"/>
          </a:xfrm>
          <a:prstGeom prst="rect">
            <a:avLst/>
          </a:prstGeom>
          <a:noFill/>
          <a:ln w="28575">
            <a:solidFill>
              <a:schemeClr val="tx1"/>
            </a:solidFill>
          </a:ln>
        </p:spPr>
        <p:txBody>
          <a:bodyPr wrap="square" rtlCol="0">
            <a:spAutoFit/>
          </a:bodyPr>
          <a:lstStyle/>
          <a:p>
            <a:pPr algn="ctr"/>
            <a:r>
              <a:rPr lang="en-US" sz="2800" b="1" dirty="0" err="1">
                <a:solidFill>
                  <a:srgbClr val="0000FF"/>
                </a:solidFill>
                <a:latin typeface="Times New Roman" pitchFamily="18" charset="0"/>
                <a:cs typeface="Times New Roman" pitchFamily="18" charset="0"/>
              </a:rPr>
              <a:t>Dây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thần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thị</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giác</a:t>
            </a:r>
            <a:endParaRPr lang="en-US" sz="2800" b="1" dirty="0">
              <a:solidFill>
                <a:srgbClr val="0000FF"/>
              </a:solidFill>
              <a:latin typeface="Times New Roman" pitchFamily="18" charset="0"/>
              <a:cs typeface="Times New Roman" pitchFamily="18" charset="0"/>
            </a:endParaRPr>
          </a:p>
        </p:txBody>
      </p:sp>
      <p:cxnSp>
        <p:nvCxnSpPr>
          <p:cNvPr id="44" name="Straight Connector 43"/>
          <p:cNvCxnSpPr>
            <a:endCxn id="43" idx="0"/>
          </p:cNvCxnSpPr>
          <p:nvPr/>
        </p:nvCxnSpPr>
        <p:spPr>
          <a:xfrm>
            <a:off x="8544272" y="4710489"/>
            <a:ext cx="1080120" cy="5738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endCxn id="22" idx="3"/>
          </p:cNvCxnSpPr>
          <p:nvPr/>
        </p:nvCxnSpPr>
        <p:spPr>
          <a:xfrm flipH="1">
            <a:off x="3791744" y="4420270"/>
            <a:ext cx="640080" cy="2616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47328" y="5204518"/>
            <a:ext cx="5180662" cy="143783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b="1" smtClean="0">
                <a:solidFill>
                  <a:schemeClr val="tx1"/>
                </a:solidFill>
                <a:latin typeface="Times New Roman" panose="02020603050405020304" pitchFamily="18" charset="0"/>
                <a:cs typeface="Times New Roman" panose="02020603050405020304" pitchFamily="18" charset="0"/>
              </a:rPr>
              <a:t>Là một thấu kính hội tụ bằng một chất trong suốt và mềm. Nó dễ dàng phồng lên hoặc dẹt xuống để làm cho tiêu cự của nó thay đổi</a:t>
            </a:r>
            <a:endParaRPr lang="en-US" sz="2400" b="1">
              <a:solidFill>
                <a:schemeClr val="tx1"/>
              </a:solidFill>
              <a:latin typeface="Times New Roman" panose="02020603050405020304" pitchFamily="18" charset="0"/>
              <a:cs typeface="Times New Roman" panose="02020603050405020304" pitchFamily="18" charset="0"/>
            </a:endParaRPr>
          </a:p>
        </p:txBody>
      </p:sp>
      <p:cxnSp>
        <p:nvCxnSpPr>
          <p:cNvPr id="5" name="Straight Arrow Connector 4"/>
          <p:cNvCxnSpPr>
            <a:stCxn id="3" idx="0"/>
            <a:endCxn id="19" idx="2"/>
          </p:cNvCxnSpPr>
          <p:nvPr/>
        </p:nvCxnSpPr>
        <p:spPr>
          <a:xfrm flipH="1" flipV="1">
            <a:off x="2567608" y="3127524"/>
            <a:ext cx="70051" cy="2076994"/>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4" name="Rectangle 23"/>
          <p:cNvSpPr/>
          <p:nvPr/>
        </p:nvSpPr>
        <p:spPr>
          <a:xfrm>
            <a:off x="9264351" y="3377976"/>
            <a:ext cx="2617919" cy="170720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b="1" smtClean="0">
                <a:solidFill>
                  <a:schemeClr val="tx1"/>
                </a:solidFill>
                <a:latin typeface="Times New Roman" panose="02020603050405020304" pitchFamily="18" charset="0"/>
                <a:cs typeface="Times New Roman" panose="02020603050405020304" pitchFamily="18" charset="0"/>
              </a:rPr>
              <a:t>Là một màng ở đáy mắt, tại đó ảnh của vật mà ta nhìn thấy sẽ hiện rõ nét</a:t>
            </a:r>
            <a:endParaRPr lang="en-US" sz="2400" b="1">
              <a:solidFill>
                <a:schemeClr val="tx1"/>
              </a:solidFill>
              <a:latin typeface="Times New Roman" panose="02020603050405020304" pitchFamily="18" charset="0"/>
              <a:cs typeface="Times New Roman" panose="02020603050405020304" pitchFamily="18" charset="0"/>
            </a:endParaRPr>
          </a:p>
        </p:txBody>
      </p:sp>
      <p:cxnSp>
        <p:nvCxnSpPr>
          <p:cNvPr id="25" name="Straight Arrow Connector 24"/>
          <p:cNvCxnSpPr/>
          <p:nvPr/>
        </p:nvCxnSpPr>
        <p:spPr>
          <a:xfrm flipV="1">
            <a:off x="10632504" y="2996952"/>
            <a:ext cx="0" cy="39235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03143253"/>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6066"/>
                                        </p:tgtEl>
                                        <p:attrNameLst>
                                          <p:attrName>style.visibility</p:attrName>
                                        </p:attrNameLst>
                                      </p:cBhvr>
                                      <p:to>
                                        <p:strVal val="visible"/>
                                      </p:to>
                                    </p:set>
                                    <p:animEffect transition="in" filter="fade">
                                      <p:cBhvr>
                                        <p:cTn id="7" dur="1000"/>
                                        <p:tgtEl>
                                          <p:spTgt spid="216066"/>
                                        </p:tgtEl>
                                      </p:cBhvr>
                                    </p:animEffect>
                                    <p:anim calcmode="lin" valueType="num">
                                      <p:cBhvr>
                                        <p:cTn id="8" dur="1000" fill="hold"/>
                                        <p:tgtEl>
                                          <p:spTgt spid="216066"/>
                                        </p:tgtEl>
                                        <p:attrNameLst>
                                          <p:attrName>ppt_x</p:attrName>
                                        </p:attrNameLst>
                                      </p:cBhvr>
                                      <p:tavLst>
                                        <p:tav tm="0">
                                          <p:val>
                                            <p:strVal val="#ppt_x"/>
                                          </p:val>
                                        </p:tav>
                                        <p:tav tm="100000">
                                          <p:val>
                                            <p:strVal val="#ppt_x"/>
                                          </p:val>
                                        </p:tav>
                                      </p:tavLst>
                                    </p:anim>
                                    <p:anim calcmode="lin" valueType="num">
                                      <p:cBhvr>
                                        <p:cTn id="9" dur="1000" fill="hold"/>
                                        <p:tgtEl>
                                          <p:spTgt spid="21606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8"/>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2"/>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6"/>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43"/>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44"/>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50"/>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3993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mph" presetSubtype="2" repeatCount="4000" fill="hold" nodeType="clickEffect">
                                  <p:stCondLst>
                                    <p:cond delay="0"/>
                                  </p:stCondLst>
                                  <p:childTnLst>
                                    <p:animClr clrSpc="rgb" dir="cw">
                                      <p:cBhvr>
                                        <p:cTn id="45" dur="1000" fill="hold"/>
                                        <p:tgtEl>
                                          <p:spTgt spid="19"/>
                                        </p:tgtEl>
                                        <p:attrNameLst>
                                          <p:attrName>fillcolor</p:attrName>
                                        </p:attrNameLst>
                                      </p:cBhvr>
                                      <p:to>
                                        <a:schemeClr val="accent2"/>
                                      </p:to>
                                    </p:animClr>
                                    <p:set>
                                      <p:cBhvr>
                                        <p:cTn id="46" dur="1000" fill="hold"/>
                                        <p:tgtEl>
                                          <p:spTgt spid="19"/>
                                        </p:tgtEl>
                                        <p:attrNameLst>
                                          <p:attrName>fill.type</p:attrName>
                                        </p:attrNameLst>
                                      </p:cBhvr>
                                      <p:to>
                                        <p:strVal val="solid"/>
                                      </p:to>
                                    </p:set>
                                    <p:set>
                                      <p:cBhvr>
                                        <p:cTn id="47" dur="1000" fill="hold"/>
                                        <p:tgtEl>
                                          <p:spTgt spid="19"/>
                                        </p:tgtEl>
                                        <p:attrNameLst>
                                          <p:attrName>fill.on</p:attrName>
                                        </p:attrNameLst>
                                      </p:cBhvr>
                                      <p:to>
                                        <p:strVal val="true"/>
                                      </p:to>
                                    </p:set>
                                  </p:childTnLst>
                                </p:cTn>
                              </p:par>
                              <p:par>
                                <p:cTn id="48" presetID="1" presetClass="emph" presetSubtype="2" repeatCount="4000" fill="hold" nodeType="withEffect">
                                  <p:stCondLst>
                                    <p:cond delay="0"/>
                                  </p:stCondLst>
                                  <p:childTnLst>
                                    <p:animClr clrSpc="rgb" dir="cw">
                                      <p:cBhvr>
                                        <p:cTn id="49" dur="1000" fill="hold"/>
                                        <p:tgtEl>
                                          <p:spTgt spid="6"/>
                                        </p:tgtEl>
                                        <p:attrNameLst>
                                          <p:attrName>fillcolor</p:attrName>
                                        </p:attrNameLst>
                                      </p:cBhvr>
                                      <p:to>
                                        <a:schemeClr val="accent2"/>
                                      </p:to>
                                    </p:animClr>
                                    <p:set>
                                      <p:cBhvr>
                                        <p:cTn id="50" dur="1000" fill="hold"/>
                                        <p:tgtEl>
                                          <p:spTgt spid="6"/>
                                        </p:tgtEl>
                                        <p:attrNameLst>
                                          <p:attrName>fill.type</p:attrName>
                                        </p:attrNameLst>
                                      </p:cBhvr>
                                      <p:to>
                                        <p:strVal val="solid"/>
                                      </p:to>
                                    </p:set>
                                    <p:set>
                                      <p:cBhvr>
                                        <p:cTn id="51" dur="1000" fill="hold"/>
                                        <p:tgtEl>
                                          <p:spTgt spid="6"/>
                                        </p:tgtEl>
                                        <p:attrNameLst>
                                          <p:attrName>fill.on</p:attrName>
                                        </p:attrNameLst>
                                      </p:cBhvr>
                                      <p:to>
                                        <p:strVal val="true"/>
                                      </p:to>
                                    </p:set>
                                  </p:childTnLst>
                                </p:cTn>
                              </p:par>
                              <p:par>
                                <p:cTn id="52" presetID="1" presetClass="emph" presetSubtype="2" repeatCount="4000" fill="hold" nodeType="withEffect">
                                  <p:stCondLst>
                                    <p:cond delay="0"/>
                                  </p:stCondLst>
                                  <p:childTnLst>
                                    <p:animClr clrSpc="rgb" dir="cw">
                                      <p:cBhvr>
                                        <p:cTn id="53" dur="1000" fill="hold"/>
                                        <p:tgtEl>
                                          <p:spTgt spid="36"/>
                                        </p:tgtEl>
                                        <p:attrNameLst>
                                          <p:attrName>fillcolor</p:attrName>
                                        </p:attrNameLst>
                                      </p:cBhvr>
                                      <p:to>
                                        <a:schemeClr val="accent2"/>
                                      </p:to>
                                    </p:animClr>
                                    <p:set>
                                      <p:cBhvr>
                                        <p:cTn id="54" dur="1000" fill="hold"/>
                                        <p:tgtEl>
                                          <p:spTgt spid="36"/>
                                        </p:tgtEl>
                                        <p:attrNameLst>
                                          <p:attrName>fill.type</p:attrName>
                                        </p:attrNameLst>
                                      </p:cBhvr>
                                      <p:to>
                                        <p:strVal val="solid"/>
                                      </p:to>
                                    </p:set>
                                    <p:set>
                                      <p:cBhvr>
                                        <p:cTn id="55" dur="1000" fill="hold"/>
                                        <p:tgtEl>
                                          <p:spTgt spid="36"/>
                                        </p:tgtEl>
                                        <p:attrNameLst>
                                          <p:attrName>fill.on</p:attrName>
                                        </p:attrNameLst>
                                      </p:cBhvr>
                                      <p:to>
                                        <p:strVal val="true"/>
                                      </p:to>
                                    </p:set>
                                  </p:childTnLst>
                                </p:cTn>
                              </p:par>
                              <p:par>
                                <p:cTn id="56" presetID="1" presetClass="emph" presetSubtype="2" repeatCount="4000" fill="hold" nodeType="withEffect">
                                  <p:stCondLst>
                                    <p:cond delay="0"/>
                                  </p:stCondLst>
                                  <p:childTnLst>
                                    <p:animClr clrSpc="rgb" dir="cw">
                                      <p:cBhvr>
                                        <p:cTn id="57" dur="1000" fill="hold"/>
                                        <p:tgtEl>
                                          <p:spTgt spid="37"/>
                                        </p:tgtEl>
                                        <p:attrNameLst>
                                          <p:attrName>fillcolor</p:attrName>
                                        </p:attrNameLst>
                                      </p:cBhvr>
                                      <p:to>
                                        <a:schemeClr val="accent2"/>
                                      </p:to>
                                    </p:animClr>
                                    <p:set>
                                      <p:cBhvr>
                                        <p:cTn id="58" dur="1000" fill="hold"/>
                                        <p:tgtEl>
                                          <p:spTgt spid="37"/>
                                        </p:tgtEl>
                                        <p:attrNameLst>
                                          <p:attrName>fill.type</p:attrName>
                                        </p:attrNameLst>
                                      </p:cBhvr>
                                      <p:to>
                                        <p:strVal val="solid"/>
                                      </p:to>
                                    </p:set>
                                    <p:set>
                                      <p:cBhvr>
                                        <p:cTn id="59" dur="1000" fill="hold"/>
                                        <p:tgtEl>
                                          <p:spTgt spid="37"/>
                                        </p:tgtEl>
                                        <p:attrNameLst>
                                          <p:attrName>fill.on</p:attrName>
                                        </p:attrNameLst>
                                      </p:cBhvr>
                                      <p:to>
                                        <p:strVal val="true"/>
                                      </p:to>
                                    </p:se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
                                        </p:tgtEl>
                                        <p:attrNameLst>
                                          <p:attrName>style.visibility</p:attrName>
                                        </p:attrNameLst>
                                      </p:cBhvr>
                                      <p:to>
                                        <p:strVal val="visible"/>
                                      </p:to>
                                    </p:set>
                                    <p:animEffect transition="in" filter="fade">
                                      <p:cBhvr>
                                        <p:cTn id="64" dur="1000"/>
                                        <p:tgtEl>
                                          <p:spTgt spid="3"/>
                                        </p:tgtEl>
                                      </p:cBhvr>
                                    </p:animEffect>
                                    <p:anim calcmode="lin" valueType="num">
                                      <p:cBhvr>
                                        <p:cTn id="65" dur="1000" fill="hold"/>
                                        <p:tgtEl>
                                          <p:spTgt spid="3"/>
                                        </p:tgtEl>
                                        <p:attrNameLst>
                                          <p:attrName>ppt_x</p:attrName>
                                        </p:attrNameLst>
                                      </p:cBhvr>
                                      <p:tavLst>
                                        <p:tav tm="0">
                                          <p:val>
                                            <p:strVal val="#ppt_x"/>
                                          </p:val>
                                        </p:tav>
                                        <p:tav tm="100000">
                                          <p:val>
                                            <p:strVal val="#ppt_x"/>
                                          </p:val>
                                        </p:tav>
                                      </p:tavLst>
                                    </p:anim>
                                    <p:anim calcmode="lin" valueType="num">
                                      <p:cBhvr>
                                        <p:cTn id="66" dur="1000" fill="hold"/>
                                        <p:tgtEl>
                                          <p:spTgt spid="3"/>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5"/>
                                        </p:tgtEl>
                                        <p:attrNameLst>
                                          <p:attrName>style.visibility</p:attrName>
                                        </p:attrNameLst>
                                      </p:cBhvr>
                                      <p:to>
                                        <p:strVal val="visible"/>
                                      </p:to>
                                    </p:set>
                                    <p:animEffect transition="in" filter="fade">
                                      <p:cBhvr>
                                        <p:cTn id="69" dur="1000"/>
                                        <p:tgtEl>
                                          <p:spTgt spid="5"/>
                                        </p:tgtEl>
                                      </p:cBhvr>
                                    </p:animEffect>
                                    <p:anim calcmode="lin" valueType="num">
                                      <p:cBhvr>
                                        <p:cTn id="70" dur="1000" fill="hold"/>
                                        <p:tgtEl>
                                          <p:spTgt spid="5"/>
                                        </p:tgtEl>
                                        <p:attrNameLst>
                                          <p:attrName>ppt_x</p:attrName>
                                        </p:attrNameLst>
                                      </p:cBhvr>
                                      <p:tavLst>
                                        <p:tav tm="0">
                                          <p:val>
                                            <p:strVal val="#ppt_x"/>
                                          </p:val>
                                        </p:tav>
                                        <p:tav tm="100000">
                                          <p:val>
                                            <p:strVal val="#ppt_x"/>
                                          </p:val>
                                        </p:tav>
                                      </p:tavLst>
                                    </p:anim>
                                    <p:anim calcmode="lin" valueType="num">
                                      <p:cBhvr>
                                        <p:cTn id="7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fade">
                                      <p:cBhvr>
                                        <p:cTn id="76" dur="1000"/>
                                        <p:tgtEl>
                                          <p:spTgt spid="24"/>
                                        </p:tgtEl>
                                      </p:cBhvr>
                                    </p:animEffect>
                                    <p:anim calcmode="lin" valueType="num">
                                      <p:cBhvr>
                                        <p:cTn id="77" dur="1000" fill="hold"/>
                                        <p:tgtEl>
                                          <p:spTgt spid="24"/>
                                        </p:tgtEl>
                                        <p:attrNameLst>
                                          <p:attrName>ppt_x</p:attrName>
                                        </p:attrNameLst>
                                      </p:cBhvr>
                                      <p:tavLst>
                                        <p:tav tm="0">
                                          <p:val>
                                            <p:strVal val="#ppt_x"/>
                                          </p:val>
                                        </p:tav>
                                        <p:tav tm="100000">
                                          <p:val>
                                            <p:strVal val="#ppt_x"/>
                                          </p:val>
                                        </p:tav>
                                      </p:tavLst>
                                    </p:anim>
                                    <p:anim calcmode="lin" valueType="num">
                                      <p:cBhvr>
                                        <p:cTn id="78" dur="1000" fill="hold"/>
                                        <p:tgtEl>
                                          <p:spTgt spid="24"/>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fade">
                                      <p:cBhvr>
                                        <p:cTn id="81" dur="1000"/>
                                        <p:tgtEl>
                                          <p:spTgt spid="25"/>
                                        </p:tgtEl>
                                      </p:cBhvr>
                                    </p:animEffect>
                                    <p:anim calcmode="lin" valueType="num">
                                      <p:cBhvr>
                                        <p:cTn id="82" dur="1000" fill="hold"/>
                                        <p:tgtEl>
                                          <p:spTgt spid="25"/>
                                        </p:tgtEl>
                                        <p:attrNameLst>
                                          <p:attrName>ppt_x</p:attrName>
                                        </p:attrNameLst>
                                      </p:cBhvr>
                                      <p:tavLst>
                                        <p:tav tm="0">
                                          <p:val>
                                            <p:strVal val="#ppt_x"/>
                                          </p:val>
                                        </p:tav>
                                        <p:tav tm="100000">
                                          <p:val>
                                            <p:strVal val="#ppt_x"/>
                                          </p:val>
                                        </p:tav>
                                      </p:tavLst>
                                    </p:anim>
                                    <p:anim calcmode="lin" valueType="num">
                                      <p:cBhvr>
                                        <p:cTn id="8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6" grpId="0"/>
      <p:bldP spid="2" grpId="0" animBg="1"/>
      <p:bldP spid="19" grpId="0" animBg="1"/>
      <p:bldP spid="20" grpId="0" animBg="1"/>
      <p:bldP spid="21" grpId="0" animBg="1"/>
      <p:bldP spid="22" grpId="0" animBg="1"/>
      <p:bldP spid="36" grpId="0" animBg="1"/>
      <p:bldP spid="43" grpId="0" animBg="1"/>
      <p:bldP spid="3"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191344" y="663039"/>
            <a:ext cx="3962400" cy="523220"/>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Times New Roman" pitchFamily="18" charset="0"/>
                <a:cs typeface="Times New Roman" pitchFamily="18" charset="0"/>
              </a:rPr>
              <a:t>II. SỰ ĐIỀU TIẾT</a:t>
            </a:r>
          </a:p>
        </p:txBody>
      </p:sp>
      <p:sp>
        <p:nvSpPr>
          <p:cNvPr id="5" name="Text Box 7"/>
          <p:cNvSpPr txBox="1">
            <a:spLocks noChangeArrowheads="1"/>
          </p:cNvSpPr>
          <p:nvPr/>
        </p:nvSpPr>
        <p:spPr bwMode="auto">
          <a:xfrm>
            <a:off x="0" y="112948"/>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pic>
        <p:nvPicPr>
          <p:cNvPr id="36866" name="Picture 2" descr="Hình ảnh dấu chấm hỏi đẹp | Dấu chấm hỏi, Hình ảnh, Hì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2104" y="1628800"/>
            <a:ext cx="4762500" cy="5122540"/>
          </a:xfrm>
          <a:prstGeom prst="rect">
            <a:avLst/>
          </a:prstGeom>
          <a:noFill/>
          <a:extLst>
            <a:ext uri="{909E8E84-426E-40DD-AFC4-6F175D3DCCD1}">
              <a14:hiddenFill xmlns:a14="http://schemas.microsoft.com/office/drawing/2010/main">
                <a:solidFill>
                  <a:srgbClr val="FFFFFF"/>
                </a:solidFill>
              </a14:hiddenFill>
            </a:ext>
          </a:extLst>
        </p:spPr>
      </p:pic>
      <p:sp>
        <p:nvSpPr>
          <p:cNvPr id="2" name="Rounded Rectangular Callout 1"/>
          <p:cNvSpPr/>
          <p:nvPr/>
        </p:nvSpPr>
        <p:spPr>
          <a:xfrm>
            <a:off x="551384" y="3516650"/>
            <a:ext cx="4104456" cy="2720662"/>
          </a:xfrm>
          <a:prstGeom prst="wedgeRoundRectCallout">
            <a:avLst>
              <a:gd name="adj1" fmla="val 150460"/>
              <a:gd name="adj2" fmla="val -79648"/>
              <a:gd name="adj3" fmla="val 16667"/>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000" b="1" smtClean="0">
                <a:latin typeface="Times New Roman" panose="02020603050405020304" pitchFamily="18" charset="0"/>
                <a:cs typeface="Times New Roman" panose="02020603050405020304" pitchFamily="18" charset="0"/>
              </a:rPr>
              <a:t>Là quá trình thể thủy tinh bị co giãn, phồng lên hoặc dẹt xuống để cho ảnh hiện trên màng lưới rõ nét.</a:t>
            </a:r>
            <a:endParaRPr lang="en-US" sz="3000" b="1">
              <a:latin typeface="Times New Roman" panose="02020603050405020304" pitchFamily="18" charset="0"/>
              <a:cs typeface="Times New Roman" panose="02020603050405020304" pitchFamily="18" charset="0"/>
            </a:endParaRPr>
          </a:p>
        </p:txBody>
      </p:sp>
      <p:sp>
        <p:nvSpPr>
          <p:cNvPr id="3" name="Cloud Callout 2"/>
          <p:cNvSpPr/>
          <p:nvPr/>
        </p:nvSpPr>
        <p:spPr>
          <a:xfrm>
            <a:off x="3431704" y="1201840"/>
            <a:ext cx="4032448" cy="1810693"/>
          </a:xfrm>
          <a:prstGeom prst="cloudCallout">
            <a:avLst>
              <a:gd name="adj1" fmla="val 80250"/>
              <a:gd name="adj2" fmla="val 3050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200" b="1" dirty="0" err="1" smtClean="0">
                <a:latin typeface="Times New Roman" panose="02020603050405020304" pitchFamily="18" charset="0"/>
                <a:ea typeface="Tahoma" panose="020B0604030504040204" pitchFamily="34" charset="0"/>
                <a:cs typeface="Times New Roman" panose="02020603050405020304" pitchFamily="18" charset="0"/>
              </a:rPr>
              <a:t>Sự</a:t>
            </a:r>
            <a:r>
              <a:rPr lang="en-US" sz="3200"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200" b="1" dirty="0" err="1" smtClean="0">
                <a:latin typeface="Times New Roman" panose="02020603050405020304" pitchFamily="18" charset="0"/>
                <a:ea typeface="Tahoma" panose="020B0604030504040204" pitchFamily="34" charset="0"/>
                <a:cs typeface="Times New Roman" panose="02020603050405020304" pitchFamily="18" charset="0"/>
              </a:rPr>
              <a:t>điều</a:t>
            </a:r>
            <a:r>
              <a:rPr lang="en-US" sz="3200"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200" b="1" dirty="0" err="1" smtClean="0">
                <a:latin typeface="Times New Roman" panose="02020603050405020304" pitchFamily="18" charset="0"/>
                <a:ea typeface="Tahoma" panose="020B0604030504040204" pitchFamily="34" charset="0"/>
                <a:cs typeface="Times New Roman" panose="02020603050405020304" pitchFamily="18" charset="0"/>
              </a:rPr>
              <a:t>tiết</a:t>
            </a:r>
            <a:r>
              <a:rPr lang="en-US" sz="3200"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200" b="1" dirty="0" err="1" smtClean="0">
                <a:latin typeface="Times New Roman" panose="02020603050405020304" pitchFamily="18" charset="0"/>
                <a:ea typeface="Tahoma" panose="020B0604030504040204" pitchFamily="34" charset="0"/>
                <a:cs typeface="Times New Roman" panose="02020603050405020304" pitchFamily="18" charset="0"/>
              </a:rPr>
              <a:t>là</a:t>
            </a:r>
            <a:r>
              <a:rPr lang="en-US" sz="3200" b="1" dirty="0" smtClean="0">
                <a:latin typeface="Times New Roman" panose="02020603050405020304" pitchFamily="18" charset="0"/>
                <a:ea typeface="Tahoma" panose="020B0604030504040204" pitchFamily="34" charset="0"/>
                <a:cs typeface="Times New Roman" panose="02020603050405020304" pitchFamily="18" charset="0"/>
              </a:rPr>
              <a:t> </a:t>
            </a:r>
            <a:r>
              <a:rPr lang="en-US" sz="3200" b="1" dirty="0" err="1" smtClean="0">
                <a:latin typeface="Times New Roman" panose="02020603050405020304" pitchFamily="18" charset="0"/>
                <a:ea typeface="Tahoma" panose="020B0604030504040204" pitchFamily="34" charset="0"/>
                <a:cs typeface="Times New Roman" panose="02020603050405020304" pitchFamily="18" charset="0"/>
              </a:rPr>
              <a:t>gì</a:t>
            </a:r>
            <a:r>
              <a:rPr lang="en-US" sz="32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en-US" sz="3200" b="1"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21183114"/>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6866"/>
                                        </p:tgtEl>
                                        <p:attrNameLst>
                                          <p:attrName>style.visibility</p:attrName>
                                        </p:attrNameLst>
                                      </p:cBhvr>
                                      <p:to>
                                        <p:strVal val="visible"/>
                                      </p:to>
                                    </p:set>
                                    <p:animEffect transition="in" filter="fade">
                                      <p:cBhvr>
                                        <p:cTn id="14" dur="1000"/>
                                        <p:tgtEl>
                                          <p:spTgt spid="36866"/>
                                        </p:tgtEl>
                                      </p:cBhvr>
                                    </p:animEffect>
                                    <p:anim calcmode="lin" valueType="num">
                                      <p:cBhvr>
                                        <p:cTn id="15" dur="1000" fill="hold"/>
                                        <p:tgtEl>
                                          <p:spTgt spid="36866"/>
                                        </p:tgtEl>
                                        <p:attrNameLst>
                                          <p:attrName>ppt_x</p:attrName>
                                        </p:attrNameLst>
                                      </p:cBhvr>
                                      <p:tavLst>
                                        <p:tav tm="0">
                                          <p:val>
                                            <p:strVal val="#ppt_x"/>
                                          </p:val>
                                        </p:tav>
                                        <p:tav tm="100000">
                                          <p:val>
                                            <p:strVal val="#ppt_x"/>
                                          </p:val>
                                        </p:tav>
                                      </p:tavLst>
                                    </p:anim>
                                    <p:anim calcmode="lin" valueType="num">
                                      <p:cBhvr>
                                        <p:cTn id="16" dur="1000" fill="hold"/>
                                        <p:tgtEl>
                                          <p:spTgt spid="3686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wipe(up)">
                                      <p:cBhvr>
                                        <p:cTn id="2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52" name="Dieu_tiet.MPG">
            <a:hlinkClick r:id="" action="ppaction://media"/>
          </p:cNvPr>
          <p:cNvPicPr>
            <a:picLocks noRot="1" noChangeAspect="1" noChangeArrowheads="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5678677" y="745423"/>
            <a:ext cx="6323195" cy="5902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3" name="Rectangle 13"/>
          <p:cNvSpPr>
            <a:spLocks noChangeArrowheads="1"/>
          </p:cNvSpPr>
          <p:nvPr/>
        </p:nvSpPr>
        <p:spPr bwMode="auto">
          <a:xfrm>
            <a:off x="11305" y="1169683"/>
            <a:ext cx="5436623"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ct val="50000"/>
              </a:spcBef>
            </a:pPr>
            <a:r>
              <a:rPr lang="en-US" sz="2800" b="1" i="1">
                <a:solidFill>
                  <a:srgbClr val="C00000"/>
                </a:solidFill>
                <a:latin typeface="Times New Roman" pitchFamily="18" charset="0"/>
                <a:cs typeface="Times New Roman" pitchFamily="18" charset="0"/>
              </a:rPr>
              <a:t>C2.</a:t>
            </a:r>
            <a:r>
              <a:rPr lang="en-US" sz="2800" b="1" i="1">
                <a:solidFill>
                  <a:schemeClr val="tx1">
                    <a:lumMod val="95000"/>
                    <a:lumOff val="5000"/>
                  </a:schemeClr>
                </a:solidFill>
                <a:latin typeface="Times New Roman" pitchFamily="18" charset="0"/>
                <a:cs typeface="Times New Roman" pitchFamily="18" charset="0"/>
              </a:rPr>
              <a:t> Ta đã biết, khi vật nằm càng xa thấu kính hội tụ thì ảnh thật của vật nằm càng gần tiêu điểm của thấu kính. </a:t>
            </a:r>
          </a:p>
          <a:p>
            <a:pPr>
              <a:spcBef>
                <a:spcPct val="50000"/>
              </a:spcBef>
            </a:pPr>
            <a:r>
              <a:rPr lang="en-US" sz="2800" b="1" i="1">
                <a:solidFill>
                  <a:schemeClr val="tx1">
                    <a:lumMod val="95000"/>
                    <a:lumOff val="5000"/>
                  </a:schemeClr>
                </a:solidFill>
                <a:latin typeface="Times New Roman" pitchFamily="18" charset="0"/>
                <a:cs typeface="Times New Roman" pitchFamily="18" charset="0"/>
              </a:rPr>
              <a:t>Vậy em hãy cho biết tiêu cự của thể thủy tinh khi mắt nhìn các vật ở xa và các vật ở gần dài, ngắn khác nhau như thế nào? Biết rằng  khoảng cách từ thể thủy tinh của mắt đến màng lưới là không thay đổi và ảnh của vật luôn hiện rõ nét trên màng lưới?</a:t>
            </a:r>
          </a:p>
        </p:txBody>
      </p:sp>
      <p:sp>
        <p:nvSpPr>
          <p:cNvPr id="6" name="Text Box 2"/>
          <p:cNvSpPr txBox="1">
            <a:spLocks noChangeArrowheads="1"/>
          </p:cNvSpPr>
          <p:nvPr/>
        </p:nvSpPr>
        <p:spPr bwMode="auto">
          <a:xfrm>
            <a:off x="0" y="695943"/>
            <a:ext cx="5667372" cy="523220"/>
          </a:xfrm>
          <a:prstGeom prst="rect">
            <a:avLst/>
          </a:prstGeom>
          <a:noFill/>
          <a:ln w="9525">
            <a:noFill/>
            <a:miter lim="800000"/>
            <a:headEnd/>
            <a:tailEnd/>
          </a:ln>
        </p:spPr>
        <p:txBody>
          <a:bodyPr wrap="square">
            <a:spAutoFit/>
          </a:bodyPr>
          <a:lstStyle/>
          <a:p>
            <a:pPr algn="just">
              <a:spcBef>
                <a:spcPct val="50000"/>
              </a:spcBef>
            </a:pPr>
            <a:r>
              <a:rPr lang="en-US" sz="2800" b="1" dirty="0">
                <a:solidFill>
                  <a:srgbClr val="0000FF"/>
                </a:solidFill>
                <a:latin typeface="Times New Roman" pitchFamily="18" charset="0"/>
                <a:cs typeface="Times New Roman" pitchFamily="18" charset="0"/>
              </a:rPr>
              <a:t>II. SỰ ĐIỀU TIẾT</a:t>
            </a:r>
          </a:p>
        </p:txBody>
      </p:sp>
      <p:sp>
        <p:nvSpPr>
          <p:cNvPr id="7" name="Text Box 7"/>
          <p:cNvSpPr txBox="1">
            <a:spLocks noChangeArrowheads="1"/>
          </p:cNvSpPr>
          <p:nvPr/>
        </p:nvSpPr>
        <p:spPr bwMode="auto">
          <a:xfrm>
            <a:off x="11305" y="160648"/>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spTree>
    <p:extLst>
      <p:ext uri="{BB962C8B-B14F-4D97-AF65-F5344CB8AC3E}">
        <p14:creationId xmlns:p14="http://schemas.microsoft.com/office/powerpoint/2010/main" val="4217580777"/>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53"/>
                                        </p:tgtEl>
                                        <p:attrNameLst>
                                          <p:attrName>style.visibility</p:attrName>
                                        </p:attrNameLst>
                                      </p:cBhvr>
                                      <p:to>
                                        <p:strVal val="visible"/>
                                      </p:to>
                                    </p:set>
                                    <p:animEffect transition="in" filter="blinds(horizontal)">
                                      <p:cBhvr>
                                        <p:cTn id="7" dur="500"/>
                                        <p:tgtEl>
                                          <p:spTgt spid="35853"/>
                                        </p:tgtEl>
                                      </p:cBhvr>
                                    </p:animEffect>
                                  </p:childTnLst>
                                </p:cTn>
                              </p:par>
                              <p:par>
                                <p:cTn id="8" presetID="41" presetClass="entr" presetSubtype="0" fill="hold" grpId="0" nodeType="withEffect">
                                  <p:stCondLst>
                                    <p:cond delay="0"/>
                                  </p:stCondLst>
                                  <p:iterate type="lt">
                                    <p:tmPct val="10000"/>
                                  </p:iterate>
                                  <p:childTnLst>
                                    <p:set>
                                      <p:cBhvr>
                                        <p:cTn id="9" dur="1" fill="hold">
                                          <p:stCondLst>
                                            <p:cond delay="0"/>
                                          </p:stCondLst>
                                        </p:cTn>
                                        <p:tgtEl>
                                          <p:spTgt spid="6"/>
                                        </p:tgtEl>
                                        <p:attrNameLst>
                                          <p:attrName>style.visibility</p:attrName>
                                        </p:attrNameLst>
                                      </p:cBhvr>
                                      <p:to>
                                        <p:strVal val="visible"/>
                                      </p:to>
                                    </p:set>
                                    <p:anim calcmode="lin" valueType="num">
                                      <p:cBhvr>
                                        <p:cTn id="10"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1" dur="500" fill="hold"/>
                                        <p:tgtEl>
                                          <p:spTgt spid="6"/>
                                        </p:tgtEl>
                                        <p:attrNameLst>
                                          <p:attrName>ppt_y</p:attrName>
                                        </p:attrNameLst>
                                      </p:cBhvr>
                                      <p:tavLst>
                                        <p:tav tm="0">
                                          <p:val>
                                            <p:strVal val="#ppt_y"/>
                                          </p:val>
                                        </p:tav>
                                        <p:tav tm="100000">
                                          <p:val>
                                            <p:strVal val="#ppt_y"/>
                                          </p:val>
                                        </p:tav>
                                      </p:tavLst>
                                    </p:anim>
                                    <p:anim calcmode="lin" valueType="num">
                                      <p:cBhvr>
                                        <p:cTn id="12"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3"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4"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35852"/>
                    </p:tgtEl>
                  </p:cond>
                </p:stCondLst>
                <p:endSync evt="end" delay="0">
                  <p:rtn val="all"/>
                </p:endSync>
                <p:childTnLst>
                  <p:par>
                    <p:cTn id="16" fill="hold" nodeType="clickPar">
                      <p:stCondLst>
                        <p:cond delay="0"/>
                      </p:stCondLst>
                      <p:childTnLst>
                        <p:par>
                          <p:cTn id="17" fill="hold" nodeType="withGroup">
                            <p:stCondLst>
                              <p:cond delay="0"/>
                            </p:stCondLst>
                            <p:childTnLst>
                              <p:par>
                                <p:cTn id="18" presetID="2" presetClass="mediacall" presetSubtype="0" fill="hold" nodeType="clickEffect">
                                  <p:stCondLst>
                                    <p:cond delay="0"/>
                                  </p:stCondLst>
                                  <p:childTnLst>
                                    <p:cmd type="call" cmd="togglePause">
                                      <p:cBhvr>
                                        <p:cTn id="19" dur="1" fill="hold"/>
                                        <p:tgtEl>
                                          <p:spTgt spid="35852"/>
                                        </p:tgtEl>
                                      </p:cBhvr>
                                    </p:cmd>
                                  </p:childTnLst>
                                </p:cTn>
                              </p:par>
                            </p:childTnLst>
                          </p:cTn>
                        </p:par>
                      </p:childTnLst>
                    </p:cTn>
                  </p:par>
                </p:childTnLst>
              </p:cTn>
              <p:nextCondLst>
                <p:cond evt="onClick" delay="0">
                  <p:tgtEl>
                    <p:spTgt spid="35852"/>
                  </p:tgtEl>
                </p:cond>
              </p:nextCondLst>
            </p:seq>
            <p:video>
              <p:cMediaNode>
                <p:cTn id="20" fill="hold" display="0">
                  <p:stCondLst>
                    <p:cond delay="indefinite"/>
                  </p:stCondLst>
                  <p:endCondLst>
                    <p:cond evt="onNext" delay="0">
                      <p:tgtEl>
                        <p:sldTgt/>
                      </p:tgtEl>
                    </p:cond>
                    <p:cond evt="onPrev" delay="0">
                      <p:tgtEl>
                        <p:sldTgt/>
                      </p:tgtEl>
                    </p:cond>
                  </p:endCondLst>
                </p:cTn>
                <p:tgtEl>
                  <p:spTgt spid="35852"/>
                </p:tgtEl>
              </p:cMediaNode>
            </p:video>
          </p:childTnLst>
        </p:cTn>
      </p:par>
    </p:tnLst>
    <p:bldLst>
      <p:bldP spid="35853"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128" name="Group 48"/>
          <p:cNvGrpSpPr>
            <a:grpSpLocks/>
          </p:cNvGrpSpPr>
          <p:nvPr/>
        </p:nvGrpSpPr>
        <p:grpSpPr bwMode="auto">
          <a:xfrm>
            <a:off x="1892300" y="457200"/>
            <a:ext cx="8763000" cy="1752600"/>
            <a:chOff x="232" y="1056"/>
            <a:chExt cx="5520" cy="1104"/>
          </a:xfrm>
        </p:grpSpPr>
        <p:sp>
          <p:nvSpPr>
            <p:cNvPr id="46107" name="Oval 27"/>
            <p:cNvSpPr>
              <a:spLocks noChangeArrowheads="1"/>
            </p:cNvSpPr>
            <p:nvPr/>
          </p:nvSpPr>
          <p:spPr bwMode="auto">
            <a:xfrm>
              <a:off x="3530" y="1414"/>
              <a:ext cx="275" cy="384"/>
            </a:xfrm>
            <a:prstGeom prst="ellipse">
              <a:avLst/>
            </a:prstGeom>
            <a:solidFill>
              <a:schemeClr val="accent1"/>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8" name="Oval 28"/>
            <p:cNvSpPr>
              <a:spLocks noChangeArrowheads="1"/>
            </p:cNvSpPr>
            <p:nvPr/>
          </p:nvSpPr>
          <p:spPr bwMode="auto">
            <a:xfrm>
              <a:off x="3648" y="1056"/>
              <a:ext cx="1152" cy="1104"/>
            </a:xfrm>
            <a:prstGeom prst="ellipse">
              <a:avLst/>
            </a:prstGeom>
            <a:gradFill rotWithShape="1">
              <a:gsLst>
                <a:gs pos="0">
                  <a:srgbClr val="FF9966">
                    <a:gamma/>
                    <a:tint val="66667"/>
                    <a:invGamma/>
                  </a:srgbClr>
                </a:gs>
                <a:gs pos="100000">
                  <a:srgbClr val="FF9966"/>
                </a:gs>
              </a:gsLst>
              <a:lin ang="0" scaled="1"/>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9" name="Line 29"/>
            <p:cNvSpPr>
              <a:spLocks noChangeShapeType="1"/>
            </p:cNvSpPr>
            <p:nvPr/>
          </p:nvSpPr>
          <p:spPr bwMode="auto">
            <a:xfrm>
              <a:off x="3883" y="1148"/>
              <a:ext cx="5" cy="916"/>
            </a:xfrm>
            <a:prstGeom prst="line">
              <a:avLst/>
            </a:prstGeom>
            <a:noFill/>
            <a:ln w="38100">
              <a:solidFill>
                <a:schemeClr val="accent2"/>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0" name="Line 30"/>
            <p:cNvSpPr>
              <a:spLocks noChangeShapeType="1"/>
            </p:cNvSpPr>
            <p:nvPr/>
          </p:nvSpPr>
          <p:spPr bwMode="auto">
            <a:xfrm>
              <a:off x="232" y="1598"/>
              <a:ext cx="5520" cy="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6111" name="Line 31"/>
          <p:cNvSpPr>
            <a:spLocks noChangeShapeType="1"/>
          </p:cNvSpPr>
          <p:nvPr/>
        </p:nvSpPr>
        <p:spPr bwMode="auto">
          <a:xfrm flipV="1">
            <a:off x="5159896" y="755016"/>
            <a:ext cx="0" cy="566738"/>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27" name="Group 47"/>
          <p:cNvGrpSpPr>
            <a:grpSpLocks/>
          </p:cNvGrpSpPr>
          <p:nvPr/>
        </p:nvGrpSpPr>
        <p:grpSpPr bwMode="auto">
          <a:xfrm>
            <a:off x="1892300" y="2611438"/>
            <a:ext cx="8763000" cy="1752600"/>
            <a:chOff x="232" y="2400"/>
            <a:chExt cx="5520" cy="1104"/>
          </a:xfrm>
        </p:grpSpPr>
        <p:sp>
          <p:nvSpPr>
            <p:cNvPr id="46116" name="Oval 36"/>
            <p:cNvSpPr>
              <a:spLocks noChangeArrowheads="1"/>
            </p:cNvSpPr>
            <p:nvPr/>
          </p:nvSpPr>
          <p:spPr bwMode="auto">
            <a:xfrm>
              <a:off x="3530" y="2758"/>
              <a:ext cx="275" cy="384"/>
            </a:xfrm>
            <a:prstGeom prst="ellipse">
              <a:avLst/>
            </a:prstGeom>
            <a:solidFill>
              <a:schemeClr val="accent1"/>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7" name="Oval 37"/>
            <p:cNvSpPr>
              <a:spLocks noChangeArrowheads="1"/>
            </p:cNvSpPr>
            <p:nvPr/>
          </p:nvSpPr>
          <p:spPr bwMode="auto">
            <a:xfrm>
              <a:off x="3648" y="2400"/>
              <a:ext cx="1152" cy="1104"/>
            </a:xfrm>
            <a:prstGeom prst="ellipse">
              <a:avLst/>
            </a:prstGeom>
            <a:gradFill rotWithShape="1">
              <a:gsLst>
                <a:gs pos="0">
                  <a:srgbClr val="FF9966">
                    <a:gamma/>
                    <a:tint val="66667"/>
                    <a:invGamma/>
                  </a:srgbClr>
                </a:gs>
                <a:gs pos="100000">
                  <a:srgbClr val="FF9966"/>
                </a:gs>
              </a:gsLst>
              <a:lin ang="0" scaled="1"/>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8" name="Line 38"/>
            <p:cNvSpPr>
              <a:spLocks noChangeShapeType="1"/>
            </p:cNvSpPr>
            <p:nvPr/>
          </p:nvSpPr>
          <p:spPr bwMode="auto">
            <a:xfrm>
              <a:off x="3883" y="2492"/>
              <a:ext cx="5" cy="916"/>
            </a:xfrm>
            <a:prstGeom prst="line">
              <a:avLst/>
            </a:prstGeom>
            <a:noFill/>
            <a:ln w="38100">
              <a:solidFill>
                <a:schemeClr val="accent2"/>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9" name="Line 39"/>
            <p:cNvSpPr>
              <a:spLocks noChangeShapeType="1"/>
            </p:cNvSpPr>
            <p:nvPr/>
          </p:nvSpPr>
          <p:spPr bwMode="auto">
            <a:xfrm>
              <a:off x="232" y="2942"/>
              <a:ext cx="5520"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6120" name="Line 40"/>
          <p:cNvSpPr>
            <a:spLocks noChangeShapeType="1"/>
          </p:cNvSpPr>
          <p:nvPr/>
        </p:nvSpPr>
        <p:spPr bwMode="auto">
          <a:xfrm flipV="1">
            <a:off x="2057400" y="2909889"/>
            <a:ext cx="0" cy="566737"/>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63" name="Group 83"/>
          <p:cNvGrpSpPr>
            <a:grpSpLocks/>
          </p:cNvGrpSpPr>
          <p:nvPr/>
        </p:nvGrpSpPr>
        <p:grpSpPr bwMode="auto">
          <a:xfrm>
            <a:off x="5159375" y="706440"/>
            <a:ext cx="3946526" cy="893763"/>
            <a:chOff x="2290" y="1213"/>
            <a:chExt cx="2486" cy="563"/>
          </a:xfrm>
        </p:grpSpPr>
        <p:sp>
          <p:nvSpPr>
            <p:cNvPr id="46122" name="Line 42"/>
            <p:cNvSpPr>
              <a:spLocks noChangeShapeType="1"/>
            </p:cNvSpPr>
            <p:nvPr/>
          </p:nvSpPr>
          <p:spPr bwMode="auto">
            <a:xfrm flipV="1">
              <a:off x="2290" y="1261"/>
              <a:ext cx="1598"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23" name="Line 43"/>
            <p:cNvSpPr>
              <a:spLocks noChangeShapeType="1"/>
            </p:cNvSpPr>
            <p:nvPr/>
          </p:nvSpPr>
          <p:spPr bwMode="auto">
            <a:xfrm>
              <a:off x="3901" y="1261"/>
              <a:ext cx="875" cy="51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31" name="Group 51"/>
            <p:cNvGrpSpPr>
              <a:grpSpLocks/>
            </p:cNvGrpSpPr>
            <p:nvPr/>
          </p:nvGrpSpPr>
          <p:grpSpPr bwMode="auto">
            <a:xfrm>
              <a:off x="2784" y="1213"/>
              <a:ext cx="96" cy="96"/>
              <a:chOff x="2784" y="1213"/>
              <a:chExt cx="96" cy="96"/>
            </a:xfrm>
          </p:grpSpPr>
          <p:sp>
            <p:nvSpPr>
              <p:cNvPr id="46129" name="Line 49"/>
              <p:cNvSpPr>
                <a:spLocks noChangeShapeType="1"/>
              </p:cNvSpPr>
              <p:nvPr/>
            </p:nvSpPr>
            <p:spPr bwMode="auto">
              <a:xfrm>
                <a:off x="2784" y="1213"/>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30" name="Line 50"/>
              <p:cNvSpPr>
                <a:spLocks noChangeShapeType="1"/>
              </p:cNvSpPr>
              <p:nvPr/>
            </p:nvSpPr>
            <p:spPr bwMode="auto">
              <a:xfrm flipH="1">
                <a:off x="2784" y="126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38" name="Group 58"/>
            <p:cNvGrpSpPr>
              <a:grpSpLocks/>
            </p:cNvGrpSpPr>
            <p:nvPr/>
          </p:nvGrpSpPr>
          <p:grpSpPr bwMode="auto">
            <a:xfrm rot="1769671">
              <a:off x="4183" y="1418"/>
              <a:ext cx="126" cy="84"/>
              <a:chOff x="2795" y="1242"/>
              <a:chExt cx="107" cy="88"/>
            </a:xfrm>
          </p:grpSpPr>
          <p:sp>
            <p:nvSpPr>
              <p:cNvPr id="46139" name="Line 59"/>
              <p:cNvSpPr>
                <a:spLocks noChangeShapeType="1"/>
              </p:cNvSpPr>
              <p:nvPr/>
            </p:nvSpPr>
            <p:spPr bwMode="auto">
              <a:xfrm>
                <a:off x="2806" y="1242"/>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40" name="Line 60"/>
              <p:cNvSpPr>
                <a:spLocks noChangeShapeType="1"/>
              </p:cNvSpPr>
              <p:nvPr/>
            </p:nvSpPr>
            <p:spPr bwMode="auto">
              <a:xfrm flipH="1">
                <a:off x="2795" y="1282"/>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nvGrpSpPr>
          <p:cNvPr id="46164" name="Group 84"/>
          <p:cNvGrpSpPr>
            <a:grpSpLocks/>
          </p:cNvGrpSpPr>
          <p:nvPr/>
        </p:nvGrpSpPr>
        <p:grpSpPr bwMode="auto">
          <a:xfrm>
            <a:off x="5159376" y="782640"/>
            <a:ext cx="3929063" cy="817563"/>
            <a:chOff x="2255" y="1265"/>
            <a:chExt cx="2475" cy="515"/>
          </a:xfrm>
        </p:grpSpPr>
        <p:sp>
          <p:nvSpPr>
            <p:cNvPr id="46121" name="Line 41"/>
            <p:cNvSpPr>
              <a:spLocks noChangeShapeType="1"/>
            </p:cNvSpPr>
            <p:nvPr/>
          </p:nvSpPr>
          <p:spPr bwMode="auto">
            <a:xfrm>
              <a:off x="2255" y="1265"/>
              <a:ext cx="2475" cy="51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44" name="Group 64"/>
            <p:cNvGrpSpPr>
              <a:grpSpLocks/>
            </p:cNvGrpSpPr>
            <p:nvPr/>
          </p:nvGrpSpPr>
          <p:grpSpPr bwMode="auto">
            <a:xfrm rot="510979">
              <a:off x="4263" y="1636"/>
              <a:ext cx="64" cy="112"/>
              <a:chOff x="2771" y="1211"/>
              <a:chExt cx="98" cy="98"/>
            </a:xfrm>
          </p:grpSpPr>
          <p:sp>
            <p:nvSpPr>
              <p:cNvPr id="46145" name="Line 65"/>
              <p:cNvSpPr>
                <a:spLocks noChangeShapeType="1"/>
              </p:cNvSpPr>
              <p:nvPr/>
            </p:nvSpPr>
            <p:spPr bwMode="auto">
              <a:xfrm>
                <a:off x="2773" y="121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46" name="Line 66"/>
              <p:cNvSpPr>
                <a:spLocks noChangeShapeType="1"/>
              </p:cNvSpPr>
              <p:nvPr/>
            </p:nvSpPr>
            <p:spPr bwMode="auto">
              <a:xfrm flipH="1">
                <a:off x="2771" y="1262"/>
                <a:ext cx="95" cy="47"/>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47" name="Group 67"/>
            <p:cNvGrpSpPr>
              <a:grpSpLocks/>
            </p:cNvGrpSpPr>
            <p:nvPr/>
          </p:nvGrpSpPr>
          <p:grpSpPr bwMode="auto">
            <a:xfrm rot="510979">
              <a:off x="3050" y="1394"/>
              <a:ext cx="69" cy="94"/>
              <a:chOff x="2826" y="1188"/>
              <a:chExt cx="102" cy="84"/>
            </a:xfrm>
          </p:grpSpPr>
          <p:sp>
            <p:nvSpPr>
              <p:cNvPr id="46148" name="Line 68"/>
              <p:cNvSpPr>
                <a:spLocks noChangeShapeType="1"/>
              </p:cNvSpPr>
              <p:nvPr/>
            </p:nvSpPr>
            <p:spPr bwMode="auto">
              <a:xfrm>
                <a:off x="2832" y="1188"/>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49" name="Line 69"/>
              <p:cNvSpPr>
                <a:spLocks noChangeShapeType="1"/>
              </p:cNvSpPr>
              <p:nvPr/>
            </p:nvSpPr>
            <p:spPr bwMode="auto">
              <a:xfrm flipH="1">
                <a:off x="2826" y="1224"/>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nvGrpSpPr>
          <p:cNvPr id="46168" name="Group 88"/>
          <p:cNvGrpSpPr>
            <a:grpSpLocks/>
          </p:cNvGrpSpPr>
          <p:nvPr/>
        </p:nvGrpSpPr>
        <p:grpSpPr bwMode="auto">
          <a:xfrm>
            <a:off x="2057400" y="2916238"/>
            <a:ext cx="7086600" cy="685800"/>
            <a:chOff x="336" y="2592"/>
            <a:chExt cx="4464" cy="432"/>
          </a:xfrm>
        </p:grpSpPr>
        <p:sp>
          <p:nvSpPr>
            <p:cNvPr id="46125" name="Line 45"/>
            <p:cNvSpPr>
              <a:spLocks noChangeShapeType="1"/>
            </p:cNvSpPr>
            <p:nvPr/>
          </p:nvSpPr>
          <p:spPr bwMode="auto">
            <a:xfrm>
              <a:off x="336" y="2592"/>
              <a:ext cx="4464" cy="432"/>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35" name="Group 55"/>
            <p:cNvGrpSpPr>
              <a:grpSpLocks/>
            </p:cNvGrpSpPr>
            <p:nvPr/>
          </p:nvGrpSpPr>
          <p:grpSpPr bwMode="auto">
            <a:xfrm rot="311632">
              <a:off x="2671" y="2777"/>
              <a:ext cx="129" cy="98"/>
              <a:chOff x="2784" y="1215"/>
              <a:chExt cx="102" cy="94"/>
            </a:xfrm>
          </p:grpSpPr>
          <p:sp>
            <p:nvSpPr>
              <p:cNvPr id="46136" name="Line 56"/>
              <p:cNvSpPr>
                <a:spLocks noChangeShapeType="1"/>
              </p:cNvSpPr>
              <p:nvPr/>
            </p:nvSpPr>
            <p:spPr bwMode="auto">
              <a:xfrm>
                <a:off x="2790" y="1215"/>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37" name="Line 57"/>
              <p:cNvSpPr>
                <a:spLocks noChangeShapeType="1"/>
              </p:cNvSpPr>
              <p:nvPr/>
            </p:nvSpPr>
            <p:spPr bwMode="auto">
              <a:xfrm flipH="1">
                <a:off x="2784" y="126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53" name="Group 73"/>
            <p:cNvGrpSpPr>
              <a:grpSpLocks/>
            </p:cNvGrpSpPr>
            <p:nvPr/>
          </p:nvGrpSpPr>
          <p:grpSpPr bwMode="auto">
            <a:xfrm rot="311632">
              <a:off x="4223" y="2925"/>
              <a:ext cx="122" cy="94"/>
              <a:chOff x="2784" y="1219"/>
              <a:chExt cx="96" cy="90"/>
            </a:xfrm>
          </p:grpSpPr>
          <p:sp>
            <p:nvSpPr>
              <p:cNvPr id="46154" name="Line 74"/>
              <p:cNvSpPr>
                <a:spLocks noChangeShapeType="1"/>
              </p:cNvSpPr>
              <p:nvPr/>
            </p:nvSpPr>
            <p:spPr bwMode="auto">
              <a:xfrm>
                <a:off x="2784" y="1219"/>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55" name="Line 75"/>
              <p:cNvSpPr>
                <a:spLocks noChangeShapeType="1"/>
              </p:cNvSpPr>
              <p:nvPr/>
            </p:nvSpPr>
            <p:spPr bwMode="auto">
              <a:xfrm flipH="1">
                <a:off x="2784" y="126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46156" name="Line 76"/>
          <p:cNvSpPr>
            <a:spLocks noChangeShapeType="1"/>
          </p:cNvSpPr>
          <p:nvPr/>
        </p:nvSpPr>
        <p:spPr bwMode="auto">
          <a:xfrm flipH="1">
            <a:off x="9102251" y="1315764"/>
            <a:ext cx="1672" cy="28443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58" name="Line 78"/>
          <p:cNvSpPr>
            <a:spLocks noChangeShapeType="1"/>
          </p:cNvSpPr>
          <p:nvPr/>
        </p:nvSpPr>
        <p:spPr bwMode="auto">
          <a:xfrm>
            <a:off x="9114858" y="3471862"/>
            <a:ext cx="8505" cy="1492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67" name="Group 87"/>
          <p:cNvGrpSpPr>
            <a:grpSpLocks/>
          </p:cNvGrpSpPr>
          <p:nvPr/>
        </p:nvGrpSpPr>
        <p:grpSpPr bwMode="auto">
          <a:xfrm>
            <a:off x="2057400" y="2819400"/>
            <a:ext cx="7086600" cy="762000"/>
            <a:chOff x="336" y="2544"/>
            <a:chExt cx="4464" cy="480"/>
          </a:xfrm>
        </p:grpSpPr>
        <p:sp>
          <p:nvSpPr>
            <p:cNvPr id="46124" name="Line 44"/>
            <p:cNvSpPr>
              <a:spLocks noChangeShapeType="1"/>
            </p:cNvSpPr>
            <p:nvPr/>
          </p:nvSpPr>
          <p:spPr bwMode="auto">
            <a:xfrm>
              <a:off x="336" y="2601"/>
              <a:ext cx="3552"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26" name="Line 46"/>
            <p:cNvSpPr>
              <a:spLocks noChangeShapeType="1"/>
            </p:cNvSpPr>
            <p:nvPr/>
          </p:nvSpPr>
          <p:spPr bwMode="auto">
            <a:xfrm>
              <a:off x="3888" y="2592"/>
              <a:ext cx="912" cy="432"/>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6132" name="Group 52"/>
            <p:cNvGrpSpPr>
              <a:grpSpLocks/>
            </p:cNvGrpSpPr>
            <p:nvPr/>
          </p:nvGrpSpPr>
          <p:grpSpPr bwMode="auto">
            <a:xfrm>
              <a:off x="2592" y="2544"/>
              <a:ext cx="96" cy="96"/>
              <a:chOff x="2784" y="1213"/>
              <a:chExt cx="96" cy="96"/>
            </a:xfrm>
          </p:grpSpPr>
          <p:sp>
            <p:nvSpPr>
              <p:cNvPr id="46133" name="Line 53"/>
              <p:cNvSpPr>
                <a:spLocks noChangeShapeType="1"/>
              </p:cNvSpPr>
              <p:nvPr/>
            </p:nvSpPr>
            <p:spPr bwMode="auto">
              <a:xfrm>
                <a:off x="2784" y="1213"/>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34" name="Line 54"/>
              <p:cNvSpPr>
                <a:spLocks noChangeShapeType="1"/>
              </p:cNvSpPr>
              <p:nvPr/>
            </p:nvSpPr>
            <p:spPr bwMode="auto">
              <a:xfrm flipH="1">
                <a:off x="2784" y="126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41" name="Group 61"/>
            <p:cNvGrpSpPr>
              <a:grpSpLocks/>
            </p:cNvGrpSpPr>
            <p:nvPr/>
          </p:nvGrpSpPr>
          <p:grpSpPr bwMode="auto">
            <a:xfrm rot="1769671">
              <a:off x="4163" y="2701"/>
              <a:ext cx="114" cy="93"/>
              <a:chOff x="2784" y="1213"/>
              <a:chExt cx="96" cy="96"/>
            </a:xfrm>
          </p:grpSpPr>
          <p:sp>
            <p:nvSpPr>
              <p:cNvPr id="46142" name="Line 62"/>
              <p:cNvSpPr>
                <a:spLocks noChangeShapeType="1"/>
              </p:cNvSpPr>
              <p:nvPr/>
            </p:nvSpPr>
            <p:spPr bwMode="auto">
              <a:xfrm>
                <a:off x="2784" y="1213"/>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43" name="Line 63"/>
              <p:cNvSpPr>
                <a:spLocks noChangeShapeType="1"/>
              </p:cNvSpPr>
              <p:nvPr/>
            </p:nvSpPr>
            <p:spPr bwMode="auto">
              <a:xfrm flipH="1">
                <a:off x="2784" y="1261"/>
                <a:ext cx="96" cy="4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nvGrpSpPr>
          <p:cNvPr id="46170" name="Group 90"/>
          <p:cNvGrpSpPr>
            <a:grpSpLocks/>
          </p:cNvGrpSpPr>
          <p:nvPr/>
        </p:nvGrpSpPr>
        <p:grpSpPr bwMode="auto">
          <a:xfrm>
            <a:off x="8522368" y="913605"/>
            <a:ext cx="762000" cy="438150"/>
            <a:chOff x="4416" y="1344"/>
            <a:chExt cx="480" cy="276"/>
          </a:xfrm>
        </p:grpSpPr>
        <p:sp>
          <p:nvSpPr>
            <p:cNvPr id="46161" name="Text Box 81"/>
            <p:cNvSpPr txBox="1">
              <a:spLocks noChangeArrowheads="1"/>
            </p:cNvSpPr>
            <p:nvPr/>
          </p:nvSpPr>
          <p:spPr bwMode="auto">
            <a:xfrm>
              <a:off x="4416" y="1344"/>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smtClean="0"/>
                <a:t>F’</a:t>
              </a:r>
              <a:endParaRPr lang="en-US" b="1"/>
            </a:p>
          </p:txBody>
        </p:sp>
        <p:sp>
          <p:nvSpPr>
            <p:cNvPr id="46169" name="Oval 89"/>
            <p:cNvSpPr>
              <a:spLocks noChangeArrowheads="1"/>
            </p:cNvSpPr>
            <p:nvPr/>
          </p:nvSpPr>
          <p:spPr bwMode="auto">
            <a:xfrm>
              <a:off x="4452" y="157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6171" name="Group 91"/>
          <p:cNvGrpSpPr>
            <a:grpSpLocks/>
          </p:cNvGrpSpPr>
          <p:nvPr/>
        </p:nvGrpSpPr>
        <p:grpSpPr bwMode="auto">
          <a:xfrm>
            <a:off x="8775004" y="3087340"/>
            <a:ext cx="762000" cy="419100"/>
            <a:chOff x="4416" y="1344"/>
            <a:chExt cx="480" cy="264"/>
          </a:xfrm>
        </p:grpSpPr>
        <p:sp>
          <p:nvSpPr>
            <p:cNvPr id="46172" name="Text Box 92"/>
            <p:cNvSpPr txBox="1">
              <a:spLocks noChangeArrowheads="1"/>
            </p:cNvSpPr>
            <p:nvPr/>
          </p:nvSpPr>
          <p:spPr bwMode="auto">
            <a:xfrm>
              <a:off x="4416" y="1344"/>
              <a:ext cx="4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smtClean="0"/>
                <a:t>F’</a:t>
              </a:r>
              <a:endParaRPr lang="en-US" b="1"/>
            </a:p>
          </p:txBody>
        </p:sp>
        <p:sp>
          <p:nvSpPr>
            <p:cNvPr id="46173" name="Oval 93"/>
            <p:cNvSpPr>
              <a:spLocks noChangeArrowheads="1"/>
            </p:cNvSpPr>
            <p:nvPr/>
          </p:nvSpPr>
          <p:spPr bwMode="auto">
            <a:xfrm>
              <a:off x="4476" y="156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6174" name="Text Box 94"/>
          <p:cNvSpPr txBox="1">
            <a:spLocks noChangeArrowheads="1"/>
          </p:cNvSpPr>
          <p:nvPr/>
        </p:nvSpPr>
        <p:spPr bwMode="auto">
          <a:xfrm>
            <a:off x="833984" y="603250"/>
            <a:ext cx="32403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u="sng">
                <a:latin typeface="Times New Roman" pitchFamily="18" charset="0"/>
                <a:cs typeface="Times New Roman" pitchFamily="18" charset="0"/>
              </a:rPr>
              <a:t>Mắt nhìn vật ở gần</a:t>
            </a:r>
          </a:p>
        </p:txBody>
      </p:sp>
      <p:sp>
        <p:nvSpPr>
          <p:cNvPr id="46175" name="Text Box 95"/>
          <p:cNvSpPr txBox="1">
            <a:spLocks noChangeArrowheads="1"/>
          </p:cNvSpPr>
          <p:nvPr/>
        </p:nvSpPr>
        <p:spPr bwMode="auto">
          <a:xfrm>
            <a:off x="833984" y="3693162"/>
            <a:ext cx="30755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u="sng">
                <a:latin typeface="Times New Roman" pitchFamily="18" charset="0"/>
                <a:cs typeface="Times New Roman" pitchFamily="18" charset="0"/>
              </a:rPr>
              <a:t>Mắt nhìn vật ở xa</a:t>
            </a:r>
          </a:p>
        </p:txBody>
      </p:sp>
      <p:sp>
        <p:nvSpPr>
          <p:cNvPr id="46177" name="Text Box 97"/>
          <p:cNvSpPr txBox="1">
            <a:spLocks noChangeArrowheads="1"/>
          </p:cNvSpPr>
          <p:nvPr/>
        </p:nvSpPr>
        <p:spPr bwMode="auto">
          <a:xfrm>
            <a:off x="695400" y="4928682"/>
            <a:ext cx="10513168" cy="1246495"/>
          </a:xfrm>
          <a:prstGeom prst="rect">
            <a:avLst/>
          </a:prstGeom>
          <a:noFill/>
          <a:ln w="28575" cap="rnd">
            <a:solidFill>
              <a:schemeClr val="tx1"/>
            </a:solidFill>
            <a:prstDash val="sysDot"/>
            <a:miter lim="800000"/>
            <a:headEnd/>
            <a:tailEnd/>
          </a:ln>
          <a:effectLst/>
          <a:extLst>
            <a:ext uri="{909E8E84-426E-40DD-AFC4-6F175D3DCCD1}">
              <a14:hiddenFill xmlns:a14="http://schemas.microsoft.com/office/drawing/2010/main">
                <a:gradFill rotWithShape="1">
                  <a:gsLst>
                    <a:gs pos="0">
                      <a:srgbClr val="F79D7D"/>
                    </a:gs>
                    <a:gs pos="50000">
                      <a:srgbClr val="F7F7CD"/>
                    </a:gs>
                    <a:gs pos="100000">
                      <a:srgbClr val="F79D7D"/>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3000" b="1">
                <a:solidFill>
                  <a:srgbClr val="0048D8"/>
                </a:solidFill>
                <a:latin typeface="Times New Roman" pitchFamily="18" charset="0"/>
                <a:cs typeface="Times New Roman" pitchFamily="18" charset="0"/>
              </a:rPr>
              <a:t>- Khi mắt nhìn các vật ở gần, tiêu cự của thể thủy tinh ngắn. </a:t>
            </a:r>
          </a:p>
          <a:p>
            <a:pPr algn="just">
              <a:spcBef>
                <a:spcPct val="50000"/>
              </a:spcBef>
            </a:pPr>
            <a:r>
              <a:rPr lang="en-US" sz="3000" b="1">
                <a:solidFill>
                  <a:srgbClr val="0048D8"/>
                </a:solidFill>
                <a:latin typeface="Times New Roman" pitchFamily="18" charset="0"/>
                <a:cs typeface="Times New Roman" pitchFamily="18" charset="0"/>
              </a:rPr>
              <a:t>- Khi mắt nhìn các vật ở xa, tiêu cự của thể thủy tinh dài.   </a:t>
            </a:r>
          </a:p>
        </p:txBody>
      </p:sp>
      <p:cxnSp>
        <p:nvCxnSpPr>
          <p:cNvPr id="3" name="Straight Connector 2"/>
          <p:cNvCxnSpPr/>
          <p:nvPr/>
        </p:nvCxnSpPr>
        <p:spPr>
          <a:xfrm>
            <a:off x="8616280" y="858840"/>
            <a:ext cx="0" cy="3333146"/>
          </a:xfrm>
          <a:prstGeom prst="line">
            <a:avLst/>
          </a:prstGeom>
          <a:ln w="19050">
            <a:solidFill>
              <a:srgbClr val="0000FF"/>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927913"/>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6163"/>
                                        </p:tgtEl>
                                        <p:attrNameLst>
                                          <p:attrName>style.visibility</p:attrName>
                                        </p:attrNameLst>
                                      </p:cBhvr>
                                      <p:to>
                                        <p:strVal val="visible"/>
                                      </p:to>
                                    </p:set>
                                    <p:animEffect transition="in" filter="wipe(left)">
                                      <p:cBhvr>
                                        <p:cTn id="7" dur="1000"/>
                                        <p:tgtEl>
                                          <p:spTgt spid="46163"/>
                                        </p:tgtEl>
                                      </p:cBhvr>
                                    </p:animEffect>
                                  </p:childTnLst>
                                </p:cTn>
                              </p:par>
                              <p:par>
                                <p:cTn id="8" presetID="22" presetClass="entr" presetSubtype="8" fill="hold" nodeType="withEffect">
                                  <p:stCondLst>
                                    <p:cond delay="0"/>
                                  </p:stCondLst>
                                  <p:childTnLst>
                                    <p:set>
                                      <p:cBhvr>
                                        <p:cTn id="9" dur="1" fill="hold">
                                          <p:stCondLst>
                                            <p:cond delay="0"/>
                                          </p:stCondLst>
                                        </p:cTn>
                                        <p:tgtEl>
                                          <p:spTgt spid="46164"/>
                                        </p:tgtEl>
                                        <p:attrNameLst>
                                          <p:attrName>style.visibility</p:attrName>
                                        </p:attrNameLst>
                                      </p:cBhvr>
                                      <p:to>
                                        <p:strVal val="visible"/>
                                      </p:to>
                                    </p:set>
                                    <p:animEffect transition="in" filter="wipe(left)">
                                      <p:cBhvr>
                                        <p:cTn id="10" dur="1000"/>
                                        <p:tgtEl>
                                          <p:spTgt spid="46164"/>
                                        </p:tgtEl>
                                      </p:cBhvr>
                                    </p:animEffect>
                                  </p:childTnLst>
                                </p:cTn>
                              </p:par>
                            </p:childTnLst>
                          </p:cTn>
                        </p:par>
                        <p:par>
                          <p:cTn id="11" fill="hold" nodeType="afterGroup">
                            <p:stCondLst>
                              <p:cond delay="1000"/>
                            </p:stCondLst>
                            <p:childTnLst>
                              <p:par>
                                <p:cTn id="12" presetID="22" presetClass="entr" presetSubtype="4" fill="hold" grpId="0" nodeType="afterEffect">
                                  <p:stCondLst>
                                    <p:cond delay="0"/>
                                  </p:stCondLst>
                                  <p:childTnLst>
                                    <p:set>
                                      <p:cBhvr>
                                        <p:cTn id="13" dur="1" fill="hold">
                                          <p:stCondLst>
                                            <p:cond delay="0"/>
                                          </p:stCondLst>
                                        </p:cTn>
                                        <p:tgtEl>
                                          <p:spTgt spid="46156"/>
                                        </p:tgtEl>
                                        <p:attrNameLst>
                                          <p:attrName>style.visibility</p:attrName>
                                        </p:attrNameLst>
                                      </p:cBhvr>
                                      <p:to>
                                        <p:strVal val="visible"/>
                                      </p:to>
                                    </p:set>
                                    <p:animEffect transition="in" filter="wipe(down)">
                                      <p:cBhvr>
                                        <p:cTn id="14" dur="1000"/>
                                        <p:tgtEl>
                                          <p:spTgt spid="46156"/>
                                        </p:tgtEl>
                                      </p:cBhvr>
                                    </p:animEffect>
                                  </p:childTnLst>
                                </p:cTn>
                              </p:par>
                            </p:childTnLst>
                          </p:cTn>
                        </p:par>
                        <p:par>
                          <p:cTn id="15" fill="hold" nodeType="afterGroup">
                            <p:stCondLst>
                              <p:cond delay="2000"/>
                            </p:stCondLst>
                            <p:childTnLst>
                              <p:par>
                                <p:cTn id="16" presetID="23" presetClass="entr" presetSubtype="16" fill="hold" nodeType="afterEffect">
                                  <p:stCondLst>
                                    <p:cond delay="0"/>
                                  </p:stCondLst>
                                  <p:childTnLst>
                                    <p:set>
                                      <p:cBhvr>
                                        <p:cTn id="17" dur="1" fill="hold">
                                          <p:stCondLst>
                                            <p:cond delay="0"/>
                                          </p:stCondLst>
                                        </p:cTn>
                                        <p:tgtEl>
                                          <p:spTgt spid="46170"/>
                                        </p:tgtEl>
                                        <p:attrNameLst>
                                          <p:attrName>style.visibility</p:attrName>
                                        </p:attrNameLst>
                                      </p:cBhvr>
                                      <p:to>
                                        <p:strVal val="visible"/>
                                      </p:to>
                                    </p:set>
                                    <p:anim calcmode="lin" valueType="num">
                                      <p:cBhvr>
                                        <p:cTn id="18" dur="1000" fill="hold"/>
                                        <p:tgtEl>
                                          <p:spTgt spid="46170"/>
                                        </p:tgtEl>
                                        <p:attrNameLst>
                                          <p:attrName>ppt_w</p:attrName>
                                        </p:attrNameLst>
                                      </p:cBhvr>
                                      <p:tavLst>
                                        <p:tav tm="0">
                                          <p:val>
                                            <p:fltVal val="0"/>
                                          </p:val>
                                        </p:tav>
                                        <p:tav tm="100000">
                                          <p:val>
                                            <p:strVal val="#ppt_w"/>
                                          </p:val>
                                        </p:tav>
                                      </p:tavLst>
                                    </p:anim>
                                    <p:anim calcmode="lin" valueType="num">
                                      <p:cBhvr>
                                        <p:cTn id="19" dur="1000" fill="hold"/>
                                        <p:tgtEl>
                                          <p:spTgt spid="46170"/>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46167"/>
                                        </p:tgtEl>
                                        <p:attrNameLst>
                                          <p:attrName>style.visibility</p:attrName>
                                        </p:attrNameLst>
                                      </p:cBhvr>
                                      <p:to>
                                        <p:strVal val="visible"/>
                                      </p:to>
                                    </p:set>
                                    <p:animEffect transition="in" filter="wipe(left)">
                                      <p:cBhvr>
                                        <p:cTn id="24" dur="1000"/>
                                        <p:tgtEl>
                                          <p:spTgt spid="46167"/>
                                        </p:tgtEl>
                                      </p:cBhvr>
                                    </p:animEffect>
                                  </p:childTnLst>
                                </p:cTn>
                              </p:par>
                              <p:par>
                                <p:cTn id="25" presetID="22" presetClass="entr" presetSubtype="8" fill="hold" nodeType="withEffect">
                                  <p:stCondLst>
                                    <p:cond delay="0"/>
                                  </p:stCondLst>
                                  <p:childTnLst>
                                    <p:set>
                                      <p:cBhvr>
                                        <p:cTn id="26" dur="1" fill="hold">
                                          <p:stCondLst>
                                            <p:cond delay="0"/>
                                          </p:stCondLst>
                                        </p:cTn>
                                        <p:tgtEl>
                                          <p:spTgt spid="46168"/>
                                        </p:tgtEl>
                                        <p:attrNameLst>
                                          <p:attrName>style.visibility</p:attrName>
                                        </p:attrNameLst>
                                      </p:cBhvr>
                                      <p:to>
                                        <p:strVal val="visible"/>
                                      </p:to>
                                    </p:set>
                                    <p:animEffect transition="in" filter="wipe(left)">
                                      <p:cBhvr>
                                        <p:cTn id="27" dur="1000"/>
                                        <p:tgtEl>
                                          <p:spTgt spid="46168"/>
                                        </p:tgtEl>
                                      </p:cBhvr>
                                    </p:animEffect>
                                  </p:childTnLst>
                                </p:cTn>
                              </p:par>
                            </p:childTnLst>
                          </p:cTn>
                        </p:par>
                        <p:par>
                          <p:cTn id="28" fill="hold" nodeType="afterGroup">
                            <p:stCondLst>
                              <p:cond delay="1000"/>
                            </p:stCondLst>
                            <p:childTnLst>
                              <p:par>
                                <p:cTn id="29" presetID="22" presetClass="entr" presetSubtype="4" fill="hold" grpId="0" nodeType="afterEffect">
                                  <p:stCondLst>
                                    <p:cond delay="0"/>
                                  </p:stCondLst>
                                  <p:childTnLst>
                                    <p:set>
                                      <p:cBhvr>
                                        <p:cTn id="30" dur="1" fill="hold">
                                          <p:stCondLst>
                                            <p:cond delay="0"/>
                                          </p:stCondLst>
                                        </p:cTn>
                                        <p:tgtEl>
                                          <p:spTgt spid="46158"/>
                                        </p:tgtEl>
                                        <p:attrNameLst>
                                          <p:attrName>style.visibility</p:attrName>
                                        </p:attrNameLst>
                                      </p:cBhvr>
                                      <p:to>
                                        <p:strVal val="visible"/>
                                      </p:to>
                                    </p:set>
                                    <p:animEffect transition="in" filter="wipe(down)">
                                      <p:cBhvr>
                                        <p:cTn id="31" dur="1000"/>
                                        <p:tgtEl>
                                          <p:spTgt spid="46158"/>
                                        </p:tgtEl>
                                      </p:cBhvr>
                                    </p:animEffect>
                                  </p:childTnLst>
                                </p:cTn>
                              </p:par>
                            </p:childTnLst>
                          </p:cTn>
                        </p:par>
                        <p:par>
                          <p:cTn id="32" fill="hold" nodeType="afterGroup">
                            <p:stCondLst>
                              <p:cond delay="2000"/>
                            </p:stCondLst>
                            <p:childTnLst>
                              <p:par>
                                <p:cTn id="33" presetID="23" presetClass="entr" presetSubtype="16" fill="hold" nodeType="afterEffect">
                                  <p:stCondLst>
                                    <p:cond delay="0"/>
                                  </p:stCondLst>
                                  <p:childTnLst>
                                    <p:set>
                                      <p:cBhvr>
                                        <p:cTn id="34" dur="1" fill="hold">
                                          <p:stCondLst>
                                            <p:cond delay="0"/>
                                          </p:stCondLst>
                                        </p:cTn>
                                        <p:tgtEl>
                                          <p:spTgt spid="46171"/>
                                        </p:tgtEl>
                                        <p:attrNameLst>
                                          <p:attrName>style.visibility</p:attrName>
                                        </p:attrNameLst>
                                      </p:cBhvr>
                                      <p:to>
                                        <p:strVal val="visible"/>
                                      </p:to>
                                    </p:set>
                                    <p:anim calcmode="lin" valueType="num">
                                      <p:cBhvr>
                                        <p:cTn id="35" dur="1000" fill="hold"/>
                                        <p:tgtEl>
                                          <p:spTgt spid="46171"/>
                                        </p:tgtEl>
                                        <p:attrNameLst>
                                          <p:attrName>ppt_w</p:attrName>
                                        </p:attrNameLst>
                                      </p:cBhvr>
                                      <p:tavLst>
                                        <p:tav tm="0">
                                          <p:val>
                                            <p:fltVal val="0"/>
                                          </p:val>
                                        </p:tav>
                                        <p:tav tm="100000">
                                          <p:val>
                                            <p:strVal val="#ppt_w"/>
                                          </p:val>
                                        </p:tav>
                                      </p:tavLst>
                                    </p:anim>
                                    <p:anim calcmode="lin" valueType="num">
                                      <p:cBhvr>
                                        <p:cTn id="36" dur="1000" fill="hold"/>
                                        <p:tgtEl>
                                          <p:spTgt spid="46171"/>
                                        </p:tgtEl>
                                        <p:attrNameLst>
                                          <p:attrName>ppt_h</p:attrName>
                                        </p:attrNameLst>
                                      </p:cBhvr>
                                      <p:tavLst>
                                        <p:tav tm="0">
                                          <p:val>
                                            <p:fltVal val="0"/>
                                          </p:val>
                                        </p:tav>
                                        <p:tav tm="100000">
                                          <p:val>
                                            <p:strVal val="#ppt_h"/>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0" presetClass="entr" presetSubtype="0"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wedge">
                                      <p:cBhvr>
                                        <p:cTn id="41" dur="2000"/>
                                        <p:tgtEl>
                                          <p:spTgt spid="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46177"/>
                                        </p:tgtEl>
                                        <p:attrNameLst>
                                          <p:attrName>style.visibility</p:attrName>
                                        </p:attrNameLst>
                                      </p:cBhvr>
                                      <p:to>
                                        <p:strVal val="visible"/>
                                      </p:to>
                                    </p:set>
                                    <p:anim calcmode="lin" valueType="num">
                                      <p:cBhvr additive="base">
                                        <p:cTn id="46" dur="500" fill="hold"/>
                                        <p:tgtEl>
                                          <p:spTgt spid="46177"/>
                                        </p:tgtEl>
                                        <p:attrNameLst>
                                          <p:attrName>ppt_x</p:attrName>
                                        </p:attrNameLst>
                                      </p:cBhvr>
                                      <p:tavLst>
                                        <p:tav tm="0">
                                          <p:val>
                                            <p:strVal val="#ppt_x"/>
                                          </p:val>
                                        </p:tav>
                                        <p:tav tm="100000">
                                          <p:val>
                                            <p:strVal val="#ppt_x"/>
                                          </p:val>
                                        </p:tav>
                                      </p:tavLst>
                                    </p:anim>
                                    <p:anim calcmode="lin" valueType="num">
                                      <p:cBhvr additive="base">
                                        <p:cTn id="47" dur="500" fill="hold"/>
                                        <p:tgtEl>
                                          <p:spTgt spid="461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56" grpId="0" animBg="1"/>
      <p:bldP spid="46158" grpId="0" animBg="1"/>
      <p:bldP spid="4617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Text Box 2"/>
          <p:cNvSpPr txBox="1">
            <a:spLocks noChangeArrowheads="1"/>
          </p:cNvSpPr>
          <p:nvPr/>
        </p:nvSpPr>
        <p:spPr bwMode="auto">
          <a:xfrm>
            <a:off x="263352" y="285728"/>
            <a:ext cx="11809312" cy="1815882"/>
          </a:xfrm>
          <a:prstGeom prst="rect">
            <a:avLst/>
          </a:prstGeom>
          <a:noFill/>
          <a:ln w="9525">
            <a:noFill/>
            <a:miter lim="800000"/>
            <a:headEnd/>
            <a:tailEnd/>
          </a:ln>
          <a:effectLst/>
        </p:spPr>
        <p:txBody>
          <a:bodyPr wrap="square">
            <a:spAutoFit/>
          </a:bodyPr>
          <a:lstStyle/>
          <a:p>
            <a:pPr algn="just"/>
            <a:r>
              <a:rPr lang="es-ES_tradnl" sz="2800" b="1" dirty="0" err="1">
                <a:solidFill>
                  <a:srgbClr val="0070C0"/>
                </a:solidFill>
                <a:latin typeface="Times New Roman" pitchFamily="18" charset="0"/>
                <a:cs typeface="Times New Roman" pitchFamily="18" charset="0"/>
              </a:rPr>
              <a:t>Không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khí</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bị</a:t>
            </a:r>
            <a:r>
              <a:rPr lang="es-ES_tradnl" sz="2800" b="1" dirty="0">
                <a:solidFill>
                  <a:srgbClr val="0070C0"/>
                </a:solidFill>
                <a:latin typeface="Times New Roman" pitchFamily="18" charset="0"/>
                <a:cs typeface="Times New Roman" pitchFamily="18" charset="0"/>
              </a:rPr>
              <a:t> ô </a:t>
            </a:r>
            <a:r>
              <a:rPr lang="es-ES_tradnl" sz="2800" b="1" dirty="0" err="1">
                <a:solidFill>
                  <a:srgbClr val="0070C0"/>
                </a:solidFill>
                <a:latin typeface="Times New Roman" pitchFamily="18" charset="0"/>
                <a:cs typeface="Times New Roman" pitchFamily="18" charset="0"/>
              </a:rPr>
              <a:t>nhiễm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làm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việc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tại</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nơi</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thiếu</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ánh</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sáng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hoặc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ánh</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sáng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quá</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mức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làm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việc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trong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tình</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trạng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kém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tập</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trung</a:t>
            </a:r>
            <a:r>
              <a:rPr lang="es-ES_tradnl" sz="2800" b="1" dirty="0">
                <a:solidFill>
                  <a:srgbClr val="0070C0"/>
                </a:solidFill>
                <a:latin typeface="Times New Roman" pitchFamily="18" charset="0"/>
                <a:cs typeface="Times New Roman" pitchFamily="18" charset="0"/>
              </a:rPr>
              <a:t>  (do ô </a:t>
            </a:r>
            <a:r>
              <a:rPr lang="es-ES_tradnl" sz="2800" b="1" dirty="0" err="1">
                <a:solidFill>
                  <a:srgbClr val="0070C0"/>
                </a:solidFill>
                <a:latin typeface="Times New Roman" pitchFamily="18" charset="0"/>
                <a:cs typeface="Times New Roman" pitchFamily="18" charset="0"/>
              </a:rPr>
              <a:t>nhiễm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tiếng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ồn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làm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việc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gần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nguồn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sóng</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điện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từ</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mạnh</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là</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nguyên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nhân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dẫn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đến</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suy</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giảm</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thị</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lực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và</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các</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bệnh</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về</a:t>
            </a:r>
            <a:r>
              <a:rPr lang="es-ES_tradnl" sz="2800" b="1" dirty="0">
                <a:solidFill>
                  <a:srgbClr val="0070C0"/>
                </a:solidFill>
                <a:latin typeface="Times New Roman" pitchFamily="18" charset="0"/>
                <a:cs typeface="Times New Roman" pitchFamily="18" charset="0"/>
              </a:rPr>
              <a:t> </a:t>
            </a:r>
            <a:r>
              <a:rPr lang="es-ES_tradnl" sz="2800" b="1" dirty="0" err="1">
                <a:solidFill>
                  <a:srgbClr val="0070C0"/>
                </a:solidFill>
                <a:latin typeface="Times New Roman" pitchFamily="18" charset="0"/>
                <a:cs typeface="Times New Roman" pitchFamily="18" charset="0"/>
              </a:rPr>
              <a:t>mắt</a:t>
            </a:r>
            <a:r>
              <a:rPr lang="es-ES_tradnl" sz="2800" b="1" dirty="0">
                <a:solidFill>
                  <a:srgbClr val="0070C0"/>
                </a:solidFill>
                <a:latin typeface="Times New Roman" pitchFamily="18" charset="0"/>
                <a:cs typeface="Times New Roman" pitchFamily="18" charset="0"/>
              </a:rPr>
              <a:t>.</a:t>
            </a:r>
            <a:endParaRPr lang="en-US" sz="2800" b="1" dirty="0">
              <a:solidFill>
                <a:srgbClr val="0070C0"/>
              </a:solidFill>
              <a:latin typeface="Times New Roman" pitchFamily="18" charset="0"/>
              <a:cs typeface="Times New Roman" pitchFamily="18" charset="0"/>
            </a:endParaRPr>
          </a:p>
        </p:txBody>
      </p:sp>
      <p:pic>
        <p:nvPicPr>
          <p:cNvPr id="289795" name="Picture 3" descr="Hacker-03-june"/>
          <p:cNvPicPr>
            <a:picLocks noChangeAspect="1" noChangeArrowheads="1" noCrop="1"/>
          </p:cNvPicPr>
          <p:nvPr/>
        </p:nvPicPr>
        <p:blipFill>
          <a:blip r:embed="rId2"/>
          <a:srcRect/>
          <a:stretch>
            <a:fillRect/>
          </a:stretch>
        </p:blipFill>
        <p:spPr bwMode="auto">
          <a:xfrm>
            <a:off x="515115" y="2204864"/>
            <a:ext cx="3406473" cy="3024336"/>
          </a:xfrm>
          <a:prstGeom prst="rect">
            <a:avLst/>
          </a:prstGeom>
          <a:noFill/>
          <a:ln w="9525">
            <a:noFill/>
            <a:miter lim="800000"/>
            <a:headEnd/>
            <a:tailEnd/>
          </a:ln>
        </p:spPr>
      </p:pic>
      <p:pic>
        <p:nvPicPr>
          <p:cNvPr id="289796" name="Picture 4" descr="cuoi24hT10102"/>
          <p:cNvPicPr>
            <a:picLocks noChangeAspect="1" noChangeArrowheads="1" noCrop="1"/>
          </p:cNvPicPr>
          <p:nvPr/>
        </p:nvPicPr>
        <p:blipFill>
          <a:blip r:embed="rId3"/>
          <a:srcRect/>
          <a:stretch>
            <a:fillRect/>
          </a:stretch>
        </p:blipFill>
        <p:spPr bwMode="auto">
          <a:xfrm>
            <a:off x="4328899" y="1772815"/>
            <a:ext cx="3279269" cy="3279269"/>
          </a:xfrm>
          <a:prstGeom prst="rect">
            <a:avLst/>
          </a:prstGeom>
          <a:noFill/>
        </p:spPr>
      </p:pic>
      <p:grpSp>
        <p:nvGrpSpPr>
          <p:cNvPr id="2" name="Group 5"/>
          <p:cNvGrpSpPr>
            <a:grpSpLocks/>
          </p:cNvGrpSpPr>
          <p:nvPr/>
        </p:nvGrpSpPr>
        <p:grpSpPr bwMode="auto">
          <a:xfrm>
            <a:off x="8760295" y="2101610"/>
            <a:ext cx="2913419" cy="2623534"/>
            <a:chOff x="624" y="3360"/>
            <a:chExt cx="1049" cy="590"/>
          </a:xfrm>
        </p:grpSpPr>
        <p:pic>
          <p:nvPicPr>
            <p:cNvPr id="92168" name="Picture 8" descr="bd06210_">
              <a:hlinkClick r:id="" action="ppaction://noaction">
                <a:snd r:embed="rId4" name="chimes.wav"/>
              </a:hlinkClick>
            </p:cNvPr>
            <p:cNvPicPr>
              <a:picLocks noChangeAspect="1" noChangeArrowheads="1"/>
            </p:cNvPicPr>
            <p:nvPr/>
          </p:nvPicPr>
          <p:blipFill>
            <a:blip r:embed="rId5"/>
            <a:srcRect/>
            <a:stretch>
              <a:fillRect/>
            </a:stretch>
          </p:blipFill>
          <p:spPr bwMode="auto">
            <a:xfrm>
              <a:off x="624" y="3360"/>
              <a:ext cx="1049" cy="590"/>
            </a:xfrm>
            <a:prstGeom prst="rect">
              <a:avLst/>
            </a:prstGeom>
            <a:noFill/>
            <a:ln w="9525">
              <a:noFill/>
              <a:miter lim="800000"/>
              <a:headEnd/>
              <a:tailEnd/>
            </a:ln>
          </p:spPr>
        </p:pic>
        <p:sp>
          <p:nvSpPr>
            <p:cNvPr id="289799" name="Text Box 7"/>
            <p:cNvSpPr txBox="1">
              <a:spLocks noChangeArrowheads="1"/>
            </p:cNvSpPr>
            <p:nvPr/>
          </p:nvSpPr>
          <p:spPr bwMode="auto">
            <a:xfrm rot="11159097">
              <a:off x="727" y="3587"/>
              <a:ext cx="576" cy="233"/>
            </a:xfrm>
            <a:prstGeom prst="rect">
              <a:avLst/>
            </a:prstGeom>
            <a:noFill/>
            <a:ln w="9525">
              <a:noFill/>
              <a:miter lim="800000"/>
              <a:headEnd/>
              <a:tailEnd/>
            </a:ln>
            <a:effectLst/>
          </p:spPr>
          <p:txBody>
            <a:bodyPr>
              <a:spAutoFit/>
            </a:bodyPr>
            <a:lstStyle/>
            <a:p>
              <a:pPr>
                <a:spcBef>
                  <a:spcPct val="50000"/>
                </a:spcBef>
              </a:pPr>
              <a:r>
                <a:rPr lang="en-US" sz="900">
                  <a:latin typeface="Arial" charset="0"/>
                </a:rPr>
                <a:t>Qyqtứhduèhbnvtrm</a:t>
              </a:r>
            </a:p>
          </p:txBody>
        </p:sp>
      </p:grpSp>
      <p:sp>
        <p:nvSpPr>
          <p:cNvPr id="289800" name="Text Box 8"/>
          <p:cNvSpPr txBox="1">
            <a:spLocks noChangeArrowheads="1"/>
          </p:cNvSpPr>
          <p:nvPr/>
        </p:nvSpPr>
        <p:spPr bwMode="auto">
          <a:xfrm>
            <a:off x="4744571" y="5383857"/>
            <a:ext cx="2447924" cy="830997"/>
          </a:xfrm>
          <a:prstGeom prst="rect">
            <a:avLst/>
          </a:prstGeom>
          <a:noFill/>
          <a:ln w="9525">
            <a:noFill/>
            <a:miter lim="800000"/>
            <a:headEnd/>
            <a:tailEnd/>
          </a:ln>
          <a:effectLst/>
        </p:spPr>
        <p:txBody>
          <a:bodyPr wrap="square">
            <a:spAutoFit/>
          </a:bodyPr>
          <a:lstStyle/>
          <a:p>
            <a:pPr>
              <a:spcBef>
                <a:spcPct val="50000"/>
              </a:spcBef>
            </a:pPr>
            <a:r>
              <a:rPr lang="en-US" sz="2400" b="1" dirty="0" err="1">
                <a:solidFill>
                  <a:schemeClr val="hlink"/>
                </a:solidFill>
                <a:latin typeface="Times New Roman" pitchFamily="18" charset="0"/>
                <a:cs typeface="Times New Roman" pitchFamily="18" charset="0"/>
              </a:rPr>
              <a:t>Nghe</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điện</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thoại</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di</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động</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nhiều</a:t>
            </a:r>
            <a:endParaRPr lang="en-US" sz="2400" b="1" dirty="0">
              <a:solidFill>
                <a:schemeClr val="hlink"/>
              </a:solidFill>
              <a:latin typeface="Times New Roman" pitchFamily="18" charset="0"/>
              <a:cs typeface="Times New Roman" pitchFamily="18" charset="0"/>
            </a:endParaRPr>
          </a:p>
        </p:txBody>
      </p:sp>
      <p:sp>
        <p:nvSpPr>
          <p:cNvPr id="289801" name="Text Box 9"/>
          <p:cNvSpPr txBox="1">
            <a:spLocks noChangeArrowheads="1"/>
          </p:cNvSpPr>
          <p:nvPr/>
        </p:nvSpPr>
        <p:spPr bwMode="auto">
          <a:xfrm>
            <a:off x="738232" y="5383858"/>
            <a:ext cx="2571768" cy="830997"/>
          </a:xfrm>
          <a:prstGeom prst="rect">
            <a:avLst/>
          </a:prstGeom>
          <a:noFill/>
          <a:ln w="9525">
            <a:noFill/>
            <a:miter lim="800000"/>
            <a:headEnd/>
            <a:tailEnd/>
          </a:ln>
          <a:effectLst/>
        </p:spPr>
        <p:txBody>
          <a:bodyPr wrap="square">
            <a:spAutoFit/>
          </a:bodyPr>
          <a:lstStyle/>
          <a:p>
            <a:pPr>
              <a:spcBef>
                <a:spcPct val="50000"/>
              </a:spcBef>
            </a:pPr>
            <a:r>
              <a:rPr lang="en-US" sz="2400" b="1" dirty="0" err="1">
                <a:solidFill>
                  <a:schemeClr val="hlink"/>
                </a:solidFill>
                <a:latin typeface="Times New Roman" pitchFamily="18" charset="0"/>
                <a:cs typeface="Times New Roman" pitchFamily="18" charset="0"/>
              </a:rPr>
              <a:t>Làm</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việc</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với</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máy</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tính</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nhiều</a:t>
            </a:r>
            <a:endParaRPr lang="en-US" sz="2400" b="1" dirty="0">
              <a:solidFill>
                <a:schemeClr val="hlink"/>
              </a:solidFill>
              <a:latin typeface="Times New Roman" pitchFamily="18" charset="0"/>
              <a:cs typeface="Times New Roman" pitchFamily="18" charset="0"/>
            </a:endParaRPr>
          </a:p>
        </p:txBody>
      </p:sp>
      <p:sp>
        <p:nvSpPr>
          <p:cNvPr id="289802" name="Text Box 10"/>
          <p:cNvSpPr txBox="1">
            <a:spLocks noChangeArrowheads="1"/>
          </p:cNvSpPr>
          <p:nvPr/>
        </p:nvSpPr>
        <p:spPr bwMode="auto">
          <a:xfrm>
            <a:off x="9474176" y="5383857"/>
            <a:ext cx="2443162" cy="830997"/>
          </a:xfrm>
          <a:prstGeom prst="rect">
            <a:avLst/>
          </a:prstGeom>
          <a:noFill/>
          <a:ln w="9525">
            <a:noFill/>
            <a:miter lim="800000"/>
            <a:headEnd/>
            <a:tailEnd/>
          </a:ln>
          <a:effectLst/>
        </p:spPr>
        <p:txBody>
          <a:bodyPr wrap="square">
            <a:spAutoFit/>
          </a:bodyPr>
          <a:lstStyle/>
          <a:p>
            <a:pPr>
              <a:spcBef>
                <a:spcPct val="50000"/>
              </a:spcBef>
            </a:pPr>
            <a:r>
              <a:rPr lang="en-US" sz="2400" b="1" dirty="0" err="1">
                <a:solidFill>
                  <a:schemeClr val="hlink"/>
                </a:solidFill>
                <a:latin typeface="Times New Roman" pitchFamily="18" charset="0"/>
                <a:cs typeface="Times New Roman" pitchFamily="18" charset="0"/>
              </a:rPr>
              <a:t>Đọc</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sách</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không</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đúng</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tư</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thế</a:t>
            </a:r>
            <a:endParaRPr lang="en-US" sz="2400" b="1" dirty="0">
              <a:solidFill>
                <a:schemeClr val="hlink"/>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97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289795"/>
                                        </p:tgtEl>
                                        <p:attrNameLst>
                                          <p:attrName>style.visibility</p:attrName>
                                        </p:attrNameLst>
                                      </p:cBhvr>
                                      <p:to>
                                        <p:strVal val="visible"/>
                                      </p:to>
                                    </p:set>
                                    <p:animEffect transition="in" filter="blinds(horizontal)">
                                      <p:cBhvr>
                                        <p:cTn id="11" dur="500"/>
                                        <p:tgtEl>
                                          <p:spTgt spid="289795"/>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289801"/>
                                        </p:tgtEl>
                                        <p:attrNameLst>
                                          <p:attrName>style.visibility</p:attrName>
                                        </p:attrNameLst>
                                      </p:cBhvr>
                                      <p:to>
                                        <p:strVal val="visible"/>
                                      </p:to>
                                    </p:set>
                                    <p:animEffect transition="in" filter="blinds(horizontal)">
                                      <p:cBhvr>
                                        <p:cTn id="14" dur="500"/>
                                        <p:tgtEl>
                                          <p:spTgt spid="289801"/>
                                        </p:tgtEl>
                                      </p:cBhvr>
                                    </p:animEffect>
                                  </p:childTnLst>
                                </p:cTn>
                              </p:par>
                              <p:par>
                                <p:cTn id="15" presetID="3" presetClass="entr" presetSubtype="10" fill="hold" nodeType="withEffect">
                                  <p:stCondLst>
                                    <p:cond delay="0"/>
                                  </p:stCondLst>
                                  <p:childTnLst>
                                    <p:set>
                                      <p:cBhvr>
                                        <p:cTn id="16" dur="1" fill="hold">
                                          <p:stCondLst>
                                            <p:cond delay="0"/>
                                          </p:stCondLst>
                                        </p:cTn>
                                        <p:tgtEl>
                                          <p:spTgt spid="289796"/>
                                        </p:tgtEl>
                                        <p:attrNameLst>
                                          <p:attrName>style.visibility</p:attrName>
                                        </p:attrNameLst>
                                      </p:cBhvr>
                                      <p:to>
                                        <p:strVal val="visible"/>
                                      </p:to>
                                    </p:set>
                                    <p:animEffect transition="in" filter="blinds(horizontal)">
                                      <p:cBhvr>
                                        <p:cTn id="17" dur="500"/>
                                        <p:tgtEl>
                                          <p:spTgt spid="289796"/>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289800"/>
                                        </p:tgtEl>
                                        <p:attrNameLst>
                                          <p:attrName>style.visibility</p:attrName>
                                        </p:attrNameLst>
                                      </p:cBhvr>
                                      <p:to>
                                        <p:strVal val="visible"/>
                                      </p:to>
                                    </p:set>
                                    <p:animEffect transition="in" filter="box(in)">
                                      <p:cBhvr>
                                        <p:cTn id="20" dur="500"/>
                                        <p:tgtEl>
                                          <p:spTgt spid="289800"/>
                                        </p:tgtEl>
                                      </p:cBhvr>
                                    </p:animEffect>
                                  </p:childTnLst>
                                </p:cTn>
                              </p:par>
                              <p:par>
                                <p:cTn id="21" presetID="3" presetClass="entr" presetSubtype="1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linds(horizontal)">
                                      <p:cBhvr>
                                        <p:cTn id="23" dur="500"/>
                                        <p:tgtEl>
                                          <p:spTgt spid="2"/>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289802"/>
                                        </p:tgtEl>
                                        <p:attrNameLst>
                                          <p:attrName>style.visibility</p:attrName>
                                        </p:attrNameLst>
                                      </p:cBhvr>
                                      <p:to>
                                        <p:strVal val="visible"/>
                                      </p:to>
                                    </p:set>
                                    <p:animEffect transition="in" filter="checkerboard(across)">
                                      <p:cBhvr>
                                        <p:cTn id="26" dur="500"/>
                                        <p:tgtEl>
                                          <p:spTgt spid="289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4" grpId="0"/>
      <p:bldP spid="289800" grpId="0"/>
      <p:bldP spid="289801" grpId="0"/>
      <p:bldP spid="28980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ChangeArrowheads="1"/>
          </p:cNvSpPr>
          <p:nvPr/>
        </p:nvSpPr>
        <p:spPr bwMode="auto">
          <a:xfrm>
            <a:off x="407368" y="764704"/>
            <a:ext cx="11521280" cy="5139869"/>
          </a:xfrm>
          <a:prstGeom prst="rect">
            <a:avLst/>
          </a:prstGeom>
          <a:noFill/>
          <a:ln w="9525">
            <a:noFill/>
            <a:miter lim="800000"/>
            <a:headEnd/>
            <a:tailEnd/>
          </a:ln>
          <a:effectLst/>
        </p:spPr>
        <p:txBody>
          <a:bodyPr wrap="square">
            <a:spAutoFit/>
          </a:bodyPr>
          <a:lstStyle/>
          <a:p>
            <a:pPr algn="ctr">
              <a:spcBef>
                <a:spcPts val="600"/>
              </a:spcBef>
              <a:spcAft>
                <a:spcPts val="600"/>
              </a:spcAft>
            </a:pPr>
            <a:r>
              <a:rPr lang="es-ES_tradnl" sz="3400" b="1" dirty="0" err="1">
                <a:solidFill>
                  <a:srgbClr val="FF0000"/>
                </a:solidFill>
                <a:latin typeface="Times New Roman" pitchFamily="18" charset="0"/>
                <a:cs typeface="Times New Roman" pitchFamily="18" charset="0"/>
              </a:rPr>
              <a:t>Một</a:t>
            </a:r>
            <a:r>
              <a:rPr lang="es-ES_tradnl" sz="3400" b="1" dirty="0">
                <a:solidFill>
                  <a:srgbClr val="FF0000"/>
                </a:solidFill>
                <a:latin typeface="Times New Roman" pitchFamily="18" charset="0"/>
                <a:cs typeface="Times New Roman" pitchFamily="18" charset="0"/>
              </a:rPr>
              <a:t> </a:t>
            </a:r>
            <a:r>
              <a:rPr lang="es-ES_tradnl" sz="3400" b="1" dirty="0" err="1">
                <a:solidFill>
                  <a:srgbClr val="FF0000"/>
                </a:solidFill>
                <a:latin typeface="Times New Roman" pitchFamily="18" charset="0"/>
                <a:cs typeface="Times New Roman" pitchFamily="18" charset="0"/>
              </a:rPr>
              <a:t>số</a:t>
            </a:r>
            <a:r>
              <a:rPr lang="es-ES_tradnl" sz="3400" b="1" dirty="0">
                <a:solidFill>
                  <a:srgbClr val="FF0000"/>
                </a:solidFill>
                <a:latin typeface="Times New Roman" pitchFamily="18" charset="0"/>
                <a:cs typeface="Times New Roman" pitchFamily="18" charset="0"/>
              </a:rPr>
              <a:t> </a:t>
            </a:r>
            <a:r>
              <a:rPr lang="es-ES_tradnl" sz="3400" b="1" dirty="0" err="1">
                <a:solidFill>
                  <a:srgbClr val="FF0000"/>
                </a:solidFill>
                <a:latin typeface="Times New Roman" pitchFamily="18" charset="0"/>
                <a:cs typeface="Times New Roman" pitchFamily="18" charset="0"/>
              </a:rPr>
              <a:t>biện</a:t>
            </a:r>
            <a:r>
              <a:rPr lang="es-ES_tradnl" sz="3400" b="1" dirty="0">
                <a:solidFill>
                  <a:srgbClr val="FF0000"/>
                </a:solidFill>
                <a:latin typeface="Times New Roman" pitchFamily="18" charset="0"/>
                <a:cs typeface="Times New Roman" pitchFamily="18" charset="0"/>
              </a:rPr>
              <a:t> </a:t>
            </a:r>
            <a:r>
              <a:rPr lang="es-ES_tradnl" sz="3400" b="1" dirty="0" err="1">
                <a:solidFill>
                  <a:srgbClr val="FF0000"/>
                </a:solidFill>
                <a:latin typeface="Times New Roman" pitchFamily="18" charset="0"/>
                <a:cs typeface="Times New Roman" pitchFamily="18" charset="0"/>
              </a:rPr>
              <a:t>pháp</a:t>
            </a:r>
            <a:r>
              <a:rPr lang="es-ES_tradnl" sz="3400" b="1" dirty="0">
                <a:solidFill>
                  <a:srgbClr val="FF0000"/>
                </a:solidFill>
                <a:latin typeface="Times New Roman" pitchFamily="18" charset="0"/>
                <a:cs typeface="Times New Roman" pitchFamily="18" charset="0"/>
              </a:rPr>
              <a:t> </a:t>
            </a:r>
            <a:r>
              <a:rPr lang="es-ES_tradnl" sz="3400" b="1" dirty="0" err="1">
                <a:solidFill>
                  <a:srgbClr val="FF0000"/>
                </a:solidFill>
                <a:latin typeface="Times New Roman" pitchFamily="18" charset="0"/>
                <a:cs typeface="Times New Roman" pitchFamily="18" charset="0"/>
              </a:rPr>
              <a:t>bảo</a:t>
            </a:r>
            <a:r>
              <a:rPr lang="es-ES_tradnl" sz="3400" b="1" dirty="0">
                <a:solidFill>
                  <a:srgbClr val="FF0000"/>
                </a:solidFill>
                <a:latin typeface="Times New Roman" pitchFamily="18" charset="0"/>
                <a:cs typeface="Times New Roman" pitchFamily="18" charset="0"/>
              </a:rPr>
              <a:t> </a:t>
            </a:r>
            <a:r>
              <a:rPr lang="es-ES_tradnl" sz="3400" b="1" dirty="0" err="1">
                <a:solidFill>
                  <a:srgbClr val="FF0000"/>
                </a:solidFill>
                <a:latin typeface="Times New Roman" pitchFamily="18" charset="0"/>
                <a:cs typeface="Times New Roman" pitchFamily="18" charset="0"/>
              </a:rPr>
              <a:t>vệ</a:t>
            </a:r>
            <a:r>
              <a:rPr lang="es-ES_tradnl" sz="3400" b="1" dirty="0">
                <a:solidFill>
                  <a:srgbClr val="FF0000"/>
                </a:solidFill>
                <a:latin typeface="Times New Roman" pitchFamily="18" charset="0"/>
                <a:cs typeface="Times New Roman" pitchFamily="18" charset="0"/>
              </a:rPr>
              <a:t> </a:t>
            </a:r>
            <a:r>
              <a:rPr lang="es-ES_tradnl" sz="3400" b="1" smtClean="0">
                <a:solidFill>
                  <a:srgbClr val="FF0000"/>
                </a:solidFill>
                <a:latin typeface="Times New Roman" pitchFamily="18" charset="0"/>
                <a:cs typeface="Times New Roman" pitchFamily="18" charset="0"/>
              </a:rPr>
              <a:t>mắt</a:t>
            </a:r>
            <a:endParaRPr lang="es-ES_tradnl" sz="3400" b="1" dirty="0">
              <a:solidFill>
                <a:srgbClr val="FF0000"/>
              </a:solidFill>
              <a:latin typeface="Times New Roman" pitchFamily="18" charset="0"/>
              <a:cs typeface="Times New Roman" pitchFamily="18" charset="0"/>
            </a:endParaRPr>
          </a:p>
          <a:p>
            <a:pPr algn="just">
              <a:spcBef>
                <a:spcPts val="600"/>
              </a:spcBef>
              <a:spcAft>
                <a:spcPts val="600"/>
              </a:spcAft>
            </a:pP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Luyện</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tập</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để</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có</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thói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quen</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làm</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việc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khoa</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học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tránh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những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tác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hại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cho</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mắt</a:t>
            </a:r>
            <a:r>
              <a:rPr lang="es-ES_tradnl" sz="3200" b="1" dirty="0">
                <a:solidFill>
                  <a:srgbClr val="0000FF"/>
                </a:solidFill>
                <a:latin typeface="Times New Roman" pitchFamily="18" charset="0"/>
                <a:cs typeface="Times New Roman" pitchFamily="18" charset="0"/>
              </a:rPr>
              <a:t>.</a:t>
            </a:r>
          </a:p>
          <a:p>
            <a:pPr algn="just">
              <a:spcBef>
                <a:spcPts val="600"/>
              </a:spcBef>
              <a:spcAft>
                <a:spcPts val="600"/>
              </a:spcAft>
            </a:pP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Làm</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việc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đủ</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ánh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sáng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không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nhìn</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trực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tiếp</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vào</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ánh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sáng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quá</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mạnh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Không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chiếu</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đèn</a:t>
            </a:r>
            <a:r>
              <a:rPr lang="es-ES_tradnl" sz="3200" b="1" dirty="0">
                <a:solidFill>
                  <a:srgbClr val="0000FF"/>
                </a:solidFill>
                <a:latin typeface="Times New Roman" pitchFamily="18" charset="0"/>
                <a:cs typeface="Times New Roman" pitchFamily="18" charset="0"/>
              </a:rPr>
              <a:t> pin </a:t>
            </a:r>
            <a:r>
              <a:rPr lang="es-ES_tradnl" sz="3200" b="1" dirty="0" err="1">
                <a:solidFill>
                  <a:srgbClr val="0000FF"/>
                </a:solidFill>
                <a:latin typeface="Times New Roman" pitchFamily="18" charset="0"/>
                <a:cs typeface="Times New Roman" pitchFamily="18" charset="0"/>
              </a:rPr>
              <a:t>hoặc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tia</a:t>
            </a:r>
            <a:r>
              <a:rPr lang="es-ES_tradnl" sz="3200" b="1" dirty="0">
                <a:solidFill>
                  <a:srgbClr val="0000FF"/>
                </a:solidFill>
                <a:latin typeface="Times New Roman" pitchFamily="18" charset="0"/>
                <a:cs typeface="Times New Roman" pitchFamily="18" charset="0"/>
              </a:rPr>
              <a:t> </a:t>
            </a:r>
            <a:r>
              <a:rPr lang="es-ES_tradnl" sz="3200" b="1" dirty="0" smtClean="0">
                <a:solidFill>
                  <a:srgbClr val="0000FF"/>
                </a:solidFill>
                <a:latin typeface="Times New Roman" pitchFamily="18" charset="0"/>
                <a:cs typeface="Times New Roman" pitchFamily="18" charset="0"/>
              </a:rPr>
              <a:t>laser </a:t>
            </a:r>
            <a:r>
              <a:rPr lang="es-ES_tradnl" sz="3200" b="1" dirty="0" err="1">
                <a:solidFill>
                  <a:srgbClr val="0000FF"/>
                </a:solidFill>
                <a:latin typeface="Times New Roman" pitchFamily="18" charset="0"/>
                <a:cs typeface="Times New Roman" pitchFamily="18" charset="0"/>
              </a:rPr>
              <a:t>vào</a:t>
            </a:r>
            <a:r>
              <a:rPr lang="es-ES_tradnl" sz="3200" b="1" dirty="0">
                <a:solidFill>
                  <a:srgbClr val="0000FF"/>
                </a:solidFill>
                <a:latin typeface="Times New Roman" pitchFamily="18" charset="0"/>
                <a:cs typeface="Times New Roman" pitchFamily="18" charset="0"/>
              </a:rPr>
              <a:t> </a:t>
            </a:r>
            <a:r>
              <a:rPr lang="es-ES_tradnl" sz="3200" b="1" dirty="0" err="1" smtClean="0">
                <a:solidFill>
                  <a:srgbClr val="0000FF"/>
                </a:solidFill>
                <a:latin typeface="Times New Roman" pitchFamily="18" charset="0"/>
                <a:cs typeface="Times New Roman" pitchFamily="18" charset="0"/>
              </a:rPr>
              <a:t>mắt</a:t>
            </a:r>
            <a:r>
              <a:rPr lang="es-ES_tradnl" sz="3200" b="1" dirty="0">
                <a:solidFill>
                  <a:srgbClr val="0000FF"/>
                </a:solidFill>
                <a:latin typeface="Times New Roman" pitchFamily="18" charset="0"/>
                <a:cs typeface="Times New Roman" pitchFamily="18" charset="0"/>
              </a:rPr>
              <a:t>.</a:t>
            </a:r>
          </a:p>
          <a:p>
            <a:pPr algn="just">
              <a:spcBef>
                <a:spcPts val="600"/>
              </a:spcBef>
              <a:spcAft>
                <a:spcPts val="600"/>
              </a:spcAft>
            </a:pP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Giữ</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gìn</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môi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trường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trong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lành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để</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bảo</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vệ</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mắt</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Đeo</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kính</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khi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ngồi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xe</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máy</a:t>
            </a:r>
            <a:r>
              <a:rPr lang="es-ES_tradnl" sz="3200" b="1" dirty="0">
                <a:solidFill>
                  <a:srgbClr val="0000FF"/>
                </a:solidFill>
                <a:latin typeface="Times New Roman" pitchFamily="18" charset="0"/>
                <a:cs typeface="Times New Roman" pitchFamily="18" charset="0"/>
              </a:rPr>
              <a:t>.</a:t>
            </a:r>
          </a:p>
          <a:p>
            <a:pPr algn="just">
              <a:spcBef>
                <a:spcPts val="600"/>
              </a:spcBef>
              <a:spcAft>
                <a:spcPts val="600"/>
              </a:spcAft>
            </a:pP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Kết</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hợp</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hoạt</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động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học</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tập</a:t>
            </a:r>
            <a:r>
              <a:rPr lang="es-ES_tradnl" sz="3200" b="1" dirty="0">
                <a:solidFill>
                  <a:srgbClr val="0000FF"/>
                </a:solidFill>
                <a:latin typeface="Times New Roman" pitchFamily="18" charset="0"/>
                <a:cs typeface="Times New Roman" pitchFamily="18" charset="0"/>
              </a:rPr>
              <a:t>, lao </a:t>
            </a:r>
            <a:r>
              <a:rPr lang="es-ES_tradnl" sz="3200" b="1" dirty="0" err="1">
                <a:solidFill>
                  <a:srgbClr val="0000FF"/>
                </a:solidFill>
                <a:latin typeface="Times New Roman" pitchFamily="18" charset="0"/>
                <a:cs typeface="Times New Roman" pitchFamily="18" charset="0"/>
              </a:rPr>
              <a:t>động</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nghỉ</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ngơi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vui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chơi</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để</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bảo</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vệ</a:t>
            </a:r>
            <a:r>
              <a:rPr lang="es-ES_tradnl" sz="3200" b="1" dirty="0">
                <a:solidFill>
                  <a:srgbClr val="0000FF"/>
                </a:solidFill>
                <a:latin typeface="Times New Roman" pitchFamily="18" charset="0"/>
                <a:cs typeface="Times New Roman" pitchFamily="18" charset="0"/>
              </a:rPr>
              <a:t> </a:t>
            </a:r>
            <a:r>
              <a:rPr lang="es-ES_tradnl" sz="3200" b="1" dirty="0" err="1">
                <a:solidFill>
                  <a:srgbClr val="0000FF"/>
                </a:solidFill>
                <a:latin typeface="Times New Roman" pitchFamily="18" charset="0"/>
                <a:cs typeface="Times New Roman" pitchFamily="18" charset="0"/>
              </a:rPr>
              <a:t>mắt</a:t>
            </a:r>
            <a:r>
              <a:rPr lang="es-ES_tradnl" sz="3200" b="1" dirty="0">
                <a:solidFill>
                  <a:srgbClr val="0000FF"/>
                </a:solidFill>
                <a:latin typeface="Times New Roman" pitchFamily="18" charset="0"/>
                <a:cs typeface="Times New Roman" pitchFamily="18" charset="0"/>
              </a:rPr>
              <a:t>.</a:t>
            </a:r>
            <a:endParaRPr lang="en-US" sz="32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 name="Text Box 2"/>
          <p:cNvSpPr txBox="1">
            <a:spLocks noChangeArrowheads="1"/>
          </p:cNvSpPr>
          <p:nvPr/>
        </p:nvSpPr>
        <p:spPr bwMode="auto">
          <a:xfrm>
            <a:off x="289680" y="698081"/>
            <a:ext cx="7678528" cy="523220"/>
          </a:xfrm>
          <a:prstGeom prst="rect">
            <a:avLst/>
          </a:prstGeom>
          <a:noFill/>
          <a:ln w="9525">
            <a:noFill/>
            <a:miter lim="800000"/>
            <a:headEnd/>
            <a:tailEnd/>
          </a:ln>
        </p:spPr>
        <p:txBody>
          <a:bodyPr wrap="square">
            <a:spAutoFit/>
          </a:bodyPr>
          <a:lstStyle/>
          <a:p>
            <a:pPr algn="just">
              <a:spcBef>
                <a:spcPct val="50000"/>
              </a:spcBef>
            </a:pPr>
            <a:r>
              <a:rPr lang="en-US" sz="2800" b="1" dirty="0">
                <a:solidFill>
                  <a:srgbClr val="0000FF"/>
                </a:solidFill>
                <a:latin typeface="Times New Roman" pitchFamily="18" charset="0"/>
                <a:cs typeface="Times New Roman" pitchFamily="18" charset="0"/>
              </a:rPr>
              <a:t>III. ĐIỂM CỰC CẬN VÀ ĐIỂM CỰC VIỄN</a:t>
            </a:r>
          </a:p>
        </p:txBody>
      </p:sp>
      <p:pic>
        <p:nvPicPr>
          <p:cNvPr id="15" name="Picture 4" descr="eye-1"/>
          <p:cNvPicPr>
            <a:picLocks noChangeAspect="1" noChangeArrowheads="1"/>
          </p:cNvPicPr>
          <p:nvPr/>
        </p:nvPicPr>
        <p:blipFill>
          <a:blip r:embed="rId3"/>
          <a:srcRect l="2937" r="4915" b="13333"/>
          <a:stretch>
            <a:fillRect/>
          </a:stretch>
        </p:blipFill>
        <p:spPr bwMode="auto">
          <a:xfrm>
            <a:off x="6303813" y="4100425"/>
            <a:ext cx="2024435" cy="1974825"/>
          </a:xfrm>
          <a:prstGeom prst="rect">
            <a:avLst/>
          </a:prstGeom>
          <a:noFill/>
          <a:ln w="9525">
            <a:noFill/>
            <a:miter lim="800000"/>
            <a:headEnd/>
            <a:tailEnd/>
          </a:ln>
        </p:spPr>
      </p:pic>
      <p:sp>
        <p:nvSpPr>
          <p:cNvPr id="20" name="TextBox 19"/>
          <p:cNvSpPr txBox="1">
            <a:spLocks noChangeArrowheads="1"/>
          </p:cNvSpPr>
          <p:nvPr/>
        </p:nvSpPr>
        <p:spPr bwMode="auto">
          <a:xfrm>
            <a:off x="366343" y="1671715"/>
            <a:ext cx="3448048" cy="523220"/>
          </a:xfrm>
          <a:prstGeom prst="rect">
            <a:avLst/>
          </a:prstGeom>
          <a:noFill/>
          <a:ln w="9525">
            <a:noFill/>
            <a:miter lim="800000"/>
            <a:headEnd/>
            <a:tailEnd/>
          </a:ln>
        </p:spPr>
        <p:txBody>
          <a:bodyPr wrap="square">
            <a:spAutoFit/>
          </a:bodyPr>
          <a:lstStyle/>
          <a:p>
            <a:r>
              <a:rPr lang="en-US" sz="2800" b="1" dirty="0" err="1">
                <a:solidFill>
                  <a:srgbClr val="0048D8"/>
                </a:solidFill>
                <a:latin typeface="Times New Roman" pitchFamily="18" charset="0"/>
                <a:cs typeface="Times New Roman" pitchFamily="18" charset="0"/>
              </a:rPr>
              <a:t>Điểm</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cực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viễn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là</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gì</a:t>
            </a:r>
            <a:r>
              <a:rPr lang="en-US" sz="2800" b="1" dirty="0">
                <a:solidFill>
                  <a:srgbClr val="0048D8"/>
                </a:solidFill>
                <a:latin typeface="Times New Roman" pitchFamily="18" charset="0"/>
                <a:cs typeface="Times New Roman" pitchFamily="18" charset="0"/>
              </a:rPr>
              <a:t>?</a:t>
            </a:r>
          </a:p>
        </p:txBody>
      </p:sp>
      <p:sp>
        <p:nvSpPr>
          <p:cNvPr id="21" name="TextBox 20"/>
          <p:cNvSpPr txBox="1">
            <a:spLocks noChangeArrowheads="1"/>
          </p:cNvSpPr>
          <p:nvPr/>
        </p:nvSpPr>
        <p:spPr bwMode="auto">
          <a:xfrm>
            <a:off x="332563" y="2793456"/>
            <a:ext cx="3714776" cy="523220"/>
          </a:xfrm>
          <a:prstGeom prst="rect">
            <a:avLst/>
          </a:prstGeom>
          <a:noFill/>
          <a:ln w="9525">
            <a:noFill/>
            <a:miter lim="800000"/>
            <a:headEnd/>
            <a:tailEnd/>
          </a:ln>
        </p:spPr>
        <p:txBody>
          <a:bodyPr wrap="square">
            <a:spAutoFit/>
          </a:bodyPr>
          <a:lstStyle/>
          <a:p>
            <a:r>
              <a:rPr lang="en-US" sz="2800" b="1" dirty="0" err="1">
                <a:solidFill>
                  <a:srgbClr val="0048D8"/>
                </a:solidFill>
                <a:latin typeface="Times New Roman" pitchFamily="18" charset="0"/>
                <a:cs typeface="Times New Roman" pitchFamily="18" charset="0"/>
              </a:rPr>
              <a:t>Khoảng</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cực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viễn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là</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gì</a:t>
            </a:r>
            <a:r>
              <a:rPr lang="en-US" sz="2800" b="1" dirty="0">
                <a:solidFill>
                  <a:srgbClr val="0048D8"/>
                </a:solidFill>
                <a:latin typeface="Times New Roman" pitchFamily="18" charset="0"/>
                <a:cs typeface="Times New Roman" pitchFamily="18" charset="0"/>
              </a:rPr>
              <a:t>?</a:t>
            </a:r>
          </a:p>
        </p:txBody>
      </p:sp>
      <p:sp>
        <p:nvSpPr>
          <p:cNvPr id="22" name="Text Box 75"/>
          <p:cNvSpPr txBox="1">
            <a:spLocks noChangeArrowheads="1"/>
          </p:cNvSpPr>
          <p:nvPr/>
        </p:nvSpPr>
        <p:spPr bwMode="auto">
          <a:xfrm>
            <a:off x="233044" y="2179947"/>
            <a:ext cx="11479579" cy="523220"/>
          </a:xfrm>
          <a:prstGeom prst="rect">
            <a:avLst/>
          </a:prstGeom>
          <a:noFill/>
          <a:ln w="9525">
            <a:noFill/>
            <a:miter lim="800000"/>
            <a:headEnd/>
            <a:tailEnd/>
          </a:ln>
        </p:spPr>
        <p:txBody>
          <a:bodyPr wrap="square">
            <a:spAutoFit/>
          </a:bodyPr>
          <a:lstStyle/>
          <a:p>
            <a:r>
              <a:rPr lang="vi-VN" sz="2800" b="1">
                <a:latin typeface="Times New Roman" pitchFamily="18" charset="0"/>
                <a:cs typeface="Times New Roman" pitchFamily="18" charset="0"/>
              </a:rPr>
              <a:t>- Là điểm xa mắt nhất mà ta có thể nhìn rõ được khi không điều </a:t>
            </a:r>
            <a:r>
              <a:rPr lang="vi-VN" sz="2800" b="1" smtClean="0">
                <a:latin typeface="Times New Roman" pitchFamily="18" charset="0"/>
                <a:cs typeface="Times New Roman" pitchFamily="18" charset="0"/>
              </a:rPr>
              <a:t>tiết</a:t>
            </a:r>
            <a:r>
              <a:rPr lang="en-US" sz="2800" b="1" smtClean="0">
                <a:latin typeface="Times New Roman" pitchFamily="18" charset="0"/>
                <a:cs typeface="Times New Roman" pitchFamily="18" charset="0"/>
              </a:rPr>
              <a:t>.</a:t>
            </a:r>
            <a:endParaRPr lang="vi-VN" sz="2800" b="1">
              <a:latin typeface="Times New Roman" pitchFamily="18" charset="0"/>
              <a:cs typeface="Times New Roman" pitchFamily="18" charset="0"/>
            </a:endParaRPr>
          </a:p>
        </p:txBody>
      </p:sp>
      <p:sp>
        <p:nvSpPr>
          <p:cNvPr id="23" name="Text Box 77"/>
          <p:cNvSpPr txBox="1">
            <a:spLocks noChangeArrowheads="1"/>
          </p:cNvSpPr>
          <p:nvPr/>
        </p:nvSpPr>
        <p:spPr bwMode="auto">
          <a:xfrm>
            <a:off x="261876" y="3337314"/>
            <a:ext cx="11594763" cy="523220"/>
          </a:xfrm>
          <a:prstGeom prst="rect">
            <a:avLst/>
          </a:prstGeom>
          <a:noFill/>
          <a:ln w="9525">
            <a:noFill/>
            <a:miter lim="800000"/>
            <a:headEnd/>
            <a:tailEnd/>
          </a:ln>
        </p:spPr>
        <p:txBody>
          <a:bodyPr wrap="square">
            <a:spAutoFit/>
          </a:bodyPr>
          <a:lstStyle/>
          <a:p>
            <a:r>
              <a:rPr lang="vi-VN" sz="2800" b="1">
                <a:latin typeface="+mj-lt"/>
              </a:rPr>
              <a:t>- </a:t>
            </a:r>
            <a:r>
              <a:rPr lang="en-US" sz="2800" b="1" smtClean="0">
                <a:latin typeface="Times New Roman (Headings)"/>
                <a:cs typeface="Times New Roman" pitchFamily="18" charset="0"/>
              </a:rPr>
              <a:t>Là k</a:t>
            </a:r>
            <a:r>
              <a:rPr lang="vi-VN" sz="2800" b="1" smtClean="0">
                <a:latin typeface="+mj-lt"/>
              </a:rPr>
              <a:t>hoảng </a:t>
            </a:r>
            <a:r>
              <a:rPr lang="vi-VN" sz="2800" b="1">
                <a:latin typeface="+mj-lt"/>
              </a:rPr>
              <a:t>cách từ mắt đến điểm cực </a:t>
            </a:r>
            <a:r>
              <a:rPr lang="vi-VN" sz="2800" b="1" smtClean="0">
                <a:latin typeface="+mj-lt"/>
              </a:rPr>
              <a:t>viễn</a:t>
            </a:r>
            <a:r>
              <a:rPr lang="en-US" sz="2800" b="1" smtClean="0">
                <a:latin typeface="+mj-lt"/>
              </a:rPr>
              <a:t>.</a:t>
            </a:r>
            <a:endParaRPr lang="vi-VN" sz="2800" b="1">
              <a:latin typeface="+mj-lt"/>
            </a:endParaRPr>
          </a:p>
        </p:txBody>
      </p:sp>
      <p:sp>
        <p:nvSpPr>
          <p:cNvPr id="27" name="Oval 42"/>
          <p:cNvSpPr>
            <a:spLocks noChangeArrowheads="1"/>
          </p:cNvSpPr>
          <p:nvPr/>
        </p:nvSpPr>
        <p:spPr bwMode="auto">
          <a:xfrm>
            <a:off x="1676480" y="5065628"/>
            <a:ext cx="76200" cy="76200"/>
          </a:xfrm>
          <a:prstGeom prst="ellipse">
            <a:avLst/>
          </a:prstGeom>
          <a:solidFill>
            <a:srgbClr val="FF00FF"/>
          </a:solidFill>
          <a:ln w="9525">
            <a:noFill/>
            <a:round/>
            <a:headEnd/>
            <a:tailEnd/>
          </a:ln>
        </p:spPr>
        <p:txBody>
          <a:bodyPr wrap="none" anchor="ctr"/>
          <a:lstStyle/>
          <a:p>
            <a:endParaRPr lang="en-US"/>
          </a:p>
        </p:txBody>
      </p:sp>
      <p:graphicFrame>
        <p:nvGraphicFramePr>
          <p:cNvPr id="28" name="Object 43"/>
          <p:cNvGraphicFramePr>
            <a:graphicFrameLocks noChangeAspect="1"/>
          </p:cNvGraphicFramePr>
          <p:nvPr>
            <p:extLst>
              <p:ext uri="{D42A27DB-BD31-4B8C-83A1-F6EECF244321}">
                <p14:modId xmlns:p14="http://schemas.microsoft.com/office/powerpoint/2010/main" val="497067353"/>
              </p:ext>
            </p:extLst>
          </p:nvPr>
        </p:nvGraphicFramePr>
        <p:xfrm>
          <a:off x="1410619" y="4173438"/>
          <a:ext cx="585788" cy="914400"/>
        </p:xfrm>
        <a:graphic>
          <a:graphicData uri="http://schemas.openxmlformats.org/presentationml/2006/ole">
            <mc:AlternateContent xmlns:mc="http://schemas.openxmlformats.org/markup-compatibility/2006">
              <mc:Choice xmlns:v="urn:schemas-microsoft-com:vml" Requires="v">
                <p:oleObj spid="_x0000_s35922" name="Equation" r:id="rId4" imgW="152334" imgH="241195" progId="">
                  <p:embed/>
                </p:oleObj>
              </mc:Choice>
              <mc:Fallback>
                <p:oleObj name="Equation" r:id="rId4" imgW="152334" imgH="241195" progId="">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10619" y="4173438"/>
                        <a:ext cx="585788"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AutoShape 44"/>
          <p:cNvSpPr>
            <a:spLocks noChangeArrowheads="1"/>
          </p:cNvSpPr>
          <p:nvPr/>
        </p:nvSpPr>
        <p:spPr bwMode="auto">
          <a:xfrm>
            <a:off x="2155235" y="4022236"/>
            <a:ext cx="2500312" cy="669127"/>
          </a:xfrm>
          <a:prstGeom prst="wedgeRoundRectCallout">
            <a:avLst>
              <a:gd name="adj1" fmla="val -64167"/>
              <a:gd name="adj2" fmla="val 103528"/>
              <a:gd name="adj3" fmla="val 16667"/>
            </a:avLst>
          </a:prstGeom>
          <a:solidFill>
            <a:srgbClr val="FFFFCC"/>
          </a:solidFill>
          <a:ln w="9525">
            <a:solidFill>
              <a:srgbClr val="000000"/>
            </a:solidFill>
            <a:miter lim="800000"/>
            <a:headEnd/>
            <a:tailEnd/>
          </a:ln>
        </p:spPr>
        <p:txBody>
          <a:bodyPr/>
          <a:lstStyle/>
          <a:p>
            <a:pPr algn="ctr"/>
            <a:r>
              <a:rPr lang="en-US" sz="2800" b="1" i="1">
                <a:solidFill>
                  <a:srgbClr val="0000FF"/>
                </a:solidFill>
                <a:latin typeface="Times New Roman" pitchFamily="18" charset="0"/>
              </a:rPr>
              <a:t>Điểm cực viễn</a:t>
            </a:r>
          </a:p>
        </p:txBody>
      </p:sp>
      <p:grpSp>
        <p:nvGrpSpPr>
          <p:cNvPr id="30" name="Group 54"/>
          <p:cNvGrpSpPr>
            <a:grpSpLocks/>
          </p:cNvGrpSpPr>
          <p:nvPr/>
        </p:nvGrpSpPr>
        <p:grpSpPr bwMode="auto">
          <a:xfrm>
            <a:off x="1752680" y="5188172"/>
            <a:ext cx="5024915" cy="811123"/>
            <a:chOff x="224" y="3312"/>
            <a:chExt cx="1776" cy="556"/>
          </a:xfrm>
        </p:grpSpPr>
        <p:sp>
          <p:nvSpPr>
            <p:cNvPr id="31" name="AutoShape 46"/>
            <p:cNvSpPr>
              <a:spLocks/>
            </p:cNvSpPr>
            <p:nvPr/>
          </p:nvSpPr>
          <p:spPr bwMode="auto">
            <a:xfrm rot="-5400000">
              <a:off x="992" y="2544"/>
              <a:ext cx="240" cy="1776"/>
            </a:xfrm>
            <a:prstGeom prst="leftBrace">
              <a:avLst>
                <a:gd name="adj1" fmla="val 61667"/>
                <a:gd name="adj2" fmla="val 50000"/>
              </a:avLst>
            </a:prstGeom>
            <a:noFill/>
            <a:ln w="9525">
              <a:solidFill>
                <a:srgbClr val="000099"/>
              </a:solidFill>
              <a:round/>
              <a:headEnd/>
              <a:tailEnd/>
            </a:ln>
          </p:spPr>
          <p:txBody>
            <a:bodyPr vert="eaVert" wrap="none" anchor="ctr"/>
            <a:lstStyle/>
            <a:p>
              <a:endParaRPr lang="en-US">
                <a:solidFill>
                  <a:srgbClr val="0048D8"/>
                </a:solidFill>
              </a:endParaRPr>
            </a:p>
          </p:txBody>
        </p:sp>
        <p:sp>
          <p:nvSpPr>
            <p:cNvPr id="32" name="Text Box 84"/>
            <p:cNvSpPr txBox="1">
              <a:spLocks noChangeArrowheads="1"/>
            </p:cNvSpPr>
            <p:nvPr/>
          </p:nvSpPr>
          <p:spPr bwMode="auto">
            <a:xfrm>
              <a:off x="614" y="3508"/>
              <a:ext cx="978" cy="360"/>
            </a:xfrm>
            <a:prstGeom prst="rect">
              <a:avLst/>
            </a:prstGeom>
            <a:noFill/>
            <a:ln w="9525">
              <a:noFill/>
              <a:miter lim="800000"/>
              <a:headEnd/>
              <a:tailEnd/>
            </a:ln>
          </p:spPr>
          <p:txBody>
            <a:bodyPr wrap="square">
              <a:spAutoFit/>
            </a:bodyPr>
            <a:lstStyle/>
            <a:p>
              <a:pPr>
                <a:spcBef>
                  <a:spcPct val="50000"/>
                </a:spcBef>
              </a:pPr>
              <a:r>
                <a:rPr lang="en-US" sz="2400" b="1" smtClean="0">
                  <a:solidFill>
                    <a:srgbClr val="0048D8"/>
                  </a:solidFill>
                  <a:latin typeface="Times New Roman (Headings)"/>
                </a:rPr>
                <a:t>Khoảng cực viễn</a:t>
              </a:r>
              <a:endParaRPr lang="en-US" sz="2400" b="1" dirty="0">
                <a:solidFill>
                  <a:srgbClr val="0048D8"/>
                </a:solidFill>
                <a:latin typeface="Times New Roman (Headings)"/>
              </a:endParaRPr>
            </a:p>
          </p:txBody>
        </p:sp>
      </p:grpSp>
      <p:sp>
        <p:nvSpPr>
          <p:cNvPr id="34" name="AutoShape 88">
            <a:hlinkClick r:id="" action="ppaction://noaction" highlightClick="1"/>
          </p:cNvPr>
          <p:cNvSpPr>
            <a:spLocks noChangeArrowheads="1"/>
          </p:cNvSpPr>
          <p:nvPr/>
        </p:nvSpPr>
        <p:spPr bwMode="auto">
          <a:xfrm>
            <a:off x="3984477" y="4281389"/>
            <a:ext cx="2058987" cy="682625"/>
          </a:xfrm>
          <a:prstGeom prst="actionButtonEnd">
            <a:avLst/>
          </a:prstGeom>
          <a:noFill/>
          <a:ln w="9525">
            <a:noFill/>
            <a:miter lim="800000"/>
            <a:headEnd/>
            <a:tailEnd/>
          </a:ln>
        </p:spPr>
        <p:txBody>
          <a:bodyPr wrap="none" anchor="ctr"/>
          <a:lstStyle/>
          <a:p>
            <a:endParaRPr lang="en-US"/>
          </a:p>
        </p:txBody>
      </p:sp>
      <p:sp>
        <p:nvSpPr>
          <p:cNvPr id="35" name="Line 91"/>
          <p:cNvSpPr>
            <a:spLocks noChangeShapeType="1"/>
          </p:cNvSpPr>
          <p:nvPr/>
        </p:nvSpPr>
        <p:spPr bwMode="auto">
          <a:xfrm>
            <a:off x="1703513" y="5087838"/>
            <a:ext cx="5040558" cy="24380"/>
          </a:xfrm>
          <a:prstGeom prst="line">
            <a:avLst/>
          </a:prstGeom>
          <a:noFill/>
          <a:ln w="19050">
            <a:solidFill>
              <a:srgbClr val="000000"/>
            </a:solidFill>
            <a:prstDash val="dash"/>
            <a:round/>
            <a:headEnd/>
            <a:tailEnd/>
          </a:ln>
        </p:spPr>
        <p:txBody>
          <a:bodyPr/>
          <a:lstStyle/>
          <a:p>
            <a:endParaRPr lang="en-US"/>
          </a:p>
        </p:txBody>
      </p:sp>
      <p:sp>
        <p:nvSpPr>
          <p:cNvPr id="33" name="Text Box 7"/>
          <p:cNvSpPr txBox="1">
            <a:spLocks noChangeArrowheads="1"/>
          </p:cNvSpPr>
          <p:nvPr/>
        </p:nvSpPr>
        <p:spPr bwMode="auto">
          <a:xfrm>
            <a:off x="0" y="50800"/>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sp>
        <p:nvSpPr>
          <p:cNvPr id="2" name="TextBox 1"/>
          <p:cNvSpPr txBox="1"/>
          <p:nvPr/>
        </p:nvSpPr>
        <p:spPr>
          <a:xfrm>
            <a:off x="366343" y="1230391"/>
            <a:ext cx="3857449" cy="553998"/>
          </a:xfrm>
          <a:prstGeom prst="rect">
            <a:avLst/>
          </a:prstGeom>
          <a:noFill/>
        </p:spPr>
        <p:txBody>
          <a:bodyPr wrap="square" rtlCol="0">
            <a:spAutoFit/>
          </a:bodyPr>
          <a:lstStyle/>
          <a:p>
            <a:pPr marL="342900" indent="-342900">
              <a:buFontTx/>
              <a:buAutoNum type="arabicPeriod"/>
            </a:pPr>
            <a:r>
              <a:rPr lang="en-US" sz="3000" b="1" smtClean="0">
                <a:solidFill>
                  <a:srgbClr val="C00000"/>
                </a:solidFill>
                <a:latin typeface="Times New Roman" panose="02020603050405020304" pitchFamily="18" charset="0"/>
                <a:cs typeface="Times New Roman" panose="02020603050405020304" pitchFamily="18" charset="0"/>
              </a:rPr>
              <a:t>Điểm cực viễn (C</a:t>
            </a:r>
            <a:r>
              <a:rPr lang="en-US" sz="3000" b="1" baseline="-25000" smtClean="0">
                <a:solidFill>
                  <a:srgbClr val="C00000"/>
                </a:solidFill>
                <a:latin typeface="Times New Roman" panose="02020603050405020304" pitchFamily="18" charset="0"/>
                <a:cs typeface="Times New Roman" panose="02020603050405020304" pitchFamily="18" charset="0"/>
              </a:rPr>
              <a:t>v</a:t>
            </a:r>
            <a:r>
              <a:rPr lang="en-US" sz="3000" b="1" smtClean="0">
                <a:solidFill>
                  <a:srgbClr val="C00000"/>
                </a:solidFill>
                <a:latin typeface="Times New Roman" panose="02020603050405020304" pitchFamily="18" charset="0"/>
                <a:cs typeface="Times New Roman" panose="02020603050405020304" pitchFamily="18" charset="0"/>
              </a:rPr>
              <a:t>)</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anim calcmode="lin" valueType="num">
                                      <p:cBhvr>
                                        <p:cTn id="22" dur="1000" fill="hold"/>
                                        <p:tgtEl>
                                          <p:spTgt spid="20"/>
                                        </p:tgtEl>
                                        <p:attrNameLst>
                                          <p:attrName>ppt_x</p:attrName>
                                        </p:attrNameLst>
                                      </p:cBhvr>
                                      <p:tavLst>
                                        <p:tav tm="0">
                                          <p:val>
                                            <p:strVal val="#ppt_x"/>
                                          </p:val>
                                        </p:tav>
                                        <p:tav tm="100000">
                                          <p:val>
                                            <p:strVal val="#ppt_x"/>
                                          </p:val>
                                        </p:tav>
                                      </p:tavLst>
                                    </p:anim>
                                    <p:anim calcmode="lin" valueType="num">
                                      <p:cBhvr>
                                        <p:cTn id="23" dur="1000" fill="hold"/>
                                        <p:tgtEl>
                                          <p:spTgt spid="20"/>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fade">
                                      <p:cBhvr>
                                        <p:cTn id="26" dur="1000"/>
                                        <p:tgtEl>
                                          <p:spTgt spid="21"/>
                                        </p:tgtEl>
                                      </p:cBhvr>
                                    </p:animEffect>
                                    <p:anim calcmode="lin" valueType="num">
                                      <p:cBhvr>
                                        <p:cTn id="27" dur="1000" fill="hold"/>
                                        <p:tgtEl>
                                          <p:spTgt spid="21"/>
                                        </p:tgtEl>
                                        <p:attrNameLst>
                                          <p:attrName>ppt_x</p:attrName>
                                        </p:attrNameLst>
                                      </p:cBhvr>
                                      <p:tavLst>
                                        <p:tav tm="0">
                                          <p:val>
                                            <p:strVal val="#ppt_x"/>
                                          </p:val>
                                        </p:tav>
                                        <p:tav tm="100000">
                                          <p:val>
                                            <p:strVal val="#ppt_x"/>
                                          </p:val>
                                        </p:tav>
                                      </p:tavLst>
                                    </p:anim>
                                    <p:anim calcmode="lin" valueType="num">
                                      <p:cBhvr>
                                        <p:cTn id="28"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1000"/>
                                        <p:tgtEl>
                                          <p:spTgt spid="22"/>
                                        </p:tgtEl>
                                      </p:cBhvr>
                                    </p:animEffect>
                                    <p:anim calcmode="lin" valueType="num">
                                      <p:cBhvr>
                                        <p:cTn id="34" dur="1000" fill="hold"/>
                                        <p:tgtEl>
                                          <p:spTgt spid="22"/>
                                        </p:tgtEl>
                                        <p:attrNameLst>
                                          <p:attrName>ppt_x</p:attrName>
                                        </p:attrNameLst>
                                      </p:cBhvr>
                                      <p:tavLst>
                                        <p:tav tm="0">
                                          <p:val>
                                            <p:strVal val="#ppt_x"/>
                                          </p:val>
                                        </p:tav>
                                        <p:tav tm="100000">
                                          <p:val>
                                            <p:strVal val="#ppt_x"/>
                                          </p:val>
                                        </p:tav>
                                      </p:tavLst>
                                    </p:anim>
                                    <p:anim calcmode="lin" valueType="num">
                                      <p:cBhvr>
                                        <p:cTn id="3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1000"/>
                                        <p:tgtEl>
                                          <p:spTgt spid="23"/>
                                        </p:tgtEl>
                                      </p:cBhvr>
                                    </p:animEffect>
                                    <p:anim calcmode="lin" valueType="num">
                                      <p:cBhvr>
                                        <p:cTn id="41" dur="1000" fill="hold"/>
                                        <p:tgtEl>
                                          <p:spTgt spid="23"/>
                                        </p:tgtEl>
                                        <p:attrNameLst>
                                          <p:attrName>ppt_x</p:attrName>
                                        </p:attrNameLst>
                                      </p:cBhvr>
                                      <p:tavLst>
                                        <p:tav tm="0">
                                          <p:val>
                                            <p:strVal val="#ppt_x"/>
                                          </p:val>
                                        </p:tav>
                                        <p:tav tm="100000">
                                          <p:val>
                                            <p:strVal val="#ppt_x"/>
                                          </p:val>
                                        </p:tav>
                                      </p:tavLst>
                                    </p:anim>
                                    <p:anim calcmode="lin" valueType="num">
                                      <p:cBhvr>
                                        <p:cTn id="4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1000"/>
                                        <p:tgtEl>
                                          <p:spTgt spid="15"/>
                                        </p:tgtEl>
                                      </p:cBhvr>
                                    </p:animEffect>
                                    <p:anim calcmode="lin" valueType="num">
                                      <p:cBhvr>
                                        <p:cTn id="48" dur="1000" fill="hold"/>
                                        <p:tgtEl>
                                          <p:spTgt spid="15"/>
                                        </p:tgtEl>
                                        <p:attrNameLst>
                                          <p:attrName>ppt_x</p:attrName>
                                        </p:attrNameLst>
                                      </p:cBhvr>
                                      <p:tavLst>
                                        <p:tav tm="0">
                                          <p:val>
                                            <p:strVal val="#ppt_x"/>
                                          </p:val>
                                        </p:tav>
                                        <p:tav tm="100000">
                                          <p:val>
                                            <p:strVal val="#ppt_x"/>
                                          </p:val>
                                        </p:tav>
                                      </p:tavLst>
                                    </p:anim>
                                    <p:anim calcmode="lin" valueType="num">
                                      <p:cBhvr>
                                        <p:cTn id="49" dur="1000" fill="hold"/>
                                        <p:tgtEl>
                                          <p:spTgt spid="15"/>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1000"/>
                                        <p:tgtEl>
                                          <p:spTgt spid="27"/>
                                        </p:tgtEl>
                                      </p:cBhvr>
                                    </p:animEffect>
                                    <p:anim calcmode="lin" valueType="num">
                                      <p:cBhvr>
                                        <p:cTn id="53" dur="1000" fill="hold"/>
                                        <p:tgtEl>
                                          <p:spTgt spid="27"/>
                                        </p:tgtEl>
                                        <p:attrNameLst>
                                          <p:attrName>ppt_x</p:attrName>
                                        </p:attrNameLst>
                                      </p:cBhvr>
                                      <p:tavLst>
                                        <p:tav tm="0">
                                          <p:val>
                                            <p:strVal val="#ppt_x"/>
                                          </p:val>
                                        </p:tav>
                                        <p:tav tm="100000">
                                          <p:val>
                                            <p:strVal val="#ppt_x"/>
                                          </p:val>
                                        </p:tav>
                                      </p:tavLst>
                                    </p:anim>
                                    <p:anim calcmode="lin" valueType="num">
                                      <p:cBhvr>
                                        <p:cTn id="54" dur="1000" fill="hold"/>
                                        <p:tgtEl>
                                          <p:spTgt spid="27"/>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fade">
                                      <p:cBhvr>
                                        <p:cTn id="57" dur="1000"/>
                                        <p:tgtEl>
                                          <p:spTgt spid="28"/>
                                        </p:tgtEl>
                                      </p:cBhvr>
                                    </p:animEffect>
                                    <p:anim calcmode="lin" valueType="num">
                                      <p:cBhvr>
                                        <p:cTn id="58" dur="1000" fill="hold"/>
                                        <p:tgtEl>
                                          <p:spTgt spid="28"/>
                                        </p:tgtEl>
                                        <p:attrNameLst>
                                          <p:attrName>ppt_x</p:attrName>
                                        </p:attrNameLst>
                                      </p:cBhvr>
                                      <p:tavLst>
                                        <p:tav tm="0">
                                          <p:val>
                                            <p:strVal val="#ppt_x"/>
                                          </p:val>
                                        </p:tav>
                                        <p:tav tm="100000">
                                          <p:val>
                                            <p:strVal val="#ppt_x"/>
                                          </p:val>
                                        </p:tav>
                                      </p:tavLst>
                                    </p:anim>
                                    <p:anim calcmode="lin" valueType="num">
                                      <p:cBhvr>
                                        <p:cTn id="59" dur="1000" fill="hold"/>
                                        <p:tgtEl>
                                          <p:spTgt spid="28"/>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fade">
                                      <p:cBhvr>
                                        <p:cTn id="62" dur="1000"/>
                                        <p:tgtEl>
                                          <p:spTgt spid="29"/>
                                        </p:tgtEl>
                                      </p:cBhvr>
                                    </p:animEffect>
                                    <p:anim calcmode="lin" valueType="num">
                                      <p:cBhvr>
                                        <p:cTn id="63" dur="1000" fill="hold"/>
                                        <p:tgtEl>
                                          <p:spTgt spid="29"/>
                                        </p:tgtEl>
                                        <p:attrNameLst>
                                          <p:attrName>ppt_x</p:attrName>
                                        </p:attrNameLst>
                                      </p:cBhvr>
                                      <p:tavLst>
                                        <p:tav tm="0">
                                          <p:val>
                                            <p:strVal val="#ppt_x"/>
                                          </p:val>
                                        </p:tav>
                                        <p:tav tm="100000">
                                          <p:val>
                                            <p:strVal val="#ppt_x"/>
                                          </p:val>
                                        </p:tav>
                                      </p:tavLst>
                                    </p:anim>
                                    <p:anim calcmode="lin" valueType="num">
                                      <p:cBhvr>
                                        <p:cTn id="64"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fade">
                                      <p:cBhvr>
                                        <p:cTn id="69" dur="1000"/>
                                        <p:tgtEl>
                                          <p:spTgt spid="35"/>
                                        </p:tgtEl>
                                      </p:cBhvr>
                                    </p:animEffect>
                                    <p:anim calcmode="lin" valueType="num">
                                      <p:cBhvr>
                                        <p:cTn id="70" dur="1000" fill="hold"/>
                                        <p:tgtEl>
                                          <p:spTgt spid="35"/>
                                        </p:tgtEl>
                                        <p:attrNameLst>
                                          <p:attrName>ppt_x</p:attrName>
                                        </p:attrNameLst>
                                      </p:cBhvr>
                                      <p:tavLst>
                                        <p:tav tm="0">
                                          <p:val>
                                            <p:strVal val="#ppt_x"/>
                                          </p:val>
                                        </p:tav>
                                        <p:tav tm="100000">
                                          <p:val>
                                            <p:strVal val="#ppt_x"/>
                                          </p:val>
                                        </p:tav>
                                      </p:tavLst>
                                    </p:anim>
                                    <p:anim calcmode="lin" valueType="num">
                                      <p:cBhvr>
                                        <p:cTn id="71" dur="1000" fill="hold"/>
                                        <p:tgtEl>
                                          <p:spTgt spid="35"/>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30"/>
                                        </p:tgtEl>
                                        <p:attrNameLst>
                                          <p:attrName>style.visibility</p:attrName>
                                        </p:attrNameLst>
                                      </p:cBhvr>
                                      <p:to>
                                        <p:strVal val="visible"/>
                                      </p:to>
                                    </p:set>
                                    <p:animEffect transition="in" filter="fade">
                                      <p:cBhvr>
                                        <p:cTn id="74" dur="1000"/>
                                        <p:tgtEl>
                                          <p:spTgt spid="30"/>
                                        </p:tgtEl>
                                      </p:cBhvr>
                                    </p:animEffect>
                                    <p:anim calcmode="lin" valueType="num">
                                      <p:cBhvr>
                                        <p:cTn id="75" dur="1000" fill="hold"/>
                                        <p:tgtEl>
                                          <p:spTgt spid="30"/>
                                        </p:tgtEl>
                                        <p:attrNameLst>
                                          <p:attrName>ppt_x</p:attrName>
                                        </p:attrNameLst>
                                      </p:cBhvr>
                                      <p:tavLst>
                                        <p:tav tm="0">
                                          <p:val>
                                            <p:strVal val="#ppt_x"/>
                                          </p:val>
                                        </p:tav>
                                        <p:tav tm="100000">
                                          <p:val>
                                            <p:strVal val="#ppt_x"/>
                                          </p:val>
                                        </p:tav>
                                      </p:tavLst>
                                    </p:anim>
                                    <p:anim calcmode="lin" valueType="num">
                                      <p:cBhvr>
                                        <p:cTn id="7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0" grpId="0"/>
      <p:bldP spid="21" grpId="0"/>
      <p:bldP spid="22" grpId="0"/>
      <p:bldP spid="23" grpId="0"/>
      <p:bldP spid="27" grpId="0" animBg="1"/>
      <p:bldP spid="29" grpId="0" animBg="1"/>
      <p:bldP spid="35"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9506" name="Picture 4" descr="Bang_thu_thi_luc"/>
          <p:cNvPicPr>
            <a:picLocks noChangeAspect="1" noChangeArrowheads="1"/>
          </p:cNvPicPr>
          <p:nvPr/>
        </p:nvPicPr>
        <p:blipFill>
          <a:blip r:embed="rId3">
            <a:lum bright="-24000"/>
          </a:blip>
          <a:srcRect/>
          <a:stretch>
            <a:fillRect/>
          </a:stretch>
        </p:blipFill>
        <p:spPr bwMode="auto">
          <a:xfrm>
            <a:off x="7080249" y="787400"/>
            <a:ext cx="3768279" cy="6018402"/>
          </a:xfrm>
          <a:prstGeom prst="rect">
            <a:avLst/>
          </a:prstGeom>
          <a:noFill/>
          <a:ln w="9525">
            <a:noFill/>
            <a:miter lim="800000"/>
            <a:headEnd/>
            <a:tailEnd/>
          </a:ln>
        </p:spPr>
      </p:pic>
      <p:sp>
        <p:nvSpPr>
          <p:cNvPr id="15363" name="Line 28"/>
          <p:cNvSpPr>
            <a:spLocks noChangeShapeType="1"/>
          </p:cNvSpPr>
          <p:nvPr/>
        </p:nvSpPr>
        <p:spPr bwMode="auto">
          <a:xfrm>
            <a:off x="1527175" y="3175"/>
            <a:ext cx="1588" cy="0"/>
          </a:xfrm>
          <a:prstGeom prst="line">
            <a:avLst/>
          </a:prstGeom>
          <a:noFill/>
          <a:ln w="12700">
            <a:solidFill>
              <a:srgbClr val="0048D8"/>
            </a:solidFill>
            <a:round/>
            <a:headEnd/>
            <a:tailEnd/>
          </a:ln>
        </p:spPr>
        <p:txBody>
          <a:bodyPr/>
          <a:lstStyle/>
          <a:p>
            <a:endParaRPr lang="en-US"/>
          </a:p>
        </p:txBody>
      </p:sp>
      <p:sp>
        <p:nvSpPr>
          <p:cNvPr id="15364" name="Line 34"/>
          <p:cNvSpPr>
            <a:spLocks noChangeShapeType="1"/>
          </p:cNvSpPr>
          <p:nvPr/>
        </p:nvSpPr>
        <p:spPr bwMode="auto">
          <a:xfrm>
            <a:off x="1527175" y="3175"/>
            <a:ext cx="0" cy="0"/>
          </a:xfrm>
          <a:prstGeom prst="line">
            <a:avLst/>
          </a:prstGeom>
          <a:noFill/>
          <a:ln w="9525">
            <a:solidFill>
              <a:srgbClr val="0048D8"/>
            </a:solidFill>
            <a:round/>
            <a:headEnd/>
            <a:tailEnd type="triangle" w="med" len="med"/>
          </a:ln>
        </p:spPr>
        <p:txBody>
          <a:bodyPr/>
          <a:lstStyle/>
          <a:p>
            <a:endParaRPr lang="en-US"/>
          </a:p>
        </p:txBody>
      </p:sp>
      <p:sp>
        <p:nvSpPr>
          <p:cNvPr id="15365" name="Line 35"/>
          <p:cNvSpPr>
            <a:spLocks noChangeShapeType="1"/>
          </p:cNvSpPr>
          <p:nvPr/>
        </p:nvSpPr>
        <p:spPr bwMode="auto">
          <a:xfrm>
            <a:off x="1527175" y="3175"/>
            <a:ext cx="0" cy="0"/>
          </a:xfrm>
          <a:prstGeom prst="line">
            <a:avLst/>
          </a:prstGeom>
          <a:noFill/>
          <a:ln w="9525">
            <a:solidFill>
              <a:srgbClr val="0048D8"/>
            </a:solidFill>
            <a:round/>
            <a:headEnd/>
            <a:tailEnd type="triangle" w="med" len="med"/>
          </a:ln>
        </p:spPr>
        <p:txBody>
          <a:bodyPr/>
          <a:lstStyle/>
          <a:p>
            <a:endParaRPr lang="en-US"/>
          </a:p>
        </p:txBody>
      </p:sp>
      <p:sp>
        <p:nvSpPr>
          <p:cNvPr id="15366" name="Line 28"/>
          <p:cNvSpPr>
            <a:spLocks noChangeShapeType="1"/>
          </p:cNvSpPr>
          <p:nvPr/>
        </p:nvSpPr>
        <p:spPr bwMode="auto">
          <a:xfrm>
            <a:off x="1527175" y="3175"/>
            <a:ext cx="1588" cy="0"/>
          </a:xfrm>
          <a:prstGeom prst="line">
            <a:avLst/>
          </a:prstGeom>
          <a:noFill/>
          <a:ln w="12700">
            <a:solidFill>
              <a:srgbClr val="000099"/>
            </a:solidFill>
            <a:round/>
            <a:headEnd/>
            <a:tailEnd/>
          </a:ln>
        </p:spPr>
        <p:txBody>
          <a:bodyPr/>
          <a:lstStyle/>
          <a:p>
            <a:endParaRPr lang="en-US"/>
          </a:p>
        </p:txBody>
      </p:sp>
      <p:sp>
        <p:nvSpPr>
          <p:cNvPr id="15367" name="Line 34"/>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15368" name="Line 35"/>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15369" name="Line 85"/>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15370" name="Line 86"/>
          <p:cNvSpPr>
            <a:spLocks noChangeShapeType="1"/>
          </p:cNvSpPr>
          <p:nvPr/>
        </p:nvSpPr>
        <p:spPr bwMode="auto">
          <a:xfrm>
            <a:off x="1527175" y="3175"/>
            <a:ext cx="0" cy="0"/>
          </a:xfrm>
          <a:prstGeom prst="line">
            <a:avLst/>
          </a:prstGeom>
          <a:noFill/>
          <a:ln w="9525">
            <a:solidFill>
              <a:srgbClr val="000099"/>
            </a:solidFill>
            <a:round/>
            <a:headEnd/>
            <a:tailEnd type="triangle" w="med" len="med"/>
          </a:ln>
        </p:spPr>
        <p:txBody>
          <a:bodyPr/>
          <a:lstStyle/>
          <a:p>
            <a:endParaRPr lang="en-US"/>
          </a:p>
        </p:txBody>
      </p:sp>
      <p:sp>
        <p:nvSpPr>
          <p:cNvPr id="15371" name="Line 87"/>
          <p:cNvSpPr>
            <a:spLocks noChangeShapeType="1"/>
          </p:cNvSpPr>
          <p:nvPr/>
        </p:nvSpPr>
        <p:spPr bwMode="auto">
          <a:xfrm>
            <a:off x="1527175" y="3175"/>
            <a:ext cx="0" cy="0"/>
          </a:xfrm>
          <a:prstGeom prst="line">
            <a:avLst/>
          </a:prstGeom>
          <a:noFill/>
          <a:ln w="9525">
            <a:solidFill>
              <a:srgbClr val="000099"/>
            </a:solidFill>
            <a:round/>
            <a:headEnd/>
            <a:tailEnd/>
          </a:ln>
        </p:spPr>
        <p:txBody>
          <a:bodyPr/>
          <a:lstStyle/>
          <a:p>
            <a:endParaRPr lang="en-US"/>
          </a:p>
        </p:txBody>
      </p:sp>
      <p:pic>
        <p:nvPicPr>
          <p:cNvPr id="13358" name="Picture 9" descr="Hoc nhom 1"/>
          <p:cNvPicPr>
            <a:picLocks noChangeAspect="1" noChangeArrowheads="1"/>
          </p:cNvPicPr>
          <p:nvPr/>
        </p:nvPicPr>
        <p:blipFill>
          <a:blip r:embed="rId4"/>
          <a:srcRect/>
          <a:stretch>
            <a:fillRect/>
          </a:stretch>
        </p:blipFill>
        <p:spPr bwMode="auto">
          <a:xfrm>
            <a:off x="1524000" y="5334000"/>
            <a:ext cx="1752600" cy="1524000"/>
          </a:xfrm>
          <a:prstGeom prst="rect">
            <a:avLst/>
          </a:prstGeom>
          <a:noFill/>
          <a:ln w="9525">
            <a:noFill/>
            <a:miter lim="800000"/>
            <a:headEnd/>
            <a:tailEnd/>
          </a:ln>
        </p:spPr>
      </p:pic>
      <p:sp>
        <p:nvSpPr>
          <p:cNvPr id="86" name="Cloud Callout 85"/>
          <p:cNvSpPr>
            <a:spLocks noChangeArrowheads="1"/>
          </p:cNvSpPr>
          <p:nvPr/>
        </p:nvSpPr>
        <p:spPr bwMode="auto">
          <a:xfrm>
            <a:off x="1814514" y="787400"/>
            <a:ext cx="5053456" cy="4801840"/>
          </a:xfrm>
          <a:prstGeom prst="cloudCallout">
            <a:avLst>
              <a:gd name="adj1" fmla="val -41486"/>
              <a:gd name="adj2" fmla="val 61630"/>
            </a:avLst>
          </a:prstGeom>
          <a:solidFill>
            <a:srgbClr val="FFFF99"/>
          </a:solidFill>
          <a:ln w="25400" algn="ctr">
            <a:solidFill>
              <a:srgbClr val="004746"/>
            </a:solidFill>
            <a:round/>
            <a:headEnd/>
            <a:tailEnd/>
          </a:ln>
        </p:spPr>
        <p:txBody>
          <a:bodyPr anchor="ctr"/>
          <a:lstStyle/>
          <a:p>
            <a:pPr algn="ctr"/>
            <a:endParaRPr lang="en-US" sz="2800" dirty="0">
              <a:solidFill>
                <a:srgbClr val="FF0000"/>
              </a:solidFill>
              <a:latin typeface="Times New Roman" pitchFamily="18" charset="0"/>
              <a:cs typeface="Times New Roman" pitchFamily="18" charset="0"/>
            </a:endParaRPr>
          </a:p>
          <a:p>
            <a:pPr algn="ctr">
              <a:spcBef>
                <a:spcPct val="50000"/>
              </a:spcBef>
            </a:pPr>
            <a:r>
              <a:rPr lang="en-US" sz="2800" b="1" dirty="0" err="1">
                <a:solidFill>
                  <a:srgbClr val="0048D8"/>
                </a:solidFill>
                <a:latin typeface="Times New Roman" pitchFamily="18" charset="0"/>
                <a:cs typeface="Times New Roman" pitchFamily="18" charset="0"/>
              </a:rPr>
              <a:t>Thực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ra</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nếu</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mắt</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đã</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nhìn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rõ</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các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vật</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cách</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mắt</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từ</a:t>
            </a:r>
            <a:r>
              <a:rPr lang="en-US" sz="2800" b="1" dirty="0">
                <a:solidFill>
                  <a:srgbClr val="0048D8"/>
                </a:solidFill>
                <a:latin typeface="Times New Roman" pitchFamily="18" charset="0"/>
                <a:cs typeface="Times New Roman" pitchFamily="18" charset="0"/>
              </a:rPr>
              <a:t> </a:t>
            </a:r>
            <a:r>
              <a:rPr lang="en-US" sz="2800" b="1">
                <a:solidFill>
                  <a:srgbClr val="0048D8"/>
                </a:solidFill>
                <a:latin typeface="Times New Roman" pitchFamily="18" charset="0"/>
                <a:cs typeface="Times New Roman" pitchFamily="18" charset="0"/>
              </a:rPr>
              <a:t>5m, 6m </a:t>
            </a:r>
            <a:r>
              <a:rPr lang="en-US" sz="2800" b="1" dirty="0" err="1">
                <a:solidFill>
                  <a:srgbClr val="0048D8"/>
                </a:solidFill>
                <a:latin typeface="Times New Roman" pitchFamily="18" charset="0"/>
                <a:cs typeface="Times New Roman" pitchFamily="18" charset="0"/>
              </a:rPr>
              <a:t>trở</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lên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thì</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sẽ</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nhìn</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rõ</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các</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vật</a:t>
            </a:r>
            <a:r>
              <a:rPr lang="en-US" sz="2800" b="1" dirty="0">
                <a:solidFill>
                  <a:srgbClr val="0048D8"/>
                </a:solidFill>
                <a:latin typeface="Times New Roman" pitchFamily="18" charset="0"/>
                <a:cs typeface="Times New Roman" pitchFamily="18" charset="0"/>
              </a:rPr>
              <a:t> ở </a:t>
            </a:r>
            <a:r>
              <a:rPr lang="en-US" sz="2800" b="1" dirty="0" err="1">
                <a:solidFill>
                  <a:srgbClr val="0048D8"/>
                </a:solidFill>
                <a:latin typeface="Times New Roman" pitchFamily="18" charset="0"/>
                <a:cs typeface="Times New Roman" pitchFamily="18" charset="0"/>
              </a:rPr>
              <a:t>rất</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xa</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Vì</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vậy</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trong</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ngành</a:t>
            </a:r>
            <a:r>
              <a:rPr lang="en-US" sz="2800" b="1" dirty="0">
                <a:solidFill>
                  <a:srgbClr val="0048D8"/>
                </a:solidFill>
                <a:latin typeface="Times New Roman" pitchFamily="18" charset="0"/>
                <a:cs typeface="Times New Roman" pitchFamily="18" charset="0"/>
              </a:rPr>
              <a:t> y </a:t>
            </a:r>
            <a:r>
              <a:rPr lang="en-US" sz="2800" b="1" dirty="0" err="1">
                <a:solidFill>
                  <a:srgbClr val="0048D8"/>
                </a:solidFill>
                <a:latin typeface="Times New Roman" pitchFamily="18" charset="0"/>
                <a:cs typeface="Times New Roman" pitchFamily="18" charset="0"/>
              </a:rPr>
              <a:t>tế</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để</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thử</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mắt</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người</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ta</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dùng</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bảng</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thị</a:t>
            </a:r>
            <a:r>
              <a:rPr lang="en-US" sz="2800" b="1" dirty="0">
                <a:solidFill>
                  <a:srgbClr val="0048D8"/>
                </a:solidFill>
                <a:latin typeface="Times New Roman" pitchFamily="18" charset="0"/>
                <a:cs typeface="Times New Roman" pitchFamily="18" charset="0"/>
              </a:rPr>
              <a:t> </a:t>
            </a:r>
            <a:r>
              <a:rPr lang="en-US" sz="2800" b="1" dirty="0" err="1">
                <a:solidFill>
                  <a:srgbClr val="0048D8"/>
                </a:solidFill>
                <a:latin typeface="Times New Roman" pitchFamily="18" charset="0"/>
                <a:cs typeface="Times New Roman" pitchFamily="18" charset="0"/>
              </a:rPr>
              <a:t>lực</a:t>
            </a:r>
            <a:r>
              <a:rPr lang="en-US" sz="2800" b="1" dirty="0">
                <a:solidFill>
                  <a:srgbClr val="0048D8"/>
                </a:solidFill>
                <a:latin typeface="Times New Roman" pitchFamily="18" charset="0"/>
                <a:cs typeface="Times New Roman" pitchFamily="18" charset="0"/>
              </a:rPr>
              <a:t>.</a:t>
            </a:r>
          </a:p>
        </p:txBody>
      </p:sp>
      <p:sp>
        <p:nvSpPr>
          <p:cNvPr id="149520" name="AutoShape 16"/>
          <p:cNvSpPr>
            <a:spLocks noChangeArrowheads="1"/>
          </p:cNvSpPr>
          <p:nvPr/>
        </p:nvSpPr>
        <p:spPr bwMode="auto">
          <a:xfrm>
            <a:off x="7117784" y="5742306"/>
            <a:ext cx="3556000" cy="304800"/>
          </a:xfrm>
          <a:prstGeom prst="flowChartAlternateProcess">
            <a:avLst/>
          </a:prstGeom>
          <a:noFill/>
          <a:ln w="19050">
            <a:solidFill>
              <a:srgbClr val="4A5F05"/>
            </a:solidFill>
            <a:miter lim="800000"/>
            <a:headEnd/>
            <a:tailEnd/>
          </a:ln>
        </p:spPr>
        <p:txBody>
          <a:bodyPr wrap="none" anchor="ctr"/>
          <a:lstStyle/>
          <a:p>
            <a:endParaRPr lang="en-US"/>
          </a:p>
        </p:txBody>
      </p:sp>
      <p:sp>
        <p:nvSpPr>
          <p:cNvPr id="149521" name="AutoShape 17"/>
          <p:cNvSpPr>
            <a:spLocks noChangeArrowheads="1"/>
          </p:cNvSpPr>
          <p:nvPr/>
        </p:nvSpPr>
        <p:spPr bwMode="auto">
          <a:xfrm>
            <a:off x="1343472" y="1340768"/>
            <a:ext cx="4824536" cy="2520280"/>
          </a:xfrm>
          <a:prstGeom prst="wedgeRoundRectCallout">
            <a:avLst>
              <a:gd name="adj1" fmla="val 74570"/>
              <a:gd name="adj2" fmla="val -1702"/>
              <a:gd name="adj3" fmla="val 16667"/>
            </a:avLst>
          </a:prstGeom>
          <a:solidFill>
            <a:srgbClr val="FFFFCC"/>
          </a:solidFill>
          <a:ln w="9525">
            <a:solidFill>
              <a:srgbClr val="000000"/>
            </a:solidFill>
            <a:miter lim="800000"/>
            <a:headEnd/>
            <a:tailEnd/>
          </a:ln>
        </p:spPr>
        <p:txBody>
          <a:bodyPr/>
          <a:lstStyle/>
          <a:p>
            <a:pPr algn="ctr"/>
            <a:r>
              <a:rPr lang="en-US" sz="2800" b="1" i="1" dirty="0" err="1">
                <a:solidFill>
                  <a:srgbClr val="0000FF"/>
                </a:solidFill>
                <a:latin typeface="Times New Roman" pitchFamily="18" charset="0"/>
              </a:rPr>
              <a:t>Đối</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với</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bảng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thị</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lực</a:t>
            </a:r>
            <a:r>
              <a:rPr lang="en-US" sz="2800" b="1" i="1" dirty="0">
                <a:solidFill>
                  <a:srgbClr val="0000FF"/>
                </a:solidFill>
                <a:latin typeface="Times New Roman" pitchFamily="18" charset="0"/>
              </a:rPr>
              <a:t> SGK/129, </a:t>
            </a:r>
            <a:r>
              <a:rPr lang="en-US" sz="2800" b="1" i="1" dirty="0" err="1">
                <a:solidFill>
                  <a:srgbClr val="0000FF"/>
                </a:solidFill>
                <a:latin typeface="Times New Roman" pitchFamily="18" charset="0"/>
              </a:rPr>
              <a:t>đặt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mắt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cách</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bảng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thị</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lực</a:t>
            </a:r>
            <a:r>
              <a:rPr lang="en-US" sz="2800" b="1" i="1" dirty="0">
                <a:solidFill>
                  <a:srgbClr val="0000FF"/>
                </a:solidFill>
                <a:latin typeface="Times New Roman" pitchFamily="18" charset="0"/>
              </a:rPr>
              <a:t> 5m </a:t>
            </a:r>
            <a:r>
              <a:rPr lang="en-US" sz="2800" b="1" i="1" dirty="0" err="1">
                <a:solidFill>
                  <a:srgbClr val="0000FF"/>
                </a:solidFill>
                <a:latin typeface="Times New Roman" pitchFamily="18" charset="0"/>
              </a:rPr>
              <a:t>và</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nhìn</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dòng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thứ</a:t>
            </a:r>
            <a:r>
              <a:rPr lang="en-US" sz="2800" b="1" i="1" dirty="0">
                <a:solidFill>
                  <a:srgbClr val="0000FF"/>
                </a:solidFill>
                <a:latin typeface="Times New Roman" pitchFamily="18" charset="0"/>
              </a:rPr>
              <a:t> 2 </a:t>
            </a:r>
            <a:r>
              <a:rPr lang="en-US" sz="2800" b="1" i="1" dirty="0" err="1">
                <a:solidFill>
                  <a:srgbClr val="0000FF"/>
                </a:solidFill>
                <a:latin typeface="Times New Roman" pitchFamily="18" charset="0"/>
              </a:rPr>
              <a:t>từ</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trên</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xuống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để</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kiểm</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tra</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mắt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có</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tốt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không</a:t>
            </a:r>
            <a:r>
              <a:rPr lang="en-US" sz="2800" b="1" i="1" dirty="0">
                <a:solidFill>
                  <a:srgbClr val="0000FF"/>
                </a:solidFill>
                <a:latin typeface="Times New Roman" pitchFamily="18" charset="0"/>
              </a:rPr>
              <a:t>.</a:t>
            </a:r>
          </a:p>
        </p:txBody>
      </p:sp>
      <p:sp>
        <p:nvSpPr>
          <p:cNvPr id="149523" name="AutoShape 19"/>
          <p:cNvSpPr>
            <a:spLocks noChangeArrowheads="1"/>
          </p:cNvSpPr>
          <p:nvPr/>
        </p:nvSpPr>
        <p:spPr bwMode="auto">
          <a:xfrm>
            <a:off x="1271464" y="4414417"/>
            <a:ext cx="4500687" cy="2014960"/>
          </a:xfrm>
          <a:prstGeom prst="wedgeRoundRectCallout">
            <a:avLst>
              <a:gd name="adj1" fmla="val 82922"/>
              <a:gd name="adj2" fmla="val 20169"/>
              <a:gd name="adj3" fmla="val 16667"/>
            </a:avLst>
          </a:prstGeom>
          <a:solidFill>
            <a:srgbClr val="FFFFCC"/>
          </a:solidFill>
          <a:ln w="9525">
            <a:solidFill>
              <a:srgbClr val="000000"/>
            </a:solidFill>
            <a:miter lim="800000"/>
            <a:headEnd/>
            <a:tailEnd/>
          </a:ln>
        </p:spPr>
        <p:txBody>
          <a:bodyPr/>
          <a:lstStyle/>
          <a:p>
            <a:pPr algn="ctr"/>
            <a:r>
              <a:rPr lang="en-US" sz="2800" b="1" i="1" dirty="0" err="1">
                <a:solidFill>
                  <a:srgbClr val="0000FF"/>
                </a:solidFill>
                <a:latin typeface="Times New Roman" pitchFamily="18" charset="0"/>
              </a:rPr>
              <a:t>Đặt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mắt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cách</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bảng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thị</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lực</a:t>
            </a:r>
            <a:r>
              <a:rPr lang="en-US" sz="2800" b="1" i="1" dirty="0">
                <a:solidFill>
                  <a:srgbClr val="0000FF"/>
                </a:solidFill>
                <a:latin typeface="Times New Roman" pitchFamily="18" charset="0"/>
              </a:rPr>
              <a:t> 5m </a:t>
            </a:r>
            <a:r>
              <a:rPr lang="en-US" sz="2800" b="1" i="1" dirty="0" err="1">
                <a:solidFill>
                  <a:srgbClr val="0000FF"/>
                </a:solidFill>
                <a:latin typeface="Times New Roman" pitchFamily="18" charset="0"/>
              </a:rPr>
              <a:t>và</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nhìn</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dòng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thứ</a:t>
            </a:r>
            <a:r>
              <a:rPr lang="en-US" sz="2800" b="1" i="1" dirty="0">
                <a:solidFill>
                  <a:srgbClr val="0000FF"/>
                </a:solidFill>
                <a:latin typeface="Times New Roman" pitchFamily="18" charset="0"/>
              </a:rPr>
              <a:t> 10 </a:t>
            </a:r>
            <a:r>
              <a:rPr lang="en-US" sz="2800" b="1" i="1" dirty="0" err="1">
                <a:solidFill>
                  <a:srgbClr val="0000FF"/>
                </a:solidFill>
                <a:latin typeface="Times New Roman" pitchFamily="18" charset="0"/>
              </a:rPr>
              <a:t>từ</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trên</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xuống</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thì</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ta</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sẽ</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kiểm</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tra</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mắt</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có</a:t>
            </a:r>
            <a:r>
              <a:rPr lang="en-US" sz="2800" b="1" i="1" dirty="0">
                <a:solidFill>
                  <a:srgbClr val="0000FF"/>
                </a:solidFill>
                <a:latin typeface="Times New Roman" pitchFamily="18" charset="0"/>
              </a:rPr>
              <a:t> </a:t>
            </a:r>
            <a:r>
              <a:rPr lang="en-US" sz="2800" b="1" i="1" dirty="0" err="1">
                <a:solidFill>
                  <a:srgbClr val="0000FF"/>
                </a:solidFill>
                <a:latin typeface="Times New Roman" pitchFamily="18" charset="0"/>
              </a:rPr>
              <a:t>tốt</a:t>
            </a:r>
            <a:r>
              <a:rPr lang="en-US" sz="2800" b="1" i="1" dirty="0">
                <a:solidFill>
                  <a:srgbClr val="0000FF"/>
                </a:solidFill>
                <a:latin typeface="Times New Roman" pitchFamily="18" charset="0"/>
              </a:rPr>
              <a:t> hay </a:t>
            </a:r>
            <a:r>
              <a:rPr lang="en-US" sz="2800" b="1" i="1" dirty="0" err="1">
                <a:solidFill>
                  <a:srgbClr val="0000FF"/>
                </a:solidFill>
                <a:latin typeface="Times New Roman" pitchFamily="18" charset="0"/>
              </a:rPr>
              <a:t>không</a:t>
            </a:r>
            <a:r>
              <a:rPr lang="en-US" sz="2800" b="1" i="1" dirty="0">
                <a:solidFill>
                  <a:srgbClr val="0000FF"/>
                </a:solidFill>
                <a:latin typeface="Times New Roman" pitchFamily="18" charset="0"/>
              </a:rPr>
              <a:t>.</a:t>
            </a:r>
          </a:p>
        </p:txBody>
      </p:sp>
      <p:sp>
        <p:nvSpPr>
          <p:cNvPr id="149524" name="AutoShape 20"/>
          <p:cNvSpPr>
            <a:spLocks noChangeArrowheads="1"/>
          </p:cNvSpPr>
          <p:nvPr/>
        </p:nvSpPr>
        <p:spPr bwMode="auto">
          <a:xfrm>
            <a:off x="7080249" y="2210364"/>
            <a:ext cx="3556000" cy="538162"/>
          </a:xfrm>
          <a:prstGeom prst="flowChartAlternateProcess">
            <a:avLst/>
          </a:prstGeom>
          <a:noFill/>
          <a:ln w="19050">
            <a:solidFill>
              <a:srgbClr val="4A5F05"/>
            </a:solidFill>
            <a:miter lim="800000"/>
            <a:headEnd/>
            <a:tailEnd/>
          </a:ln>
        </p:spPr>
        <p:txBody>
          <a:bodyPr wrap="none" anchor="ctr"/>
          <a:lstStyle/>
          <a:p>
            <a:endParaRPr lang="en-US"/>
          </a:p>
        </p:txBody>
      </p:sp>
      <p:sp>
        <p:nvSpPr>
          <p:cNvPr id="19" name="Text Box 7"/>
          <p:cNvSpPr txBox="1">
            <a:spLocks noChangeArrowheads="1"/>
          </p:cNvSpPr>
          <p:nvPr/>
        </p:nvSpPr>
        <p:spPr bwMode="auto">
          <a:xfrm>
            <a:off x="0" y="153370"/>
            <a:ext cx="12192000"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defRPr/>
            </a:pPr>
            <a:r>
              <a:rPr kumimoji="1" lang="en-US" sz="3200" b="1" dirty="0">
                <a:solidFill>
                  <a:srgbClr val="FF0000"/>
                </a:solidFill>
                <a:latin typeface="Times New Roman" pitchFamily="18" charset="0"/>
                <a:cs typeface="Times New Roman" pitchFamily="18" charset="0"/>
              </a:rPr>
              <a:t>BÀI 48: MẮT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3358"/>
                                        </p:tgtEl>
                                        <p:attrNameLst>
                                          <p:attrName>style.visibility</p:attrName>
                                        </p:attrNameLst>
                                      </p:cBhvr>
                                      <p:to>
                                        <p:strVal val="visible"/>
                                      </p:to>
                                    </p:set>
                                    <p:animEffect transition="in" filter="box(in)">
                                      <p:cBhvr>
                                        <p:cTn id="7" dur="500"/>
                                        <p:tgtEl>
                                          <p:spTgt spid="1335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6"/>
                                        </p:tgtEl>
                                        <p:attrNameLst>
                                          <p:attrName>style.visibility</p:attrName>
                                        </p:attrNameLst>
                                      </p:cBhvr>
                                      <p:to>
                                        <p:strVal val="visible"/>
                                      </p:to>
                                    </p:set>
                                    <p:animEffect transition="in" filter="box(in)">
                                      <p:cBhvr>
                                        <p:cTn id="10" dur="500"/>
                                        <p:tgtEl>
                                          <p:spTgt spid="86"/>
                                        </p:tgtEl>
                                      </p:cBhvr>
                                    </p:animEffect>
                                  </p:childTnLst>
                                </p:cTn>
                              </p:par>
                              <p:par>
                                <p:cTn id="11" presetID="4" presetClass="entr" presetSubtype="16" fill="hold" nodeType="withEffect">
                                  <p:stCondLst>
                                    <p:cond delay="0"/>
                                  </p:stCondLst>
                                  <p:childTnLst>
                                    <p:set>
                                      <p:cBhvr>
                                        <p:cTn id="12" dur="1" fill="hold">
                                          <p:stCondLst>
                                            <p:cond delay="0"/>
                                          </p:stCondLst>
                                        </p:cTn>
                                        <p:tgtEl>
                                          <p:spTgt spid="149506"/>
                                        </p:tgtEl>
                                        <p:attrNameLst>
                                          <p:attrName>style.visibility</p:attrName>
                                        </p:attrNameLst>
                                      </p:cBhvr>
                                      <p:to>
                                        <p:strVal val="visible"/>
                                      </p:to>
                                    </p:set>
                                    <p:animEffect transition="in" filter="box(in)">
                                      <p:cBhvr>
                                        <p:cTn id="13" dur="500"/>
                                        <p:tgtEl>
                                          <p:spTgt spid="149506"/>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xit" presetSubtype="16" fill="hold" nodeType="clickEffect">
                                  <p:stCondLst>
                                    <p:cond delay="0"/>
                                  </p:stCondLst>
                                  <p:childTnLst>
                                    <p:animEffect transition="out" filter="box(in)">
                                      <p:cBhvr>
                                        <p:cTn id="17" dur="500"/>
                                        <p:tgtEl>
                                          <p:spTgt spid="13358"/>
                                        </p:tgtEl>
                                      </p:cBhvr>
                                    </p:animEffect>
                                    <p:set>
                                      <p:cBhvr>
                                        <p:cTn id="18" dur="1" fill="hold">
                                          <p:stCondLst>
                                            <p:cond delay="499"/>
                                          </p:stCondLst>
                                        </p:cTn>
                                        <p:tgtEl>
                                          <p:spTgt spid="13358"/>
                                        </p:tgtEl>
                                        <p:attrNameLst>
                                          <p:attrName>style.visibility</p:attrName>
                                        </p:attrNameLst>
                                      </p:cBhvr>
                                      <p:to>
                                        <p:strVal val="hidden"/>
                                      </p:to>
                                    </p:set>
                                  </p:childTnLst>
                                </p:cTn>
                              </p:par>
                              <p:par>
                                <p:cTn id="19" presetID="4" presetClass="exit" presetSubtype="16" fill="hold" grpId="1" nodeType="withEffect">
                                  <p:stCondLst>
                                    <p:cond delay="0"/>
                                  </p:stCondLst>
                                  <p:childTnLst>
                                    <p:animEffect transition="out" filter="box(in)">
                                      <p:cBhvr>
                                        <p:cTn id="20" dur="500"/>
                                        <p:tgtEl>
                                          <p:spTgt spid="86"/>
                                        </p:tgtEl>
                                      </p:cBhvr>
                                    </p:animEffect>
                                    <p:set>
                                      <p:cBhvr>
                                        <p:cTn id="21" dur="1" fill="hold">
                                          <p:stCondLst>
                                            <p:cond delay="499"/>
                                          </p:stCondLst>
                                        </p:cTn>
                                        <p:tgtEl>
                                          <p:spTgt spid="86"/>
                                        </p:tgtEl>
                                        <p:attrNameLst>
                                          <p:attrName>style.visibility</p:attrName>
                                        </p:attrNameLst>
                                      </p:cBhvr>
                                      <p:to>
                                        <p:strVal val="hidden"/>
                                      </p:to>
                                    </p:set>
                                  </p:childTnLst>
                                </p:cTn>
                              </p:par>
                              <p:par>
                                <p:cTn id="22" presetID="4" presetClass="entr" presetSubtype="16" fill="hold" grpId="0" nodeType="withEffect">
                                  <p:stCondLst>
                                    <p:cond delay="0"/>
                                  </p:stCondLst>
                                  <p:childTnLst>
                                    <p:set>
                                      <p:cBhvr>
                                        <p:cTn id="23" dur="1" fill="hold">
                                          <p:stCondLst>
                                            <p:cond delay="0"/>
                                          </p:stCondLst>
                                        </p:cTn>
                                        <p:tgtEl>
                                          <p:spTgt spid="149523"/>
                                        </p:tgtEl>
                                        <p:attrNameLst>
                                          <p:attrName>style.visibility</p:attrName>
                                        </p:attrNameLst>
                                      </p:cBhvr>
                                      <p:to>
                                        <p:strVal val="visible"/>
                                      </p:to>
                                    </p:set>
                                    <p:animEffect transition="in" filter="box(in)">
                                      <p:cBhvr>
                                        <p:cTn id="24" dur="500"/>
                                        <p:tgtEl>
                                          <p:spTgt spid="149523"/>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49520"/>
                                        </p:tgtEl>
                                        <p:attrNameLst>
                                          <p:attrName>style.visibility</p:attrName>
                                        </p:attrNameLst>
                                      </p:cBhvr>
                                      <p:to>
                                        <p:strVal val="visible"/>
                                      </p:to>
                                    </p:set>
                                    <p:animEffect transition="in" filter="box(in)">
                                      <p:cBhvr>
                                        <p:cTn id="27" dur="500"/>
                                        <p:tgtEl>
                                          <p:spTgt spid="14952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grpId="1" nodeType="clickEffect">
                                  <p:stCondLst>
                                    <p:cond delay="0"/>
                                  </p:stCondLst>
                                  <p:childTnLst>
                                    <p:animEffect transition="out" filter="box(in)">
                                      <p:cBhvr>
                                        <p:cTn id="31" dur="500"/>
                                        <p:tgtEl>
                                          <p:spTgt spid="149520"/>
                                        </p:tgtEl>
                                      </p:cBhvr>
                                    </p:animEffect>
                                    <p:set>
                                      <p:cBhvr>
                                        <p:cTn id="32" dur="1" fill="hold">
                                          <p:stCondLst>
                                            <p:cond delay="499"/>
                                          </p:stCondLst>
                                        </p:cTn>
                                        <p:tgtEl>
                                          <p:spTgt spid="149520"/>
                                        </p:tgtEl>
                                        <p:attrNameLst>
                                          <p:attrName>style.visibility</p:attrName>
                                        </p:attrNameLst>
                                      </p:cBhvr>
                                      <p:to>
                                        <p:strVal val="hidden"/>
                                      </p:to>
                                    </p:set>
                                  </p:childTnLst>
                                </p:cTn>
                              </p:par>
                              <p:par>
                                <p:cTn id="33" presetID="4" presetClass="exit" presetSubtype="16" fill="hold" grpId="1" nodeType="withEffect">
                                  <p:stCondLst>
                                    <p:cond delay="0"/>
                                  </p:stCondLst>
                                  <p:childTnLst>
                                    <p:animEffect transition="out" filter="box(in)">
                                      <p:cBhvr>
                                        <p:cTn id="34" dur="500"/>
                                        <p:tgtEl>
                                          <p:spTgt spid="149523"/>
                                        </p:tgtEl>
                                      </p:cBhvr>
                                    </p:animEffect>
                                    <p:set>
                                      <p:cBhvr>
                                        <p:cTn id="35" dur="1" fill="hold">
                                          <p:stCondLst>
                                            <p:cond delay="499"/>
                                          </p:stCondLst>
                                        </p:cTn>
                                        <p:tgtEl>
                                          <p:spTgt spid="149523"/>
                                        </p:tgtEl>
                                        <p:attrNameLst>
                                          <p:attrName>style.visibility</p:attrName>
                                        </p:attrNameLst>
                                      </p:cBhvr>
                                      <p:to>
                                        <p:strVal val="hidden"/>
                                      </p:to>
                                    </p:set>
                                  </p:childTnLst>
                                </p:cTn>
                              </p:par>
                              <p:par>
                                <p:cTn id="36" presetID="4" presetClass="entr" presetSubtype="16" fill="hold" grpId="0" nodeType="withEffect">
                                  <p:stCondLst>
                                    <p:cond delay="0"/>
                                  </p:stCondLst>
                                  <p:childTnLst>
                                    <p:set>
                                      <p:cBhvr>
                                        <p:cTn id="37" dur="1" fill="hold">
                                          <p:stCondLst>
                                            <p:cond delay="0"/>
                                          </p:stCondLst>
                                        </p:cTn>
                                        <p:tgtEl>
                                          <p:spTgt spid="149524"/>
                                        </p:tgtEl>
                                        <p:attrNameLst>
                                          <p:attrName>style.visibility</p:attrName>
                                        </p:attrNameLst>
                                      </p:cBhvr>
                                      <p:to>
                                        <p:strVal val="visible"/>
                                      </p:to>
                                    </p:set>
                                    <p:animEffect transition="in" filter="box(in)">
                                      <p:cBhvr>
                                        <p:cTn id="38" dur="500"/>
                                        <p:tgtEl>
                                          <p:spTgt spid="149524"/>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49521"/>
                                        </p:tgtEl>
                                        <p:attrNameLst>
                                          <p:attrName>style.visibility</p:attrName>
                                        </p:attrNameLst>
                                      </p:cBhvr>
                                      <p:to>
                                        <p:strVal val="visible"/>
                                      </p:to>
                                    </p:set>
                                    <p:animEffect transition="in" filter="box(in)">
                                      <p:cBhvr>
                                        <p:cTn id="41" dur="500"/>
                                        <p:tgtEl>
                                          <p:spTgt spid="149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6" grpId="1" animBg="1"/>
      <p:bldP spid="149520" grpId="0" animBg="1"/>
      <p:bldP spid="149520" grpId="1" animBg="1"/>
      <p:bldP spid="149521" grpId="0" animBg="1"/>
      <p:bldP spid="149523" grpId="0" animBg="1"/>
      <p:bldP spid="149523" grpId="1" animBg="1"/>
      <p:bldP spid="14952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2f492e82e51531294f7480f866f4579a40af64cd"/>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6262</TotalTime>
  <Words>1023</Words>
  <Application>Microsoft Office PowerPoint</Application>
  <PresentationFormat>Custom</PresentationFormat>
  <Paragraphs>110</Paragraphs>
  <Slides>14</Slides>
  <Notes>7</Notes>
  <HiddenSlides>0</HiddenSlides>
  <MMClips>1</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Tiết 55 - Bài 48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 g4</dc:creator>
  <cp:lastModifiedBy>Nguyen </cp:lastModifiedBy>
  <cp:revision>132</cp:revision>
  <dcterms:created xsi:type="dcterms:W3CDTF">2016-02-29T15:30:57Z</dcterms:created>
  <dcterms:modified xsi:type="dcterms:W3CDTF">2021-04-05T14:36:33Z</dcterms:modified>
</cp:coreProperties>
</file>