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7" r:id="rId3"/>
    <p:sldId id="346" r:id="rId4"/>
    <p:sldId id="292" r:id="rId5"/>
    <p:sldId id="342" r:id="rId6"/>
    <p:sldId id="260" r:id="rId7"/>
    <p:sldId id="274" r:id="rId8"/>
    <p:sldId id="279" r:id="rId9"/>
    <p:sldId id="278" r:id="rId10"/>
    <p:sldId id="280" r:id="rId11"/>
    <p:sldId id="359" r:id="rId12"/>
    <p:sldId id="287" r:id="rId13"/>
    <p:sldId id="333" r:id="rId14"/>
    <p:sldId id="296" r:id="rId15"/>
    <p:sldId id="352" r:id="rId16"/>
    <p:sldId id="353" r:id="rId17"/>
    <p:sldId id="303" r:id="rId18"/>
    <p:sldId id="319" r:id="rId19"/>
    <p:sldId id="301" r:id="rId20"/>
    <p:sldId id="356" r:id="rId21"/>
    <p:sldId id="361" r:id="rId22"/>
    <p:sldId id="336" r:id="rId23"/>
    <p:sldId id="337" r:id="rId24"/>
    <p:sldId id="338" r:id="rId25"/>
    <p:sldId id="339" r:id="rId26"/>
    <p:sldId id="360" r:id="rId27"/>
    <p:sldId id="341" r:id="rId28"/>
    <p:sldId id="355" r:id="rId29"/>
    <p:sldId id="349" r:id="rId30"/>
    <p:sldId id="350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800000"/>
    <a:srgbClr val="FF0000"/>
    <a:srgbClr val="9900CC"/>
    <a:srgbClr val="CC00FF"/>
    <a:srgbClr val="A50021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59" autoAdjust="0"/>
  </p:normalViewPr>
  <p:slideViewPr>
    <p:cSldViewPr>
      <p:cViewPr varScale="1">
        <p:scale>
          <a:sx n="106" d="100"/>
          <a:sy n="106" d="100"/>
        </p:scale>
        <p:origin x="9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C9163FD-A3F0-4005-B7A8-0808A57827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2AD2939-3A17-4E9E-A3D0-4AEEE35C945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BED9E6C-C304-4653-8B9D-921D9C66D939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0DF517D-5D2C-46CF-94A0-3239803E9F8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BB15313-9E5C-4776-9183-F1A94D2C7B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7BE4F37-E633-4FEC-9BC3-8C4A6B42C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0468DF-C6B3-494D-838A-554AA55C906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19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B6883-2F7D-4D1C-8F86-395CD8D5CF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4BE0BEF-3EAC-479F-9767-DFAC7E175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B29B12A-4D70-4043-8D14-3EDB429948B0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23554" name="Rectangle 7">
            <a:extLst>
              <a:ext uri="{FF2B5EF4-FFF2-40B4-BE49-F238E27FC236}">
                <a16:creationId xmlns:a16="http://schemas.microsoft.com/office/drawing/2014/main" id="{47ED2257-E1F9-4D21-A68F-B2C01E97C1F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2A34EB91-C7C2-48D3-94A0-01102FE79F89}" type="slidenum">
              <a:rPr lang="en-US" altLang="zh-CN"/>
              <a:pPr algn="r"/>
              <a:t>22</a:t>
            </a:fld>
            <a:endParaRPr lang="en-US" altLang="zh-CN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EE3346E-EA87-4B95-A7FC-8113D836F87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5D75A08-7115-4190-AB92-A20B168ABAE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5D677496-955B-4DAA-BE34-7B8DC0450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049ECF5-41F8-4A0A-A183-D3B446C590AE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28674" name="Rectangle 7">
            <a:extLst>
              <a:ext uri="{FF2B5EF4-FFF2-40B4-BE49-F238E27FC236}">
                <a16:creationId xmlns:a16="http://schemas.microsoft.com/office/drawing/2014/main" id="{B81FF2C0-19B8-4E35-81E5-7B651CA072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E4010E0B-DC75-4F26-90F8-935A8226F6C2}" type="slidenum">
              <a:rPr lang="en-US" altLang="zh-CN"/>
              <a:pPr algn="r"/>
              <a:t>26</a:t>
            </a:fld>
            <a:endParaRPr lang="en-US" altLang="zh-CN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C79CE359-8AEE-431E-9878-ADA79C799AF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E9218BF1-BBF5-4271-A45C-34C2332BEA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71F3EF-68E0-4260-934F-5D308F716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E4E5E5-99E6-40E6-B0AE-F30405678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AA0036-8134-449D-9F4B-F78BF9982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8C083-20BD-4CEA-A649-628BF016BC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216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5030D7-D0F7-4335-A344-12CCAA25E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3448D1-765C-494A-BDBB-A620FBC52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A03F9-9B5D-4FDB-AB10-767EE66EC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F1DAD-5464-417E-ACA1-B5254CB21E3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192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E6F30-CC28-41AC-9A1B-6D0D1AF7A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982E1-280E-4CBA-9AAD-0EBE0E663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456DC5-CD8A-464F-B345-15EA6BEC3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6B8CE-0980-4518-9ADF-6430EA2D2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288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E1DB94-7C5A-4574-A965-8A7FC774B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F15BA5-6AD7-4C51-A0A5-4D48AD121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D2EF1C-891B-421A-AA9A-AC40D9768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7677F-FE69-484B-AA5F-51E00CD821C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483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71F3EF-68E0-4260-934F-5D308F716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E4E5E5-99E6-40E6-B0AE-F30405678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AA0036-8134-449D-9F4B-F78BF9982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8C083-20BD-4CEA-A649-628BF016BCF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E107D1-5049-429F-9D45-690C26EF7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B6288-17CD-4F28-B8BC-5A2CF9184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A39715-E7B3-4F46-A730-6EE5AD51F5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E6BE1-5CF7-4ED6-A7E5-3C6F1CCC0E9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8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F3702F-2857-43B1-B904-66E9E54DC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96D77-38AD-4585-BE87-276EC4D66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ADE88-BB26-4321-B0C0-9D14C231B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0AE8C-EB9D-4170-B17C-25DBBE82A89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94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4B27F-00FA-4C2C-B2CB-0A624DB0A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DAA33-0407-4216-ABFA-C7112C6A0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72A62-47F8-4A7A-AB90-A423E8207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2274-8D65-4D8A-8DC1-F82299620D9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37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F58C39-9451-4AEC-A64E-AC01B0897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DD256E-5971-4541-A292-75C2F3C47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8F50B2-56C4-4A85-B623-164AC932A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32B2E-04ED-4D3C-9468-7DF17DFFC5F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00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08BF7C-5630-419A-865E-F0ACCC90E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B7A198-C495-42DF-A0F7-B8AE43024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9D0A09-A472-47CE-B3EA-DBF53078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F0390-5FF2-4861-975A-9FCC49C2189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67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8F3B96-3A6D-4530-AAD1-49E5B06EB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F57775-3DAA-48CB-B4A7-45EF46841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67CBC2-35E2-4A96-9325-EB6DA3352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780D1-3C55-420D-B17E-9C8EB9FD69B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9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E107D1-5049-429F-9D45-690C26EF7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B6288-17CD-4F28-B8BC-5A2CF9184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A39715-E7B3-4F46-A730-6EE5AD51F5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E6BE1-5CF7-4ED6-A7E5-3C6F1CCC0E9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467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63190-B9FD-4434-B311-42CB98E15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0954B-A6FD-478B-A42F-620AE8523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90926-AD24-4E3E-963F-D63DB92F3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51245-B4C2-4749-8660-08ECF590B2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15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9DB65-E4B9-4C6F-A49F-705519FAA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9EDD59-68A6-4D0B-9248-1F4A8A8CE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167CD-8147-43E3-BE3B-8C9DB5BDB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F3374-5C4D-4E54-AB5C-D6CE54D6E8F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17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5030D7-D0F7-4335-A344-12CCAA25E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3448D1-765C-494A-BDBB-A620FBC52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A03F9-9B5D-4FDB-AB10-767EE66EC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F1DAD-5464-417E-ACA1-B5254CB21E3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01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E6F30-CC28-41AC-9A1B-6D0D1AF7A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982E1-280E-4CBA-9AAD-0EBE0E663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456DC5-CD8A-464F-B345-15EA6BEC3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6B8CE-0980-4518-9ADF-6430EA2D24F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2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E1DB94-7C5A-4574-A965-8A7FC774B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F15BA5-6AD7-4C51-A0A5-4D48AD121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D2EF1C-891B-421A-AA9A-AC40D9768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7677F-FE69-484B-AA5F-51E00CD821C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F3702F-2857-43B1-B904-66E9E54DC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96D77-38AD-4585-BE87-276EC4D66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ADE88-BB26-4321-B0C0-9D14C231B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0AE8C-EB9D-4170-B17C-25DBBE82A89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384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4B27F-00FA-4C2C-B2CB-0A624DB0A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DAA33-0407-4216-ABFA-C7112C6A0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72A62-47F8-4A7A-AB90-A423E8207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2274-8D65-4D8A-8DC1-F82299620D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251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F58C39-9451-4AEC-A64E-AC01B0897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DD256E-5971-4541-A292-75C2F3C47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8F50B2-56C4-4A85-B623-164AC932A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32B2E-04ED-4D3C-9468-7DF17DFFC5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921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08BF7C-5630-419A-865E-F0ACCC90E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B7A198-C495-42DF-A0F7-B8AE43024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9D0A09-A472-47CE-B3EA-DBF53078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F0390-5FF2-4861-975A-9FCC49C2189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991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8F3B96-3A6D-4530-AAD1-49E5B06EB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F57775-3DAA-48CB-B4A7-45EF46841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67CBC2-35E2-4A96-9325-EB6DA3352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780D1-3C55-420D-B17E-9C8EB9FD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968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63190-B9FD-4434-B311-42CB98E15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0954B-A6FD-478B-A42F-620AE8523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90926-AD24-4E3E-963F-D63DB92F3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51245-B4C2-4749-8660-08ECF590B2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1302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9DB65-E4B9-4C6F-A49F-705519FAA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9EDD59-68A6-4D0B-9248-1F4A8A8CE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167CD-8147-43E3-BE3B-8C9DB5BDB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F3374-5C4D-4E54-AB5C-D6CE54D6E8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82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637468-1E32-453E-B60C-6943BB0ECC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8AAB48-3F2A-472B-9D47-FC00F327A8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E69C0D-AE9E-4DF1-9214-A8F7316DB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1E02D0-B9F2-4D6C-96F1-5C04019919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6E0ED4-3305-43CB-A6F0-AC2AE90D36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fld id="{1368A81B-E70A-4212-A100-CA8E1ED2429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637468-1E32-453E-B60C-6943BB0ECC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8AAB48-3F2A-472B-9D47-FC00F327A8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E69C0D-AE9E-4DF1-9214-A8F7316DB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1E02D0-B9F2-4D6C-96F1-5C04019919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6E0ED4-3305-43CB-A6F0-AC2AE90D36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fld id="{1368A81B-E70A-4212-A100-CA8E1ED2429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ocuments%20and%20Settings\LPT%20COMPUTER\My%20Documents\Downloads\BIEN_NHO.MID" TargetMode="External"/><Relationship Id="rId13" Type="http://schemas.openxmlformats.org/officeDocument/2006/relationships/image" Target="../media/image4.emf"/><Relationship Id="rId18" Type="http://schemas.openxmlformats.org/officeDocument/2006/relationships/image" Target="../media/image9.gif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emf"/><Relationship Id="rId17" Type="http://schemas.openxmlformats.org/officeDocument/2006/relationships/image" Target="../media/image8.gif"/><Relationship Id="rId2" Type="http://schemas.microsoft.com/office/2007/relationships/media" Target="../media/media1.WAV"/><Relationship Id="rId1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gif"/><Relationship Id="rId5" Type="http://schemas.openxmlformats.org/officeDocument/2006/relationships/audio" Target="file:///C:\WINDOWS\Help\Tours\WindowsMediaPlayer\Audio\Wav\wmpaud1.wav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1.wmf"/><Relationship Id="rId4" Type="http://schemas.microsoft.com/office/2007/relationships/media" Target="file:///C:\WINDOWS\Help\Tours\WindowsMediaPlayer\Audio\Wav\wmpaud1.wav" TargetMode="Externa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So%20s&#225;nh%20xe%20&#273;i&#7879;n%20v&#224;%20xe%20x&#259;ng_%20Lo&#7841;i%20xe%20n&#224;o%20&#432;u%20vi&#7879;t%20h&#417;n_.mp4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slide" Target="slide1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-12700" y="2209800"/>
          <a:ext cx="246221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Clip" r:id="rId9" imgW="36795075" imgH="46310550" progId="">
                  <p:embed/>
                </p:oleObj>
              </mc:Choice>
              <mc:Fallback>
                <p:oleObj name="Clip" r:id="rId9" imgW="36795075" imgH="46310550" progId="">
                  <p:embed/>
                  <p:pic>
                    <p:nvPicPr>
                      <p:cNvPr id="1026" name="Object 5">
                        <a:hlinkClick r:id="" action="ppaction://hlinkfile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2209800"/>
                        <a:ext cx="2462213" cy="464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/>
          <p:nvPr/>
        </p:nvGrpSpPr>
        <p:grpSpPr bwMode="auto">
          <a:xfrm>
            <a:off x="4092575" y="3562350"/>
            <a:ext cx="1246188" cy="1371600"/>
            <a:chOff x="2844800" y="1422399"/>
            <a:chExt cx="2235200" cy="2235200"/>
          </a:xfrm>
        </p:grpSpPr>
        <p:sp>
          <p:nvSpPr>
            <p:cNvPr id="3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 4"/>
            <p:cNvSpPr/>
            <p:nvPr/>
          </p:nvSpPr>
          <p:spPr>
            <a:xfrm>
              <a:off x="3294687" y="1944980"/>
              <a:ext cx="1335426" cy="11512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3200"/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2848097" y="2743537"/>
            <a:ext cx="1494695" cy="1606695"/>
            <a:chOff x="2844800" y="1828800"/>
            <a:chExt cx="2235200" cy="2235200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 3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 4"/>
            <p:cNvSpPr/>
            <p:nvPr/>
          </p:nvSpPr>
          <p:spPr>
            <a:xfrm>
              <a:off x="3294173" y="2352387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3200"/>
            </a:p>
          </p:txBody>
        </p:sp>
      </p:grpSp>
      <p:grpSp>
        <p:nvGrpSpPr>
          <p:cNvPr id="5" name="Group 23"/>
          <p:cNvGrpSpPr/>
          <p:nvPr/>
        </p:nvGrpSpPr>
        <p:grpSpPr bwMode="auto">
          <a:xfrm>
            <a:off x="1846263" y="3524250"/>
            <a:ext cx="1304925" cy="1524000"/>
            <a:chOff x="2844800" y="1422399"/>
            <a:chExt cx="2235200" cy="2235200"/>
          </a:xfrm>
        </p:grpSpPr>
        <p:sp>
          <p:nvSpPr>
            <p:cNvPr id="25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 4"/>
            <p:cNvSpPr/>
            <p:nvPr/>
          </p:nvSpPr>
          <p:spPr>
            <a:xfrm>
              <a:off x="3293471" y="1946275"/>
              <a:ext cx="1337857" cy="1147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3200"/>
            </a:p>
          </p:txBody>
        </p:sp>
      </p:grpSp>
      <p:grpSp>
        <p:nvGrpSpPr>
          <p:cNvPr id="7" name="Group 26"/>
          <p:cNvGrpSpPr/>
          <p:nvPr/>
        </p:nvGrpSpPr>
        <p:grpSpPr>
          <a:xfrm>
            <a:off x="2866620" y="4189446"/>
            <a:ext cx="1495198" cy="1642440"/>
            <a:chOff x="2032000" y="1015999"/>
            <a:chExt cx="2235200" cy="2235200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 3"/>
            <p:cNvSpPr/>
            <p:nvPr/>
          </p:nvSpPr>
          <p:spPr>
            <a:xfrm>
              <a:off x="2032000" y="1015999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 4"/>
            <p:cNvSpPr/>
            <p:nvPr/>
          </p:nvSpPr>
          <p:spPr>
            <a:xfrm>
              <a:off x="2481373" y="1539586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32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92648" y="3617903"/>
            <a:ext cx="572295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C2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endParaRPr lang="vi-VN" sz="4400" b="1" dirty="0">
              <a:solidFill>
                <a:srgbClr val="00C200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26062" y="3617903"/>
            <a:ext cx="568575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</a:t>
            </a:r>
            <a:endParaRPr lang="vi-VN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66376" y="3614728"/>
            <a:ext cx="568574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24602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vi-VN" sz="4400" b="1" dirty="0">
              <a:solidFill>
                <a:srgbClr val="24602E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75621" y="3614728"/>
            <a:ext cx="567784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5B34D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endParaRPr lang="vi-VN" sz="4400" b="1">
              <a:solidFill>
                <a:srgbClr val="5B34DA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3800" y="3614728"/>
            <a:ext cx="567784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Ý</a:t>
            </a:r>
            <a:endParaRPr lang="vi-VN" sz="4400" b="1">
              <a:solidFill>
                <a:srgbClr val="333300"/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53567" y="3614728"/>
            <a:ext cx="567784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rgbClr val="0066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vi-VN" sz="4400" b="1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  <p:pic>
        <p:nvPicPr>
          <p:cNvPr id="1053" name="Picture 37" descr="butterflies_flowers_sm_nwm[1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450" y="6096000"/>
            <a:ext cx="76200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23271" name="Picture 39" descr="Firewrk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06725" y="4419600"/>
            <a:ext cx="12954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72" name="Picture 40" descr="Firewrk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70713" y="3867150"/>
            <a:ext cx="747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7" name="Freeform 46"/>
          <p:cNvSpPr/>
          <p:nvPr/>
        </p:nvSpPr>
        <p:spPr bwMode="auto">
          <a:xfrm rot="10800000">
            <a:off x="6821488" y="5262563"/>
            <a:ext cx="1127125" cy="104775"/>
          </a:xfrm>
          <a:custGeom>
            <a:avLst/>
            <a:gdLst>
              <a:gd name="T0" fmla="*/ 0 w 1440"/>
              <a:gd name="T1" fmla="*/ 0 h 128"/>
              <a:gd name="T2" fmla="*/ 2147483647 w 1440"/>
              <a:gd name="T3" fmla="*/ 2147483647 h 128"/>
              <a:gd name="T4" fmla="*/ 2147483647 w 1440"/>
              <a:gd name="T5" fmla="*/ 2147483647 h 128"/>
              <a:gd name="T6" fmla="*/ 2147483647 w 1440"/>
              <a:gd name="T7" fmla="*/ 2147483647 h 128"/>
              <a:gd name="T8" fmla="*/ 2147483647 w 1440"/>
              <a:gd name="T9" fmla="*/ 2147483647 h 128"/>
              <a:gd name="T10" fmla="*/ 2147483647 w 1440"/>
              <a:gd name="T11" fmla="*/ 2147483647 h 128"/>
              <a:gd name="T12" fmla="*/ 2147483647 w 1440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128"/>
              <a:gd name="T23" fmla="*/ 1440 w 1440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>
            <a:solidFill>
              <a:srgbClr val="0099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58" name="Line 47"/>
          <p:cNvSpPr>
            <a:spLocks noChangeShapeType="1"/>
          </p:cNvSpPr>
          <p:nvPr/>
        </p:nvSpPr>
        <p:spPr bwMode="auto">
          <a:xfrm>
            <a:off x="6616700" y="4845050"/>
            <a:ext cx="1536700" cy="1588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59" name="Line 48"/>
          <p:cNvSpPr>
            <a:spLocks noChangeShapeType="1"/>
          </p:cNvSpPr>
          <p:nvPr/>
        </p:nvSpPr>
        <p:spPr bwMode="auto">
          <a:xfrm>
            <a:off x="7391400" y="4110038"/>
            <a:ext cx="1588" cy="148431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1061" name="Picture 55" descr="dandilionbutterfly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10550" y="6096000"/>
            <a:ext cx="8556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2" name="AutoShape 56">
            <a:hlinkClick r:id="rId8" action="ppaction://hlinkfile" highlightClick="1"/>
          </p:cNvPr>
          <p:cNvSpPr>
            <a:spLocks noChangeArrowheads="1"/>
          </p:cNvSpPr>
          <p:nvPr/>
        </p:nvSpPr>
        <p:spPr bwMode="auto">
          <a:xfrm>
            <a:off x="6350" y="6076950"/>
            <a:ext cx="819150" cy="762000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3289" name="Picture 57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054100" y="6324600"/>
            <a:ext cx="280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90" name="wmpaud1.wav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7599363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92" name="Picture 60" descr="Firewrk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3375" y="2133600"/>
            <a:ext cx="14954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9" name="Picture 64" descr="atom1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20000" y="12954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99" name="Picture 67" descr="_DK8_1LA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6172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0" y="486370"/>
            <a:ext cx="89152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LỰC ĐIỆN TỪ-</a:t>
            </a:r>
          </a:p>
          <a:p>
            <a:pPr algn="ctr" eaLnBrk="1" hangingPunct="1"/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ĐỘNG CƠ ĐIỆN MỘT CHIỀU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5985 L -0.00521 0.12989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1764 L -0.00174 -0.17078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16247 L -4.44444E-6 -0.09267 " pathEditMode="relative" rAng="0" ptsTypes="AA">
                                      <p:cBhvr>
                                        <p:cTn id="16" dur="3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12509 L 3.88889E-6 -0.0950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21688 L 1.38889E-6 -0.1160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9387 L 0.00122 -0.14752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3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2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2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23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23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289"/>
                </p:tgtEl>
              </p:cMediaNode>
            </p:audio>
            <p:audio>
              <p:cMediaNode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2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8">
            <a:extLst>
              <a:ext uri="{FF2B5EF4-FFF2-40B4-BE49-F238E27FC236}">
                <a16:creationId xmlns:a16="http://schemas.microsoft.com/office/drawing/2014/main" id="{F7C130A5-DCC0-4E7E-BED6-3C4B0F31A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194" name="Text Box 3">
            <a:extLst>
              <a:ext uri="{FF2B5EF4-FFF2-40B4-BE49-F238E27FC236}">
                <a16:creationId xmlns:a16="http://schemas.microsoft.com/office/drawing/2014/main" id="{0C9A85D5-AE51-49B1-9286-AB5BA3DF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DA74142B-15C2-4E2E-A2D4-60AAB541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622F8D2C-B16F-4DCC-A7D3-E56197CE5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92363"/>
            <a:ext cx="2971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Nam </a:t>
            </a:r>
            <a:r>
              <a:rPr lang="en-US" altLang="en-US" sz="2200" b="1" dirty="0" err="1">
                <a:solidFill>
                  <a:srgbClr val="0000FF"/>
                </a:solidFill>
              </a:rPr>
              <a:t>châm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1AF3CCF3-A02A-4AAB-A391-4269499A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92413"/>
            <a:ext cx="28956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dây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dẫn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grpSp>
        <p:nvGrpSpPr>
          <p:cNvPr id="8199" name="Group 8">
            <a:extLst>
              <a:ext uri="{FF2B5EF4-FFF2-40B4-BE49-F238E27FC236}">
                <a16:creationId xmlns:a16="http://schemas.microsoft.com/office/drawing/2014/main" id="{6DD0D9AB-4CDE-4876-8C71-5FECA62ED097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609600"/>
            <a:ext cx="3867150" cy="3181350"/>
            <a:chOff x="2688" y="576"/>
            <a:chExt cx="2784" cy="2088"/>
          </a:xfrm>
        </p:grpSpPr>
        <p:grpSp>
          <p:nvGrpSpPr>
            <p:cNvPr id="8200" name="Group 9">
              <a:extLst>
                <a:ext uri="{FF2B5EF4-FFF2-40B4-BE49-F238E27FC236}">
                  <a16:creationId xmlns:a16="http://schemas.microsoft.com/office/drawing/2014/main" id="{770C3CC6-F113-47F6-93B0-28169A676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576"/>
              <a:ext cx="2784" cy="2088"/>
              <a:chOff x="697" y="1307"/>
              <a:chExt cx="3759" cy="2640"/>
            </a:xfrm>
          </p:grpSpPr>
          <p:pic>
            <p:nvPicPr>
              <p:cNvPr id="8201" name="Picture 10" descr="1">
                <a:extLst>
                  <a:ext uri="{FF2B5EF4-FFF2-40B4-BE49-F238E27FC236}">
                    <a16:creationId xmlns:a16="http://schemas.microsoft.com/office/drawing/2014/main" id="{1D40098F-C720-4F7D-A747-056BCF6D9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46"/>
              <a:stretch>
                <a:fillRect/>
              </a:stretch>
            </p:blipFill>
            <p:spPr bwMode="auto">
              <a:xfrm>
                <a:off x="1680" y="1307"/>
                <a:ext cx="2770" cy="26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202" name="Group 11">
                <a:extLst>
                  <a:ext uri="{FF2B5EF4-FFF2-40B4-BE49-F238E27FC236}">
                    <a16:creationId xmlns:a16="http://schemas.microsoft.com/office/drawing/2014/main" id="{EEEDCCC1-B8C9-4F75-AA3D-6AE157964C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32564">
                <a:off x="865" y="2267"/>
                <a:ext cx="3500" cy="1296"/>
                <a:chOff x="336" y="2496"/>
                <a:chExt cx="3984" cy="1536"/>
              </a:xfrm>
            </p:grpSpPr>
            <p:sp>
              <p:nvSpPr>
                <p:cNvPr id="8203" name="Line 12">
                  <a:extLst>
                    <a:ext uri="{FF2B5EF4-FFF2-40B4-BE49-F238E27FC236}">
                      <a16:creationId xmlns:a16="http://schemas.microsoft.com/office/drawing/2014/main" id="{A4CF1036-95F3-46C2-AD1B-8AC458E8B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04" name="Line 13">
                  <a:extLst>
                    <a:ext uri="{FF2B5EF4-FFF2-40B4-BE49-F238E27FC236}">
                      <a16:creationId xmlns:a16="http://schemas.microsoft.com/office/drawing/2014/main" id="{719CA078-C358-4296-8B36-74E0A50739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205" name="Group 14">
                <a:extLst>
                  <a:ext uri="{FF2B5EF4-FFF2-40B4-BE49-F238E27FC236}">
                    <a16:creationId xmlns:a16="http://schemas.microsoft.com/office/drawing/2014/main" id="{A3A18082-023E-4C67-8C8D-E19E1AF36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220178">
                <a:off x="697" y="1547"/>
                <a:ext cx="3500" cy="1296"/>
                <a:chOff x="336" y="2496"/>
                <a:chExt cx="3984" cy="1536"/>
              </a:xfrm>
            </p:grpSpPr>
            <p:sp>
              <p:nvSpPr>
                <p:cNvPr id="8206" name="Line 15">
                  <a:extLst>
                    <a:ext uri="{FF2B5EF4-FFF2-40B4-BE49-F238E27FC236}">
                      <a16:creationId xmlns:a16="http://schemas.microsoft.com/office/drawing/2014/main" id="{BB3E271F-1FB7-4081-915B-068463B3FC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07" name="Line 16">
                  <a:extLst>
                    <a:ext uri="{FF2B5EF4-FFF2-40B4-BE49-F238E27FC236}">
                      <a16:creationId xmlns:a16="http://schemas.microsoft.com/office/drawing/2014/main" id="{3A1285C1-4DB2-41C9-BD0C-939E5B42AA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208" name="Text Box 17">
                <a:extLst>
                  <a:ext uri="{FF2B5EF4-FFF2-40B4-BE49-F238E27FC236}">
                    <a16:creationId xmlns:a16="http://schemas.microsoft.com/office/drawing/2014/main" id="{8C628050-D400-4090-B981-675834454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8" y="2122"/>
                <a:ext cx="339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rgbClr val="FFFFFF"/>
                    </a:solidFill>
                  </a:rPr>
                  <a:t>D</a:t>
                </a:r>
              </a:p>
            </p:txBody>
          </p:sp>
          <p:sp>
            <p:nvSpPr>
              <p:cNvPr id="8209" name="Text Box 18">
                <a:extLst>
                  <a:ext uri="{FF2B5EF4-FFF2-40B4-BE49-F238E27FC236}">
                    <a16:creationId xmlns:a16="http://schemas.microsoft.com/office/drawing/2014/main" id="{7DACD7C5-F76F-4838-9102-75DE1A3CB8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3" y="3020"/>
                <a:ext cx="34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rgbClr val="FFFFFF"/>
                    </a:solidFill>
                  </a:rPr>
                  <a:t>A</a:t>
                </a:r>
              </a:p>
            </p:txBody>
          </p:sp>
          <p:sp>
            <p:nvSpPr>
              <p:cNvPr id="8210" name="Text Box 19">
                <a:extLst>
                  <a:ext uri="{FF2B5EF4-FFF2-40B4-BE49-F238E27FC236}">
                    <a16:creationId xmlns:a16="http://schemas.microsoft.com/office/drawing/2014/main" id="{8949083F-4FE5-4545-8303-ECF8463F4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" y="2793"/>
                <a:ext cx="34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rgbClr val="FFFFFF"/>
                    </a:solidFill>
                  </a:rPr>
                  <a:t>B</a:t>
                </a:r>
              </a:p>
            </p:txBody>
          </p:sp>
          <p:sp>
            <p:nvSpPr>
              <p:cNvPr id="8211" name="Text Box 20">
                <a:extLst>
                  <a:ext uri="{FF2B5EF4-FFF2-40B4-BE49-F238E27FC236}">
                    <a16:creationId xmlns:a16="http://schemas.microsoft.com/office/drawing/2014/main" id="{37EB001F-2DD0-4AA5-A150-BAA6FC7A6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0" y="1958"/>
                <a:ext cx="339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rgbClr val="FFFFFF"/>
                    </a:solidFill>
                  </a:rPr>
                  <a:t>C</a:t>
                </a:r>
              </a:p>
            </p:txBody>
          </p:sp>
          <p:sp>
            <p:nvSpPr>
              <p:cNvPr id="8212" name="Line 21">
                <a:extLst>
                  <a:ext uri="{FF2B5EF4-FFF2-40B4-BE49-F238E27FC236}">
                    <a16:creationId xmlns:a16="http://schemas.microsoft.com/office/drawing/2014/main" id="{E34C71AD-7D9F-4DBF-AC77-162A7C91B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6" y="1974"/>
                <a:ext cx="0" cy="106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3" name="Line 22">
                <a:extLst>
                  <a:ext uri="{FF2B5EF4-FFF2-40B4-BE49-F238E27FC236}">
                    <a16:creationId xmlns:a16="http://schemas.microsoft.com/office/drawing/2014/main" id="{2CDF6936-8DF4-4D55-88E2-D02775DCF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6" y="2022"/>
                <a:ext cx="0" cy="1134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4" name="Line 23">
                <a:extLst>
                  <a:ext uri="{FF2B5EF4-FFF2-40B4-BE49-F238E27FC236}">
                    <a16:creationId xmlns:a16="http://schemas.microsoft.com/office/drawing/2014/main" id="{3A5E534F-0FBA-4D01-AC53-0819D17DF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2070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5" name="Line 24">
                <a:extLst>
                  <a:ext uri="{FF2B5EF4-FFF2-40B4-BE49-F238E27FC236}">
                    <a16:creationId xmlns:a16="http://schemas.microsoft.com/office/drawing/2014/main" id="{FF5A8B33-3763-48C6-9374-F32EC36E8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034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6" name="Line 25">
                <a:extLst>
                  <a:ext uri="{FF2B5EF4-FFF2-40B4-BE49-F238E27FC236}">
                    <a16:creationId xmlns:a16="http://schemas.microsoft.com/office/drawing/2014/main" id="{17AABB09-EE39-4DB2-AA40-3BD3795F0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6" y="2022"/>
                <a:ext cx="0" cy="102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7" name="Line 26">
                <a:extLst>
                  <a:ext uri="{FF2B5EF4-FFF2-40B4-BE49-F238E27FC236}">
                    <a16:creationId xmlns:a16="http://schemas.microsoft.com/office/drawing/2014/main" id="{64293162-E961-4ECF-82B0-5653A537C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" y="2034"/>
                <a:ext cx="0" cy="108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8" name="Line 27">
                <a:extLst>
                  <a:ext uri="{FF2B5EF4-FFF2-40B4-BE49-F238E27FC236}">
                    <a16:creationId xmlns:a16="http://schemas.microsoft.com/office/drawing/2014/main" id="{EA823FD6-23A2-49B6-AA47-40FFB52F8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226"/>
                <a:ext cx="1728" cy="44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9" name="Line 28">
                <a:extLst>
                  <a:ext uri="{FF2B5EF4-FFF2-40B4-BE49-F238E27FC236}">
                    <a16:creationId xmlns:a16="http://schemas.microsoft.com/office/drawing/2014/main" id="{AA342CA2-0B0E-4D4C-A552-33BF70A90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8" y="2826"/>
                <a:ext cx="768" cy="20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0" name="Line 29">
                <a:extLst>
                  <a:ext uri="{FF2B5EF4-FFF2-40B4-BE49-F238E27FC236}">
                    <a16:creationId xmlns:a16="http://schemas.microsoft.com/office/drawing/2014/main" id="{6699BE14-2A32-4F8A-9D72-69E882CEC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" y="2392"/>
                <a:ext cx="1391" cy="31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1" name="Line 30">
                <a:extLst>
                  <a:ext uri="{FF2B5EF4-FFF2-40B4-BE49-F238E27FC236}">
                    <a16:creationId xmlns:a16="http://schemas.microsoft.com/office/drawing/2014/main" id="{35193728-3A76-4245-8CBD-880789AB8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2752"/>
                <a:ext cx="760" cy="16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2" name="Line 31">
                <a:extLst>
                  <a:ext uri="{FF2B5EF4-FFF2-40B4-BE49-F238E27FC236}">
                    <a16:creationId xmlns:a16="http://schemas.microsoft.com/office/drawing/2014/main" id="{D02096C7-4B15-4424-B3E7-BA6D8E7B9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2352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3" name="Line 32">
                <a:extLst>
                  <a:ext uri="{FF2B5EF4-FFF2-40B4-BE49-F238E27FC236}">
                    <a16:creationId xmlns:a16="http://schemas.microsoft.com/office/drawing/2014/main" id="{83A8F9F1-CFE1-433D-8EE5-B8E17B0B6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2334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4" name="Line 33">
                <a:extLst>
                  <a:ext uri="{FF2B5EF4-FFF2-40B4-BE49-F238E27FC236}">
                    <a16:creationId xmlns:a16="http://schemas.microsoft.com/office/drawing/2014/main" id="{D15B92C4-8325-491D-BD1F-44B22FF7A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2290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5" name="Line 34">
                <a:extLst>
                  <a:ext uri="{FF2B5EF4-FFF2-40B4-BE49-F238E27FC236}">
                    <a16:creationId xmlns:a16="http://schemas.microsoft.com/office/drawing/2014/main" id="{44209782-236F-48BA-861F-B7802A382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2830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6" name="Line 35">
                <a:extLst>
                  <a:ext uri="{FF2B5EF4-FFF2-40B4-BE49-F238E27FC236}">
                    <a16:creationId xmlns:a16="http://schemas.microsoft.com/office/drawing/2014/main" id="{A2F206B2-704A-47DC-A482-548D1BFBD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46" y="2216"/>
                <a:ext cx="338" cy="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27" name="Rectangle 36">
                <a:extLst>
                  <a:ext uri="{FF2B5EF4-FFF2-40B4-BE49-F238E27FC236}">
                    <a16:creationId xmlns:a16="http://schemas.microsoft.com/office/drawing/2014/main" id="{7E9BA111-5802-4C64-B97B-9D3984979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1632"/>
                <a:ext cx="576" cy="12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28" name="Text Box 37">
              <a:extLst>
                <a:ext uri="{FF2B5EF4-FFF2-40B4-BE49-F238E27FC236}">
                  <a16:creationId xmlns:a16="http://schemas.microsoft.com/office/drawing/2014/main" id="{247D845A-AA74-403C-A8B2-E6C677581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" y="1346"/>
              <a:ext cx="62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FF"/>
                  </a:solidFill>
                </a:rPr>
                <a:t>C</a:t>
              </a:r>
              <a:r>
                <a:rPr lang="en-US" altLang="en-US" b="1" baseline="-25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8229" name="Text Box 38">
              <a:extLst>
                <a:ext uri="{FF2B5EF4-FFF2-40B4-BE49-F238E27FC236}">
                  <a16:creationId xmlns:a16="http://schemas.microsoft.com/office/drawing/2014/main" id="{6A11ECF3-7E88-4945-8E26-6DEAD680E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" y="1836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FF"/>
                  </a:solidFill>
                </a:rPr>
                <a:t>C</a:t>
              </a:r>
              <a:r>
                <a:rPr lang="en-US" altLang="en-US" b="1" baseline="-25000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8231" name="Text Box 41">
            <a:extLst>
              <a:ext uri="{FF2B5EF4-FFF2-40B4-BE49-F238E27FC236}">
                <a16:creationId xmlns:a16="http://schemas.microsoft.com/office/drawing/2014/main" id="{DBC1F1D5-43EB-431C-9F4C-5DA56800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33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rgbClr val="000000"/>
                </a:solidFill>
              </a:rPr>
              <a:t>Hình 28.1</a:t>
            </a:r>
          </a:p>
        </p:txBody>
      </p:sp>
      <p:sp>
        <p:nvSpPr>
          <p:cNvPr id="8232" name="Text Box 42">
            <a:extLst>
              <a:ext uri="{FF2B5EF4-FFF2-40B4-BE49-F238E27FC236}">
                <a16:creationId xmlns:a16="http://schemas.microsoft.com/office/drawing/2014/main" id="{C6571F37-8BB8-4171-84ED-FC7561F5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1" y="5410148"/>
            <a:ext cx="42449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C1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qua.</a:t>
            </a:r>
          </a:p>
        </p:txBody>
      </p:sp>
      <p:sp>
        <p:nvSpPr>
          <p:cNvPr id="8233" name="Line 43">
            <a:extLst>
              <a:ext uri="{FF2B5EF4-FFF2-40B4-BE49-F238E27FC236}">
                <a16:creationId xmlns:a16="http://schemas.microsoft.com/office/drawing/2014/main" id="{E09282FC-2410-4F38-986C-7292D8159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0" y="533400"/>
            <a:ext cx="0" cy="632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Text Box 8">
            <a:extLst>
              <a:ext uri="{FF2B5EF4-FFF2-40B4-BE49-F238E27FC236}">
                <a16:creationId xmlns:a16="http://schemas.microsoft.com/office/drawing/2014/main" id="{0928ADC0-46E4-43FF-915C-4C7D05821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8"/>
            <a:ext cx="48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2. </a:t>
            </a:r>
            <a:r>
              <a:rPr lang="en-US" altLang="en-US" sz="2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F9E930BD-1CAA-490C-85D0-6B1A6C7C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078" y="3809990"/>
            <a:ext cx="46587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 err="1">
                <a:solidFill>
                  <a:srgbClr val="0000FF"/>
                </a:solidFill>
              </a:rPr>
              <a:t>Động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cơ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điện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một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chiều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hoạt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động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dựa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trên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tác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dụng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của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từ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trường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lên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khung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dây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dẫn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có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dòng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điện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chạy</a:t>
            </a:r>
            <a:r>
              <a:rPr lang="en-US" altLang="en-US" sz="2200" dirty="0">
                <a:solidFill>
                  <a:srgbClr val="0000FF"/>
                </a:solidFill>
              </a:rPr>
              <a:t> qua </a:t>
            </a:r>
            <a:r>
              <a:rPr lang="en-US" altLang="en-US" sz="2200" dirty="0" err="1">
                <a:solidFill>
                  <a:srgbClr val="0000FF"/>
                </a:solidFill>
              </a:rPr>
              <a:t>đặt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trong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từ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trường</a:t>
            </a:r>
            <a:r>
              <a:rPr lang="en-US" altLang="en-US" sz="2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43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2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8">
            <a:extLst>
              <a:ext uri="{FF2B5EF4-FFF2-40B4-BE49-F238E27FC236}">
                <a16:creationId xmlns:a16="http://schemas.microsoft.com/office/drawing/2014/main" id="{BF72943F-815A-41E3-9AE8-353313A5B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42" name="Text Box 3">
            <a:extLst>
              <a:ext uri="{FF2B5EF4-FFF2-40B4-BE49-F238E27FC236}">
                <a16:creationId xmlns:a16="http://schemas.microsoft.com/office/drawing/2014/main" id="{729E73CF-BAF2-4CE2-A513-F6438E22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10243" name="Text Box 4">
            <a:extLst>
              <a:ext uri="{FF2B5EF4-FFF2-40B4-BE49-F238E27FC236}">
                <a16:creationId xmlns:a16="http://schemas.microsoft.com/office/drawing/2014/main" id="{1ED9FCD6-8F0A-4A6D-B786-77A8BDBC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457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10244" name="Text Box 5">
            <a:extLst>
              <a:ext uri="{FF2B5EF4-FFF2-40B4-BE49-F238E27FC236}">
                <a16:creationId xmlns:a16="http://schemas.microsoft.com/office/drawing/2014/main" id="{970D146B-6457-411D-AC6B-0901F439F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92363"/>
            <a:ext cx="2971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FF"/>
                </a:solidFill>
              </a:rPr>
              <a:t>- Nam </a:t>
            </a:r>
            <a:r>
              <a:rPr lang="en-US" altLang="en-US" sz="2200" dirty="0" err="1">
                <a:solidFill>
                  <a:srgbClr val="0000FF"/>
                </a:solidFill>
              </a:rPr>
              <a:t>châm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sp>
        <p:nvSpPr>
          <p:cNvPr id="10245" name="Text Box 6">
            <a:extLst>
              <a:ext uri="{FF2B5EF4-FFF2-40B4-BE49-F238E27FC236}">
                <a16:creationId xmlns:a16="http://schemas.microsoft.com/office/drawing/2014/main" id="{E44E6A43-9290-4FD9-9099-5E47572A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35263"/>
            <a:ext cx="28956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FF"/>
                </a:solidFill>
              </a:rPr>
              <a:t>- </a:t>
            </a:r>
            <a:r>
              <a:rPr lang="en-US" altLang="en-US" sz="2200" dirty="0" err="1">
                <a:solidFill>
                  <a:srgbClr val="0000FF"/>
                </a:solidFill>
              </a:rPr>
              <a:t>Khung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dây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dẫn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sp>
        <p:nvSpPr>
          <p:cNvPr id="10247" name="Text Box 8">
            <a:extLst>
              <a:ext uri="{FF2B5EF4-FFF2-40B4-BE49-F238E27FC236}">
                <a16:creationId xmlns:a16="http://schemas.microsoft.com/office/drawing/2014/main" id="{0928ADC0-46E4-43FF-915C-4C7D05821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4875"/>
            <a:ext cx="48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2. </a:t>
            </a:r>
            <a:r>
              <a:rPr lang="en-US" altLang="en-US" sz="2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10248" name="Text Box 9">
            <a:extLst>
              <a:ext uri="{FF2B5EF4-FFF2-40B4-BE49-F238E27FC236}">
                <a16:creationId xmlns:a16="http://schemas.microsoft.com/office/drawing/2014/main" id="{F9E930BD-1CAA-490C-85D0-6B1A6C7C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067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FF"/>
                </a:solidFill>
              </a:rPr>
              <a:t>     </a:t>
            </a:r>
            <a:r>
              <a:rPr lang="en-US" altLang="en-US" sz="2200" dirty="0" err="1">
                <a:solidFill>
                  <a:srgbClr val="0000FF"/>
                </a:solidFill>
              </a:rPr>
              <a:t>Động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cơ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điện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một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chiều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hoạt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động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dựa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trên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tác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dụng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của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từ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trường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lên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khung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dây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dẫn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có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dòng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điện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chạy</a:t>
            </a:r>
            <a:r>
              <a:rPr lang="en-US" altLang="en-US" sz="2200" dirty="0">
                <a:solidFill>
                  <a:srgbClr val="0000FF"/>
                </a:solidFill>
              </a:rPr>
              <a:t> qua </a:t>
            </a:r>
            <a:r>
              <a:rPr lang="en-US" altLang="en-US" sz="2200" dirty="0" err="1">
                <a:solidFill>
                  <a:srgbClr val="0000FF"/>
                </a:solidFill>
              </a:rPr>
              <a:t>đặt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trong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từ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trường</a:t>
            </a:r>
            <a:r>
              <a:rPr lang="en-US" altLang="en-US" sz="2200" dirty="0">
                <a:solidFill>
                  <a:srgbClr val="0000FF"/>
                </a:solidFill>
              </a:rPr>
              <a:t>.</a:t>
            </a:r>
          </a:p>
        </p:txBody>
      </p:sp>
      <p:grpSp>
        <p:nvGrpSpPr>
          <p:cNvPr id="10249" name="Group 10">
            <a:extLst>
              <a:ext uri="{FF2B5EF4-FFF2-40B4-BE49-F238E27FC236}">
                <a16:creationId xmlns:a16="http://schemas.microsoft.com/office/drawing/2014/main" id="{183539A1-7A7B-4C20-BD0E-8E2A09FB13A8}"/>
              </a:ext>
            </a:extLst>
          </p:cNvPr>
          <p:cNvGrpSpPr>
            <a:grpSpLocks/>
          </p:cNvGrpSpPr>
          <p:nvPr/>
        </p:nvGrpSpPr>
        <p:grpSpPr bwMode="auto">
          <a:xfrm rot="-132564">
            <a:off x="4460875" y="1868488"/>
            <a:ext cx="4044950" cy="1674812"/>
            <a:chOff x="336" y="2496"/>
            <a:chExt cx="3984" cy="1536"/>
          </a:xfrm>
        </p:grpSpPr>
        <p:sp>
          <p:nvSpPr>
            <p:cNvPr id="10250" name="Line 11">
              <a:extLst>
                <a:ext uri="{FF2B5EF4-FFF2-40B4-BE49-F238E27FC236}">
                  <a16:creationId xmlns:a16="http://schemas.microsoft.com/office/drawing/2014/main" id="{ECB5D03B-6849-4215-84C2-1AD8C1440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12">
              <a:extLst>
                <a:ext uri="{FF2B5EF4-FFF2-40B4-BE49-F238E27FC236}">
                  <a16:creationId xmlns:a16="http://schemas.microsoft.com/office/drawing/2014/main" id="{3A087506-8992-413D-B495-25AFD0142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2" name="Group 13">
            <a:extLst>
              <a:ext uri="{FF2B5EF4-FFF2-40B4-BE49-F238E27FC236}">
                <a16:creationId xmlns:a16="http://schemas.microsoft.com/office/drawing/2014/main" id="{6CEC7107-F1E5-4976-AAF6-42EE1CFAF9A9}"/>
              </a:ext>
            </a:extLst>
          </p:cNvPr>
          <p:cNvGrpSpPr>
            <a:grpSpLocks/>
          </p:cNvGrpSpPr>
          <p:nvPr/>
        </p:nvGrpSpPr>
        <p:grpSpPr bwMode="auto">
          <a:xfrm rot="10220178">
            <a:off x="4267200" y="938213"/>
            <a:ext cx="4043363" cy="1674812"/>
            <a:chOff x="336" y="2496"/>
            <a:chExt cx="3984" cy="1536"/>
          </a:xfrm>
        </p:grpSpPr>
        <p:sp>
          <p:nvSpPr>
            <p:cNvPr id="10253" name="Line 14">
              <a:extLst>
                <a:ext uri="{FF2B5EF4-FFF2-40B4-BE49-F238E27FC236}">
                  <a16:creationId xmlns:a16="http://schemas.microsoft.com/office/drawing/2014/main" id="{1A42F934-6AD7-45B7-84A5-34718A893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15">
              <a:extLst>
                <a:ext uri="{FF2B5EF4-FFF2-40B4-BE49-F238E27FC236}">
                  <a16:creationId xmlns:a16="http://schemas.microsoft.com/office/drawing/2014/main" id="{ABEBE9FE-F32C-4DD2-8697-23CCB6D81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6" name="Group 61">
            <a:extLst>
              <a:ext uri="{FF2B5EF4-FFF2-40B4-BE49-F238E27FC236}">
                <a16:creationId xmlns:a16="http://schemas.microsoft.com/office/drawing/2014/main" id="{FE765E14-8A64-4626-9F0F-BCCA49379252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628650"/>
            <a:ext cx="3886200" cy="3738563"/>
            <a:chOff x="2976" y="396"/>
            <a:chExt cx="2448" cy="2355"/>
          </a:xfrm>
        </p:grpSpPr>
        <p:grpSp>
          <p:nvGrpSpPr>
            <p:cNvPr id="10257" name="Group 16">
              <a:extLst>
                <a:ext uri="{FF2B5EF4-FFF2-40B4-BE49-F238E27FC236}">
                  <a16:creationId xmlns:a16="http://schemas.microsoft.com/office/drawing/2014/main" id="{E441459B-1C0B-4BDF-AADA-41772F678A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396"/>
              <a:ext cx="2448" cy="2148"/>
              <a:chOff x="2976" y="396"/>
              <a:chExt cx="2448" cy="2148"/>
            </a:xfrm>
          </p:grpSpPr>
          <p:pic>
            <p:nvPicPr>
              <p:cNvPr id="10258" name="Picture 17" descr="1">
                <a:extLst>
                  <a:ext uri="{FF2B5EF4-FFF2-40B4-BE49-F238E27FC236}">
                    <a16:creationId xmlns:a16="http://schemas.microsoft.com/office/drawing/2014/main" id="{4C51B070-3128-4EE8-96EF-D3990640C9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46"/>
              <a:stretch>
                <a:fillRect/>
              </a:stretch>
            </p:blipFill>
            <p:spPr bwMode="auto">
              <a:xfrm>
                <a:off x="3403" y="396"/>
                <a:ext cx="2017" cy="2148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9" name="Text Box 18">
                <a:extLst>
                  <a:ext uri="{FF2B5EF4-FFF2-40B4-BE49-F238E27FC236}">
                    <a16:creationId xmlns:a16="http://schemas.microsoft.com/office/drawing/2014/main" id="{F60DA948-B011-4019-82EA-ADC06D3880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6" y="1060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10260" name="Text Box 19">
                <a:extLst>
                  <a:ext uri="{FF2B5EF4-FFF2-40B4-BE49-F238E27FC236}">
                    <a16:creationId xmlns:a16="http://schemas.microsoft.com/office/drawing/2014/main" id="{2D2A8E9D-CE09-4407-9372-C57DE3F4EA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9" y="1790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10261" name="Text Box 20">
                <a:extLst>
                  <a:ext uri="{FF2B5EF4-FFF2-40B4-BE49-F238E27FC236}">
                    <a16:creationId xmlns:a16="http://schemas.microsoft.com/office/drawing/2014/main" id="{E6C4BDED-020A-4179-B20B-87D0F3C7B9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9" y="1605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10262" name="Text Box 21">
                <a:extLst>
                  <a:ext uri="{FF2B5EF4-FFF2-40B4-BE49-F238E27FC236}">
                    <a16:creationId xmlns:a16="http://schemas.microsoft.com/office/drawing/2014/main" id="{80437C46-086B-4703-9EE5-4AA0327C0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4" y="917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10263" name="Line 22">
                <a:extLst>
                  <a:ext uri="{FF2B5EF4-FFF2-40B4-BE49-F238E27FC236}">
                    <a16:creationId xmlns:a16="http://schemas.microsoft.com/office/drawing/2014/main" id="{D040F2CD-7DA1-489D-9095-1F993271F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8" y="939"/>
                <a:ext cx="0" cy="869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Line 23">
                <a:extLst>
                  <a:ext uri="{FF2B5EF4-FFF2-40B4-BE49-F238E27FC236}">
                    <a16:creationId xmlns:a16="http://schemas.microsoft.com/office/drawing/2014/main" id="{5CF2DCFF-8BD5-4D13-BFF1-1CD9ABE1F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78"/>
                <a:ext cx="0" cy="92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5" name="Line 24">
                <a:extLst>
                  <a:ext uri="{FF2B5EF4-FFF2-40B4-BE49-F238E27FC236}">
                    <a16:creationId xmlns:a16="http://schemas.microsoft.com/office/drawing/2014/main" id="{2D12956E-7CBB-49C8-8AF1-78A928727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5" y="1017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6" name="Line 25">
                <a:extLst>
                  <a:ext uri="{FF2B5EF4-FFF2-40B4-BE49-F238E27FC236}">
                    <a16:creationId xmlns:a16="http://schemas.microsoft.com/office/drawing/2014/main" id="{28DC88B6-7622-41A7-862A-3ADF3773C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9" y="988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7" name="Line 26">
                <a:extLst>
                  <a:ext uri="{FF2B5EF4-FFF2-40B4-BE49-F238E27FC236}">
                    <a16:creationId xmlns:a16="http://schemas.microsoft.com/office/drawing/2014/main" id="{9D5C8ECF-B954-461E-A1F6-AD41DAC27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978"/>
                <a:ext cx="0" cy="83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Line 27">
                <a:extLst>
                  <a:ext uri="{FF2B5EF4-FFF2-40B4-BE49-F238E27FC236}">
                    <a16:creationId xmlns:a16="http://schemas.microsoft.com/office/drawing/2014/main" id="{9E7CFA3E-881C-4BAE-B84A-36FD17FB4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7" y="988"/>
                <a:ext cx="0" cy="88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Line 28">
                <a:extLst>
                  <a:ext uri="{FF2B5EF4-FFF2-40B4-BE49-F238E27FC236}">
                    <a16:creationId xmlns:a16="http://schemas.microsoft.com/office/drawing/2014/main" id="{F18ECC15-06D1-4ED3-BB45-F30529680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9" y="1144"/>
                <a:ext cx="1258" cy="36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Line 29">
                <a:extLst>
                  <a:ext uri="{FF2B5EF4-FFF2-40B4-BE49-F238E27FC236}">
                    <a16:creationId xmlns:a16="http://schemas.microsoft.com/office/drawing/2014/main" id="{D874B5EE-23B8-426E-BCCC-1223DBEB2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5" y="1632"/>
                <a:ext cx="559" cy="1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1" name="Line 30">
                <a:extLst>
                  <a:ext uri="{FF2B5EF4-FFF2-40B4-BE49-F238E27FC236}">
                    <a16:creationId xmlns:a16="http://schemas.microsoft.com/office/drawing/2014/main" id="{3271790D-0E3A-4F5B-B0CD-8A2214EE4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1" y="1279"/>
                <a:ext cx="1012" cy="256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Line 31">
                <a:extLst>
                  <a:ext uri="{FF2B5EF4-FFF2-40B4-BE49-F238E27FC236}">
                    <a16:creationId xmlns:a16="http://schemas.microsoft.com/office/drawing/2014/main" id="{2E489DAC-B4EB-4A3E-B815-48F13EE0E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2" y="1572"/>
                <a:ext cx="553" cy="13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Line 32">
                <a:extLst>
                  <a:ext uri="{FF2B5EF4-FFF2-40B4-BE49-F238E27FC236}">
                    <a16:creationId xmlns:a16="http://schemas.microsoft.com/office/drawing/2014/main" id="{13AEF5E6-08F1-4022-B6B2-6EC04537F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0" y="1246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Line 33">
                <a:extLst>
                  <a:ext uri="{FF2B5EF4-FFF2-40B4-BE49-F238E27FC236}">
                    <a16:creationId xmlns:a16="http://schemas.microsoft.com/office/drawing/2014/main" id="{6D86D8F4-8022-4745-A958-1636421C6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2" y="1232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Line 34">
                <a:extLst>
                  <a:ext uri="{FF2B5EF4-FFF2-40B4-BE49-F238E27FC236}">
                    <a16:creationId xmlns:a16="http://schemas.microsoft.com/office/drawing/2014/main" id="{E34572EE-827A-464E-9DA2-628F3E3C8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6" y="1196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Line 35">
                <a:extLst>
                  <a:ext uri="{FF2B5EF4-FFF2-40B4-BE49-F238E27FC236}">
                    <a16:creationId xmlns:a16="http://schemas.microsoft.com/office/drawing/2014/main" id="{234731DF-71DD-4F49-8BCC-A253F9CC7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1635"/>
                <a:ext cx="245" cy="7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Line 36">
                <a:extLst>
                  <a:ext uri="{FF2B5EF4-FFF2-40B4-BE49-F238E27FC236}">
                    <a16:creationId xmlns:a16="http://schemas.microsoft.com/office/drawing/2014/main" id="{5ECA471D-D08F-4E0F-86A7-DFF83FB53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61" y="1136"/>
                <a:ext cx="246" cy="5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Rectangle 37">
                <a:extLst>
                  <a:ext uri="{FF2B5EF4-FFF2-40B4-BE49-F238E27FC236}">
                    <a16:creationId xmlns:a16="http://schemas.microsoft.com/office/drawing/2014/main" id="{17171895-EAEA-482B-8827-5BC27BC1A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660"/>
                <a:ext cx="419" cy="10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10279" name="Text Box 38">
                <a:extLst>
                  <a:ext uri="{FF2B5EF4-FFF2-40B4-BE49-F238E27FC236}">
                    <a16:creationId xmlns:a16="http://schemas.microsoft.com/office/drawing/2014/main" id="{D28DC2AE-9192-4001-AE19-B0888AEC3C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3" y="1188"/>
                <a:ext cx="61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bg1"/>
                    </a:solidFill>
                  </a:rPr>
                  <a:t>C</a:t>
                </a:r>
                <a:r>
                  <a:rPr lang="en-US" altLang="en-US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0280" name="Text Box 39">
                <a:extLst>
                  <a:ext uri="{FF2B5EF4-FFF2-40B4-BE49-F238E27FC236}">
                    <a16:creationId xmlns:a16="http://schemas.microsoft.com/office/drawing/2014/main" id="{11F69BEC-503A-4CAC-819A-7C16BDCC13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3" y="1692"/>
                <a:ext cx="61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bg1"/>
                    </a:solidFill>
                  </a:rPr>
                  <a:t>C</a:t>
                </a:r>
                <a:r>
                  <a:rPr lang="en-US" altLang="en-US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10281" name="Text Box 40">
              <a:extLst>
                <a:ext uri="{FF2B5EF4-FFF2-40B4-BE49-F238E27FC236}">
                  <a16:creationId xmlns:a16="http://schemas.microsoft.com/office/drawing/2014/main" id="{335D34DE-E0AD-41B3-A74B-BBB1E61A3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2" y="2520"/>
              <a:ext cx="7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i="1"/>
                <a:t>Hình 28.1</a:t>
              </a:r>
            </a:p>
          </p:txBody>
        </p:sp>
        <p:sp>
          <p:nvSpPr>
            <p:cNvPr id="10282" name="Line 47">
              <a:extLst>
                <a:ext uri="{FF2B5EF4-FFF2-40B4-BE49-F238E27FC236}">
                  <a16:creationId xmlns:a16="http://schemas.microsoft.com/office/drawing/2014/main" id="{A69D7D2D-BC9D-4781-B3EE-E944DBB01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1722"/>
              <a:ext cx="204" cy="10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Line 48">
              <a:extLst>
                <a:ext uri="{FF2B5EF4-FFF2-40B4-BE49-F238E27FC236}">
                  <a16:creationId xmlns:a16="http://schemas.microsoft.com/office/drawing/2014/main" id="{19B1196D-5628-4DE6-931A-C6DE340B1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2" y="1008"/>
              <a:ext cx="198" cy="10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4" name="Group 50">
              <a:extLst>
                <a:ext uri="{FF2B5EF4-FFF2-40B4-BE49-F238E27FC236}">
                  <a16:creationId xmlns:a16="http://schemas.microsoft.com/office/drawing/2014/main" id="{DBBABABF-B74E-40DA-9DF4-BAC7C1E25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9" y="1794"/>
              <a:ext cx="288" cy="212"/>
              <a:chOff x="4848" y="864"/>
              <a:chExt cx="288" cy="212"/>
            </a:xfrm>
          </p:grpSpPr>
          <p:sp>
            <p:nvSpPr>
              <p:cNvPr id="10285" name="Text Box 51">
                <a:extLst>
                  <a:ext uri="{FF2B5EF4-FFF2-40B4-BE49-F238E27FC236}">
                    <a16:creationId xmlns:a16="http://schemas.microsoft.com/office/drawing/2014/main" id="{686AE7FD-1C26-47E1-AC9E-D05D3EA1D1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8" y="864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chemeClr val="bg1"/>
                    </a:solidFill>
                  </a:rPr>
                  <a:t>F</a:t>
                </a:r>
                <a:r>
                  <a:rPr lang="en-US" altLang="en-US" sz="1600" b="1" baseline="-25000">
                    <a:solidFill>
                      <a:schemeClr val="bg1"/>
                    </a:solidFill>
                  </a:rPr>
                  <a:t>1</a:t>
                </a:r>
                <a:endParaRPr lang="en-US" alt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286" name="Line 52">
                <a:extLst>
                  <a:ext uri="{FF2B5EF4-FFF2-40B4-BE49-F238E27FC236}">
                    <a16:creationId xmlns:a16="http://schemas.microsoft.com/office/drawing/2014/main" id="{F88368DD-FD10-4CDC-BD94-ACD19F05B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4" y="891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87" name="Group 53">
              <a:extLst>
                <a:ext uri="{FF2B5EF4-FFF2-40B4-BE49-F238E27FC236}">
                  <a16:creationId xmlns:a16="http://schemas.microsoft.com/office/drawing/2014/main" id="{3750ACCD-E80F-4B51-AEB6-D5E6FE717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892"/>
              <a:ext cx="288" cy="212"/>
              <a:chOff x="5023" y="2256"/>
              <a:chExt cx="288" cy="212"/>
            </a:xfrm>
          </p:grpSpPr>
          <p:sp>
            <p:nvSpPr>
              <p:cNvPr id="10288" name="Text Box 54">
                <a:extLst>
                  <a:ext uri="{FF2B5EF4-FFF2-40B4-BE49-F238E27FC236}">
                    <a16:creationId xmlns:a16="http://schemas.microsoft.com/office/drawing/2014/main" id="{D61C690F-277F-4D4F-86A0-D50D83D85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2256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chemeClr val="bg1"/>
                    </a:solidFill>
                  </a:rPr>
                  <a:t>F</a:t>
                </a:r>
                <a:r>
                  <a:rPr lang="en-US" altLang="en-US" sz="1600" b="1" baseline="-25000">
                    <a:solidFill>
                      <a:schemeClr val="bg1"/>
                    </a:solidFill>
                  </a:rPr>
                  <a:t>2</a:t>
                </a:r>
                <a:endParaRPr lang="en-US" alt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289" name="Line 55">
                <a:extLst>
                  <a:ext uri="{FF2B5EF4-FFF2-40B4-BE49-F238E27FC236}">
                    <a16:creationId xmlns:a16="http://schemas.microsoft.com/office/drawing/2014/main" id="{CD75B3DF-2B5C-4B3F-B52B-7BC84B572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1" y="2277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290" name="Group 56">
            <a:extLst>
              <a:ext uri="{FF2B5EF4-FFF2-40B4-BE49-F238E27FC236}">
                <a16:creationId xmlns:a16="http://schemas.microsoft.com/office/drawing/2014/main" id="{D56AC87E-8A7B-4264-B429-A1CC7375BDC5}"/>
              </a:ext>
            </a:extLst>
          </p:cNvPr>
          <p:cNvGrpSpPr>
            <a:grpSpLocks/>
          </p:cNvGrpSpPr>
          <p:nvPr/>
        </p:nvGrpSpPr>
        <p:grpSpPr bwMode="auto">
          <a:xfrm>
            <a:off x="0" y="5557838"/>
            <a:ext cx="5105400" cy="766762"/>
            <a:chOff x="0" y="3549"/>
            <a:chExt cx="3216" cy="483"/>
          </a:xfrm>
        </p:grpSpPr>
        <p:sp>
          <p:nvSpPr>
            <p:cNvPr id="10291" name="Text Box 57">
              <a:extLst>
                <a:ext uri="{FF2B5EF4-FFF2-40B4-BE49-F238E27FC236}">
                  <a16:creationId xmlns:a16="http://schemas.microsoft.com/office/drawing/2014/main" id="{184DF197-4F44-4BB6-A2E4-9EBCAC095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52"/>
              <a:ext cx="32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0000"/>
                  </a:solidFill>
                </a:rPr>
                <a:t>     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Dự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đoán</a:t>
              </a:r>
              <a:r>
                <a:rPr lang="en-US" altLang="en-US" sz="2200" dirty="0">
                  <a:solidFill>
                    <a:srgbClr val="FF0000"/>
                  </a:solidFill>
                </a:rPr>
                <a:t>: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Khung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dây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sẽ</a:t>
              </a:r>
              <a:r>
                <a:rPr lang="en-US" altLang="en-US" sz="2200" dirty="0">
                  <a:solidFill>
                    <a:srgbClr val="FF0000"/>
                  </a:solidFill>
                </a:rPr>
                <a:t> quay do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tác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dụng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của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hai</a:t>
              </a:r>
              <a:r>
                <a:rPr lang="en-US" altLang="en-US" sz="2200" dirty="0">
                  <a:solidFill>
                    <a:srgbClr val="FF0000"/>
                  </a:solidFill>
                </a:rPr>
                <a:t> </a:t>
              </a:r>
              <a:r>
                <a:rPr lang="en-US" altLang="en-US" sz="2200" dirty="0" err="1">
                  <a:solidFill>
                    <a:srgbClr val="FF0000"/>
                  </a:solidFill>
                </a:rPr>
                <a:t>lực</a:t>
              </a:r>
              <a:r>
                <a:rPr lang="en-US" altLang="en-US" sz="2200" dirty="0">
                  <a:solidFill>
                    <a:srgbClr val="FF0000"/>
                  </a:solidFill>
                </a:rPr>
                <a:t> F</a:t>
              </a:r>
              <a:r>
                <a:rPr lang="en-US" altLang="en-US" sz="2200" baseline="-25000" dirty="0">
                  <a:solidFill>
                    <a:srgbClr val="FF0000"/>
                  </a:solidFill>
                </a:rPr>
                <a:t>1</a:t>
              </a:r>
              <a:r>
                <a:rPr lang="en-US" altLang="en-US" sz="2200" dirty="0">
                  <a:solidFill>
                    <a:srgbClr val="FF0000"/>
                  </a:solidFill>
                </a:rPr>
                <a:t>, F</a:t>
              </a:r>
              <a:r>
                <a:rPr lang="en-US" altLang="en-US" sz="2200" baseline="-25000" dirty="0">
                  <a:solidFill>
                    <a:srgbClr val="FF0000"/>
                  </a:solidFill>
                </a:rPr>
                <a:t>2</a:t>
              </a:r>
              <a:endParaRPr lang="en-US" altLang="en-US" sz="2200" dirty="0">
                <a:solidFill>
                  <a:srgbClr val="FF0000"/>
                </a:solidFill>
              </a:endParaRPr>
            </a:p>
          </p:txBody>
        </p:sp>
        <p:grpSp>
          <p:nvGrpSpPr>
            <p:cNvPr id="10292" name="Group 73">
              <a:extLst>
                <a:ext uri="{FF2B5EF4-FFF2-40B4-BE49-F238E27FC236}">
                  <a16:creationId xmlns:a16="http://schemas.microsoft.com/office/drawing/2014/main" id="{FF99E8E9-2BCC-49B4-8BE3-007B1F834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" y="3549"/>
              <a:ext cx="446" cy="269"/>
              <a:chOff x="0" y="2840"/>
              <a:chExt cx="446" cy="269"/>
            </a:xfrm>
          </p:grpSpPr>
          <p:sp>
            <p:nvSpPr>
              <p:cNvPr id="10293" name="Rectangle 74" descr="Parchment">
                <a:extLst>
                  <a:ext uri="{FF2B5EF4-FFF2-40B4-BE49-F238E27FC236}">
                    <a16:creationId xmlns:a16="http://schemas.microsoft.com/office/drawing/2014/main" id="{BD24E972-608D-4562-A1D0-C6D8D98C8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" y="2867"/>
                <a:ext cx="250" cy="227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en-US">
                  <a:latin typeface=".VnArial Narrow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94" name="Text Box 75">
                <a:extLst>
                  <a:ext uri="{FF2B5EF4-FFF2-40B4-BE49-F238E27FC236}">
                    <a16:creationId xmlns:a16="http://schemas.microsoft.com/office/drawing/2014/main" id="{541EDAAB-2EDB-430A-A25A-B524DAA6D9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840"/>
                <a:ext cx="44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200" b="1" dirty="0">
                    <a:solidFill>
                      <a:srgbClr val="0000FF"/>
                    </a:solidFill>
                  </a:rPr>
                  <a:t>C2</a:t>
                </a:r>
                <a:endParaRPr lang="en-US" altLang="en-US" sz="2200" b="1" dirty="0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295" name="Line 46">
            <a:extLst>
              <a:ext uri="{FF2B5EF4-FFF2-40B4-BE49-F238E27FC236}">
                <a16:creationId xmlns:a16="http://schemas.microsoft.com/office/drawing/2014/main" id="{A823D350-8902-4969-9396-AD8B5B096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2050" y="533400"/>
            <a:ext cx="0" cy="632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75">
            <a:extLst>
              <a:ext uri="{FF2B5EF4-FFF2-40B4-BE49-F238E27FC236}">
                <a16:creationId xmlns:a16="http://schemas.microsoft.com/office/drawing/2014/main" id="{541EDAAB-2EDB-430A-A25A-B524DAA6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908" y="4640431"/>
            <a:ext cx="367811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C2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Dự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doán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xem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hiện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tượng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gì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xảy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ra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với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khung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altLang="en-US" sz="2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đongcodien1chieu">
            <a:extLst>
              <a:ext uri="{FF2B5EF4-FFF2-40B4-BE49-F238E27FC236}">
                <a16:creationId xmlns:a16="http://schemas.microsoft.com/office/drawing/2014/main" id="{BD762BDC-93A5-485B-A3AE-02A0781A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4275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3">
            <a:extLst>
              <a:ext uri="{FF2B5EF4-FFF2-40B4-BE49-F238E27FC236}">
                <a16:creationId xmlns:a16="http://schemas.microsoft.com/office/drawing/2014/main" id="{3D099A51-D13A-4961-878B-65FBB7F9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807075"/>
            <a:ext cx="4800600" cy="8223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</a:rPr>
              <a:t>Hoạt động của động cơ điện một chiều</a:t>
            </a:r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id="{4CAFD0AC-D027-4E90-BDB8-4AB9B71FB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3600"/>
            <a:ext cx="4114800" cy="11969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</a:rPr>
              <a:t>+ </a:t>
            </a:r>
            <a:r>
              <a:rPr lang="en-US" altLang="en-US" sz="2400" b="1" i="1" dirty="0">
                <a:solidFill>
                  <a:srgbClr val="0000FF"/>
                </a:solidFill>
              </a:rPr>
              <a:t>Nam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châm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tạo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ra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từ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</a:rPr>
              <a:t>bộ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phận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đứng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yên</a:t>
            </a:r>
            <a:r>
              <a:rPr lang="en-US" altLang="en-US" sz="2400" dirty="0">
                <a:solidFill>
                  <a:srgbClr val="0000FF"/>
                </a:solidFill>
              </a:rPr>
              <a:t>) </a:t>
            </a:r>
            <a:r>
              <a:rPr lang="en-US" altLang="en-US" sz="2200" dirty="0" err="1">
                <a:solidFill>
                  <a:srgbClr val="0000FF"/>
                </a:solidFill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gọi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stato</a:t>
            </a:r>
            <a:r>
              <a:rPr lang="en-US" altLang="en-US" sz="2400" b="1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7722F5A4-C580-446B-84F8-C7E3543F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0"/>
            <a:ext cx="4114800" cy="11064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0000FF"/>
                </a:solidFill>
              </a:rPr>
              <a:t>+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Khung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dây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dẫn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cho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dòng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điện</a:t>
            </a:r>
            <a:r>
              <a:rPr lang="en-US" altLang="en-US" sz="2200" b="1" i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chạy</a:t>
            </a:r>
            <a:r>
              <a:rPr lang="en-US" altLang="en-US" sz="2200" b="1" i="1" dirty="0">
                <a:solidFill>
                  <a:srgbClr val="0000FF"/>
                </a:solidFill>
              </a:rPr>
              <a:t> qua </a:t>
            </a:r>
            <a:r>
              <a:rPr lang="en-US" altLang="en-US" sz="2200" dirty="0">
                <a:solidFill>
                  <a:srgbClr val="0000FF"/>
                </a:solidFill>
              </a:rPr>
              <a:t>(</a:t>
            </a:r>
            <a:r>
              <a:rPr lang="en-US" altLang="en-US" sz="2200" dirty="0" err="1">
                <a:solidFill>
                  <a:srgbClr val="0000FF"/>
                </a:solidFill>
              </a:rPr>
              <a:t>bộ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phận</a:t>
            </a:r>
            <a:r>
              <a:rPr lang="en-US" altLang="en-US" sz="2200" dirty="0">
                <a:solidFill>
                  <a:srgbClr val="0000FF"/>
                </a:solidFill>
              </a:rPr>
              <a:t> quay) </a:t>
            </a:r>
            <a:r>
              <a:rPr lang="en-US" altLang="en-US" sz="2200" dirty="0" err="1">
                <a:solidFill>
                  <a:srgbClr val="0000FF"/>
                </a:solidFill>
              </a:rPr>
              <a:t>được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gọi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là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0000FF"/>
                </a:solidFill>
              </a:rPr>
              <a:t>rôto</a:t>
            </a:r>
            <a:r>
              <a:rPr lang="en-US" altLang="en-US" sz="2200" b="1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1269" name="Text Box 28">
            <a:extLst>
              <a:ext uri="{FF2B5EF4-FFF2-40B4-BE49-F238E27FC236}">
                <a16:creationId xmlns:a16="http://schemas.microsoft.com/office/drawing/2014/main" id="{78DAAB24-F1F9-40C3-83FE-33395DAB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BA5FA276-EB52-4AB2-8879-A44445704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11271" name="Text Box 8">
            <a:extLst>
              <a:ext uri="{FF2B5EF4-FFF2-40B4-BE49-F238E27FC236}">
                <a16:creationId xmlns:a16="http://schemas.microsoft.com/office/drawing/2014/main" id="{58AACFB5-7A92-4E59-9294-B75DA0FD4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1230313"/>
            <a:ext cx="8915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D3167AFC-54E5-435C-B936-D0FB6AF0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1600200"/>
            <a:ext cx="6934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2. </a:t>
            </a:r>
            <a:r>
              <a:rPr lang="en-US" altLang="en-US" sz="2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107531" name="Text Box 11">
            <a:extLst>
              <a:ext uri="{FF2B5EF4-FFF2-40B4-BE49-F238E27FC236}">
                <a16:creationId xmlns:a16="http://schemas.microsoft.com/office/drawing/2014/main" id="{B489DF6F-22B1-4B04-B211-0793DB76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95800"/>
            <a:ext cx="4114800" cy="22923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</a:rPr>
              <a:t>+ </a:t>
            </a:r>
            <a:r>
              <a:rPr lang="en-US" altLang="en-US" sz="2400" dirty="0" err="1">
                <a:solidFill>
                  <a:srgbClr val="0000FF"/>
                </a:solidFill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đặt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dẫn</a:t>
            </a:r>
            <a:r>
              <a:rPr lang="en-US" altLang="en-US" sz="2400" dirty="0">
                <a:solidFill>
                  <a:srgbClr val="0000FF"/>
                </a:solidFill>
              </a:rPr>
              <a:t> ABCD </a:t>
            </a:r>
            <a:r>
              <a:rPr lang="en-US" altLang="en-US" sz="2400" dirty="0" err="1">
                <a:solidFill>
                  <a:srgbClr val="0000FF"/>
                </a:solidFill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chạy</a:t>
            </a:r>
            <a:r>
              <a:rPr lang="en-US" altLang="en-US" sz="2400" dirty="0">
                <a:solidFill>
                  <a:srgbClr val="0000FF"/>
                </a:solidFill>
              </a:rPr>
              <a:t> qua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dưới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lực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điện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sẽ</a:t>
            </a:r>
            <a:r>
              <a:rPr lang="en-US" altLang="en-US" sz="2400" dirty="0">
                <a:solidFill>
                  <a:srgbClr val="0000FF"/>
                </a:solidFill>
              </a:rPr>
              <a:t> quay.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D3167AFC-54E5-435C-B936-D0FB6AF0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2006456"/>
            <a:ext cx="6934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3. </a:t>
            </a:r>
            <a:r>
              <a:rPr lang="en-US" altLang="en-US" sz="2200" b="1" dirty="0" err="1">
                <a:solidFill>
                  <a:srgbClr val="FF0000"/>
                </a:solidFill>
              </a:rPr>
              <a:t>Kết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luận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  <p:bldP spid="107531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8">
            <a:extLst>
              <a:ext uri="{FF2B5EF4-FFF2-40B4-BE49-F238E27FC236}">
                <a16:creationId xmlns:a16="http://schemas.microsoft.com/office/drawing/2014/main" id="{F3A3DCB2-6595-4C9D-BC95-41DFBD1E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9050"/>
            <a:ext cx="9144000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4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ABE156DC-44C6-4770-977C-A05C56FFA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572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9B6883DF-1B13-49FB-A49F-2ACBA5A4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55725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1. </a:t>
            </a:r>
            <a:r>
              <a:rPr lang="en-US" altLang="en-US" sz="2000" b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bộ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cơ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chiều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B0A7BA7F-9BB2-4EDA-B715-3A6E5410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747838"/>
            <a:ext cx="868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>
                <a:solidFill>
                  <a:srgbClr val="0000FF"/>
                </a:solidFill>
              </a:rPr>
              <a:t>Nam </a:t>
            </a:r>
            <a:r>
              <a:rPr lang="en-US" altLang="en-US" sz="2000" b="1" dirty="0" err="1">
                <a:solidFill>
                  <a:srgbClr val="0000FF"/>
                </a:solidFill>
              </a:rPr>
              <a:t>châm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tạo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ra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từ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000" dirty="0">
                <a:solidFill>
                  <a:srgbClr val="0000FF"/>
                </a:solidFill>
              </a:rPr>
              <a:t> (</a:t>
            </a:r>
            <a:r>
              <a:rPr lang="en-US" altLang="en-US" sz="2000" dirty="0" err="1">
                <a:solidFill>
                  <a:srgbClr val="0000FF"/>
                </a:solidFill>
              </a:rPr>
              <a:t>bộ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phận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đứng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yên</a:t>
            </a:r>
            <a:r>
              <a:rPr lang="en-US" altLang="en-US" sz="2000" dirty="0">
                <a:solidFill>
                  <a:srgbClr val="0000FF"/>
                </a:solidFill>
              </a:rPr>
              <a:t>), </a:t>
            </a:r>
            <a:r>
              <a:rPr lang="en-US" altLang="en-US" sz="2000" dirty="0" err="1">
                <a:solidFill>
                  <a:srgbClr val="0000FF"/>
                </a:solidFill>
              </a:rPr>
              <a:t>gọi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là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stato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C0741FCD-81E3-4F7E-832E-7B02BF84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0425"/>
            <a:ext cx="937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dây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dẫn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cho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dòng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chạy</a:t>
            </a:r>
            <a:r>
              <a:rPr lang="en-US" altLang="en-US" sz="2000" b="1" dirty="0">
                <a:solidFill>
                  <a:srgbClr val="0000FF"/>
                </a:solidFill>
              </a:rPr>
              <a:t> qua</a:t>
            </a:r>
            <a:r>
              <a:rPr lang="en-US" altLang="en-US" sz="2000" dirty="0">
                <a:solidFill>
                  <a:srgbClr val="0000FF"/>
                </a:solidFill>
              </a:rPr>
              <a:t> (</a:t>
            </a:r>
            <a:r>
              <a:rPr lang="en-US" altLang="en-US" sz="2000" dirty="0" err="1">
                <a:solidFill>
                  <a:srgbClr val="0000FF"/>
                </a:solidFill>
              </a:rPr>
              <a:t>bộ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phận</a:t>
            </a:r>
            <a:r>
              <a:rPr lang="en-US" altLang="en-US" sz="2000" dirty="0">
                <a:solidFill>
                  <a:srgbClr val="0000FF"/>
                </a:solidFill>
              </a:rPr>
              <a:t> quay), </a:t>
            </a:r>
            <a:r>
              <a:rPr lang="en-US" altLang="en-US" sz="2000" dirty="0" err="1">
                <a:solidFill>
                  <a:srgbClr val="0000FF"/>
                </a:solidFill>
              </a:rPr>
              <a:t>gọi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là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rôto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15367" name="Text Box 8">
            <a:extLst>
              <a:ext uri="{FF2B5EF4-FFF2-40B4-BE49-F238E27FC236}">
                <a16:creationId xmlns:a16="http://schemas.microsoft.com/office/drawing/2014/main" id="{085E0D36-D82F-44A0-951E-DC4C7FE5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2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2. </a:t>
            </a:r>
            <a:r>
              <a:rPr lang="en-US" altLang="en-US" sz="20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cơ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chiều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368" name="Text Box 9">
            <a:extLst>
              <a:ext uri="{FF2B5EF4-FFF2-40B4-BE49-F238E27FC236}">
                <a16:creationId xmlns:a16="http://schemas.microsoft.com/office/drawing/2014/main" id="{9A50343E-2B42-47FB-9305-E4FDC3B0C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10"/>
            <a:ext cx="8153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cơ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một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chiều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hoạt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dựa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trên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tác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dụng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từ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lên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dây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dẫn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có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dòng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chạy</a:t>
            </a:r>
            <a:r>
              <a:rPr lang="en-US" altLang="en-US" sz="2000" b="1" dirty="0">
                <a:solidFill>
                  <a:srgbClr val="0000FF"/>
                </a:solidFill>
              </a:rPr>
              <a:t> qua </a:t>
            </a:r>
            <a:r>
              <a:rPr lang="en-US" altLang="en-US" sz="2000" b="1" dirty="0" err="1">
                <a:solidFill>
                  <a:srgbClr val="0000FF"/>
                </a:solidFill>
              </a:rPr>
              <a:t>đặt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từ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0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5369" name="Text Box 45">
            <a:extLst>
              <a:ext uri="{FF2B5EF4-FFF2-40B4-BE49-F238E27FC236}">
                <a16:creationId xmlns:a16="http://schemas.microsoft.com/office/drawing/2014/main" id="{B598FBCB-B21E-4A17-B8FD-B7D8A552F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4114782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3. </a:t>
            </a:r>
            <a:r>
              <a:rPr lang="en-US" altLang="en-US" sz="2000" b="1" dirty="0" err="1">
                <a:solidFill>
                  <a:srgbClr val="FF0000"/>
                </a:solidFill>
              </a:rPr>
              <a:t>Kết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luận</a:t>
            </a:r>
            <a:r>
              <a:rPr lang="en-US" altLang="en-US" sz="2000" b="1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15370" name="Text Box 46">
            <a:extLst>
              <a:ext uri="{FF2B5EF4-FFF2-40B4-BE49-F238E27FC236}">
                <a16:creationId xmlns:a16="http://schemas.microsoft.com/office/drawing/2014/main" id="{5A689498-0E95-4809-A027-890660CC7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14782"/>
            <a:ext cx="2362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(SGK/ </a:t>
            </a:r>
            <a:r>
              <a:rPr lang="en-US" altLang="en-US" sz="2000" dirty="0" err="1">
                <a:solidFill>
                  <a:srgbClr val="0000FF"/>
                </a:solidFill>
              </a:rPr>
              <a:t>Trang</a:t>
            </a:r>
            <a:r>
              <a:rPr lang="en-US" altLang="en-US" sz="2000" dirty="0">
                <a:solidFill>
                  <a:srgbClr val="0000FF"/>
                </a:solidFill>
              </a:rPr>
              <a:t> 77)</a:t>
            </a:r>
          </a:p>
        </p:txBody>
      </p:sp>
      <p:sp>
        <p:nvSpPr>
          <p:cNvPr id="15371" name="Text Box 47">
            <a:extLst>
              <a:ext uri="{FF2B5EF4-FFF2-40B4-BE49-F238E27FC236}">
                <a16:creationId xmlns:a16="http://schemas.microsoft.com/office/drawing/2014/main" id="{B36E14BA-6C79-44BF-BF7D-BABE6240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" y="5089471"/>
            <a:ext cx="906780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ArialH"/>
              </a:rPr>
              <a:t> III. SỰ BIẾN ĐỔI NĂNG LƯỢNG TRONG ĐỘNG CƠ ĐIỆN </a:t>
            </a:r>
            <a:r>
              <a:rPr lang="en-US" altLang="en-US" sz="2000" dirty="0">
                <a:solidFill>
                  <a:srgbClr val="0000FF"/>
                </a:solidFill>
              </a:rPr>
              <a:t>(SGK/ </a:t>
            </a:r>
            <a:r>
              <a:rPr lang="en-US" altLang="en-US" sz="2000" dirty="0" err="1">
                <a:solidFill>
                  <a:srgbClr val="0000FF"/>
                </a:solidFill>
              </a:rPr>
              <a:t>Trang</a:t>
            </a:r>
            <a:r>
              <a:rPr lang="en-US" altLang="en-US" sz="2000" dirty="0">
                <a:solidFill>
                  <a:srgbClr val="0000FF"/>
                </a:solidFill>
              </a:rPr>
              <a:t> 78)</a:t>
            </a: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FF0000"/>
              </a:solidFill>
              <a:latin typeface="ArialH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241EF33-F363-498B-8E91-248477A4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5562544"/>
            <a:ext cx="46148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ArialH"/>
              </a:rPr>
              <a:t>IV. VẬN DỤNG </a:t>
            </a:r>
            <a:r>
              <a:rPr lang="en-US" altLang="en-US" sz="2000" dirty="0">
                <a:solidFill>
                  <a:srgbClr val="0000FF"/>
                </a:solidFill>
              </a:rPr>
              <a:t>(SGK/ </a:t>
            </a:r>
            <a:r>
              <a:rPr lang="en-US" altLang="en-US" sz="2000" dirty="0" err="1">
                <a:solidFill>
                  <a:srgbClr val="0000FF"/>
                </a:solidFill>
              </a:rPr>
              <a:t>Trang</a:t>
            </a:r>
            <a:r>
              <a:rPr lang="en-US" altLang="en-US" sz="2000" dirty="0">
                <a:solidFill>
                  <a:srgbClr val="0000FF"/>
                </a:solidFill>
              </a:rPr>
              <a:t> 78)</a:t>
            </a: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FF0000"/>
              </a:solidFill>
              <a:latin typeface="ArialH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B36E14BA-6C79-44BF-BF7D-BABE6240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16" y="4700770"/>
            <a:ext cx="83957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ArialH"/>
              </a:rPr>
              <a:t>II. ĐỘNG CƠ ĐIỆN MỘT CHIỀU TRONG KĨ THUẬT </a:t>
            </a:r>
            <a:r>
              <a:rPr lang="en-US" altLang="en-US" sz="2000" dirty="0">
                <a:solidFill>
                  <a:srgbClr val="0000FF"/>
                </a:solidFill>
              </a:rPr>
              <a:t>(SGK/ </a:t>
            </a:r>
            <a:r>
              <a:rPr lang="en-US" altLang="en-US" sz="2000" dirty="0" err="1">
                <a:solidFill>
                  <a:srgbClr val="0000FF"/>
                </a:solidFill>
              </a:rPr>
              <a:t>Trang</a:t>
            </a:r>
            <a:r>
              <a:rPr lang="en-US" altLang="en-US" sz="2000" dirty="0">
                <a:solidFill>
                  <a:srgbClr val="0000FF"/>
                </a:solidFill>
              </a:rPr>
              <a:t> 77)</a:t>
            </a: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FF0000"/>
              </a:solidFill>
              <a:latin typeface="ArialH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8C59-4187-4EF6-9D1A-9CACF38D977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3390900" y="4343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>
            <a:off x="2362200" y="2362200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>
            <a:off x="2057400" y="39624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2362200" y="3124200"/>
            <a:ext cx="2895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1295400" y="4191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68637" name="Text Box 29"/>
          <p:cNvSpPr txBox="1">
            <a:spLocks noChangeArrowheads="1"/>
          </p:cNvSpPr>
          <p:nvPr/>
        </p:nvSpPr>
        <p:spPr bwMode="auto">
          <a:xfrm>
            <a:off x="5029200" y="2667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</a:t>
            </a:r>
          </a:p>
        </p:txBody>
      </p:sp>
      <p:sp>
        <p:nvSpPr>
          <p:cNvPr id="68639" name="AutoShape 31"/>
          <p:cNvSpPr>
            <a:spLocks noChangeArrowheads="1"/>
          </p:cNvSpPr>
          <p:nvPr/>
        </p:nvSpPr>
        <p:spPr bwMode="auto">
          <a:xfrm>
            <a:off x="990600" y="2362200"/>
            <a:ext cx="1371600" cy="1600200"/>
          </a:xfrm>
          <a:prstGeom prst="cube">
            <a:avLst>
              <a:gd name="adj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68640" name="AutoShape 32"/>
          <p:cNvSpPr>
            <a:spLocks noChangeArrowheads="1"/>
          </p:cNvSpPr>
          <p:nvPr/>
        </p:nvSpPr>
        <p:spPr bwMode="auto">
          <a:xfrm>
            <a:off x="5105400" y="2362200"/>
            <a:ext cx="1371600" cy="1600200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68641" name="Line 33"/>
          <p:cNvSpPr>
            <a:spLocks noChangeShapeType="1"/>
          </p:cNvSpPr>
          <p:nvPr/>
        </p:nvSpPr>
        <p:spPr bwMode="auto">
          <a:xfrm flipH="1">
            <a:off x="1600200" y="2057400"/>
            <a:ext cx="2438400" cy="2362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>
            <a:off x="4038600" y="2057400"/>
            <a:ext cx="16002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3" name="Line 35"/>
          <p:cNvSpPr>
            <a:spLocks noChangeShapeType="1"/>
          </p:cNvSpPr>
          <p:nvPr/>
        </p:nvSpPr>
        <p:spPr bwMode="auto">
          <a:xfrm flipH="1">
            <a:off x="3352800" y="2057400"/>
            <a:ext cx="2286000" cy="24384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>
            <a:off x="28194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5" name="Line 37"/>
          <p:cNvSpPr>
            <a:spLocks noChangeShapeType="1"/>
          </p:cNvSpPr>
          <p:nvPr/>
        </p:nvSpPr>
        <p:spPr bwMode="auto">
          <a:xfrm>
            <a:off x="1600200" y="4419600"/>
            <a:ext cx="6096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6" name="Line 38"/>
          <p:cNvSpPr>
            <a:spLocks noChangeShapeType="1"/>
          </p:cNvSpPr>
          <p:nvPr/>
        </p:nvSpPr>
        <p:spPr bwMode="auto">
          <a:xfrm>
            <a:off x="2895600" y="4495800"/>
            <a:ext cx="5334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7" name="Line 39"/>
          <p:cNvSpPr>
            <a:spLocks noChangeShapeType="1"/>
          </p:cNvSpPr>
          <p:nvPr/>
        </p:nvSpPr>
        <p:spPr bwMode="auto">
          <a:xfrm flipH="1">
            <a:off x="2438400" y="4495800"/>
            <a:ext cx="457200" cy="457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8" name="Line 40"/>
          <p:cNvSpPr>
            <a:spLocks noChangeShapeType="1"/>
          </p:cNvSpPr>
          <p:nvPr/>
        </p:nvSpPr>
        <p:spPr bwMode="auto">
          <a:xfrm flipH="1">
            <a:off x="1752600" y="4419600"/>
            <a:ext cx="457200" cy="457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49" name="Text Box 41"/>
          <p:cNvSpPr txBox="1">
            <a:spLocks noChangeArrowheads="1"/>
          </p:cNvSpPr>
          <p:nvPr/>
        </p:nvSpPr>
        <p:spPr bwMode="auto">
          <a:xfrm>
            <a:off x="3505200" y="190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68650" name="Text Box 42"/>
          <p:cNvSpPr txBox="1">
            <a:spLocks noChangeArrowheads="1"/>
          </p:cNvSpPr>
          <p:nvPr/>
        </p:nvSpPr>
        <p:spPr bwMode="auto">
          <a:xfrm>
            <a:off x="5562600" y="190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</a:t>
            </a:r>
          </a:p>
        </p:txBody>
      </p:sp>
      <p:sp>
        <p:nvSpPr>
          <p:cNvPr id="68651" name="Text Box 43"/>
          <p:cNvSpPr txBox="1">
            <a:spLocks noChangeArrowheads="1"/>
          </p:cNvSpPr>
          <p:nvPr/>
        </p:nvSpPr>
        <p:spPr bwMode="auto">
          <a:xfrm>
            <a:off x="3505200" y="4191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D</a:t>
            </a:r>
          </a:p>
        </p:txBody>
      </p:sp>
      <p:sp>
        <p:nvSpPr>
          <p:cNvPr id="68652" name="Line 44"/>
          <p:cNvSpPr>
            <a:spLocks noChangeShapeType="1"/>
          </p:cNvSpPr>
          <p:nvPr/>
        </p:nvSpPr>
        <p:spPr bwMode="auto">
          <a:xfrm flipH="1">
            <a:off x="1600200" y="1600200"/>
            <a:ext cx="3657600" cy="3810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53" name="Line 45"/>
          <p:cNvSpPr>
            <a:spLocks noChangeShapeType="1"/>
          </p:cNvSpPr>
          <p:nvPr/>
        </p:nvSpPr>
        <p:spPr bwMode="auto">
          <a:xfrm flipV="1">
            <a:off x="2438400" y="2895600"/>
            <a:ext cx="762000" cy="685800"/>
          </a:xfrm>
          <a:prstGeom prst="line">
            <a:avLst/>
          </a:prstGeom>
          <a:noFill/>
          <a:ln w="5715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54" name="Line 46"/>
          <p:cNvSpPr>
            <a:spLocks noChangeShapeType="1"/>
          </p:cNvSpPr>
          <p:nvPr/>
        </p:nvSpPr>
        <p:spPr bwMode="auto">
          <a:xfrm flipH="1">
            <a:off x="4038600" y="2971800"/>
            <a:ext cx="685800" cy="762000"/>
          </a:xfrm>
          <a:prstGeom prst="line">
            <a:avLst/>
          </a:prstGeom>
          <a:noFill/>
          <a:ln w="5715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1905000" y="4876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5105400" y="1524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o’</a:t>
            </a:r>
          </a:p>
        </p:txBody>
      </p:sp>
      <p:sp>
        <p:nvSpPr>
          <p:cNvPr id="68659" name="Line 51"/>
          <p:cNvSpPr>
            <a:spLocks noChangeShapeType="1"/>
          </p:cNvSpPr>
          <p:nvPr/>
        </p:nvSpPr>
        <p:spPr bwMode="auto">
          <a:xfrm flipV="1">
            <a:off x="2667000" y="24384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62" name="Line 54"/>
          <p:cNvSpPr>
            <a:spLocks noChangeShapeType="1"/>
          </p:cNvSpPr>
          <p:nvPr/>
        </p:nvSpPr>
        <p:spPr bwMode="auto">
          <a:xfrm>
            <a:off x="4419600" y="33528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67" name="AutoShape 59"/>
          <p:cNvSpPr>
            <a:spLocks noChangeArrowheads="1"/>
          </p:cNvSpPr>
          <p:nvPr/>
        </p:nvSpPr>
        <p:spPr bwMode="auto">
          <a:xfrm>
            <a:off x="4724400" y="1676400"/>
            <a:ext cx="457200" cy="304800"/>
          </a:xfrm>
          <a:prstGeom prst="curvedDown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71" name="Group 63"/>
          <p:cNvGrpSpPr>
            <a:grpSpLocks/>
          </p:cNvGrpSpPr>
          <p:nvPr/>
        </p:nvGrpSpPr>
        <p:grpSpPr bwMode="auto">
          <a:xfrm>
            <a:off x="2286000" y="1600200"/>
            <a:ext cx="542925" cy="579438"/>
            <a:chOff x="3024" y="2991"/>
            <a:chExt cx="342" cy="355"/>
          </a:xfrm>
        </p:grpSpPr>
        <p:sp>
          <p:nvSpPr>
            <p:cNvPr id="68672" name="Rectangle 64"/>
            <p:cNvSpPr>
              <a:spLocks noChangeArrowheads="1"/>
            </p:cNvSpPr>
            <p:nvPr/>
          </p:nvSpPr>
          <p:spPr bwMode="auto">
            <a:xfrm>
              <a:off x="3024" y="2991"/>
              <a:ext cx="34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>
                  <a:latin typeface=".VnTimeH" pitchFamily="34" charset="0"/>
                  <a:cs typeface="Times New Roman" pitchFamily="18" charset="0"/>
                </a:rPr>
                <a:t>F</a:t>
              </a:r>
              <a:r>
                <a:rPr lang="en-US" sz="3200" baseline="-30000">
                  <a:latin typeface=".VnTimeH" pitchFamily="34" charset="0"/>
                  <a:cs typeface="Times New Roman" pitchFamily="18" charset="0"/>
                </a:rPr>
                <a:t>1</a:t>
              </a: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68673" name="Line 65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8674" name="Group 66"/>
          <p:cNvGrpSpPr>
            <a:grpSpLocks/>
          </p:cNvGrpSpPr>
          <p:nvPr/>
        </p:nvGrpSpPr>
        <p:grpSpPr bwMode="auto">
          <a:xfrm>
            <a:off x="4114800" y="4267200"/>
            <a:ext cx="542925" cy="579438"/>
            <a:chOff x="3024" y="2991"/>
            <a:chExt cx="342" cy="355"/>
          </a:xfrm>
        </p:grpSpPr>
        <p:sp>
          <p:nvSpPr>
            <p:cNvPr id="68675" name="Rectangle 67"/>
            <p:cNvSpPr>
              <a:spLocks noChangeArrowheads="1"/>
            </p:cNvSpPr>
            <p:nvPr/>
          </p:nvSpPr>
          <p:spPr bwMode="auto">
            <a:xfrm>
              <a:off x="3024" y="2991"/>
              <a:ext cx="34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>
                  <a:latin typeface=".VnTimeH" pitchFamily="34" charset="0"/>
                  <a:cs typeface="Times New Roman" pitchFamily="18" charset="0"/>
                </a:rPr>
                <a:t>F</a:t>
              </a:r>
              <a:r>
                <a:rPr lang="en-US" sz="3200" baseline="-30000">
                  <a:latin typeface=".VnTimeH" pitchFamily="34" charset="0"/>
                  <a:cs typeface="Times New Roman" pitchFamily="18" charset="0"/>
                </a:rPr>
                <a:t>2</a:t>
              </a: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68676" name="Line 68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5270856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59" grpId="0" animBg="1"/>
      <p:bldP spid="68662" grpId="0" animBg="1"/>
      <p:bldP spid="686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0787-D56D-480D-8995-9BC0B33B854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9634" name="Line 2"/>
          <p:cNvSpPr>
            <a:spLocks noChangeShapeType="1"/>
          </p:cNvSpPr>
          <p:nvPr/>
        </p:nvSpPr>
        <p:spPr bwMode="auto">
          <a:xfrm>
            <a:off x="3390900" y="4343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2362200" y="2362200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2057400" y="39624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2362200" y="3124200"/>
            <a:ext cx="2895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657600" y="4419600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029200" y="2667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</a:t>
            </a:r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auto">
          <a:xfrm>
            <a:off x="990600" y="2362200"/>
            <a:ext cx="1371600" cy="1600200"/>
          </a:xfrm>
          <a:prstGeom prst="cube">
            <a:avLst>
              <a:gd name="adj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>
            <a:off x="5105400" y="2362200"/>
            <a:ext cx="1371600" cy="1600200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H="1">
            <a:off x="1600200" y="2057400"/>
            <a:ext cx="2438400" cy="2362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4038600" y="2057400"/>
            <a:ext cx="16002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3352800" y="2057400"/>
            <a:ext cx="2286000" cy="24384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8194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1600200" y="4419600"/>
            <a:ext cx="6096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895600" y="4495800"/>
            <a:ext cx="533400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 flipH="1">
            <a:off x="2438400" y="4495800"/>
            <a:ext cx="457200" cy="457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H="1">
            <a:off x="1752600" y="4419600"/>
            <a:ext cx="457200" cy="4572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5791200" y="1828800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C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 flipH="1">
            <a:off x="3505200" y="1752600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B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1295400" y="4191000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A</a:t>
            </a: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>
            <a:off x="1600200" y="1600200"/>
            <a:ext cx="3657600" cy="3810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H="1">
            <a:off x="2971800" y="2590800"/>
            <a:ext cx="457200" cy="457200"/>
          </a:xfrm>
          <a:prstGeom prst="line">
            <a:avLst/>
          </a:prstGeom>
          <a:noFill/>
          <a:ln w="5715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4267200" y="3124200"/>
            <a:ext cx="304800" cy="381000"/>
          </a:xfrm>
          <a:prstGeom prst="line">
            <a:avLst/>
          </a:prstGeom>
          <a:noFill/>
          <a:ln w="5715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1905000" y="4876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</a:t>
            </a:r>
          </a:p>
        </p:txBody>
      </p:sp>
      <p:sp>
        <p:nvSpPr>
          <p:cNvPr id="69658" name="Text Box 26"/>
          <p:cNvSpPr txBox="1">
            <a:spLocks noChangeArrowheads="1"/>
          </p:cNvSpPr>
          <p:nvPr/>
        </p:nvSpPr>
        <p:spPr bwMode="auto">
          <a:xfrm>
            <a:off x="5029200" y="1447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o’</a:t>
            </a:r>
          </a:p>
        </p:txBody>
      </p:sp>
      <p:sp>
        <p:nvSpPr>
          <p:cNvPr id="69660" name="Line 28"/>
          <p:cNvSpPr>
            <a:spLocks noChangeShapeType="1"/>
          </p:cNvSpPr>
          <p:nvPr/>
        </p:nvSpPr>
        <p:spPr bwMode="auto">
          <a:xfrm flipV="1">
            <a:off x="4419600" y="24384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61" name="Line 29"/>
          <p:cNvSpPr>
            <a:spLocks noChangeShapeType="1"/>
          </p:cNvSpPr>
          <p:nvPr/>
        </p:nvSpPr>
        <p:spPr bwMode="auto">
          <a:xfrm>
            <a:off x="2895600" y="31242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62" name="AutoShape 30"/>
          <p:cNvSpPr>
            <a:spLocks noChangeArrowheads="1"/>
          </p:cNvSpPr>
          <p:nvPr/>
        </p:nvSpPr>
        <p:spPr bwMode="auto">
          <a:xfrm rot="375915" flipH="1">
            <a:off x="4724400" y="1447800"/>
            <a:ext cx="609600" cy="533400"/>
          </a:xfrm>
          <a:prstGeom prst="curvedDownArrow">
            <a:avLst>
              <a:gd name="adj1" fmla="val 22857"/>
              <a:gd name="adj2" fmla="val 4571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63" name="Group 31"/>
          <p:cNvGrpSpPr>
            <a:grpSpLocks/>
          </p:cNvGrpSpPr>
          <p:nvPr/>
        </p:nvGrpSpPr>
        <p:grpSpPr bwMode="auto">
          <a:xfrm>
            <a:off x="4343400" y="3429000"/>
            <a:ext cx="542925" cy="579438"/>
            <a:chOff x="3024" y="2991"/>
            <a:chExt cx="342" cy="355"/>
          </a:xfrm>
        </p:grpSpPr>
        <p:sp>
          <p:nvSpPr>
            <p:cNvPr id="69664" name="Rectangle 32"/>
            <p:cNvSpPr>
              <a:spLocks noChangeArrowheads="1"/>
            </p:cNvSpPr>
            <p:nvPr/>
          </p:nvSpPr>
          <p:spPr bwMode="auto">
            <a:xfrm>
              <a:off x="3024" y="2991"/>
              <a:ext cx="34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>
                  <a:latin typeface=".VnTimeH" pitchFamily="34" charset="0"/>
                  <a:cs typeface="Times New Roman" pitchFamily="18" charset="0"/>
                </a:rPr>
                <a:t>F</a:t>
              </a:r>
              <a:r>
                <a:rPr lang="en-US" sz="3200" baseline="-30000">
                  <a:latin typeface=".VnTimeH" pitchFamily="34" charset="0"/>
                  <a:cs typeface="Times New Roman" pitchFamily="18" charset="0"/>
                </a:rPr>
                <a:t>1</a:t>
              </a: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69665" name="Line 33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9666" name="Group 34"/>
          <p:cNvGrpSpPr>
            <a:grpSpLocks/>
          </p:cNvGrpSpPr>
          <p:nvPr/>
        </p:nvGrpSpPr>
        <p:grpSpPr bwMode="auto">
          <a:xfrm>
            <a:off x="2362200" y="3962400"/>
            <a:ext cx="542925" cy="579438"/>
            <a:chOff x="3024" y="2991"/>
            <a:chExt cx="342" cy="355"/>
          </a:xfrm>
        </p:grpSpPr>
        <p:sp>
          <p:nvSpPr>
            <p:cNvPr id="69667" name="Rectangle 35"/>
            <p:cNvSpPr>
              <a:spLocks noChangeArrowheads="1"/>
            </p:cNvSpPr>
            <p:nvPr/>
          </p:nvSpPr>
          <p:spPr bwMode="auto">
            <a:xfrm>
              <a:off x="3024" y="2991"/>
              <a:ext cx="34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>
                  <a:latin typeface=".VnTimeH" pitchFamily="34" charset="0"/>
                  <a:cs typeface="Times New Roman" pitchFamily="18" charset="0"/>
                </a:rPr>
                <a:t>F</a:t>
              </a:r>
              <a:r>
                <a:rPr lang="en-US" sz="3200" baseline="-30000">
                  <a:latin typeface=".VnTimeH" pitchFamily="34" charset="0"/>
                  <a:cs typeface="Times New Roman" pitchFamily="18" charset="0"/>
                </a:rPr>
                <a:t>2</a:t>
              </a: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69668" name="Line 36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65390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60" grpId="0" animBg="1"/>
      <p:bldP spid="69661" grpId="0" animBg="1"/>
      <p:bldP spid="696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707C0EEE-7887-47AD-BDBF-3BBF89BF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50" y="228600"/>
            <a:ext cx="4622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NỘI DUNG CHỦ ĐỀ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6E9CAE19-AF91-4A46-B58F-46B2920B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66800"/>
            <a:ext cx="822948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Đặt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bàn</a:t>
            </a:r>
            <a:r>
              <a:rPr lang="en-US" altLang="en-US" sz="2800" b="1" dirty="0">
                <a:solidFill>
                  <a:srgbClr val="0000FF"/>
                </a:solidFill>
              </a:rPr>
              <a:t> ………….</a:t>
            </a:r>
            <a:r>
              <a:rPr lang="en-US" altLang="en-US" sz="2800" b="1" dirty="0" err="1">
                <a:solidFill>
                  <a:srgbClr val="0000FF"/>
                </a:solidFill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lòng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cổ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ngón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dòng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ngón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choãi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</a:rPr>
              <a:t> ……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</a:t>
            </a:r>
            <a:r>
              <a:rPr lang="en-US" altLang="en-US" sz="2800" b="1" dirty="0" err="1">
                <a:solidFill>
                  <a:srgbClr val="0000FF"/>
                </a:solidFill>
              </a:rPr>
              <a:t>ỉ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cơ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điện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chiều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hoạt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dựa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trên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tác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dụng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</a:rPr>
              <a:t> ……………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lên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khung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dây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có</a:t>
            </a:r>
            <a:r>
              <a:rPr lang="en-US" altLang="en-US" sz="2800" b="1" i="1" dirty="0">
                <a:solidFill>
                  <a:srgbClr val="0000FF"/>
                </a:solidFill>
              </a:rPr>
              <a:t> …………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chạy</a:t>
            </a:r>
            <a:r>
              <a:rPr lang="en-US" altLang="en-US" sz="2800" b="1" i="1" dirty="0">
                <a:solidFill>
                  <a:srgbClr val="0000FF"/>
                </a:solidFill>
              </a:rPr>
              <a:t> qua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đặt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cơ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điện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chiều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có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bộ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phận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chính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</a:rPr>
              <a:t> ……………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tạo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ra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i="1" dirty="0">
                <a:solidFill>
                  <a:srgbClr val="0000FF"/>
                </a:solidFill>
              </a:rPr>
              <a:t> ……………….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dẫn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có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dòng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điện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chạy</a:t>
            </a:r>
            <a:r>
              <a:rPr lang="en-US" altLang="en-US" sz="2800" b="1" i="1" dirty="0">
                <a:solidFill>
                  <a:srgbClr val="0000FF"/>
                </a:solidFill>
              </a:rPr>
              <a:t> qua.</a:t>
            </a: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A5113A88-4905-47D0-92B3-E1A7BEEE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34" y="3352802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3300"/>
                </a:solidFill>
              </a:rPr>
              <a:t>từ</a:t>
            </a: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</a:rPr>
              <a:t>trường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55F033D4-35AB-4CC3-BB09-46ECCB11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575" y="3352802"/>
            <a:ext cx="163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3300"/>
                </a:solidFill>
              </a:rPr>
              <a:t>dòng</a:t>
            </a: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</a:rPr>
              <a:t>điện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CAAB02DA-4E6D-4ED9-983B-1669FA7F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00" y="4800564"/>
            <a:ext cx="1735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3300"/>
                </a:solidFill>
              </a:rPr>
              <a:t>nam</a:t>
            </a: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</a:rPr>
              <a:t>châm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  <p:sp>
        <p:nvSpPr>
          <p:cNvPr id="107527" name="Rectangle 7">
            <a:extLst>
              <a:ext uri="{FF2B5EF4-FFF2-40B4-BE49-F238E27FC236}">
                <a16:creationId xmlns:a16="http://schemas.microsoft.com/office/drawing/2014/main" id="{E2B60718-AB59-4C8A-8AE5-EED9AFC6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800564"/>
            <a:ext cx="173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3300"/>
                </a:solidFill>
              </a:rPr>
              <a:t>khung</a:t>
            </a: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</a:rPr>
              <a:t>dây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5F033D4-35AB-4CC3-BB09-46ECCB11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58" y="990664"/>
            <a:ext cx="1229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3300"/>
                </a:solidFill>
              </a:rPr>
              <a:t>tay</a:t>
            </a: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</a:rPr>
              <a:t>trái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5F033D4-35AB-4CC3-BB09-46ECCB11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11" y="2286030"/>
            <a:ext cx="72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rgbClr val="FF3300"/>
                </a:solidFill>
              </a:rPr>
              <a:t>90</a:t>
            </a:r>
            <a:r>
              <a:rPr lang="en-US" altLang="en-US" sz="2800" b="1" i="1" baseline="30000" dirty="0">
                <a:solidFill>
                  <a:srgbClr val="FF3300"/>
                </a:solidFill>
              </a:rPr>
              <a:t> 0</a:t>
            </a:r>
            <a:endParaRPr lang="en-US" altLang="en-US" sz="2800" b="1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  <p:bldP spid="107525" grpId="0"/>
      <p:bldP spid="107526" grpId="0"/>
      <p:bldP spid="107527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4B50D0C5-1D7C-4DE0-8DE8-94D53AE9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r="4054" b="11578"/>
          <a:stretch>
            <a:fillRect/>
          </a:stretch>
        </p:blipFill>
        <p:spPr bwMode="auto">
          <a:xfrm>
            <a:off x="762000" y="3943350"/>
            <a:ext cx="4876800" cy="2819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>
            <a:extLst>
              <a:ext uri="{FF2B5EF4-FFF2-40B4-BE49-F238E27FC236}">
                <a16:creationId xmlns:a16="http://schemas.microsoft.com/office/drawing/2014/main" id="{1D7C7431-91D1-439C-A23D-AA4E73245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466850"/>
            <a:ext cx="2628900" cy="525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4">
            <a:extLst>
              <a:ext uri="{FF2B5EF4-FFF2-40B4-BE49-F238E27FC236}">
                <a16:creationId xmlns:a16="http://schemas.microsoft.com/office/drawing/2014/main" id="{8956C7CF-B0A4-460B-B98F-DC9889DDE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190500"/>
            <a:ext cx="7315200" cy="4826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ỨNG DỤNG CỦA ĐỘNG CƠ ĐIỆN MỘT CHIỀU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182ED85D-EC8F-45A9-9E23-3F0E10DA5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+ Bộ phận quay của đồ chơi trẻ em</a:t>
            </a:r>
          </a:p>
        </p:txBody>
      </p:sp>
      <p:pic>
        <p:nvPicPr>
          <p:cNvPr id="81927" name="Picture 7">
            <a:extLst>
              <a:ext uri="{FF2B5EF4-FFF2-40B4-BE49-F238E27FC236}">
                <a16:creationId xmlns:a16="http://schemas.microsoft.com/office/drawing/2014/main" id="{668947CD-76E9-460F-9499-4BFF3C689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447800"/>
            <a:ext cx="2971800" cy="2343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>
            <a:extLst>
              <a:ext uri="{FF2B5EF4-FFF2-40B4-BE49-F238E27FC236}">
                <a16:creationId xmlns:a16="http://schemas.microsoft.com/office/drawing/2014/main" id="{4E134881-2630-4B4D-ACBC-3712B1A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048000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DC_robot_2">
            <a:extLst>
              <a:ext uri="{FF2B5EF4-FFF2-40B4-BE49-F238E27FC236}">
                <a16:creationId xmlns:a16="http://schemas.microsoft.com/office/drawing/2014/main" id="{82FC77AC-3E2B-479D-92B7-088EFCEC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1563"/>
            <a:ext cx="32004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135CD3A5-186D-4D54-8AF3-CB008C018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66675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Rôbôt con</a:t>
            </a:r>
          </a:p>
        </p:txBody>
      </p:sp>
      <p:sp>
        <p:nvSpPr>
          <p:cNvPr id="20483" name="Text Box 10">
            <a:extLst>
              <a:ext uri="{FF2B5EF4-FFF2-40B4-BE49-F238E27FC236}">
                <a16:creationId xmlns:a16="http://schemas.microsoft.com/office/drawing/2014/main" id="{7284CFDF-2F6A-4E95-8A52-4ABD5AD7A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85344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</a:rPr>
              <a:t>Tàu điện ngầm</a:t>
            </a:r>
          </a:p>
        </p:txBody>
      </p:sp>
      <p:sp>
        <p:nvSpPr>
          <p:cNvPr id="20484" name="Text Box 11">
            <a:extLst>
              <a:ext uri="{FF2B5EF4-FFF2-40B4-BE49-F238E27FC236}">
                <a16:creationId xmlns:a16="http://schemas.microsoft.com/office/drawing/2014/main" id="{05CC8819-E8FA-4420-8EE6-310B09A5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190500"/>
            <a:ext cx="7315200" cy="4826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ỨNG DỤNG CỦA ĐỘNG CƠ ĐIỆN MỘT CHIỀU</a:t>
            </a:r>
          </a:p>
        </p:txBody>
      </p:sp>
      <p:pic>
        <p:nvPicPr>
          <p:cNvPr id="59404" name="Picture 12" descr="ung dung 4">
            <a:extLst>
              <a:ext uri="{FF2B5EF4-FFF2-40B4-BE49-F238E27FC236}">
                <a16:creationId xmlns:a16="http://schemas.microsoft.com/office/drawing/2014/main" id="{85A77DE3-6A60-4EF2-9773-D62E6E6CB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49895" r="49016" b="13309"/>
          <a:stretch>
            <a:fillRect/>
          </a:stretch>
        </p:blipFill>
        <p:spPr bwMode="auto">
          <a:xfrm>
            <a:off x="4800600" y="685800"/>
            <a:ext cx="4343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ung dung 4">
            <a:extLst>
              <a:ext uri="{FF2B5EF4-FFF2-40B4-BE49-F238E27FC236}">
                <a16:creationId xmlns:a16="http://schemas.microsoft.com/office/drawing/2014/main" id="{38432FC5-F444-48DA-AE7E-0C2951C6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4" t="52663" r="10680" b="11667"/>
          <a:stretch>
            <a:fillRect/>
          </a:stretch>
        </p:blipFill>
        <p:spPr bwMode="auto">
          <a:xfrm>
            <a:off x="4724400" y="3505200"/>
            <a:ext cx="39624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14" descr="45206105-tau-luon[1]">
            <a:extLst>
              <a:ext uri="{FF2B5EF4-FFF2-40B4-BE49-F238E27FC236}">
                <a16:creationId xmlns:a16="http://schemas.microsoft.com/office/drawing/2014/main" id="{128B376D-6929-47B9-B5C4-ED44E996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11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id="{4FA45FAF-CDD3-4B89-AD7B-B2169F956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7620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Xe đạp điện</a:t>
            </a:r>
          </a:p>
        </p:txBody>
      </p:sp>
      <p:sp>
        <p:nvSpPr>
          <p:cNvPr id="59407" name="Text Box 15">
            <a:extLst>
              <a:ext uri="{FF2B5EF4-FFF2-40B4-BE49-F238E27FC236}">
                <a16:creationId xmlns:a16="http://schemas.microsoft.com/office/drawing/2014/main" id="{68CF72F1-B341-4E45-8839-BC7B33CF8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1623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Tàu lượn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398" grpId="0"/>
      <p:bldP spid="594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23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VẬN DỤNG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1" name="Text Box 15" descr="Recycled paper"/>
          <p:cNvSpPr txBox="1">
            <a:spLocks noChangeArrowheads="1"/>
          </p:cNvSpPr>
          <p:nvPr/>
        </p:nvSpPr>
        <p:spPr bwMode="auto">
          <a:xfrm>
            <a:off x="533400" y="1676400"/>
            <a:ext cx="4419600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X¸c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Þnh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chiÒu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dßng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iÖn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dến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4" y="1316966"/>
            <a:ext cx="406717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6310214" y="2590822"/>
            <a:ext cx="700122" cy="497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10178" y="3147930"/>
            <a:ext cx="1142970" cy="393570"/>
          </a:xfrm>
          <a:prstGeom prst="straightConnector1">
            <a:avLst/>
          </a:prstGeom>
          <a:ln w="5715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732" y="2362228"/>
            <a:ext cx="45718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269859" y="2362228"/>
            <a:ext cx="42625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08047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>
            <a:extLst>
              <a:ext uri="{FF2B5EF4-FFF2-40B4-BE49-F238E27FC236}">
                <a16:creationId xmlns:a16="http://schemas.microsoft.com/office/drawing/2014/main" id="{8A2A99C2-406D-4724-B5EF-229FB8FBC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78" y="490210"/>
            <a:ext cx="6400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D20000"/>
                </a:solidFill>
              </a:rPr>
              <a:t>Mời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các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em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xem</a:t>
            </a:r>
            <a:r>
              <a:rPr lang="en-US" altLang="en-US" sz="2800" b="1" dirty="0">
                <a:solidFill>
                  <a:srgbClr val="D20000"/>
                </a:solidFill>
              </a:rPr>
              <a:t> clip </a:t>
            </a:r>
            <a:r>
              <a:rPr lang="en-US" altLang="en-US" sz="2800" b="1" dirty="0" err="1">
                <a:solidFill>
                  <a:srgbClr val="D20000"/>
                </a:solidFill>
              </a:rPr>
              <a:t>và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trả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lời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câu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  <a:r>
              <a:rPr lang="en-US" altLang="en-US" sz="2800" b="1" dirty="0" err="1">
                <a:solidFill>
                  <a:srgbClr val="D20000"/>
                </a:solidFill>
              </a:rPr>
              <a:t>hỏi</a:t>
            </a:r>
            <a:r>
              <a:rPr lang="en-US" altLang="en-US" sz="2800" b="1" dirty="0">
                <a:solidFill>
                  <a:srgbClr val="D2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110" y="1447852"/>
            <a:ext cx="84579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Câu</a:t>
            </a:r>
            <a:r>
              <a:rPr lang="en-US" sz="2000" b="1" dirty="0">
                <a:solidFill>
                  <a:srgbClr val="FF0000"/>
                </a:solidFill>
              </a:rPr>
              <a:t> 1: Ô </a:t>
            </a:r>
            <a:r>
              <a:rPr lang="en-US" sz="2000" b="1" dirty="0" err="1">
                <a:solidFill>
                  <a:srgbClr val="FF0000"/>
                </a:solidFill>
              </a:rPr>
              <a:t>tô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ưu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gì</a:t>
            </a:r>
            <a:r>
              <a:rPr lang="en-US" sz="2000" b="1" dirty="0">
                <a:solidFill>
                  <a:srgbClr val="FF0000"/>
                </a:solidFill>
              </a:rPr>
              <a:t> so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</a:rPr>
              <a:t>tô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xăng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FF0000"/>
                </a:solidFill>
              </a:rPr>
              <a:t>Câu</a:t>
            </a:r>
            <a:r>
              <a:rPr lang="en-US" sz="2000" b="1" dirty="0">
                <a:solidFill>
                  <a:srgbClr val="FF0000"/>
                </a:solidFill>
              </a:rPr>
              <a:t> 2: </a:t>
            </a:r>
            <a:r>
              <a:rPr lang="en-US" sz="2000" b="1" dirty="0" err="1">
                <a:solidFill>
                  <a:srgbClr val="FF0000"/>
                </a:solidFill>
              </a:rPr>
              <a:t>Trên</a:t>
            </a:r>
            <a:r>
              <a:rPr lang="en-US" sz="2000" b="1" dirty="0">
                <a:solidFill>
                  <a:srgbClr val="FF0000"/>
                </a:solidFill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</a:rPr>
              <a:t>tô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lượng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chuyển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hóa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thế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nào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FF0000"/>
                </a:solidFill>
              </a:rPr>
              <a:t>Câu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Trên</a:t>
            </a:r>
            <a:r>
              <a:rPr lang="en-US" sz="2000" b="1" dirty="0">
                <a:solidFill>
                  <a:srgbClr val="FF0000"/>
                </a:solidFill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</a:rPr>
              <a:t>tô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nào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làm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nhiệm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vụ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chuyển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hóa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lượng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Arrow 4">
            <a:hlinkClick r:id="rId2" action="ppaction://hlinkfile"/>
          </p:cNvPr>
          <p:cNvSpPr/>
          <p:nvPr/>
        </p:nvSpPr>
        <p:spPr>
          <a:xfrm>
            <a:off x="8000910" y="652856"/>
            <a:ext cx="304792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94" y="3125233"/>
            <a:ext cx="533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0000FF"/>
                </a:solidFill>
              </a:rPr>
              <a:t>Điện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năng</a:t>
            </a:r>
            <a:r>
              <a:rPr lang="en-US" sz="2000" b="1" dirty="0">
                <a:solidFill>
                  <a:srgbClr val="0000FF"/>
                </a:solidFill>
              </a:rPr>
              <a:t> sang </a:t>
            </a:r>
            <a:r>
              <a:rPr lang="en-US" sz="2000" b="1" dirty="0" err="1">
                <a:solidFill>
                  <a:srgbClr val="0000FF"/>
                </a:solidFill>
              </a:rPr>
              <a:t>cơ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năng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407" y="1905040"/>
            <a:ext cx="533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0000FF"/>
                </a:solidFill>
              </a:rPr>
              <a:t>Thân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thiện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với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môi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trường</a:t>
            </a:r>
            <a:endParaRPr lang="en-US" sz="2000" b="1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0000FF"/>
                </a:solidFill>
              </a:rPr>
              <a:t>Hiệu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suất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cao</a:t>
            </a:r>
            <a:r>
              <a:rPr lang="en-US" sz="2000" b="1" dirty="0">
                <a:solidFill>
                  <a:srgbClr val="0000FF"/>
                </a:solidFill>
              </a:rPr>
              <a:t>, </a:t>
            </a:r>
            <a:r>
              <a:rPr lang="en-US" sz="2000" b="1" dirty="0" err="1">
                <a:solidFill>
                  <a:srgbClr val="0000FF"/>
                </a:solidFill>
              </a:rPr>
              <a:t>tiết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kiệm</a:t>
            </a:r>
            <a:r>
              <a:rPr lang="en-US" sz="2000" b="1" dirty="0">
                <a:solidFill>
                  <a:srgbClr val="0000FF"/>
                </a:solidFill>
              </a:rPr>
              <a:t> chi </a:t>
            </a:r>
            <a:r>
              <a:rPr lang="en-US" sz="2000" b="1" dirty="0" err="1">
                <a:solidFill>
                  <a:srgbClr val="0000FF"/>
                </a:solidFill>
              </a:rPr>
              <a:t>phí</a:t>
            </a:r>
            <a:r>
              <a:rPr lang="en-US" sz="2000" b="1" dirty="0">
                <a:solidFill>
                  <a:srgbClr val="0000FF"/>
                </a:solidFill>
              </a:rPr>
              <a:t>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8419" y="4476604"/>
            <a:ext cx="533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0000FF"/>
                </a:solidFill>
              </a:rPr>
              <a:t>Động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cơ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điện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23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VẬN DỤNG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Rectangle 4"/>
          <p:cNvSpPr>
            <a:spLocks noGrp="1"/>
          </p:cNvSpPr>
          <p:nvPr>
            <p:ph type="body" idx="1"/>
          </p:nvPr>
        </p:nvSpPr>
        <p:spPr>
          <a:xfrm rot="10800000">
            <a:off x="5486400" y="2982320"/>
            <a:ext cx="3352800" cy="1960160"/>
          </a:xfrm>
          <a:custGeom>
            <a:avLst/>
            <a:gdLst>
              <a:gd name="T0" fmla="*/ 669 w 681"/>
              <a:gd name="T1" fmla="*/ 19 h 436"/>
              <a:gd name="T2" fmla="*/ 155 w 681"/>
              <a:gd name="T3" fmla="*/ 33 h 436"/>
              <a:gd name="T4" fmla="*/ 3 w 681"/>
              <a:gd name="T5" fmla="*/ 217 h 436"/>
              <a:gd name="T6" fmla="*/ 135 w 681"/>
              <a:gd name="T7" fmla="*/ 403 h 436"/>
              <a:gd name="T8" fmla="*/ 681 w 681"/>
              <a:gd name="T9" fmla="*/ 41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486400" y="4648200"/>
            <a:ext cx="2209800" cy="304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1200" b="1" dirty="0"/>
              <a:t>S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H="1">
            <a:off x="5181600" y="3505200"/>
            <a:ext cx="1447800" cy="838200"/>
          </a:xfrm>
          <a:prstGeom prst="line">
            <a:avLst/>
          </a:prstGeom>
          <a:noFill/>
          <a:ln w="76200">
            <a:solidFill>
              <a:srgbClr val="0DAD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 flipV="1">
            <a:off x="4724400" y="3581400"/>
            <a:ext cx="1143000" cy="30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5181600" y="18288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6629400" y="17526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486400" y="2971800"/>
            <a:ext cx="2438400" cy="2127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4495800" y="4038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F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46482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781800" y="3429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800600" y="4495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65551" name="Text Box 15" descr="Recycled paper"/>
          <p:cNvSpPr txBox="1">
            <a:spLocks noChangeArrowheads="1"/>
          </p:cNvSpPr>
          <p:nvPr/>
        </p:nvSpPr>
        <p:spPr bwMode="auto">
          <a:xfrm>
            <a:off x="533400" y="1676400"/>
            <a:ext cx="4419600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.VnTimeH" pitchFamily="34" charset="0"/>
              </a:rPr>
              <a:t>¸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p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dông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quy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t¾c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bµn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tay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tr¸i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x¸c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Þnh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chiÒu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dßng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2200" b="1" dirty="0" err="1">
                <a:solidFill>
                  <a:srgbClr val="FF0000"/>
                </a:solidFill>
                <a:latin typeface=".VnTime" pitchFamily="34" charset="0"/>
              </a:rPr>
              <a:t>iÖn</a:t>
            </a:r>
            <a:r>
              <a:rPr lang="en-US" sz="2200" b="1" dirty="0">
                <a:solidFill>
                  <a:srgbClr val="FF0000"/>
                </a:solidFill>
                <a:latin typeface=".VnTime" pitchFamily="34" charset="0"/>
              </a:rPr>
              <a:t> qua ®o¹n AB</a:t>
            </a:r>
          </a:p>
        </p:txBody>
      </p:sp>
      <p:sp>
        <p:nvSpPr>
          <p:cNvPr id="65552" name="Text Box 16" descr="Recycled paper"/>
          <p:cNvSpPr txBox="1">
            <a:spLocks noChangeArrowheads="1"/>
          </p:cNvSpPr>
          <p:nvPr/>
        </p:nvSpPr>
        <p:spPr bwMode="auto">
          <a:xfrm>
            <a:off x="609600" y="3505200"/>
            <a:ext cx="3581400" cy="110799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Trong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®o¹n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d©y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dÉn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AB,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dßng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®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iÖn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cã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chiÒu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®i 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tõ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B ®</a:t>
            </a:r>
            <a:r>
              <a:rPr lang="en-US" sz="2200" b="1" dirty="0" err="1">
                <a:solidFill>
                  <a:srgbClr val="0000FF"/>
                </a:solidFill>
                <a:latin typeface=".VnTime" pitchFamily="34" charset="0"/>
              </a:rPr>
              <a:t>Õn</a:t>
            </a:r>
            <a:r>
              <a:rPr lang="en-US" sz="2200" b="1" dirty="0">
                <a:solidFill>
                  <a:srgbClr val="0000FF"/>
                </a:solidFill>
                <a:latin typeface=".VnTime" pitchFamily="34" charset="0"/>
              </a:rPr>
              <a:t> A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5181600" y="3581400"/>
            <a:ext cx="1295400" cy="762000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2976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2" grpId="0" animBg="1"/>
      <p:bldP spid="655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620725F2-D13D-4186-8C5C-E91ADBBD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507"/>
            <a:ext cx="89916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WordArt 3">
            <a:extLst>
              <a:ext uri="{FF2B5EF4-FFF2-40B4-BE49-F238E27FC236}">
                <a16:creationId xmlns:a16="http://schemas.microsoft.com/office/drawing/2014/main" id="{C78CD613-648B-4785-841C-8852ED1760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25" y="3962400"/>
            <a:ext cx="5400675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Bí</a:t>
            </a:r>
            <a:r>
              <a:rPr 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 </a:t>
            </a:r>
            <a:r>
              <a:rPr lang="en-US" sz="2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ẩn</a:t>
            </a:r>
            <a:r>
              <a:rPr 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 </a:t>
            </a:r>
            <a:r>
              <a:rPr lang="en-US" sz="2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những</a:t>
            </a:r>
            <a:r>
              <a:rPr 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 </a:t>
            </a:r>
            <a:r>
              <a:rPr lang="en-US" sz="2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ngôi</a:t>
            </a:r>
            <a:r>
              <a:rPr 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 </a:t>
            </a:r>
            <a:r>
              <a:rPr lang="en-US" sz="2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sao</a:t>
            </a:r>
            <a:endParaRPr lang="en-US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3DH"/>
            </a:endParaRPr>
          </a:p>
        </p:txBody>
      </p:sp>
      <p:sp>
        <p:nvSpPr>
          <p:cNvPr id="90116" name="AutoShape 4">
            <a:hlinkClick r:id="rId3" action="ppaction://hlinksldjump"/>
            <a:extLst>
              <a:ext uri="{FF2B5EF4-FFF2-40B4-BE49-F238E27FC236}">
                <a16:creationId xmlns:a16="http://schemas.microsoft.com/office/drawing/2014/main" id="{34A89FBC-D600-4554-80A5-F2C760148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"/>
            <a:ext cx="990600" cy="838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a typeface="SimSun" panose="02010600030101010101" pitchFamily="2" charset="-122"/>
              </a:rPr>
              <a:t>Sao </a:t>
            </a:r>
            <a:r>
              <a:rPr lang="en-US" altLang="zh-CN" sz="2000" dirty="0" err="1">
                <a:solidFill>
                  <a:schemeClr val="bg1"/>
                </a:solidFill>
                <a:ea typeface="SimSun" panose="02010600030101010101" pitchFamily="2" charset="-122"/>
              </a:rPr>
              <a:t>Hỏa</a:t>
            </a:r>
            <a:endParaRPr lang="en-US" altLang="zh-CN" sz="2000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9011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id="{3692A58A-B635-4474-9B8D-3E7458D64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762000"/>
            <a:ext cx="914400" cy="81597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Sao Mai</a:t>
            </a:r>
          </a:p>
        </p:txBody>
      </p:sp>
      <p:sp>
        <p:nvSpPr>
          <p:cNvPr id="90118" name="AutoShape 6">
            <a:hlinkClick r:id="rId5" action="ppaction://hlinksldjump"/>
            <a:extLst>
              <a:ext uri="{FF2B5EF4-FFF2-40B4-BE49-F238E27FC236}">
                <a16:creationId xmlns:a16="http://schemas.microsoft.com/office/drawing/2014/main" id="{62F6CCDD-04F1-4D52-9F3F-B43414655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362200"/>
            <a:ext cx="838200" cy="685800"/>
          </a:xfrm>
          <a:prstGeom prst="star5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bg1"/>
                </a:solidFill>
              </a:rPr>
              <a:t>Diêm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vương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0119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B6888C50-7713-4E91-8D84-D660B3D4B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81000"/>
            <a:ext cx="990600" cy="1077913"/>
          </a:xfrm>
          <a:prstGeom prst="star5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0120" name="Text Box 8">
            <a:extLst>
              <a:ext uri="{FF2B5EF4-FFF2-40B4-BE49-F238E27FC236}">
                <a16:creationId xmlns:a16="http://schemas.microsoft.com/office/drawing/2014/main" id="{A30D82BE-06AD-4356-B787-9A71052ED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62000"/>
            <a:ext cx="1695450" cy="396875"/>
          </a:xfrm>
          <a:prstGeom prst="rect">
            <a:avLst/>
          </a:prstGeom>
          <a:noFill/>
          <a:ln w="28575" algn="ctr">
            <a:noFill/>
            <a:miter lim="800000"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Sao </a:t>
            </a:r>
            <a:r>
              <a:rPr lang="en-US" altLang="zh-CN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Mộc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762890" y="6705514"/>
            <a:ext cx="304910" cy="15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tom1">
            <a:hlinkClick r:id="" action="ppaction://noaction"/>
            <a:extLst>
              <a:ext uri="{FF2B5EF4-FFF2-40B4-BE49-F238E27FC236}">
                <a16:creationId xmlns:a16="http://schemas.microsoft.com/office/drawing/2014/main" id="{9E3E364C-2232-415D-823C-38D5E226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6" descr="pink_flower_divider_md_clr">
            <a:extLst>
              <a:ext uri="{FF2B5EF4-FFF2-40B4-BE49-F238E27FC236}">
                <a16:creationId xmlns:a16="http://schemas.microsoft.com/office/drawing/2014/main" id="{49252CD4-8626-47E8-AE56-29ED2217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3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pink_flower_divider_md_clr">
            <a:hlinkClick r:id="rId5" action="ppaction://hlinksldjump"/>
            <a:extLst>
              <a:ext uri="{FF2B5EF4-FFF2-40B4-BE49-F238E27FC236}">
                <a16:creationId xmlns:a16="http://schemas.microsoft.com/office/drawing/2014/main" id="{09AADD73-DE17-4E7E-95F8-D62FBA72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5">
            <a:extLst>
              <a:ext uri="{FF2B5EF4-FFF2-40B4-BE49-F238E27FC236}">
                <a16:creationId xmlns:a16="http://schemas.microsoft.com/office/drawing/2014/main" id="{733D8E55-ECBF-49F0-A167-5434C14B5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447800"/>
            <a:ext cx="7620000" cy="3935413"/>
          </a:xfrm>
          <a:prstGeom prst="rect">
            <a:avLst/>
          </a:prstGeom>
          <a:solidFill>
            <a:schemeClr val="bg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Chọn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đáp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án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đúng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</a:rPr>
              <a:t>Động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cơ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chiều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hoạt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động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dựa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trên</a:t>
            </a:r>
            <a:r>
              <a:rPr lang="en-US" altLang="en-US" sz="2400" dirty="0">
                <a:solidFill>
                  <a:srgbClr val="FF0000"/>
                </a:solidFill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A.Tác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nhiệt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</a:rPr>
              <a:t>B. </a:t>
            </a:r>
            <a:r>
              <a:rPr lang="en-US" altLang="en-US" sz="2400" dirty="0" err="1">
                <a:solidFill>
                  <a:srgbClr val="0000FF"/>
                </a:solidFill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C.Tác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lên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dẫn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chạy</a:t>
            </a:r>
            <a:r>
              <a:rPr lang="en-US" altLang="en-US" sz="2400" dirty="0">
                <a:solidFill>
                  <a:srgbClr val="0000FF"/>
                </a:solidFill>
              </a:rPr>
              <a:t> qua.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D.Tác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lên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nam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châm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đặt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gần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đó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  <a:endParaRPr lang="en-US" alt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1142" name="Oval 6">
            <a:extLst>
              <a:ext uri="{FF2B5EF4-FFF2-40B4-BE49-F238E27FC236}">
                <a16:creationId xmlns:a16="http://schemas.microsoft.com/office/drawing/2014/main" id="{893D304D-1534-4346-9684-1F8E7B0B6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8458200" y="6400800"/>
            <a:ext cx="380888" cy="228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1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build="allAtOnce" animBg="1"/>
      <p:bldP spid="911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atom1">
            <a:hlinkClick r:id="" action="ppaction://noaction"/>
            <a:extLst>
              <a:ext uri="{FF2B5EF4-FFF2-40B4-BE49-F238E27FC236}">
                <a16:creationId xmlns:a16="http://schemas.microsoft.com/office/drawing/2014/main" id="{927C9613-B86B-41C3-90FE-0F6FECC4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6" descr="pink_flower_divider_md_clr">
            <a:extLst>
              <a:ext uri="{FF2B5EF4-FFF2-40B4-BE49-F238E27FC236}">
                <a16:creationId xmlns:a16="http://schemas.microsoft.com/office/drawing/2014/main" id="{F6A0979E-1D2D-4D68-9628-A1B2F145E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3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pink_flower_divider_md_clr">
            <a:hlinkClick r:id="rId4" action="ppaction://hlinksldjump"/>
            <a:extLst>
              <a:ext uri="{FF2B5EF4-FFF2-40B4-BE49-F238E27FC236}">
                <a16:creationId xmlns:a16="http://schemas.microsoft.com/office/drawing/2014/main" id="{B6A99F85-443F-483C-87C9-D95DB8B1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>
            <a:extLst>
              <a:ext uri="{FF2B5EF4-FFF2-40B4-BE49-F238E27FC236}">
                <a16:creationId xmlns:a16="http://schemas.microsoft.com/office/drawing/2014/main" id="{777B6453-6D73-440E-8968-D3FDDE55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52600"/>
            <a:ext cx="7924800" cy="3752850"/>
          </a:xfrm>
          <a:prstGeom prst="rect">
            <a:avLst/>
          </a:prstGeom>
          <a:solidFill>
            <a:schemeClr val="bg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Chọn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đáp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án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đúng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khung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dây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động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cơ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</a:rPr>
              <a:t> quay </a:t>
            </a:r>
            <a:r>
              <a:rPr lang="en-US" altLang="en-US" sz="2400" dirty="0" err="1">
                <a:solidFill>
                  <a:srgbClr val="FF0000"/>
                </a:solidFill>
              </a:rPr>
              <a:t>lên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tục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thì</a:t>
            </a:r>
            <a:r>
              <a:rPr lang="en-US" altLang="en-US" sz="2400" dirty="0">
                <a:solidFill>
                  <a:srgbClr val="FF0000"/>
                </a:solidFill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A.Khung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phải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kích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thước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nhỏ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B.Hai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đầu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phải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bộ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góp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C.Khung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dây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phải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đặt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mạnh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</a:rPr>
              <a:t>D.Dòng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</a:rPr>
              <a:t> qua </a:t>
            </a:r>
            <a:r>
              <a:rPr lang="en-US" altLang="en-US" sz="2400" dirty="0" err="1">
                <a:solidFill>
                  <a:srgbClr val="0000FF"/>
                </a:solidFill>
              </a:rPr>
              <a:t>khung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phải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cường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độ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rất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lớn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3190" name="Oval 6">
            <a:extLst>
              <a:ext uri="{FF2B5EF4-FFF2-40B4-BE49-F238E27FC236}">
                <a16:creationId xmlns:a16="http://schemas.microsoft.com/office/drawing/2014/main" id="{A3A4630D-F6E5-49F1-AB50-E1C7A8BCE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4290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762890" y="6553118"/>
            <a:ext cx="228710" cy="152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3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93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93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allAtOnce" animBg="1"/>
      <p:bldP spid="931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atom1">
            <a:hlinkClick r:id="" action="ppaction://noaction"/>
            <a:extLst>
              <a:ext uri="{FF2B5EF4-FFF2-40B4-BE49-F238E27FC236}">
                <a16:creationId xmlns:a16="http://schemas.microsoft.com/office/drawing/2014/main" id="{715B210D-6BF6-44BE-ADDE-36FE2F3B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6" descr="pink_flower_divider_md_clr">
            <a:extLst>
              <a:ext uri="{FF2B5EF4-FFF2-40B4-BE49-F238E27FC236}">
                <a16:creationId xmlns:a16="http://schemas.microsoft.com/office/drawing/2014/main" id="{3857D99F-06DC-45FE-83C2-D03A9E10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3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ink_flower_divider_md_clr">
            <a:extLst>
              <a:ext uri="{FF2B5EF4-FFF2-40B4-BE49-F238E27FC236}">
                <a16:creationId xmlns:a16="http://schemas.microsoft.com/office/drawing/2014/main" id="{A10A1367-4C3D-46FA-9680-D44088E9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9" name="Text Box 49">
            <a:extLst>
              <a:ext uri="{FF2B5EF4-FFF2-40B4-BE49-F238E27FC236}">
                <a16:creationId xmlns:a16="http://schemas.microsoft.com/office/drawing/2014/main" id="{1A4D637D-5D44-4C6E-921C-A243D23CD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52600"/>
            <a:ext cx="7162800" cy="3600986"/>
          </a:xfrm>
          <a:prstGeom prst="rect">
            <a:avLst/>
          </a:prstGeom>
          <a:solidFill>
            <a:schemeClr val="bg1"/>
          </a:solidFill>
          <a:ln w="9525">
            <a:solidFill>
              <a:srgbClr val="99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Chọn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đáp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án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đúng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Động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cơ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chiều</a:t>
            </a:r>
            <a:r>
              <a:rPr lang="en-US" altLang="en-US" sz="2400" dirty="0">
                <a:solidFill>
                  <a:srgbClr val="FF0000"/>
                </a:solidFill>
              </a:rPr>
              <a:t> quay </a:t>
            </a:r>
            <a:r>
              <a:rPr lang="en-US" altLang="en-US" sz="2400" dirty="0" err="1">
                <a:solidFill>
                  <a:srgbClr val="FF0000"/>
                </a:solidFill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</a:rPr>
              <a:t> do </a:t>
            </a:r>
            <a:r>
              <a:rPr lang="en-US" altLang="en-US" sz="2400" dirty="0" err="1">
                <a:solidFill>
                  <a:srgbClr val="FF0000"/>
                </a:solidFill>
              </a:rPr>
              <a:t>tác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dụng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lực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CC"/>
                </a:solidFill>
              </a:rPr>
              <a:t>A.Lực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hấp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dẫn</a:t>
            </a:r>
            <a:endParaRPr lang="en-US" altLang="en-US" sz="2400" b="1" dirty="0">
              <a:solidFill>
                <a:srgbClr val="0033CC"/>
              </a:solidFill>
            </a:endParaRPr>
          </a:p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CC"/>
                </a:solidFill>
              </a:rPr>
              <a:t>B.Lực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từ</a:t>
            </a:r>
            <a:endParaRPr lang="en-US" altLang="en-US" sz="2400" b="1" dirty="0">
              <a:solidFill>
                <a:srgbClr val="0033CC"/>
              </a:solidFill>
            </a:endParaRPr>
          </a:p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CC"/>
                </a:solidFill>
              </a:rPr>
              <a:t>C.Lực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đàn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hồi</a:t>
            </a:r>
            <a:r>
              <a:rPr lang="en-US" altLang="en-US" sz="2400" b="1" dirty="0">
                <a:solidFill>
                  <a:srgbClr val="0033CC"/>
                </a:solidFill>
              </a:rPr>
              <a:t>.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CC"/>
                </a:solidFill>
              </a:rPr>
              <a:t>D.Lực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điện</a:t>
            </a:r>
            <a:r>
              <a:rPr lang="en-US" altLang="en-US" sz="2400" b="1" dirty="0">
                <a:solidFill>
                  <a:srgbClr val="0033CC"/>
                </a:solidFill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</a:rPr>
              <a:t>từ</a:t>
            </a:r>
            <a:endParaRPr lang="en-US" altLang="en-US" sz="24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05801F3B-D2B8-4D14-BDB1-606EB67A7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957646"/>
            <a:ext cx="381000" cy="28625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610600" y="6629316"/>
            <a:ext cx="228488" cy="76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5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atom1">
            <a:hlinkClick r:id="" action="ppaction://noaction"/>
            <a:extLst>
              <a:ext uri="{FF2B5EF4-FFF2-40B4-BE49-F238E27FC236}">
                <a16:creationId xmlns:a16="http://schemas.microsoft.com/office/drawing/2014/main" id="{715B210D-6BF6-44BE-ADDE-36FE2F3B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6" descr="pink_flower_divider_md_clr">
            <a:extLst>
              <a:ext uri="{FF2B5EF4-FFF2-40B4-BE49-F238E27FC236}">
                <a16:creationId xmlns:a16="http://schemas.microsoft.com/office/drawing/2014/main" id="{3857D99F-06DC-45FE-83C2-D03A9E10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3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ink_flower_divider_md_clr">
            <a:extLst>
              <a:ext uri="{FF2B5EF4-FFF2-40B4-BE49-F238E27FC236}">
                <a16:creationId xmlns:a16="http://schemas.microsoft.com/office/drawing/2014/main" id="{A10A1367-4C3D-46FA-9680-D44088E9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9" name="Text Box 49">
            <a:extLst>
              <a:ext uri="{FF2B5EF4-FFF2-40B4-BE49-F238E27FC236}">
                <a16:creationId xmlns:a16="http://schemas.microsoft.com/office/drawing/2014/main" id="{1A4D637D-5D44-4C6E-921C-A243D23CD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52600"/>
            <a:ext cx="7162800" cy="2308324"/>
          </a:xfrm>
          <a:prstGeom prst="rect">
            <a:avLst/>
          </a:prstGeom>
          <a:solidFill>
            <a:schemeClr val="bg1"/>
          </a:solidFill>
          <a:ln w="9525">
            <a:solidFill>
              <a:srgbClr val="99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FF0000"/>
                </a:solidFill>
              </a:rPr>
              <a:t>Chọn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đáp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án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đúng</a:t>
            </a:r>
            <a:endParaRPr lang="en-US" altLang="en-US" sz="2400" dirty="0">
              <a:solidFill>
                <a:srgbClr val="FF0000"/>
              </a:solidFill>
            </a:endParaRPr>
          </a:p>
          <a:p>
            <a:r>
              <a:rPr lang="vi-VN" sz="2400" dirty="0">
                <a:solidFill>
                  <a:srgbClr val="FF0000"/>
                </a:solidFill>
              </a:rPr>
              <a:t>Động cơ điện một chiều gồm mấy bộ phận chính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vi-VN" sz="2400" dirty="0">
              <a:solidFill>
                <a:srgbClr val="FF0000"/>
              </a:solidFill>
            </a:endParaRPr>
          </a:p>
          <a:p>
            <a:r>
              <a:rPr lang="vi-VN" sz="2400" dirty="0"/>
              <a:t>A. 1                                                                         </a:t>
            </a:r>
          </a:p>
          <a:p>
            <a:r>
              <a:rPr lang="vi-VN" sz="2400" dirty="0"/>
              <a:t>B. 2</a:t>
            </a:r>
          </a:p>
          <a:p>
            <a:r>
              <a:rPr lang="vi-VN" sz="2400" dirty="0"/>
              <a:t>C. 3                                                                          </a:t>
            </a:r>
          </a:p>
          <a:p>
            <a:r>
              <a:rPr lang="vi-VN" sz="2400" dirty="0"/>
              <a:t>D. 4</a:t>
            </a: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05801F3B-D2B8-4D14-BDB1-606EB67A7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906762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610600" y="6553118"/>
            <a:ext cx="304686" cy="304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88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C23E65B6-026B-4CD4-82DE-A2766B47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AutoShape 3">
            <a:extLst>
              <a:ext uri="{FF2B5EF4-FFF2-40B4-BE49-F238E27FC236}">
                <a16:creationId xmlns:a16="http://schemas.microsoft.com/office/drawing/2014/main" id="{1485CC91-B3D2-4B74-ABEB-C1C7D17E3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57200"/>
            <a:ext cx="3048000" cy="2362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5400" b="1">
                <a:solidFill>
                  <a:srgbClr val="FF3300"/>
                </a:solidFill>
              </a:rPr>
              <a:t>10</a:t>
            </a:r>
          </a:p>
        </p:txBody>
      </p:sp>
      <p:pic>
        <p:nvPicPr>
          <p:cNvPr id="96260" name="Picture 4" descr="anh 49">
            <a:extLst>
              <a:ext uri="{FF2B5EF4-FFF2-40B4-BE49-F238E27FC236}">
                <a16:creationId xmlns:a16="http://schemas.microsoft.com/office/drawing/2014/main" id="{1673F308-D639-4E57-880A-E20805069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187642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id="{8A01E600-FF83-4A3F-AD83-7658B4E5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pink_flower_divider_md_clr">
            <a:hlinkClick r:id="" action="ppaction://noaction"/>
            <a:extLst>
              <a:ext uri="{FF2B5EF4-FFF2-40B4-BE49-F238E27FC236}">
                <a16:creationId xmlns:a16="http://schemas.microsoft.com/office/drawing/2014/main" id="{1F18F2D0-E40B-42DC-9843-D96D2451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pink_flower_divider_md_clr">
            <a:extLst>
              <a:ext uri="{FF2B5EF4-FFF2-40B4-BE49-F238E27FC236}">
                <a16:creationId xmlns:a16="http://schemas.microsoft.com/office/drawing/2014/main" id="{C333E01C-6FD7-4273-8AD4-6CB52D67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3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 descr="atom1">
            <a:hlinkClick r:id="" action="ppaction://noaction"/>
            <a:extLst>
              <a:ext uri="{FF2B5EF4-FFF2-40B4-BE49-F238E27FC236}">
                <a16:creationId xmlns:a16="http://schemas.microsoft.com/office/drawing/2014/main" id="{6D5E2DB2-6595-4AA8-866B-F336FC69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9">
            <a:extLst>
              <a:ext uri="{FF2B5EF4-FFF2-40B4-BE49-F238E27FC236}">
                <a16:creationId xmlns:a16="http://schemas.microsoft.com/office/drawing/2014/main" id="{9CBA9D65-4615-48B9-BAD1-52E0BD4E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520700"/>
            <a:ext cx="3146425" cy="2222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6" name="Rectangle 10">
            <a:extLst>
              <a:ext uri="{FF2B5EF4-FFF2-40B4-BE49-F238E27FC236}">
                <a16:creationId xmlns:a16="http://schemas.microsoft.com/office/drawing/2014/main" id="{84D0B1D4-B3A5-4783-9956-56258C4A3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362200"/>
            <a:ext cx="228600" cy="2286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pic>
        <p:nvPicPr>
          <p:cNvPr id="96267" name="Picture 11">
            <a:extLst>
              <a:ext uri="{FF2B5EF4-FFF2-40B4-BE49-F238E27FC236}">
                <a16:creationId xmlns:a16="http://schemas.microsoft.com/office/drawing/2014/main" id="{3BEC9BC6-847B-428C-84E1-0EE31C1E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533400"/>
            <a:ext cx="3124200" cy="2222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8" name="Rectangle 12">
            <a:extLst>
              <a:ext uri="{FF2B5EF4-FFF2-40B4-BE49-F238E27FC236}">
                <a16:creationId xmlns:a16="http://schemas.microsoft.com/office/drawing/2014/main" id="{3588740B-52D3-48C0-BD94-A5B09985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438400"/>
            <a:ext cx="228600" cy="2286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96269" name="Picture 13">
            <a:extLst>
              <a:ext uri="{FF2B5EF4-FFF2-40B4-BE49-F238E27FC236}">
                <a16:creationId xmlns:a16="http://schemas.microsoft.com/office/drawing/2014/main" id="{D7B79861-3671-4B0D-A6AE-E489BD34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3146425" cy="23098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70" name="Rectangle 14">
            <a:extLst>
              <a:ext uri="{FF2B5EF4-FFF2-40B4-BE49-F238E27FC236}">
                <a16:creationId xmlns:a16="http://schemas.microsoft.com/office/drawing/2014/main" id="{FF9A9B52-7FDE-4720-9ADE-166E7D550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029200"/>
            <a:ext cx="228600" cy="2286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pic>
        <p:nvPicPr>
          <p:cNvPr id="96271" name="Picture 15">
            <a:extLst>
              <a:ext uri="{FF2B5EF4-FFF2-40B4-BE49-F238E27FC236}">
                <a16:creationId xmlns:a16="http://schemas.microsoft.com/office/drawing/2014/main" id="{A1D2FB7A-0B61-43A8-9771-D6701424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24188"/>
            <a:ext cx="3181350" cy="2309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72" name="Rectangle 16">
            <a:extLst>
              <a:ext uri="{FF2B5EF4-FFF2-40B4-BE49-F238E27FC236}">
                <a16:creationId xmlns:a16="http://schemas.microsoft.com/office/drawing/2014/main" id="{F92C7663-2D99-4EF9-A718-D6CA95390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029200"/>
            <a:ext cx="228600" cy="2286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7664" name="Oval 17">
            <a:extLst>
              <a:ext uri="{FF2B5EF4-FFF2-40B4-BE49-F238E27FC236}">
                <a16:creationId xmlns:a16="http://schemas.microsoft.com/office/drawing/2014/main" id="{18E7A389-C911-4597-B779-57C00B613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019800"/>
            <a:ext cx="762000" cy="3810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6274" name="Text Box 18">
            <a:extLst>
              <a:ext uri="{FF2B5EF4-FFF2-40B4-BE49-F238E27FC236}">
                <a16:creationId xmlns:a16="http://schemas.microsoft.com/office/drawing/2014/main" id="{8B8AC2C5-00EC-41A5-A60C-FB62BBA14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3400"/>
            <a:ext cx="2979738" cy="731838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FF"/>
            </a:solidFill>
            <a:miter lim="800000"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Quà của bạn là một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CHIẾC BÚT BI</a:t>
            </a:r>
          </a:p>
        </p:txBody>
      </p:sp>
      <p:sp>
        <p:nvSpPr>
          <p:cNvPr id="96275" name="Text Box 19">
            <a:extLst>
              <a:ext uri="{FF2B5EF4-FFF2-40B4-BE49-F238E27FC236}">
                <a16:creationId xmlns:a16="http://schemas.microsoft.com/office/drawing/2014/main" id="{3949C92A-EF8E-4189-8F47-9B9193BA6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"/>
            <a:ext cx="3124200" cy="731838"/>
          </a:xfrm>
          <a:prstGeom prst="rect">
            <a:avLst/>
          </a:prstGeom>
          <a:noFill/>
          <a:ln w="28575" algn="ctr">
            <a:solidFill>
              <a:srgbClr val="FF00FF"/>
            </a:solidFill>
            <a:miter lim="800000"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Quà của bạn là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một ĐIỂM 10 </a:t>
            </a:r>
          </a:p>
        </p:txBody>
      </p:sp>
      <p:sp>
        <p:nvSpPr>
          <p:cNvPr id="96276" name="Text Box 20">
            <a:extLst>
              <a:ext uri="{FF2B5EF4-FFF2-40B4-BE49-F238E27FC236}">
                <a16:creationId xmlns:a16="http://schemas.microsoft.com/office/drawing/2014/main" id="{3B2004AB-C18C-4424-B359-C38550301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27613"/>
            <a:ext cx="2971800" cy="731837"/>
          </a:xfrm>
          <a:prstGeom prst="rect">
            <a:avLst/>
          </a:prstGeom>
          <a:noFill/>
          <a:ln w="28575" algn="ctr">
            <a:solidFill>
              <a:srgbClr val="FF00FF"/>
            </a:solidFill>
            <a:miter lim="800000"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Quà của bạn là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một QUYỂN VỞ</a:t>
            </a:r>
          </a:p>
        </p:txBody>
      </p:sp>
      <p:sp>
        <p:nvSpPr>
          <p:cNvPr id="96277" name="Text Box 21">
            <a:extLst>
              <a:ext uri="{FF2B5EF4-FFF2-40B4-BE49-F238E27FC236}">
                <a16:creationId xmlns:a16="http://schemas.microsoft.com/office/drawing/2014/main" id="{8402A6A6-8AF9-4908-93AD-1947FB5B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135563"/>
            <a:ext cx="3200400" cy="731837"/>
          </a:xfrm>
          <a:prstGeom prst="rect">
            <a:avLst/>
          </a:prstGeom>
          <a:noFill/>
          <a:ln w="28575" algn="ctr">
            <a:solidFill>
              <a:srgbClr val="FF00FF"/>
            </a:solidFill>
            <a:miter lim="800000"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Quà của bạn là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một TRÀNG VỖ TAY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6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30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7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30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30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72"/>
                  </p:tgtEl>
                </p:cond>
              </p:nextCondLst>
            </p:seq>
          </p:childTnLst>
        </p:cTn>
      </p:par>
    </p:tnLst>
    <p:bldLst>
      <p:bldP spid="96259" grpId="0" animBg="1"/>
      <p:bldP spid="96259" grpId="1" animBg="1"/>
      <p:bldP spid="96266" grpId="0" animBg="1"/>
      <p:bldP spid="96268" grpId="0" animBg="1"/>
      <p:bldP spid="96270" grpId="0" animBg="1"/>
      <p:bldP spid="96272" grpId="0" animBg="1"/>
      <p:bldP spid="96274" grpId="0" animBg="1"/>
      <p:bldP spid="96274" grpId="1" animBg="1"/>
      <p:bldP spid="96275" grpId="0" animBg="1"/>
      <p:bldP spid="96275" grpId="1" animBg="1"/>
      <p:bldP spid="96276" grpId="0" animBg="1"/>
      <p:bldP spid="96276" grpId="1" animBg="1"/>
      <p:bldP spid="96277" grpId="0" animBg="1"/>
      <p:bldP spid="9627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4">
            <a:extLst>
              <a:ext uri="{FF2B5EF4-FFF2-40B4-BE49-F238E27FC236}">
                <a16:creationId xmlns:a16="http://schemas.microsoft.com/office/drawing/2014/main" id="{5F6099D6-8A9A-4BF1-8B74-FF6931E5B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293749"/>
            <a:ext cx="6192838" cy="773113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>
              <a:latin typeface=".VnArial Narrow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07F3D2-F777-4BBA-BA54-FA0A8A3FC4C2}"/>
              </a:ext>
            </a:extLst>
          </p:cNvPr>
          <p:cNvSpPr txBox="1">
            <a:spLocks noChangeArrowheads="1"/>
          </p:cNvSpPr>
          <p:nvPr/>
        </p:nvSpPr>
        <p:spPr>
          <a:xfrm>
            <a:off x="1670050" y="304800"/>
            <a:ext cx="6192838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kern="0" dirty="0" err="1">
                <a:solidFill>
                  <a:srgbClr val="FF0000"/>
                </a:solidFill>
              </a:rPr>
              <a:t>Hướng</a:t>
            </a:r>
            <a:r>
              <a:rPr lang="en-US" altLang="en-US" b="1" kern="0" dirty="0">
                <a:solidFill>
                  <a:srgbClr val="FF0000"/>
                </a:solidFill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</a:rPr>
              <a:t>dẫn</a:t>
            </a:r>
            <a:r>
              <a:rPr lang="en-US" altLang="en-US" b="1" kern="0" dirty="0">
                <a:solidFill>
                  <a:srgbClr val="FF0000"/>
                </a:solidFill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</a:rPr>
              <a:t>về</a:t>
            </a:r>
            <a:r>
              <a:rPr lang="en-US" altLang="en-US" b="1" kern="0" dirty="0">
                <a:solidFill>
                  <a:srgbClr val="FF0000"/>
                </a:solidFill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</a:rPr>
              <a:t>nhà</a:t>
            </a:r>
            <a:endParaRPr lang="en-US" altLang="en-US" b="1" kern="0" dirty="0">
              <a:solidFill>
                <a:srgbClr val="FF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DF82D6-B795-4746-ACAB-54D912997B86}"/>
              </a:ext>
            </a:extLst>
          </p:cNvPr>
          <p:cNvSpPr txBox="1">
            <a:spLocks noChangeArrowheads="1"/>
          </p:cNvSpPr>
          <p:nvPr/>
        </p:nvSpPr>
        <p:spPr>
          <a:xfrm>
            <a:off x="1070769" y="2400300"/>
            <a:ext cx="73914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30: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659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32E9-4271-4063-873C-A2A7AD58B98F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7543800" cy="811212"/>
          </a:xfrm>
          <a:solidFill>
            <a:schemeClr val="bg1"/>
          </a:solidFill>
          <a:ln/>
        </p:spPr>
        <p:txBody>
          <a:bodyPr anchor="ctr"/>
          <a:lstStyle/>
          <a:p>
            <a:r>
              <a:rPr lang="en-US">
                <a:solidFill>
                  <a:srgbClr val="00FF00"/>
                </a:solidFill>
                <a:latin typeface=".VnArabia" pitchFamily="34" charset="0"/>
              </a:rPr>
              <a:t>V</a:t>
            </a:r>
            <a:r>
              <a:rPr lang="en-US">
                <a:solidFill>
                  <a:srgbClr val="FF99FF"/>
                </a:solidFill>
                <a:latin typeface=".VnArabia" pitchFamily="34" charset="0"/>
              </a:rPr>
              <a:t>U</a:t>
            </a:r>
            <a:r>
              <a:rPr lang="en-US">
                <a:solidFill>
                  <a:srgbClr val="3399FF"/>
                </a:solidFill>
                <a:latin typeface=".VnArabia" pitchFamily="34" charset="0"/>
              </a:rPr>
              <a:t>I</a:t>
            </a:r>
            <a:r>
              <a:rPr lang="en-US">
                <a:latin typeface=".VnArabia" pitchFamily="34" charset="0"/>
              </a:rPr>
              <a:t> </a:t>
            </a:r>
            <a:r>
              <a:rPr lang="en-US">
                <a:solidFill>
                  <a:srgbClr val="FF3300"/>
                </a:solidFill>
                <a:latin typeface=".VnArabia" pitchFamily="34" charset="0"/>
              </a:rPr>
              <a:t>Đ</a:t>
            </a:r>
            <a:r>
              <a:rPr lang="en-US">
                <a:solidFill>
                  <a:srgbClr val="6600CC"/>
                </a:solidFill>
                <a:latin typeface=".VnArabia" pitchFamily="34" charset="0"/>
              </a:rPr>
              <a:t>Ể</a:t>
            </a:r>
            <a:r>
              <a:rPr lang="en-US">
                <a:latin typeface=".VnArabia" pitchFamily="34" charset="0"/>
              </a:rPr>
              <a:t> </a:t>
            </a:r>
            <a:r>
              <a:rPr lang="en-US">
                <a:solidFill>
                  <a:srgbClr val="FF3399"/>
                </a:solidFill>
                <a:latin typeface=".VnArabia" pitchFamily="34" charset="0"/>
              </a:rPr>
              <a:t>H</a:t>
            </a:r>
            <a:r>
              <a:rPr lang="en-US">
                <a:solidFill>
                  <a:srgbClr val="DA58AF"/>
                </a:solidFill>
                <a:latin typeface=".VnArabia" pitchFamily="34" charset="0"/>
              </a:rPr>
              <a:t>Ọ</a:t>
            </a:r>
            <a:r>
              <a:rPr lang="en-US">
                <a:solidFill>
                  <a:srgbClr val="D94C0D"/>
                </a:solidFill>
                <a:latin typeface=".VnArabia" pitchFamily="34" charset="0"/>
              </a:rPr>
              <a:t>C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2209800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sz="2600" dirty="0" err="1">
                <a:solidFill>
                  <a:srgbClr val="FF0000"/>
                </a:solidFill>
              </a:rPr>
              <a:t>Có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các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vật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sau</a:t>
            </a:r>
            <a:r>
              <a:rPr lang="en-US" sz="2600" dirty="0">
                <a:solidFill>
                  <a:srgbClr val="FF0000"/>
                </a:solidFill>
              </a:rPr>
              <a:t> : </a:t>
            </a:r>
            <a:r>
              <a:rPr lang="en-US" sz="2600" dirty="0" err="1">
                <a:solidFill>
                  <a:srgbClr val="0000FF"/>
                </a:solidFill>
              </a:rPr>
              <a:t>một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thanh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nam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châm</a:t>
            </a:r>
            <a:r>
              <a:rPr lang="en-US" sz="2600" dirty="0">
                <a:solidFill>
                  <a:srgbClr val="0000FF"/>
                </a:solidFill>
              </a:rPr>
              <a:t>, </a:t>
            </a:r>
            <a:r>
              <a:rPr lang="en-US" sz="2600" dirty="0" err="1">
                <a:solidFill>
                  <a:srgbClr val="0000FF"/>
                </a:solidFill>
              </a:rPr>
              <a:t>một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thanh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thép</a:t>
            </a:r>
            <a:r>
              <a:rPr lang="en-US" sz="2600" dirty="0">
                <a:solidFill>
                  <a:srgbClr val="0000FF"/>
                </a:solidFill>
              </a:rPr>
              <a:t>, </a:t>
            </a:r>
            <a:r>
              <a:rPr lang="en-US" sz="2600" dirty="0" err="1">
                <a:solidFill>
                  <a:srgbClr val="0000FF"/>
                </a:solidFill>
              </a:rPr>
              <a:t>một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miếng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xốp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nhẹ</a:t>
            </a:r>
            <a:r>
              <a:rPr lang="en-US" sz="2600" dirty="0">
                <a:solidFill>
                  <a:srgbClr val="0000FF"/>
                </a:solidFill>
              </a:rPr>
              <a:t>, </a:t>
            </a:r>
            <a:r>
              <a:rPr lang="en-US" sz="2600" dirty="0" err="1">
                <a:solidFill>
                  <a:srgbClr val="0000FF"/>
                </a:solidFill>
              </a:rPr>
              <a:t>một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chậu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bằng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nhựa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đựng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nước</a:t>
            </a:r>
            <a:r>
              <a:rPr lang="en-US" sz="2600" dirty="0">
                <a:solidFill>
                  <a:srgbClr val="0000FF"/>
                </a:solidFill>
              </a:rPr>
              <a:t>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Làm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cách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nào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em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thể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chế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tạo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thanh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thép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thành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thanh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nam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châm</a:t>
            </a:r>
            <a:r>
              <a:rPr lang="en-US" sz="2600" dirty="0">
                <a:solidFill>
                  <a:srgbClr val="FF0000"/>
                </a:solidFill>
              </a:rPr>
              <a:t>? 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942975" y="4354513"/>
            <a:ext cx="1228725" cy="274637"/>
            <a:chOff x="501" y="2601"/>
            <a:chExt cx="774" cy="173"/>
          </a:xfrm>
        </p:grpSpPr>
        <p:sp>
          <p:nvSpPr>
            <p:cNvPr id="88069" name="AutoShape 5"/>
            <p:cNvSpPr>
              <a:spLocks noChangeArrowheads="1"/>
            </p:cNvSpPr>
            <p:nvPr/>
          </p:nvSpPr>
          <p:spPr bwMode="auto">
            <a:xfrm>
              <a:off x="528" y="2640"/>
              <a:ext cx="336" cy="96"/>
            </a:xfrm>
            <a:prstGeom prst="flowChartProcess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0" name="AutoShape 6"/>
            <p:cNvSpPr>
              <a:spLocks noChangeArrowheads="1"/>
            </p:cNvSpPr>
            <p:nvPr/>
          </p:nvSpPr>
          <p:spPr bwMode="auto">
            <a:xfrm>
              <a:off x="864" y="2640"/>
              <a:ext cx="336" cy="96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1035" y="2601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N</a:t>
              </a: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501" y="2601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S</a:t>
              </a:r>
            </a:p>
          </p:txBody>
        </p:sp>
      </p:grpSp>
      <p:sp>
        <p:nvSpPr>
          <p:cNvPr id="88073" name="Line 9"/>
          <p:cNvSpPr>
            <a:spLocks noChangeShapeType="1"/>
          </p:cNvSpPr>
          <p:nvPr/>
        </p:nvSpPr>
        <p:spPr bwMode="auto">
          <a:xfrm rot="-5400000">
            <a:off x="1983581" y="4493419"/>
            <a:ext cx="1216025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074" name="Group 10"/>
          <p:cNvGrpSpPr>
            <a:grpSpLocks/>
          </p:cNvGrpSpPr>
          <p:nvPr/>
        </p:nvGrpSpPr>
        <p:grpSpPr bwMode="auto">
          <a:xfrm>
            <a:off x="3509963" y="4314825"/>
            <a:ext cx="919162" cy="519113"/>
            <a:chOff x="2457" y="2727"/>
            <a:chExt cx="579" cy="327"/>
          </a:xfrm>
        </p:grpSpPr>
        <p:sp>
          <p:nvSpPr>
            <p:cNvPr id="88075" name="Oval 11"/>
            <p:cNvSpPr>
              <a:spLocks noChangeArrowheads="1"/>
            </p:cNvSpPr>
            <p:nvPr/>
          </p:nvSpPr>
          <p:spPr bwMode="auto">
            <a:xfrm>
              <a:off x="2457" y="2766"/>
              <a:ext cx="576" cy="28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6" name="Oval 12"/>
            <p:cNvSpPr>
              <a:spLocks noChangeArrowheads="1"/>
            </p:cNvSpPr>
            <p:nvPr/>
          </p:nvSpPr>
          <p:spPr bwMode="auto">
            <a:xfrm>
              <a:off x="2460" y="2727"/>
              <a:ext cx="576" cy="28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5314950" y="3848100"/>
            <a:ext cx="2533650" cy="1562100"/>
            <a:chOff x="3030" y="1605"/>
            <a:chExt cx="3270" cy="1740"/>
          </a:xfrm>
        </p:grpSpPr>
        <p:sp>
          <p:nvSpPr>
            <p:cNvPr id="88078" name="AutoShape 14"/>
            <p:cNvSpPr>
              <a:spLocks noChangeArrowheads="1"/>
            </p:cNvSpPr>
            <p:nvPr/>
          </p:nvSpPr>
          <p:spPr bwMode="auto">
            <a:xfrm>
              <a:off x="3030" y="2190"/>
              <a:ext cx="3270" cy="994"/>
            </a:xfrm>
            <a:prstGeom prst="flowChartManualOperation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9" name="Oval 15"/>
            <p:cNvSpPr>
              <a:spLocks noChangeArrowheads="1"/>
            </p:cNvSpPr>
            <p:nvPr/>
          </p:nvSpPr>
          <p:spPr bwMode="auto">
            <a:xfrm>
              <a:off x="3045" y="1605"/>
              <a:ext cx="324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0" name="Oval 16"/>
            <p:cNvSpPr>
              <a:spLocks noChangeArrowheads="1"/>
            </p:cNvSpPr>
            <p:nvPr/>
          </p:nvSpPr>
          <p:spPr bwMode="auto">
            <a:xfrm>
              <a:off x="3705" y="2970"/>
              <a:ext cx="1944" cy="360"/>
            </a:xfrm>
            <a:prstGeom prst="ellipse">
              <a:avLst/>
            </a:prstGeom>
            <a:solidFill>
              <a:srgbClr val="CCFFFF"/>
            </a:solidFill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1" name="Oval 17"/>
            <p:cNvSpPr>
              <a:spLocks noChangeArrowheads="1"/>
            </p:cNvSpPr>
            <p:nvPr/>
          </p:nvSpPr>
          <p:spPr bwMode="auto">
            <a:xfrm>
              <a:off x="3225" y="1770"/>
              <a:ext cx="2850" cy="885"/>
            </a:xfrm>
            <a:prstGeom prst="ellipse">
              <a:avLst/>
            </a:prstGeom>
            <a:solidFill>
              <a:srgbClr val="CCFFFF"/>
            </a:solidFill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2" name="Arc 18"/>
            <p:cNvSpPr>
              <a:spLocks/>
            </p:cNvSpPr>
            <p:nvPr/>
          </p:nvSpPr>
          <p:spPr bwMode="auto">
            <a:xfrm flipV="1">
              <a:off x="3279" y="2250"/>
              <a:ext cx="2785" cy="540"/>
            </a:xfrm>
            <a:custGeom>
              <a:avLst/>
              <a:gdLst>
                <a:gd name="G0" fmla="+- 17891 0 0"/>
                <a:gd name="G1" fmla="+- 21600 0 0"/>
                <a:gd name="G2" fmla="+- 21600 0 0"/>
                <a:gd name="T0" fmla="*/ 0 w 37133"/>
                <a:gd name="T1" fmla="*/ 9498 h 21600"/>
                <a:gd name="T2" fmla="*/ 37133 w 37133"/>
                <a:gd name="T3" fmla="*/ 11786 h 21600"/>
                <a:gd name="T4" fmla="*/ 17891 w 3713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133" h="21600" fill="none" extrusionOk="0">
                  <a:moveTo>
                    <a:pt x="-1" y="9497"/>
                  </a:moveTo>
                  <a:cubicBezTo>
                    <a:pt x="4017" y="3558"/>
                    <a:pt x="10720" y="-1"/>
                    <a:pt x="17891" y="0"/>
                  </a:cubicBezTo>
                  <a:cubicBezTo>
                    <a:pt x="26010" y="0"/>
                    <a:pt x="33443" y="4553"/>
                    <a:pt x="37132" y="11786"/>
                  </a:cubicBezTo>
                </a:path>
                <a:path w="37133" h="21600" stroke="0" extrusionOk="0">
                  <a:moveTo>
                    <a:pt x="-1" y="9497"/>
                  </a:moveTo>
                  <a:cubicBezTo>
                    <a:pt x="4017" y="3558"/>
                    <a:pt x="10720" y="-1"/>
                    <a:pt x="17891" y="0"/>
                  </a:cubicBezTo>
                  <a:cubicBezTo>
                    <a:pt x="26010" y="0"/>
                    <a:pt x="33443" y="4553"/>
                    <a:pt x="37132" y="11786"/>
                  </a:cubicBezTo>
                  <a:lnTo>
                    <a:pt x="178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3" name="Arc 19"/>
            <p:cNvSpPr>
              <a:spLocks/>
            </p:cNvSpPr>
            <p:nvPr/>
          </p:nvSpPr>
          <p:spPr bwMode="auto">
            <a:xfrm flipV="1">
              <a:off x="3465" y="2445"/>
              <a:ext cx="2430" cy="540"/>
            </a:xfrm>
            <a:custGeom>
              <a:avLst/>
              <a:gdLst>
                <a:gd name="G0" fmla="+- 15691 0 0"/>
                <a:gd name="G1" fmla="+- 21600 0 0"/>
                <a:gd name="G2" fmla="+- 21600 0 0"/>
                <a:gd name="T0" fmla="*/ 0 w 32401"/>
                <a:gd name="T1" fmla="*/ 6755 h 21600"/>
                <a:gd name="T2" fmla="*/ 32401 w 32401"/>
                <a:gd name="T3" fmla="*/ 7913 h 21600"/>
                <a:gd name="T4" fmla="*/ 15691 w 324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401" h="21600" fill="none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2165" y="0"/>
                    <a:pt x="28298" y="2904"/>
                    <a:pt x="32401" y="7912"/>
                  </a:cubicBezTo>
                </a:path>
                <a:path w="32401" h="21600" stroke="0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2165" y="0"/>
                    <a:pt x="28298" y="2904"/>
                    <a:pt x="32401" y="7912"/>
                  </a:cubicBezTo>
                  <a:lnTo>
                    <a:pt x="156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4" name="Arc 20"/>
            <p:cNvSpPr>
              <a:spLocks/>
            </p:cNvSpPr>
            <p:nvPr/>
          </p:nvSpPr>
          <p:spPr bwMode="auto">
            <a:xfrm flipV="1">
              <a:off x="3623" y="2625"/>
              <a:ext cx="2140" cy="540"/>
            </a:xfrm>
            <a:custGeom>
              <a:avLst/>
              <a:gdLst>
                <a:gd name="G0" fmla="+- 13578 0 0"/>
                <a:gd name="G1" fmla="+- 21600 0 0"/>
                <a:gd name="G2" fmla="+- 21600 0 0"/>
                <a:gd name="T0" fmla="*/ 0 w 28530"/>
                <a:gd name="T1" fmla="*/ 4801 h 21600"/>
                <a:gd name="T2" fmla="*/ 28530 w 28530"/>
                <a:gd name="T3" fmla="*/ 6011 h 21600"/>
                <a:gd name="T4" fmla="*/ 13578 w 2853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530" h="21600" fill="none" extrusionOk="0">
                  <a:moveTo>
                    <a:pt x="0" y="4801"/>
                  </a:moveTo>
                  <a:cubicBezTo>
                    <a:pt x="3843" y="1694"/>
                    <a:pt x="8636" y="-1"/>
                    <a:pt x="13578" y="0"/>
                  </a:cubicBezTo>
                  <a:cubicBezTo>
                    <a:pt x="19150" y="0"/>
                    <a:pt x="24507" y="2153"/>
                    <a:pt x="28529" y="6011"/>
                  </a:cubicBezTo>
                </a:path>
                <a:path w="28530" h="21600" stroke="0" extrusionOk="0">
                  <a:moveTo>
                    <a:pt x="0" y="4801"/>
                  </a:moveTo>
                  <a:cubicBezTo>
                    <a:pt x="3843" y="1694"/>
                    <a:pt x="8636" y="-1"/>
                    <a:pt x="13578" y="0"/>
                  </a:cubicBezTo>
                  <a:cubicBezTo>
                    <a:pt x="19150" y="0"/>
                    <a:pt x="24507" y="2153"/>
                    <a:pt x="28529" y="6011"/>
                  </a:cubicBezTo>
                  <a:lnTo>
                    <a:pt x="13578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5" name="Arc 21"/>
            <p:cNvSpPr>
              <a:spLocks/>
            </p:cNvSpPr>
            <p:nvPr/>
          </p:nvSpPr>
          <p:spPr bwMode="auto">
            <a:xfrm flipV="1">
              <a:off x="3681" y="2940"/>
              <a:ext cx="1971" cy="405"/>
            </a:xfrm>
            <a:custGeom>
              <a:avLst/>
              <a:gdLst>
                <a:gd name="G0" fmla="+- 17137 0 0"/>
                <a:gd name="G1" fmla="+- 21600 0 0"/>
                <a:gd name="G2" fmla="+- 21600 0 0"/>
                <a:gd name="T0" fmla="*/ 0 w 33788"/>
                <a:gd name="T1" fmla="*/ 8451 h 21600"/>
                <a:gd name="T2" fmla="*/ 33788 w 33788"/>
                <a:gd name="T3" fmla="*/ 7842 h 21600"/>
                <a:gd name="T4" fmla="*/ 17137 w 337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88" h="21600" fill="none" extrusionOk="0">
                  <a:moveTo>
                    <a:pt x="0" y="8451"/>
                  </a:moveTo>
                  <a:cubicBezTo>
                    <a:pt x="4088" y="3123"/>
                    <a:pt x="10421" y="-1"/>
                    <a:pt x="17137" y="0"/>
                  </a:cubicBezTo>
                  <a:cubicBezTo>
                    <a:pt x="23579" y="0"/>
                    <a:pt x="29685" y="2875"/>
                    <a:pt x="33788" y="7841"/>
                  </a:cubicBezTo>
                </a:path>
                <a:path w="33788" h="21600" stroke="0" extrusionOk="0">
                  <a:moveTo>
                    <a:pt x="0" y="8451"/>
                  </a:moveTo>
                  <a:cubicBezTo>
                    <a:pt x="4088" y="3123"/>
                    <a:pt x="10421" y="-1"/>
                    <a:pt x="17137" y="0"/>
                  </a:cubicBezTo>
                  <a:cubicBezTo>
                    <a:pt x="23579" y="0"/>
                    <a:pt x="29685" y="2875"/>
                    <a:pt x="33788" y="7841"/>
                  </a:cubicBezTo>
                  <a:lnTo>
                    <a:pt x="17137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6" name="Arc 22"/>
            <p:cNvSpPr>
              <a:spLocks/>
            </p:cNvSpPr>
            <p:nvPr/>
          </p:nvSpPr>
          <p:spPr bwMode="auto">
            <a:xfrm flipV="1">
              <a:off x="3682" y="2700"/>
              <a:ext cx="2018" cy="540"/>
            </a:xfrm>
            <a:custGeom>
              <a:avLst/>
              <a:gdLst>
                <a:gd name="G0" fmla="+- 12682 0 0"/>
                <a:gd name="G1" fmla="+- 21600 0 0"/>
                <a:gd name="G2" fmla="+- 21600 0 0"/>
                <a:gd name="T0" fmla="*/ 0 w 26905"/>
                <a:gd name="T1" fmla="*/ 4115 h 21600"/>
                <a:gd name="T2" fmla="*/ 26905 w 26905"/>
                <a:gd name="T3" fmla="*/ 5343 h 21600"/>
                <a:gd name="T4" fmla="*/ 12682 w 2690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05" h="21600" fill="none" extrusionOk="0">
                  <a:moveTo>
                    <a:pt x="-1" y="4114"/>
                  </a:moveTo>
                  <a:cubicBezTo>
                    <a:pt x="3687" y="1440"/>
                    <a:pt x="8126" y="-1"/>
                    <a:pt x="12682" y="0"/>
                  </a:cubicBezTo>
                  <a:cubicBezTo>
                    <a:pt x="17913" y="0"/>
                    <a:pt x="22967" y="1898"/>
                    <a:pt x="26904" y="5343"/>
                  </a:cubicBezTo>
                </a:path>
                <a:path w="26905" h="21600" stroke="0" extrusionOk="0">
                  <a:moveTo>
                    <a:pt x="-1" y="4114"/>
                  </a:moveTo>
                  <a:cubicBezTo>
                    <a:pt x="3687" y="1440"/>
                    <a:pt x="8126" y="-1"/>
                    <a:pt x="12682" y="0"/>
                  </a:cubicBezTo>
                  <a:cubicBezTo>
                    <a:pt x="17913" y="0"/>
                    <a:pt x="22967" y="1898"/>
                    <a:pt x="26904" y="5343"/>
                  </a:cubicBezTo>
                  <a:lnTo>
                    <a:pt x="12682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7" name="Arc 23"/>
            <p:cNvSpPr>
              <a:spLocks/>
            </p:cNvSpPr>
            <p:nvPr/>
          </p:nvSpPr>
          <p:spPr bwMode="auto">
            <a:xfrm flipV="1">
              <a:off x="3494" y="2535"/>
              <a:ext cx="2337" cy="540"/>
            </a:xfrm>
            <a:custGeom>
              <a:avLst/>
              <a:gdLst>
                <a:gd name="G0" fmla="+- 15691 0 0"/>
                <a:gd name="G1" fmla="+- 21600 0 0"/>
                <a:gd name="G2" fmla="+- 21600 0 0"/>
                <a:gd name="T0" fmla="*/ 0 w 31146"/>
                <a:gd name="T1" fmla="*/ 6755 h 21600"/>
                <a:gd name="T2" fmla="*/ 31146 w 31146"/>
                <a:gd name="T3" fmla="*/ 6510 h 21600"/>
                <a:gd name="T4" fmla="*/ 15691 w 311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1509" y="0"/>
                    <a:pt x="27081" y="2347"/>
                    <a:pt x="31145" y="6510"/>
                  </a:cubicBezTo>
                </a:path>
                <a:path w="31146" h="21600" stroke="0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1509" y="0"/>
                    <a:pt x="27081" y="2347"/>
                    <a:pt x="31145" y="6510"/>
                  </a:cubicBezTo>
                  <a:lnTo>
                    <a:pt x="156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8" name="Arc 24"/>
            <p:cNvSpPr>
              <a:spLocks/>
            </p:cNvSpPr>
            <p:nvPr/>
          </p:nvSpPr>
          <p:spPr bwMode="auto">
            <a:xfrm flipV="1">
              <a:off x="3355" y="2355"/>
              <a:ext cx="2647" cy="540"/>
            </a:xfrm>
            <a:custGeom>
              <a:avLst/>
              <a:gdLst>
                <a:gd name="G0" fmla="+- 16748 0 0"/>
                <a:gd name="G1" fmla="+- 21600 0 0"/>
                <a:gd name="G2" fmla="+- 21600 0 0"/>
                <a:gd name="T0" fmla="*/ 0 w 35295"/>
                <a:gd name="T1" fmla="*/ 7959 h 21600"/>
                <a:gd name="T2" fmla="*/ 35295 w 35295"/>
                <a:gd name="T3" fmla="*/ 10529 h 21600"/>
                <a:gd name="T4" fmla="*/ 16748 w 352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295" h="21600" fill="none" extrusionOk="0">
                  <a:moveTo>
                    <a:pt x="0" y="7959"/>
                  </a:moveTo>
                  <a:cubicBezTo>
                    <a:pt x="4102" y="2922"/>
                    <a:pt x="10252" y="-1"/>
                    <a:pt x="16748" y="0"/>
                  </a:cubicBezTo>
                  <a:cubicBezTo>
                    <a:pt x="24352" y="0"/>
                    <a:pt x="31397" y="3999"/>
                    <a:pt x="35295" y="10528"/>
                  </a:cubicBezTo>
                </a:path>
                <a:path w="35295" h="21600" stroke="0" extrusionOk="0">
                  <a:moveTo>
                    <a:pt x="0" y="7959"/>
                  </a:moveTo>
                  <a:cubicBezTo>
                    <a:pt x="4102" y="2922"/>
                    <a:pt x="10252" y="-1"/>
                    <a:pt x="16748" y="0"/>
                  </a:cubicBezTo>
                  <a:cubicBezTo>
                    <a:pt x="24352" y="0"/>
                    <a:pt x="31397" y="3999"/>
                    <a:pt x="35295" y="10528"/>
                  </a:cubicBezTo>
                  <a:lnTo>
                    <a:pt x="16748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8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 build="p"/>
      <p:bldP spid="880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E3E7-5FEA-438B-8664-FB391109CF59}" type="slidenum">
              <a:rPr lang="en-US" altLang="en-US"/>
              <a:pPr/>
              <a:t>29</a:t>
            </a:fld>
            <a:endParaRPr lang="en-US" altLang="en-US"/>
          </a:p>
        </p:txBody>
      </p:sp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5238750" y="3962400"/>
            <a:ext cx="2533650" cy="1562100"/>
            <a:chOff x="3030" y="1605"/>
            <a:chExt cx="3270" cy="1740"/>
          </a:xfrm>
        </p:grpSpPr>
        <p:sp>
          <p:nvSpPr>
            <p:cNvPr id="89091" name="AutoShape 3"/>
            <p:cNvSpPr>
              <a:spLocks noChangeArrowheads="1"/>
            </p:cNvSpPr>
            <p:nvPr/>
          </p:nvSpPr>
          <p:spPr bwMode="auto">
            <a:xfrm>
              <a:off x="3030" y="2190"/>
              <a:ext cx="3270" cy="994"/>
            </a:xfrm>
            <a:prstGeom prst="flowChartManualOperation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2" name="Oval 4"/>
            <p:cNvSpPr>
              <a:spLocks noChangeArrowheads="1"/>
            </p:cNvSpPr>
            <p:nvPr/>
          </p:nvSpPr>
          <p:spPr bwMode="auto">
            <a:xfrm>
              <a:off x="3045" y="1605"/>
              <a:ext cx="324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>
              <a:off x="3705" y="2970"/>
              <a:ext cx="1944" cy="360"/>
            </a:xfrm>
            <a:prstGeom prst="ellipse">
              <a:avLst/>
            </a:prstGeom>
            <a:solidFill>
              <a:srgbClr val="CCFFFF"/>
            </a:solidFill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>
              <a:off x="3225" y="1770"/>
              <a:ext cx="2850" cy="885"/>
            </a:xfrm>
            <a:prstGeom prst="ellipse">
              <a:avLst/>
            </a:prstGeom>
            <a:solidFill>
              <a:srgbClr val="CCFFFF"/>
            </a:solidFill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5" name="Arc 7"/>
            <p:cNvSpPr>
              <a:spLocks/>
            </p:cNvSpPr>
            <p:nvPr/>
          </p:nvSpPr>
          <p:spPr bwMode="auto">
            <a:xfrm flipV="1">
              <a:off x="3279" y="2250"/>
              <a:ext cx="2785" cy="540"/>
            </a:xfrm>
            <a:custGeom>
              <a:avLst/>
              <a:gdLst>
                <a:gd name="G0" fmla="+- 17891 0 0"/>
                <a:gd name="G1" fmla="+- 21600 0 0"/>
                <a:gd name="G2" fmla="+- 21600 0 0"/>
                <a:gd name="T0" fmla="*/ 0 w 37133"/>
                <a:gd name="T1" fmla="*/ 9498 h 21600"/>
                <a:gd name="T2" fmla="*/ 37133 w 37133"/>
                <a:gd name="T3" fmla="*/ 11786 h 21600"/>
                <a:gd name="T4" fmla="*/ 17891 w 3713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133" h="21600" fill="none" extrusionOk="0">
                  <a:moveTo>
                    <a:pt x="-1" y="9497"/>
                  </a:moveTo>
                  <a:cubicBezTo>
                    <a:pt x="4017" y="3558"/>
                    <a:pt x="10720" y="-1"/>
                    <a:pt x="17891" y="0"/>
                  </a:cubicBezTo>
                  <a:cubicBezTo>
                    <a:pt x="26010" y="0"/>
                    <a:pt x="33443" y="4553"/>
                    <a:pt x="37132" y="11786"/>
                  </a:cubicBezTo>
                </a:path>
                <a:path w="37133" h="21600" stroke="0" extrusionOk="0">
                  <a:moveTo>
                    <a:pt x="-1" y="9497"/>
                  </a:moveTo>
                  <a:cubicBezTo>
                    <a:pt x="4017" y="3558"/>
                    <a:pt x="10720" y="-1"/>
                    <a:pt x="17891" y="0"/>
                  </a:cubicBezTo>
                  <a:cubicBezTo>
                    <a:pt x="26010" y="0"/>
                    <a:pt x="33443" y="4553"/>
                    <a:pt x="37132" y="11786"/>
                  </a:cubicBezTo>
                  <a:lnTo>
                    <a:pt x="178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6" name="Arc 8"/>
            <p:cNvSpPr>
              <a:spLocks/>
            </p:cNvSpPr>
            <p:nvPr/>
          </p:nvSpPr>
          <p:spPr bwMode="auto">
            <a:xfrm flipV="1">
              <a:off x="3465" y="2445"/>
              <a:ext cx="2430" cy="540"/>
            </a:xfrm>
            <a:custGeom>
              <a:avLst/>
              <a:gdLst>
                <a:gd name="G0" fmla="+- 15691 0 0"/>
                <a:gd name="G1" fmla="+- 21600 0 0"/>
                <a:gd name="G2" fmla="+- 21600 0 0"/>
                <a:gd name="T0" fmla="*/ 0 w 32401"/>
                <a:gd name="T1" fmla="*/ 6755 h 21600"/>
                <a:gd name="T2" fmla="*/ 32401 w 32401"/>
                <a:gd name="T3" fmla="*/ 7913 h 21600"/>
                <a:gd name="T4" fmla="*/ 15691 w 324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401" h="21600" fill="none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2165" y="0"/>
                    <a:pt x="28298" y="2904"/>
                    <a:pt x="32401" y="7912"/>
                  </a:cubicBezTo>
                </a:path>
                <a:path w="32401" h="21600" stroke="0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2165" y="0"/>
                    <a:pt x="28298" y="2904"/>
                    <a:pt x="32401" y="7912"/>
                  </a:cubicBezTo>
                  <a:lnTo>
                    <a:pt x="156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7" name="Arc 9"/>
            <p:cNvSpPr>
              <a:spLocks/>
            </p:cNvSpPr>
            <p:nvPr/>
          </p:nvSpPr>
          <p:spPr bwMode="auto">
            <a:xfrm flipV="1">
              <a:off x="3623" y="2625"/>
              <a:ext cx="2140" cy="540"/>
            </a:xfrm>
            <a:custGeom>
              <a:avLst/>
              <a:gdLst>
                <a:gd name="G0" fmla="+- 13578 0 0"/>
                <a:gd name="G1" fmla="+- 21600 0 0"/>
                <a:gd name="G2" fmla="+- 21600 0 0"/>
                <a:gd name="T0" fmla="*/ 0 w 28530"/>
                <a:gd name="T1" fmla="*/ 4801 h 21600"/>
                <a:gd name="T2" fmla="*/ 28530 w 28530"/>
                <a:gd name="T3" fmla="*/ 6011 h 21600"/>
                <a:gd name="T4" fmla="*/ 13578 w 2853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530" h="21600" fill="none" extrusionOk="0">
                  <a:moveTo>
                    <a:pt x="0" y="4801"/>
                  </a:moveTo>
                  <a:cubicBezTo>
                    <a:pt x="3843" y="1694"/>
                    <a:pt x="8636" y="-1"/>
                    <a:pt x="13578" y="0"/>
                  </a:cubicBezTo>
                  <a:cubicBezTo>
                    <a:pt x="19150" y="0"/>
                    <a:pt x="24507" y="2153"/>
                    <a:pt x="28529" y="6011"/>
                  </a:cubicBezTo>
                </a:path>
                <a:path w="28530" h="21600" stroke="0" extrusionOk="0">
                  <a:moveTo>
                    <a:pt x="0" y="4801"/>
                  </a:moveTo>
                  <a:cubicBezTo>
                    <a:pt x="3843" y="1694"/>
                    <a:pt x="8636" y="-1"/>
                    <a:pt x="13578" y="0"/>
                  </a:cubicBezTo>
                  <a:cubicBezTo>
                    <a:pt x="19150" y="0"/>
                    <a:pt x="24507" y="2153"/>
                    <a:pt x="28529" y="6011"/>
                  </a:cubicBezTo>
                  <a:lnTo>
                    <a:pt x="13578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8" name="Arc 10"/>
            <p:cNvSpPr>
              <a:spLocks/>
            </p:cNvSpPr>
            <p:nvPr/>
          </p:nvSpPr>
          <p:spPr bwMode="auto">
            <a:xfrm flipV="1">
              <a:off x="3681" y="2940"/>
              <a:ext cx="1971" cy="405"/>
            </a:xfrm>
            <a:custGeom>
              <a:avLst/>
              <a:gdLst>
                <a:gd name="G0" fmla="+- 17137 0 0"/>
                <a:gd name="G1" fmla="+- 21600 0 0"/>
                <a:gd name="G2" fmla="+- 21600 0 0"/>
                <a:gd name="T0" fmla="*/ 0 w 33788"/>
                <a:gd name="T1" fmla="*/ 8451 h 21600"/>
                <a:gd name="T2" fmla="*/ 33788 w 33788"/>
                <a:gd name="T3" fmla="*/ 7842 h 21600"/>
                <a:gd name="T4" fmla="*/ 17137 w 337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88" h="21600" fill="none" extrusionOk="0">
                  <a:moveTo>
                    <a:pt x="0" y="8451"/>
                  </a:moveTo>
                  <a:cubicBezTo>
                    <a:pt x="4088" y="3123"/>
                    <a:pt x="10421" y="-1"/>
                    <a:pt x="17137" y="0"/>
                  </a:cubicBezTo>
                  <a:cubicBezTo>
                    <a:pt x="23579" y="0"/>
                    <a:pt x="29685" y="2875"/>
                    <a:pt x="33788" y="7841"/>
                  </a:cubicBezTo>
                </a:path>
                <a:path w="33788" h="21600" stroke="0" extrusionOk="0">
                  <a:moveTo>
                    <a:pt x="0" y="8451"/>
                  </a:moveTo>
                  <a:cubicBezTo>
                    <a:pt x="4088" y="3123"/>
                    <a:pt x="10421" y="-1"/>
                    <a:pt x="17137" y="0"/>
                  </a:cubicBezTo>
                  <a:cubicBezTo>
                    <a:pt x="23579" y="0"/>
                    <a:pt x="29685" y="2875"/>
                    <a:pt x="33788" y="7841"/>
                  </a:cubicBezTo>
                  <a:lnTo>
                    <a:pt x="17137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9" name="Arc 11"/>
            <p:cNvSpPr>
              <a:spLocks/>
            </p:cNvSpPr>
            <p:nvPr/>
          </p:nvSpPr>
          <p:spPr bwMode="auto">
            <a:xfrm flipV="1">
              <a:off x="3682" y="2700"/>
              <a:ext cx="2018" cy="540"/>
            </a:xfrm>
            <a:custGeom>
              <a:avLst/>
              <a:gdLst>
                <a:gd name="G0" fmla="+- 12682 0 0"/>
                <a:gd name="G1" fmla="+- 21600 0 0"/>
                <a:gd name="G2" fmla="+- 21600 0 0"/>
                <a:gd name="T0" fmla="*/ 0 w 26905"/>
                <a:gd name="T1" fmla="*/ 4115 h 21600"/>
                <a:gd name="T2" fmla="*/ 26905 w 26905"/>
                <a:gd name="T3" fmla="*/ 5343 h 21600"/>
                <a:gd name="T4" fmla="*/ 12682 w 2690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05" h="21600" fill="none" extrusionOk="0">
                  <a:moveTo>
                    <a:pt x="-1" y="4114"/>
                  </a:moveTo>
                  <a:cubicBezTo>
                    <a:pt x="3687" y="1440"/>
                    <a:pt x="8126" y="-1"/>
                    <a:pt x="12682" y="0"/>
                  </a:cubicBezTo>
                  <a:cubicBezTo>
                    <a:pt x="17913" y="0"/>
                    <a:pt x="22967" y="1898"/>
                    <a:pt x="26904" y="5343"/>
                  </a:cubicBezTo>
                </a:path>
                <a:path w="26905" h="21600" stroke="0" extrusionOk="0">
                  <a:moveTo>
                    <a:pt x="-1" y="4114"/>
                  </a:moveTo>
                  <a:cubicBezTo>
                    <a:pt x="3687" y="1440"/>
                    <a:pt x="8126" y="-1"/>
                    <a:pt x="12682" y="0"/>
                  </a:cubicBezTo>
                  <a:cubicBezTo>
                    <a:pt x="17913" y="0"/>
                    <a:pt x="22967" y="1898"/>
                    <a:pt x="26904" y="5343"/>
                  </a:cubicBezTo>
                  <a:lnTo>
                    <a:pt x="12682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0" name="Arc 12"/>
            <p:cNvSpPr>
              <a:spLocks/>
            </p:cNvSpPr>
            <p:nvPr/>
          </p:nvSpPr>
          <p:spPr bwMode="auto">
            <a:xfrm flipV="1">
              <a:off x="3494" y="2535"/>
              <a:ext cx="2337" cy="540"/>
            </a:xfrm>
            <a:custGeom>
              <a:avLst/>
              <a:gdLst>
                <a:gd name="G0" fmla="+- 15691 0 0"/>
                <a:gd name="G1" fmla="+- 21600 0 0"/>
                <a:gd name="G2" fmla="+- 21600 0 0"/>
                <a:gd name="T0" fmla="*/ 0 w 31146"/>
                <a:gd name="T1" fmla="*/ 6755 h 21600"/>
                <a:gd name="T2" fmla="*/ 31146 w 31146"/>
                <a:gd name="T3" fmla="*/ 6510 h 21600"/>
                <a:gd name="T4" fmla="*/ 15691 w 311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1509" y="0"/>
                    <a:pt x="27081" y="2347"/>
                    <a:pt x="31145" y="6510"/>
                  </a:cubicBezTo>
                </a:path>
                <a:path w="31146" h="21600" stroke="0" extrusionOk="0">
                  <a:moveTo>
                    <a:pt x="0" y="6755"/>
                  </a:moveTo>
                  <a:cubicBezTo>
                    <a:pt x="4080" y="2443"/>
                    <a:pt x="9754" y="-1"/>
                    <a:pt x="15691" y="0"/>
                  </a:cubicBezTo>
                  <a:cubicBezTo>
                    <a:pt x="21509" y="0"/>
                    <a:pt x="27081" y="2347"/>
                    <a:pt x="31145" y="6510"/>
                  </a:cubicBezTo>
                  <a:lnTo>
                    <a:pt x="15691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1" name="Arc 13"/>
            <p:cNvSpPr>
              <a:spLocks/>
            </p:cNvSpPr>
            <p:nvPr/>
          </p:nvSpPr>
          <p:spPr bwMode="auto">
            <a:xfrm flipV="1">
              <a:off x="3355" y="2355"/>
              <a:ext cx="2647" cy="540"/>
            </a:xfrm>
            <a:custGeom>
              <a:avLst/>
              <a:gdLst>
                <a:gd name="G0" fmla="+- 16748 0 0"/>
                <a:gd name="G1" fmla="+- 21600 0 0"/>
                <a:gd name="G2" fmla="+- 21600 0 0"/>
                <a:gd name="T0" fmla="*/ 0 w 35295"/>
                <a:gd name="T1" fmla="*/ 7959 h 21600"/>
                <a:gd name="T2" fmla="*/ 35295 w 35295"/>
                <a:gd name="T3" fmla="*/ 10529 h 21600"/>
                <a:gd name="T4" fmla="*/ 16748 w 352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295" h="21600" fill="none" extrusionOk="0">
                  <a:moveTo>
                    <a:pt x="0" y="7959"/>
                  </a:moveTo>
                  <a:cubicBezTo>
                    <a:pt x="4102" y="2922"/>
                    <a:pt x="10252" y="-1"/>
                    <a:pt x="16748" y="0"/>
                  </a:cubicBezTo>
                  <a:cubicBezTo>
                    <a:pt x="24352" y="0"/>
                    <a:pt x="31397" y="3999"/>
                    <a:pt x="35295" y="10528"/>
                  </a:cubicBezTo>
                </a:path>
                <a:path w="35295" h="21600" stroke="0" extrusionOk="0">
                  <a:moveTo>
                    <a:pt x="0" y="7959"/>
                  </a:moveTo>
                  <a:cubicBezTo>
                    <a:pt x="4102" y="2922"/>
                    <a:pt x="10252" y="-1"/>
                    <a:pt x="16748" y="0"/>
                  </a:cubicBezTo>
                  <a:cubicBezTo>
                    <a:pt x="24352" y="0"/>
                    <a:pt x="31397" y="3999"/>
                    <a:pt x="35295" y="10528"/>
                  </a:cubicBezTo>
                  <a:lnTo>
                    <a:pt x="16748" y="2160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33400" y="457200"/>
            <a:ext cx="8229600" cy="26670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 err="1"/>
              <a:t>Làm</a:t>
            </a:r>
            <a:r>
              <a:rPr lang="en-US" sz="2100" dirty="0"/>
              <a:t> </a:t>
            </a:r>
            <a:r>
              <a:rPr lang="en-US" sz="2100" dirty="0" err="1"/>
              <a:t>nhiễm</a:t>
            </a:r>
            <a:r>
              <a:rPr lang="en-US" sz="2100" dirty="0"/>
              <a:t> </a:t>
            </a:r>
            <a:r>
              <a:rPr lang="en-US" sz="2100" dirty="0" err="1"/>
              <a:t>từ</a:t>
            </a:r>
            <a:r>
              <a:rPr lang="en-US" sz="2100" dirty="0"/>
              <a:t> </a:t>
            </a:r>
            <a:r>
              <a:rPr lang="en-US" sz="2100" dirty="0" err="1"/>
              <a:t>thanh</a:t>
            </a:r>
            <a:r>
              <a:rPr lang="en-US" sz="2100" dirty="0"/>
              <a:t> </a:t>
            </a:r>
            <a:r>
              <a:rPr lang="en-US" sz="2100" dirty="0" err="1"/>
              <a:t>thép</a:t>
            </a:r>
            <a:r>
              <a:rPr lang="en-US" sz="2100" dirty="0"/>
              <a:t> : Cho </a:t>
            </a:r>
            <a:r>
              <a:rPr lang="en-US" sz="2100" dirty="0" err="1"/>
              <a:t>thanh</a:t>
            </a:r>
            <a:r>
              <a:rPr lang="en-US" sz="2100" dirty="0"/>
              <a:t> </a:t>
            </a:r>
            <a:r>
              <a:rPr lang="en-US" sz="2100" dirty="0" err="1"/>
              <a:t>thép</a:t>
            </a:r>
            <a:r>
              <a:rPr lang="en-US" sz="2100" dirty="0"/>
              <a:t> </a:t>
            </a:r>
            <a:r>
              <a:rPr lang="en-US" sz="2100" dirty="0" err="1"/>
              <a:t>tiếp</a:t>
            </a:r>
            <a:r>
              <a:rPr lang="en-US" sz="2100" dirty="0"/>
              <a:t> </a:t>
            </a:r>
            <a:r>
              <a:rPr lang="en-US" sz="2100" dirty="0" err="1"/>
              <a:t>xúc</a:t>
            </a:r>
            <a:r>
              <a:rPr lang="en-US" sz="2100" dirty="0"/>
              <a:t> </a:t>
            </a:r>
            <a:r>
              <a:rPr lang="en-US" sz="2100" dirty="0" err="1"/>
              <a:t>với</a:t>
            </a:r>
            <a:r>
              <a:rPr lang="en-US" sz="2100" dirty="0"/>
              <a:t> </a:t>
            </a:r>
            <a:r>
              <a:rPr lang="en-US" sz="2100" dirty="0" err="1"/>
              <a:t>nam</a:t>
            </a:r>
            <a:r>
              <a:rPr lang="en-US" sz="2100" dirty="0"/>
              <a:t> </a:t>
            </a:r>
            <a:r>
              <a:rPr lang="en-US" sz="2100" dirty="0" err="1"/>
              <a:t>châm</a:t>
            </a:r>
            <a:r>
              <a:rPr lang="en-US" sz="2100" dirty="0"/>
              <a:t> .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Đặt</a:t>
            </a:r>
            <a:r>
              <a:rPr lang="en-US" sz="2100" dirty="0"/>
              <a:t> </a:t>
            </a:r>
            <a:r>
              <a:rPr lang="en-US" sz="2100" dirty="0" err="1"/>
              <a:t>thanh</a:t>
            </a:r>
            <a:r>
              <a:rPr lang="en-US" sz="2100" dirty="0"/>
              <a:t> </a:t>
            </a:r>
            <a:r>
              <a:rPr lang="en-US" sz="2100" dirty="0" err="1"/>
              <a:t>thép</a:t>
            </a:r>
            <a:r>
              <a:rPr lang="en-US" sz="2100" dirty="0"/>
              <a:t> </a:t>
            </a:r>
            <a:r>
              <a:rPr lang="en-US" sz="2100" dirty="0" err="1"/>
              <a:t>lên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</a:t>
            </a:r>
            <a:r>
              <a:rPr lang="en-US" sz="2100" dirty="0" err="1"/>
              <a:t>xốp</a:t>
            </a:r>
            <a:r>
              <a:rPr lang="en-US" sz="2100" dirty="0"/>
              <a:t> .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Thả</a:t>
            </a:r>
            <a:r>
              <a:rPr lang="en-US" sz="2100" dirty="0"/>
              <a:t> </a:t>
            </a:r>
            <a:r>
              <a:rPr lang="en-US" sz="2100" dirty="0" err="1"/>
              <a:t>nhẹ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</a:t>
            </a:r>
            <a:r>
              <a:rPr lang="en-US" sz="2100" dirty="0" err="1"/>
              <a:t>xốp</a:t>
            </a:r>
            <a:r>
              <a:rPr lang="en-US" sz="2100" dirty="0"/>
              <a:t> </a:t>
            </a:r>
            <a:r>
              <a:rPr lang="en-US" sz="2100" dirty="0" err="1"/>
              <a:t>nổi</a:t>
            </a:r>
            <a:r>
              <a:rPr lang="en-US" sz="2100" dirty="0"/>
              <a:t> </a:t>
            </a:r>
            <a:r>
              <a:rPr lang="en-US" sz="2100" dirty="0" err="1"/>
              <a:t>trên</a:t>
            </a:r>
            <a:r>
              <a:rPr lang="en-US" sz="2100" dirty="0"/>
              <a:t> </a:t>
            </a:r>
            <a:r>
              <a:rPr lang="en-US" sz="2100" dirty="0" err="1"/>
              <a:t>mặt</a:t>
            </a:r>
            <a:r>
              <a:rPr lang="en-US" sz="2100" dirty="0"/>
              <a:t> </a:t>
            </a:r>
            <a:r>
              <a:rPr lang="en-US" sz="2100" dirty="0" err="1"/>
              <a:t>nước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chậu</a:t>
            </a:r>
            <a:r>
              <a:rPr lang="en-US" sz="2100" dirty="0"/>
              <a:t> .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Chờ</a:t>
            </a:r>
            <a:r>
              <a:rPr lang="en-US" sz="2100" dirty="0"/>
              <a:t> </a:t>
            </a:r>
            <a:r>
              <a:rPr lang="en-US" sz="2100" dirty="0" err="1"/>
              <a:t>thanh</a:t>
            </a:r>
            <a:r>
              <a:rPr lang="en-US" sz="2100" dirty="0"/>
              <a:t> </a:t>
            </a:r>
            <a:r>
              <a:rPr lang="en-US" sz="2100" dirty="0" err="1"/>
              <a:t>thép</a:t>
            </a:r>
            <a:r>
              <a:rPr lang="en-US" sz="2100" dirty="0"/>
              <a:t> </a:t>
            </a:r>
            <a:r>
              <a:rPr lang="en-US" sz="2100" dirty="0" err="1"/>
              <a:t>định</a:t>
            </a:r>
            <a:r>
              <a:rPr lang="en-US" sz="2100" dirty="0"/>
              <a:t> </a:t>
            </a:r>
            <a:r>
              <a:rPr lang="en-US" sz="2100" dirty="0" err="1"/>
              <a:t>hướng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phương</a:t>
            </a:r>
            <a:r>
              <a:rPr lang="en-US" sz="2100" dirty="0"/>
              <a:t> </a:t>
            </a:r>
            <a:r>
              <a:rPr lang="en-US" sz="2100" dirty="0" err="1"/>
              <a:t>Bắc</a:t>
            </a:r>
            <a:r>
              <a:rPr lang="en-US" sz="2100" dirty="0"/>
              <a:t> – Nam </a:t>
            </a:r>
            <a:r>
              <a:rPr lang="en-US" sz="2100" dirty="0" err="1"/>
              <a:t>địa</a:t>
            </a:r>
            <a:r>
              <a:rPr lang="en-US" sz="2100" dirty="0"/>
              <a:t> </a:t>
            </a:r>
            <a:r>
              <a:rPr lang="en-US" sz="2100" dirty="0" err="1"/>
              <a:t>lí</a:t>
            </a:r>
            <a:r>
              <a:rPr lang="en-US" sz="2100" dirty="0"/>
              <a:t> .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Đánh</a:t>
            </a:r>
            <a:r>
              <a:rPr lang="en-US" sz="2100" dirty="0"/>
              <a:t> </a:t>
            </a:r>
            <a:r>
              <a:rPr lang="en-US" sz="2100" dirty="0" err="1"/>
              <a:t>dấu</a:t>
            </a:r>
            <a:r>
              <a:rPr lang="en-US" sz="2100" dirty="0"/>
              <a:t> </a:t>
            </a:r>
            <a:r>
              <a:rPr lang="en-US" sz="2100" dirty="0" err="1"/>
              <a:t>cực</a:t>
            </a:r>
            <a:r>
              <a:rPr lang="en-US" sz="2100" dirty="0"/>
              <a:t> </a:t>
            </a:r>
            <a:r>
              <a:rPr lang="en-US" sz="2100" dirty="0" err="1"/>
              <a:t>của</a:t>
            </a:r>
            <a:r>
              <a:rPr lang="en-US" sz="2100" dirty="0"/>
              <a:t> </a:t>
            </a:r>
            <a:r>
              <a:rPr lang="en-US" sz="2100" dirty="0" err="1"/>
              <a:t>thanh</a:t>
            </a:r>
            <a:r>
              <a:rPr lang="en-US" sz="2100" dirty="0"/>
              <a:t> </a:t>
            </a:r>
            <a:r>
              <a:rPr lang="en-US" sz="2100" dirty="0" err="1"/>
              <a:t>thép</a:t>
            </a:r>
            <a:r>
              <a:rPr lang="en-US" sz="2100" dirty="0"/>
              <a:t> . </a:t>
            </a:r>
          </a:p>
        </p:txBody>
      </p:sp>
      <p:grpSp>
        <p:nvGrpSpPr>
          <p:cNvPr id="89103" name="Group 15"/>
          <p:cNvGrpSpPr>
            <a:grpSpLocks/>
          </p:cNvGrpSpPr>
          <p:nvPr/>
        </p:nvGrpSpPr>
        <p:grpSpPr bwMode="auto">
          <a:xfrm>
            <a:off x="700088" y="4354513"/>
            <a:ext cx="1228725" cy="274637"/>
            <a:chOff x="501" y="2601"/>
            <a:chExt cx="774" cy="173"/>
          </a:xfrm>
        </p:grpSpPr>
        <p:sp>
          <p:nvSpPr>
            <p:cNvPr id="89104" name="AutoShape 16"/>
            <p:cNvSpPr>
              <a:spLocks noChangeArrowheads="1"/>
            </p:cNvSpPr>
            <p:nvPr/>
          </p:nvSpPr>
          <p:spPr bwMode="auto">
            <a:xfrm>
              <a:off x="528" y="2640"/>
              <a:ext cx="336" cy="96"/>
            </a:xfrm>
            <a:prstGeom prst="flowChartProcess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5" name="AutoShape 17"/>
            <p:cNvSpPr>
              <a:spLocks noChangeArrowheads="1"/>
            </p:cNvSpPr>
            <p:nvPr/>
          </p:nvSpPr>
          <p:spPr bwMode="auto">
            <a:xfrm>
              <a:off x="864" y="2640"/>
              <a:ext cx="336" cy="96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6" name="Text Box 18"/>
            <p:cNvSpPr txBox="1">
              <a:spLocks noChangeArrowheads="1"/>
            </p:cNvSpPr>
            <p:nvPr/>
          </p:nvSpPr>
          <p:spPr bwMode="auto">
            <a:xfrm>
              <a:off x="1035" y="2601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N</a:t>
              </a:r>
            </a:p>
          </p:txBody>
        </p:sp>
        <p:sp>
          <p:nvSpPr>
            <p:cNvPr id="89107" name="Text Box 19"/>
            <p:cNvSpPr txBox="1">
              <a:spLocks noChangeArrowheads="1"/>
            </p:cNvSpPr>
            <p:nvPr/>
          </p:nvSpPr>
          <p:spPr bwMode="auto">
            <a:xfrm>
              <a:off x="501" y="2601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S</a:t>
              </a:r>
            </a:p>
          </p:txBody>
        </p:sp>
      </p:grpSp>
      <p:sp>
        <p:nvSpPr>
          <p:cNvPr id="89108" name="Line 20"/>
          <p:cNvSpPr>
            <a:spLocks noChangeShapeType="1"/>
          </p:cNvSpPr>
          <p:nvPr/>
        </p:nvSpPr>
        <p:spPr bwMode="auto">
          <a:xfrm rot="-5400000">
            <a:off x="1740694" y="4493419"/>
            <a:ext cx="12160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109" name="Group 21"/>
          <p:cNvGrpSpPr>
            <a:grpSpLocks/>
          </p:cNvGrpSpPr>
          <p:nvPr/>
        </p:nvGrpSpPr>
        <p:grpSpPr bwMode="auto">
          <a:xfrm>
            <a:off x="3267075" y="4314825"/>
            <a:ext cx="919163" cy="519113"/>
            <a:chOff x="2457" y="2727"/>
            <a:chExt cx="579" cy="327"/>
          </a:xfrm>
        </p:grpSpPr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>
              <a:off x="2457" y="2766"/>
              <a:ext cx="576" cy="28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>
              <a:off x="2460" y="2727"/>
              <a:ext cx="576" cy="28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12" name="Line 24"/>
          <p:cNvSpPr>
            <a:spLocks noChangeShapeType="1"/>
          </p:cNvSpPr>
          <p:nvPr/>
        </p:nvSpPr>
        <p:spPr bwMode="auto">
          <a:xfrm rot="-10800000">
            <a:off x="1433513" y="4495800"/>
            <a:ext cx="12160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113" name="Group 25"/>
          <p:cNvGrpSpPr>
            <a:grpSpLocks/>
          </p:cNvGrpSpPr>
          <p:nvPr/>
        </p:nvGrpSpPr>
        <p:grpSpPr bwMode="auto">
          <a:xfrm>
            <a:off x="3109913" y="4543425"/>
            <a:ext cx="1214437" cy="3175"/>
            <a:chOff x="2588" y="3983"/>
            <a:chExt cx="765" cy="2"/>
          </a:xfrm>
        </p:grpSpPr>
        <p:sp>
          <p:nvSpPr>
            <p:cNvPr id="89114" name="Line 26"/>
            <p:cNvSpPr>
              <a:spLocks noChangeShapeType="1"/>
            </p:cNvSpPr>
            <p:nvPr/>
          </p:nvSpPr>
          <p:spPr bwMode="auto">
            <a:xfrm rot="-10800000">
              <a:off x="2588" y="3983"/>
              <a:ext cx="3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5" name="Line 27"/>
            <p:cNvSpPr>
              <a:spLocks noChangeShapeType="1"/>
            </p:cNvSpPr>
            <p:nvPr/>
          </p:nvSpPr>
          <p:spPr bwMode="auto">
            <a:xfrm rot="-10800000">
              <a:off x="2967" y="3984"/>
              <a:ext cx="38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16" name="Group 28"/>
          <p:cNvGrpSpPr>
            <a:grpSpLocks/>
          </p:cNvGrpSpPr>
          <p:nvPr/>
        </p:nvGrpSpPr>
        <p:grpSpPr bwMode="auto">
          <a:xfrm>
            <a:off x="5229225" y="3571875"/>
            <a:ext cx="2557463" cy="1704975"/>
            <a:chOff x="1632" y="3237"/>
            <a:chExt cx="1611" cy="1074"/>
          </a:xfrm>
        </p:grpSpPr>
        <p:sp>
          <p:nvSpPr>
            <p:cNvPr id="89117" name="Line 29"/>
            <p:cNvSpPr>
              <a:spLocks noChangeShapeType="1"/>
            </p:cNvSpPr>
            <p:nvPr/>
          </p:nvSpPr>
          <p:spPr bwMode="auto">
            <a:xfrm rot="-13127155">
              <a:off x="1824" y="3792"/>
              <a:ext cx="115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8" name="Text Box 30"/>
            <p:cNvSpPr txBox="1">
              <a:spLocks noChangeArrowheads="1"/>
            </p:cNvSpPr>
            <p:nvPr/>
          </p:nvSpPr>
          <p:spPr bwMode="auto">
            <a:xfrm>
              <a:off x="2715" y="3237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3399FF"/>
                  </a:solidFill>
                </a:rPr>
                <a:t>Nam</a:t>
              </a:r>
            </a:p>
          </p:txBody>
        </p:sp>
        <p:sp>
          <p:nvSpPr>
            <p:cNvPr id="89119" name="Text Box 31"/>
            <p:cNvSpPr txBox="1">
              <a:spLocks noChangeArrowheads="1"/>
            </p:cNvSpPr>
            <p:nvPr/>
          </p:nvSpPr>
          <p:spPr bwMode="auto">
            <a:xfrm>
              <a:off x="1632" y="4080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FF3300"/>
                  </a:solidFill>
                </a:rPr>
                <a:t>Bắc</a:t>
              </a:r>
            </a:p>
          </p:txBody>
        </p:sp>
      </p:grpSp>
      <p:grpSp>
        <p:nvGrpSpPr>
          <p:cNvPr id="89120" name="Group 32"/>
          <p:cNvGrpSpPr>
            <a:grpSpLocks/>
          </p:cNvGrpSpPr>
          <p:nvPr/>
        </p:nvGrpSpPr>
        <p:grpSpPr bwMode="auto">
          <a:xfrm rot="19318026">
            <a:off x="5848350" y="4433888"/>
            <a:ext cx="1214438" cy="3175"/>
            <a:chOff x="2588" y="3983"/>
            <a:chExt cx="765" cy="2"/>
          </a:xfrm>
        </p:grpSpPr>
        <p:sp>
          <p:nvSpPr>
            <p:cNvPr id="89121" name="Line 33"/>
            <p:cNvSpPr>
              <a:spLocks noChangeShapeType="1"/>
            </p:cNvSpPr>
            <p:nvPr/>
          </p:nvSpPr>
          <p:spPr bwMode="auto">
            <a:xfrm rot="-10800000">
              <a:off x="2588" y="3983"/>
              <a:ext cx="386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2" name="Line 34"/>
            <p:cNvSpPr>
              <a:spLocks noChangeShapeType="1"/>
            </p:cNvSpPr>
            <p:nvPr/>
          </p:nvSpPr>
          <p:spPr bwMode="auto">
            <a:xfrm rot="-10800000">
              <a:off x="2967" y="3984"/>
              <a:ext cx="386" cy="1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23" name="Group 35"/>
          <p:cNvGrpSpPr>
            <a:grpSpLocks/>
          </p:cNvGrpSpPr>
          <p:nvPr/>
        </p:nvGrpSpPr>
        <p:grpSpPr bwMode="auto">
          <a:xfrm>
            <a:off x="438150" y="1752644"/>
            <a:ext cx="403225" cy="395288"/>
            <a:chOff x="276" y="1242"/>
            <a:chExt cx="254" cy="249"/>
          </a:xfrm>
        </p:grpSpPr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>
              <a:off x="348" y="1381"/>
              <a:ext cx="110" cy="11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>
              <a:off x="348" y="1242"/>
              <a:ext cx="110" cy="11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>
              <a:off x="420" y="1314"/>
              <a:ext cx="110" cy="10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27" name="Oval 39"/>
            <p:cNvSpPr>
              <a:spLocks noChangeArrowheads="1"/>
            </p:cNvSpPr>
            <p:nvPr/>
          </p:nvSpPr>
          <p:spPr bwMode="auto">
            <a:xfrm>
              <a:off x="276" y="1314"/>
              <a:ext cx="110" cy="10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128" name="Group 40"/>
            <p:cNvGrpSpPr>
              <a:grpSpLocks/>
            </p:cNvGrpSpPr>
            <p:nvPr/>
          </p:nvGrpSpPr>
          <p:grpSpPr bwMode="auto">
            <a:xfrm>
              <a:off x="330" y="1308"/>
              <a:ext cx="144" cy="144"/>
              <a:chOff x="54" y="1308"/>
              <a:chExt cx="144" cy="144"/>
            </a:xfrm>
          </p:grpSpPr>
          <p:sp>
            <p:nvSpPr>
              <p:cNvPr id="89129" name="Oval 41"/>
              <p:cNvSpPr>
                <a:spLocks noChangeArrowheads="1"/>
              </p:cNvSpPr>
              <p:nvPr/>
            </p:nvSpPr>
            <p:spPr bwMode="auto">
              <a:xfrm>
                <a:off x="72" y="1319"/>
                <a:ext cx="110" cy="11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0" name="Text Box 42"/>
              <p:cNvSpPr txBox="1">
                <a:spLocks noChangeArrowheads="1"/>
              </p:cNvSpPr>
              <p:nvPr/>
            </p:nvSpPr>
            <p:spPr bwMode="auto">
              <a:xfrm>
                <a:off x="54" y="1308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800"/>
                  <a:t>4</a:t>
                </a:r>
                <a:endParaRPr lang="en-US" sz="1800"/>
              </a:p>
            </p:txBody>
          </p:sp>
        </p:grpSp>
      </p:grpSp>
      <p:grpSp>
        <p:nvGrpSpPr>
          <p:cNvPr id="89131" name="Group 43"/>
          <p:cNvGrpSpPr>
            <a:grpSpLocks/>
          </p:cNvGrpSpPr>
          <p:nvPr/>
        </p:nvGrpSpPr>
        <p:grpSpPr bwMode="auto">
          <a:xfrm>
            <a:off x="442913" y="1357356"/>
            <a:ext cx="403225" cy="395288"/>
            <a:chOff x="528" y="3504"/>
            <a:chExt cx="254" cy="249"/>
          </a:xfrm>
        </p:grpSpPr>
        <p:sp>
          <p:nvSpPr>
            <p:cNvPr id="89132" name="Oval 44"/>
            <p:cNvSpPr>
              <a:spLocks noChangeArrowheads="1"/>
            </p:cNvSpPr>
            <p:nvPr/>
          </p:nvSpPr>
          <p:spPr bwMode="auto">
            <a:xfrm>
              <a:off x="600" y="3643"/>
              <a:ext cx="110" cy="110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>
              <a:off x="600" y="3504"/>
              <a:ext cx="110" cy="110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>
              <a:off x="672" y="3576"/>
              <a:ext cx="110" cy="109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>
              <a:off x="528" y="3576"/>
              <a:ext cx="110" cy="109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136" name="Group 48"/>
            <p:cNvGrpSpPr>
              <a:grpSpLocks/>
            </p:cNvGrpSpPr>
            <p:nvPr/>
          </p:nvGrpSpPr>
          <p:grpSpPr bwMode="auto">
            <a:xfrm>
              <a:off x="582" y="3552"/>
              <a:ext cx="144" cy="144"/>
              <a:chOff x="5175" y="5715"/>
              <a:chExt cx="360" cy="360"/>
            </a:xfrm>
          </p:grpSpPr>
          <p:sp>
            <p:nvSpPr>
              <p:cNvPr id="89137" name="Oval 49"/>
              <p:cNvSpPr>
                <a:spLocks noChangeArrowheads="1"/>
              </p:cNvSpPr>
              <p:nvPr/>
            </p:nvSpPr>
            <p:spPr bwMode="auto">
              <a:xfrm>
                <a:off x="5220" y="5760"/>
                <a:ext cx="274" cy="2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8" name="Text Box 50"/>
              <p:cNvSpPr txBox="1">
                <a:spLocks noChangeArrowheads="1"/>
              </p:cNvSpPr>
              <p:nvPr/>
            </p:nvSpPr>
            <p:spPr bwMode="auto">
              <a:xfrm>
                <a:off x="5175" y="5715"/>
                <a:ext cx="3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800"/>
                  <a:t>3</a:t>
                </a:r>
                <a:endParaRPr lang="en-US" sz="1800"/>
              </a:p>
            </p:txBody>
          </p:sp>
        </p:grpSp>
      </p:grpSp>
      <p:grpSp>
        <p:nvGrpSpPr>
          <p:cNvPr id="89139" name="Group 51"/>
          <p:cNvGrpSpPr>
            <a:grpSpLocks/>
          </p:cNvGrpSpPr>
          <p:nvPr/>
        </p:nvGrpSpPr>
        <p:grpSpPr bwMode="auto">
          <a:xfrm>
            <a:off x="439738" y="995363"/>
            <a:ext cx="403225" cy="395287"/>
            <a:chOff x="277" y="627"/>
            <a:chExt cx="254" cy="249"/>
          </a:xfrm>
        </p:grpSpPr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>
              <a:off x="349" y="766"/>
              <a:ext cx="110" cy="11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>
              <a:off x="349" y="627"/>
              <a:ext cx="110" cy="11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42" name="Oval 54"/>
            <p:cNvSpPr>
              <a:spLocks noChangeArrowheads="1"/>
            </p:cNvSpPr>
            <p:nvPr/>
          </p:nvSpPr>
          <p:spPr bwMode="auto">
            <a:xfrm>
              <a:off x="421" y="699"/>
              <a:ext cx="110" cy="10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>
              <a:off x="277" y="699"/>
              <a:ext cx="110" cy="10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144" name="Group 56"/>
            <p:cNvGrpSpPr>
              <a:grpSpLocks/>
            </p:cNvGrpSpPr>
            <p:nvPr/>
          </p:nvGrpSpPr>
          <p:grpSpPr bwMode="auto">
            <a:xfrm>
              <a:off x="330" y="684"/>
              <a:ext cx="144" cy="144"/>
              <a:chOff x="48" y="684"/>
              <a:chExt cx="144" cy="144"/>
            </a:xfrm>
          </p:grpSpPr>
          <p:sp>
            <p:nvSpPr>
              <p:cNvPr id="89145" name="Oval 57"/>
              <p:cNvSpPr>
                <a:spLocks noChangeArrowheads="1"/>
              </p:cNvSpPr>
              <p:nvPr/>
            </p:nvSpPr>
            <p:spPr bwMode="auto">
              <a:xfrm>
                <a:off x="66" y="699"/>
                <a:ext cx="110" cy="11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46" name="Text Box 58"/>
              <p:cNvSpPr txBox="1">
                <a:spLocks noChangeArrowheads="1"/>
              </p:cNvSpPr>
              <p:nvPr/>
            </p:nvSpPr>
            <p:spPr bwMode="auto">
              <a:xfrm>
                <a:off x="48" y="684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800"/>
                  <a:t>2</a:t>
                </a:r>
                <a:endParaRPr lang="en-US" sz="1800"/>
              </a:p>
            </p:txBody>
          </p:sp>
        </p:grpSp>
      </p:grpSp>
      <p:grpSp>
        <p:nvGrpSpPr>
          <p:cNvPr id="89154" name="Group 66"/>
          <p:cNvGrpSpPr>
            <a:grpSpLocks/>
          </p:cNvGrpSpPr>
          <p:nvPr/>
        </p:nvGrpSpPr>
        <p:grpSpPr bwMode="auto">
          <a:xfrm>
            <a:off x="454025" y="561975"/>
            <a:ext cx="403225" cy="395288"/>
            <a:chOff x="286" y="354"/>
            <a:chExt cx="254" cy="249"/>
          </a:xfrm>
        </p:grpSpPr>
        <p:sp>
          <p:nvSpPr>
            <p:cNvPr id="89155" name="Oval 67"/>
            <p:cNvSpPr>
              <a:spLocks noChangeArrowheads="1"/>
            </p:cNvSpPr>
            <p:nvPr/>
          </p:nvSpPr>
          <p:spPr bwMode="auto">
            <a:xfrm>
              <a:off x="358" y="493"/>
              <a:ext cx="110" cy="11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>
              <a:off x="358" y="354"/>
              <a:ext cx="110" cy="11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>
              <a:off x="430" y="426"/>
              <a:ext cx="110" cy="109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>
              <a:off x="286" y="426"/>
              <a:ext cx="110" cy="109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159" name="Group 71"/>
            <p:cNvGrpSpPr>
              <a:grpSpLocks/>
            </p:cNvGrpSpPr>
            <p:nvPr/>
          </p:nvGrpSpPr>
          <p:grpSpPr bwMode="auto">
            <a:xfrm>
              <a:off x="342" y="408"/>
              <a:ext cx="144" cy="144"/>
              <a:chOff x="342" y="96"/>
              <a:chExt cx="144" cy="144"/>
            </a:xfrm>
          </p:grpSpPr>
          <p:sp>
            <p:nvSpPr>
              <p:cNvPr id="89160" name="Oval 72"/>
              <p:cNvSpPr>
                <a:spLocks noChangeArrowheads="1"/>
              </p:cNvSpPr>
              <p:nvPr/>
            </p:nvSpPr>
            <p:spPr bwMode="auto">
              <a:xfrm>
                <a:off x="360" y="108"/>
                <a:ext cx="110" cy="110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61" name="Text Box 73"/>
              <p:cNvSpPr txBox="1">
                <a:spLocks noChangeArrowheads="1"/>
              </p:cNvSpPr>
              <p:nvPr/>
            </p:nvSpPr>
            <p:spPr bwMode="auto">
              <a:xfrm>
                <a:off x="342" y="96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800">
                    <a:solidFill>
                      <a:schemeClr val="bg1"/>
                    </a:solidFill>
                  </a:rPr>
                  <a:t>1</a:t>
                </a:r>
                <a:endParaRPr lang="en-US" sz="18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29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9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9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2601E-6 L -0.05833 0.000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9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91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-1.50289E-6 C 0.01249 -0.06682 0.04999 -0.13341 0.08454 -0.13318 C 0.11909 -0.13295 0.15104 -0.06543 0.18298 0.00208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89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89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89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747 -0.07168 0.11511 -0.14312 0.16511 -0.1459 C 0.21511 -0.14867 0.25747 -0.08277 0.3 -0.01688 " pathEditMode="relative" ptsTypes="aaA">
                                      <p:cBhvr>
                                        <p:cTn id="63" dur="2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747 -0.07168 0.11511 -0.14312 0.16511 -0.1459 C 0.21511 -0.14867 0.25747 -0.08277 0.3 -0.01688 " pathEditMode="relative" ptsTypes="aaA">
                                      <p:cBhvr>
                                        <p:cTn id="65" dur="20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9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1" fill="hold"/>
                                        <p:tgtEl>
                                          <p:spTgt spid="89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280000">
                                      <p:cBhvr>
                                        <p:cTn id="76" dur="20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89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89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2" grpId="0" build="p"/>
      <p:bldP spid="89108" grpId="0" animBg="1"/>
      <p:bldP spid="89108" grpId="1" animBg="1"/>
      <p:bldP spid="89108" grpId="2" animBg="1"/>
      <p:bldP spid="89112" grpId="0" animBg="1"/>
      <p:bldP spid="89112" grpId="1" animBg="1"/>
      <p:bldP spid="8911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6737A30-472D-460F-8EE1-31B83837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</a:rPr>
              <a:t>Các hình sau đây là các phương tiện sử dụng động cơ điện </a:t>
            </a:r>
          </a:p>
        </p:txBody>
      </p:sp>
      <p:pic>
        <p:nvPicPr>
          <p:cNvPr id="96259" name="Picture 3" descr="DC_robot_2">
            <a:extLst>
              <a:ext uri="{FF2B5EF4-FFF2-40B4-BE49-F238E27FC236}">
                <a16:creationId xmlns:a16="http://schemas.microsoft.com/office/drawing/2014/main" id="{7FFCFD76-5D8C-4312-8627-D5286B7E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200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id="{37F196F9-FD0E-4E5F-A706-9C053B98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00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</a:rPr>
              <a:t>Rôbôt con</a:t>
            </a:r>
          </a:p>
        </p:txBody>
      </p:sp>
      <p:pic>
        <p:nvPicPr>
          <p:cNvPr id="96261" name="Picture 5" descr="xedap-dien">
            <a:extLst>
              <a:ext uri="{FF2B5EF4-FFF2-40B4-BE49-F238E27FC236}">
                <a16:creationId xmlns:a16="http://schemas.microsoft.com/office/drawing/2014/main" id="{626E12B8-7DAF-40D0-9C09-4395EB76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343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6">
            <a:extLst>
              <a:ext uri="{FF2B5EF4-FFF2-40B4-BE49-F238E27FC236}">
                <a16:creationId xmlns:a16="http://schemas.microsoft.com/office/drawing/2014/main" id="{4E90463E-5E81-41CD-84AC-D6DC4108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838200"/>
            <a:ext cx="1600200" cy="3365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Xe đạp điện</a:t>
            </a:r>
          </a:p>
        </p:txBody>
      </p:sp>
      <p:pic>
        <p:nvPicPr>
          <p:cNvPr id="96263" name="Picture 7" descr="Tau cao toc 2">
            <a:extLst>
              <a:ext uri="{FF2B5EF4-FFF2-40B4-BE49-F238E27FC236}">
                <a16:creationId xmlns:a16="http://schemas.microsoft.com/office/drawing/2014/main" id="{04B2D37F-E5C3-4D5E-A710-DC1EDDEF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7719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Text Box 8">
            <a:extLst>
              <a:ext uri="{FF2B5EF4-FFF2-40B4-BE49-F238E27FC236}">
                <a16:creationId xmlns:a16="http://schemas.microsoft.com/office/drawing/2014/main" id="{EA960AB0-9613-43E5-BAEB-7DE5B2460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3300"/>
                </a:solidFill>
              </a:rPr>
              <a:t>Tàu cao tốc</a:t>
            </a:r>
          </a:p>
        </p:txBody>
      </p:sp>
      <p:pic>
        <p:nvPicPr>
          <p:cNvPr id="96265" name="Picture 9" descr="tau dien ngam 1">
            <a:extLst>
              <a:ext uri="{FF2B5EF4-FFF2-40B4-BE49-F238E27FC236}">
                <a16:creationId xmlns:a16="http://schemas.microsoft.com/office/drawing/2014/main" id="{6A3F9A94-688C-4694-92EE-950E521E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4267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Text Box 10">
            <a:extLst>
              <a:ext uri="{FF2B5EF4-FFF2-40B4-BE49-F238E27FC236}">
                <a16:creationId xmlns:a16="http://schemas.microsoft.com/office/drawing/2014/main" id="{0010A51C-5C27-43DA-8983-90493C45F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2484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i="1">
                <a:solidFill>
                  <a:srgbClr val="FFFF00"/>
                </a:solidFill>
              </a:rPr>
              <a:t>Tàu điện ngầm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2" grpId="0" animBg="1"/>
      <p:bldP spid="96264" grpId="0"/>
      <p:bldP spid="962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WordArt 5">
            <a:extLst>
              <a:ext uri="{FF2B5EF4-FFF2-40B4-BE49-F238E27FC236}">
                <a16:creationId xmlns:a16="http://schemas.microsoft.com/office/drawing/2014/main" id="{A6524979-6475-43A2-9E51-728EB365C3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3945" y="1409700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100000" prstMaterial="legacyMatte">
              <a:extrusionClr>
                <a:srgbClr val="CCFFFF"/>
              </a:extrusionClr>
              <a:contourClr>
                <a:srgbClr val="CC0000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chemeClr val="accent2"/>
                </a:solidFill>
                <a:cs typeface="Arial" panose="020B0604020202020204" pitchFamily="34" charset="0"/>
              </a:rPr>
              <a:t>TIẾT 2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CƠ ĐIỆN MỘT CHIỀU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5A07CC6-B90C-4C88-9C4E-921E04477619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438400"/>
            <a:ext cx="4876800" cy="3200400"/>
            <a:chOff x="1584" y="1536"/>
            <a:chExt cx="3072" cy="2016"/>
          </a:xfrm>
        </p:grpSpPr>
        <p:pic>
          <p:nvPicPr>
            <p:cNvPr id="5125" name="Picture 7" descr="DongCo">
              <a:extLst>
                <a:ext uri="{FF2B5EF4-FFF2-40B4-BE49-F238E27FC236}">
                  <a16:creationId xmlns:a16="http://schemas.microsoft.com/office/drawing/2014/main" id="{B76ABF5F-0346-4B36-81FA-CCCFC4387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6" t="47403" r="19339" b="1949"/>
            <a:stretch>
              <a:fillRect/>
            </a:stretch>
          </p:blipFill>
          <p:spPr bwMode="auto">
            <a:xfrm>
              <a:off x="1584" y="1680"/>
              <a:ext cx="30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Rectangle 8">
              <a:extLst>
                <a:ext uri="{FF2B5EF4-FFF2-40B4-BE49-F238E27FC236}">
                  <a16:creationId xmlns:a16="http://schemas.microsoft.com/office/drawing/2014/main" id="{66203C5C-4087-4991-9A67-3D7F95A2B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584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127" name="Rectangle 9">
              <a:extLst>
                <a:ext uri="{FF2B5EF4-FFF2-40B4-BE49-F238E27FC236}">
                  <a16:creationId xmlns:a16="http://schemas.microsoft.com/office/drawing/2014/main" id="{24F9C848-37DA-4060-8C82-98CB6D4D4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36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486370"/>
            <a:ext cx="89152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</a:rPr>
              <a:t>TIẾT 29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LỰC ĐIỆN TỪ-</a:t>
            </a:r>
          </a:p>
          <a:p>
            <a:pPr algn="ctr" eaLnBrk="1" hangingPunct="1"/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ĐỘNG CƠ ĐIỆN MỘT CHIỀU 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8">
            <a:extLst>
              <a:ext uri="{FF2B5EF4-FFF2-40B4-BE49-F238E27FC236}">
                <a16:creationId xmlns:a16="http://schemas.microsoft.com/office/drawing/2014/main" id="{CF4E53FB-1401-4470-8096-9ABB60168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15" name="Text Box 23">
            <a:extLst>
              <a:ext uri="{FF2B5EF4-FFF2-40B4-BE49-F238E27FC236}">
                <a16:creationId xmlns:a16="http://schemas.microsoft.com/office/drawing/2014/main" id="{CE1B782A-D85B-45E9-B800-7351D8DA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800"/>
            <a:ext cx="49498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I. NGUYÊN TẮC CẤU TẠO V</a:t>
            </a: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À</a:t>
            </a:r>
            <a:r>
              <a:rPr lang="en-US" alt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HOẠT ĐỘNG CỦA ĐỘNG CƠ ĐIỆN MỘT CHIỀU.</a:t>
            </a:r>
          </a:p>
        </p:txBody>
      </p:sp>
      <p:sp>
        <p:nvSpPr>
          <p:cNvPr id="8216" name="Text Box 24">
            <a:extLst>
              <a:ext uri="{FF2B5EF4-FFF2-40B4-BE49-F238E27FC236}">
                <a16:creationId xmlns:a16="http://schemas.microsoft.com/office/drawing/2014/main" id="{680AB3B2-C13E-4206-ACF7-F199738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495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0F452961-6232-47D0-AA8C-D48546833C8D}"/>
              </a:ext>
            </a:extLst>
          </p:cNvPr>
          <p:cNvGrpSpPr>
            <a:grpSpLocks/>
          </p:cNvGrpSpPr>
          <p:nvPr/>
        </p:nvGrpSpPr>
        <p:grpSpPr bwMode="auto">
          <a:xfrm>
            <a:off x="3119438" y="2178050"/>
            <a:ext cx="5967412" cy="4679950"/>
            <a:chOff x="2097" y="1008"/>
            <a:chExt cx="3759" cy="2948"/>
          </a:xfrm>
        </p:grpSpPr>
        <p:sp>
          <p:nvSpPr>
            <p:cNvPr id="4101" name="Text Box 25">
              <a:extLst>
                <a:ext uri="{FF2B5EF4-FFF2-40B4-BE49-F238E27FC236}">
                  <a16:creationId xmlns:a16="http://schemas.microsoft.com/office/drawing/2014/main" id="{ECF0D423-4357-415E-B9CF-B2FE806E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1" y="3668"/>
              <a:ext cx="9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i="1"/>
                <a:t>Hình 28.1</a:t>
              </a:r>
            </a:p>
          </p:txBody>
        </p:sp>
        <p:pic>
          <p:nvPicPr>
            <p:cNvPr id="4102" name="Picture 27" descr="1">
              <a:extLst>
                <a:ext uri="{FF2B5EF4-FFF2-40B4-BE49-F238E27FC236}">
                  <a16:creationId xmlns:a16="http://schemas.microsoft.com/office/drawing/2014/main" id="{87B0F617-535B-4EDE-B825-1BD8ED886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0"/>
            <a:stretch>
              <a:fillRect/>
            </a:stretch>
          </p:blipFill>
          <p:spPr bwMode="auto">
            <a:xfrm>
              <a:off x="3312" y="1008"/>
              <a:ext cx="2538" cy="264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28">
              <a:extLst>
                <a:ext uri="{FF2B5EF4-FFF2-40B4-BE49-F238E27FC236}">
                  <a16:creationId xmlns:a16="http://schemas.microsoft.com/office/drawing/2014/main" id="{8DA2D28F-27BF-4935-B3EB-CB2E03AAD4C1}"/>
                </a:ext>
              </a:extLst>
            </p:cNvPr>
            <p:cNvGrpSpPr>
              <a:grpSpLocks/>
            </p:cNvGrpSpPr>
            <p:nvPr/>
          </p:nvGrpSpPr>
          <p:grpSpPr bwMode="auto">
            <a:xfrm rot="-132564">
              <a:off x="2265" y="1968"/>
              <a:ext cx="3500" cy="1296"/>
              <a:chOff x="336" y="2496"/>
              <a:chExt cx="3984" cy="1536"/>
            </a:xfrm>
          </p:grpSpPr>
          <p:sp>
            <p:nvSpPr>
              <p:cNvPr id="4104" name="Line 29">
                <a:extLst>
                  <a:ext uri="{FF2B5EF4-FFF2-40B4-BE49-F238E27FC236}">
                    <a16:creationId xmlns:a16="http://schemas.microsoft.com/office/drawing/2014/main" id="{9ABC39AE-8313-4CCF-985D-F5F699541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Line 30">
                <a:extLst>
                  <a:ext uri="{FF2B5EF4-FFF2-40B4-BE49-F238E27FC236}">
                    <a16:creationId xmlns:a16="http://schemas.microsoft.com/office/drawing/2014/main" id="{8F1AF1DE-6A84-4E76-823E-022938F31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6" name="Group 31">
              <a:extLst>
                <a:ext uri="{FF2B5EF4-FFF2-40B4-BE49-F238E27FC236}">
                  <a16:creationId xmlns:a16="http://schemas.microsoft.com/office/drawing/2014/main" id="{996C463C-E4D7-4A06-A0DF-30155B503F94}"/>
                </a:ext>
              </a:extLst>
            </p:cNvPr>
            <p:cNvGrpSpPr>
              <a:grpSpLocks/>
            </p:cNvGrpSpPr>
            <p:nvPr/>
          </p:nvGrpSpPr>
          <p:grpSpPr bwMode="auto">
            <a:xfrm rot="10220178">
              <a:off x="2097" y="1248"/>
              <a:ext cx="3500" cy="1296"/>
              <a:chOff x="336" y="2496"/>
              <a:chExt cx="3984" cy="1536"/>
            </a:xfrm>
          </p:grpSpPr>
          <p:sp>
            <p:nvSpPr>
              <p:cNvPr id="4107" name="Line 32">
                <a:extLst>
                  <a:ext uri="{FF2B5EF4-FFF2-40B4-BE49-F238E27FC236}">
                    <a16:creationId xmlns:a16="http://schemas.microsoft.com/office/drawing/2014/main" id="{A3C3A053-3AAB-4107-ABF2-77FAD9B99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Line 33">
                <a:extLst>
                  <a:ext uri="{FF2B5EF4-FFF2-40B4-BE49-F238E27FC236}">
                    <a16:creationId xmlns:a16="http://schemas.microsoft.com/office/drawing/2014/main" id="{EA8A56AE-DA7E-44C9-902F-E69C879DF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9" name="Text Box 34">
              <a:extLst>
                <a:ext uri="{FF2B5EF4-FFF2-40B4-BE49-F238E27FC236}">
                  <a16:creationId xmlns:a16="http://schemas.microsoft.com/office/drawing/2014/main" id="{7B88A3A8-ECB7-4C7B-B416-F7C481962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8" y="182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4110" name="Text Box 35">
              <a:extLst>
                <a:ext uri="{FF2B5EF4-FFF2-40B4-BE49-F238E27FC236}">
                  <a16:creationId xmlns:a16="http://schemas.microsoft.com/office/drawing/2014/main" id="{E9F5AA26-44C8-455F-AFCD-F71B8BC8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" y="2721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4111" name="Text Box 36">
              <a:extLst>
                <a:ext uri="{FF2B5EF4-FFF2-40B4-BE49-F238E27FC236}">
                  <a16:creationId xmlns:a16="http://schemas.microsoft.com/office/drawing/2014/main" id="{079945C2-3C4A-41FC-8407-4B510F491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" y="249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112" name="Text Box 37">
              <a:extLst>
                <a:ext uri="{FF2B5EF4-FFF2-40B4-BE49-F238E27FC236}">
                  <a16:creationId xmlns:a16="http://schemas.microsoft.com/office/drawing/2014/main" id="{054EEDBC-F69B-4C2A-B8DE-F8C6E3CE7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0" y="166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113" name="Line 38">
              <a:extLst>
                <a:ext uri="{FF2B5EF4-FFF2-40B4-BE49-F238E27FC236}">
                  <a16:creationId xmlns:a16="http://schemas.microsoft.com/office/drawing/2014/main" id="{0EC4685D-7046-4F9F-A4E1-CA1C396E5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6" y="1675"/>
              <a:ext cx="0" cy="106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39">
              <a:extLst>
                <a:ext uri="{FF2B5EF4-FFF2-40B4-BE49-F238E27FC236}">
                  <a16:creationId xmlns:a16="http://schemas.microsoft.com/office/drawing/2014/main" id="{69A06867-6ED6-4074-B287-AE0CA4D20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6" y="1723"/>
              <a:ext cx="0" cy="1134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Line 40">
              <a:extLst>
                <a:ext uri="{FF2B5EF4-FFF2-40B4-BE49-F238E27FC236}">
                  <a16:creationId xmlns:a16="http://schemas.microsoft.com/office/drawing/2014/main" id="{8A00F019-16E8-4C94-B34C-A9484ADD9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0" y="1771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41">
              <a:extLst>
                <a:ext uri="{FF2B5EF4-FFF2-40B4-BE49-F238E27FC236}">
                  <a16:creationId xmlns:a16="http://schemas.microsoft.com/office/drawing/2014/main" id="{419F582A-431A-443B-BFEB-7FBF6D21A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0" y="1735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Line 42">
              <a:extLst>
                <a:ext uri="{FF2B5EF4-FFF2-40B4-BE49-F238E27FC236}">
                  <a16:creationId xmlns:a16="http://schemas.microsoft.com/office/drawing/2014/main" id="{BC202909-164A-423F-8058-2EB4B303E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6" y="1723"/>
              <a:ext cx="0" cy="1020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43">
              <a:extLst>
                <a:ext uri="{FF2B5EF4-FFF2-40B4-BE49-F238E27FC236}">
                  <a16:creationId xmlns:a16="http://schemas.microsoft.com/office/drawing/2014/main" id="{4BD5AE85-83D4-4B63-90FC-0A44D4CB9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2" y="1735"/>
              <a:ext cx="0" cy="108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44">
              <a:extLst>
                <a:ext uri="{FF2B5EF4-FFF2-40B4-BE49-F238E27FC236}">
                  <a16:creationId xmlns:a16="http://schemas.microsoft.com/office/drawing/2014/main" id="{C428AEAB-0270-41A7-BE9F-3219F1851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927"/>
              <a:ext cx="1728" cy="4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Line 45">
              <a:extLst>
                <a:ext uri="{FF2B5EF4-FFF2-40B4-BE49-F238E27FC236}">
                  <a16:creationId xmlns:a16="http://schemas.microsoft.com/office/drawing/2014/main" id="{4C835C53-21AD-4A03-9776-B481588A5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2527"/>
              <a:ext cx="768" cy="20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Line 46">
              <a:extLst>
                <a:ext uri="{FF2B5EF4-FFF2-40B4-BE49-F238E27FC236}">
                  <a16:creationId xmlns:a16="http://schemas.microsoft.com/office/drawing/2014/main" id="{9B97EE73-E420-47D0-B59E-EE1F0DD05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4" y="2093"/>
              <a:ext cx="1391" cy="31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Line 47">
              <a:extLst>
                <a:ext uri="{FF2B5EF4-FFF2-40B4-BE49-F238E27FC236}">
                  <a16:creationId xmlns:a16="http://schemas.microsoft.com/office/drawing/2014/main" id="{DBE0B29D-4960-4C2D-9CDF-3486E38A3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8" y="2453"/>
              <a:ext cx="760" cy="16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48">
              <a:extLst>
                <a:ext uri="{FF2B5EF4-FFF2-40B4-BE49-F238E27FC236}">
                  <a16:creationId xmlns:a16="http://schemas.microsoft.com/office/drawing/2014/main" id="{82C02D57-3020-4682-A80D-B73D3D400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" y="2053"/>
              <a:ext cx="0" cy="14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49">
              <a:extLst>
                <a:ext uri="{FF2B5EF4-FFF2-40B4-BE49-F238E27FC236}">
                  <a16:creationId xmlns:a16="http://schemas.microsoft.com/office/drawing/2014/main" id="{E2F9D048-A481-4C03-932C-2F99A97B2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2035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50">
              <a:extLst>
                <a:ext uri="{FF2B5EF4-FFF2-40B4-BE49-F238E27FC236}">
                  <a16:creationId xmlns:a16="http://schemas.microsoft.com/office/drawing/2014/main" id="{051A650C-C770-4E20-8FA2-AC91FBD72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0" y="1991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51">
              <a:extLst>
                <a:ext uri="{FF2B5EF4-FFF2-40B4-BE49-F238E27FC236}">
                  <a16:creationId xmlns:a16="http://schemas.microsoft.com/office/drawing/2014/main" id="{A4A5D723-0646-4B88-84B3-82AE81BBC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2531"/>
              <a:ext cx="33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Line 52">
              <a:extLst>
                <a:ext uri="{FF2B5EF4-FFF2-40B4-BE49-F238E27FC236}">
                  <a16:creationId xmlns:a16="http://schemas.microsoft.com/office/drawing/2014/main" id="{47DEB386-B8E5-44CB-9EA8-8B887F9727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6" y="1917"/>
              <a:ext cx="338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Rectangle 53">
              <a:extLst>
                <a:ext uri="{FF2B5EF4-FFF2-40B4-BE49-F238E27FC236}">
                  <a16:creationId xmlns:a16="http://schemas.microsoft.com/office/drawing/2014/main" id="{1A40EEE6-409F-407A-9BE7-A4A19CBC4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1440"/>
              <a:ext cx="576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4129" name="Line 22">
            <a:extLst>
              <a:ext uri="{FF2B5EF4-FFF2-40B4-BE49-F238E27FC236}">
                <a16:creationId xmlns:a16="http://schemas.microsoft.com/office/drawing/2014/main" id="{11510530-AFF1-49EF-B29C-4E0C53166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8400" y="511175"/>
            <a:ext cx="0" cy="63087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/>
      <p:bldP spid="82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1">
            <a:extLst>
              <a:ext uri="{FF2B5EF4-FFF2-40B4-BE49-F238E27FC236}">
                <a16:creationId xmlns:a16="http://schemas.microsoft.com/office/drawing/2014/main" id="{89123680-58A2-4ED6-9940-ECA84960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9" r="-41493"/>
          <a:stretch>
            <a:fillRect/>
          </a:stretch>
        </p:blipFill>
        <p:spPr bwMode="auto">
          <a:xfrm>
            <a:off x="1905000" y="2628900"/>
            <a:ext cx="7181850" cy="4191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>
            <a:extLst>
              <a:ext uri="{FF2B5EF4-FFF2-40B4-BE49-F238E27FC236}">
                <a16:creationId xmlns:a16="http://schemas.microsoft.com/office/drawing/2014/main" id="{7524CBD3-4656-4245-8E92-F641664DE114}"/>
              </a:ext>
            </a:extLst>
          </p:cNvPr>
          <p:cNvGrpSpPr>
            <a:grpSpLocks/>
          </p:cNvGrpSpPr>
          <p:nvPr/>
        </p:nvGrpSpPr>
        <p:grpSpPr bwMode="auto">
          <a:xfrm rot="-132564">
            <a:off x="1316038" y="4170363"/>
            <a:ext cx="5556250" cy="2057400"/>
            <a:chOff x="336" y="2496"/>
            <a:chExt cx="3984" cy="1536"/>
          </a:xfrm>
        </p:grpSpPr>
        <p:sp>
          <p:nvSpPr>
            <p:cNvPr id="5123" name="Line 4">
              <a:extLst>
                <a:ext uri="{FF2B5EF4-FFF2-40B4-BE49-F238E27FC236}">
                  <a16:creationId xmlns:a16="http://schemas.microsoft.com/office/drawing/2014/main" id="{9C329EBC-EB4F-407E-94E5-46C927A1C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Line 5">
              <a:extLst>
                <a:ext uri="{FF2B5EF4-FFF2-40B4-BE49-F238E27FC236}">
                  <a16:creationId xmlns:a16="http://schemas.microsoft.com/office/drawing/2014/main" id="{A25227C6-C883-46EF-A7AD-8298632F1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5" name="Group 6">
            <a:extLst>
              <a:ext uri="{FF2B5EF4-FFF2-40B4-BE49-F238E27FC236}">
                <a16:creationId xmlns:a16="http://schemas.microsoft.com/office/drawing/2014/main" id="{C6D44543-BD97-41B8-91B1-F64964933BFF}"/>
              </a:ext>
            </a:extLst>
          </p:cNvPr>
          <p:cNvGrpSpPr>
            <a:grpSpLocks/>
          </p:cNvGrpSpPr>
          <p:nvPr/>
        </p:nvGrpSpPr>
        <p:grpSpPr bwMode="auto">
          <a:xfrm rot="10220178">
            <a:off x="1049338" y="3027363"/>
            <a:ext cx="5556250" cy="2057400"/>
            <a:chOff x="336" y="2496"/>
            <a:chExt cx="3984" cy="1536"/>
          </a:xfrm>
        </p:grpSpPr>
        <p:sp>
          <p:nvSpPr>
            <p:cNvPr id="5126" name="Line 7">
              <a:extLst>
                <a:ext uri="{FF2B5EF4-FFF2-40B4-BE49-F238E27FC236}">
                  <a16:creationId xmlns:a16="http://schemas.microsoft.com/office/drawing/2014/main" id="{6B65C92B-F796-41D7-A26F-3AB45B575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Line 8">
              <a:extLst>
                <a:ext uri="{FF2B5EF4-FFF2-40B4-BE49-F238E27FC236}">
                  <a16:creationId xmlns:a16="http://schemas.microsoft.com/office/drawing/2014/main" id="{25029F14-EBA7-421A-82F9-2A076366D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8" name="Text Box 9">
            <a:extLst>
              <a:ext uri="{FF2B5EF4-FFF2-40B4-BE49-F238E27FC236}">
                <a16:creationId xmlns:a16="http://schemas.microsoft.com/office/drawing/2014/main" id="{4D3723D3-818C-4190-BB2F-35D5BCBE9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394176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129" name="Text Box 10">
            <a:extLst>
              <a:ext uri="{FF2B5EF4-FFF2-40B4-BE49-F238E27FC236}">
                <a16:creationId xmlns:a16="http://schemas.microsoft.com/office/drawing/2014/main" id="{9A77F22C-D3CD-4BCD-B2F4-CCAADEFAD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53657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130" name="Text Box 11">
            <a:extLst>
              <a:ext uri="{FF2B5EF4-FFF2-40B4-BE49-F238E27FC236}">
                <a16:creationId xmlns:a16="http://schemas.microsoft.com/office/drawing/2014/main" id="{6564949A-5883-4A60-9BA2-A08F6623F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500538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31" name="Text Box 12">
            <a:extLst>
              <a:ext uri="{FF2B5EF4-FFF2-40B4-BE49-F238E27FC236}">
                <a16:creationId xmlns:a16="http://schemas.microsoft.com/office/drawing/2014/main" id="{463D0896-6884-4C62-8943-3CD65F562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36814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132" name="Text Box 13">
            <a:extLst>
              <a:ext uri="{FF2B5EF4-FFF2-40B4-BE49-F238E27FC236}">
                <a16:creationId xmlns:a16="http://schemas.microsoft.com/office/drawing/2014/main" id="{B8E12EA8-FBE8-402A-BB41-ECE3E147F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193925"/>
            <a:ext cx="131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>
                <a:solidFill>
                  <a:srgbClr val="0000FF"/>
                </a:solidFill>
              </a:rPr>
              <a:t>Hình 28.1</a:t>
            </a:r>
          </a:p>
        </p:txBody>
      </p:sp>
      <p:sp>
        <p:nvSpPr>
          <p:cNvPr id="24591" name="Rectangle 15">
            <a:extLst>
              <a:ext uri="{FF2B5EF4-FFF2-40B4-BE49-F238E27FC236}">
                <a16:creationId xmlns:a16="http://schemas.microsoft.com/office/drawing/2014/main" id="{38753356-984A-4120-8C77-ED4F30592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2705100"/>
            <a:ext cx="2057400" cy="63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0000FF"/>
                </a:solidFill>
              </a:rPr>
              <a:t>Khung dây dẫn</a:t>
            </a:r>
            <a:r>
              <a:rPr lang="en-US" altLang="en-US" sz="2000" b="1">
                <a:solidFill>
                  <a:srgbClr val="0000FF"/>
                </a:solidFill>
                <a:latin typeface=".VnTime" pitchFamily="34" charset="0"/>
              </a:rPr>
              <a:t> </a:t>
            </a:r>
            <a:endParaRPr lang="vi-VN" altLang="en-US" sz="20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4592" name="Oval 16">
            <a:extLst>
              <a:ext uri="{FF2B5EF4-FFF2-40B4-BE49-F238E27FC236}">
                <a16:creationId xmlns:a16="http://schemas.microsoft.com/office/drawing/2014/main" id="{32AB9697-6659-42D4-9BE9-BAA8BE68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4473575"/>
            <a:ext cx="952500" cy="9525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tint val="69804"/>
                  <a:invGamma/>
                  <a:alpha val="11000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prstDash val="lgDash"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93" name="Rectangle 17">
            <a:extLst>
              <a:ext uri="{FF2B5EF4-FFF2-40B4-BE49-F238E27FC236}">
                <a16:creationId xmlns:a16="http://schemas.microsoft.com/office/drawing/2014/main" id="{CDE5591D-8D10-42D0-9B24-996005E74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3752850"/>
            <a:ext cx="2057400" cy="67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0000FF"/>
                </a:solidFill>
              </a:rPr>
              <a:t>Bộ góp điện</a:t>
            </a:r>
            <a:endParaRPr lang="vi-VN" altLang="en-US" sz="2000" b="1">
              <a:solidFill>
                <a:srgbClr val="0000FF"/>
              </a:solidFill>
            </a:endParaRPr>
          </a:p>
        </p:txBody>
      </p:sp>
      <p:sp>
        <p:nvSpPr>
          <p:cNvPr id="5136" name="Line 18">
            <a:extLst>
              <a:ext uri="{FF2B5EF4-FFF2-40B4-BE49-F238E27FC236}">
                <a16:creationId xmlns:a16="http://schemas.microsoft.com/office/drawing/2014/main" id="{F5406D70-9FA9-42AF-9E1B-15A64FB9D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7250" y="3705225"/>
            <a:ext cx="0" cy="1695450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19">
            <a:extLst>
              <a:ext uri="{FF2B5EF4-FFF2-40B4-BE49-F238E27FC236}">
                <a16:creationId xmlns:a16="http://schemas.microsoft.com/office/drawing/2014/main" id="{130709A6-1A50-4733-8C20-42EA2486C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0" y="3800475"/>
            <a:ext cx="0" cy="180022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20">
            <a:extLst>
              <a:ext uri="{FF2B5EF4-FFF2-40B4-BE49-F238E27FC236}">
                <a16:creationId xmlns:a16="http://schemas.microsoft.com/office/drawing/2014/main" id="{EF26BB7F-6085-4D94-9540-49D57FFA3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3350" y="3857625"/>
            <a:ext cx="0" cy="190817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21">
            <a:extLst>
              <a:ext uri="{FF2B5EF4-FFF2-40B4-BE49-F238E27FC236}">
                <a16:creationId xmlns:a16="http://schemas.microsoft.com/office/drawing/2014/main" id="{8587F5F6-5A61-4C24-B547-EDE72F73A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3800475"/>
            <a:ext cx="0" cy="190817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Line 22">
            <a:extLst>
              <a:ext uri="{FF2B5EF4-FFF2-40B4-BE49-F238E27FC236}">
                <a16:creationId xmlns:a16="http://schemas.microsoft.com/office/drawing/2014/main" id="{A2D8850B-3066-49FF-8786-466D48F5F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781425"/>
            <a:ext cx="0" cy="1619250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23">
            <a:extLst>
              <a:ext uri="{FF2B5EF4-FFF2-40B4-BE49-F238E27FC236}">
                <a16:creationId xmlns:a16="http://schemas.microsoft.com/office/drawing/2014/main" id="{0CE04F5B-7C1D-44B2-8E01-B432C5896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648200"/>
            <a:ext cx="914400" cy="12604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Line 24">
            <a:extLst>
              <a:ext uri="{FF2B5EF4-FFF2-40B4-BE49-F238E27FC236}">
                <a16:creationId xmlns:a16="http://schemas.microsoft.com/office/drawing/2014/main" id="{2377326F-CCFA-44A1-B597-B436F93657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2950" y="3086100"/>
            <a:ext cx="2400300" cy="1038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1" name="Line 25">
            <a:extLst>
              <a:ext uri="{FF2B5EF4-FFF2-40B4-BE49-F238E27FC236}">
                <a16:creationId xmlns:a16="http://schemas.microsoft.com/office/drawing/2014/main" id="{4CFF94EA-3F09-4F92-BF02-2F9CB1A97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3050" y="3848100"/>
            <a:ext cx="1600200" cy="6556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Line 26">
            <a:extLst>
              <a:ext uri="{FF2B5EF4-FFF2-40B4-BE49-F238E27FC236}">
                <a16:creationId xmlns:a16="http://schemas.microsoft.com/office/drawing/2014/main" id="{8F7ECAC5-73E8-4396-8795-DD5406DFA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3800475"/>
            <a:ext cx="0" cy="171767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Line 27">
            <a:extLst>
              <a:ext uri="{FF2B5EF4-FFF2-40B4-BE49-F238E27FC236}">
                <a16:creationId xmlns:a16="http://schemas.microsoft.com/office/drawing/2014/main" id="{0B7726A1-E279-43C7-AC16-B2A19C233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5500" y="4076700"/>
            <a:ext cx="2743200" cy="7048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Line 28">
            <a:extLst>
              <a:ext uri="{FF2B5EF4-FFF2-40B4-BE49-F238E27FC236}">
                <a16:creationId xmlns:a16="http://schemas.microsoft.com/office/drawing/2014/main" id="{3B67CF03-50DA-47F1-ADB8-FC6675464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0" y="5057775"/>
            <a:ext cx="1219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9">
            <a:extLst>
              <a:ext uri="{FF2B5EF4-FFF2-40B4-BE49-F238E27FC236}">
                <a16:creationId xmlns:a16="http://schemas.microsoft.com/office/drawing/2014/main" id="{F9BE338B-026A-48CF-A405-F7A415230C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2575" y="4368800"/>
            <a:ext cx="2208213" cy="500063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Line 30">
            <a:extLst>
              <a:ext uri="{FF2B5EF4-FFF2-40B4-BE49-F238E27FC236}">
                <a16:creationId xmlns:a16="http://schemas.microsoft.com/office/drawing/2014/main" id="{EA858DCD-748B-4E68-8077-D6E1D35CB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9550" y="4940300"/>
            <a:ext cx="1206500" cy="261938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Line 31">
            <a:extLst>
              <a:ext uri="{FF2B5EF4-FFF2-40B4-BE49-F238E27FC236}">
                <a16:creationId xmlns:a16="http://schemas.microsoft.com/office/drawing/2014/main" id="{5BD34BDA-0F85-4D6D-AE33-7F76ECF60D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3375025"/>
            <a:ext cx="946150" cy="892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Line 32">
            <a:extLst>
              <a:ext uri="{FF2B5EF4-FFF2-40B4-BE49-F238E27FC236}">
                <a16:creationId xmlns:a16="http://schemas.microsoft.com/office/drawing/2014/main" id="{4E53606B-F78B-4704-82A6-7FFB4A883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4286250"/>
            <a:ext cx="0" cy="2286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Line 33">
            <a:extLst>
              <a:ext uri="{FF2B5EF4-FFF2-40B4-BE49-F238E27FC236}">
                <a16:creationId xmlns:a16="http://schemas.microsoft.com/office/drawing/2014/main" id="{585CB066-39D4-4639-B42E-B6E89742C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0" y="4295775"/>
            <a:ext cx="0" cy="771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Line 34">
            <a:extLst>
              <a:ext uri="{FF2B5EF4-FFF2-40B4-BE49-F238E27FC236}">
                <a16:creationId xmlns:a16="http://schemas.microsoft.com/office/drawing/2014/main" id="{010757F5-C4EC-449C-AEAD-355998CBA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0600" y="4206875"/>
            <a:ext cx="0" cy="70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Line 35">
            <a:extLst>
              <a:ext uri="{FF2B5EF4-FFF2-40B4-BE49-F238E27FC236}">
                <a16:creationId xmlns:a16="http://schemas.microsoft.com/office/drawing/2014/main" id="{EEA0082C-B3E5-48A1-B379-11F67DC75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5" y="5064125"/>
            <a:ext cx="533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Line 36">
            <a:extLst>
              <a:ext uri="{FF2B5EF4-FFF2-40B4-BE49-F238E27FC236}">
                <a16:creationId xmlns:a16="http://schemas.microsoft.com/office/drawing/2014/main" id="{4F944CA6-088B-4CC3-943A-EEF39D831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25875" y="4089400"/>
            <a:ext cx="536575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3" name="Line 37">
            <a:extLst>
              <a:ext uri="{FF2B5EF4-FFF2-40B4-BE49-F238E27FC236}">
                <a16:creationId xmlns:a16="http://schemas.microsoft.com/office/drawing/2014/main" id="{105CD3D9-CD68-42FC-A327-E10FFDC518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0" y="4657725"/>
            <a:ext cx="180975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Line 38">
            <a:extLst>
              <a:ext uri="{FF2B5EF4-FFF2-40B4-BE49-F238E27FC236}">
                <a16:creationId xmlns:a16="http://schemas.microsoft.com/office/drawing/2014/main" id="{A2CDC828-3CD3-468B-8C68-FDB304C37F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3025" y="5299075"/>
            <a:ext cx="2133600" cy="444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5" name="Text Box 39">
            <a:extLst>
              <a:ext uri="{FF2B5EF4-FFF2-40B4-BE49-F238E27FC236}">
                <a16:creationId xmlns:a16="http://schemas.microsoft.com/office/drawing/2014/main" id="{EAD95811-600B-4153-9505-577513B0A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4886325"/>
            <a:ext cx="2057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Thanh quét C</a:t>
            </a:r>
            <a:r>
              <a:rPr lang="en-US" altLang="en-US" sz="2000" b="1" baseline="-25000">
                <a:solidFill>
                  <a:srgbClr val="0000FF"/>
                </a:solidFill>
              </a:rPr>
              <a:t>1</a:t>
            </a:r>
            <a:r>
              <a:rPr lang="en-US" altLang="en-US" sz="2000" b="1">
                <a:solidFill>
                  <a:srgbClr val="0000FF"/>
                </a:solidFill>
              </a:rPr>
              <a:t>,C</a:t>
            </a:r>
            <a:r>
              <a:rPr lang="en-US" altLang="en-US" sz="2000" b="1" baseline="-25000">
                <a:solidFill>
                  <a:srgbClr val="0000FF"/>
                </a:solidFill>
              </a:rPr>
              <a:t>2</a:t>
            </a:r>
            <a:endParaRPr lang="en-US" altLang="en-US" sz="2000" b="1">
              <a:solidFill>
                <a:srgbClr val="0000FF"/>
              </a:solidFill>
            </a:endParaRPr>
          </a:p>
        </p:txBody>
      </p:sp>
      <p:sp>
        <p:nvSpPr>
          <p:cNvPr id="5158" name="Text Box 28">
            <a:extLst>
              <a:ext uri="{FF2B5EF4-FFF2-40B4-BE49-F238E27FC236}">
                <a16:creationId xmlns:a16="http://schemas.microsoft.com/office/drawing/2014/main" id="{A09084B2-0B75-4604-8B31-93FE01B1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159" name="Text Box 41">
            <a:extLst>
              <a:ext uri="{FF2B5EF4-FFF2-40B4-BE49-F238E27FC236}">
                <a16:creationId xmlns:a16="http://schemas.microsoft.com/office/drawing/2014/main" id="{1D93DD14-B51A-4944-A45E-7CE9D5449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5160" name="Text Box 42">
            <a:extLst>
              <a:ext uri="{FF2B5EF4-FFF2-40B4-BE49-F238E27FC236}">
                <a16:creationId xmlns:a16="http://schemas.microsoft.com/office/drawing/2014/main" id="{0E433A83-86BC-42F0-B560-46AF6AD7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8250"/>
            <a:ext cx="7162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24619" name="Text Box 43">
            <a:extLst>
              <a:ext uri="{FF2B5EF4-FFF2-40B4-BE49-F238E27FC236}">
                <a16:creationId xmlns:a16="http://schemas.microsoft.com/office/drawing/2014/main" id="{798B8F2C-46A6-4362-A455-DE47B67D6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2971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Nam </a:t>
            </a:r>
            <a:r>
              <a:rPr lang="en-US" altLang="en-US" sz="2200" b="1" dirty="0" err="1">
                <a:solidFill>
                  <a:srgbClr val="0000FF"/>
                </a:solidFill>
              </a:rPr>
              <a:t>châm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sp>
        <p:nvSpPr>
          <p:cNvPr id="24620" name="Text Box 44">
            <a:extLst>
              <a:ext uri="{FF2B5EF4-FFF2-40B4-BE49-F238E27FC236}">
                <a16:creationId xmlns:a16="http://schemas.microsoft.com/office/drawing/2014/main" id="{3B4A1099-8994-4F5A-BF97-B555FD58F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71700"/>
            <a:ext cx="2895600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dây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dẫn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sp>
        <p:nvSpPr>
          <p:cNvPr id="5164" name="Line 46">
            <a:extLst>
              <a:ext uri="{FF2B5EF4-FFF2-40B4-BE49-F238E27FC236}">
                <a16:creationId xmlns:a16="http://schemas.microsoft.com/office/drawing/2014/main" id="{2CEDC657-11ED-428A-8AB9-7C88C469A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6438" y="5114925"/>
            <a:ext cx="762000" cy="1524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5" name="Text Box 47">
            <a:extLst>
              <a:ext uri="{FF2B5EF4-FFF2-40B4-BE49-F238E27FC236}">
                <a16:creationId xmlns:a16="http://schemas.microsoft.com/office/drawing/2014/main" id="{936194B7-572A-42D0-BC10-6E5DBAF6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546735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C</a:t>
            </a:r>
            <a:r>
              <a:rPr lang="en-US" altLang="en-US" sz="2000" b="1" baseline="-25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66" name="Text Box 48">
            <a:extLst>
              <a:ext uri="{FF2B5EF4-FFF2-40B4-BE49-F238E27FC236}">
                <a16:creationId xmlns:a16="http://schemas.microsoft.com/office/drawing/2014/main" id="{8FD8B105-09C5-47DB-B0C7-D2F2A4E59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850" y="438150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C</a:t>
            </a:r>
            <a:r>
              <a:rPr lang="en-US" altLang="en-US" sz="2000" b="1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B00388E0-4FC8-4856-9607-C54CA52D8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3965575"/>
            <a:ext cx="733425" cy="1063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0000FF"/>
                </a:solidFill>
              </a:rPr>
              <a:t>Nam </a:t>
            </a:r>
          </a:p>
          <a:p>
            <a:pPr algn="ctr"/>
            <a:r>
              <a:rPr lang="en-US" altLang="en-US" sz="2000" b="1">
                <a:solidFill>
                  <a:srgbClr val="0000FF"/>
                </a:solidFill>
              </a:rPr>
              <a:t>châm</a:t>
            </a:r>
            <a:endParaRPr lang="vi-VN" alt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2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20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1" grpId="0" animBg="1"/>
      <p:bldP spid="24592" grpId="0" animBg="1"/>
      <p:bldP spid="24592" grpId="1" animBg="1"/>
      <p:bldP spid="24593" grpId="0" animBg="1"/>
      <p:bldP spid="24615" grpId="0" animBg="1"/>
      <p:bldP spid="24619" grpId="0"/>
      <p:bldP spid="24620" grpId="0" animBg="1"/>
      <p:bldP spid="245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28">
            <a:extLst>
              <a:ext uri="{FF2B5EF4-FFF2-40B4-BE49-F238E27FC236}">
                <a16:creationId xmlns:a16="http://schemas.microsoft.com/office/drawing/2014/main" id="{4DB3EB05-DB6E-4C9B-B14A-D8174ABB9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146" name="Text Box 3">
            <a:extLst>
              <a:ext uri="{FF2B5EF4-FFF2-40B4-BE49-F238E27FC236}">
                <a16:creationId xmlns:a16="http://schemas.microsoft.com/office/drawing/2014/main" id="{54027AF5-6D40-49D9-92BE-52531ACCD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47244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I. NGUYÊN TẮC CẤU TẠO V</a:t>
            </a: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À</a:t>
            </a:r>
            <a:r>
              <a:rPr lang="en-US" alt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HOẠT ĐỘNG CỦA ĐỘNG CƠ ĐIỆN MỘT CHIỀU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9FAA82E7-08ED-48AB-AE61-A9721EAF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6148" name="Text Box 5">
            <a:extLst>
              <a:ext uri="{FF2B5EF4-FFF2-40B4-BE49-F238E27FC236}">
                <a16:creationId xmlns:a16="http://schemas.microsoft.com/office/drawing/2014/main" id="{FB1C95E5-AB86-4706-BF46-8783B4E6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92363"/>
            <a:ext cx="2971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Nam </a:t>
            </a:r>
            <a:r>
              <a:rPr lang="en-US" altLang="en-US" sz="2200" b="1" dirty="0" err="1">
                <a:solidFill>
                  <a:srgbClr val="0000FF"/>
                </a:solidFill>
              </a:rPr>
              <a:t>châm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A15FD95E-C8ED-455B-AB98-70F48682B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92413"/>
            <a:ext cx="28956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dây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dẫn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grpSp>
        <p:nvGrpSpPr>
          <p:cNvPr id="6151" name="Group 41">
            <a:extLst>
              <a:ext uri="{FF2B5EF4-FFF2-40B4-BE49-F238E27FC236}">
                <a16:creationId xmlns:a16="http://schemas.microsoft.com/office/drawing/2014/main" id="{5FAA344E-FB12-42B4-A0C4-BE617606045E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628650"/>
            <a:ext cx="3714750" cy="2952750"/>
            <a:chOff x="2688" y="576"/>
            <a:chExt cx="2784" cy="2088"/>
          </a:xfrm>
        </p:grpSpPr>
        <p:grpSp>
          <p:nvGrpSpPr>
            <p:cNvPr id="6152" name="Group 9">
              <a:extLst>
                <a:ext uri="{FF2B5EF4-FFF2-40B4-BE49-F238E27FC236}">
                  <a16:creationId xmlns:a16="http://schemas.microsoft.com/office/drawing/2014/main" id="{96E13C1D-AF3E-4E06-9681-FAF5BACCC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576"/>
              <a:ext cx="2784" cy="2088"/>
              <a:chOff x="697" y="1307"/>
              <a:chExt cx="3759" cy="2640"/>
            </a:xfrm>
          </p:grpSpPr>
          <p:pic>
            <p:nvPicPr>
              <p:cNvPr id="6153" name="Picture 10" descr="1">
                <a:extLst>
                  <a:ext uri="{FF2B5EF4-FFF2-40B4-BE49-F238E27FC236}">
                    <a16:creationId xmlns:a16="http://schemas.microsoft.com/office/drawing/2014/main" id="{D77A73F3-0648-4EAE-9CE4-68BCA4050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46"/>
              <a:stretch>
                <a:fillRect/>
              </a:stretch>
            </p:blipFill>
            <p:spPr bwMode="auto">
              <a:xfrm>
                <a:off x="1680" y="1307"/>
                <a:ext cx="2770" cy="26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154" name="Group 11">
                <a:extLst>
                  <a:ext uri="{FF2B5EF4-FFF2-40B4-BE49-F238E27FC236}">
                    <a16:creationId xmlns:a16="http://schemas.microsoft.com/office/drawing/2014/main" id="{EFF878D3-6582-4B8B-95D7-9DE1DAEF2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32564">
                <a:off x="865" y="2267"/>
                <a:ext cx="3500" cy="1296"/>
                <a:chOff x="336" y="2496"/>
                <a:chExt cx="3984" cy="1536"/>
              </a:xfrm>
            </p:grpSpPr>
            <p:sp>
              <p:nvSpPr>
                <p:cNvPr id="6155" name="Line 12">
                  <a:extLst>
                    <a:ext uri="{FF2B5EF4-FFF2-40B4-BE49-F238E27FC236}">
                      <a16:creationId xmlns:a16="http://schemas.microsoft.com/office/drawing/2014/main" id="{AED8E00E-1113-454C-AF8F-614C80582B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6" name="Line 13">
                  <a:extLst>
                    <a:ext uri="{FF2B5EF4-FFF2-40B4-BE49-F238E27FC236}">
                      <a16:creationId xmlns:a16="http://schemas.microsoft.com/office/drawing/2014/main" id="{430EE77C-6773-4647-AFD6-7F2E2093C4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57" name="Group 14">
                <a:extLst>
                  <a:ext uri="{FF2B5EF4-FFF2-40B4-BE49-F238E27FC236}">
                    <a16:creationId xmlns:a16="http://schemas.microsoft.com/office/drawing/2014/main" id="{C4989443-C540-473B-A7B8-B6CCD3D0A3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220178">
                <a:off x="697" y="1547"/>
                <a:ext cx="3500" cy="1296"/>
                <a:chOff x="336" y="2496"/>
                <a:chExt cx="3984" cy="1536"/>
              </a:xfrm>
            </p:grpSpPr>
            <p:sp>
              <p:nvSpPr>
                <p:cNvPr id="6158" name="Line 15">
                  <a:extLst>
                    <a:ext uri="{FF2B5EF4-FFF2-40B4-BE49-F238E27FC236}">
                      <a16:creationId xmlns:a16="http://schemas.microsoft.com/office/drawing/2014/main" id="{F9211C92-C76E-4688-93A8-C2F52BA727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9" name="Line 16">
                  <a:extLst>
                    <a:ext uri="{FF2B5EF4-FFF2-40B4-BE49-F238E27FC236}">
                      <a16:creationId xmlns:a16="http://schemas.microsoft.com/office/drawing/2014/main" id="{CFAA4C33-E11A-4F9C-99C8-63FACA4CE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0" name="Text Box 17">
                <a:extLst>
                  <a:ext uri="{FF2B5EF4-FFF2-40B4-BE49-F238E27FC236}">
                    <a16:creationId xmlns:a16="http://schemas.microsoft.com/office/drawing/2014/main" id="{9F0348AA-30D9-40F4-9371-9756803B66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8" y="2123"/>
                <a:ext cx="354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6161" name="Text Box 18">
                <a:extLst>
                  <a:ext uri="{FF2B5EF4-FFF2-40B4-BE49-F238E27FC236}">
                    <a16:creationId xmlns:a16="http://schemas.microsoft.com/office/drawing/2014/main" id="{ECDAEAE9-AA9E-4B0E-AAC8-22981F04BF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3" y="3020"/>
                <a:ext cx="353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162" name="Text Box 19">
                <a:extLst>
                  <a:ext uri="{FF2B5EF4-FFF2-40B4-BE49-F238E27FC236}">
                    <a16:creationId xmlns:a16="http://schemas.microsoft.com/office/drawing/2014/main" id="{25B0F318-9939-45E4-9EFE-64DADC4A2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" y="2793"/>
                <a:ext cx="353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6163" name="Text Box 20">
                <a:extLst>
                  <a:ext uri="{FF2B5EF4-FFF2-40B4-BE49-F238E27FC236}">
                    <a16:creationId xmlns:a16="http://schemas.microsoft.com/office/drawing/2014/main" id="{3DECF3CA-41B3-4FE2-A202-7FE0BC9F2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0" y="1958"/>
                <a:ext cx="354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6164" name="Line 21">
                <a:extLst>
                  <a:ext uri="{FF2B5EF4-FFF2-40B4-BE49-F238E27FC236}">
                    <a16:creationId xmlns:a16="http://schemas.microsoft.com/office/drawing/2014/main" id="{E263A38B-0B29-41A1-BB18-B88042056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6" y="1974"/>
                <a:ext cx="0" cy="106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Line 22">
                <a:extLst>
                  <a:ext uri="{FF2B5EF4-FFF2-40B4-BE49-F238E27FC236}">
                    <a16:creationId xmlns:a16="http://schemas.microsoft.com/office/drawing/2014/main" id="{76D6E553-AB58-43CB-882B-A10575804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6" y="2022"/>
                <a:ext cx="0" cy="1134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Line 23">
                <a:extLst>
                  <a:ext uri="{FF2B5EF4-FFF2-40B4-BE49-F238E27FC236}">
                    <a16:creationId xmlns:a16="http://schemas.microsoft.com/office/drawing/2014/main" id="{A7C4CBD4-5127-408B-809A-C5470A285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2070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Line 24">
                <a:extLst>
                  <a:ext uri="{FF2B5EF4-FFF2-40B4-BE49-F238E27FC236}">
                    <a16:creationId xmlns:a16="http://schemas.microsoft.com/office/drawing/2014/main" id="{9A5F4574-5EB6-4F73-83AB-1195C9A8A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034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Line 25">
                <a:extLst>
                  <a:ext uri="{FF2B5EF4-FFF2-40B4-BE49-F238E27FC236}">
                    <a16:creationId xmlns:a16="http://schemas.microsoft.com/office/drawing/2014/main" id="{F343390D-2A35-44F0-9308-4D8CD808B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6" y="2022"/>
                <a:ext cx="0" cy="102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Line 26">
                <a:extLst>
                  <a:ext uri="{FF2B5EF4-FFF2-40B4-BE49-F238E27FC236}">
                    <a16:creationId xmlns:a16="http://schemas.microsoft.com/office/drawing/2014/main" id="{8A98288D-7DD8-4A2B-8978-28721D5BA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" y="2034"/>
                <a:ext cx="0" cy="108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Line 27">
                <a:extLst>
                  <a:ext uri="{FF2B5EF4-FFF2-40B4-BE49-F238E27FC236}">
                    <a16:creationId xmlns:a16="http://schemas.microsoft.com/office/drawing/2014/main" id="{E5111B49-EA6F-4431-9E27-54F510C28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226"/>
                <a:ext cx="1728" cy="44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Line 28">
                <a:extLst>
                  <a:ext uri="{FF2B5EF4-FFF2-40B4-BE49-F238E27FC236}">
                    <a16:creationId xmlns:a16="http://schemas.microsoft.com/office/drawing/2014/main" id="{D643EA82-2F86-4B86-9A8D-C3EB05388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8" y="2826"/>
                <a:ext cx="768" cy="20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2" name="Line 29">
                <a:extLst>
                  <a:ext uri="{FF2B5EF4-FFF2-40B4-BE49-F238E27FC236}">
                    <a16:creationId xmlns:a16="http://schemas.microsoft.com/office/drawing/2014/main" id="{602E04F9-DE3F-49A8-B6F9-1132C164A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" y="2392"/>
                <a:ext cx="1391" cy="31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Line 30">
                <a:extLst>
                  <a:ext uri="{FF2B5EF4-FFF2-40B4-BE49-F238E27FC236}">
                    <a16:creationId xmlns:a16="http://schemas.microsoft.com/office/drawing/2014/main" id="{0F85BAFA-8721-49D1-BAC2-CD54AE410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2752"/>
                <a:ext cx="760" cy="16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31">
                <a:extLst>
                  <a:ext uri="{FF2B5EF4-FFF2-40B4-BE49-F238E27FC236}">
                    <a16:creationId xmlns:a16="http://schemas.microsoft.com/office/drawing/2014/main" id="{5C8E867A-0AF4-4B98-A2F2-89295B650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2352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Line 32">
                <a:extLst>
                  <a:ext uri="{FF2B5EF4-FFF2-40B4-BE49-F238E27FC236}">
                    <a16:creationId xmlns:a16="http://schemas.microsoft.com/office/drawing/2014/main" id="{E261BF1D-538C-4DFE-9DF5-06AAFD9AB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2334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6" name="Line 33">
                <a:extLst>
                  <a:ext uri="{FF2B5EF4-FFF2-40B4-BE49-F238E27FC236}">
                    <a16:creationId xmlns:a16="http://schemas.microsoft.com/office/drawing/2014/main" id="{F6B4BC86-51DF-41C2-B484-7B6146579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2290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34">
                <a:extLst>
                  <a:ext uri="{FF2B5EF4-FFF2-40B4-BE49-F238E27FC236}">
                    <a16:creationId xmlns:a16="http://schemas.microsoft.com/office/drawing/2014/main" id="{4F7533CD-EF2F-429A-A371-CFFF73FB1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2830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35">
                <a:extLst>
                  <a:ext uri="{FF2B5EF4-FFF2-40B4-BE49-F238E27FC236}">
                    <a16:creationId xmlns:a16="http://schemas.microsoft.com/office/drawing/2014/main" id="{FB4CC37E-1978-4663-9C80-1E8297C850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46" y="2216"/>
                <a:ext cx="338" cy="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Rectangle 36">
                <a:extLst>
                  <a:ext uri="{FF2B5EF4-FFF2-40B4-BE49-F238E27FC236}">
                    <a16:creationId xmlns:a16="http://schemas.microsoft.com/office/drawing/2014/main" id="{DBBC5A88-3BC4-4B91-A1D7-F088F3A57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1632"/>
                <a:ext cx="576" cy="12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6180" name="Text Box 39">
              <a:extLst>
                <a:ext uri="{FF2B5EF4-FFF2-40B4-BE49-F238E27FC236}">
                  <a16:creationId xmlns:a16="http://schemas.microsoft.com/office/drawing/2014/main" id="{F4C6CCEE-F183-4A8C-B396-884BA0146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6" y="1346"/>
              <a:ext cx="62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chemeClr val="bg1"/>
                  </a:solidFill>
                </a:rPr>
                <a:t>C</a:t>
              </a:r>
              <a:r>
                <a:rPr lang="en-US" altLang="en-US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181" name="Text Box 40">
              <a:extLst>
                <a:ext uri="{FF2B5EF4-FFF2-40B4-BE49-F238E27FC236}">
                  <a16:creationId xmlns:a16="http://schemas.microsoft.com/office/drawing/2014/main" id="{44C0E6D5-2E67-4D34-9E0F-EFA0BBCB1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6" y="1836"/>
              <a:ext cx="62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chemeClr val="bg1"/>
                  </a:solidFill>
                </a:rPr>
                <a:t>C</a:t>
              </a:r>
              <a:r>
                <a:rPr lang="en-US" altLang="en-US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6182" name="Picture 44" descr="Untitled-1">
            <a:extLst>
              <a:ext uri="{FF2B5EF4-FFF2-40B4-BE49-F238E27FC236}">
                <a16:creationId xmlns:a16="http://schemas.microsoft.com/office/drawing/2014/main" id="{DA79F8AC-AC7B-440D-BEB1-001AC0E8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>
            <a:fillRect/>
          </a:stretch>
        </p:blipFill>
        <p:spPr bwMode="auto">
          <a:xfrm>
            <a:off x="7197725" y="4191000"/>
            <a:ext cx="2022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3" name="Text Box 46">
            <a:extLst>
              <a:ext uri="{FF2B5EF4-FFF2-40B4-BE49-F238E27FC236}">
                <a16:creationId xmlns:a16="http://schemas.microsoft.com/office/drawing/2014/main" id="{B82E33E2-9A28-4E45-B71F-5539BA211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5814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rgbClr val="0000FF"/>
                </a:solidFill>
              </a:rPr>
              <a:t>Hình 28.1</a:t>
            </a:r>
          </a:p>
        </p:txBody>
      </p:sp>
      <p:sp>
        <p:nvSpPr>
          <p:cNvPr id="6184" name="Text Box 47">
            <a:extLst>
              <a:ext uri="{FF2B5EF4-FFF2-40B4-BE49-F238E27FC236}">
                <a16:creationId xmlns:a16="http://schemas.microsoft.com/office/drawing/2014/main" id="{8AFE61C9-3B77-4DEB-9CC2-A385F2D4A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9128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0000FF"/>
                </a:solidFill>
              </a:rPr>
              <a:t>Mô hình động cơ điện một chiều</a:t>
            </a:r>
          </a:p>
        </p:txBody>
      </p:sp>
      <p:sp>
        <p:nvSpPr>
          <p:cNvPr id="6185" name="Line 48">
            <a:extLst>
              <a:ext uri="{FF2B5EF4-FFF2-40B4-BE49-F238E27FC236}">
                <a16:creationId xmlns:a16="http://schemas.microsoft.com/office/drawing/2014/main" id="{6E621173-B4CB-4E1F-B5BB-EF67B3F27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533400"/>
            <a:ext cx="0" cy="632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86" name="Group 52">
            <a:extLst>
              <a:ext uri="{FF2B5EF4-FFF2-40B4-BE49-F238E27FC236}">
                <a16:creationId xmlns:a16="http://schemas.microsoft.com/office/drawing/2014/main" id="{E8F3C478-A0AA-408E-A123-86B805355BC0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4419600"/>
            <a:ext cx="3276600" cy="1819275"/>
            <a:chOff x="2544" y="2784"/>
            <a:chExt cx="2064" cy="1146"/>
          </a:xfrm>
        </p:grpSpPr>
        <p:pic>
          <p:nvPicPr>
            <p:cNvPr id="6187" name="Picture 49" descr="IMG_0020">
              <a:extLst>
                <a:ext uri="{FF2B5EF4-FFF2-40B4-BE49-F238E27FC236}">
                  <a16:creationId xmlns:a16="http://schemas.microsoft.com/office/drawing/2014/main" id="{61DF167B-F143-4EA9-A4F0-ADDAB4261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784"/>
              <a:ext cx="2064" cy="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Picture 50" descr="IMG_0020">
              <a:extLst>
                <a:ext uri="{FF2B5EF4-FFF2-40B4-BE49-F238E27FC236}">
                  <a16:creationId xmlns:a16="http://schemas.microsoft.com/office/drawing/2014/main" id="{EEBD7A4E-CCBA-4370-95DB-A49CA1E72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9" t="5887" r="12442" b="76770"/>
            <a:stretch>
              <a:fillRect/>
            </a:stretch>
          </p:blipFill>
          <p:spPr bwMode="auto">
            <a:xfrm rot="10800000">
              <a:off x="3816" y="2832"/>
              <a:ext cx="6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">
            <a:extLst>
              <a:ext uri="{FF2B5EF4-FFF2-40B4-BE49-F238E27FC236}">
                <a16:creationId xmlns:a16="http://schemas.microsoft.com/office/drawing/2014/main" id="{A4D468B5-C614-4A12-A930-412745965287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574800"/>
            <a:ext cx="3240088" cy="4521200"/>
            <a:chOff x="339" y="440"/>
            <a:chExt cx="2041" cy="2848"/>
          </a:xfrm>
        </p:grpSpPr>
        <p:pic>
          <p:nvPicPr>
            <p:cNvPr id="7170" name="Picture 3" descr="Untitled-1">
              <a:extLst>
                <a:ext uri="{FF2B5EF4-FFF2-40B4-BE49-F238E27FC236}">
                  <a16:creationId xmlns:a16="http://schemas.microsoft.com/office/drawing/2014/main" id="{661B1723-EB53-4EA8-9A5D-54A2DF0B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3"/>
            <a:stretch>
              <a:fillRect/>
            </a:stretch>
          </p:blipFill>
          <p:spPr bwMode="auto">
            <a:xfrm>
              <a:off x="339" y="751"/>
              <a:ext cx="2041" cy="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1" name="Rectangle 4">
              <a:extLst>
                <a:ext uri="{FF2B5EF4-FFF2-40B4-BE49-F238E27FC236}">
                  <a16:creationId xmlns:a16="http://schemas.microsoft.com/office/drawing/2014/main" id="{196E4095-6611-469C-AA3D-6D62CF97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40"/>
              <a:ext cx="1488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en-US" sz="2200" b="1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FE2118E1-0665-40DC-990B-7091940F144B}"/>
              </a:ext>
            </a:extLst>
          </p:cNvPr>
          <p:cNvGrpSpPr>
            <a:grpSpLocks/>
          </p:cNvGrpSpPr>
          <p:nvPr/>
        </p:nvGrpSpPr>
        <p:grpSpPr bwMode="auto">
          <a:xfrm>
            <a:off x="3709988" y="3187700"/>
            <a:ext cx="2838450" cy="1601788"/>
            <a:chOff x="3476" y="1448"/>
            <a:chExt cx="1788" cy="1009"/>
          </a:xfrm>
        </p:grpSpPr>
        <p:pic>
          <p:nvPicPr>
            <p:cNvPr id="7173" name="Picture 6" descr="cuon day">
              <a:extLst>
                <a:ext uri="{FF2B5EF4-FFF2-40B4-BE49-F238E27FC236}">
                  <a16:creationId xmlns:a16="http://schemas.microsoft.com/office/drawing/2014/main" id="{F8229D0B-9F49-468D-AFE2-5DE7810E4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" y="1448"/>
              <a:ext cx="728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 Box 7">
              <a:extLst>
                <a:ext uri="{FF2B5EF4-FFF2-40B4-BE49-F238E27FC236}">
                  <a16:creationId xmlns:a16="http://schemas.microsoft.com/office/drawing/2014/main" id="{E5E5F35D-D2DE-4A20-A764-0D2E3035B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800"/>
              <a:ext cx="94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/>
                <a:t>Cuộn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/>
                <a:t>dây</a:t>
              </a: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1C7A7DB2-8611-47ED-801B-50028DD79C7A}"/>
              </a:ext>
            </a:extLst>
          </p:cNvPr>
          <p:cNvGrpSpPr>
            <a:grpSpLocks/>
          </p:cNvGrpSpPr>
          <p:nvPr/>
        </p:nvGrpSpPr>
        <p:grpSpPr bwMode="auto">
          <a:xfrm>
            <a:off x="3455988" y="2413000"/>
            <a:ext cx="3054350" cy="2044700"/>
            <a:chOff x="3300" y="16"/>
            <a:chExt cx="1924" cy="1288"/>
          </a:xfrm>
        </p:grpSpPr>
        <p:pic>
          <p:nvPicPr>
            <p:cNvPr id="7176" name="Picture 9" descr="Untitled-2">
              <a:extLst>
                <a:ext uri="{FF2B5EF4-FFF2-40B4-BE49-F238E27FC236}">
                  <a16:creationId xmlns:a16="http://schemas.microsoft.com/office/drawing/2014/main" id="{F4E5F965-A608-44E4-BBB7-FC4632AA0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6"/>
            <a:stretch>
              <a:fillRect/>
            </a:stretch>
          </p:blipFill>
          <p:spPr bwMode="auto">
            <a:xfrm>
              <a:off x="3300" y="16"/>
              <a:ext cx="1040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Text Box 10">
              <a:extLst>
                <a:ext uri="{FF2B5EF4-FFF2-40B4-BE49-F238E27FC236}">
                  <a16:creationId xmlns:a16="http://schemas.microsoft.com/office/drawing/2014/main" id="{1B6DC753-ECF5-493E-BB2B-B3543B7B9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584"/>
              <a:ext cx="94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/>
                <a:t>Nam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/>
                <a:t> châm</a:t>
              </a: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8D6651CE-6852-401A-803D-A16F69285778}"/>
              </a:ext>
            </a:extLst>
          </p:cNvPr>
          <p:cNvGrpSpPr>
            <a:grpSpLocks/>
          </p:cNvGrpSpPr>
          <p:nvPr/>
        </p:nvGrpSpPr>
        <p:grpSpPr bwMode="auto">
          <a:xfrm>
            <a:off x="4503738" y="3587750"/>
            <a:ext cx="3492500" cy="1692275"/>
            <a:chOff x="1448" y="1908"/>
            <a:chExt cx="2200" cy="1066"/>
          </a:xfrm>
        </p:grpSpPr>
        <p:pic>
          <p:nvPicPr>
            <p:cNvPr id="7179" name="Picture 12" descr="bo gop dien2">
              <a:extLst>
                <a:ext uri="{FF2B5EF4-FFF2-40B4-BE49-F238E27FC236}">
                  <a16:creationId xmlns:a16="http://schemas.microsoft.com/office/drawing/2014/main" id="{BACE68A5-ABBB-477A-A421-95A57F5B4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" y="1908"/>
              <a:ext cx="770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3">
              <a:extLst>
                <a:ext uri="{FF2B5EF4-FFF2-40B4-BE49-F238E27FC236}">
                  <a16:creationId xmlns:a16="http://schemas.microsoft.com/office/drawing/2014/main" id="{199373EF-7DF5-4EDB-BB3C-BAD76BA33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" y="2296"/>
              <a:ext cx="1352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/>
                <a:t>Bộ góp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/>
                <a:t> điện</a:t>
              </a:r>
            </a:p>
          </p:txBody>
        </p:sp>
      </p:grpSp>
      <p:sp>
        <p:nvSpPr>
          <p:cNvPr id="7181" name="Text Box 28">
            <a:extLst>
              <a:ext uri="{FF2B5EF4-FFF2-40B4-BE49-F238E27FC236}">
                <a16:creationId xmlns:a16="http://schemas.microsoft.com/office/drawing/2014/main" id="{828B6CEB-FF4F-4A4D-B168-9DDFC80B9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2" name="Text Box 17">
            <a:extLst>
              <a:ext uri="{FF2B5EF4-FFF2-40B4-BE49-F238E27FC236}">
                <a16:creationId xmlns:a16="http://schemas.microsoft.com/office/drawing/2014/main" id="{2D93A394-6541-42D1-95DB-FFDDD83B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7183" name="Text Box 18">
            <a:extLst>
              <a:ext uri="{FF2B5EF4-FFF2-40B4-BE49-F238E27FC236}">
                <a16:creationId xmlns:a16="http://schemas.microsoft.com/office/drawing/2014/main" id="{99D342D3-1BB5-4C11-BFAB-A1DA7CC6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8250"/>
            <a:ext cx="7162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grpSp>
        <p:nvGrpSpPr>
          <p:cNvPr id="7184" name="Group 19">
            <a:extLst>
              <a:ext uri="{FF2B5EF4-FFF2-40B4-BE49-F238E27FC236}">
                <a16:creationId xmlns:a16="http://schemas.microsoft.com/office/drawing/2014/main" id="{1828E5C6-439A-4677-BCE3-F711D19BD3B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429000"/>
            <a:ext cx="2895600" cy="1524000"/>
            <a:chOff x="2544" y="2784"/>
            <a:chExt cx="2064" cy="1146"/>
          </a:xfrm>
        </p:grpSpPr>
        <p:pic>
          <p:nvPicPr>
            <p:cNvPr id="7185" name="Picture 20" descr="IMG_0020">
              <a:extLst>
                <a:ext uri="{FF2B5EF4-FFF2-40B4-BE49-F238E27FC236}">
                  <a16:creationId xmlns:a16="http://schemas.microsoft.com/office/drawing/2014/main" id="{A66BE337-750C-4697-B7ED-3683ECCD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784"/>
              <a:ext cx="2064" cy="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21" descr="IMG_0020">
              <a:extLst>
                <a:ext uri="{FF2B5EF4-FFF2-40B4-BE49-F238E27FC236}">
                  <a16:creationId xmlns:a16="http://schemas.microsoft.com/office/drawing/2014/main" id="{E66D1C07-C924-4871-91E6-6EB9C212B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9" t="5887" r="12442" b="76770"/>
            <a:stretch>
              <a:fillRect/>
            </a:stretch>
          </p:blipFill>
          <p:spPr bwMode="auto">
            <a:xfrm rot="10800000">
              <a:off x="3816" y="2832"/>
              <a:ext cx="6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33003 -0.178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5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33073 0.0222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5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93 0.03773 L 0.23732 0.22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3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8">
            <a:extLst>
              <a:ext uri="{FF2B5EF4-FFF2-40B4-BE49-F238E27FC236}">
                <a16:creationId xmlns:a16="http://schemas.microsoft.com/office/drawing/2014/main" id="{F7C130A5-DCC0-4E7E-BED6-3C4B0F31A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050"/>
            <a:ext cx="9144000" cy="5191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BÀI 28: ĐỘNG CƠ ĐIỆN MỘT CHIỀU</a:t>
            </a:r>
            <a:endParaRPr lang="en-US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194" name="Text Box 3">
            <a:extLst>
              <a:ext uri="{FF2B5EF4-FFF2-40B4-BE49-F238E27FC236}">
                <a16:creationId xmlns:a16="http://schemas.microsoft.com/office/drawing/2014/main" id="{0C9A85D5-AE51-49B1-9286-AB5BA3DF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  <a:latin typeface="ArialH"/>
              </a:rPr>
              <a:t>I. NGUYÊN TẮC CẤU TẠO VÀ HOẠT ĐỘNG CỦA ĐỘNG CƠ ĐIỆN MỘT CHIỀU</a:t>
            </a: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DA74142B-15C2-4E2E-A2D4-60AAB541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1. </a:t>
            </a:r>
            <a:r>
              <a:rPr lang="en-US" altLang="en-US" sz="2200" b="1" dirty="0" err="1">
                <a:solidFill>
                  <a:srgbClr val="FF0000"/>
                </a:solidFill>
              </a:rPr>
              <a:t>Các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bộ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phận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cơ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chiều</a:t>
            </a:r>
            <a:endParaRPr lang="en-US" altLang="en-US" sz="2200" b="1" dirty="0">
              <a:solidFill>
                <a:srgbClr val="FF0000"/>
              </a:solidFill>
            </a:endParaRP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622F8D2C-B16F-4DCC-A7D3-E56197CE5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92363"/>
            <a:ext cx="2971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Nam </a:t>
            </a:r>
            <a:r>
              <a:rPr lang="en-US" altLang="en-US" sz="2200" b="1" dirty="0" err="1">
                <a:solidFill>
                  <a:srgbClr val="0000FF"/>
                </a:solidFill>
              </a:rPr>
              <a:t>châm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1AF3CCF3-A02A-4AAB-A391-4269499A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92413"/>
            <a:ext cx="28956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Khung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dây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dẫn</a:t>
            </a:r>
            <a:endParaRPr lang="en-US" altLang="en-US" sz="2200" b="1" dirty="0">
              <a:solidFill>
                <a:srgbClr val="0000FF"/>
              </a:solidFill>
            </a:endParaRPr>
          </a:p>
        </p:txBody>
      </p:sp>
      <p:grpSp>
        <p:nvGrpSpPr>
          <p:cNvPr id="8199" name="Group 8">
            <a:extLst>
              <a:ext uri="{FF2B5EF4-FFF2-40B4-BE49-F238E27FC236}">
                <a16:creationId xmlns:a16="http://schemas.microsoft.com/office/drawing/2014/main" id="{6DD0D9AB-4CDE-4876-8C71-5FECA62ED097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609600"/>
            <a:ext cx="3867150" cy="3181350"/>
            <a:chOff x="2688" y="576"/>
            <a:chExt cx="2784" cy="2088"/>
          </a:xfrm>
        </p:grpSpPr>
        <p:grpSp>
          <p:nvGrpSpPr>
            <p:cNvPr id="8200" name="Group 9">
              <a:extLst>
                <a:ext uri="{FF2B5EF4-FFF2-40B4-BE49-F238E27FC236}">
                  <a16:creationId xmlns:a16="http://schemas.microsoft.com/office/drawing/2014/main" id="{770C3CC6-F113-47F6-93B0-28169A676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576"/>
              <a:ext cx="2784" cy="2088"/>
              <a:chOff x="697" y="1307"/>
              <a:chExt cx="3759" cy="2640"/>
            </a:xfrm>
          </p:grpSpPr>
          <p:pic>
            <p:nvPicPr>
              <p:cNvPr id="8201" name="Picture 10" descr="1">
                <a:extLst>
                  <a:ext uri="{FF2B5EF4-FFF2-40B4-BE49-F238E27FC236}">
                    <a16:creationId xmlns:a16="http://schemas.microsoft.com/office/drawing/2014/main" id="{1D40098F-C720-4F7D-A747-056BCF6D9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46"/>
              <a:stretch>
                <a:fillRect/>
              </a:stretch>
            </p:blipFill>
            <p:spPr bwMode="auto">
              <a:xfrm>
                <a:off x="1680" y="1307"/>
                <a:ext cx="2770" cy="26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202" name="Group 11">
                <a:extLst>
                  <a:ext uri="{FF2B5EF4-FFF2-40B4-BE49-F238E27FC236}">
                    <a16:creationId xmlns:a16="http://schemas.microsoft.com/office/drawing/2014/main" id="{EEEDCCC1-B8C9-4F75-AA3D-6AE157964C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32564">
                <a:off x="865" y="2267"/>
                <a:ext cx="3500" cy="1296"/>
                <a:chOff x="336" y="2496"/>
                <a:chExt cx="3984" cy="1536"/>
              </a:xfrm>
            </p:grpSpPr>
            <p:sp>
              <p:nvSpPr>
                <p:cNvPr id="8203" name="Line 12">
                  <a:extLst>
                    <a:ext uri="{FF2B5EF4-FFF2-40B4-BE49-F238E27FC236}">
                      <a16:creationId xmlns:a16="http://schemas.microsoft.com/office/drawing/2014/main" id="{A4CF1036-95F3-46C2-AD1B-8AC458E8B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04" name="Line 13">
                  <a:extLst>
                    <a:ext uri="{FF2B5EF4-FFF2-40B4-BE49-F238E27FC236}">
                      <a16:creationId xmlns:a16="http://schemas.microsoft.com/office/drawing/2014/main" id="{719CA078-C358-4296-8B36-74E0A50739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05" name="Group 14">
                <a:extLst>
                  <a:ext uri="{FF2B5EF4-FFF2-40B4-BE49-F238E27FC236}">
                    <a16:creationId xmlns:a16="http://schemas.microsoft.com/office/drawing/2014/main" id="{A3A18082-023E-4C67-8C8D-E19E1AF36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220178">
                <a:off x="697" y="1547"/>
                <a:ext cx="3500" cy="1296"/>
                <a:chOff x="336" y="2496"/>
                <a:chExt cx="3984" cy="1536"/>
              </a:xfrm>
            </p:grpSpPr>
            <p:sp>
              <p:nvSpPr>
                <p:cNvPr id="8206" name="Line 15">
                  <a:extLst>
                    <a:ext uri="{FF2B5EF4-FFF2-40B4-BE49-F238E27FC236}">
                      <a16:creationId xmlns:a16="http://schemas.microsoft.com/office/drawing/2014/main" id="{BB3E271F-1FB7-4081-915B-068463B3FC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3168"/>
                  <a:ext cx="144" cy="4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07" name="Line 16">
                  <a:extLst>
                    <a:ext uri="{FF2B5EF4-FFF2-40B4-BE49-F238E27FC236}">
                      <a16:creationId xmlns:a16="http://schemas.microsoft.com/office/drawing/2014/main" id="{3A1285C1-4DB2-41C9-BD0C-939E5B42AA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2496"/>
                  <a:ext cx="3984" cy="153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08" name="Text Box 17">
                <a:extLst>
                  <a:ext uri="{FF2B5EF4-FFF2-40B4-BE49-F238E27FC236}">
                    <a16:creationId xmlns:a16="http://schemas.microsoft.com/office/drawing/2014/main" id="{8C628050-D400-4090-B981-675834454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8" y="2122"/>
                <a:ext cx="339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8209" name="Text Box 18">
                <a:extLst>
                  <a:ext uri="{FF2B5EF4-FFF2-40B4-BE49-F238E27FC236}">
                    <a16:creationId xmlns:a16="http://schemas.microsoft.com/office/drawing/2014/main" id="{7DACD7C5-F76F-4838-9102-75DE1A3CB8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3" y="3020"/>
                <a:ext cx="34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8210" name="Text Box 19">
                <a:extLst>
                  <a:ext uri="{FF2B5EF4-FFF2-40B4-BE49-F238E27FC236}">
                    <a16:creationId xmlns:a16="http://schemas.microsoft.com/office/drawing/2014/main" id="{8949083F-4FE5-4545-8303-ECF8463F4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" y="2793"/>
                <a:ext cx="34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211" name="Text Box 20">
                <a:extLst>
                  <a:ext uri="{FF2B5EF4-FFF2-40B4-BE49-F238E27FC236}">
                    <a16:creationId xmlns:a16="http://schemas.microsoft.com/office/drawing/2014/main" id="{37EB001F-2DD0-4AA5-A150-BAA6FC7A6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0" y="1958"/>
                <a:ext cx="339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8212" name="Line 21">
                <a:extLst>
                  <a:ext uri="{FF2B5EF4-FFF2-40B4-BE49-F238E27FC236}">
                    <a16:creationId xmlns:a16="http://schemas.microsoft.com/office/drawing/2014/main" id="{E34C71AD-7D9F-4DBF-AC77-162A7C91B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6" y="1974"/>
                <a:ext cx="0" cy="106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Line 22">
                <a:extLst>
                  <a:ext uri="{FF2B5EF4-FFF2-40B4-BE49-F238E27FC236}">
                    <a16:creationId xmlns:a16="http://schemas.microsoft.com/office/drawing/2014/main" id="{2CDF6936-8DF4-4D55-88E2-D02775DCF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6" y="2022"/>
                <a:ext cx="0" cy="1134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Line 23">
                <a:extLst>
                  <a:ext uri="{FF2B5EF4-FFF2-40B4-BE49-F238E27FC236}">
                    <a16:creationId xmlns:a16="http://schemas.microsoft.com/office/drawing/2014/main" id="{3A5E534F-0FBA-4D01-AC53-0819D17DF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2070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24">
                <a:extLst>
                  <a:ext uri="{FF2B5EF4-FFF2-40B4-BE49-F238E27FC236}">
                    <a16:creationId xmlns:a16="http://schemas.microsoft.com/office/drawing/2014/main" id="{FF5A8B33-3763-48C6-9374-F32EC36E8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034"/>
                <a:ext cx="0" cy="120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Line 25">
                <a:extLst>
                  <a:ext uri="{FF2B5EF4-FFF2-40B4-BE49-F238E27FC236}">
                    <a16:creationId xmlns:a16="http://schemas.microsoft.com/office/drawing/2014/main" id="{17AABB09-EE39-4DB2-AA40-3BD3795F0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6" y="2022"/>
                <a:ext cx="0" cy="102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" name="Line 26">
                <a:extLst>
                  <a:ext uri="{FF2B5EF4-FFF2-40B4-BE49-F238E27FC236}">
                    <a16:creationId xmlns:a16="http://schemas.microsoft.com/office/drawing/2014/main" id="{64293162-E961-4ECF-82B0-5653A537C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" y="2034"/>
                <a:ext cx="0" cy="108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" name="Line 27">
                <a:extLst>
                  <a:ext uri="{FF2B5EF4-FFF2-40B4-BE49-F238E27FC236}">
                    <a16:creationId xmlns:a16="http://schemas.microsoft.com/office/drawing/2014/main" id="{EA823FD6-23A2-49B6-AA47-40FFB52F8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226"/>
                <a:ext cx="1728" cy="44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Line 28">
                <a:extLst>
                  <a:ext uri="{FF2B5EF4-FFF2-40B4-BE49-F238E27FC236}">
                    <a16:creationId xmlns:a16="http://schemas.microsoft.com/office/drawing/2014/main" id="{AA342CA2-0B0E-4D4C-A552-33BF70A90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8" y="2826"/>
                <a:ext cx="768" cy="20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" name="Line 29">
                <a:extLst>
                  <a:ext uri="{FF2B5EF4-FFF2-40B4-BE49-F238E27FC236}">
                    <a16:creationId xmlns:a16="http://schemas.microsoft.com/office/drawing/2014/main" id="{6699BE14-2A32-4F8A-9D72-69E882CEC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" y="2392"/>
                <a:ext cx="1391" cy="31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" name="Line 30">
                <a:extLst>
                  <a:ext uri="{FF2B5EF4-FFF2-40B4-BE49-F238E27FC236}">
                    <a16:creationId xmlns:a16="http://schemas.microsoft.com/office/drawing/2014/main" id="{35193728-3A76-4245-8CBD-880789AB8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2752"/>
                <a:ext cx="760" cy="165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Line 31">
                <a:extLst>
                  <a:ext uri="{FF2B5EF4-FFF2-40B4-BE49-F238E27FC236}">
                    <a16:creationId xmlns:a16="http://schemas.microsoft.com/office/drawing/2014/main" id="{D02096C7-4B15-4424-B3E7-BA6D8E7B9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2352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" name="Line 32">
                <a:extLst>
                  <a:ext uri="{FF2B5EF4-FFF2-40B4-BE49-F238E27FC236}">
                    <a16:creationId xmlns:a16="http://schemas.microsoft.com/office/drawing/2014/main" id="{83A8F9F1-CFE1-433D-8EE5-B8E17B0B6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2334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" name="Line 33">
                <a:extLst>
                  <a:ext uri="{FF2B5EF4-FFF2-40B4-BE49-F238E27FC236}">
                    <a16:creationId xmlns:a16="http://schemas.microsoft.com/office/drawing/2014/main" id="{D15B92C4-8325-491D-BD1F-44B22FF7A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2290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Line 34">
                <a:extLst>
                  <a:ext uri="{FF2B5EF4-FFF2-40B4-BE49-F238E27FC236}">
                    <a16:creationId xmlns:a16="http://schemas.microsoft.com/office/drawing/2014/main" id="{44209782-236F-48BA-861F-B7802A382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2830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Line 35">
                <a:extLst>
                  <a:ext uri="{FF2B5EF4-FFF2-40B4-BE49-F238E27FC236}">
                    <a16:creationId xmlns:a16="http://schemas.microsoft.com/office/drawing/2014/main" id="{A2F206B2-704A-47DC-A482-548D1BFBD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46" y="2216"/>
                <a:ext cx="338" cy="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Rectangle 36">
                <a:extLst>
                  <a:ext uri="{FF2B5EF4-FFF2-40B4-BE49-F238E27FC236}">
                    <a16:creationId xmlns:a16="http://schemas.microsoft.com/office/drawing/2014/main" id="{7E9BA111-5802-4C64-B97B-9D3984979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1632"/>
                <a:ext cx="576" cy="12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8228" name="Text Box 37">
              <a:extLst>
                <a:ext uri="{FF2B5EF4-FFF2-40B4-BE49-F238E27FC236}">
                  <a16:creationId xmlns:a16="http://schemas.microsoft.com/office/drawing/2014/main" id="{247D845A-AA74-403C-A8B2-E6C677581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" y="1346"/>
              <a:ext cx="62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chemeClr val="bg1"/>
                  </a:solidFill>
                </a:rPr>
                <a:t>C</a:t>
              </a:r>
              <a:r>
                <a:rPr lang="en-US" altLang="en-US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229" name="Text Box 38">
              <a:extLst>
                <a:ext uri="{FF2B5EF4-FFF2-40B4-BE49-F238E27FC236}">
                  <a16:creationId xmlns:a16="http://schemas.microsoft.com/office/drawing/2014/main" id="{6A11ECF3-7E88-4945-8E26-6DEAD680E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" y="1836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chemeClr val="bg1"/>
                  </a:solidFill>
                </a:rPr>
                <a:t>C</a:t>
              </a:r>
              <a:r>
                <a:rPr lang="en-US" altLang="en-US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8230" name="Picture 40" descr="Untitled-1">
            <a:extLst>
              <a:ext uri="{FF2B5EF4-FFF2-40B4-BE49-F238E27FC236}">
                <a16:creationId xmlns:a16="http://schemas.microsoft.com/office/drawing/2014/main" id="{F8CAF4FB-D59D-4FC5-A119-0B2CB41F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>
            <a:fillRect/>
          </a:stretch>
        </p:blipFill>
        <p:spPr bwMode="auto">
          <a:xfrm>
            <a:off x="5732463" y="3790950"/>
            <a:ext cx="23288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1" name="Text Box 41">
            <a:extLst>
              <a:ext uri="{FF2B5EF4-FFF2-40B4-BE49-F238E27FC236}">
                <a16:creationId xmlns:a16="http://schemas.microsoft.com/office/drawing/2014/main" id="{DBC1F1D5-43EB-431C-9F4C-5DA56800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33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/>
              <a:t>Hình 28.1</a:t>
            </a:r>
          </a:p>
        </p:txBody>
      </p:sp>
      <p:sp>
        <p:nvSpPr>
          <p:cNvPr id="8232" name="Text Box 42">
            <a:extLst>
              <a:ext uri="{FF2B5EF4-FFF2-40B4-BE49-F238E27FC236}">
                <a16:creationId xmlns:a16="http://schemas.microsoft.com/office/drawing/2014/main" id="{C6571F37-8BB8-4171-84ED-FC7561F5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49128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Mô hình động cơ điện một chiều</a:t>
            </a:r>
          </a:p>
        </p:txBody>
      </p:sp>
      <p:sp>
        <p:nvSpPr>
          <p:cNvPr id="8233" name="Line 43">
            <a:extLst>
              <a:ext uri="{FF2B5EF4-FFF2-40B4-BE49-F238E27FC236}">
                <a16:creationId xmlns:a16="http://schemas.microsoft.com/office/drawing/2014/main" id="{E09282FC-2410-4F38-986C-7292D8159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0" y="533400"/>
            <a:ext cx="0" cy="632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1598</Words>
  <Application>Microsoft Office PowerPoint</Application>
  <PresentationFormat>On-screen Show (4:3)</PresentationFormat>
  <Paragraphs>267</Paragraphs>
  <Slides>29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.Vn3DH</vt:lpstr>
      <vt:lpstr>.VnArabia</vt:lpstr>
      <vt:lpstr>.VnArial Narrow</vt:lpstr>
      <vt:lpstr>.VnTime</vt:lpstr>
      <vt:lpstr>.VnTimeH</vt:lpstr>
      <vt:lpstr>Arial</vt:lpstr>
      <vt:lpstr>ArialH</vt:lpstr>
      <vt:lpstr>Calibri</vt:lpstr>
      <vt:lpstr>Times New Roman</vt:lpstr>
      <vt:lpstr>Verdana</vt:lpstr>
      <vt:lpstr>Default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VẬN DỤNG</vt:lpstr>
      <vt:lpstr>BÀI TẬP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VUI ĐỂ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Vinaghost.Com</dc:creator>
  <cp:lastModifiedBy>Đỗ Tuấn Hiệp</cp:lastModifiedBy>
  <cp:revision>363</cp:revision>
  <dcterms:created xsi:type="dcterms:W3CDTF">2011-11-18T07:06:42Z</dcterms:created>
  <dcterms:modified xsi:type="dcterms:W3CDTF">2021-12-29T03:42:19Z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14781378124048EBA2E8E52709D54194</vt:lpwstr>
  </property>
  <property fmtid="{D5CDD505-2E9C-101B-9397-08002B2CF9AE}" pid="3" name="KSOProductBuildVer">
    <vt:lpwstr>1033-11.2.0.10382</vt:lpwstr>
  </property>
</Properties>
</file>